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</p:sldIdLst>
  <p:sldSz cx="43891200" cy="32918400"/>
  <p:notesSz cx="6858000" cy="9144000"/>
  <p:defaultTextStyle>
    <a:defPPr>
      <a:defRPr lang="en-US"/>
    </a:defPPr>
    <a:lvl1pPr algn="l" defTabSz="4702175" rtl="0" fontAlgn="base">
      <a:spcBef>
        <a:spcPct val="0"/>
      </a:spcBef>
      <a:spcAft>
        <a:spcPct val="0"/>
      </a:spcAft>
      <a:defRPr sz="93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2351088" indent="-1893888" algn="l" defTabSz="4702175" rtl="0" fontAlgn="base">
      <a:spcBef>
        <a:spcPct val="0"/>
      </a:spcBef>
      <a:spcAft>
        <a:spcPct val="0"/>
      </a:spcAft>
      <a:defRPr sz="93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4702175" indent="-3787775" algn="l" defTabSz="4702175" rtl="0" fontAlgn="base">
      <a:spcBef>
        <a:spcPct val="0"/>
      </a:spcBef>
      <a:spcAft>
        <a:spcPct val="0"/>
      </a:spcAft>
      <a:defRPr sz="93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7053263" indent="-5681663" algn="l" defTabSz="4702175" rtl="0" fontAlgn="base">
      <a:spcBef>
        <a:spcPct val="0"/>
      </a:spcBef>
      <a:spcAft>
        <a:spcPct val="0"/>
      </a:spcAft>
      <a:defRPr sz="93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9404350" indent="-7575550" algn="l" defTabSz="4702175" rtl="0" fontAlgn="base">
      <a:spcBef>
        <a:spcPct val="0"/>
      </a:spcBef>
      <a:spcAft>
        <a:spcPct val="0"/>
      </a:spcAft>
      <a:defRPr sz="93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93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93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93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93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B5B5C"/>
    <a:srgbClr val="FFFF99"/>
    <a:srgbClr val="FFFFE5"/>
    <a:srgbClr val="FFFFCD"/>
    <a:srgbClr val="FFFFFF"/>
    <a:srgbClr val="6DB3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 autoAdjust="0"/>
    <p:restoredTop sz="94660" autoAdjust="0"/>
  </p:normalViewPr>
  <p:slideViewPr>
    <p:cSldViewPr>
      <p:cViewPr>
        <p:scale>
          <a:sx n="36" d="100"/>
          <a:sy n="36" d="100"/>
        </p:scale>
        <p:origin x="-72" y="666"/>
      </p:cViewPr>
      <p:guideLst>
        <p:guide orient="horz" pos="10368"/>
        <p:guide pos="138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b="1"/>
            </a:pPr>
            <a:r>
              <a:rPr lang="en-US" sz="4000" b="1" i="0" baseline="0" dirty="0" smtClean="0">
                <a:effectLst/>
                <a:latin typeface="Times New Roman"/>
                <a:cs typeface="Times New Roman"/>
              </a:rPr>
              <a:t>Figure 1. Distribution of frequency of cannabis use in past month</a:t>
            </a:r>
            <a:endParaRPr lang="en-US" sz="4000" b="1" dirty="0">
              <a:effectLst/>
              <a:latin typeface="Times New Roman"/>
              <a:cs typeface="Times New Roman"/>
            </a:endParaRP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Number of participants</c:v>
                </c:pt>
              </c:strCache>
            </c:strRef>
          </c:tx>
          <c:spPr>
            <a:solidFill>
              <a:srgbClr val="17375E"/>
            </a:solidFill>
          </c:spPr>
          <c:invertIfNegative val="0"/>
          <c:dPt>
            <c:idx val="1"/>
            <c:invertIfNegative val="0"/>
            <c:bubble3D val="0"/>
            <c:spPr>
              <a:solidFill>
                <a:srgbClr val="17375E"/>
              </a:solidFill>
            </c:spPr>
          </c:dPt>
          <c:dPt>
            <c:idx val="2"/>
            <c:invertIfNegative val="0"/>
            <c:bubble3D val="0"/>
            <c:spPr>
              <a:solidFill>
                <a:srgbClr val="17375E"/>
              </a:solidFill>
            </c:spPr>
          </c:dPt>
          <c:dPt>
            <c:idx val="3"/>
            <c:invertIfNegative val="0"/>
            <c:bubble3D val="0"/>
            <c:spPr>
              <a:solidFill>
                <a:srgbClr val="17375E"/>
              </a:solidFill>
            </c:spPr>
          </c:dPt>
          <c:dPt>
            <c:idx val="4"/>
            <c:invertIfNegative val="0"/>
            <c:bubble3D val="0"/>
            <c:spPr>
              <a:solidFill>
                <a:srgbClr val="17375E"/>
              </a:solidFill>
            </c:spPr>
          </c:dPt>
          <c:dPt>
            <c:idx val="5"/>
            <c:invertIfNegative val="0"/>
            <c:bubble3D val="0"/>
            <c:spPr>
              <a:solidFill>
                <a:srgbClr val="17375E"/>
              </a:solidFill>
            </c:spPr>
          </c:dPt>
          <c:dPt>
            <c:idx val="7"/>
            <c:invertIfNegative val="0"/>
            <c:bubble3D val="0"/>
            <c:spPr>
              <a:solidFill>
                <a:srgbClr val="17375E"/>
              </a:solidFill>
            </c:spPr>
          </c:dPt>
          <c:dPt>
            <c:idx val="8"/>
            <c:invertIfNegative val="0"/>
            <c:bubble3D val="0"/>
            <c:spPr>
              <a:solidFill>
                <a:srgbClr val="17375E"/>
              </a:solidFill>
            </c:spPr>
          </c:dPt>
          <c:dPt>
            <c:idx val="10"/>
            <c:invertIfNegative val="0"/>
            <c:bubble3D val="0"/>
            <c:spPr>
              <a:solidFill>
                <a:srgbClr val="17375E"/>
              </a:solidFill>
            </c:spPr>
          </c:dPt>
          <c:dPt>
            <c:idx val="13"/>
            <c:invertIfNegative val="0"/>
            <c:bubble3D val="0"/>
            <c:spPr>
              <a:solidFill>
                <a:srgbClr val="17375E"/>
              </a:solidFill>
            </c:spPr>
          </c:dPt>
          <c:dPt>
            <c:idx val="14"/>
            <c:invertIfNegative val="0"/>
            <c:bubble3D val="0"/>
            <c:spPr>
              <a:solidFill>
                <a:srgbClr val="17375E"/>
              </a:solidFill>
            </c:spPr>
          </c:dPt>
          <c:dPt>
            <c:idx val="15"/>
            <c:invertIfNegative val="0"/>
            <c:bubble3D val="0"/>
            <c:spPr>
              <a:solidFill>
                <a:srgbClr val="17375E"/>
              </a:solidFill>
            </c:spPr>
          </c:dPt>
          <c:dPt>
            <c:idx val="16"/>
            <c:invertIfNegative val="0"/>
            <c:bubble3D val="0"/>
            <c:spPr>
              <a:solidFill>
                <a:srgbClr val="17375E"/>
              </a:solidFill>
            </c:spPr>
          </c:dPt>
          <c:dPt>
            <c:idx val="20"/>
            <c:invertIfNegative val="0"/>
            <c:bubble3D val="0"/>
            <c:spPr>
              <a:solidFill>
                <a:srgbClr val="17375E"/>
              </a:solidFill>
            </c:spPr>
          </c:dPt>
          <c:dPt>
            <c:idx val="23"/>
            <c:invertIfNegative val="0"/>
            <c:bubble3D val="0"/>
            <c:spPr>
              <a:solidFill>
                <a:srgbClr val="17375E"/>
              </a:solidFill>
            </c:spPr>
          </c:dPt>
          <c:dPt>
            <c:idx val="25"/>
            <c:invertIfNegative val="0"/>
            <c:bubble3D val="0"/>
            <c:spPr>
              <a:solidFill>
                <a:srgbClr val="17375E"/>
              </a:solidFill>
            </c:spPr>
          </c:dPt>
          <c:dPt>
            <c:idx val="27"/>
            <c:invertIfNegative val="0"/>
            <c:bubble3D val="0"/>
            <c:spPr>
              <a:solidFill>
                <a:srgbClr val="17375E"/>
              </a:solidFill>
            </c:spPr>
          </c:dPt>
          <c:dPt>
            <c:idx val="28"/>
            <c:invertIfNegative val="0"/>
            <c:bubble3D val="0"/>
            <c:spPr>
              <a:solidFill>
                <a:srgbClr val="17375E"/>
              </a:solidFill>
            </c:spPr>
          </c:dPt>
          <c:dPt>
            <c:idx val="30"/>
            <c:invertIfNegative val="0"/>
            <c:bubble3D val="0"/>
            <c:spPr>
              <a:solidFill>
                <a:srgbClr val="17375E"/>
              </a:solidFill>
            </c:spPr>
          </c:dPt>
          <c:cat>
            <c:numRef>
              <c:f>Sheet1!$A$2:$A$32</c:f>
              <c:numCache>
                <c:formatCode>General</c:formatCode>
                <c:ptCount val="3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</c:numCache>
            </c:numRef>
          </c:cat>
          <c:val>
            <c:numRef>
              <c:f>Sheet1!$B$2:$B$32</c:f>
              <c:numCache>
                <c:formatCode>General</c:formatCode>
                <c:ptCount val="31"/>
                <c:pt idx="0">
                  <c:v>51</c:v>
                </c:pt>
                <c:pt idx="1">
                  <c:v>13</c:v>
                </c:pt>
                <c:pt idx="2">
                  <c:v>12</c:v>
                </c:pt>
                <c:pt idx="3">
                  <c:v>5</c:v>
                </c:pt>
                <c:pt idx="4">
                  <c:v>6</c:v>
                </c:pt>
                <c:pt idx="5">
                  <c:v>6</c:v>
                </c:pt>
                <c:pt idx="6">
                  <c:v>0</c:v>
                </c:pt>
                <c:pt idx="7">
                  <c:v>1</c:v>
                </c:pt>
                <c:pt idx="8">
                  <c:v>1</c:v>
                </c:pt>
                <c:pt idx="9">
                  <c:v>0</c:v>
                </c:pt>
                <c:pt idx="10">
                  <c:v>5</c:v>
                </c:pt>
                <c:pt idx="11">
                  <c:v>0</c:v>
                </c:pt>
                <c:pt idx="12">
                  <c:v>0</c:v>
                </c:pt>
                <c:pt idx="13">
                  <c:v>1</c:v>
                </c:pt>
                <c:pt idx="14">
                  <c:v>1</c:v>
                </c:pt>
                <c:pt idx="15">
                  <c:v>10</c:v>
                </c:pt>
                <c:pt idx="16">
                  <c:v>1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9</c:v>
                </c:pt>
                <c:pt idx="21">
                  <c:v>0</c:v>
                </c:pt>
                <c:pt idx="22">
                  <c:v>0</c:v>
                </c:pt>
                <c:pt idx="23">
                  <c:v>1</c:v>
                </c:pt>
                <c:pt idx="24">
                  <c:v>0</c:v>
                </c:pt>
                <c:pt idx="25">
                  <c:v>2</c:v>
                </c:pt>
                <c:pt idx="26">
                  <c:v>0</c:v>
                </c:pt>
                <c:pt idx="27">
                  <c:v>1</c:v>
                </c:pt>
                <c:pt idx="28">
                  <c:v>1</c:v>
                </c:pt>
                <c:pt idx="29">
                  <c:v>0</c:v>
                </c:pt>
                <c:pt idx="30">
                  <c:v>26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9175296"/>
        <c:axId val="149177472"/>
      </c:barChart>
      <c:catAx>
        <c:axId val="14917529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4000" b="1">
                    <a:latin typeface="Times New Roman"/>
                    <a:cs typeface="Times New Roman"/>
                  </a:defRPr>
                </a:pPr>
                <a:r>
                  <a:rPr lang="en-US" sz="4000" b="1" dirty="0" smtClean="0">
                    <a:latin typeface="Times New Roman"/>
                    <a:cs typeface="Times New Roman"/>
                  </a:rPr>
                  <a:t>Days of</a:t>
                </a:r>
                <a:r>
                  <a:rPr lang="en-US" sz="4000" b="1" baseline="0" dirty="0" smtClean="0">
                    <a:latin typeface="Times New Roman"/>
                    <a:cs typeface="Times New Roman"/>
                  </a:rPr>
                  <a:t> cannabis use </a:t>
                </a:r>
                <a:endParaRPr lang="en-US" sz="4000" b="1" dirty="0">
                  <a:latin typeface="Times New Roman"/>
                  <a:cs typeface="Times New Roman"/>
                </a:endParaRP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800">
                <a:latin typeface="Times New Roman"/>
                <a:cs typeface="Times New Roman"/>
              </a:defRPr>
            </a:pPr>
            <a:endParaRPr lang="en-US"/>
          </a:p>
        </c:txPr>
        <c:crossAx val="149177472"/>
        <c:crosses val="autoZero"/>
        <c:auto val="1"/>
        <c:lblAlgn val="ctr"/>
        <c:lblOffset val="100"/>
        <c:tickLblSkip val="5"/>
        <c:noMultiLvlLbl val="0"/>
      </c:catAx>
      <c:valAx>
        <c:axId val="149177472"/>
        <c:scaling>
          <c:orientation val="minMax"/>
          <c:max val="60"/>
          <c:min val="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4000" b="1">
                    <a:latin typeface="Times New Roman"/>
                    <a:cs typeface="Times New Roman"/>
                  </a:defRPr>
                </a:pPr>
                <a:r>
                  <a:rPr lang="en-US" sz="4000" b="1" dirty="0" smtClean="0">
                    <a:latin typeface="Times New Roman"/>
                    <a:cs typeface="Times New Roman"/>
                  </a:rPr>
                  <a:t>Number</a:t>
                </a:r>
                <a:r>
                  <a:rPr lang="en-US" sz="4000" b="1" baseline="0" dirty="0" smtClean="0">
                    <a:latin typeface="Times New Roman"/>
                    <a:cs typeface="Times New Roman"/>
                  </a:rPr>
                  <a:t> of participants</a:t>
                </a:r>
                <a:endParaRPr lang="en-US" sz="4000" b="1" dirty="0">
                  <a:latin typeface="Times New Roman"/>
                  <a:cs typeface="Times New Roman"/>
                </a:endParaRPr>
              </a:p>
            </c:rich>
          </c:tx>
          <c:layout>
            <c:manualLayout>
              <c:xMode val="edge"/>
              <c:yMode val="edge"/>
              <c:x val="3.7037037037037034E-3"/>
              <c:y val="0.2639933478142820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800">
                <a:latin typeface="Times New Roman"/>
                <a:cs typeface="Times New Roman"/>
              </a:defRPr>
            </a:pPr>
            <a:endParaRPr lang="en-US"/>
          </a:p>
        </c:txPr>
        <c:crossAx val="149175296"/>
        <c:crosses val="autoZero"/>
        <c:crossBetween val="between"/>
        <c:majorUnit val="10"/>
        <c:minorUnit val="1"/>
      </c:valAx>
    </c:plotArea>
    <c:plotVisOnly val="1"/>
    <c:dispBlanksAs val="gap"/>
    <c:showDLblsOverMax val="0"/>
  </c:chart>
  <c:spPr>
    <a:solidFill>
      <a:schemeClr val="bg1"/>
    </a:solidFill>
    <a:ln>
      <a:solidFill>
        <a:schemeClr val="tx1"/>
      </a:solidFill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4000">
                <a:latin typeface="Times New Roman"/>
                <a:cs typeface="Times New Roman"/>
              </a:defRPr>
            </a:pPr>
            <a:r>
              <a:rPr lang="en-US" sz="4000" dirty="0" smtClean="0">
                <a:latin typeface="Times New Roman"/>
                <a:cs typeface="Times New Roman"/>
              </a:rPr>
              <a:t>Figure 2. Distribution of years</a:t>
            </a:r>
            <a:r>
              <a:rPr lang="en-US" sz="4000" baseline="0" dirty="0" smtClean="0">
                <a:latin typeface="Times New Roman"/>
                <a:cs typeface="Times New Roman"/>
              </a:rPr>
              <a:t> of cannabis use </a:t>
            </a:r>
            <a:endParaRPr lang="en-US" sz="4000" dirty="0">
              <a:latin typeface="Times New Roman"/>
              <a:cs typeface="Times New Roman"/>
            </a:endParaRP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Number of participants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</c:spPr>
          <c:invertIfNegative val="0"/>
          <c:cat>
            <c:numRef>
              <c:f>Sheet1!$A$2:$A$13</c:f>
              <c:numCache>
                <c:formatCode>General</c:formatCode>
                <c:ptCount val="12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</c:numCache>
            </c:num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24</c:v>
                </c:pt>
                <c:pt idx="1">
                  <c:v>13</c:v>
                </c:pt>
                <c:pt idx="2">
                  <c:v>21</c:v>
                </c:pt>
                <c:pt idx="3">
                  <c:v>16</c:v>
                </c:pt>
                <c:pt idx="4">
                  <c:v>25</c:v>
                </c:pt>
                <c:pt idx="5">
                  <c:v>11</c:v>
                </c:pt>
                <c:pt idx="6">
                  <c:v>9</c:v>
                </c:pt>
                <c:pt idx="7">
                  <c:v>15</c:v>
                </c:pt>
                <c:pt idx="8">
                  <c:v>11</c:v>
                </c:pt>
                <c:pt idx="9">
                  <c:v>3</c:v>
                </c:pt>
                <c:pt idx="10">
                  <c:v>2</c:v>
                </c:pt>
                <c:pt idx="11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9317120"/>
        <c:axId val="149319040"/>
      </c:barChart>
      <c:catAx>
        <c:axId val="14931712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3800">
                    <a:latin typeface="Times New Roman"/>
                    <a:cs typeface="Times New Roman"/>
                  </a:defRPr>
                </a:pPr>
                <a:r>
                  <a:rPr lang="en-US" sz="3800" dirty="0" smtClean="0">
                    <a:latin typeface="Times New Roman"/>
                    <a:cs typeface="Times New Roman"/>
                  </a:rPr>
                  <a:t>Years of cannabis use</a:t>
                </a:r>
                <a:endParaRPr lang="en-US" sz="3800" dirty="0">
                  <a:latin typeface="Times New Roman"/>
                  <a:cs typeface="Times New Roman"/>
                </a:endParaRP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800">
                <a:latin typeface="Times New Roman"/>
                <a:cs typeface="Times New Roman"/>
              </a:defRPr>
            </a:pPr>
            <a:endParaRPr lang="en-US"/>
          </a:p>
        </c:txPr>
        <c:crossAx val="149319040"/>
        <c:crosses val="autoZero"/>
        <c:auto val="1"/>
        <c:lblAlgn val="ctr"/>
        <c:lblOffset val="100"/>
        <c:noMultiLvlLbl val="0"/>
      </c:catAx>
      <c:valAx>
        <c:axId val="149319040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3800">
                    <a:latin typeface="Times New Roman"/>
                    <a:cs typeface="Times New Roman"/>
                  </a:defRPr>
                </a:pPr>
                <a:r>
                  <a:rPr lang="en-US" sz="3800" dirty="0" smtClean="0">
                    <a:latin typeface="Times New Roman"/>
                    <a:cs typeface="Times New Roman"/>
                  </a:rPr>
                  <a:t>Number of participants</a:t>
                </a:r>
                <a:endParaRPr lang="en-US" sz="3800" dirty="0">
                  <a:latin typeface="Times New Roman"/>
                  <a:cs typeface="Times New Roman"/>
                </a:endParaRP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800">
                <a:latin typeface="Times New Roman"/>
                <a:cs typeface="Times New Roman"/>
              </a:defRPr>
            </a:pPr>
            <a:endParaRPr lang="en-US"/>
          </a:p>
        </c:txPr>
        <c:crossAx val="149317120"/>
        <c:crosses val="autoZero"/>
        <c:crossBetween val="between"/>
      </c:valAx>
    </c:plotArea>
    <c:plotVisOnly val="1"/>
    <c:dispBlanksAs val="gap"/>
    <c:showDLblsOverMax val="0"/>
  </c:chart>
  <c:spPr>
    <a:solidFill>
      <a:schemeClr val="bg1"/>
    </a:solidFill>
    <a:ln>
      <a:solidFill>
        <a:srgbClr val="000000"/>
      </a:solidFill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10226042"/>
            <a:ext cx="37307520" cy="705612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680" y="18653760"/>
            <a:ext cx="30723840" cy="8412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942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884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5826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7768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9710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1652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3594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5536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D93295-9A34-4854-9606-E9D2593A9016}" type="datetimeFigureOut">
              <a:rPr lang="en-US"/>
              <a:pPr>
                <a:defRPr/>
              </a:pPr>
              <a:t>6/26/2013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7F1366-8BCE-475C-B23D-86965985347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FD4BCF-AEFE-40CD-B816-F9E69AEB8CFA}" type="datetimeFigureOut">
              <a:rPr lang="en-US"/>
              <a:pPr>
                <a:defRPr/>
              </a:pPr>
              <a:t>6/26/2013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40720D-B18F-4686-AAC2-A95E884C2AC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821120" y="1318270"/>
            <a:ext cx="9875520" cy="2808732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4560" y="1318270"/>
            <a:ext cx="28895040" cy="280873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AD7940-49F1-4587-92B3-3B806CD1F3B9}" type="datetimeFigureOut">
              <a:rPr lang="en-US"/>
              <a:pPr>
                <a:defRPr/>
              </a:pPr>
              <a:t>6/26/2013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0D7DA9-88E7-4526-8246-DF2B72A64BC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475ED3-5A93-41B7-AE0D-D01145D56433}" type="datetimeFigureOut">
              <a:rPr lang="en-US"/>
              <a:pPr>
                <a:defRPr/>
              </a:pPr>
              <a:t>6/26/2013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C72098-F823-4733-910D-9E7735571A5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2" y="21153122"/>
            <a:ext cx="37307520" cy="6537960"/>
          </a:xfrm>
        </p:spPr>
        <p:txBody>
          <a:bodyPr anchor="t"/>
          <a:lstStyle>
            <a:lvl1pPr algn="l">
              <a:defRPr sz="192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2" y="13952229"/>
            <a:ext cx="37307520" cy="7200898"/>
          </a:xfrm>
        </p:spPr>
        <p:txBody>
          <a:bodyPr anchor="b"/>
          <a:lstStyle>
            <a:lvl1pPr marL="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1pPr>
            <a:lvl2pPr marL="2194210" indent="0">
              <a:buNone/>
              <a:defRPr sz="8600">
                <a:solidFill>
                  <a:schemeClr val="tx1">
                    <a:tint val="75000"/>
                  </a:schemeClr>
                </a:solidFill>
              </a:defRPr>
            </a:lvl2pPr>
            <a:lvl3pPr marL="4388419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3pPr>
            <a:lvl4pPr marL="6582629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4pPr>
            <a:lvl5pPr marL="8776834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5pPr>
            <a:lvl6pPr marL="10971043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6pPr>
            <a:lvl7pPr marL="13165253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7pPr>
            <a:lvl8pPr marL="15359462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8pPr>
            <a:lvl9pPr marL="17553672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61E434-2660-480C-95F0-7BC58DDC6425}" type="datetimeFigureOut">
              <a:rPr lang="en-US"/>
              <a:pPr>
                <a:defRPr/>
              </a:pPr>
              <a:t>6/26/2013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E860F0-E619-4663-B84B-2B085275B09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94560" y="7680967"/>
            <a:ext cx="19385280" cy="21724622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1360" y="7680967"/>
            <a:ext cx="19385280" cy="21724622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C4E39A-0750-45F9-88E5-8143A0E0317E}" type="datetimeFigureOut">
              <a:rPr lang="en-US"/>
              <a:pPr>
                <a:defRPr/>
              </a:pPr>
              <a:t>6/26/2013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28A762-C411-4C22-A0B0-7E2AD72AE7F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7368542"/>
            <a:ext cx="19392902" cy="3070858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210" indent="0">
              <a:buNone/>
              <a:defRPr sz="9600" b="1"/>
            </a:lvl2pPr>
            <a:lvl3pPr marL="4388419" indent="0">
              <a:buNone/>
              <a:defRPr sz="8600" b="1"/>
            </a:lvl3pPr>
            <a:lvl4pPr marL="6582629" indent="0">
              <a:buNone/>
              <a:defRPr sz="7700" b="1"/>
            </a:lvl4pPr>
            <a:lvl5pPr marL="8776834" indent="0">
              <a:buNone/>
              <a:defRPr sz="7700" b="1"/>
            </a:lvl5pPr>
            <a:lvl6pPr marL="10971043" indent="0">
              <a:buNone/>
              <a:defRPr sz="7700" b="1"/>
            </a:lvl6pPr>
            <a:lvl7pPr marL="13165253" indent="0">
              <a:buNone/>
              <a:defRPr sz="7700" b="1"/>
            </a:lvl7pPr>
            <a:lvl8pPr marL="15359462" indent="0">
              <a:buNone/>
              <a:defRPr sz="7700" b="1"/>
            </a:lvl8pPr>
            <a:lvl9pPr marL="17553672" indent="0">
              <a:buNone/>
              <a:defRPr sz="7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4560" y="10439400"/>
            <a:ext cx="19392902" cy="18966182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122" y="7368542"/>
            <a:ext cx="19400520" cy="3070858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210" indent="0">
              <a:buNone/>
              <a:defRPr sz="9600" b="1"/>
            </a:lvl2pPr>
            <a:lvl3pPr marL="4388419" indent="0">
              <a:buNone/>
              <a:defRPr sz="8600" b="1"/>
            </a:lvl3pPr>
            <a:lvl4pPr marL="6582629" indent="0">
              <a:buNone/>
              <a:defRPr sz="7700" b="1"/>
            </a:lvl4pPr>
            <a:lvl5pPr marL="8776834" indent="0">
              <a:buNone/>
              <a:defRPr sz="7700" b="1"/>
            </a:lvl5pPr>
            <a:lvl6pPr marL="10971043" indent="0">
              <a:buNone/>
              <a:defRPr sz="7700" b="1"/>
            </a:lvl6pPr>
            <a:lvl7pPr marL="13165253" indent="0">
              <a:buNone/>
              <a:defRPr sz="7700" b="1"/>
            </a:lvl7pPr>
            <a:lvl8pPr marL="15359462" indent="0">
              <a:buNone/>
              <a:defRPr sz="7700" b="1"/>
            </a:lvl8pPr>
            <a:lvl9pPr marL="17553672" indent="0">
              <a:buNone/>
              <a:defRPr sz="7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122" y="10439400"/>
            <a:ext cx="19400520" cy="18966182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B71FAE-9018-43BE-BDD2-0DBD286E1074}" type="datetimeFigureOut">
              <a:rPr lang="en-US"/>
              <a:pPr>
                <a:defRPr/>
              </a:pPr>
              <a:t>6/26/2013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C69B27-F2CD-44DE-8C38-3A67585E2B0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6EE803-B937-436E-B0F4-B2FD48980B9A}" type="datetimeFigureOut">
              <a:rPr lang="en-US"/>
              <a:pPr>
                <a:defRPr/>
              </a:pPr>
              <a:t>6/26/2013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2BD6A3-481E-4B12-A7D7-FCB6D6A0B28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AE8B17-F24B-4251-B542-EBBBF06E7F95}" type="datetimeFigureOut">
              <a:rPr lang="en-US"/>
              <a:pPr>
                <a:defRPr/>
              </a:pPr>
              <a:t>6/26/2013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7E77F3-CE48-40EB-B6F3-683905A1258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7" y="1310640"/>
            <a:ext cx="14439902" cy="5577840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240" y="1310647"/>
            <a:ext cx="24536400" cy="28094942"/>
          </a:xfrm>
        </p:spPr>
        <p:txBody>
          <a:bodyPr/>
          <a:lstStyle>
            <a:lvl1pPr>
              <a:defRPr sz="15400"/>
            </a:lvl1pPr>
            <a:lvl2pPr>
              <a:defRPr sz="13400"/>
            </a:lvl2pPr>
            <a:lvl3pPr>
              <a:defRPr sz="1150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7" y="6888487"/>
            <a:ext cx="14439902" cy="22517102"/>
          </a:xfrm>
        </p:spPr>
        <p:txBody>
          <a:bodyPr/>
          <a:lstStyle>
            <a:lvl1pPr marL="0" indent="0">
              <a:buNone/>
              <a:defRPr sz="6700"/>
            </a:lvl1pPr>
            <a:lvl2pPr marL="2194210" indent="0">
              <a:buNone/>
              <a:defRPr sz="5800"/>
            </a:lvl2pPr>
            <a:lvl3pPr marL="4388419" indent="0">
              <a:buNone/>
              <a:defRPr sz="4800"/>
            </a:lvl3pPr>
            <a:lvl4pPr marL="6582629" indent="0">
              <a:buNone/>
              <a:defRPr sz="4300"/>
            </a:lvl4pPr>
            <a:lvl5pPr marL="8776834" indent="0">
              <a:buNone/>
              <a:defRPr sz="4300"/>
            </a:lvl5pPr>
            <a:lvl6pPr marL="10971043" indent="0">
              <a:buNone/>
              <a:defRPr sz="4300"/>
            </a:lvl6pPr>
            <a:lvl7pPr marL="13165253" indent="0">
              <a:buNone/>
              <a:defRPr sz="4300"/>
            </a:lvl7pPr>
            <a:lvl8pPr marL="15359462" indent="0">
              <a:buNone/>
              <a:defRPr sz="4300"/>
            </a:lvl8pPr>
            <a:lvl9pPr marL="17553672" indent="0">
              <a:buNone/>
              <a:defRPr sz="4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99CA53-3167-4B56-B9C2-45A996C7A1BD}" type="datetimeFigureOut">
              <a:rPr lang="en-US"/>
              <a:pPr>
                <a:defRPr/>
              </a:pPr>
              <a:t>6/26/2013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DBBA0-20DD-4B97-85E8-86B075A0B7D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982" y="23042880"/>
            <a:ext cx="26334720" cy="2720342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982" y="2941320"/>
            <a:ext cx="26334720" cy="19751040"/>
          </a:xfrm>
        </p:spPr>
        <p:txBody>
          <a:bodyPr rtlCol="0">
            <a:normAutofit/>
          </a:bodyPr>
          <a:lstStyle>
            <a:lvl1pPr marL="0" indent="0">
              <a:buNone/>
              <a:defRPr sz="15400"/>
            </a:lvl1pPr>
            <a:lvl2pPr marL="2194210" indent="0">
              <a:buNone/>
              <a:defRPr sz="13400"/>
            </a:lvl2pPr>
            <a:lvl3pPr marL="4388419" indent="0">
              <a:buNone/>
              <a:defRPr sz="11500"/>
            </a:lvl3pPr>
            <a:lvl4pPr marL="6582629" indent="0">
              <a:buNone/>
              <a:defRPr sz="9600"/>
            </a:lvl4pPr>
            <a:lvl5pPr marL="8776834" indent="0">
              <a:buNone/>
              <a:defRPr sz="9600"/>
            </a:lvl5pPr>
            <a:lvl6pPr marL="10971043" indent="0">
              <a:buNone/>
              <a:defRPr sz="9600"/>
            </a:lvl6pPr>
            <a:lvl7pPr marL="13165253" indent="0">
              <a:buNone/>
              <a:defRPr sz="9600"/>
            </a:lvl7pPr>
            <a:lvl8pPr marL="15359462" indent="0">
              <a:buNone/>
              <a:defRPr sz="9600"/>
            </a:lvl8pPr>
            <a:lvl9pPr marL="17553672" indent="0">
              <a:buNone/>
              <a:defRPr sz="96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982" y="25763222"/>
            <a:ext cx="26334720" cy="3863338"/>
          </a:xfrm>
        </p:spPr>
        <p:txBody>
          <a:bodyPr/>
          <a:lstStyle>
            <a:lvl1pPr marL="0" indent="0">
              <a:buNone/>
              <a:defRPr sz="6700"/>
            </a:lvl1pPr>
            <a:lvl2pPr marL="2194210" indent="0">
              <a:buNone/>
              <a:defRPr sz="5800"/>
            </a:lvl2pPr>
            <a:lvl3pPr marL="4388419" indent="0">
              <a:buNone/>
              <a:defRPr sz="4800"/>
            </a:lvl3pPr>
            <a:lvl4pPr marL="6582629" indent="0">
              <a:buNone/>
              <a:defRPr sz="4300"/>
            </a:lvl4pPr>
            <a:lvl5pPr marL="8776834" indent="0">
              <a:buNone/>
              <a:defRPr sz="4300"/>
            </a:lvl5pPr>
            <a:lvl6pPr marL="10971043" indent="0">
              <a:buNone/>
              <a:defRPr sz="4300"/>
            </a:lvl6pPr>
            <a:lvl7pPr marL="13165253" indent="0">
              <a:buNone/>
              <a:defRPr sz="4300"/>
            </a:lvl7pPr>
            <a:lvl8pPr marL="15359462" indent="0">
              <a:buNone/>
              <a:defRPr sz="4300"/>
            </a:lvl8pPr>
            <a:lvl9pPr marL="17553672" indent="0">
              <a:buNone/>
              <a:defRPr sz="4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2D3FF9-EEE4-4501-A2AF-48E7009C94D3}" type="datetimeFigureOut">
              <a:rPr lang="en-US"/>
              <a:pPr>
                <a:defRPr/>
              </a:pPr>
              <a:t>6/26/2013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2093FD-4476-49A3-8652-57635336FB8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  <a:alpha val="8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2193925" y="1317625"/>
            <a:ext cx="3950335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8840" tIns="219422" rIns="438840" bIns="21942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193925" y="7680325"/>
            <a:ext cx="39503350" cy="2172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8840" tIns="219422" rIns="438840" bIns="21942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93925" y="30510163"/>
            <a:ext cx="10242550" cy="1752600"/>
          </a:xfrm>
          <a:prstGeom prst="rect">
            <a:avLst/>
          </a:prstGeom>
        </p:spPr>
        <p:txBody>
          <a:bodyPr vert="horz" lIns="438840" tIns="219422" rIns="438840" bIns="219422" rtlCol="0" anchor="ctr"/>
          <a:lstStyle>
            <a:lvl1pPr algn="l">
              <a:defRPr sz="58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3CAE563-090F-486E-BED3-038268721910}" type="datetimeFigureOut">
              <a:rPr lang="en-US"/>
              <a:pPr>
                <a:defRPr/>
              </a:pPr>
              <a:t>6/26/2013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995525" y="30510163"/>
            <a:ext cx="13900150" cy="1752600"/>
          </a:xfrm>
          <a:prstGeom prst="rect">
            <a:avLst/>
          </a:prstGeom>
        </p:spPr>
        <p:txBody>
          <a:bodyPr vert="horz" lIns="438840" tIns="219422" rIns="438840" bIns="219422" rtlCol="0" anchor="ctr"/>
          <a:lstStyle>
            <a:lvl1pPr algn="ctr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1454725" y="30510163"/>
            <a:ext cx="10242550" cy="1752600"/>
          </a:xfrm>
          <a:prstGeom prst="rect">
            <a:avLst/>
          </a:prstGeom>
        </p:spPr>
        <p:txBody>
          <a:bodyPr vert="horz" lIns="438840" tIns="219422" rIns="438840" bIns="219422" rtlCol="0" anchor="ctr"/>
          <a:lstStyle>
            <a:lvl1pPr algn="r">
              <a:defRPr sz="58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ACCE096-979C-4833-859B-B217D2AEF10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ctr" defTabSz="4387850" rtl="0" fontAlgn="base">
        <a:spcBef>
          <a:spcPct val="0"/>
        </a:spcBef>
        <a:spcAft>
          <a:spcPct val="0"/>
        </a:spcAft>
        <a:defRPr sz="211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387850" rtl="0" fontAlgn="base">
        <a:spcBef>
          <a:spcPct val="0"/>
        </a:spcBef>
        <a:spcAft>
          <a:spcPct val="0"/>
        </a:spcAft>
        <a:defRPr sz="21100">
          <a:solidFill>
            <a:schemeClr val="tx1"/>
          </a:solidFill>
          <a:latin typeface="Calibri" pitchFamily="34" charset="0"/>
        </a:defRPr>
      </a:lvl2pPr>
      <a:lvl3pPr algn="ctr" defTabSz="4387850" rtl="0" fontAlgn="base">
        <a:spcBef>
          <a:spcPct val="0"/>
        </a:spcBef>
        <a:spcAft>
          <a:spcPct val="0"/>
        </a:spcAft>
        <a:defRPr sz="21100">
          <a:solidFill>
            <a:schemeClr val="tx1"/>
          </a:solidFill>
          <a:latin typeface="Calibri" pitchFamily="34" charset="0"/>
        </a:defRPr>
      </a:lvl3pPr>
      <a:lvl4pPr algn="ctr" defTabSz="4387850" rtl="0" fontAlgn="base">
        <a:spcBef>
          <a:spcPct val="0"/>
        </a:spcBef>
        <a:spcAft>
          <a:spcPct val="0"/>
        </a:spcAft>
        <a:defRPr sz="21100">
          <a:solidFill>
            <a:schemeClr val="tx1"/>
          </a:solidFill>
          <a:latin typeface="Calibri" pitchFamily="34" charset="0"/>
        </a:defRPr>
      </a:lvl4pPr>
      <a:lvl5pPr algn="ctr" defTabSz="4387850" rtl="0" fontAlgn="base">
        <a:spcBef>
          <a:spcPct val="0"/>
        </a:spcBef>
        <a:spcAft>
          <a:spcPct val="0"/>
        </a:spcAft>
        <a:defRPr sz="21100">
          <a:solidFill>
            <a:schemeClr val="tx1"/>
          </a:solidFill>
          <a:latin typeface="Calibri" pitchFamily="34" charset="0"/>
        </a:defRPr>
      </a:lvl5pPr>
      <a:lvl6pPr marL="457200" algn="ctr" defTabSz="4387850" rtl="0" fontAlgn="base">
        <a:spcBef>
          <a:spcPct val="0"/>
        </a:spcBef>
        <a:spcAft>
          <a:spcPct val="0"/>
        </a:spcAft>
        <a:defRPr sz="21100">
          <a:solidFill>
            <a:schemeClr val="tx1"/>
          </a:solidFill>
          <a:latin typeface="Calibri" pitchFamily="34" charset="0"/>
        </a:defRPr>
      </a:lvl6pPr>
      <a:lvl7pPr marL="914400" algn="ctr" defTabSz="4387850" rtl="0" fontAlgn="base">
        <a:spcBef>
          <a:spcPct val="0"/>
        </a:spcBef>
        <a:spcAft>
          <a:spcPct val="0"/>
        </a:spcAft>
        <a:defRPr sz="21100">
          <a:solidFill>
            <a:schemeClr val="tx1"/>
          </a:solidFill>
          <a:latin typeface="Calibri" pitchFamily="34" charset="0"/>
        </a:defRPr>
      </a:lvl7pPr>
      <a:lvl8pPr marL="1371600" algn="ctr" defTabSz="4387850" rtl="0" fontAlgn="base">
        <a:spcBef>
          <a:spcPct val="0"/>
        </a:spcBef>
        <a:spcAft>
          <a:spcPct val="0"/>
        </a:spcAft>
        <a:defRPr sz="21100">
          <a:solidFill>
            <a:schemeClr val="tx1"/>
          </a:solidFill>
          <a:latin typeface="Calibri" pitchFamily="34" charset="0"/>
        </a:defRPr>
      </a:lvl8pPr>
      <a:lvl9pPr marL="1828800" algn="ctr" defTabSz="4387850" rtl="0" fontAlgn="base">
        <a:spcBef>
          <a:spcPct val="0"/>
        </a:spcBef>
        <a:spcAft>
          <a:spcPct val="0"/>
        </a:spcAft>
        <a:defRPr sz="21100">
          <a:solidFill>
            <a:schemeClr val="tx1"/>
          </a:solidFill>
          <a:latin typeface="Calibri" pitchFamily="34" charset="0"/>
        </a:defRPr>
      </a:lvl9pPr>
    </p:titleStyle>
    <p:bodyStyle>
      <a:lvl1pPr marL="1644650" indent="-1644650" algn="l" defTabSz="4387850" rtl="0" fontAlgn="base">
        <a:spcBef>
          <a:spcPct val="20000"/>
        </a:spcBef>
        <a:spcAft>
          <a:spcPct val="0"/>
        </a:spcAft>
        <a:buFont typeface="Arial" charset="0"/>
        <a:buChar char="•"/>
        <a:defRPr sz="15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5525" indent="-1370013" algn="l" defTabSz="4387850" rtl="0" fontAlgn="base">
        <a:spcBef>
          <a:spcPct val="20000"/>
        </a:spcBef>
        <a:spcAft>
          <a:spcPct val="0"/>
        </a:spcAft>
        <a:buFont typeface="Arial" charset="0"/>
        <a:buChar char="–"/>
        <a:defRPr sz="13400" kern="1200">
          <a:solidFill>
            <a:schemeClr val="tx1"/>
          </a:solidFill>
          <a:latin typeface="+mn-lt"/>
          <a:ea typeface="+mn-ea"/>
          <a:cs typeface="+mn-cs"/>
        </a:defRPr>
      </a:lvl2pPr>
      <a:lvl3pPr marL="5484813" indent="-1096963" algn="l" defTabSz="4387850" rtl="0" fontAlgn="base">
        <a:spcBef>
          <a:spcPct val="20000"/>
        </a:spcBef>
        <a:spcAft>
          <a:spcPct val="0"/>
        </a:spcAft>
        <a:buFont typeface="Arial" charset="0"/>
        <a:buChar char="•"/>
        <a:defRPr sz="11500" kern="1200">
          <a:solidFill>
            <a:schemeClr val="tx1"/>
          </a:solidFill>
          <a:latin typeface="+mn-lt"/>
          <a:ea typeface="+mn-ea"/>
          <a:cs typeface="+mn-cs"/>
        </a:defRPr>
      </a:lvl3pPr>
      <a:lvl4pPr marL="7678738" indent="-1096963" algn="l" defTabSz="4387850" rtl="0" fontAlgn="base">
        <a:spcBef>
          <a:spcPct val="20000"/>
        </a:spcBef>
        <a:spcAft>
          <a:spcPct val="0"/>
        </a:spcAft>
        <a:buFont typeface="Arial" charset="0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4pPr>
      <a:lvl5pPr marL="9872663" indent="-1096963" algn="l" defTabSz="4387850" rtl="0" fontAlgn="base">
        <a:spcBef>
          <a:spcPct val="20000"/>
        </a:spcBef>
        <a:spcAft>
          <a:spcPct val="0"/>
        </a:spcAft>
        <a:buFont typeface="Arial" charset="0"/>
        <a:buChar char="»"/>
        <a:defRPr sz="9600" kern="1200">
          <a:solidFill>
            <a:schemeClr val="tx1"/>
          </a:solidFill>
          <a:latin typeface="+mn-lt"/>
          <a:ea typeface="+mn-ea"/>
          <a:cs typeface="+mn-cs"/>
        </a:defRPr>
      </a:lvl5pPr>
      <a:lvl6pPr marL="12068150" indent="-1097102" algn="l" defTabSz="4388419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2360" indent="-1097102" algn="l" defTabSz="4388419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6565" indent="-1097102" algn="l" defTabSz="4388419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0774" indent="-1097102" algn="l" defTabSz="4388419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8419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210" algn="l" defTabSz="4388419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388419" algn="l" defTabSz="4388419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582629" algn="l" defTabSz="4388419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76834" algn="l" defTabSz="4388419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1043" algn="l" defTabSz="4388419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5253" algn="l" defTabSz="4388419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5359462" algn="l" defTabSz="4388419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3672" algn="l" defTabSz="4388419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eg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5B5C">
            <a:alpha val="82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66800" y="1096963"/>
            <a:ext cx="41757600" cy="528496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470258" tIns="235129" rIns="470258" bIns="0">
            <a:spAutoFit/>
          </a:bodyPr>
          <a:lstStyle/>
          <a:p>
            <a:r>
              <a:rPr lang="en-US" sz="6000" b="1" dirty="0" smtClean="0"/>
              <a:t>                      Lack of Association </a:t>
            </a:r>
            <a:r>
              <a:rPr lang="en-US" sz="6000" b="1" dirty="0"/>
              <a:t>of Cannabis Use with Opioid Outcomes among Opioid-Dependent Youth</a:t>
            </a:r>
            <a:endParaRPr lang="en-US" sz="6000" dirty="0"/>
          </a:p>
          <a:p>
            <a:pPr algn="ctr" defTabSz="4702576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Kevin P. Hill, M.D., 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M.H.S.</a:t>
            </a:r>
            <a:r>
              <a:rPr lang="en-US" sz="5400" baseline="30000" dirty="0" smtClean="0">
                <a:latin typeface="Times New Roman" pitchFamily="18" charset="0"/>
                <a:cs typeface="Times New Roman" pitchFamily="18" charset="0"/>
              </a:rPr>
              <a:t>a,b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5400" baseline="30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Heather E. Bennett, B.A.</a:t>
            </a:r>
            <a:r>
              <a:rPr lang="en-US" sz="5400" baseline="300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, Margaret L. Griffin, Ph.D.</a:t>
            </a:r>
            <a:r>
              <a:rPr lang="en-US" sz="5400" baseline="30000" dirty="0" smtClean="0">
                <a:latin typeface="Times New Roman" pitchFamily="18" charset="0"/>
                <a:cs typeface="Times New Roman" pitchFamily="18" charset="0"/>
              </a:rPr>
              <a:t>a,b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,, Hilary S. Connery, M.D., Ph.D.</a:t>
            </a:r>
            <a:r>
              <a:rPr lang="en-US" sz="5400" baseline="30000" dirty="0" smtClean="0">
                <a:latin typeface="Times New Roman" pitchFamily="18" charset="0"/>
                <a:cs typeface="Times New Roman" pitchFamily="18" charset="0"/>
              </a:rPr>
              <a:t>a,b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algn="ctr" defTabSz="4702576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Garrett M. Fitzmaurice, Sc. D.</a:t>
            </a:r>
            <a:r>
              <a:rPr lang="en-US" sz="5400" baseline="30000" dirty="0" smtClean="0">
                <a:latin typeface="Times New Roman" pitchFamily="18" charset="0"/>
                <a:cs typeface="Times New Roman" pitchFamily="18" charset="0"/>
              </a:rPr>
              <a:t>a,b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, Geetha Subramaniam, M.D.</a:t>
            </a:r>
            <a:r>
              <a:rPr lang="en-US" sz="5400" baseline="30000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, George E. Woody, M.D.</a:t>
            </a:r>
            <a:r>
              <a:rPr lang="en-US" sz="5400" baseline="30000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, Roger D. Weiss, M.D.</a:t>
            </a:r>
            <a:r>
              <a:rPr lang="en-US" sz="5400" baseline="30000" dirty="0" smtClean="0">
                <a:latin typeface="Times New Roman" pitchFamily="18" charset="0"/>
                <a:cs typeface="Times New Roman" pitchFamily="18" charset="0"/>
              </a:rPr>
              <a:t>a,b</a:t>
            </a:r>
          </a:p>
          <a:p>
            <a:pPr algn="ctr" defTabSz="4702576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aseline="300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Division of Alcohol and Drug Abuse, McLean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Hospital, Belmont,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MA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algn="ctr" defTabSz="4702576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aseline="30000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Harvard Medical School, Boston,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MA</a:t>
            </a:r>
          </a:p>
          <a:p>
            <a:pPr algn="ctr" defTabSz="4702576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aseline="30000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Center for Clinical Trials Network, National Institute on Drug Abuse, Bethesda, MD</a:t>
            </a:r>
          </a:p>
          <a:p>
            <a:pPr algn="ctr" defTabSz="4702576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aseline="30000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Department of Psychiatry, Treatment Research Institute, University of Pennsylvania, Philadelphia, PA</a:t>
            </a:r>
          </a:p>
          <a:p>
            <a:pPr algn="ctr" defTabSz="4702576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2" name="Picture 329"/>
          <p:cNvPicPr>
            <a:picLocks noChangeAspect="1" noChangeArrowheads="1"/>
          </p:cNvPicPr>
          <p:nvPr/>
        </p:nvPicPr>
        <p:blipFill>
          <a:blip r:embed="rId2" cstate="print"/>
          <a:srcRect r="50050"/>
          <a:stretch>
            <a:fillRect/>
          </a:stretch>
        </p:blipFill>
        <p:spPr bwMode="auto">
          <a:xfrm>
            <a:off x="1143000" y="1524000"/>
            <a:ext cx="2057399" cy="21963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TextBox 7"/>
          <p:cNvSpPr txBox="1">
            <a:spLocks noChangeArrowheads="1"/>
          </p:cNvSpPr>
          <p:nvPr/>
        </p:nvSpPr>
        <p:spPr bwMode="auto">
          <a:xfrm>
            <a:off x="1066800" y="7689276"/>
            <a:ext cx="20574000" cy="4168169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470258" tIns="235129" rIns="470258" bIns="235129">
            <a:spAutoFit/>
          </a:bodyPr>
          <a:lstStyle/>
          <a:p>
            <a:pPr marL="571500" indent="-571500">
              <a:buFont typeface="Arial"/>
              <a:buChar char="•"/>
            </a:pPr>
            <a:r>
              <a:rPr lang="en-US" sz="4000" dirty="0" smtClean="0">
                <a:latin typeface="Arial" pitchFamily="34" charset="0"/>
                <a:cs typeface="Arial" pitchFamily="34" charset="0"/>
              </a:rPr>
              <a:t>Cannabis use is common among opioid-dependent patients, but studies of its association with treatment outcome are mixed (Budney et al. 1998, Dupont and Saylor 1989).</a:t>
            </a:r>
          </a:p>
          <a:p>
            <a:endParaRPr lang="en-US" sz="4000" dirty="0" smtClean="0">
              <a:latin typeface="Arial" pitchFamily="34" charset="0"/>
              <a:cs typeface="Arial" pitchFamily="34" charset="0"/>
            </a:endParaRPr>
          </a:p>
          <a:p>
            <a:pPr marL="571500" indent="-571500">
              <a:buFont typeface="Arial"/>
              <a:buChar char="•"/>
            </a:pPr>
            <a:r>
              <a:rPr lang="en-US" sz="4000" dirty="0" smtClean="0">
                <a:latin typeface="Arial" pitchFamily="34" charset="0"/>
                <a:cs typeface="Arial" pitchFamily="34" charset="0"/>
              </a:rPr>
              <a:t>In this secondary data analysis, we assessed the association of cannabis use with opioid treatment outcome. </a:t>
            </a:r>
          </a:p>
        </p:txBody>
      </p:sp>
      <p:sp>
        <p:nvSpPr>
          <p:cNvPr id="2057" name="TextBox 11"/>
          <p:cNvSpPr txBox="1">
            <a:spLocks noChangeArrowheads="1"/>
          </p:cNvSpPr>
          <p:nvPr/>
        </p:nvSpPr>
        <p:spPr bwMode="auto">
          <a:xfrm>
            <a:off x="22250400" y="23539269"/>
            <a:ext cx="20497800" cy="3170099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sz="4000" dirty="0"/>
              <a:t>Overall, cannabis use had no association with opioid use over 12 weeks in this sample of opioid-dependent youth. 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Arial" charset="0"/>
              <a:buChar char="•"/>
            </a:pP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Arial" charset="0"/>
              <a:buChar char="•"/>
            </a:pPr>
            <a:r>
              <a:rPr lang="en-US" sz="4000" dirty="0"/>
              <a:t>While cannabis use remains potentially harmful, it was not a predictor of poor opioid treatment </a:t>
            </a:r>
            <a:r>
              <a:rPr lang="en-US" sz="4000" dirty="0" smtClean="0"/>
              <a:t>outcome as measured by opioid urine drug screens in our sample.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9" name="TextBox 13"/>
          <p:cNvSpPr txBox="1">
            <a:spLocks noChangeArrowheads="1"/>
          </p:cNvSpPr>
          <p:nvPr/>
        </p:nvSpPr>
        <p:spPr bwMode="auto">
          <a:xfrm>
            <a:off x="1066800" y="12873445"/>
            <a:ext cx="20574000" cy="901785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  <a:spcBef>
                <a:spcPts val="0"/>
              </a:spcBef>
              <a:spcAft>
                <a:spcPts val="0"/>
              </a:spcAft>
            </a:pP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4000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was a secondary data analysis from National Drug Abuse Treatment Clinical Trials Network Study CTN-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0010, “Buprenorphine/Naloxone-Facilitated Rehabilitation for Opioid Dependent Adolescents/Young Adults” (Woody et al. 2008).</a:t>
            </a:r>
          </a:p>
          <a:p>
            <a:pPr>
              <a:spcAft>
                <a:spcPts val="0"/>
              </a:spcAft>
            </a:pPr>
            <a:endParaRPr lang="en-US" sz="4000" dirty="0" smtClean="0">
              <a:latin typeface="Arial" pitchFamily="34" charset="0"/>
              <a:cs typeface="Arial" pitchFamily="34" charset="0"/>
            </a:endParaRPr>
          </a:p>
          <a:p>
            <a:pPr marL="571500" indent="-571500">
              <a:spcAft>
                <a:spcPts val="0"/>
              </a:spcAft>
              <a:buFont typeface="Arial"/>
              <a:buChar char="•"/>
            </a:pPr>
            <a:r>
              <a:rPr lang="en-US" sz="4000" dirty="0" smtClean="0">
                <a:latin typeface="Arial" pitchFamily="34" charset="0"/>
                <a:cs typeface="Arial" pitchFamily="34" charset="0"/>
              </a:rPr>
              <a:t>Opioid-dependent participants (n = 152) aged 15-21 years received psychosocial treatments and were randomized to one of two treatment conditions:</a:t>
            </a:r>
          </a:p>
          <a:p>
            <a:pPr marL="3094038" lvl="1" indent="-742950">
              <a:buFont typeface="Arial"/>
              <a:buChar char="•"/>
            </a:pPr>
            <a:r>
              <a:rPr lang="en-US" sz="4000" dirty="0" smtClean="0">
                <a:latin typeface="Arial" pitchFamily="34" charset="0"/>
                <a:cs typeface="Arial" pitchFamily="34" charset="0"/>
              </a:rPr>
              <a:t>2 week detox with buprenorphine/naloxone </a:t>
            </a:r>
          </a:p>
          <a:p>
            <a:pPr marL="3094038" lvl="1" indent="-742950">
              <a:buFont typeface="Arial"/>
              <a:buChar char="•"/>
            </a:pPr>
            <a:r>
              <a:rPr lang="en-US" sz="4000" dirty="0" smtClean="0">
                <a:latin typeface="Arial" pitchFamily="34" charset="0"/>
                <a:cs typeface="Arial" pitchFamily="34" charset="0"/>
              </a:rPr>
              <a:t>12 week course of buprenorphine/naloxone</a:t>
            </a:r>
          </a:p>
          <a:p>
            <a:pPr lvl="1" indent="0"/>
            <a:endParaRPr lang="en-US" sz="4000" dirty="0" smtClean="0">
              <a:latin typeface="Arial" pitchFamily="34" charset="0"/>
              <a:cs typeface="Arial" pitchFamily="34" charset="0"/>
            </a:endParaRPr>
          </a:p>
          <a:p>
            <a:pPr marL="742950" indent="-742950">
              <a:buFont typeface="Arial"/>
              <a:buChar char="•"/>
            </a:pPr>
            <a:r>
              <a:rPr lang="en-US" sz="4000" dirty="0" smtClean="0">
                <a:latin typeface="Arial" pitchFamily="34" charset="0"/>
                <a:cs typeface="Arial" pitchFamily="34" charset="0"/>
              </a:rPr>
              <a:t>Assessment of drug use by self-report and urine drug screen occurred during the screening, baseline, and treatment phase of the study (weeks 1-12).</a:t>
            </a:r>
          </a:p>
          <a:p>
            <a:endParaRPr lang="en-US" sz="4000" dirty="0">
              <a:latin typeface="Arial" pitchFamily="34" charset="0"/>
              <a:cs typeface="Arial" pitchFamily="34" charset="0"/>
            </a:endParaRPr>
          </a:p>
          <a:p>
            <a:pPr marL="742950" indent="-742950">
              <a:buFont typeface="Arial"/>
              <a:buChar char="•"/>
            </a:pPr>
            <a:r>
              <a:rPr lang="en-US" sz="4000" dirty="0" smtClean="0">
                <a:latin typeface="Arial" pitchFamily="34" charset="0"/>
                <a:cs typeface="Arial" pitchFamily="34" charset="0"/>
              </a:rPr>
              <a:t>Multivariate analyses were conducted to investigate the relationship between cannabis use and opioid use, adjusting for treatment condition.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066800" y="6400800"/>
            <a:ext cx="20574000" cy="1016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 defTabSz="4702576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dirty="0" smtClean="0">
                <a:latin typeface="Times New Roman" pitchFamily="18" charset="0"/>
                <a:cs typeface="Times New Roman" pitchFamily="18" charset="0"/>
              </a:rPr>
              <a:t>Background and Aim</a:t>
            </a:r>
            <a:endParaRPr lang="en-US" sz="6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28" name="Picture 329"/>
          <p:cNvPicPr>
            <a:picLocks noChangeAspect="1" noChangeArrowheads="1"/>
          </p:cNvPicPr>
          <p:nvPr/>
        </p:nvPicPr>
        <p:blipFill>
          <a:blip r:embed="rId2" cstate="print"/>
          <a:srcRect l="50050"/>
          <a:stretch>
            <a:fillRect/>
          </a:stretch>
        </p:blipFill>
        <p:spPr bwMode="auto">
          <a:xfrm>
            <a:off x="40690800" y="1524000"/>
            <a:ext cx="2069805" cy="2209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1" name="TextBox 230"/>
          <p:cNvSpPr txBox="1"/>
          <p:nvPr/>
        </p:nvSpPr>
        <p:spPr>
          <a:xfrm>
            <a:off x="22250400" y="6400800"/>
            <a:ext cx="20574000" cy="1016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 defTabSz="4702576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dirty="0" smtClean="0">
                <a:latin typeface="Times New Roman" pitchFamily="18" charset="0"/>
                <a:cs typeface="Times New Roman" pitchFamily="18" charset="0"/>
              </a:rPr>
              <a:t>Results</a:t>
            </a:r>
            <a:endParaRPr lang="en-US" sz="6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2" name="TextBox 231"/>
          <p:cNvSpPr txBox="1"/>
          <p:nvPr/>
        </p:nvSpPr>
        <p:spPr>
          <a:xfrm>
            <a:off x="1068977" y="11857445"/>
            <a:ext cx="20574000" cy="1016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 defTabSz="4702576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dirty="0" smtClean="0">
                <a:latin typeface="Times New Roman" pitchFamily="18" charset="0"/>
                <a:cs typeface="Times New Roman" pitchFamily="18" charset="0"/>
              </a:rPr>
              <a:t>Method</a:t>
            </a:r>
            <a:endParaRPr lang="en-US" sz="6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3" name="TextBox 232"/>
          <p:cNvSpPr txBox="1"/>
          <p:nvPr/>
        </p:nvSpPr>
        <p:spPr>
          <a:xfrm>
            <a:off x="1066800" y="22174200"/>
            <a:ext cx="20574000" cy="1016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 defTabSz="4702576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dirty="0" smtClean="0">
                <a:latin typeface="Times New Roman" pitchFamily="18" charset="0"/>
                <a:cs typeface="Times New Roman" pitchFamily="18" charset="0"/>
              </a:rPr>
              <a:t>Results</a:t>
            </a:r>
            <a:endParaRPr lang="en-US" sz="6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1" name="TextBox 240"/>
          <p:cNvSpPr txBox="1"/>
          <p:nvPr/>
        </p:nvSpPr>
        <p:spPr>
          <a:xfrm>
            <a:off x="22250400" y="22178554"/>
            <a:ext cx="20574000" cy="1016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 defTabSz="4702576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dirty="0" smtClean="0">
                <a:latin typeface="Times New Roman" pitchFamily="18" charset="0"/>
                <a:cs typeface="Times New Roman" pitchFamily="18" charset="0"/>
              </a:rPr>
              <a:t>Conclusions</a:t>
            </a:r>
            <a:endParaRPr lang="en-US" sz="6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2" name="TextBox 11"/>
          <p:cNvSpPr txBox="1">
            <a:spLocks noChangeArrowheads="1"/>
          </p:cNvSpPr>
          <p:nvPr/>
        </p:nvSpPr>
        <p:spPr bwMode="auto">
          <a:xfrm>
            <a:off x="22250400" y="16878895"/>
            <a:ext cx="10287000" cy="501675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indent="0">
              <a:buFont typeface="Arial" pitchFamily="34" charset="0"/>
              <a:buNone/>
              <a:defRPr/>
            </a:pPr>
            <a:r>
              <a:rPr lang="en-US" sz="3200" u="sng" dirty="0"/>
              <a:t>Table 1.</a:t>
            </a:r>
            <a:r>
              <a:rPr lang="en-US" sz="3200" dirty="0"/>
              <a:t> Odds ratio (OR), and 95% confidence interval (CI), from logistic regression analysis of opioid use (throughout treatment) on cannabis use. </a:t>
            </a:r>
            <a:endParaRPr lang="en-US" sz="3200" dirty="0" smtClean="0"/>
          </a:p>
          <a:p>
            <a:pPr marL="0" indent="0">
              <a:buFont typeface="Arial" pitchFamily="34" charset="0"/>
              <a:buNone/>
              <a:defRPr/>
            </a:pPr>
            <a:r>
              <a:rPr lang="en-US" sz="3200" dirty="0" smtClean="0"/>
              <a:t> </a:t>
            </a:r>
            <a:r>
              <a:rPr lang="en-US" sz="3200" u="sng" dirty="0" smtClean="0"/>
              <a:t> </a:t>
            </a:r>
            <a:endParaRPr lang="en-US" sz="3200" dirty="0"/>
          </a:p>
          <a:p>
            <a:pPr marL="0" indent="0">
              <a:buFont typeface="Arial" pitchFamily="34" charset="0"/>
              <a:buNone/>
              <a:defRPr/>
            </a:pPr>
            <a:r>
              <a:rPr lang="en-US" sz="3200" u="sng" dirty="0"/>
              <a:t>Cannabis	</a:t>
            </a:r>
            <a:r>
              <a:rPr lang="en-US" sz="3200" u="sng" dirty="0" smtClean="0"/>
              <a:t>OR      95</a:t>
            </a:r>
            <a:r>
              <a:rPr lang="en-US" sz="3200" u="sng" dirty="0"/>
              <a:t>% </a:t>
            </a:r>
            <a:r>
              <a:rPr lang="en-US" sz="3200" u="sng" dirty="0" smtClean="0"/>
              <a:t>CI         </a:t>
            </a:r>
            <a:r>
              <a:rPr lang="en-US" sz="3200" i="1" u="sng" dirty="0" smtClean="0"/>
              <a:t>p          </a:t>
            </a:r>
            <a:endParaRPr lang="en-US" sz="3200" i="1" dirty="0"/>
          </a:p>
          <a:p>
            <a:pPr marL="0" indent="0">
              <a:buFont typeface="Arial" pitchFamily="34" charset="0"/>
              <a:buNone/>
              <a:defRPr/>
            </a:pPr>
            <a:r>
              <a:rPr lang="en-US" sz="3200" dirty="0"/>
              <a:t>Age of initiation, years	.</a:t>
            </a:r>
            <a:r>
              <a:rPr lang="en-US" sz="3200" dirty="0" smtClean="0"/>
              <a:t>96      .86-1.08       .53</a:t>
            </a:r>
            <a:r>
              <a:rPr lang="en-US" sz="3200" dirty="0"/>
              <a:t>	</a:t>
            </a:r>
          </a:p>
          <a:p>
            <a:pPr marL="0" indent="0">
              <a:buFont typeface="Arial" pitchFamily="34" charset="0"/>
              <a:buNone/>
              <a:defRPr/>
            </a:pPr>
            <a:r>
              <a:rPr lang="en-US" sz="3200" dirty="0"/>
              <a:t>Days used at baseline</a:t>
            </a:r>
            <a:r>
              <a:rPr lang="en-US" sz="3200" baseline="30000" dirty="0"/>
              <a:t>1</a:t>
            </a:r>
            <a:r>
              <a:rPr lang="en-US" sz="3200" dirty="0"/>
              <a:t>	.</a:t>
            </a:r>
            <a:r>
              <a:rPr lang="en-US" sz="3200" dirty="0" smtClean="0"/>
              <a:t>99      .96-1.01       .34</a:t>
            </a:r>
            <a:r>
              <a:rPr lang="en-US" sz="3200" dirty="0"/>
              <a:t>	</a:t>
            </a:r>
          </a:p>
          <a:p>
            <a:pPr marL="0" indent="0">
              <a:buFont typeface="Arial" pitchFamily="34" charset="0"/>
              <a:buNone/>
              <a:defRPr/>
            </a:pPr>
            <a:r>
              <a:rPr lang="en-US" sz="3200" u="sng" dirty="0"/>
              <a:t>Concurrent use</a:t>
            </a:r>
            <a:r>
              <a:rPr lang="en-US" sz="3200" u="sng" baseline="30000" dirty="0"/>
              <a:t>2</a:t>
            </a:r>
            <a:r>
              <a:rPr lang="en-US" sz="3200" u="sng" dirty="0"/>
              <a:t>	</a:t>
            </a:r>
            <a:r>
              <a:rPr lang="en-US" sz="3200" u="sng" dirty="0" smtClean="0"/>
              <a:t>1.56    .86-2.80       .14</a:t>
            </a:r>
            <a:endParaRPr lang="en-US" sz="3200" dirty="0"/>
          </a:p>
          <a:p>
            <a:pPr marL="0" indent="0">
              <a:buFont typeface="Arial" pitchFamily="34" charset="0"/>
              <a:buNone/>
              <a:defRPr/>
            </a:pPr>
            <a:r>
              <a:rPr lang="en-US" sz="3200" baseline="30000" dirty="0"/>
              <a:t>1</a:t>
            </a:r>
            <a:r>
              <a:rPr lang="en-US" sz="3200" dirty="0"/>
              <a:t> Past 30 days, by self-report</a:t>
            </a:r>
          </a:p>
          <a:p>
            <a:pPr marL="0" indent="0">
              <a:buFont typeface="Arial" pitchFamily="34" charset="0"/>
              <a:buNone/>
              <a:defRPr/>
            </a:pPr>
            <a:r>
              <a:rPr lang="en-US" sz="3200" baseline="30000" dirty="0"/>
              <a:t>2</a:t>
            </a:r>
            <a:r>
              <a:rPr lang="en-US" sz="3200" dirty="0"/>
              <a:t> Urine screen </a:t>
            </a:r>
          </a:p>
        </p:txBody>
      </p:sp>
      <p:sp>
        <p:nvSpPr>
          <p:cNvPr id="243" name="TextBox 242"/>
          <p:cNvSpPr txBox="1"/>
          <p:nvPr/>
        </p:nvSpPr>
        <p:spPr>
          <a:xfrm>
            <a:off x="1066800" y="30937200"/>
            <a:ext cx="20574000" cy="156966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defTabSz="4702576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Supported by grants K99 DA029115 (KPH), K24 DA022288 (RDW), and  CTN U10 DA15831 (RDW, HSC) from the National Institute on Drug Abuse, as well as</a:t>
            </a:r>
            <a:r>
              <a:rPr lang="en-US" sz="3200" dirty="0"/>
              <a:t>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the Adam Corneel Young Investigator Fellowship from McLean Hospital to Dr.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Hill.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1089836491"/>
              </p:ext>
            </p:extLst>
          </p:nvPr>
        </p:nvGraphicFramePr>
        <p:xfrm>
          <a:off x="22250400" y="7772400"/>
          <a:ext cx="10287000" cy="883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46" name="TextBox 11"/>
          <p:cNvSpPr txBox="1">
            <a:spLocks noChangeArrowheads="1"/>
          </p:cNvSpPr>
          <p:nvPr/>
        </p:nvSpPr>
        <p:spPr bwMode="auto">
          <a:xfrm>
            <a:off x="1066800" y="23545800"/>
            <a:ext cx="20574000" cy="729430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71500" indent="-571500">
              <a:lnSpc>
                <a:spcPct val="50000"/>
              </a:lnSpc>
              <a:buFont typeface="Arial"/>
              <a:buChar char="•"/>
            </a:pP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pPr marL="571500" indent="-571500">
              <a:buFont typeface="Arial"/>
              <a:buChar char="•"/>
            </a:pPr>
            <a:r>
              <a:rPr lang="en-US" sz="4000" dirty="0"/>
              <a:t>Participants reported a median of 3.0 days (range=0-30) cannabis use in the past month; half (50.3%; n=77) reported occasional use, one-third reported no use (33.1%; n=50), and one-sixth reported daily cannabis use (16.6%; n=25</a:t>
            </a:r>
            <a:r>
              <a:rPr lang="en-US" sz="4000" dirty="0" smtClean="0"/>
              <a:t>) (FIGURE 1).</a:t>
            </a:r>
          </a:p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571500" indent="-571500">
              <a:buFont typeface="Arial"/>
              <a:buChar char="•"/>
            </a:pPr>
            <a:r>
              <a:rPr lang="en-US" sz="4000" dirty="0"/>
              <a:t>Median lifetime cannabis use was 4.0 years (range=0-11) and median age of initiation of use was 15.0 years (range 9-21</a:t>
            </a:r>
            <a:r>
              <a:rPr lang="en-US" sz="4000" dirty="0" smtClean="0"/>
              <a:t>) (FIGURE 2). </a:t>
            </a:r>
          </a:p>
          <a:p>
            <a:pPr marL="571500" indent="-571500">
              <a:buFont typeface="Arial"/>
              <a:buChar char="•"/>
            </a:pPr>
            <a:endParaRPr lang="en-US" sz="2400" dirty="0" smtClean="0"/>
          </a:p>
          <a:p>
            <a:pPr marL="571500" indent="-571500">
              <a:buFont typeface="Arial"/>
              <a:buChar char="•"/>
            </a:pPr>
            <a:r>
              <a:rPr lang="en-US" sz="4000" dirty="0"/>
              <a:t>Participants were able to significantly reduce opioid use after initiating treatment before their level of opioid use stabilized; however, cannabis use was constant </a:t>
            </a:r>
            <a:r>
              <a:rPr lang="en-US" sz="4000" dirty="0" smtClean="0"/>
              <a:t>throughout. </a:t>
            </a:r>
          </a:p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571500" indent="-571500">
              <a:buFont typeface="Arial"/>
              <a:buChar char="•"/>
            </a:pPr>
            <a:r>
              <a:rPr lang="en-US" sz="4000" dirty="0"/>
              <a:t>Neither past cannabis use (age of initiation and use in the month prior to baseline), nor concurrent use, was associated with level of opioid </a:t>
            </a:r>
            <a:r>
              <a:rPr lang="en-US" sz="4000" dirty="0" smtClean="0"/>
              <a:t>use (TABLE 1). </a:t>
            </a: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2223524951"/>
              </p:ext>
            </p:extLst>
          </p:nvPr>
        </p:nvGraphicFramePr>
        <p:xfrm>
          <a:off x="32689800" y="7772400"/>
          <a:ext cx="10134600" cy="883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22250400" y="26974800"/>
            <a:ext cx="20497800" cy="101566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 defTabSz="4702576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dirty="0" smtClean="0">
                <a:latin typeface="Times New Roman" pitchFamily="18" charset="0"/>
                <a:cs typeface="Times New Roman" pitchFamily="18" charset="0"/>
              </a:rPr>
              <a:t>References</a:t>
            </a:r>
            <a:endParaRPr lang="en-US" sz="6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1"/>
          <p:cNvSpPr txBox="1">
            <a:spLocks noChangeArrowheads="1"/>
          </p:cNvSpPr>
          <p:nvPr/>
        </p:nvSpPr>
        <p:spPr bwMode="auto">
          <a:xfrm>
            <a:off x="22250400" y="28093791"/>
            <a:ext cx="20497800" cy="30469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indent="-457200"/>
            <a:r>
              <a:rPr lang="en-US" sz="2400" dirty="0"/>
              <a:t>Budney, A.J., Radonovich, K.J., Higgins, S.T., Wong, C. J., 1998. Adults seeking treatment for marijuana dependence: A comparison with </a:t>
            </a:r>
            <a:r>
              <a:rPr lang="en-US" sz="2400" dirty="0" smtClean="0"/>
              <a:t>cocaine-       dependent </a:t>
            </a:r>
            <a:r>
              <a:rPr lang="en-US" sz="2400" dirty="0"/>
              <a:t>treatment seekers. Exp. Clin. Psychopharmacology 6, 419-426.</a:t>
            </a:r>
          </a:p>
          <a:p>
            <a:pPr indent="-457200"/>
            <a:endParaRPr lang="en-US" sz="2400" dirty="0" smtClean="0"/>
          </a:p>
          <a:p>
            <a:pPr indent="-457200"/>
            <a:r>
              <a:rPr lang="en-US" sz="2400" dirty="0"/>
              <a:t>DuPont, R.L., Saylor, K.E., 1989. Marijuana and benzodiazepine in patients receiving methadone maintenance treatment. JAMA 261, 3409. </a:t>
            </a:r>
          </a:p>
          <a:p>
            <a:pPr indent="-457200"/>
            <a:endParaRPr lang="en-US" sz="2400" dirty="0" smtClean="0"/>
          </a:p>
          <a:p>
            <a:pPr indent="-457200"/>
            <a:r>
              <a:rPr lang="en-US" sz="2400" dirty="0" smtClean="0"/>
              <a:t>Woody</a:t>
            </a:r>
            <a:r>
              <a:rPr lang="en-US" sz="2400" dirty="0"/>
              <a:t>, G.E., Poole, S.A., Subramaniam, G., Dugosh, K., Bogenschutz, M., Abbott, P., Patkar, A., Publicker, M., McCain, K., Potter, J.S., Forman, R., Vetter, V., McNicholas, L., Blaine, J., Lynch, K.G., Fudala, P., 2008. Extended vs. short-term buprenorphine-naloxone for treatment of opioid-addicted youth. JAMA 300, 2003-2011.</a:t>
            </a:r>
          </a:p>
        </p:txBody>
      </p:sp>
      <p:pic>
        <p:nvPicPr>
          <p:cNvPr id="1026" name="Picture 2" descr="C:\Users\khill\AppData\Local\Microsoft\Windows\Temporary Internet Files\Content.Outlook\7T2R30D2\CTNsnowflakeName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77455" y="4191000"/>
            <a:ext cx="295275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2293</TotalTime>
  <Words>747</Words>
  <Application>Microsoft Office PowerPoint</Application>
  <PresentationFormat>Custom</PresentationFormat>
  <Paragraphs>57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Kate Frost</dc:creator>
  <cp:lastModifiedBy>Meg Brunner</cp:lastModifiedBy>
  <cp:revision>191</cp:revision>
  <dcterms:created xsi:type="dcterms:W3CDTF">2011-12-20T18:52:56Z</dcterms:created>
  <dcterms:modified xsi:type="dcterms:W3CDTF">2013-06-26T22:39:20Z</dcterms:modified>
</cp:coreProperties>
</file>