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3"/>
  </p:notesMasterIdLst>
  <p:handoutMasterIdLst>
    <p:handoutMasterId r:id="rId4"/>
  </p:handoutMasterIdLst>
  <p:sldIdLst>
    <p:sldId id="256" r:id="rId2"/>
  </p:sldIdLst>
  <p:sldSz cx="40233600" cy="31089600"/>
  <p:notesSz cx="9296400" cy="6858000"/>
  <p:defaultTextStyle>
    <a:defPPr>
      <a:defRPr lang="en-US"/>
    </a:defPPr>
    <a:lvl1pPr algn="l" rtl="0" fontAlgn="base">
      <a:spcBef>
        <a:spcPct val="0"/>
      </a:spcBef>
      <a:spcAft>
        <a:spcPct val="0"/>
      </a:spcAft>
      <a:defRPr sz="2200" kern="1200">
        <a:solidFill>
          <a:schemeClr val="tx1"/>
        </a:solidFill>
        <a:latin typeface="Times New Roman" pitchFamily="48" charset="0"/>
        <a:ea typeface="+mn-ea"/>
        <a:cs typeface="+mn-cs"/>
      </a:defRPr>
    </a:lvl1pPr>
    <a:lvl2pPr marL="457076" algn="l" rtl="0" fontAlgn="base">
      <a:spcBef>
        <a:spcPct val="0"/>
      </a:spcBef>
      <a:spcAft>
        <a:spcPct val="0"/>
      </a:spcAft>
      <a:defRPr sz="2200" kern="1200">
        <a:solidFill>
          <a:schemeClr val="tx1"/>
        </a:solidFill>
        <a:latin typeface="Times New Roman" pitchFamily="48" charset="0"/>
        <a:ea typeface="+mn-ea"/>
        <a:cs typeface="+mn-cs"/>
      </a:defRPr>
    </a:lvl2pPr>
    <a:lvl3pPr marL="914151" algn="l" rtl="0" fontAlgn="base">
      <a:spcBef>
        <a:spcPct val="0"/>
      </a:spcBef>
      <a:spcAft>
        <a:spcPct val="0"/>
      </a:spcAft>
      <a:defRPr sz="2200" kern="1200">
        <a:solidFill>
          <a:schemeClr val="tx1"/>
        </a:solidFill>
        <a:latin typeface="Times New Roman" pitchFamily="48" charset="0"/>
        <a:ea typeface="+mn-ea"/>
        <a:cs typeface="+mn-cs"/>
      </a:defRPr>
    </a:lvl3pPr>
    <a:lvl4pPr marL="1371227" algn="l" rtl="0" fontAlgn="base">
      <a:spcBef>
        <a:spcPct val="0"/>
      </a:spcBef>
      <a:spcAft>
        <a:spcPct val="0"/>
      </a:spcAft>
      <a:defRPr sz="2200" kern="1200">
        <a:solidFill>
          <a:schemeClr val="tx1"/>
        </a:solidFill>
        <a:latin typeface="Times New Roman" pitchFamily="48" charset="0"/>
        <a:ea typeface="+mn-ea"/>
        <a:cs typeface="+mn-cs"/>
      </a:defRPr>
    </a:lvl4pPr>
    <a:lvl5pPr marL="1828302" algn="l" rtl="0" fontAlgn="base">
      <a:spcBef>
        <a:spcPct val="0"/>
      </a:spcBef>
      <a:spcAft>
        <a:spcPct val="0"/>
      </a:spcAft>
      <a:defRPr sz="2200" kern="1200">
        <a:solidFill>
          <a:schemeClr val="tx1"/>
        </a:solidFill>
        <a:latin typeface="Times New Roman" pitchFamily="48" charset="0"/>
        <a:ea typeface="+mn-ea"/>
        <a:cs typeface="+mn-cs"/>
      </a:defRPr>
    </a:lvl5pPr>
    <a:lvl6pPr marL="2285378" algn="l" defTabSz="914151" rtl="0" eaLnBrk="1" latinLnBrk="0" hangingPunct="1">
      <a:defRPr sz="2200" kern="1200">
        <a:solidFill>
          <a:schemeClr val="tx1"/>
        </a:solidFill>
        <a:latin typeface="Times New Roman" pitchFamily="48" charset="0"/>
        <a:ea typeface="+mn-ea"/>
        <a:cs typeface="+mn-cs"/>
      </a:defRPr>
    </a:lvl6pPr>
    <a:lvl7pPr marL="2742454" algn="l" defTabSz="914151" rtl="0" eaLnBrk="1" latinLnBrk="0" hangingPunct="1">
      <a:defRPr sz="2200" kern="1200">
        <a:solidFill>
          <a:schemeClr val="tx1"/>
        </a:solidFill>
        <a:latin typeface="Times New Roman" pitchFamily="48" charset="0"/>
        <a:ea typeface="+mn-ea"/>
        <a:cs typeface="+mn-cs"/>
      </a:defRPr>
    </a:lvl7pPr>
    <a:lvl8pPr marL="3199529" algn="l" defTabSz="914151" rtl="0" eaLnBrk="1" latinLnBrk="0" hangingPunct="1">
      <a:defRPr sz="2200" kern="1200">
        <a:solidFill>
          <a:schemeClr val="tx1"/>
        </a:solidFill>
        <a:latin typeface="Times New Roman" pitchFamily="48" charset="0"/>
        <a:ea typeface="+mn-ea"/>
        <a:cs typeface="+mn-cs"/>
      </a:defRPr>
    </a:lvl8pPr>
    <a:lvl9pPr marL="3656605" algn="l" defTabSz="914151" rtl="0" eaLnBrk="1" latinLnBrk="0" hangingPunct="1">
      <a:defRPr sz="2200" kern="1200">
        <a:solidFill>
          <a:schemeClr val="tx1"/>
        </a:solidFill>
        <a:latin typeface="Times New Roman" pitchFamily="4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b424" initials="l"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823326"/>
    <a:srgbClr val="684F00"/>
    <a:srgbClr val="FF0000"/>
    <a:srgbClr val="008C9C"/>
    <a:srgbClr val="3A6E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70" autoAdjust="0"/>
  </p:normalViewPr>
  <p:slideViewPr>
    <p:cSldViewPr>
      <p:cViewPr>
        <p:scale>
          <a:sx n="33" d="100"/>
          <a:sy n="33" d="100"/>
        </p:scale>
        <p:origin x="-72" y="-72"/>
      </p:cViewPr>
      <p:guideLst>
        <p:guide orient="horz" pos="9792"/>
        <p:guide pos="126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5900" cy="342900"/>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defTabSz="985838">
              <a:defRPr sz="1300">
                <a:latin typeface="Times New Roman" pitchFamily="18" charset="0"/>
              </a:defRPr>
            </a:lvl1pPr>
          </a:lstStyle>
          <a:p>
            <a:pPr>
              <a:defRPr/>
            </a:pPr>
            <a:endParaRPr lang="en-US"/>
          </a:p>
        </p:txBody>
      </p:sp>
      <p:sp>
        <p:nvSpPr>
          <p:cNvPr id="3075" name="Rectangle 3"/>
          <p:cNvSpPr>
            <a:spLocks noGrp="1" noChangeArrowheads="1"/>
          </p:cNvSpPr>
          <p:nvPr>
            <p:ph type="dt" sz="quarter" idx="1"/>
          </p:nvPr>
        </p:nvSpPr>
        <p:spPr bwMode="auto">
          <a:xfrm>
            <a:off x="5270500" y="0"/>
            <a:ext cx="4025900" cy="342900"/>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algn="r" defTabSz="985838">
              <a:defRPr sz="1300">
                <a:latin typeface="Times New Roman" pitchFamily="18" charset="0"/>
              </a:defRPr>
            </a:lvl1pPr>
          </a:lstStyle>
          <a:p>
            <a:pPr>
              <a:defRPr/>
            </a:pPr>
            <a:endParaRPr lang="en-US"/>
          </a:p>
        </p:txBody>
      </p:sp>
      <p:sp>
        <p:nvSpPr>
          <p:cNvPr id="3076" name="Rectangle 4"/>
          <p:cNvSpPr>
            <a:spLocks noGrp="1" noChangeArrowheads="1"/>
          </p:cNvSpPr>
          <p:nvPr>
            <p:ph type="ftr" sz="quarter" idx="2"/>
          </p:nvPr>
        </p:nvSpPr>
        <p:spPr bwMode="auto">
          <a:xfrm>
            <a:off x="0" y="6515100"/>
            <a:ext cx="4025900" cy="342900"/>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defTabSz="985838">
              <a:defRPr sz="1300">
                <a:latin typeface="Times New Roman" pitchFamily="18" charset="0"/>
              </a:defRPr>
            </a:lvl1pPr>
          </a:lstStyle>
          <a:p>
            <a:pPr>
              <a:defRPr/>
            </a:pPr>
            <a:endParaRPr lang="en-US"/>
          </a:p>
        </p:txBody>
      </p:sp>
      <p:sp>
        <p:nvSpPr>
          <p:cNvPr id="3077" name="Rectangle 5"/>
          <p:cNvSpPr>
            <a:spLocks noGrp="1" noChangeArrowheads="1"/>
          </p:cNvSpPr>
          <p:nvPr>
            <p:ph type="sldNum" sz="quarter" idx="3"/>
          </p:nvPr>
        </p:nvSpPr>
        <p:spPr bwMode="auto">
          <a:xfrm>
            <a:off x="5270500" y="6515100"/>
            <a:ext cx="4025900" cy="342900"/>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algn="r" defTabSz="985838">
              <a:defRPr sz="1300">
                <a:latin typeface="Times New Roman" pitchFamily="18" charset="0"/>
              </a:defRPr>
            </a:lvl1pPr>
          </a:lstStyle>
          <a:p>
            <a:pPr>
              <a:defRPr/>
            </a:pPr>
            <a:fld id="{7D6E46DC-0F91-4C25-9770-A19F046E06E3}" type="slidenum">
              <a:rPr lang="en-US"/>
              <a:pPr>
                <a:defRPr/>
              </a:pPr>
              <a:t>‹#›</a:t>
            </a:fld>
            <a:endParaRPr lang="en-US"/>
          </a:p>
        </p:txBody>
      </p:sp>
    </p:spTree>
    <p:extLst>
      <p:ext uri="{BB962C8B-B14F-4D97-AF65-F5344CB8AC3E}">
        <p14:creationId xmlns:p14="http://schemas.microsoft.com/office/powerpoint/2010/main" val="23535703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4025900" cy="344488"/>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defTabSz="985838">
              <a:defRPr sz="1300">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5270500" y="0"/>
            <a:ext cx="4025900" cy="344488"/>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lvl1pPr algn="r" defTabSz="985838">
              <a:defRPr sz="1300">
                <a:latin typeface="Times New Roman" pitchFamily="18"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2976563" y="519113"/>
            <a:ext cx="3346450" cy="2586037"/>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1238250" y="3279775"/>
            <a:ext cx="6819900" cy="3048000"/>
          </a:xfrm>
          <a:prstGeom prst="rect">
            <a:avLst/>
          </a:prstGeom>
          <a:noFill/>
          <a:ln w="9525">
            <a:noFill/>
            <a:miter lim="800000"/>
            <a:headEnd/>
            <a:tailEnd/>
          </a:ln>
          <a:effectLst/>
        </p:spPr>
        <p:txBody>
          <a:bodyPr vert="horz" wrap="square" lIns="99211" tIns="49606" rIns="99211" bIns="4960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6500813"/>
            <a:ext cx="4025900" cy="344487"/>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defTabSz="985838">
              <a:defRPr sz="1300">
                <a:latin typeface="Times New Roman" pitchFamily="18" charset="0"/>
              </a:defRPr>
            </a:lvl1pPr>
          </a:lstStyle>
          <a:p>
            <a:pPr>
              <a:defRPr/>
            </a:pPr>
            <a:endParaRPr lang="en-US"/>
          </a:p>
        </p:txBody>
      </p:sp>
      <p:sp>
        <p:nvSpPr>
          <p:cNvPr id="2055" name="Rectangle 7"/>
          <p:cNvSpPr>
            <a:spLocks noGrp="1" noChangeArrowheads="1"/>
          </p:cNvSpPr>
          <p:nvPr>
            <p:ph type="sldNum" sz="quarter" idx="5"/>
          </p:nvPr>
        </p:nvSpPr>
        <p:spPr bwMode="auto">
          <a:xfrm>
            <a:off x="5270500" y="6500813"/>
            <a:ext cx="4025900" cy="344487"/>
          </a:xfrm>
          <a:prstGeom prst="rect">
            <a:avLst/>
          </a:prstGeom>
          <a:noFill/>
          <a:ln w="9525">
            <a:noFill/>
            <a:miter lim="800000"/>
            <a:headEnd/>
            <a:tailEnd/>
          </a:ln>
          <a:effectLst/>
        </p:spPr>
        <p:txBody>
          <a:bodyPr vert="horz" wrap="square" lIns="99211" tIns="49606" rIns="99211" bIns="49606" numCol="1" anchor="b" anchorCtr="0" compatLnSpc="1">
            <a:prstTxWarp prst="textNoShape">
              <a:avLst/>
            </a:prstTxWarp>
          </a:bodyPr>
          <a:lstStyle>
            <a:lvl1pPr algn="r" defTabSz="985838">
              <a:defRPr sz="1300">
                <a:latin typeface="Times New Roman" pitchFamily="18" charset="0"/>
              </a:defRPr>
            </a:lvl1pPr>
          </a:lstStyle>
          <a:p>
            <a:pPr>
              <a:defRPr/>
            </a:pPr>
            <a:fld id="{501CA08E-3F05-4795-8B0D-BD05BBAC8FB3}" type="slidenum">
              <a:rPr lang="en-US"/>
              <a:pPr>
                <a:defRPr/>
              </a:pPr>
              <a:t>‹#›</a:t>
            </a:fld>
            <a:endParaRPr lang="en-US"/>
          </a:p>
        </p:txBody>
      </p:sp>
    </p:spTree>
    <p:extLst>
      <p:ext uri="{BB962C8B-B14F-4D97-AF65-F5344CB8AC3E}">
        <p14:creationId xmlns:p14="http://schemas.microsoft.com/office/powerpoint/2010/main" val="17816552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Times New Roman" pitchFamily="18" charset="0"/>
        <a:ea typeface="+mn-ea"/>
        <a:cs typeface="+mn-cs"/>
      </a:defRPr>
    </a:lvl1pPr>
    <a:lvl2pPr marL="457076" algn="l" rtl="0" eaLnBrk="0" fontAlgn="base" hangingPunct="0">
      <a:spcBef>
        <a:spcPct val="30000"/>
      </a:spcBef>
      <a:spcAft>
        <a:spcPct val="0"/>
      </a:spcAft>
      <a:defRPr sz="1300" kern="1200">
        <a:solidFill>
          <a:schemeClr val="tx1"/>
        </a:solidFill>
        <a:latin typeface="Times New Roman" pitchFamily="18" charset="0"/>
        <a:ea typeface="+mn-ea"/>
        <a:cs typeface="+mn-cs"/>
      </a:defRPr>
    </a:lvl2pPr>
    <a:lvl3pPr marL="914151" algn="l" rtl="0" eaLnBrk="0" fontAlgn="base" hangingPunct="0">
      <a:spcBef>
        <a:spcPct val="30000"/>
      </a:spcBef>
      <a:spcAft>
        <a:spcPct val="0"/>
      </a:spcAft>
      <a:defRPr sz="1300" kern="1200">
        <a:solidFill>
          <a:schemeClr val="tx1"/>
        </a:solidFill>
        <a:latin typeface="Times New Roman" pitchFamily="18" charset="0"/>
        <a:ea typeface="+mn-ea"/>
        <a:cs typeface="+mn-cs"/>
      </a:defRPr>
    </a:lvl3pPr>
    <a:lvl4pPr marL="1371227" algn="l" rtl="0" eaLnBrk="0" fontAlgn="base" hangingPunct="0">
      <a:spcBef>
        <a:spcPct val="30000"/>
      </a:spcBef>
      <a:spcAft>
        <a:spcPct val="0"/>
      </a:spcAft>
      <a:defRPr sz="1300" kern="1200">
        <a:solidFill>
          <a:schemeClr val="tx1"/>
        </a:solidFill>
        <a:latin typeface="Times New Roman" pitchFamily="18" charset="0"/>
        <a:ea typeface="+mn-ea"/>
        <a:cs typeface="+mn-cs"/>
      </a:defRPr>
    </a:lvl4pPr>
    <a:lvl5pPr marL="1828302" algn="l" rtl="0" eaLnBrk="0" fontAlgn="base" hangingPunct="0">
      <a:spcBef>
        <a:spcPct val="30000"/>
      </a:spcBef>
      <a:spcAft>
        <a:spcPct val="0"/>
      </a:spcAft>
      <a:defRPr sz="1300" kern="1200">
        <a:solidFill>
          <a:schemeClr val="tx1"/>
        </a:solidFill>
        <a:latin typeface="Times New Roman" pitchFamily="18" charset="0"/>
        <a:ea typeface="+mn-ea"/>
        <a:cs typeface="+mn-cs"/>
      </a:defRPr>
    </a:lvl5pPr>
    <a:lvl6pPr marL="2285378" algn="l" defTabSz="914151" rtl="0" eaLnBrk="1" latinLnBrk="0" hangingPunct="1">
      <a:defRPr sz="1300" kern="1200">
        <a:solidFill>
          <a:schemeClr val="tx1"/>
        </a:solidFill>
        <a:latin typeface="+mn-lt"/>
        <a:ea typeface="+mn-ea"/>
        <a:cs typeface="+mn-cs"/>
      </a:defRPr>
    </a:lvl6pPr>
    <a:lvl7pPr marL="2742454" algn="l" defTabSz="914151" rtl="0" eaLnBrk="1" latinLnBrk="0" hangingPunct="1">
      <a:defRPr sz="1300" kern="1200">
        <a:solidFill>
          <a:schemeClr val="tx1"/>
        </a:solidFill>
        <a:latin typeface="+mn-lt"/>
        <a:ea typeface="+mn-ea"/>
        <a:cs typeface="+mn-cs"/>
      </a:defRPr>
    </a:lvl7pPr>
    <a:lvl8pPr marL="3199529" algn="l" defTabSz="914151" rtl="0" eaLnBrk="1" latinLnBrk="0" hangingPunct="1">
      <a:defRPr sz="1300" kern="1200">
        <a:solidFill>
          <a:schemeClr val="tx1"/>
        </a:solidFill>
        <a:latin typeface="+mn-lt"/>
        <a:ea typeface="+mn-ea"/>
        <a:cs typeface="+mn-cs"/>
      </a:defRPr>
    </a:lvl8pPr>
    <a:lvl9pPr marL="3656605" algn="l" defTabSz="914151"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F1E9E123-5A4F-4F49-8CF9-3D4995E60A64}" type="slidenum">
              <a:rPr lang="en-US" smtClean="0">
                <a:latin typeface="Times New Roman" pitchFamily="48" charset="0"/>
              </a:rPr>
              <a:pPr/>
              <a:t>1</a:t>
            </a:fld>
            <a:endParaRPr lang="en-US" smtClean="0">
              <a:latin typeface="Times New Roman" pitchFamily="48" charset="0"/>
            </a:endParaRPr>
          </a:p>
        </p:txBody>
      </p:sp>
      <p:sp>
        <p:nvSpPr>
          <p:cNvPr id="4099" name="Rectangle 2"/>
          <p:cNvSpPr>
            <a:spLocks noGrp="1" noRot="1" noChangeAspect="1" noChangeArrowheads="1" noTextEdit="1"/>
          </p:cNvSpPr>
          <p:nvPr>
            <p:ph type="sldImg"/>
          </p:nvPr>
        </p:nvSpPr>
        <p:spPr>
          <a:xfrm>
            <a:off x="2976563" y="519113"/>
            <a:ext cx="3346450" cy="2586037"/>
          </a:xfrm>
          <a:ln cap="flat"/>
        </p:spPr>
      </p:sp>
      <p:sp>
        <p:nvSpPr>
          <p:cNvPr id="4100" name="Rectangle 3"/>
          <p:cNvSpPr>
            <a:spLocks noGrp="1" noChangeArrowheads="1"/>
          </p:cNvSpPr>
          <p:nvPr>
            <p:ph type="body" idx="1"/>
          </p:nvPr>
        </p:nvSpPr>
        <p:spPr>
          <a:noFill/>
          <a:ln/>
        </p:spPr>
        <p:txBody>
          <a:bodyPr/>
          <a:lstStyle/>
          <a:p>
            <a:pPr eaLnBrk="1" hangingPunct="1"/>
            <a:endParaRPr lang="en-US" smtClean="0">
              <a:latin typeface="Times New Roman" pitchFamily="4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1341122" y="1492303"/>
            <a:ext cx="37541042" cy="28092246"/>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407557" tIns="203779" rIns="407557" bIns="203779" anchor="ctr"/>
          <a:lstStyle>
            <a:extLst/>
          </a:lstStyle>
          <a:p>
            <a:pPr algn="ctr" eaLnBrk="1" latinLnBrk="0" hangingPunct="1"/>
            <a:endParaRPr kumimoji="0" lang="en-US"/>
          </a:p>
        </p:txBody>
      </p:sp>
      <p:sp>
        <p:nvSpPr>
          <p:cNvPr id="10" name="Rounded Rectangle 9"/>
          <p:cNvSpPr/>
          <p:nvPr/>
        </p:nvSpPr>
        <p:spPr>
          <a:xfrm>
            <a:off x="1841824" y="1968201"/>
            <a:ext cx="36549960" cy="14093952"/>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407557" tIns="203779" rIns="407557" bIns="203779" anchor="ctr"/>
          <a:lstStyle>
            <a:extLst/>
          </a:lstStyle>
          <a:p>
            <a:pPr algn="ctr" eaLnBrk="1" latinLnBrk="0" hangingPunct="1"/>
            <a:endParaRPr kumimoji="0" lang="en-US"/>
          </a:p>
        </p:txBody>
      </p:sp>
      <p:sp>
        <p:nvSpPr>
          <p:cNvPr id="5" name="Title 4"/>
          <p:cNvSpPr>
            <a:spLocks noGrp="1"/>
          </p:cNvSpPr>
          <p:nvPr>
            <p:ph type="ctrTitle"/>
          </p:nvPr>
        </p:nvSpPr>
        <p:spPr>
          <a:xfrm>
            <a:off x="3178454" y="8251601"/>
            <a:ext cx="34198560" cy="8290560"/>
          </a:xfrm>
        </p:spPr>
        <p:txBody>
          <a:bodyPr lIns="203779" rIns="203779" bIns="203779"/>
          <a:lstStyle>
            <a:lvl1pPr algn="r">
              <a:defRPr sz="201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3178454" y="16705478"/>
            <a:ext cx="34198560" cy="4145280"/>
          </a:xfrm>
        </p:spPr>
        <p:txBody>
          <a:bodyPr lIns="815114" tIns="0"/>
          <a:lstStyle>
            <a:lvl1pPr marL="163023" indent="0" algn="r">
              <a:spcBef>
                <a:spcPts val="0"/>
              </a:spcBef>
              <a:buNone/>
              <a:defRPr sz="8900">
                <a:solidFill>
                  <a:schemeClr val="bg2">
                    <a:shade val="25000"/>
                  </a:schemeClr>
                </a:solidFill>
              </a:defRPr>
            </a:lvl1pPr>
            <a:lvl2pPr marL="2037786" indent="0" algn="ctr">
              <a:buNone/>
            </a:lvl2pPr>
            <a:lvl3pPr marL="4075572" indent="0" algn="ctr">
              <a:buNone/>
            </a:lvl3pPr>
            <a:lvl4pPr marL="6113358" indent="0" algn="ctr">
              <a:buNone/>
            </a:lvl4pPr>
            <a:lvl5pPr marL="8151144" indent="0" algn="ctr">
              <a:buNone/>
            </a:lvl5pPr>
            <a:lvl6pPr marL="10188931" indent="0" algn="ctr">
              <a:buNone/>
            </a:lvl6pPr>
            <a:lvl7pPr marL="12226717" indent="0" algn="ctr">
              <a:buNone/>
            </a:lvl7pPr>
            <a:lvl8pPr marL="14264503" indent="0" algn="ctr">
              <a:buNone/>
            </a:lvl8pPr>
            <a:lvl9pPr marL="16302289"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11" name="Slide Number Placeholder 10"/>
          <p:cNvSpPr>
            <a:spLocks noGrp="1"/>
          </p:cNvSpPr>
          <p:nvPr>
            <p:ph type="sldNum" sz="quarter" idx="12"/>
          </p:nvPr>
        </p:nvSpPr>
        <p:spPr/>
        <p:txBody>
          <a:bodyPr/>
          <a:lstStyle>
            <a:extLst/>
          </a:lstStyle>
          <a:p>
            <a:pPr>
              <a:defRPr/>
            </a:pPr>
            <a:fld id="{76DCB431-B42B-4C0F-9BBA-233DE7252326}"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212848" y="22591776"/>
            <a:ext cx="36009072" cy="4767072"/>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212848" y="2404263"/>
            <a:ext cx="36009072" cy="1898538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496536AF-7C23-44E3-B451-4001D04E09FC}"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169360" y="2418101"/>
            <a:ext cx="8717280" cy="2383535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346960" y="2418091"/>
            <a:ext cx="26151840" cy="2383536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1C5CBBBB-962D-4223-90E7-6F486537C9C4}"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12848" y="22591776"/>
            <a:ext cx="36009072" cy="4767072"/>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2212848" y="2404263"/>
            <a:ext cx="36009072" cy="1898538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5522E45B-122E-4B3B-8035-F48BCC099BA6}"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341122" y="1492303"/>
            <a:ext cx="37541042" cy="28092246"/>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407557" tIns="203779" rIns="407557" bIns="203779" anchor="ctr"/>
          <a:lstStyle>
            <a:extLst/>
          </a:lstStyle>
          <a:p>
            <a:pPr algn="ctr" eaLnBrk="1" latinLnBrk="0" hangingPunct="1"/>
            <a:endParaRPr kumimoji="0" lang="en-US"/>
          </a:p>
        </p:txBody>
      </p:sp>
      <p:sp>
        <p:nvSpPr>
          <p:cNvPr id="11" name="Rounded Rectangle 10"/>
          <p:cNvSpPr/>
          <p:nvPr/>
        </p:nvSpPr>
        <p:spPr>
          <a:xfrm>
            <a:off x="1841824" y="1968204"/>
            <a:ext cx="36549960" cy="19680691"/>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407557" tIns="203779" rIns="407557" bIns="203779" anchor="ctr"/>
          <a:lstStyle>
            <a:extLst/>
          </a:lstStyle>
          <a:p>
            <a:pPr algn="ctr" eaLnBrk="1" latinLnBrk="0" hangingPunct="1"/>
            <a:endParaRPr kumimoji="0" lang="en-US"/>
          </a:p>
        </p:txBody>
      </p:sp>
      <p:sp>
        <p:nvSpPr>
          <p:cNvPr id="2" name="Title 1"/>
          <p:cNvSpPr>
            <a:spLocks noGrp="1"/>
          </p:cNvSpPr>
          <p:nvPr>
            <p:ph type="title"/>
          </p:nvPr>
        </p:nvSpPr>
        <p:spPr>
          <a:xfrm>
            <a:off x="2060714" y="22343059"/>
            <a:ext cx="36009072" cy="3067507"/>
          </a:xfrm>
        </p:spPr>
        <p:txBody>
          <a:bodyPr lIns="407557" bIns="0" anchor="b"/>
          <a:lstStyle>
            <a:lvl1pPr algn="l">
              <a:buNone/>
              <a:defRPr sz="160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060714" y="25497661"/>
            <a:ext cx="36009072" cy="1906829"/>
          </a:xfrm>
        </p:spPr>
        <p:txBody>
          <a:bodyPr lIns="529824" tIns="0" anchor="t"/>
          <a:lstStyle>
            <a:lvl1pPr marL="0" marR="163023" indent="0" algn="l">
              <a:spcBef>
                <a:spcPts val="0"/>
              </a:spcBef>
              <a:spcAft>
                <a:spcPts val="0"/>
              </a:spcAft>
              <a:buNone/>
              <a:defRPr sz="8000" b="0">
                <a:solidFill>
                  <a:schemeClr val="accent1">
                    <a:shade val="50000"/>
                    <a:satMod val="110000"/>
                  </a:schemeClr>
                </a:solidFill>
                <a:effectLst/>
              </a:defRPr>
            </a:lvl1pPr>
            <a:lvl2pPr>
              <a:buNone/>
              <a:defRPr sz="8000">
                <a:solidFill>
                  <a:schemeClr val="tx1">
                    <a:tint val="75000"/>
                  </a:schemeClr>
                </a:solidFill>
              </a:defRPr>
            </a:lvl2pPr>
            <a:lvl3pPr>
              <a:buNone/>
              <a:defRPr sz="7100">
                <a:solidFill>
                  <a:schemeClr val="tx1">
                    <a:tint val="75000"/>
                  </a:schemeClr>
                </a:solidFill>
              </a:defRPr>
            </a:lvl3pPr>
            <a:lvl4pPr>
              <a:buNone/>
              <a:defRPr sz="6200">
                <a:solidFill>
                  <a:schemeClr val="tx1">
                    <a:tint val="75000"/>
                  </a:schemeClr>
                </a:solidFill>
              </a:defRPr>
            </a:lvl4pPr>
            <a:lvl5pPr>
              <a:buNone/>
              <a:defRPr sz="62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AEDD8A95-6051-4B8E-BDBF-A08136D53782}"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2263149" y="2404262"/>
            <a:ext cx="17300448" cy="19897344"/>
          </a:xfrm>
        </p:spPr>
        <p:txBody>
          <a:bodyPr/>
          <a:lstStyle>
            <a:lvl1pPr>
              <a:defRPr sz="11600"/>
            </a:lvl1pPr>
            <a:lvl2pPr>
              <a:defRPr sz="9800"/>
            </a:lvl2pPr>
            <a:lvl3pPr>
              <a:defRPr sz="8900"/>
            </a:lvl3pPr>
            <a:lvl4pPr>
              <a:defRPr sz="8000"/>
            </a:lvl4pPr>
            <a:lvl5pPr>
              <a:defRPr sz="8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20923584" y="2404262"/>
            <a:ext cx="17300448" cy="19897344"/>
          </a:xfrm>
        </p:spPr>
        <p:txBody>
          <a:bodyPr/>
          <a:lstStyle>
            <a:lvl1pPr>
              <a:defRPr sz="11600"/>
            </a:lvl1pPr>
            <a:lvl2pPr>
              <a:defRPr sz="9800"/>
            </a:lvl2pPr>
            <a:lvl3pPr>
              <a:defRPr sz="8900"/>
            </a:lvl3pPr>
            <a:lvl4pPr>
              <a:defRPr sz="8000"/>
            </a:lvl4pPr>
            <a:lvl5pPr>
              <a:defRPr sz="8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39DFF6C7-E905-4E05-837D-C49136B9390D}"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12848" y="22591776"/>
            <a:ext cx="36009072" cy="4767072"/>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671786" y="2626786"/>
            <a:ext cx="17300448" cy="3591134"/>
          </a:xfrm>
        </p:spPr>
        <p:txBody>
          <a:bodyPr lIns="652092" anchor="ctr"/>
          <a:lstStyle>
            <a:lvl1pPr marL="0" indent="0" algn="l">
              <a:buNone/>
              <a:defRPr sz="10700" b="1">
                <a:solidFill>
                  <a:schemeClr val="tx1"/>
                </a:solidFill>
              </a:defRPr>
            </a:lvl1pPr>
            <a:lvl2pPr>
              <a:buNone/>
              <a:defRPr sz="8900" b="1"/>
            </a:lvl2pPr>
            <a:lvl3pPr>
              <a:buNone/>
              <a:defRPr sz="8000" b="1"/>
            </a:lvl3pPr>
            <a:lvl4pPr>
              <a:buNone/>
              <a:defRPr sz="7100" b="1"/>
            </a:lvl4pPr>
            <a:lvl5pPr>
              <a:buNone/>
              <a:defRPr sz="71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20469544" y="2626786"/>
            <a:ext cx="17300448" cy="3591134"/>
          </a:xfrm>
        </p:spPr>
        <p:txBody>
          <a:bodyPr lIns="611336" anchor="ctr"/>
          <a:lstStyle>
            <a:lvl1pPr marL="0" indent="0" algn="l">
              <a:buNone/>
              <a:defRPr sz="10700" b="1">
                <a:solidFill>
                  <a:schemeClr val="tx1"/>
                </a:solidFill>
              </a:defRPr>
            </a:lvl1pPr>
            <a:lvl2pPr>
              <a:buNone/>
              <a:defRPr sz="8900" b="1"/>
            </a:lvl2pPr>
            <a:lvl3pPr>
              <a:buNone/>
              <a:defRPr sz="8000" b="1"/>
            </a:lvl3pPr>
            <a:lvl4pPr>
              <a:buNone/>
              <a:defRPr sz="7100" b="1"/>
            </a:lvl4pPr>
            <a:lvl5pPr>
              <a:buNone/>
              <a:defRPr sz="71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671786" y="6563360"/>
            <a:ext cx="17300448" cy="15821152"/>
          </a:xfrm>
        </p:spPr>
        <p:txBody>
          <a:bodyPr anchor="t"/>
          <a:lstStyle>
            <a:lvl1pPr algn="l">
              <a:defRPr sz="10700"/>
            </a:lvl1pPr>
            <a:lvl2pPr algn="l">
              <a:defRPr sz="8900"/>
            </a:lvl2pPr>
            <a:lvl3pPr algn="l">
              <a:defRPr sz="8000"/>
            </a:lvl3pPr>
            <a:lvl4pPr algn="l">
              <a:defRPr sz="7100"/>
            </a:lvl4pPr>
            <a:lvl5pPr algn="l">
              <a:defRPr sz="71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469544" y="6563360"/>
            <a:ext cx="17300448" cy="15821152"/>
          </a:xfrm>
        </p:spPr>
        <p:txBody>
          <a:bodyPr anchor="t"/>
          <a:lstStyle>
            <a:lvl1pPr algn="l">
              <a:defRPr sz="10700"/>
            </a:lvl1pPr>
            <a:lvl2pPr algn="l">
              <a:defRPr sz="8900"/>
            </a:lvl2pPr>
            <a:lvl3pPr algn="l">
              <a:defRPr sz="8000"/>
            </a:lvl3pPr>
            <a:lvl4pPr algn="l">
              <a:defRPr sz="7100"/>
            </a:lvl4pPr>
            <a:lvl5pPr algn="l">
              <a:defRPr sz="71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711D1186-4A5E-488B-BB28-B92D90CDA328}"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64EFA80D-9BA8-4BD7-99B4-B5625EC1228A}"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1341122" y="1492303"/>
            <a:ext cx="37541042" cy="28092246"/>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407557" tIns="203779" rIns="407557" bIns="203779"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7379E138-2753-4ECC-89DE-548859056FC7}"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70650" y="2418080"/>
            <a:ext cx="13075920" cy="4145280"/>
          </a:xfrm>
        </p:spPr>
        <p:txBody>
          <a:bodyPr anchor="b"/>
          <a:lstStyle>
            <a:lvl1pPr algn="l">
              <a:buNone/>
              <a:defRPr sz="98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24370927" y="6563369"/>
            <a:ext cx="13075920" cy="19067708"/>
          </a:xfrm>
        </p:spPr>
        <p:txBody>
          <a:bodyPr lIns="407557"/>
          <a:lstStyle>
            <a:lvl1pPr marL="81511" marR="81511" indent="0">
              <a:spcBef>
                <a:spcPts val="0"/>
              </a:spcBef>
              <a:buNone/>
              <a:defRPr sz="6200">
                <a:solidFill>
                  <a:schemeClr val="tx1"/>
                </a:solidFill>
              </a:defRPr>
            </a:lvl1pPr>
            <a:lvl2pPr>
              <a:buNone/>
              <a:defRPr sz="5300">
                <a:solidFill>
                  <a:schemeClr val="tx1"/>
                </a:solidFill>
              </a:defRPr>
            </a:lvl2pPr>
            <a:lvl3pPr>
              <a:buNone/>
              <a:defRPr sz="4500">
                <a:solidFill>
                  <a:schemeClr val="tx1"/>
                </a:solidFill>
              </a:defRPr>
            </a:lvl3pPr>
            <a:lvl4pPr>
              <a:buNone/>
              <a:defRPr sz="4000">
                <a:solidFill>
                  <a:schemeClr val="tx1"/>
                </a:solidFill>
              </a:defRPr>
            </a:lvl4pPr>
            <a:lvl5pPr>
              <a:buNone/>
              <a:defRPr sz="40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3350039" y="4216653"/>
            <a:ext cx="20355100" cy="21417289"/>
          </a:xfrm>
        </p:spPr>
        <p:txBody>
          <a:bodyPr/>
          <a:lstStyle>
            <a:lvl1pPr>
              <a:defRPr sz="12500">
                <a:solidFill>
                  <a:schemeClr val="tx1"/>
                </a:solidFill>
              </a:defRPr>
            </a:lvl1pPr>
            <a:lvl2pPr>
              <a:defRPr sz="11600">
                <a:solidFill>
                  <a:schemeClr val="tx1"/>
                </a:solidFill>
              </a:defRPr>
            </a:lvl2pPr>
            <a:lvl3pPr>
              <a:defRPr sz="10700">
                <a:solidFill>
                  <a:schemeClr val="tx1"/>
                </a:solidFill>
              </a:defRPr>
            </a:lvl3pPr>
            <a:lvl4pPr>
              <a:defRPr sz="8900">
                <a:solidFill>
                  <a:schemeClr val="tx1"/>
                </a:solidFill>
              </a:defRPr>
            </a:lvl4pPr>
            <a:lvl5pPr>
              <a:defRPr sz="89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8DD89762-7163-4A9A-AE10-5EAA19AE57BB}"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341122" y="1492303"/>
            <a:ext cx="37541042" cy="28092246"/>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407557" tIns="203779" rIns="407557" bIns="203779" anchor="ctr"/>
          <a:lstStyle>
            <a:extLst/>
          </a:lstStyle>
          <a:p>
            <a:pPr algn="ctr" eaLnBrk="1" latinLnBrk="0" hangingPunct="1"/>
            <a:endParaRPr kumimoji="0" lang="en-US"/>
          </a:p>
        </p:txBody>
      </p:sp>
      <p:sp>
        <p:nvSpPr>
          <p:cNvPr id="11" name="Round Single Corner Rectangle 10"/>
          <p:cNvSpPr/>
          <p:nvPr/>
        </p:nvSpPr>
        <p:spPr>
          <a:xfrm>
            <a:off x="28163522" y="1968201"/>
            <a:ext cx="10228262" cy="1969008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407557" tIns="203779" rIns="407557" bIns="203779" anchor="ctr"/>
          <a:lstStyle>
            <a:extLst/>
          </a:lstStyle>
          <a:p>
            <a:pPr algn="ctr" eaLnBrk="1" latinLnBrk="0" hangingPunct="1"/>
            <a:endParaRPr kumimoji="0" lang="en-US"/>
          </a:p>
        </p:txBody>
      </p:sp>
      <p:sp>
        <p:nvSpPr>
          <p:cNvPr id="2" name="Title 1"/>
          <p:cNvSpPr>
            <a:spLocks noGrp="1"/>
          </p:cNvSpPr>
          <p:nvPr>
            <p:ph type="title"/>
          </p:nvPr>
        </p:nvSpPr>
        <p:spPr>
          <a:xfrm>
            <a:off x="2011680" y="22721321"/>
            <a:ext cx="36210240" cy="4767072"/>
          </a:xfrm>
        </p:spPr>
        <p:txBody>
          <a:bodyPr anchor="t"/>
          <a:lstStyle>
            <a:lvl1pPr algn="l">
              <a:buNone/>
              <a:defRPr sz="160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28435933" y="2418080"/>
            <a:ext cx="9857232" cy="19092043"/>
          </a:xfrm>
        </p:spPr>
        <p:txBody>
          <a:bodyPr lIns="407557"/>
          <a:lstStyle>
            <a:lvl1pPr marL="203779" indent="0" algn="l">
              <a:spcBef>
                <a:spcPts val="0"/>
              </a:spcBef>
              <a:buNone/>
              <a:defRPr sz="6200">
                <a:solidFill>
                  <a:srgbClr val="FFFFFF"/>
                </a:solidFill>
              </a:defRPr>
            </a:lvl1pPr>
            <a:lvl2pPr>
              <a:defRPr sz="5300">
                <a:solidFill>
                  <a:srgbClr val="FFFFFF"/>
                </a:solidFill>
              </a:defRPr>
            </a:lvl2pPr>
            <a:lvl3pPr>
              <a:defRPr sz="4500">
                <a:solidFill>
                  <a:srgbClr val="FFFFFF"/>
                </a:solidFill>
              </a:defRPr>
            </a:lvl3pPr>
            <a:lvl4pPr>
              <a:defRPr sz="4000">
                <a:solidFill>
                  <a:srgbClr val="FFFFFF"/>
                </a:solidFill>
              </a:defRPr>
            </a:lvl4pPr>
            <a:lvl5pPr>
              <a:defRPr sz="40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4E6B8280-8C6D-458F-8039-FBC1E7C5836D}" type="slidenum">
              <a:rPr lang="en-US" smtClean="0"/>
              <a:pPr>
                <a:defRPr/>
              </a:pPr>
              <a:t>‹#›</a:t>
            </a:fld>
            <a:endParaRPr lang="en-US"/>
          </a:p>
        </p:txBody>
      </p:sp>
      <p:sp>
        <p:nvSpPr>
          <p:cNvPr id="3" name="Picture Placeholder 2"/>
          <p:cNvSpPr>
            <a:spLocks noGrp="1"/>
          </p:cNvSpPr>
          <p:nvPr>
            <p:ph type="pic" idx="1"/>
          </p:nvPr>
        </p:nvSpPr>
        <p:spPr>
          <a:xfrm>
            <a:off x="1854512" y="1975482"/>
            <a:ext cx="26071373" cy="19690080"/>
          </a:xfrm>
          <a:prstGeom prst="snipRoundRect">
            <a:avLst>
              <a:gd name="adj1" fmla="val 1040"/>
              <a:gd name="adj2" fmla="val 0"/>
            </a:avLst>
          </a:prstGeom>
          <a:solidFill>
            <a:schemeClr val="bg2">
              <a:shade val="10000"/>
            </a:schemeClr>
          </a:solidFill>
        </p:spPr>
        <p:txBody>
          <a:bodyPr/>
          <a:lstStyle>
            <a:lvl1pPr marL="0" indent="0">
              <a:buNone/>
              <a:defRPr sz="143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1341122" y="1492303"/>
            <a:ext cx="37541042" cy="28092246"/>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lIns="407557" tIns="203779" rIns="407557" bIns="203779" anchor="ctr"/>
          <a:lstStyle>
            <a:extLst/>
          </a:lstStyle>
          <a:p>
            <a:pPr algn="ctr" eaLnBrk="1" latinLnBrk="0" hangingPunct="1"/>
            <a:endParaRPr kumimoji="0" lang="en-US"/>
          </a:p>
        </p:txBody>
      </p:sp>
      <p:sp>
        <p:nvSpPr>
          <p:cNvPr id="9" name="Rounded Rectangle 8"/>
          <p:cNvSpPr/>
          <p:nvPr/>
        </p:nvSpPr>
        <p:spPr>
          <a:xfrm>
            <a:off x="1841824" y="1968201"/>
            <a:ext cx="36549960" cy="2487168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407557" tIns="203779" rIns="407557" bIns="203779" anchor="ctr"/>
          <a:lstStyle>
            <a:extLst/>
          </a:lstStyle>
          <a:p>
            <a:pPr algn="ctr" eaLnBrk="1" latinLnBrk="0" hangingPunct="1"/>
            <a:endParaRPr kumimoji="0" lang="en-US"/>
          </a:p>
        </p:txBody>
      </p:sp>
      <p:sp>
        <p:nvSpPr>
          <p:cNvPr id="13" name="Title Placeholder 12"/>
          <p:cNvSpPr>
            <a:spLocks noGrp="1"/>
          </p:cNvSpPr>
          <p:nvPr>
            <p:ph type="title"/>
          </p:nvPr>
        </p:nvSpPr>
        <p:spPr>
          <a:xfrm>
            <a:off x="2212848" y="22601341"/>
            <a:ext cx="36009072" cy="4767072"/>
          </a:xfrm>
          <a:prstGeom prst="rect">
            <a:avLst/>
          </a:prstGeom>
        </p:spPr>
        <p:txBody>
          <a:bodyPr vert="horz" lIns="407557" tIns="203779" rIns="407557" bIns="203779"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2212848" y="2404263"/>
            <a:ext cx="36009072" cy="18985382"/>
          </a:xfrm>
          <a:prstGeom prst="rect">
            <a:avLst/>
          </a:prstGeom>
        </p:spPr>
        <p:txBody>
          <a:bodyPr vert="horz" lIns="815114" tIns="407557" rIns="407557" bIns="203779">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16615843" y="27707169"/>
            <a:ext cx="10058400" cy="1655233"/>
          </a:xfrm>
          <a:prstGeom prst="rect">
            <a:avLst/>
          </a:prstGeom>
        </p:spPr>
        <p:txBody>
          <a:bodyPr vert="horz" lIns="407557" tIns="203779" rIns="407557" bIns="203779" anchor="b"/>
          <a:lstStyle>
            <a:lvl1pPr algn="r" eaLnBrk="1" latinLnBrk="0" hangingPunct="1">
              <a:defRPr kumimoji="0" sz="4500">
                <a:solidFill>
                  <a:schemeClr val="bg2">
                    <a:shade val="50000"/>
                  </a:schemeClr>
                </a:solidFill>
              </a:defRPr>
            </a:lvl1pPr>
            <a:extLst/>
          </a:lstStyle>
          <a:p>
            <a:pPr>
              <a:defRPr/>
            </a:pPr>
            <a:endParaRPr lang="en-US"/>
          </a:p>
        </p:txBody>
      </p:sp>
      <p:sp>
        <p:nvSpPr>
          <p:cNvPr id="18" name="Footer Placeholder 17"/>
          <p:cNvSpPr>
            <a:spLocks noGrp="1"/>
          </p:cNvSpPr>
          <p:nvPr>
            <p:ph type="ftr" sz="quarter" idx="3"/>
          </p:nvPr>
        </p:nvSpPr>
        <p:spPr>
          <a:xfrm>
            <a:off x="26674243" y="27707169"/>
            <a:ext cx="10058400" cy="1655233"/>
          </a:xfrm>
          <a:prstGeom prst="rect">
            <a:avLst/>
          </a:prstGeom>
        </p:spPr>
        <p:txBody>
          <a:bodyPr vert="horz" lIns="407557" tIns="203779" rIns="407557" bIns="203779" anchor="b"/>
          <a:lstStyle>
            <a:lvl1pPr algn="l" eaLnBrk="1" latinLnBrk="0" hangingPunct="1">
              <a:defRPr kumimoji="0" sz="4500">
                <a:solidFill>
                  <a:schemeClr val="bg2">
                    <a:shade val="50000"/>
                  </a:schemeClr>
                </a:solidFill>
              </a:defRPr>
            </a:lvl1pPr>
            <a:extLst/>
          </a:lstStyle>
          <a:p>
            <a:pPr>
              <a:defRPr/>
            </a:pPr>
            <a:endParaRPr lang="en-US"/>
          </a:p>
        </p:txBody>
      </p:sp>
      <p:sp>
        <p:nvSpPr>
          <p:cNvPr id="5" name="Slide Number Placeholder 4"/>
          <p:cNvSpPr>
            <a:spLocks noGrp="1"/>
          </p:cNvSpPr>
          <p:nvPr>
            <p:ph type="sldNum" sz="quarter" idx="4"/>
          </p:nvPr>
        </p:nvSpPr>
        <p:spPr>
          <a:xfrm>
            <a:off x="36732643" y="27707169"/>
            <a:ext cx="2011680" cy="1655233"/>
          </a:xfrm>
          <a:prstGeom prst="rect">
            <a:avLst/>
          </a:prstGeom>
        </p:spPr>
        <p:txBody>
          <a:bodyPr vert="horz" lIns="407557" tIns="203779" rIns="407557" bIns="203779" anchor="b"/>
          <a:lstStyle>
            <a:lvl1pPr algn="r" eaLnBrk="1" latinLnBrk="0" hangingPunct="1">
              <a:defRPr kumimoji="0" sz="4500">
                <a:solidFill>
                  <a:schemeClr val="bg2">
                    <a:shade val="50000"/>
                  </a:schemeClr>
                </a:solidFill>
              </a:defRPr>
            </a:lvl1pPr>
            <a:extLst/>
          </a:lstStyle>
          <a:p>
            <a:pPr>
              <a:defRPr/>
            </a:pPr>
            <a:fld id="{6C20EBB0-E329-42AB-BDA2-DCDB509E3A6D}"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160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1181916" indent="-1181916" algn="l" rtl="0" eaLnBrk="1" latinLnBrk="0" hangingPunct="1">
        <a:spcBef>
          <a:spcPts val="1114"/>
        </a:spcBef>
        <a:buClr>
          <a:schemeClr val="accent1"/>
        </a:buClr>
        <a:buSzPct val="80000"/>
        <a:buFont typeface="Wingdings 2"/>
        <a:buChar char=""/>
        <a:defRPr kumimoji="0" sz="12500" kern="1200">
          <a:solidFill>
            <a:schemeClr val="tx1"/>
          </a:solidFill>
          <a:effectLst/>
          <a:latin typeface="+mn-lt"/>
          <a:ea typeface="+mn-ea"/>
          <a:cs typeface="+mn-cs"/>
        </a:defRPr>
      </a:lvl1pPr>
      <a:lvl2pPr marL="2445343" indent="-896626" algn="l" rtl="0" eaLnBrk="1" latinLnBrk="0" hangingPunct="1">
        <a:spcBef>
          <a:spcPts val="1114"/>
        </a:spcBef>
        <a:buClr>
          <a:schemeClr val="accent1"/>
        </a:buClr>
        <a:buSzPct val="100000"/>
        <a:buFont typeface="Verdana"/>
        <a:buChar char="◦"/>
        <a:defRPr kumimoji="0" sz="10700" kern="1200">
          <a:solidFill>
            <a:schemeClr val="tx1"/>
          </a:solidFill>
          <a:latin typeface="+mn-lt"/>
          <a:ea typeface="+mn-ea"/>
          <a:cs typeface="+mn-cs"/>
        </a:defRPr>
      </a:lvl2pPr>
      <a:lvl3pPr marL="3504992" indent="-815114" algn="l" rtl="0" eaLnBrk="1" latinLnBrk="0" hangingPunct="1">
        <a:spcBef>
          <a:spcPts val="1114"/>
        </a:spcBef>
        <a:buClr>
          <a:schemeClr val="accent2">
            <a:tint val="85000"/>
            <a:satMod val="285000"/>
          </a:schemeClr>
        </a:buClr>
        <a:buSzPct val="100000"/>
        <a:buFont typeface="Wingdings 2"/>
        <a:buChar char=""/>
        <a:defRPr kumimoji="0" sz="9800" kern="1200">
          <a:solidFill>
            <a:schemeClr val="tx1"/>
          </a:solidFill>
          <a:latin typeface="+mn-lt"/>
          <a:ea typeface="+mn-ea"/>
          <a:cs typeface="+mn-cs"/>
        </a:defRPr>
      </a:lvl3pPr>
      <a:lvl4pPr marL="4564641" indent="-815114" algn="l" rtl="0" eaLnBrk="1" latinLnBrk="0" hangingPunct="1">
        <a:spcBef>
          <a:spcPts val="1025"/>
        </a:spcBef>
        <a:buClr>
          <a:schemeClr val="accent2">
            <a:tint val="85000"/>
            <a:satMod val="285000"/>
          </a:schemeClr>
        </a:buClr>
        <a:buSzPct val="112000"/>
        <a:buFont typeface="Verdana"/>
        <a:buChar char="◦"/>
        <a:defRPr kumimoji="0" sz="8500" kern="1200">
          <a:solidFill>
            <a:schemeClr val="tx1"/>
          </a:solidFill>
          <a:latin typeface="+mn-lt"/>
          <a:ea typeface="+mn-ea"/>
          <a:cs typeface="+mn-cs"/>
        </a:defRPr>
      </a:lvl4pPr>
      <a:lvl5pPr marL="5705801" indent="-815114" algn="l" rtl="0" eaLnBrk="1" latinLnBrk="0" hangingPunct="1">
        <a:spcBef>
          <a:spcPts val="1114"/>
        </a:spcBef>
        <a:buClr>
          <a:schemeClr val="accent3">
            <a:tint val="85000"/>
            <a:satMod val="275000"/>
          </a:schemeClr>
        </a:buClr>
        <a:buSzPct val="100000"/>
        <a:buFont typeface="Wingdings 2"/>
        <a:buChar char=""/>
        <a:defRPr kumimoji="0" sz="8000" kern="1200">
          <a:solidFill>
            <a:schemeClr val="tx1"/>
          </a:solidFill>
          <a:latin typeface="+mn-lt"/>
          <a:ea typeface="+mn-ea"/>
          <a:cs typeface="+mn-cs"/>
        </a:defRPr>
      </a:lvl5pPr>
      <a:lvl6pPr marL="6643183" indent="-815114" algn="l" rtl="0" eaLnBrk="1" latinLnBrk="0" hangingPunct="1">
        <a:spcBef>
          <a:spcPts val="1114"/>
        </a:spcBef>
        <a:buClr>
          <a:schemeClr val="accent3">
            <a:tint val="85000"/>
            <a:satMod val="275000"/>
          </a:schemeClr>
        </a:buClr>
        <a:buSzPct val="100000"/>
        <a:buFont typeface="Verdana"/>
        <a:buChar char="◦"/>
        <a:defRPr kumimoji="0" sz="7600" kern="1200" baseline="0">
          <a:solidFill>
            <a:schemeClr val="tx1"/>
          </a:solidFill>
          <a:latin typeface="+mn-lt"/>
          <a:ea typeface="+mn-ea"/>
          <a:cs typeface="+mn-cs"/>
        </a:defRPr>
      </a:lvl6pPr>
      <a:lvl7pPr marL="7580564" indent="-815114" algn="l" rtl="0" eaLnBrk="1" latinLnBrk="0" hangingPunct="1">
        <a:spcBef>
          <a:spcPts val="1137"/>
        </a:spcBef>
        <a:buClr>
          <a:schemeClr val="accent3">
            <a:tint val="85000"/>
            <a:satMod val="275000"/>
          </a:schemeClr>
        </a:buClr>
        <a:buSzPct val="100000"/>
        <a:buFont typeface="Wingdings 2"/>
        <a:buChar char=""/>
        <a:defRPr kumimoji="0" sz="6700" kern="1200">
          <a:solidFill>
            <a:schemeClr val="tx1"/>
          </a:solidFill>
          <a:latin typeface="+mn-lt"/>
          <a:ea typeface="+mn-ea"/>
          <a:cs typeface="+mn-cs"/>
        </a:defRPr>
      </a:lvl7pPr>
      <a:lvl8pPr marL="8558702" indent="-815114" algn="l" rtl="0" eaLnBrk="1" latinLnBrk="0" hangingPunct="1">
        <a:spcBef>
          <a:spcPts val="1145"/>
        </a:spcBef>
        <a:buClr>
          <a:schemeClr val="accent3">
            <a:tint val="85000"/>
            <a:satMod val="275000"/>
          </a:schemeClr>
        </a:buClr>
        <a:buSzPct val="100000"/>
        <a:buFont typeface="Verdana"/>
        <a:buChar char="◦"/>
        <a:defRPr kumimoji="0" sz="6700" kern="1200" baseline="0">
          <a:solidFill>
            <a:schemeClr val="tx1"/>
          </a:solidFill>
          <a:latin typeface="+mn-lt"/>
          <a:ea typeface="+mn-ea"/>
          <a:cs typeface="+mn-cs"/>
        </a:defRPr>
      </a:lvl8pPr>
      <a:lvl9pPr marL="9577595" indent="-815114" algn="l" rtl="0" eaLnBrk="1" latinLnBrk="0" hangingPunct="1">
        <a:spcBef>
          <a:spcPts val="1137"/>
        </a:spcBef>
        <a:buClr>
          <a:schemeClr val="accent3">
            <a:tint val="85000"/>
            <a:satMod val="275000"/>
          </a:schemeClr>
        </a:buClr>
        <a:buSzPct val="100000"/>
        <a:buFont typeface="Wingdings 2"/>
        <a:buChar char=""/>
        <a:defRPr kumimoji="0" sz="67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2037786" algn="l" rtl="0" eaLnBrk="1" latinLnBrk="0" hangingPunct="1">
        <a:defRPr kumimoji="0" kern="1200">
          <a:solidFill>
            <a:schemeClr val="tx1"/>
          </a:solidFill>
          <a:latin typeface="+mn-lt"/>
          <a:ea typeface="+mn-ea"/>
          <a:cs typeface="+mn-cs"/>
        </a:defRPr>
      </a:lvl2pPr>
      <a:lvl3pPr marL="4075572" algn="l" rtl="0" eaLnBrk="1" latinLnBrk="0" hangingPunct="1">
        <a:defRPr kumimoji="0" kern="1200">
          <a:solidFill>
            <a:schemeClr val="tx1"/>
          </a:solidFill>
          <a:latin typeface="+mn-lt"/>
          <a:ea typeface="+mn-ea"/>
          <a:cs typeface="+mn-cs"/>
        </a:defRPr>
      </a:lvl3pPr>
      <a:lvl4pPr marL="6113358" algn="l" rtl="0" eaLnBrk="1" latinLnBrk="0" hangingPunct="1">
        <a:defRPr kumimoji="0" kern="1200">
          <a:solidFill>
            <a:schemeClr val="tx1"/>
          </a:solidFill>
          <a:latin typeface="+mn-lt"/>
          <a:ea typeface="+mn-ea"/>
          <a:cs typeface="+mn-cs"/>
        </a:defRPr>
      </a:lvl4pPr>
      <a:lvl5pPr marL="8151144" algn="l" rtl="0" eaLnBrk="1" latinLnBrk="0" hangingPunct="1">
        <a:defRPr kumimoji="0" kern="1200">
          <a:solidFill>
            <a:schemeClr val="tx1"/>
          </a:solidFill>
          <a:latin typeface="+mn-lt"/>
          <a:ea typeface="+mn-ea"/>
          <a:cs typeface="+mn-cs"/>
        </a:defRPr>
      </a:lvl5pPr>
      <a:lvl6pPr marL="10188931" algn="l" rtl="0" eaLnBrk="1" latinLnBrk="0" hangingPunct="1">
        <a:defRPr kumimoji="0" kern="1200">
          <a:solidFill>
            <a:schemeClr val="tx1"/>
          </a:solidFill>
          <a:latin typeface="+mn-lt"/>
          <a:ea typeface="+mn-ea"/>
          <a:cs typeface="+mn-cs"/>
        </a:defRPr>
      </a:lvl6pPr>
      <a:lvl7pPr marL="12226717" algn="l" rtl="0" eaLnBrk="1" latinLnBrk="0" hangingPunct="1">
        <a:defRPr kumimoji="0" kern="1200">
          <a:solidFill>
            <a:schemeClr val="tx1"/>
          </a:solidFill>
          <a:latin typeface="+mn-lt"/>
          <a:ea typeface="+mn-ea"/>
          <a:cs typeface="+mn-cs"/>
        </a:defRPr>
      </a:lvl7pPr>
      <a:lvl8pPr marL="14264503" algn="l" rtl="0" eaLnBrk="1" latinLnBrk="0" hangingPunct="1">
        <a:defRPr kumimoji="0" kern="1200">
          <a:solidFill>
            <a:schemeClr val="tx1"/>
          </a:solidFill>
          <a:latin typeface="+mn-lt"/>
          <a:ea typeface="+mn-ea"/>
          <a:cs typeface="+mn-cs"/>
        </a:defRPr>
      </a:lvl8pPr>
      <a:lvl9pPr marL="16302289"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30"/>
          <p:cNvSpPr txBox="1">
            <a:spLocks noChangeArrowheads="1"/>
          </p:cNvSpPr>
          <p:nvPr/>
        </p:nvSpPr>
        <p:spPr bwMode="auto">
          <a:xfrm>
            <a:off x="381003" y="5257803"/>
            <a:ext cx="12877801" cy="4419597"/>
          </a:xfrm>
          <a:prstGeom prst="rect">
            <a:avLst/>
          </a:prstGeom>
          <a:noFill/>
          <a:ln w="12700">
            <a:noFill/>
            <a:miter lim="800000"/>
            <a:headEnd type="none" w="sm" len="sm"/>
            <a:tailEnd type="none" w="sm" len="sm"/>
          </a:ln>
        </p:spPr>
        <p:txBody>
          <a:bodyPr lIns="89080" tIns="44540" rIns="89080" bIns="44540"/>
          <a:lstStyle/>
          <a:p>
            <a:endParaRPr lang="en-US" sz="2600" dirty="0" smtClean="0">
              <a:latin typeface="Times New Roman" pitchFamily="18" charset="0"/>
              <a:cs typeface="Times New Roman" pitchFamily="18" charset="0"/>
            </a:endParaRPr>
          </a:p>
          <a:p>
            <a:endParaRPr lang="en-US" sz="2600" dirty="0">
              <a:latin typeface="Times New Roman" pitchFamily="18" charset="0"/>
              <a:cs typeface="Times New Roman" pitchFamily="18" charset="0"/>
            </a:endParaRPr>
          </a:p>
          <a:p>
            <a:endParaRPr lang="en-US" sz="2600" dirty="0">
              <a:latin typeface="Times New Roman" pitchFamily="18" charset="0"/>
              <a:cs typeface="Times New Roman" pitchFamily="18" charset="0"/>
            </a:endParaRPr>
          </a:p>
          <a:p>
            <a:endParaRPr lang="en-US" sz="2600" dirty="0">
              <a:latin typeface="Times New Roman" pitchFamily="18" charset="0"/>
              <a:cs typeface="Times New Roman" pitchFamily="18" charset="0"/>
            </a:endParaRPr>
          </a:p>
          <a:p>
            <a:pPr algn="just"/>
            <a:endParaRPr lang="en-US" sz="3100" dirty="0">
              <a:latin typeface="Times New Roman" pitchFamily="18" charset="0"/>
              <a:cs typeface="Times New Roman" pitchFamily="18" charset="0"/>
            </a:endParaRPr>
          </a:p>
        </p:txBody>
      </p:sp>
      <p:sp>
        <p:nvSpPr>
          <p:cNvPr id="2051" name="Rectangle 2"/>
          <p:cNvSpPr>
            <a:spLocks noChangeArrowheads="1"/>
          </p:cNvSpPr>
          <p:nvPr/>
        </p:nvSpPr>
        <p:spPr bwMode="auto">
          <a:xfrm>
            <a:off x="8221666" y="1108080"/>
            <a:ext cx="23950612" cy="434579"/>
          </a:xfrm>
          <a:prstGeom prst="rect">
            <a:avLst/>
          </a:prstGeom>
          <a:noFill/>
          <a:ln w="9525">
            <a:noFill/>
            <a:miter lim="800000"/>
            <a:headEnd/>
            <a:tailEnd/>
          </a:ln>
        </p:spPr>
        <p:txBody>
          <a:bodyPr lIns="85059" tIns="41754" rIns="85059" bIns="41754">
            <a:spAutoFit/>
          </a:bodyPr>
          <a:lstStyle/>
          <a:p>
            <a:pPr defTabSz="849082">
              <a:spcBef>
                <a:spcPct val="50000"/>
              </a:spcBef>
            </a:pPr>
            <a:endParaRPr lang="en-US" dirty="0">
              <a:latin typeface="Times New Roman" pitchFamily="18" charset="0"/>
              <a:cs typeface="Times New Roman" pitchFamily="18" charset="0"/>
            </a:endParaRPr>
          </a:p>
        </p:txBody>
      </p:sp>
      <p:sp>
        <p:nvSpPr>
          <p:cNvPr id="2052" name="Rectangle 3"/>
          <p:cNvSpPr>
            <a:spLocks noChangeArrowheads="1"/>
          </p:cNvSpPr>
          <p:nvPr/>
        </p:nvSpPr>
        <p:spPr bwMode="auto">
          <a:xfrm>
            <a:off x="3810000" y="0"/>
            <a:ext cx="32004000" cy="3680180"/>
          </a:xfrm>
          <a:prstGeom prst="rect">
            <a:avLst/>
          </a:prstGeom>
          <a:noFill/>
          <a:ln w="9525">
            <a:noFill/>
            <a:miter lim="800000"/>
            <a:headEnd/>
            <a:tailEnd/>
          </a:ln>
        </p:spPr>
        <p:txBody>
          <a:bodyPr wrap="square" lIns="85059" tIns="41754" rIns="85059" bIns="41754">
            <a:spAutoFit/>
          </a:bodyPr>
          <a:lstStyle/>
          <a:p>
            <a:pPr algn="ctr"/>
            <a:endParaRPr lang="en-US" sz="2400" b="1" dirty="0" smtClean="0">
              <a:latin typeface="Helvetica" pitchFamily="34" charset="0"/>
            </a:endParaRPr>
          </a:p>
          <a:p>
            <a:r>
              <a:rPr lang="en-US" sz="4800" b="1" cap="small" dirty="0" smtClean="0">
                <a:latin typeface="Helvetica" pitchFamily="34" charset="0"/>
              </a:rPr>
              <a:t>      Fidelity Monitoring Model for an MI based brief-intervention conducted in the Emergency Department</a:t>
            </a:r>
            <a:endParaRPr lang="en-US" sz="5400" b="1" cap="small" dirty="0" smtClean="0">
              <a:latin typeface="Helvetica" pitchFamily="34" charset="0"/>
            </a:endParaRPr>
          </a:p>
          <a:p>
            <a:pPr algn="ctr"/>
            <a:endParaRPr lang="en-US" sz="4000" dirty="0" smtClean="0">
              <a:latin typeface="Helvetica" pitchFamily="34" charset="0"/>
              <a:cs typeface="Times New Roman" pitchFamily="18" charset="0"/>
            </a:endParaRPr>
          </a:p>
          <a:p>
            <a:pPr algn="ctr"/>
            <a:r>
              <a:rPr lang="en-US" sz="3100" cap="small" dirty="0" smtClean="0">
                <a:latin typeface="Helvetica" pitchFamily="34" charset="0"/>
                <a:cs typeface="Times New Roman" pitchFamily="18" charset="0"/>
              </a:rPr>
              <a:t>A.A. Forcehimes</a:t>
            </a:r>
            <a:r>
              <a:rPr lang="en-US" sz="3100" cap="small" baseline="30000" dirty="0" smtClean="0">
                <a:latin typeface="Helvetica" pitchFamily="34" charset="0"/>
                <a:cs typeface="Times New Roman" pitchFamily="18" charset="0"/>
              </a:rPr>
              <a:t>1</a:t>
            </a:r>
            <a:r>
              <a:rPr lang="en-US" sz="3100" cap="small" dirty="0" smtClean="0">
                <a:latin typeface="Helvetica" pitchFamily="34" charset="0"/>
                <a:cs typeface="Times New Roman" pitchFamily="18" charset="0"/>
              </a:rPr>
              <a:t>,</a:t>
            </a:r>
            <a:r>
              <a:rPr lang="en-US" sz="3100" cap="small" baseline="30000" dirty="0" smtClean="0">
                <a:latin typeface="Helvetica" pitchFamily="34" charset="0"/>
                <a:cs typeface="Times New Roman" pitchFamily="18" charset="0"/>
              </a:rPr>
              <a:t> </a:t>
            </a:r>
            <a:r>
              <a:rPr lang="en-US" sz="3100" cap="small" dirty="0" smtClean="0">
                <a:latin typeface="Helvetica" pitchFamily="34" charset="0"/>
                <a:cs typeface="Times New Roman" pitchFamily="18" charset="0"/>
              </a:rPr>
              <a:t> M.P. Bogenschutz</a:t>
            </a:r>
            <a:r>
              <a:rPr lang="en-US" sz="3100" cap="small" baseline="30000" dirty="0" smtClean="0">
                <a:latin typeface="Helvetica" pitchFamily="34" charset="0"/>
                <a:cs typeface="Times New Roman" pitchFamily="18" charset="0"/>
              </a:rPr>
              <a:t>1</a:t>
            </a:r>
            <a:r>
              <a:rPr lang="en-US" sz="3100" cap="small" dirty="0" smtClean="0">
                <a:latin typeface="Helvetica" pitchFamily="34" charset="0"/>
                <a:cs typeface="Times New Roman" pitchFamily="18" charset="0"/>
              </a:rPr>
              <a:t>, G. Sharma</a:t>
            </a:r>
            <a:r>
              <a:rPr lang="en-US" sz="3100" cap="small" baseline="30000" dirty="0" smtClean="0">
                <a:latin typeface="Helvetica" pitchFamily="34" charset="0"/>
                <a:cs typeface="Times New Roman" pitchFamily="18" charset="0"/>
              </a:rPr>
              <a:t>2</a:t>
            </a:r>
            <a:r>
              <a:rPr lang="en-US" sz="3100" cap="small" dirty="0" smtClean="0">
                <a:latin typeface="Helvetica" pitchFamily="34" charset="0"/>
                <a:cs typeface="Times New Roman" pitchFamily="18" charset="0"/>
              </a:rPr>
              <a:t>, K. Wilson</a:t>
            </a:r>
            <a:r>
              <a:rPr lang="en-US" sz="3100" cap="small" baseline="30000" dirty="0" smtClean="0">
                <a:latin typeface="Helvetica" pitchFamily="34" charset="0"/>
                <a:cs typeface="Times New Roman" pitchFamily="18" charset="0"/>
              </a:rPr>
              <a:t>1</a:t>
            </a:r>
            <a:r>
              <a:rPr lang="en-US" sz="3100" cap="small" dirty="0" smtClean="0">
                <a:latin typeface="Helvetica" pitchFamily="34" charset="0"/>
                <a:cs typeface="Times New Roman" pitchFamily="18" charset="0"/>
              </a:rPr>
              <a:t>, T. B. Moyers</a:t>
            </a:r>
            <a:r>
              <a:rPr lang="en-US" sz="3100" cap="small" baseline="30000" dirty="0" smtClean="0">
                <a:latin typeface="Helvetica" pitchFamily="34" charset="0"/>
                <a:cs typeface="Times New Roman" pitchFamily="18" charset="0"/>
              </a:rPr>
              <a:t>1</a:t>
            </a:r>
          </a:p>
          <a:p>
            <a:pPr algn="ctr"/>
            <a:endParaRPr lang="en-US" sz="3200" baseline="30000" dirty="0" smtClean="0">
              <a:latin typeface="Helvetica" pitchFamily="34" charset="0"/>
              <a:cs typeface="Times New Roman" pitchFamily="18" charset="0"/>
            </a:endParaRPr>
          </a:p>
          <a:p>
            <a:pPr algn="ctr"/>
            <a:endParaRPr lang="en-US" sz="3200" baseline="30000" dirty="0" smtClean="0">
              <a:latin typeface="Helvetica" pitchFamily="34" charset="0"/>
              <a:cs typeface="Times New Roman" pitchFamily="18" charset="0"/>
            </a:endParaRPr>
          </a:p>
          <a:p>
            <a:pPr algn="ctr"/>
            <a:r>
              <a:rPr lang="en-US" sz="2400" baseline="30000" dirty="0" smtClean="0">
                <a:latin typeface="Helvetica" pitchFamily="34" charset="0"/>
                <a:cs typeface="Times New Roman" pitchFamily="18" charset="0"/>
              </a:rPr>
              <a:t>1</a:t>
            </a:r>
            <a:r>
              <a:rPr lang="en-US" sz="2400" dirty="0" smtClean="0">
                <a:latin typeface="Helvetica" pitchFamily="34" charset="0"/>
                <a:cs typeface="Times New Roman" pitchFamily="18" charset="0"/>
              </a:rPr>
              <a:t>University of New Mexico Center on Alcoholism, Substance Abuse, &amp; Addictions</a:t>
            </a:r>
          </a:p>
          <a:p>
            <a:pPr algn="ctr"/>
            <a:r>
              <a:rPr lang="en-US" sz="2400" baseline="30000" dirty="0" smtClean="0">
                <a:latin typeface="Helvetica" pitchFamily="34" charset="0"/>
                <a:cs typeface="Times New Roman" pitchFamily="18" charset="0"/>
              </a:rPr>
              <a:t>2</a:t>
            </a:r>
            <a:r>
              <a:rPr lang="en-US" sz="2400" dirty="0" smtClean="0">
                <a:latin typeface="Helvetica" pitchFamily="34" charset="0"/>
                <a:cs typeface="Times New Roman" pitchFamily="18" charset="0"/>
              </a:rPr>
              <a:t>EMMES</a:t>
            </a:r>
          </a:p>
        </p:txBody>
      </p:sp>
      <p:sp>
        <p:nvSpPr>
          <p:cNvPr id="2053" name="Rectangle 4"/>
          <p:cNvSpPr>
            <a:spLocks noChangeArrowheads="1"/>
          </p:cNvSpPr>
          <p:nvPr/>
        </p:nvSpPr>
        <p:spPr bwMode="auto">
          <a:xfrm>
            <a:off x="1371600" y="4267200"/>
            <a:ext cx="12039600" cy="685800"/>
          </a:xfrm>
          <a:prstGeom prst="rect">
            <a:avLst/>
          </a:prstGeom>
          <a:solidFill>
            <a:schemeClr val="accent3"/>
          </a:solidFill>
          <a:ln w="76200">
            <a:solidFill>
              <a:schemeClr val="tx1"/>
            </a:solidFill>
            <a:miter lim="800000"/>
            <a:headEnd/>
            <a:tailEnd/>
          </a:ln>
        </p:spPr>
        <p:txBody>
          <a:bodyPr lIns="89695" tIns="44852" rIns="89695" bIns="44852"/>
          <a:lstStyle/>
          <a:p>
            <a:pPr algn="ctr" defTabSz="891933">
              <a:spcBef>
                <a:spcPct val="50000"/>
              </a:spcBef>
            </a:pPr>
            <a:r>
              <a:rPr lang="en-US" sz="4000" b="1" dirty="0">
                <a:latin typeface="Helvetica" pitchFamily="34" charset="0"/>
                <a:ea typeface="Arial Unicode MS" pitchFamily="34" charset="-128"/>
                <a:cs typeface="Times New Roman" pitchFamily="18" charset="0"/>
              </a:rPr>
              <a:t>INTRODUCTION</a:t>
            </a:r>
          </a:p>
        </p:txBody>
      </p:sp>
      <p:sp>
        <p:nvSpPr>
          <p:cNvPr id="2054" name="Rectangle 5"/>
          <p:cNvSpPr>
            <a:spLocks noChangeArrowheads="1"/>
          </p:cNvSpPr>
          <p:nvPr/>
        </p:nvSpPr>
        <p:spPr bwMode="auto">
          <a:xfrm>
            <a:off x="1371600" y="9372600"/>
            <a:ext cx="12039600" cy="685800"/>
          </a:xfrm>
          <a:prstGeom prst="rect">
            <a:avLst/>
          </a:prstGeom>
          <a:solidFill>
            <a:schemeClr val="accent3"/>
          </a:solidFill>
          <a:ln w="76200">
            <a:solidFill>
              <a:schemeClr val="tx1"/>
            </a:solidFill>
            <a:miter lim="800000"/>
            <a:headEnd/>
            <a:tailEnd/>
          </a:ln>
        </p:spPr>
        <p:txBody>
          <a:bodyPr lIns="89695" tIns="44852" rIns="89695" bIns="44852"/>
          <a:lstStyle/>
          <a:p>
            <a:pPr algn="ctr" defTabSz="891933">
              <a:spcBef>
                <a:spcPct val="50000"/>
              </a:spcBef>
            </a:pPr>
            <a:r>
              <a:rPr lang="en-US" sz="4000" b="1" dirty="0">
                <a:latin typeface="Helvetica" pitchFamily="34" charset="0"/>
                <a:ea typeface="Arial Unicode MS" pitchFamily="34" charset="-128"/>
                <a:cs typeface="Times New Roman" pitchFamily="18" charset="0"/>
              </a:rPr>
              <a:t>METHOD</a:t>
            </a:r>
          </a:p>
        </p:txBody>
      </p:sp>
      <p:sp>
        <p:nvSpPr>
          <p:cNvPr id="2055" name="Rectangle 6"/>
          <p:cNvSpPr>
            <a:spLocks noChangeArrowheads="1"/>
          </p:cNvSpPr>
          <p:nvPr/>
        </p:nvSpPr>
        <p:spPr bwMode="auto">
          <a:xfrm>
            <a:off x="13487400" y="4267200"/>
            <a:ext cx="13258800" cy="685800"/>
          </a:xfrm>
          <a:prstGeom prst="rect">
            <a:avLst/>
          </a:prstGeom>
          <a:solidFill>
            <a:schemeClr val="accent3"/>
          </a:solidFill>
          <a:ln w="76200">
            <a:solidFill>
              <a:schemeClr val="tx1"/>
            </a:solidFill>
            <a:miter lim="800000"/>
            <a:headEnd/>
            <a:tailEnd/>
          </a:ln>
        </p:spPr>
        <p:txBody>
          <a:bodyPr lIns="89695" tIns="44852" rIns="89695" bIns="44852"/>
          <a:lstStyle/>
          <a:p>
            <a:pPr algn="ctr" defTabSz="891933">
              <a:spcBef>
                <a:spcPct val="50000"/>
              </a:spcBef>
            </a:pPr>
            <a:r>
              <a:rPr lang="en-US" sz="4000" b="1" dirty="0">
                <a:latin typeface="Helvetica" pitchFamily="34" charset="0"/>
                <a:ea typeface="Arial Unicode MS" pitchFamily="34" charset="-128"/>
                <a:cs typeface="Times New Roman" pitchFamily="18" charset="0"/>
              </a:rPr>
              <a:t>RESULTS</a:t>
            </a:r>
          </a:p>
        </p:txBody>
      </p:sp>
      <p:sp>
        <p:nvSpPr>
          <p:cNvPr id="2057" name="Rectangle 8"/>
          <p:cNvSpPr>
            <a:spLocks noChangeArrowheads="1"/>
          </p:cNvSpPr>
          <p:nvPr/>
        </p:nvSpPr>
        <p:spPr bwMode="auto">
          <a:xfrm>
            <a:off x="26822400" y="27508200"/>
            <a:ext cx="12039600" cy="762000"/>
          </a:xfrm>
          <a:prstGeom prst="rect">
            <a:avLst/>
          </a:prstGeom>
          <a:solidFill>
            <a:schemeClr val="accent3"/>
          </a:solidFill>
          <a:ln w="76200">
            <a:solidFill>
              <a:schemeClr val="tx1"/>
            </a:solidFill>
            <a:miter lim="800000"/>
            <a:headEnd/>
            <a:tailEnd/>
          </a:ln>
        </p:spPr>
        <p:txBody>
          <a:bodyPr lIns="89695" tIns="44852" rIns="89695" bIns="44852"/>
          <a:lstStyle/>
          <a:p>
            <a:pPr algn="ctr" defTabSz="891933">
              <a:spcBef>
                <a:spcPct val="50000"/>
              </a:spcBef>
            </a:pPr>
            <a:r>
              <a:rPr lang="en-US" sz="4000" b="1" dirty="0">
                <a:latin typeface="Times New Roman" pitchFamily="18" charset="0"/>
                <a:ea typeface="Arial Unicode MS" pitchFamily="34" charset="-128"/>
                <a:cs typeface="Times New Roman" pitchFamily="18" charset="0"/>
              </a:rPr>
              <a:t>ACKNOWLEDGEMENTS</a:t>
            </a:r>
          </a:p>
        </p:txBody>
      </p:sp>
      <p:sp>
        <p:nvSpPr>
          <p:cNvPr id="2059" name="Line 10"/>
          <p:cNvSpPr>
            <a:spLocks noChangeShapeType="1"/>
          </p:cNvSpPr>
          <p:nvPr/>
        </p:nvSpPr>
        <p:spPr bwMode="auto">
          <a:xfrm>
            <a:off x="13411200" y="4340229"/>
            <a:ext cx="0" cy="26749373"/>
          </a:xfrm>
          <a:prstGeom prst="line">
            <a:avLst/>
          </a:prstGeom>
          <a:noFill/>
          <a:ln w="76200">
            <a:solidFill>
              <a:schemeClr val="tx1"/>
            </a:solidFill>
            <a:round/>
            <a:headEnd type="none" w="sm" len="sm"/>
            <a:tailEnd type="none" w="sm" len="sm"/>
          </a:ln>
        </p:spPr>
        <p:txBody>
          <a:bodyPr lIns="91415" tIns="45708" rIns="91415" bIns="45708"/>
          <a:lstStyle/>
          <a:p>
            <a:endParaRPr lang="en-US">
              <a:latin typeface="Times New Roman" pitchFamily="18" charset="0"/>
              <a:cs typeface="Times New Roman" pitchFamily="18" charset="0"/>
            </a:endParaRPr>
          </a:p>
        </p:txBody>
      </p:sp>
      <p:sp>
        <p:nvSpPr>
          <p:cNvPr id="2060" name="Line 11"/>
          <p:cNvSpPr>
            <a:spLocks noChangeShapeType="1"/>
          </p:cNvSpPr>
          <p:nvPr/>
        </p:nvSpPr>
        <p:spPr bwMode="auto">
          <a:xfrm>
            <a:off x="26822400" y="4340229"/>
            <a:ext cx="0" cy="26749373"/>
          </a:xfrm>
          <a:prstGeom prst="line">
            <a:avLst/>
          </a:prstGeom>
          <a:noFill/>
          <a:ln w="76200">
            <a:solidFill>
              <a:schemeClr val="tx1"/>
            </a:solidFill>
            <a:round/>
            <a:headEnd type="none" w="sm" len="sm"/>
            <a:tailEnd type="none" w="sm" len="sm"/>
          </a:ln>
        </p:spPr>
        <p:txBody>
          <a:bodyPr lIns="91415" tIns="45708" rIns="91415" bIns="45708"/>
          <a:lstStyle/>
          <a:p>
            <a:endParaRPr lang="en-US">
              <a:latin typeface="Times New Roman" pitchFamily="18" charset="0"/>
              <a:cs typeface="Times New Roman" pitchFamily="18" charset="0"/>
            </a:endParaRPr>
          </a:p>
        </p:txBody>
      </p:sp>
      <p:sp>
        <p:nvSpPr>
          <p:cNvPr id="2061" name="Rectangle 13"/>
          <p:cNvSpPr>
            <a:spLocks noChangeArrowheads="1"/>
          </p:cNvSpPr>
          <p:nvPr/>
        </p:nvSpPr>
        <p:spPr bwMode="auto">
          <a:xfrm>
            <a:off x="228599" y="17068799"/>
            <a:ext cx="13030201" cy="12649201"/>
          </a:xfrm>
          <a:prstGeom prst="rect">
            <a:avLst/>
          </a:prstGeom>
          <a:noFill/>
          <a:ln w="9525">
            <a:noFill/>
            <a:miter lim="800000"/>
            <a:headEnd/>
            <a:tailEnd/>
          </a:ln>
        </p:spPr>
        <p:txBody>
          <a:bodyPr lIns="89695" tIns="44852" rIns="89695" bIns="44852"/>
          <a:lstStyle/>
          <a:p>
            <a:pPr>
              <a:defRPr/>
            </a:pPr>
            <a:endParaRPr lang="en-US" sz="2700" dirty="0" smtClean="0">
              <a:latin typeface="Times New Roman" pitchFamily="18" charset="0"/>
              <a:cs typeface="Times New Roman" pitchFamily="18" charset="0"/>
            </a:endParaRPr>
          </a:p>
          <a:p>
            <a:pPr>
              <a:defRPr/>
            </a:pPr>
            <a:endParaRPr lang="en-US" sz="2700" dirty="0" smtClean="0">
              <a:latin typeface="Times New Roman" pitchFamily="18" charset="0"/>
              <a:cs typeface="Times New Roman" pitchFamily="18" charset="0"/>
            </a:endParaRPr>
          </a:p>
          <a:p>
            <a:pPr>
              <a:defRPr/>
            </a:pPr>
            <a:endParaRPr lang="en-US" sz="2700" dirty="0" smtClean="0">
              <a:latin typeface="Times New Roman" pitchFamily="18" charset="0"/>
              <a:cs typeface="Times New Roman" pitchFamily="18" charset="0"/>
            </a:endParaRPr>
          </a:p>
          <a:p>
            <a:pPr>
              <a:defRPr/>
            </a:pPr>
            <a:endParaRPr lang="en-US" dirty="0" smtClean="0">
              <a:latin typeface="Times New Roman" pitchFamily="18" charset="0"/>
              <a:cs typeface="Times New Roman" pitchFamily="18" charset="0"/>
            </a:endParaRPr>
          </a:p>
          <a:p>
            <a:pPr>
              <a:defRPr/>
            </a:pPr>
            <a:r>
              <a:rPr lang="en-US" dirty="0" smtClean="0">
                <a:latin typeface="Times New Roman" pitchFamily="18" charset="0"/>
                <a:cs typeface="Times New Roman" pitchFamily="18" charset="0"/>
              </a:rPr>
              <a:t> </a:t>
            </a:r>
          </a:p>
          <a:p>
            <a:pPr>
              <a:defRPr/>
            </a:pPr>
            <a:endParaRPr lang="en-US" sz="2700" dirty="0" smtClean="0">
              <a:latin typeface="Times New Roman" pitchFamily="18" charset="0"/>
              <a:cs typeface="Times New Roman" pitchFamily="18" charset="0"/>
            </a:endParaRPr>
          </a:p>
          <a:p>
            <a:pPr lvl="1">
              <a:defRPr/>
            </a:pPr>
            <a:endParaRPr lang="en-US" sz="3100" i="1" dirty="0" smtClean="0">
              <a:latin typeface="Times New Roman" pitchFamily="18" charset="0"/>
              <a:cs typeface="Times New Roman" pitchFamily="18" charset="0"/>
            </a:endParaRPr>
          </a:p>
          <a:p>
            <a:pPr lvl="1">
              <a:defRPr/>
            </a:pPr>
            <a:endParaRPr lang="en-US" sz="3100" i="1" dirty="0" smtClean="0">
              <a:latin typeface="Times New Roman" pitchFamily="18" charset="0"/>
              <a:cs typeface="Times New Roman" pitchFamily="18" charset="0"/>
            </a:endParaRPr>
          </a:p>
          <a:p>
            <a:pPr lvl="1">
              <a:defRPr/>
            </a:pPr>
            <a:endParaRPr lang="en-US" sz="3100" i="1" dirty="0" smtClean="0">
              <a:latin typeface="Times New Roman" pitchFamily="18" charset="0"/>
              <a:cs typeface="Times New Roman" pitchFamily="18" charset="0"/>
            </a:endParaRPr>
          </a:p>
          <a:p>
            <a:pPr>
              <a:defRPr/>
            </a:pPr>
            <a:endParaRPr lang="en-US" sz="3100" i="1" dirty="0" smtClean="0">
              <a:latin typeface="Times New Roman" pitchFamily="18" charset="0"/>
              <a:cs typeface="Times New Roman" pitchFamily="18" charset="0"/>
            </a:endParaRPr>
          </a:p>
          <a:p>
            <a:pPr>
              <a:defRPr/>
            </a:pPr>
            <a:endParaRPr lang="en-US" sz="3100" dirty="0" smtClean="0">
              <a:latin typeface="Times New Roman" pitchFamily="18" charset="0"/>
              <a:cs typeface="Times New Roman" pitchFamily="18" charset="0"/>
            </a:endParaRPr>
          </a:p>
          <a:p>
            <a:pPr algn="just">
              <a:spcBef>
                <a:spcPct val="50000"/>
              </a:spcBef>
              <a:defRPr/>
            </a:pPr>
            <a:endParaRPr lang="en-US" sz="3100" dirty="0" smtClean="0">
              <a:latin typeface="Times New Roman" pitchFamily="18" charset="0"/>
              <a:cs typeface="Times New Roman" pitchFamily="18" charset="0"/>
            </a:endParaRPr>
          </a:p>
          <a:p>
            <a:pPr algn="just">
              <a:spcBef>
                <a:spcPct val="50000"/>
              </a:spcBef>
              <a:defRPr/>
            </a:pPr>
            <a:endParaRPr lang="en-US" sz="3100" dirty="0" smtClean="0">
              <a:latin typeface="Times New Roman" pitchFamily="18" charset="0"/>
              <a:cs typeface="Times New Roman" pitchFamily="18" charset="0"/>
            </a:endParaRPr>
          </a:p>
          <a:p>
            <a:pPr algn="just">
              <a:spcBef>
                <a:spcPct val="50000"/>
              </a:spcBef>
              <a:defRPr/>
            </a:pPr>
            <a:endParaRPr lang="en-US" sz="3100" dirty="0" smtClean="0">
              <a:latin typeface="Times New Roman" pitchFamily="18" charset="0"/>
              <a:cs typeface="Times New Roman" pitchFamily="18" charset="0"/>
            </a:endParaRPr>
          </a:p>
          <a:p>
            <a:pPr algn="just">
              <a:spcBef>
                <a:spcPct val="50000"/>
              </a:spcBef>
              <a:defRPr/>
            </a:pPr>
            <a:endParaRPr lang="en-US" sz="3100" dirty="0">
              <a:latin typeface="Times New Roman" pitchFamily="18" charset="0"/>
              <a:cs typeface="Times New Roman" pitchFamily="18" charset="0"/>
            </a:endParaRPr>
          </a:p>
        </p:txBody>
      </p:sp>
      <p:sp>
        <p:nvSpPr>
          <p:cNvPr id="2062" name="Rectangle 16"/>
          <p:cNvSpPr>
            <a:spLocks noChangeArrowheads="1"/>
          </p:cNvSpPr>
          <p:nvPr/>
        </p:nvSpPr>
        <p:spPr bwMode="auto">
          <a:xfrm>
            <a:off x="26822400" y="28422598"/>
            <a:ext cx="12268199" cy="1981202"/>
          </a:xfrm>
          <a:prstGeom prst="rect">
            <a:avLst/>
          </a:prstGeom>
          <a:noFill/>
          <a:ln w="9525">
            <a:noFill/>
            <a:miter lim="800000"/>
            <a:headEnd/>
            <a:tailEnd/>
          </a:ln>
        </p:spPr>
        <p:txBody>
          <a:bodyPr lIns="89695" tIns="44852" rIns="89695" bIns="44852"/>
          <a:lstStyle/>
          <a:p>
            <a:pPr algn="ctr" defTabSz="891933">
              <a:spcBef>
                <a:spcPct val="50000"/>
              </a:spcBef>
            </a:pPr>
            <a:r>
              <a:rPr lang="en-US" sz="3200" b="1" i="1" dirty="0">
                <a:latin typeface="Times New Roman" pitchFamily="18" charset="0"/>
                <a:cs typeface="Times New Roman" pitchFamily="18" charset="0"/>
              </a:rPr>
              <a:t>This research was supported by </a:t>
            </a:r>
            <a:r>
              <a:rPr lang="en-US" sz="3200" b="1" i="1" dirty="0" smtClean="0">
                <a:latin typeface="Times New Roman" pitchFamily="18" charset="0"/>
                <a:cs typeface="Times New Roman" pitchFamily="18" charset="0"/>
              </a:rPr>
              <a:t>National Drug  Abuse Treatment Clinical </a:t>
            </a:r>
            <a:r>
              <a:rPr lang="en-US" sz="3200" b="1" i="1" dirty="0">
                <a:latin typeface="Times New Roman" pitchFamily="18" charset="0"/>
                <a:cs typeface="Times New Roman" pitchFamily="18" charset="0"/>
              </a:rPr>
              <a:t>Trials </a:t>
            </a:r>
            <a:r>
              <a:rPr lang="en-US" sz="3200" b="1" i="1" dirty="0" smtClean="0">
                <a:latin typeface="Times New Roman" pitchFamily="18" charset="0"/>
                <a:cs typeface="Times New Roman" pitchFamily="18" charset="0"/>
              </a:rPr>
              <a:t>Network. </a:t>
            </a:r>
            <a:r>
              <a:rPr lang="en-US" sz="3200" b="1" i="1" smtClean="0"/>
              <a:t>5U10DA015833 (Bogenschutz</a:t>
            </a:r>
            <a:r>
              <a:rPr lang="en-US" sz="3200" b="1" i="1" dirty="0" smtClean="0"/>
              <a:t>)</a:t>
            </a:r>
            <a:endParaRPr lang="en-US" sz="3200" b="1" i="1" dirty="0">
              <a:latin typeface="Times New Roman" pitchFamily="18" charset="0"/>
              <a:cs typeface="Times New Roman" pitchFamily="18" charset="0"/>
            </a:endParaRPr>
          </a:p>
          <a:p>
            <a:pPr defTabSz="891933">
              <a:spcBef>
                <a:spcPct val="50000"/>
              </a:spcBef>
            </a:pPr>
            <a:endParaRPr lang="en-US" sz="3100" i="1" dirty="0">
              <a:latin typeface="Times New Roman" pitchFamily="18" charset="0"/>
              <a:cs typeface="Times New Roman" pitchFamily="18" charset="0"/>
            </a:endParaRPr>
          </a:p>
        </p:txBody>
      </p:sp>
      <p:sp>
        <p:nvSpPr>
          <p:cNvPr id="2063" name="Text Box 21"/>
          <p:cNvSpPr txBox="1">
            <a:spLocks noChangeArrowheads="1"/>
          </p:cNvSpPr>
          <p:nvPr/>
        </p:nvSpPr>
        <p:spPr bwMode="auto">
          <a:xfrm>
            <a:off x="-104773" y="23741064"/>
            <a:ext cx="248125" cy="440300"/>
          </a:xfrm>
          <a:prstGeom prst="rect">
            <a:avLst/>
          </a:prstGeom>
          <a:noFill/>
          <a:ln w="12700">
            <a:noFill/>
            <a:miter lim="800000"/>
            <a:headEnd type="none" w="sm" len="sm"/>
            <a:tailEnd type="none" w="sm" len="sm"/>
          </a:ln>
        </p:spPr>
        <p:txBody>
          <a:bodyPr wrap="none" lIns="89080" tIns="44540" rIns="89080" bIns="44540">
            <a:spAutoFit/>
          </a:bodyPr>
          <a:lstStyle/>
          <a:p>
            <a:pPr defTabSz="891933"/>
            <a:r>
              <a:rPr lang="en-US" dirty="0">
                <a:latin typeface="Times New Roman" pitchFamily="18" charset="0"/>
                <a:cs typeface="Times New Roman" pitchFamily="18" charset="0"/>
              </a:rPr>
              <a:t> </a:t>
            </a:r>
          </a:p>
        </p:txBody>
      </p:sp>
      <p:sp>
        <p:nvSpPr>
          <p:cNvPr id="2064" name="Text Box 27"/>
          <p:cNvSpPr txBox="1">
            <a:spLocks noChangeArrowheads="1"/>
          </p:cNvSpPr>
          <p:nvPr/>
        </p:nvSpPr>
        <p:spPr bwMode="auto">
          <a:xfrm>
            <a:off x="13662029" y="19431000"/>
            <a:ext cx="179964" cy="1197946"/>
          </a:xfrm>
          <a:prstGeom prst="rect">
            <a:avLst/>
          </a:prstGeom>
          <a:noFill/>
          <a:ln w="12700">
            <a:noFill/>
            <a:miter lim="800000"/>
            <a:headEnd type="none" w="sm" len="sm"/>
            <a:tailEnd type="none" w="sm" len="sm"/>
          </a:ln>
        </p:spPr>
        <p:txBody>
          <a:bodyPr wrap="none" lIns="89080" tIns="44540" rIns="89080" bIns="44540">
            <a:spAutoFit/>
          </a:bodyPr>
          <a:lstStyle/>
          <a:p>
            <a:pPr defTabSz="891933"/>
            <a:endParaRPr lang="en-US" sz="3600" dirty="0">
              <a:latin typeface="Times New Roman" pitchFamily="18" charset="0"/>
              <a:cs typeface="Times New Roman" pitchFamily="18" charset="0"/>
            </a:endParaRPr>
          </a:p>
          <a:p>
            <a:pPr defTabSz="891933"/>
            <a:endParaRPr lang="en-US" sz="3600" dirty="0">
              <a:latin typeface="Times New Roman" pitchFamily="18" charset="0"/>
              <a:cs typeface="Times New Roman" pitchFamily="18" charset="0"/>
            </a:endParaRPr>
          </a:p>
        </p:txBody>
      </p:sp>
      <p:sp>
        <p:nvSpPr>
          <p:cNvPr id="2067" name="Text Box 276"/>
          <p:cNvSpPr txBox="1">
            <a:spLocks noChangeArrowheads="1"/>
          </p:cNvSpPr>
          <p:nvPr/>
        </p:nvSpPr>
        <p:spPr bwMode="auto">
          <a:xfrm>
            <a:off x="26903367" y="19507201"/>
            <a:ext cx="13101638" cy="6248402"/>
          </a:xfrm>
          <a:prstGeom prst="rect">
            <a:avLst/>
          </a:prstGeom>
          <a:noFill/>
          <a:ln w="12700">
            <a:noFill/>
            <a:miter lim="800000"/>
            <a:headEnd type="none" w="sm" len="sm"/>
            <a:tailEnd type="none" w="sm" len="sm"/>
          </a:ln>
        </p:spPr>
        <p:txBody>
          <a:bodyPr lIns="89080" tIns="44540" rIns="89080" bIns="44540"/>
          <a:lstStyle/>
          <a:p>
            <a:endParaRPr lang="en-US" sz="2700" dirty="0">
              <a:latin typeface="Times New Roman" pitchFamily="18" charset="0"/>
              <a:cs typeface="Times New Roman" pitchFamily="18" charset="0"/>
            </a:endParaRPr>
          </a:p>
        </p:txBody>
      </p:sp>
      <p:pic>
        <p:nvPicPr>
          <p:cNvPr id="2068" name="Picture 277" descr="redlogo"/>
          <p:cNvPicPr>
            <a:picLocks noChangeAspect="1" noChangeArrowheads="1"/>
          </p:cNvPicPr>
          <p:nvPr/>
        </p:nvPicPr>
        <p:blipFill>
          <a:blip r:embed="rId3" cstate="print"/>
          <a:stretch>
            <a:fillRect/>
          </a:stretch>
        </p:blipFill>
        <p:spPr bwMode="auto">
          <a:xfrm>
            <a:off x="1072140" y="1143000"/>
            <a:ext cx="3494522" cy="2743200"/>
          </a:xfrm>
          <a:prstGeom prst="rect">
            <a:avLst/>
          </a:prstGeom>
          <a:ln w="127000" cap="sq">
            <a:solidFill>
              <a:srgbClr val="000000"/>
            </a:solidFill>
            <a:miter lim="800000"/>
          </a:ln>
          <a:effectLst>
            <a:outerShdw blurRad="57150" dist="50800" dir="2700000" algn="tl" rotWithShape="0">
              <a:srgbClr val="000000">
                <a:alpha val="40000"/>
              </a:srgbClr>
            </a:outerShdw>
          </a:effectLst>
        </p:spPr>
      </p:pic>
      <p:pic>
        <p:nvPicPr>
          <p:cNvPr id="2069" name="Picture 40" descr="CTNLogo.jpg"/>
          <p:cNvPicPr>
            <a:picLocks noChangeAspect="1"/>
          </p:cNvPicPr>
          <p:nvPr/>
        </p:nvPicPr>
        <p:blipFill>
          <a:blip r:embed="rId4" cstate="print"/>
          <a:stretch>
            <a:fillRect/>
          </a:stretch>
        </p:blipFill>
        <p:spPr bwMode="auto">
          <a:xfrm>
            <a:off x="35433000" y="1066800"/>
            <a:ext cx="3857172" cy="2819400"/>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2070" name="Text Box 31"/>
          <p:cNvSpPr txBox="1">
            <a:spLocks noChangeArrowheads="1"/>
          </p:cNvSpPr>
          <p:nvPr/>
        </p:nvSpPr>
        <p:spPr bwMode="auto">
          <a:xfrm>
            <a:off x="27584401" y="13715999"/>
            <a:ext cx="12649199" cy="6705598"/>
          </a:xfrm>
          <a:prstGeom prst="rect">
            <a:avLst/>
          </a:prstGeom>
          <a:noFill/>
          <a:ln w="12700">
            <a:noFill/>
            <a:miter lim="800000"/>
            <a:headEnd type="none" w="sm" len="sm"/>
            <a:tailEnd type="none" w="sm" len="sm"/>
          </a:ln>
        </p:spPr>
        <p:txBody>
          <a:bodyPr lIns="89080" tIns="44540" rIns="89080" bIns="44540"/>
          <a:lstStyle/>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3100" dirty="0">
              <a:latin typeface="Times New Roman" pitchFamily="18" charset="0"/>
              <a:cs typeface="Times New Roman" pitchFamily="18" charset="0"/>
            </a:endParaRPr>
          </a:p>
          <a:p>
            <a:pPr marL="228538" defTabSz="891933">
              <a:tabLst>
                <a:tab pos="228538" algn="l"/>
              </a:tabLst>
            </a:pPr>
            <a:endParaRPr lang="en-US" sz="2700" dirty="0">
              <a:latin typeface="Times New Roman" pitchFamily="18" charset="0"/>
              <a:cs typeface="Times New Roman" pitchFamily="18" charset="0"/>
            </a:endParaRPr>
          </a:p>
          <a:p>
            <a:pPr marL="228538" defTabSz="891933">
              <a:tabLst>
                <a:tab pos="228538" algn="l"/>
              </a:tabLst>
            </a:pPr>
            <a:endParaRPr lang="en-US" sz="2700" dirty="0">
              <a:latin typeface="Times New Roman" pitchFamily="18" charset="0"/>
              <a:cs typeface="Times New Roman" pitchFamily="18" charset="0"/>
            </a:endParaRPr>
          </a:p>
          <a:p>
            <a:pPr marL="228538" algn="just" defTabSz="891933">
              <a:tabLst>
                <a:tab pos="228538" algn="l"/>
              </a:tabLst>
            </a:pPr>
            <a:endParaRPr lang="en-US" sz="2700" dirty="0">
              <a:latin typeface="Times New Roman" pitchFamily="18" charset="0"/>
              <a:cs typeface="Times New Roman" pitchFamily="18" charset="0"/>
            </a:endParaRPr>
          </a:p>
        </p:txBody>
      </p:sp>
      <p:sp>
        <p:nvSpPr>
          <p:cNvPr id="2073" name="TextBox 61"/>
          <p:cNvSpPr txBox="1">
            <a:spLocks noChangeArrowheads="1"/>
          </p:cNvSpPr>
          <p:nvPr/>
        </p:nvSpPr>
        <p:spPr bwMode="auto">
          <a:xfrm>
            <a:off x="26974798" y="5105400"/>
            <a:ext cx="13258802" cy="1046416"/>
          </a:xfrm>
          <a:prstGeom prst="rect">
            <a:avLst/>
          </a:prstGeom>
          <a:noFill/>
          <a:ln w="9525">
            <a:noFill/>
            <a:miter lim="800000"/>
            <a:headEnd/>
            <a:tailEnd/>
          </a:ln>
        </p:spPr>
        <p:txBody>
          <a:bodyPr lIns="91415" tIns="45708" rIns="91415" bIns="45708">
            <a:spAutoFit/>
          </a:bodyPr>
          <a:lstStyle/>
          <a:p>
            <a:endParaRPr lang="en-US" dirty="0">
              <a:latin typeface="Times New Roman" pitchFamily="18" charset="0"/>
              <a:cs typeface="Times New Roman" pitchFamily="18" charset="0"/>
            </a:endParaRPr>
          </a:p>
          <a:p>
            <a:endParaRPr lang="en-US" sz="18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2074" name="TextBox 63"/>
          <p:cNvSpPr txBox="1">
            <a:spLocks noChangeArrowheads="1"/>
          </p:cNvSpPr>
          <p:nvPr/>
        </p:nvSpPr>
        <p:spPr bwMode="auto">
          <a:xfrm>
            <a:off x="26974798" y="20399598"/>
            <a:ext cx="13258802" cy="923305"/>
          </a:xfrm>
          <a:prstGeom prst="rect">
            <a:avLst/>
          </a:prstGeom>
          <a:noFill/>
          <a:ln w="9525">
            <a:noFill/>
            <a:miter lim="800000"/>
            <a:headEnd/>
            <a:tailEnd/>
          </a:ln>
        </p:spPr>
        <p:txBody>
          <a:bodyPr wrap="square" lIns="91415" tIns="45708" rIns="91415" bIns="45708">
            <a:spAutoFit/>
          </a:bodyPr>
          <a:lstStyle/>
          <a:p>
            <a:endParaRPr lang="en-US" sz="1800" dirty="0" smtClean="0">
              <a:latin typeface="Times New Roman" pitchFamily="18" charset="0"/>
              <a:cs typeface="Times New Roman" pitchFamily="18" charset="0"/>
            </a:endParaRPr>
          </a:p>
          <a:p>
            <a:endParaRPr lang="en-US" sz="1800" dirty="0" smtClean="0">
              <a:latin typeface="Times New Roman" pitchFamily="18" charset="0"/>
              <a:cs typeface="Times New Roman" pitchFamily="18" charset="0"/>
            </a:endParaRPr>
          </a:p>
          <a:p>
            <a:endParaRPr lang="en-US" sz="1800" dirty="0">
              <a:latin typeface="Times New Roman" pitchFamily="18" charset="0"/>
              <a:cs typeface="Times New Roman" pitchFamily="18" charset="0"/>
            </a:endParaRPr>
          </a:p>
        </p:txBody>
      </p:sp>
      <p:sp>
        <p:nvSpPr>
          <p:cNvPr id="28" name="TextBox 27"/>
          <p:cNvSpPr txBox="1"/>
          <p:nvPr/>
        </p:nvSpPr>
        <p:spPr>
          <a:xfrm>
            <a:off x="13563600" y="16002000"/>
            <a:ext cx="13030200" cy="2677632"/>
          </a:xfrm>
          <a:prstGeom prst="rect">
            <a:avLst/>
          </a:prstGeom>
          <a:noFill/>
        </p:spPr>
        <p:txBody>
          <a:bodyPr wrap="square" lIns="91415" tIns="45708" rIns="91415" bIns="45708">
            <a:spAutoFit/>
          </a:bodyPr>
          <a:lstStyle/>
          <a:p>
            <a:pPr>
              <a:defRPr/>
            </a:pPr>
            <a:endParaRPr lang="en-US" sz="2600" b="1" i="1" dirty="0" smtClean="0">
              <a:latin typeface="Times New Roman" pitchFamily="18" charset="0"/>
              <a:cs typeface="Times New Roman" pitchFamily="18" charset="0"/>
            </a:endParaRPr>
          </a:p>
          <a:p>
            <a:pPr>
              <a:defRPr/>
            </a:pPr>
            <a:endParaRPr lang="en-US" sz="2600" b="1" i="1" dirty="0" smtClean="0">
              <a:latin typeface="Times New Roman" pitchFamily="18" charset="0"/>
              <a:cs typeface="Times New Roman" pitchFamily="18" charset="0"/>
            </a:endParaRPr>
          </a:p>
          <a:p>
            <a:pPr>
              <a:defRPr/>
            </a:pPr>
            <a:endParaRPr lang="en-US" sz="2600" dirty="0" smtClean="0">
              <a:latin typeface="Times New Roman" pitchFamily="18" charset="0"/>
              <a:cs typeface="Times New Roman" pitchFamily="18" charset="0"/>
            </a:endParaRPr>
          </a:p>
          <a:p>
            <a:pPr>
              <a:defRPr/>
            </a:pPr>
            <a:endParaRPr lang="en-US" sz="2600" dirty="0" smtClean="0">
              <a:latin typeface="Times New Roman" pitchFamily="18" charset="0"/>
              <a:cs typeface="Times New Roman" pitchFamily="18" charset="0"/>
            </a:endParaRPr>
          </a:p>
          <a:p>
            <a:pPr>
              <a:defRPr/>
            </a:pPr>
            <a:endParaRPr lang="en-US" sz="2600" b="1" i="1" dirty="0" smtClean="0">
              <a:latin typeface="Times New Roman" pitchFamily="18" charset="0"/>
              <a:cs typeface="Times New Roman" pitchFamily="18" charset="0"/>
            </a:endParaRPr>
          </a:p>
          <a:p>
            <a:pPr>
              <a:defRPr/>
            </a:pPr>
            <a:endParaRPr lang="en-US" sz="2600" b="1" i="1" dirty="0" smtClean="0">
              <a:latin typeface="Times New Roman" pitchFamily="18" charset="0"/>
              <a:cs typeface="Times New Roman" pitchFamily="18" charset="0"/>
            </a:endParaRPr>
          </a:p>
          <a:p>
            <a:pPr>
              <a:defRPr/>
            </a:pPr>
            <a:endParaRPr lang="en-US" sz="1200" b="1" i="1" dirty="0" smtClean="0">
              <a:latin typeface="Times New Roman" pitchFamily="18" charset="0"/>
              <a:cs typeface="Times New Roman" pitchFamily="18" charset="0"/>
            </a:endParaRPr>
          </a:p>
        </p:txBody>
      </p:sp>
      <p:sp>
        <p:nvSpPr>
          <p:cNvPr id="34" name="Rectangle 6"/>
          <p:cNvSpPr>
            <a:spLocks noChangeArrowheads="1"/>
          </p:cNvSpPr>
          <p:nvPr/>
        </p:nvSpPr>
        <p:spPr bwMode="auto">
          <a:xfrm>
            <a:off x="26822400" y="4267200"/>
            <a:ext cx="12039600" cy="685800"/>
          </a:xfrm>
          <a:prstGeom prst="rect">
            <a:avLst/>
          </a:prstGeom>
          <a:solidFill>
            <a:schemeClr val="accent3"/>
          </a:solidFill>
          <a:ln w="76200">
            <a:solidFill>
              <a:schemeClr val="tx1"/>
            </a:solidFill>
            <a:miter lim="800000"/>
            <a:headEnd/>
            <a:tailEnd/>
          </a:ln>
        </p:spPr>
        <p:txBody>
          <a:bodyPr lIns="89695" tIns="44852" rIns="89695" bIns="44852"/>
          <a:lstStyle/>
          <a:p>
            <a:pPr algn="ctr" defTabSz="891933">
              <a:spcBef>
                <a:spcPct val="50000"/>
              </a:spcBef>
            </a:pPr>
            <a:r>
              <a:rPr lang="en-US" sz="4000" b="1" dirty="0" smtClean="0">
                <a:latin typeface="Helvetica" pitchFamily="34" charset="0"/>
                <a:ea typeface="Arial Unicode MS" pitchFamily="34" charset="-128"/>
                <a:cs typeface="Times New Roman" pitchFamily="18" charset="0"/>
              </a:rPr>
              <a:t>DISCUSSION</a:t>
            </a:r>
            <a:endParaRPr lang="en-US" sz="4000" b="1" dirty="0">
              <a:latin typeface="Helvetica" pitchFamily="34" charset="0"/>
              <a:ea typeface="Arial Unicode MS" pitchFamily="34" charset="-128"/>
              <a:cs typeface="Times New Roman" pitchFamily="18" charset="0"/>
            </a:endParaRPr>
          </a:p>
        </p:txBody>
      </p:sp>
      <p:cxnSp>
        <p:nvCxnSpPr>
          <p:cNvPr id="36" name="Straight Connector 35"/>
          <p:cNvCxnSpPr/>
          <p:nvPr/>
        </p:nvCxnSpPr>
        <p:spPr>
          <a:xfrm>
            <a:off x="1447800" y="4267200"/>
            <a:ext cx="373380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524000" y="10210800"/>
            <a:ext cx="11887200" cy="23391019"/>
          </a:xfrm>
          <a:prstGeom prst="rect">
            <a:avLst/>
          </a:prstGeom>
          <a:noFill/>
        </p:spPr>
        <p:txBody>
          <a:bodyPr wrap="square" rtlCol="0">
            <a:spAutoFit/>
          </a:bodyPr>
          <a:lstStyle/>
          <a:p>
            <a:r>
              <a:rPr lang="en-US" sz="3000" dirty="0" smtClean="0">
                <a:latin typeface="Helvetica" pitchFamily="34" charset="0"/>
              </a:rPr>
              <a:t>The intervention tested in the six-site NIDA CTN 0047 trial was a 30-minute MI-based brief intervention delivered while patients were in the emergency department followed by two telephone booster calls in the following weeks from a centralized call center (</a:t>
            </a:r>
            <a:r>
              <a:rPr lang="en-US" sz="3000" dirty="0" err="1" smtClean="0">
                <a:latin typeface="Helvetica" pitchFamily="34" charset="0"/>
              </a:rPr>
              <a:t>Bogenschutz</a:t>
            </a:r>
            <a:r>
              <a:rPr lang="en-US" sz="3000" dirty="0" smtClean="0">
                <a:latin typeface="Helvetica" pitchFamily="34" charset="0"/>
              </a:rPr>
              <a:t> et al., 2011; 2014). </a:t>
            </a:r>
          </a:p>
          <a:p>
            <a:endParaRPr lang="en-US" sz="1800" dirty="0" smtClean="0">
              <a:latin typeface="Helvetica" pitchFamily="34" charset="0"/>
            </a:endParaRPr>
          </a:p>
          <a:p>
            <a:r>
              <a:rPr lang="en-US" sz="3000" b="1" i="1" dirty="0" smtClean="0">
                <a:latin typeface="Helvetica" pitchFamily="34" charset="0"/>
              </a:rPr>
              <a:t>Interventionist/Booster Counselor Selection and Assessment</a:t>
            </a:r>
          </a:p>
          <a:p>
            <a:r>
              <a:rPr lang="en-US" sz="3000" dirty="0" smtClean="0">
                <a:latin typeface="Arial"/>
                <a:cs typeface="Arial"/>
              </a:rPr>
              <a:t>● </a:t>
            </a:r>
            <a:r>
              <a:rPr lang="en-US" sz="3000" dirty="0" smtClean="0">
                <a:latin typeface="Helvetica" pitchFamily="34" charset="0"/>
              </a:rPr>
              <a:t>Sites were encouraged to conduct an empathy screen, asking candidates to demonstrate their best reflective listening, as part of the interviewing process.  </a:t>
            </a:r>
          </a:p>
          <a:p>
            <a:r>
              <a:rPr lang="en-US" sz="3000" dirty="0" smtClean="0">
                <a:latin typeface="Helvetica" pitchFamily="34" charset="0"/>
                <a:cs typeface="Arial"/>
              </a:rPr>
              <a:t>●</a:t>
            </a:r>
            <a:r>
              <a:rPr lang="en-US" sz="3000" dirty="0" smtClean="0">
                <a:latin typeface="Arial"/>
                <a:cs typeface="Arial"/>
              </a:rPr>
              <a:t> </a:t>
            </a:r>
            <a:r>
              <a:rPr lang="en-US" sz="3000" dirty="0" smtClean="0">
                <a:latin typeface="Helvetica" pitchFamily="34" charset="0"/>
              </a:rPr>
              <a:t>Prior to the trainings, all clinicians provided informed consent and completed questionnaires including demographic information, training and experience in psychosocial treatment modalities, knowledge of MI and other counseling approaches, and the Short Understanding of Substance Abuse Scale (SUS, Humphreys et al., 1996).  </a:t>
            </a:r>
          </a:p>
          <a:p>
            <a:endParaRPr lang="en-US" sz="1800" b="1" i="1" dirty="0" smtClean="0">
              <a:latin typeface="Helvetica" pitchFamily="34" charset="0"/>
            </a:endParaRPr>
          </a:p>
          <a:p>
            <a:r>
              <a:rPr lang="en-US" sz="3000" b="1" i="1" dirty="0" smtClean="0">
                <a:latin typeface="Helvetica" pitchFamily="34" charset="0"/>
              </a:rPr>
              <a:t>Training and Certification</a:t>
            </a:r>
          </a:p>
          <a:p>
            <a:r>
              <a:rPr lang="en-US" sz="3000" dirty="0" smtClean="0">
                <a:latin typeface="Arial"/>
                <a:cs typeface="Arial"/>
              </a:rPr>
              <a:t>● </a:t>
            </a:r>
            <a:r>
              <a:rPr lang="en-US" sz="3000" dirty="0" smtClean="0">
                <a:latin typeface="Helvetica" pitchFamily="34" charset="0"/>
              </a:rPr>
              <a:t>Thirty-one interventionists and 3 booster counselors were trained in the intervention using a 2-stage process: a two day local training in the MI process of engagement by a member of the Motivational Interviewing Network of Trainers (MINT), which focused on good listening skills, followed one month later by a 2-day training in MI led by a member of MINT.  Follow up webinars based on feedback from expert coders were offered following the formal training (e.g., how to evoke and respond to change talk; effective use of rulers).  </a:t>
            </a:r>
          </a:p>
          <a:p>
            <a:r>
              <a:rPr lang="en-US" sz="3000" dirty="0" smtClean="0">
                <a:latin typeface="Arial"/>
                <a:cs typeface="Arial"/>
              </a:rPr>
              <a:t>● </a:t>
            </a:r>
            <a:r>
              <a:rPr lang="en-US" sz="3000" dirty="0" smtClean="0">
                <a:latin typeface="Helvetica" pitchFamily="34" charset="0"/>
              </a:rPr>
              <a:t>Interventionists were certified in the study specific intervention after achieving satisfactory ratings on two pilot training cases. All interventions were digitally audio taped. </a:t>
            </a:r>
          </a:p>
          <a:p>
            <a:endParaRPr lang="en-US" sz="1800" dirty="0" smtClean="0">
              <a:latin typeface="Helvetica" pitchFamily="34" charset="0"/>
            </a:endParaRPr>
          </a:p>
          <a:p>
            <a:r>
              <a:rPr lang="en-US" sz="3000" b="1" i="1" dirty="0" smtClean="0">
                <a:latin typeface="Helvetica" pitchFamily="34" charset="0"/>
              </a:rPr>
              <a:t>Fidelity Monitoring</a:t>
            </a:r>
          </a:p>
          <a:p>
            <a:r>
              <a:rPr lang="en-US" sz="3000" dirty="0" smtClean="0">
                <a:latin typeface="Arial"/>
                <a:cs typeface="Arial"/>
              </a:rPr>
              <a:t>● </a:t>
            </a:r>
            <a:r>
              <a:rPr lang="en-US" sz="3000" dirty="0" smtClean="0">
                <a:latin typeface="Helvetica" pitchFamily="34" charset="0"/>
              </a:rPr>
              <a:t>We employed a two-level model in which </a:t>
            </a:r>
          </a:p>
          <a:p>
            <a:r>
              <a:rPr lang="en-US" sz="3000" dirty="0" smtClean="0">
                <a:latin typeface="Helvetica" pitchFamily="34" charset="0"/>
              </a:rPr>
              <a:t>the formal coding was separated from the </a:t>
            </a:r>
          </a:p>
          <a:p>
            <a:r>
              <a:rPr lang="en-US" sz="3000" dirty="0" smtClean="0">
                <a:latin typeface="Helvetica" pitchFamily="34" charset="0"/>
              </a:rPr>
              <a:t>clinical supervision. One audio file per </a:t>
            </a:r>
          </a:p>
          <a:p>
            <a:r>
              <a:rPr lang="en-US" sz="3000" dirty="0" smtClean="0">
                <a:latin typeface="Helvetica" pitchFamily="34" charset="0"/>
              </a:rPr>
              <a:t>Interventionist/booster counselor per week </a:t>
            </a:r>
          </a:p>
          <a:p>
            <a:r>
              <a:rPr lang="en-US" sz="3000" dirty="0" smtClean="0">
                <a:latin typeface="Helvetica" pitchFamily="34" charset="0"/>
              </a:rPr>
              <a:t>was reviewed and coded by the centralized </a:t>
            </a:r>
          </a:p>
          <a:p>
            <a:r>
              <a:rPr lang="en-US" sz="3000" dirty="0" smtClean="0">
                <a:latin typeface="Helvetica" pitchFamily="34" charset="0"/>
              </a:rPr>
              <a:t>clinical supervisor using the Motivational </a:t>
            </a:r>
          </a:p>
          <a:p>
            <a:r>
              <a:rPr lang="en-US" sz="3000" dirty="0" smtClean="0">
                <a:latin typeface="Helvetica" pitchFamily="34" charset="0"/>
              </a:rPr>
              <a:t>Interviewing Treatment Integrity coding </a:t>
            </a:r>
          </a:p>
          <a:p>
            <a:r>
              <a:rPr lang="en-US" sz="3000" dirty="0" smtClean="0">
                <a:latin typeface="Helvetica" pitchFamily="34" charset="0"/>
              </a:rPr>
              <a:t>system (MITI 3.1.1; Moyers et al., 2005). </a:t>
            </a:r>
          </a:p>
          <a:p>
            <a:r>
              <a:rPr lang="en-US" sz="3000" dirty="0" smtClean="0">
                <a:latin typeface="Arial"/>
                <a:cs typeface="Arial"/>
              </a:rPr>
              <a:t>● </a:t>
            </a:r>
            <a:r>
              <a:rPr lang="en-US" sz="3000" dirty="0" smtClean="0">
                <a:latin typeface="Helvetica" pitchFamily="34" charset="0"/>
              </a:rPr>
              <a:t>This written feedback was available to clinical supervisors using the electronic data capture system, so that it could be reviewed in biweekly individual telephone supervision sessions with therapists. </a:t>
            </a:r>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p:txBody>
      </p:sp>
      <p:sp>
        <p:nvSpPr>
          <p:cNvPr id="38" name="TextBox 37"/>
          <p:cNvSpPr txBox="1"/>
          <p:nvPr/>
        </p:nvSpPr>
        <p:spPr>
          <a:xfrm>
            <a:off x="1447800" y="5029200"/>
            <a:ext cx="11963400" cy="4247317"/>
          </a:xfrm>
          <a:prstGeom prst="rect">
            <a:avLst/>
          </a:prstGeom>
          <a:noFill/>
        </p:spPr>
        <p:txBody>
          <a:bodyPr wrap="square" rtlCol="0">
            <a:spAutoFit/>
          </a:bodyPr>
          <a:lstStyle/>
          <a:p>
            <a:r>
              <a:rPr lang="en-US" sz="3000" dirty="0" smtClean="0">
                <a:latin typeface="Helvetica" pitchFamily="34" charset="0"/>
              </a:rPr>
              <a:t>Learning motivational interviewing (MI) is an ongoing process, involving much more than attendance at a single workshop (Miller &amp; </a:t>
            </a:r>
            <a:r>
              <a:rPr lang="en-US" sz="3000" dirty="0" err="1" smtClean="0">
                <a:latin typeface="Helvetica" pitchFamily="34" charset="0"/>
              </a:rPr>
              <a:t>Rollnick</a:t>
            </a:r>
            <a:r>
              <a:rPr lang="en-US" sz="3000" dirty="0" smtClean="0">
                <a:latin typeface="Helvetica" pitchFamily="34" charset="0"/>
              </a:rPr>
              <a:t>, 2013).  Once proficiency is achieved—to prevent skills from drifting and ensure continued fidelity to the spirit and style of MI—therapists benefit from ongoing coaching with individual feedback based on observed practice (</a:t>
            </a:r>
            <a:r>
              <a:rPr lang="en-US" sz="3000" dirty="0" err="1" smtClean="0">
                <a:latin typeface="Helvetica" pitchFamily="34" charset="0"/>
              </a:rPr>
              <a:t>Madson</a:t>
            </a:r>
            <a:r>
              <a:rPr lang="en-US" sz="3000" dirty="0" smtClean="0">
                <a:latin typeface="Helvetica" pitchFamily="34" charset="0"/>
              </a:rPr>
              <a:t> et al., 2009; Miller &amp; Mount, 2001; Miller et al., 2004). The aim of this study was to assess the usefulness and outcomes of the unique training and supervision model employed in a recent trial of MI. </a:t>
            </a:r>
            <a:endParaRPr lang="en-US" sz="3000" dirty="0">
              <a:latin typeface="Helvetica" pitchFamily="34" charset="0"/>
            </a:endParaRPr>
          </a:p>
        </p:txBody>
      </p:sp>
      <p:sp>
        <p:nvSpPr>
          <p:cNvPr id="40" name="TextBox 39"/>
          <p:cNvSpPr txBox="1"/>
          <p:nvPr/>
        </p:nvSpPr>
        <p:spPr>
          <a:xfrm>
            <a:off x="13487400" y="4419600"/>
            <a:ext cx="13335000" cy="9264075"/>
          </a:xfrm>
          <a:prstGeom prst="rect">
            <a:avLst/>
          </a:prstGeom>
          <a:noFill/>
        </p:spPr>
        <p:txBody>
          <a:bodyPr wrap="square" rtlCol="0">
            <a:spAutoFit/>
          </a:bodyPr>
          <a:lstStyle/>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2600" dirty="0" smtClean="0"/>
          </a:p>
          <a:p>
            <a:endParaRPr lang="en-US" sz="1800" dirty="0" smtClean="0"/>
          </a:p>
          <a:p>
            <a:endParaRPr lang="en-US" sz="1800" dirty="0" smtClean="0"/>
          </a:p>
          <a:p>
            <a:endParaRPr lang="en-US" sz="1800" dirty="0" smtClean="0"/>
          </a:p>
          <a:p>
            <a:endParaRPr lang="en-US" sz="1800" b="1" dirty="0" smtClean="0"/>
          </a:p>
          <a:p>
            <a:endParaRPr lang="en-US" sz="2800" dirty="0" smtClean="0"/>
          </a:p>
          <a:p>
            <a:endParaRPr lang="en-US" sz="2800" dirty="0"/>
          </a:p>
        </p:txBody>
      </p:sp>
      <p:sp>
        <p:nvSpPr>
          <p:cNvPr id="41" name="TextBox 40"/>
          <p:cNvSpPr txBox="1"/>
          <p:nvPr/>
        </p:nvSpPr>
        <p:spPr>
          <a:xfrm>
            <a:off x="26898600" y="5181599"/>
            <a:ext cx="11963400" cy="12341840"/>
          </a:xfrm>
          <a:prstGeom prst="rect">
            <a:avLst/>
          </a:prstGeom>
          <a:noFill/>
        </p:spPr>
        <p:txBody>
          <a:bodyPr wrap="square" rtlCol="0">
            <a:spAutoFit/>
          </a:bodyPr>
          <a:lstStyle/>
          <a:p>
            <a:r>
              <a:rPr lang="en-US" sz="3000" dirty="0" smtClean="0">
                <a:latin typeface="Helvetica" pitchFamily="34" charset="0"/>
              </a:rPr>
              <a:t>The CTN 0047 study employed a rigorous and novel plan for ensuring interventionists/booster counselors adhered to the style of MI.  The thirty-four interventionists/booster counselors, most of whom had very little counseling experience, were successfully able to achieve and maintain proficiency in MI skill over time, as measured by expert coders. </a:t>
            </a:r>
          </a:p>
          <a:p>
            <a:endParaRPr lang="en-US" sz="3000" dirty="0" smtClean="0">
              <a:latin typeface="Helvetica" pitchFamily="34" charset="0"/>
            </a:endParaRPr>
          </a:p>
          <a:p>
            <a:r>
              <a:rPr lang="en-US" sz="3000" dirty="0" smtClean="0">
                <a:latin typeface="Helvetica" pitchFamily="34" charset="0"/>
              </a:rPr>
              <a:t>The comprehensive strategy for successfully learning and maintaining skills in MI included a 2-stage training and 2-level supervision process:</a:t>
            </a:r>
          </a:p>
          <a:p>
            <a:endParaRPr lang="en-US" sz="3000" dirty="0" smtClean="0">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endParaRPr lang="en-US" sz="3200" dirty="0" smtClean="0">
              <a:solidFill>
                <a:srgbClr val="000000"/>
              </a:solidFill>
              <a:latin typeface="Helvetica" pitchFamily="34" charset="0"/>
            </a:endParaRPr>
          </a:p>
          <a:p>
            <a:r>
              <a:rPr lang="en-US" sz="3200" dirty="0" smtClean="0">
                <a:solidFill>
                  <a:srgbClr val="000000"/>
                </a:solidFill>
                <a:latin typeface="Helvetica" pitchFamily="34" charset="0"/>
              </a:rPr>
              <a:t>This model may bestow an advantage for learning and implementing brief interventions based on a MI approach</a:t>
            </a:r>
            <a:r>
              <a:rPr lang="en-US" sz="3200" b="1" dirty="0" smtClean="0">
                <a:solidFill>
                  <a:srgbClr val="000000"/>
                </a:solidFill>
                <a:latin typeface="Helvetica" pitchFamily="34" charset="0"/>
              </a:rPr>
              <a:t>.</a:t>
            </a:r>
          </a:p>
          <a:p>
            <a:pPr algn="ctr"/>
            <a:endParaRPr lang="en-US" sz="1800" b="1" i="1" dirty="0" smtClean="0">
              <a:latin typeface="Helvetica" pitchFamily="34" charset="0"/>
            </a:endParaRPr>
          </a:p>
        </p:txBody>
      </p:sp>
      <p:sp>
        <p:nvSpPr>
          <p:cNvPr id="56" name="TextBox 55"/>
          <p:cNvSpPr txBox="1"/>
          <p:nvPr/>
        </p:nvSpPr>
        <p:spPr>
          <a:xfrm>
            <a:off x="13563600" y="5181600"/>
            <a:ext cx="13106400" cy="20251698"/>
          </a:xfrm>
          <a:prstGeom prst="rect">
            <a:avLst/>
          </a:prstGeom>
          <a:noFill/>
        </p:spPr>
        <p:txBody>
          <a:bodyPr wrap="square" rtlCol="0">
            <a:spAutoFit/>
          </a:bodyPr>
          <a:lstStyle/>
          <a:p>
            <a:r>
              <a:rPr lang="en-US" sz="3000" b="1" i="1" dirty="0" smtClean="0">
                <a:latin typeface="Helvetica" pitchFamily="34" charset="0"/>
              </a:rPr>
              <a:t>Interventionists</a:t>
            </a:r>
          </a:p>
          <a:p>
            <a:r>
              <a:rPr lang="en-US" sz="3000" dirty="0" smtClean="0">
                <a:latin typeface="Arial"/>
                <a:cs typeface="Arial"/>
              </a:rPr>
              <a:t>● </a:t>
            </a:r>
            <a:r>
              <a:rPr lang="en-US" sz="3000" dirty="0" smtClean="0">
                <a:latin typeface="Helvetica" pitchFamily="34" charset="0"/>
              </a:rPr>
              <a:t>Thirty-four interventionists/booster counselors received training across the two waves of the study.  Interventionists were primarily Caucasian (82%) females (64%) in their early 30s (32.45 </a:t>
            </a:r>
            <a:r>
              <a:rPr lang="en-US" sz="3000" u="sng" dirty="0" smtClean="0">
                <a:latin typeface="Helvetica" pitchFamily="34" charset="0"/>
              </a:rPr>
              <a:t>+</a:t>
            </a:r>
            <a:r>
              <a:rPr lang="en-US" sz="3000" dirty="0" smtClean="0">
                <a:latin typeface="Helvetica" pitchFamily="34" charset="0"/>
              </a:rPr>
              <a:t> 7.93 years old).  On average, interventionists had little counseling experience (1.58 </a:t>
            </a:r>
            <a:r>
              <a:rPr lang="en-US" sz="3000" u="sng" dirty="0" smtClean="0">
                <a:latin typeface="Helvetica" pitchFamily="34" charset="0"/>
              </a:rPr>
              <a:t>+</a:t>
            </a:r>
            <a:r>
              <a:rPr lang="en-US" sz="3000" dirty="0" smtClean="0">
                <a:latin typeface="Helvetica" pitchFamily="34" charset="0"/>
              </a:rPr>
              <a:t> 2.50 years) and less than a quarter of the interventionists were licensed as a counselor (21%).  On the Understanding of Substance Use Scale (SUS; Humphreys et al., 1996), interventionists indicated they were most strongly influenced by the psychosocial treatment model with very low scores on the disease model.  </a:t>
            </a:r>
          </a:p>
          <a:p>
            <a:endParaRPr lang="en-US" sz="3000" dirty="0" smtClean="0">
              <a:latin typeface="Helvetica" pitchFamily="34" charset="0"/>
            </a:endParaRPr>
          </a:p>
          <a:p>
            <a:endParaRPr lang="en-US" sz="3000" dirty="0" smtClean="0">
              <a:latin typeface="Helvetica" pitchFamily="34" charset="0"/>
            </a:endParaRPr>
          </a:p>
          <a:p>
            <a:endParaRPr lang="en-US" sz="3000" b="1" i="1" dirty="0" smtClean="0">
              <a:latin typeface="Helvetica" pitchFamily="34" charset="0"/>
            </a:endParaRPr>
          </a:p>
          <a:p>
            <a:endParaRPr lang="en-US" sz="3000" b="1" i="1" dirty="0" smtClean="0">
              <a:latin typeface="Helvetica" pitchFamily="34" charset="0"/>
            </a:endParaRPr>
          </a:p>
          <a:p>
            <a:endParaRPr lang="en-US" sz="3000" b="1" i="1" dirty="0" smtClean="0">
              <a:latin typeface="Helvetica" pitchFamily="34" charset="0"/>
            </a:endParaRPr>
          </a:p>
          <a:p>
            <a:r>
              <a:rPr lang="en-US" sz="3000" b="1" i="1" dirty="0" smtClean="0">
                <a:latin typeface="Helvetica" pitchFamily="34" charset="0"/>
              </a:rPr>
              <a:t>Training and Certification</a:t>
            </a:r>
          </a:p>
          <a:p>
            <a:r>
              <a:rPr lang="en-US" sz="3000" dirty="0" smtClean="0">
                <a:latin typeface="Arial"/>
                <a:cs typeface="Arial"/>
              </a:rPr>
              <a:t>●  </a:t>
            </a:r>
            <a:r>
              <a:rPr lang="en-US" sz="3000" dirty="0" smtClean="0">
                <a:latin typeface="Helvetica" pitchFamily="34" charset="0"/>
                <a:cs typeface="Arial"/>
              </a:rPr>
              <a:t>Interventionists/booster counselors completed two pilot training cases and submitted these sessions for coding. To become certified, interventionists had to score at least 4.0 on the 5-point Global Clinician Rating from the MITI. Overall, interventionists/booster counselors scored an average of </a:t>
            </a:r>
            <a:r>
              <a:rPr lang="en-US" sz="3000" dirty="0" smtClean="0">
                <a:latin typeface="Helvetica" pitchFamily="34" charset="0"/>
              </a:rPr>
              <a:t>4.45 </a:t>
            </a:r>
            <a:r>
              <a:rPr lang="en-US" sz="3000" u="sng" dirty="0" smtClean="0">
                <a:latin typeface="Helvetica" pitchFamily="34" charset="0"/>
              </a:rPr>
              <a:t>+</a:t>
            </a:r>
            <a:r>
              <a:rPr lang="en-US" sz="3000" dirty="0" smtClean="0">
                <a:latin typeface="Helvetica" pitchFamily="34" charset="0"/>
              </a:rPr>
              <a:t> .51 on a scale of 1-5.  These scores were above the threshold for competency (4.0) and higher than scores typically recorded after a standard two-day MI training.</a:t>
            </a:r>
          </a:p>
          <a:p>
            <a:pPr lvl="2"/>
            <a:endParaRPr lang="en-US" sz="3000" dirty="0" smtClean="0">
              <a:latin typeface="Helvetica" pitchFamily="34" charset="0"/>
            </a:endParaRPr>
          </a:p>
          <a:p>
            <a:pPr lvl="2"/>
            <a:endParaRPr lang="en-US" sz="3000" dirty="0" smtClean="0">
              <a:latin typeface="Helvetica" pitchFamily="34" charset="0"/>
            </a:endParaRPr>
          </a:p>
          <a:p>
            <a:pPr lvl="2"/>
            <a:r>
              <a:rPr lang="en-US" sz="3200" dirty="0" smtClean="0"/>
              <a:t>. </a:t>
            </a:r>
          </a:p>
          <a:p>
            <a:pPr lvl="2"/>
            <a:endParaRPr lang="en-US" sz="3000" dirty="0" smtClean="0">
              <a:latin typeface="Helvetica" pitchFamily="34" charset="0"/>
            </a:endParaRPr>
          </a:p>
          <a:p>
            <a:endParaRPr lang="en-US" sz="3000" dirty="0" smtClean="0">
              <a:latin typeface="Helvetica" pitchFamily="34" charset="0"/>
            </a:endParaRPr>
          </a:p>
          <a:p>
            <a:endParaRPr lang="en-US" sz="3000" b="1" i="1" dirty="0" smtClean="0">
              <a:latin typeface="Helvetica" pitchFamily="34" charset="0"/>
            </a:endParaRPr>
          </a:p>
          <a:p>
            <a:r>
              <a:rPr lang="en-US" sz="3000" b="1" i="1" dirty="0" smtClean="0">
                <a:latin typeface="Helvetica" pitchFamily="34" charset="0"/>
              </a:rPr>
              <a:t>Fidelity Monitoring </a:t>
            </a:r>
          </a:p>
          <a:p>
            <a:r>
              <a:rPr lang="en-US" sz="3000" dirty="0" smtClean="0">
                <a:latin typeface="Arial"/>
                <a:cs typeface="Arial"/>
              </a:rPr>
              <a:t>● </a:t>
            </a:r>
            <a:r>
              <a:rPr lang="en-US" sz="3000" dirty="0" smtClean="0">
                <a:latin typeface="Helvetica" pitchFamily="34" charset="0"/>
              </a:rPr>
              <a:t>Eleven percent of sessions were coded on an ongoing basis during the trial, with a total of 380 initial sessions (90%) and 83 booster sessions (20%) coded upon completion of the trial. </a:t>
            </a:r>
          </a:p>
          <a:p>
            <a:r>
              <a:rPr lang="en-US" sz="3000" dirty="0" smtClean="0">
                <a:latin typeface="Arial"/>
                <a:cs typeface="Arial"/>
              </a:rPr>
              <a:t>● </a:t>
            </a:r>
            <a:r>
              <a:rPr lang="en-US" sz="3000" dirty="0" smtClean="0">
                <a:latin typeface="Helvetica" pitchFamily="34" charset="0"/>
              </a:rPr>
              <a:t>Mean global scores for the initial sessions ranged from 4.25 to 4.67, and for the booster sessions from 4.64 to 4.86. These scores are well above the proficiency benchmark of 4.0. </a:t>
            </a:r>
          </a:p>
          <a:p>
            <a:r>
              <a:rPr lang="en-US" sz="3000" dirty="0" smtClean="0">
                <a:latin typeface="Helvetica" pitchFamily="34" charset="0"/>
              </a:rPr>
              <a:t> </a:t>
            </a:r>
            <a:r>
              <a:rPr lang="en-US" sz="3000" dirty="0" smtClean="0">
                <a:latin typeface="Arial"/>
                <a:cs typeface="Arial"/>
              </a:rPr>
              <a:t>● </a:t>
            </a:r>
            <a:r>
              <a:rPr lang="en-US" sz="3000" dirty="0" smtClean="0">
                <a:latin typeface="Helvetica" pitchFamily="34" charset="0"/>
              </a:rPr>
              <a:t>Inter-rater reliability assessed on a random sample of 124 tapes was excellent, with </a:t>
            </a:r>
            <a:r>
              <a:rPr lang="en-US" sz="3000" dirty="0" err="1" smtClean="0">
                <a:latin typeface="Helvetica" pitchFamily="34" charset="0"/>
              </a:rPr>
              <a:t>Intraclass</a:t>
            </a:r>
            <a:r>
              <a:rPr lang="en-US" sz="3000" dirty="0" smtClean="0">
                <a:latin typeface="Helvetica" pitchFamily="34" charset="0"/>
              </a:rPr>
              <a:t> </a:t>
            </a:r>
            <a:r>
              <a:rPr lang="en-US" sz="3000" smtClean="0">
                <a:latin typeface="Helvetica" pitchFamily="34" charset="0"/>
              </a:rPr>
              <a:t>Correlation Coefficients </a:t>
            </a:r>
            <a:r>
              <a:rPr lang="en-US" sz="3000" dirty="0" smtClean="0">
                <a:latin typeface="Helvetica" pitchFamily="34" charset="0"/>
              </a:rPr>
              <a:t>(ICCs) averaging 0.81 for global scores and 0.93 for behavior counts. </a:t>
            </a:r>
          </a:p>
          <a:p>
            <a:endParaRPr lang="en-US" sz="3600"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95" name="TextBox 94"/>
          <p:cNvSpPr txBox="1"/>
          <p:nvPr/>
        </p:nvSpPr>
        <p:spPr>
          <a:xfrm>
            <a:off x="26898600" y="18364200"/>
            <a:ext cx="11887200" cy="8817799"/>
          </a:xfrm>
          <a:prstGeom prst="rect">
            <a:avLst/>
          </a:prstGeom>
          <a:noFill/>
        </p:spPr>
        <p:txBody>
          <a:bodyPr wrap="square" rtlCol="0">
            <a:spAutoFit/>
          </a:bodyPr>
          <a:lstStyle/>
          <a:p>
            <a:r>
              <a:rPr lang="en-US" sz="2100" dirty="0" err="1" smtClean="0"/>
              <a:t>Bogenschutz</a:t>
            </a:r>
            <a:r>
              <a:rPr lang="en-US" sz="2100" dirty="0" smtClean="0"/>
              <a:t>, M. P.,  Donovan, D. M.,  </a:t>
            </a:r>
            <a:r>
              <a:rPr lang="en-US" sz="2100" dirty="0" err="1" smtClean="0"/>
              <a:t>Adinoff</a:t>
            </a:r>
            <a:r>
              <a:rPr lang="en-US" sz="2100" dirty="0" smtClean="0"/>
              <a:t>, B., Crandall, C.,  </a:t>
            </a:r>
            <a:r>
              <a:rPr lang="en-US" sz="2100" dirty="0" err="1" smtClean="0"/>
              <a:t>Forcehimes</a:t>
            </a:r>
            <a:r>
              <a:rPr lang="en-US" sz="2100" dirty="0" smtClean="0"/>
              <a:t>, A. A., </a:t>
            </a:r>
            <a:r>
              <a:rPr lang="en-US" sz="2100" dirty="0" err="1" smtClean="0"/>
              <a:t>Lindblad</a:t>
            </a:r>
            <a:r>
              <a:rPr lang="en-US" sz="2100" dirty="0" smtClean="0"/>
              <a:t>, R., </a:t>
            </a:r>
            <a:r>
              <a:rPr lang="en-US" sz="2100" dirty="0" err="1" smtClean="0"/>
              <a:t>Mandler</a:t>
            </a:r>
            <a:r>
              <a:rPr lang="en-US" sz="2100" dirty="0" smtClean="0"/>
              <a:t>, R. </a:t>
            </a:r>
            <a:r>
              <a:rPr lang="en-US" sz="2100" dirty="0" err="1" smtClean="0"/>
              <a:t>N.,Oden</a:t>
            </a:r>
            <a:r>
              <a:rPr lang="en-US" sz="2100" dirty="0" smtClean="0"/>
              <a:t>, N., Perl, H. I., Walker, R. (2011) Design of NIDA CTN Protocol 0047: Screening, Brief Motivational Assessment, Referral, and Treatment in Emergency Departments (SMART-ED).  </a:t>
            </a:r>
            <a:r>
              <a:rPr lang="en-US" sz="2100" i="1" dirty="0" smtClean="0"/>
              <a:t>American Journal of Drug and Alcohol Abuse, 37(5</a:t>
            </a:r>
            <a:r>
              <a:rPr lang="en-US" sz="2100" dirty="0" smtClean="0"/>
              <a:t>), 417-425.</a:t>
            </a:r>
          </a:p>
          <a:p>
            <a:endParaRPr lang="en-US" sz="2100" dirty="0" smtClean="0"/>
          </a:p>
          <a:p>
            <a:r>
              <a:rPr lang="en-US" sz="2100" dirty="0" err="1" smtClean="0"/>
              <a:t>Bogenschutz</a:t>
            </a:r>
            <a:r>
              <a:rPr lang="en-US" sz="2100" dirty="0" smtClean="0"/>
              <a:t>, M.P., Donovan, D.M., </a:t>
            </a:r>
            <a:r>
              <a:rPr lang="en-US" sz="2100" dirty="0" err="1" smtClean="0"/>
              <a:t>Mandler</a:t>
            </a:r>
            <a:r>
              <a:rPr lang="en-US" sz="2100" dirty="0" smtClean="0"/>
              <a:t>, R.N., Perl, H.I., </a:t>
            </a:r>
            <a:r>
              <a:rPr lang="en-US" sz="2100" dirty="0" err="1" smtClean="0"/>
              <a:t>Forcehimes</a:t>
            </a:r>
            <a:r>
              <a:rPr lang="en-US" sz="2100" dirty="0" smtClean="0"/>
              <a:t>, A.A., Crandall, C., </a:t>
            </a:r>
            <a:r>
              <a:rPr lang="en-US" sz="2100" dirty="0" err="1" smtClean="0"/>
              <a:t>Lindblad</a:t>
            </a:r>
            <a:r>
              <a:rPr lang="en-US" sz="2100" dirty="0" smtClean="0"/>
              <a:t>, R., </a:t>
            </a:r>
            <a:r>
              <a:rPr lang="en-US" sz="2100" dirty="0" err="1" smtClean="0"/>
              <a:t>Oden</a:t>
            </a:r>
            <a:r>
              <a:rPr lang="en-US" sz="2100" dirty="0" smtClean="0"/>
              <a:t>, N.L., Sharma, G., </a:t>
            </a:r>
            <a:r>
              <a:rPr lang="en-US" sz="2100" dirty="0" err="1" smtClean="0"/>
              <a:t>Metsch</a:t>
            </a:r>
            <a:r>
              <a:rPr lang="en-US" sz="2100" dirty="0" smtClean="0"/>
              <a:t>, L., Lyons, M.S., McCormack, R., Macias-</a:t>
            </a:r>
            <a:r>
              <a:rPr lang="en-US" sz="2100" dirty="0" err="1" smtClean="0"/>
              <a:t>Konstanopoulos</a:t>
            </a:r>
            <a:r>
              <a:rPr lang="en-US" sz="2100" dirty="0" smtClean="0"/>
              <a:t>, W., </a:t>
            </a:r>
            <a:r>
              <a:rPr lang="en-US" sz="2100" dirty="0" err="1" smtClean="0"/>
              <a:t>Douaihy</a:t>
            </a:r>
            <a:r>
              <a:rPr lang="en-US" sz="2100" dirty="0" smtClean="0"/>
              <a:t>, A., (2014). Brief intervention for patients with problematic drug use presenting in emergency departments:  A randomized clinical trial.  </a:t>
            </a:r>
            <a:r>
              <a:rPr lang="en-US" sz="2100" i="1" dirty="0" smtClean="0"/>
              <a:t>JAMA Internal Medicine, 174(11</a:t>
            </a:r>
            <a:r>
              <a:rPr lang="en-US" sz="2100" dirty="0" smtClean="0"/>
              <a:t>): 1736-1745. </a:t>
            </a:r>
          </a:p>
          <a:p>
            <a:endParaRPr lang="en-US" sz="2100" dirty="0" smtClean="0"/>
          </a:p>
          <a:p>
            <a:r>
              <a:rPr lang="en-US" sz="2100" dirty="0" smtClean="0"/>
              <a:t>Humphreys, K., </a:t>
            </a:r>
            <a:r>
              <a:rPr lang="en-US" sz="2100" dirty="0" err="1" smtClean="0"/>
              <a:t>Greenbaum</a:t>
            </a:r>
            <a:r>
              <a:rPr lang="en-US" sz="2100" dirty="0" smtClean="0"/>
              <a:t>, M.A., </a:t>
            </a:r>
            <a:r>
              <a:rPr lang="en-US" sz="2100" dirty="0" err="1" smtClean="0"/>
              <a:t>Noke</a:t>
            </a:r>
            <a:r>
              <a:rPr lang="en-US" sz="2100" dirty="0" smtClean="0"/>
              <a:t>, J.M., Finney, J.W.  (1996). Reliability, validity, and normative data for a short version of the Understanding of Alcoholism Scale</a:t>
            </a:r>
            <a:r>
              <a:rPr lang="en-US" sz="2100" b="1" dirty="0" smtClean="0"/>
              <a:t>. </a:t>
            </a:r>
            <a:r>
              <a:rPr lang="en-US" sz="2100" i="1" dirty="0" smtClean="0"/>
              <a:t>Psychology of Addictive Behavior</a:t>
            </a:r>
            <a:r>
              <a:rPr lang="en-US" sz="2100" dirty="0" smtClean="0"/>
              <a:t>, 10, 38–44.</a:t>
            </a:r>
          </a:p>
          <a:p>
            <a:endParaRPr lang="en-US" sz="2100" dirty="0" smtClean="0"/>
          </a:p>
          <a:p>
            <a:r>
              <a:rPr lang="en-US" sz="2100" dirty="0" err="1" smtClean="0"/>
              <a:t>Madson</a:t>
            </a:r>
            <a:r>
              <a:rPr lang="en-US" sz="2100" dirty="0" smtClean="0"/>
              <a:t>, M.B., </a:t>
            </a:r>
            <a:r>
              <a:rPr lang="en-US" sz="2100" dirty="0" err="1" smtClean="0"/>
              <a:t>Loignon</a:t>
            </a:r>
            <a:r>
              <a:rPr lang="en-US" sz="2100" dirty="0" smtClean="0"/>
              <a:t>, A.C., &amp; Lane, C. (2009).  Training in motivational interviewing:  A systematic review.  </a:t>
            </a:r>
            <a:r>
              <a:rPr lang="en-US" sz="2100" i="1" dirty="0" smtClean="0"/>
              <a:t>Journal of Substance Abuse Treatment, 36, </a:t>
            </a:r>
            <a:r>
              <a:rPr lang="en-US" sz="2100" dirty="0" smtClean="0"/>
              <a:t>101-109.</a:t>
            </a:r>
          </a:p>
          <a:p>
            <a:endParaRPr lang="en-US" sz="2100" dirty="0" smtClean="0"/>
          </a:p>
          <a:p>
            <a:r>
              <a:rPr lang="en-US" sz="2100" dirty="0" smtClean="0"/>
              <a:t>Miller, W.R., &amp; Mount, K.A. (2001).  A small study of training in motivational interviewing:  Does one workshop change clinician and client behavior?  </a:t>
            </a:r>
            <a:r>
              <a:rPr lang="en-US" sz="2100" i="1" dirty="0" err="1" smtClean="0"/>
              <a:t>Behavioural</a:t>
            </a:r>
            <a:r>
              <a:rPr lang="en-US" sz="2100" i="1" dirty="0" smtClean="0"/>
              <a:t> and Cognitive Psychotherapy, 29</a:t>
            </a:r>
            <a:r>
              <a:rPr lang="en-US" sz="2100" dirty="0" smtClean="0"/>
              <a:t>, 457-471. </a:t>
            </a:r>
          </a:p>
          <a:p>
            <a:endParaRPr lang="en-US" sz="2100" dirty="0" smtClean="0"/>
          </a:p>
          <a:p>
            <a:r>
              <a:rPr lang="en-US" sz="2100" dirty="0" smtClean="0"/>
              <a:t>Miller, W.R., </a:t>
            </a:r>
            <a:r>
              <a:rPr lang="en-US" sz="2100" dirty="0" err="1" smtClean="0"/>
              <a:t>Yahne</a:t>
            </a:r>
            <a:r>
              <a:rPr lang="en-US" sz="2100" dirty="0" smtClean="0"/>
              <a:t>, C.E., Moyers, T.B., Martinez, J., &amp; </a:t>
            </a:r>
            <a:r>
              <a:rPr lang="en-US" sz="2100" dirty="0" err="1" smtClean="0"/>
              <a:t>Pirritano</a:t>
            </a:r>
            <a:r>
              <a:rPr lang="en-US" sz="2100" dirty="0" smtClean="0"/>
              <a:t>, M. (2004).  A randomized trial of methods to help clinicians learn motivational interviewing.  </a:t>
            </a:r>
            <a:r>
              <a:rPr lang="en-US" sz="2100" i="1" dirty="0" smtClean="0"/>
              <a:t>Journal of Consulting and Clinical Psychology, 72, </a:t>
            </a:r>
            <a:r>
              <a:rPr lang="en-US" sz="2100" dirty="0" smtClean="0"/>
              <a:t>1050-1062. </a:t>
            </a:r>
          </a:p>
          <a:p>
            <a:r>
              <a:rPr lang="en-US" sz="2100" dirty="0" smtClean="0"/>
              <a:t>Miller, W.R. &amp; </a:t>
            </a:r>
            <a:r>
              <a:rPr lang="en-US" sz="2100" dirty="0" err="1" smtClean="0"/>
              <a:t>Rollnick</a:t>
            </a:r>
            <a:r>
              <a:rPr lang="en-US" sz="2100" dirty="0" smtClean="0"/>
              <a:t>, S. (2013).  </a:t>
            </a:r>
            <a:r>
              <a:rPr lang="en-US" sz="2100" i="1" dirty="0" smtClean="0"/>
              <a:t>Motivational interviewing:  Helping people change</a:t>
            </a:r>
            <a:r>
              <a:rPr lang="en-US" sz="2100" dirty="0" smtClean="0"/>
              <a:t>.  New York:  Guilford Press.</a:t>
            </a:r>
          </a:p>
          <a:p>
            <a:endParaRPr lang="en-US" sz="2100" dirty="0" smtClean="0"/>
          </a:p>
          <a:p>
            <a:r>
              <a:rPr lang="en-US" sz="2100" dirty="0" smtClean="0"/>
              <a:t>Moyers, T.B. Martin, T., Manuel, J.K., Hendrickson, S.M., &amp; Miller, W.R. (2005).  Assessing competence in the use of motivational interviewing.  </a:t>
            </a:r>
            <a:r>
              <a:rPr lang="en-US" sz="2100" i="1" dirty="0" smtClean="0"/>
              <a:t>Journal of Substance Abuse Treatment, 28(1</a:t>
            </a:r>
            <a:r>
              <a:rPr lang="en-US" sz="2100" dirty="0" smtClean="0"/>
              <a:t>), 19-26. </a:t>
            </a:r>
            <a:endParaRPr lang="en-US" sz="2100" dirty="0"/>
          </a:p>
        </p:txBody>
      </p:sp>
      <p:sp>
        <p:nvSpPr>
          <p:cNvPr id="96" name="Rectangle 8"/>
          <p:cNvSpPr>
            <a:spLocks noChangeArrowheads="1"/>
          </p:cNvSpPr>
          <p:nvPr/>
        </p:nvSpPr>
        <p:spPr bwMode="auto">
          <a:xfrm>
            <a:off x="26822400" y="17297400"/>
            <a:ext cx="12039600" cy="762000"/>
          </a:xfrm>
          <a:prstGeom prst="rect">
            <a:avLst/>
          </a:prstGeom>
          <a:solidFill>
            <a:schemeClr val="accent3"/>
          </a:solidFill>
          <a:ln w="76200">
            <a:solidFill>
              <a:schemeClr val="tx1"/>
            </a:solidFill>
            <a:miter lim="800000"/>
            <a:headEnd/>
            <a:tailEnd/>
          </a:ln>
        </p:spPr>
        <p:txBody>
          <a:bodyPr lIns="89695" tIns="44852" rIns="89695" bIns="44852"/>
          <a:lstStyle/>
          <a:p>
            <a:pPr algn="ctr" defTabSz="891933">
              <a:spcBef>
                <a:spcPct val="50000"/>
              </a:spcBef>
            </a:pPr>
            <a:r>
              <a:rPr lang="en-US" sz="4000" b="1" dirty="0" smtClean="0">
                <a:latin typeface="Helvetica" pitchFamily="34" charset="0"/>
                <a:ea typeface="Arial Unicode MS" pitchFamily="34" charset="-128"/>
                <a:cs typeface="Times New Roman" pitchFamily="18" charset="0"/>
              </a:rPr>
              <a:t>REFERENCES</a:t>
            </a:r>
            <a:endParaRPr lang="en-US" sz="4000" b="1" dirty="0">
              <a:latin typeface="Helvetica" pitchFamily="34" charset="0"/>
              <a:ea typeface="Arial Unicode MS" pitchFamily="34" charset="-128"/>
              <a:cs typeface="Times New Roman" pitchFamily="18" charset="0"/>
            </a:endParaRPr>
          </a:p>
        </p:txBody>
      </p:sp>
      <p:pic>
        <p:nvPicPr>
          <p:cNvPr id="47" name="Content Placeholder 9" descr="Picture3.png"/>
          <p:cNvPicPr>
            <a:picLocks noChangeAspect="1"/>
          </p:cNvPicPr>
          <p:nvPr/>
        </p:nvPicPr>
        <p:blipFill>
          <a:blip r:embed="rId5" cstate="print"/>
          <a:stretch>
            <a:fillRect/>
          </a:stretch>
        </p:blipFill>
        <p:spPr>
          <a:xfrm>
            <a:off x="8991600" y="23469600"/>
            <a:ext cx="3886200" cy="3352800"/>
          </a:xfrm>
          <a:prstGeom prst="rect">
            <a:avLst/>
          </a:prstGeom>
        </p:spPr>
      </p:pic>
      <p:sp>
        <p:nvSpPr>
          <p:cNvPr id="48" name="TextBox 47"/>
          <p:cNvSpPr txBox="1"/>
          <p:nvPr/>
        </p:nvSpPr>
        <p:spPr>
          <a:xfrm>
            <a:off x="13639800" y="9753600"/>
            <a:ext cx="12801600" cy="1384995"/>
          </a:xfrm>
          <a:prstGeom prst="rect">
            <a:avLst/>
          </a:prstGeom>
          <a:solidFill>
            <a:schemeClr val="accent2"/>
          </a:solidFill>
          <a:ln w="76200">
            <a:solidFill>
              <a:schemeClr val="tx1"/>
            </a:solidFill>
          </a:ln>
        </p:spPr>
        <p:txBody>
          <a:bodyPr wrap="square" rtlCol="0">
            <a:spAutoFit/>
          </a:bodyPr>
          <a:lstStyle/>
          <a:p>
            <a:pPr marL="0" lvl="3" algn="ctr"/>
            <a:r>
              <a:rPr lang="en-US" sz="2800" dirty="0" smtClean="0">
                <a:latin typeface="Helvetica" pitchFamily="34" charset="0"/>
                <a:cs typeface="Arial" pitchFamily="34" charset="0"/>
              </a:rPr>
              <a:t>Sample SUS Psychosocial treatment model question: </a:t>
            </a:r>
          </a:p>
          <a:p>
            <a:pPr marL="0" lvl="3" algn="ctr"/>
            <a:r>
              <a:rPr lang="en-US" sz="2800" dirty="0" smtClean="0">
                <a:latin typeface="Helvetica" pitchFamily="34" charset="0"/>
                <a:cs typeface="Arial" pitchFamily="34" charset="0"/>
              </a:rPr>
              <a:t>A person's environment plays an important role in determining whether he or she develops alcoholism or drug addiction </a:t>
            </a:r>
            <a:endParaRPr lang="en-US" sz="3600" dirty="0" smtClean="0">
              <a:latin typeface="Helvetica" pitchFamily="34" charset="0"/>
              <a:cs typeface="Arial" pitchFamily="34" charset="0"/>
            </a:endParaRPr>
          </a:p>
        </p:txBody>
      </p:sp>
      <p:graphicFrame>
        <p:nvGraphicFramePr>
          <p:cNvPr id="52" name="Table 51"/>
          <p:cNvGraphicFramePr>
            <a:graphicFrameLocks noGrp="1"/>
          </p:cNvGraphicFramePr>
          <p:nvPr/>
        </p:nvGraphicFramePr>
        <p:xfrm>
          <a:off x="14097000" y="22783800"/>
          <a:ext cx="11658599" cy="6331873"/>
        </p:xfrm>
        <a:graphic>
          <a:graphicData uri="http://schemas.openxmlformats.org/drawingml/2006/table">
            <a:tbl>
              <a:tblPr firstRow="1" bandRow="1">
                <a:tableStyleId>{21E4AEA4-8DFA-4A89-87EB-49C32662AFE0}</a:tableStyleId>
              </a:tblPr>
              <a:tblGrid>
                <a:gridCol w="2941552"/>
                <a:gridCol w="2833943"/>
                <a:gridCol w="2941552"/>
                <a:gridCol w="2941552"/>
              </a:tblGrid>
              <a:tr h="605508">
                <a:tc gridSpan="4">
                  <a:txBody>
                    <a:bodyPr/>
                    <a:lstStyle/>
                    <a:p>
                      <a:pPr algn="ctr"/>
                      <a:r>
                        <a:rPr lang="en-US" sz="2400" dirty="0" smtClean="0"/>
                        <a:t>MITI Global Scores </a:t>
                      </a:r>
                      <a:endParaRPr lang="en-US" sz="2400" dirty="0">
                        <a:latin typeface="Helvetic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dirty="0"/>
                    </a:p>
                  </a:txBody>
                  <a:tcPr/>
                </a:tc>
              </a:tr>
              <a:tr h="1084120">
                <a:tc>
                  <a:txBody>
                    <a:bodyPr/>
                    <a:lstStyle/>
                    <a:p>
                      <a:pPr algn="ctr"/>
                      <a:r>
                        <a:rPr lang="en-US" sz="2000" dirty="0" smtClean="0"/>
                        <a:t>Global</a:t>
                      </a:r>
                      <a:r>
                        <a:rPr lang="en-US" sz="2000" baseline="0" dirty="0" smtClean="0"/>
                        <a:t> Dimension</a:t>
                      </a:r>
                      <a:endParaRPr lang="en-US" sz="2000" b="1" dirty="0">
                        <a:latin typeface="Helvetica" pitchFamily="34" charset="0"/>
                      </a:endParaRPr>
                    </a:p>
                  </a:txBody>
                  <a:tcPr>
                    <a:lnL w="12700" cap="flat" cmpd="sng" algn="ctr">
                      <a:solidFill>
                        <a:schemeClr val="tx1"/>
                      </a:solidFill>
                      <a:prstDash val="solid"/>
                      <a:round/>
                      <a:headEnd type="none" w="med" len="med"/>
                      <a:tailEnd type="none" w="med" len="med"/>
                    </a:lnL>
                  </a:tcPr>
                </a:tc>
                <a:tc>
                  <a:txBody>
                    <a:bodyPr/>
                    <a:lstStyle/>
                    <a:p>
                      <a:pPr algn="ctr"/>
                      <a:r>
                        <a:rPr lang="en-US" sz="2000" dirty="0" smtClean="0"/>
                        <a:t>Interventionist Scores</a:t>
                      </a:r>
                    </a:p>
                    <a:p>
                      <a:pPr algn="ctr"/>
                      <a:r>
                        <a:rPr lang="en-US" sz="2000" dirty="0" smtClean="0"/>
                        <a:t>Mean(SD)</a:t>
                      </a:r>
                      <a:endParaRPr lang="en-US" sz="2000" b="1" dirty="0">
                        <a:latin typeface="Helvetica" pitchFamily="34" charset="0"/>
                      </a:endParaRPr>
                    </a:p>
                  </a:txBody>
                  <a:tcPr/>
                </a:tc>
                <a:tc>
                  <a:txBody>
                    <a:bodyPr/>
                    <a:lstStyle/>
                    <a:p>
                      <a:pPr algn="ctr"/>
                      <a:r>
                        <a:rPr lang="en-US" sz="2000" dirty="0" smtClean="0"/>
                        <a:t>Basic Competency</a:t>
                      </a:r>
                      <a:endParaRPr lang="en-US" sz="2000" b="1" dirty="0">
                        <a:latin typeface="Helvetica" pitchFamily="34" charset="0"/>
                      </a:endParaRPr>
                    </a:p>
                  </a:txBody>
                  <a:tcPr/>
                </a:tc>
                <a:tc>
                  <a:txBody>
                    <a:bodyPr/>
                    <a:lstStyle/>
                    <a:p>
                      <a:pPr algn="ctr"/>
                      <a:r>
                        <a:rPr lang="en-US" sz="2000" dirty="0" smtClean="0"/>
                        <a:t>Proficiency</a:t>
                      </a:r>
                      <a:endParaRPr lang="en-US" sz="2000" b="1" dirty="0">
                        <a:latin typeface="Helvetica" pitchFamily="34" charset="0"/>
                      </a:endParaRPr>
                    </a:p>
                  </a:txBody>
                  <a:tcPr>
                    <a:lnR w="12700" cap="flat" cmpd="sng" algn="ctr">
                      <a:solidFill>
                        <a:schemeClr val="tx1"/>
                      </a:solidFill>
                      <a:prstDash val="solid"/>
                      <a:round/>
                      <a:headEnd type="none" w="med" len="med"/>
                      <a:tailEnd type="none" w="med" len="med"/>
                    </a:lnR>
                  </a:tcPr>
                </a:tc>
              </a:tr>
              <a:tr h="928449">
                <a:tc>
                  <a:txBody>
                    <a:bodyPr/>
                    <a:lstStyle/>
                    <a:p>
                      <a:pPr algn="ctr"/>
                      <a:r>
                        <a:rPr lang="en-US" sz="2000" dirty="0" smtClean="0"/>
                        <a:t>Evocation</a:t>
                      </a:r>
                      <a:endParaRPr lang="en-US" sz="2000" dirty="0">
                        <a:latin typeface="Helvetica" pitchFamily="34" charset="0"/>
                      </a:endParaRPr>
                    </a:p>
                  </a:txBody>
                  <a:tcPr>
                    <a:lnL w="12700" cap="flat" cmpd="sng" algn="ctr">
                      <a:solidFill>
                        <a:schemeClr val="tx1"/>
                      </a:solidFill>
                      <a:prstDash val="solid"/>
                      <a:round/>
                      <a:headEnd type="none" w="med" len="med"/>
                      <a:tailEnd type="none" w="med" len="med"/>
                    </a:lnL>
                  </a:tcPr>
                </a:tc>
                <a:tc>
                  <a:txBody>
                    <a:bodyPr/>
                    <a:lstStyle/>
                    <a:p>
                      <a:pPr algn="ctr"/>
                      <a:r>
                        <a:rPr lang="en-US" sz="2000" dirty="0" smtClean="0"/>
                        <a:t>4.3(0.75)</a:t>
                      </a:r>
                      <a:endParaRPr lang="en-US" sz="2000" dirty="0">
                        <a:latin typeface="Helvetica" pitchFamily="34" charset="0"/>
                      </a:endParaRPr>
                    </a:p>
                  </a:txBody>
                  <a:tcPr/>
                </a:tc>
                <a:tc>
                  <a:txBody>
                    <a:bodyPr/>
                    <a:lstStyle/>
                    <a:p>
                      <a:pPr algn="ctr"/>
                      <a:r>
                        <a:rPr lang="en-US" sz="2000" dirty="0" smtClean="0"/>
                        <a:t>Average of 3.5</a:t>
                      </a:r>
                      <a:endParaRPr lang="en-US" sz="2000" dirty="0">
                        <a:latin typeface="Helvetic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Average of</a:t>
                      </a:r>
                      <a:r>
                        <a:rPr lang="en-US" sz="2000" baseline="0" dirty="0" smtClean="0"/>
                        <a:t> 4.0</a:t>
                      </a:r>
                      <a:endParaRPr lang="en-US" sz="2000" dirty="0" smtClean="0"/>
                    </a:p>
                    <a:p>
                      <a:pPr algn="ctr"/>
                      <a:endParaRPr lang="en-US" sz="2000" dirty="0">
                        <a:latin typeface="Helvetica" pitchFamily="34" charset="0"/>
                      </a:endParaRPr>
                    </a:p>
                  </a:txBody>
                  <a:tcPr>
                    <a:lnR w="12700" cap="flat" cmpd="sng" algn="ctr">
                      <a:solidFill>
                        <a:schemeClr val="tx1"/>
                      </a:solidFill>
                      <a:prstDash val="solid"/>
                      <a:round/>
                      <a:headEnd type="none" w="med" len="med"/>
                      <a:tailEnd type="none" w="med" len="med"/>
                    </a:lnR>
                  </a:tcPr>
                </a:tc>
              </a:tr>
              <a:tr h="928449">
                <a:tc>
                  <a:txBody>
                    <a:bodyPr/>
                    <a:lstStyle/>
                    <a:p>
                      <a:pPr algn="ctr"/>
                      <a:r>
                        <a:rPr lang="en-US" sz="2000" dirty="0" smtClean="0"/>
                        <a:t>Collaboration</a:t>
                      </a:r>
                      <a:endParaRPr lang="en-US" sz="2000" dirty="0">
                        <a:latin typeface="Helvetica" pitchFamily="34" charset="0"/>
                      </a:endParaRPr>
                    </a:p>
                  </a:txBody>
                  <a:tcPr>
                    <a:lnL w="12700" cap="flat" cmpd="sng" algn="ctr">
                      <a:solidFill>
                        <a:schemeClr val="tx1"/>
                      </a:solidFill>
                      <a:prstDash val="solid"/>
                      <a:round/>
                      <a:headEnd type="none" w="med" len="med"/>
                      <a:tailEnd type="none" w="med" len="med"/>
                    </a:lnL>
                  </a:tcPr>
                </a:tc>
                <a:tc>
                  <a:txBody>
                    <a:bodyPr/>
                    <a:lstStyle/>
                    <a:p>
                      <a:pPr algn="ctr"/>
                      <a:r>
                        <a:rPr lang="en-US" sz="2000" dirty="0" smtClean="0"/>
                        <a:t>4.4(0.70)</a:t>
                      </a:r>
                      <a:endParaRPr lang="en-US" sz="2000" dirty="0">
                        <a:latin typeface="Helvetica" pitchFamily="34" charset="0"/>
                      </a:endParaRPr>
                    </a:p>
                  </a:txBody>
                  <a:tcPr/>
                </a:tc>
                <a:tc>
                  <a:txBody>
                    <a:bodyPr/>
                    <a:lstStyle/>
                    <a:p>
                      <a:pPr algn="ctr"/>
                      <a:r>
                        <a:rPr lang="en-US" sz="2000" dirty="0" smtClean="0"/>
                        <a:t>Average of 3.5</a:t>
                      </a:r>
                      <a:endParaRPr lang="en-US" sz="2000" dirty="0">
                        <a:latin typeface="Helvetic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Average of</a:t>
                      </a:r>
                      <a:r>
                        <a:rPr lang="en-US" sz="2000" baseline="0" dirty="0" smtClean="0"/>
                        <a:t> 4.0</a:t>
                      </a:r>
                      <a:endParaRPr lang="en-US" sz="2000" dirty="0" smtClean="0"/>
                    </a:p>
                    <a:p>
                      <a:pPr algn="ctr"/>
                      <a:endParaRPr lang="en-US" sz="2000" dirty="0">
                        <a:latin typeface="Helvetica" pitchFamily="34" charset="0"/>
                      </a:endParaRPr>
                    </a:p>
                  </a:txBody>
                  <a:tcPr>
                    <a:lnR w="12700" cap="flat" cmpd="sng" algn="ctr">
                      <a:solidFill>
                        <a:schemeClr val="tx1"/>
                      </a:solidFill>
                      <a:prstDash val="solid"/>
                      <a:round/>
                      <a:headEnd type="none" w="med" len="med"/>
                      <a:tailEnd type="none" w="med" len="med"/>
                    </a:lnR>
                  </a:tcPr>
                </a:tc>
              </a:tr>
              <a:tr h="928449">
                <a:tc>
                  <a:txBody>
                    <a:bodyPr/>
                    <a:lstStyle/>
                    <a:p>
                      <a:pPr algn="ctr"/>
                      <a:r>
                        <a:rPr lang="en-US" sz="2000" dirty="0" smtClean="0"/>
                        <a:t>Autonomy/Support</a:t>
                      </a:r>
                      <a:endParaRPr lang="en-US" sz="2000" dirty="0">
                        <a:latin typeface="Helvetica" pitchFamily="34" charset="0"/>
                      </a:endParaRPr>
                    </a:p>
                  </a:txBody>
                  <a:tcPr>
                    <a:lnL w="12700" cap="flat" cmpd="sng" algn="ctr">
                      <a:solidFill>
                        <a:schemeClr val="tx1"/>
                      </a:solidFill>
                      <a:prstDash val="solid"/>
                      <a:round/>
                      <a:headEnd type="none" w="med" len="med"/>
                      <a:tailEnd type="none" w="med" len="med"/>
                    </a:lnL>
                  </a:tcPr>
                </a:tc>
                <a:tc>
                  <a:txBody>
                    <a:bodyPr/>
                    <a:lstStyle/>
                    <a:p>
                      <a:pPr algn="ctr"/>
                      <a:r>
                        <a:rPr lang="en-US" sz="2000" dirty="0" smtClean="0"/>
                        <a:t>4.4(0.61)</a:t>
                      </a:r>
                      <a:endParaRPr lang="en-US" sz="2000" dirty="0">
                        <a:latin typeface="Helvetic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Average of 3.5</a:t>
                      </a:r>
                    </a:p>
                    <a:p>
                      <a:pPr algn="ctr"/>
                      <a:endParaRPr lang="en-US" sz="2000" dirty="0">
                        <a:latin typeface="Helvetic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Average of</a:t>
                      </a:r>
                      <a:r>
                        <a:rPr lang="en-US" sz="2000" baseline="0" dirty="0" smtClean="0"/>
                        <a:t> 4.0</a:t>
                      </a:r>
                      <a:endParaRPr lang="en-US" sz="2000" dirty="0" smtClean="0"/>
                    </a:p>
                    <a:p>
                      <a:pPr algn="ctr"/>
                      <a:endParaRPr lang="en-US" sz="2000" dirty="0">
                        <a:latin typeface="Helvetica" pitchFamily="34" charset="0"/>
                      </a:endParaRPr>
                    </a:p>
                  </a:txBody>
                  <a:tcPr>
                    <a:lnR w="12700" cap="flat" cmpd="sng" algn="ctr">
                      <a:solidFill>
                        <a:schemeClr val="tx1"/>
                      </a:solidFill>
                      <a:prstDash val="solid"/>
                      <a:round/>
                      <a:headEnd type="none" w="med" len="med"/>
                      <a:tailEnd type="none" w="med" len="med"/>
                    </a:lnR>
                  </a:tcPr>
                </a:tc>
              </a:tr>
              <a:tr h="928449">
                <a:tc>
                  <a:txBody>
                    <a:bodyPr/>
                    <a:lstStyle/>
                    <a:p>
                      <a:pPr algn="ctr"/>
                      <a:r>
                        <a:rPr lang="en-US" sz="2000" dirty="0" smtClean="0"/>
                        <a:t>Direction</a:t>
                      </a:r>
                      <a:endParaRPr lang="en-US" sz="2000" dirty="0">
                        <a:latin typeface="Helvetica" pitchFamily="34" charset="0"/>
                      </a:endParaRPr>
                    </a:p>
                  </a:txBody>
                  <a:tcPr>
                    <a:lnL w="12700" cap="flat" cmpd="sng" algn="ctr">
                      <a:solidFill>
                        <a:schemeClr val="tx1"/>
                      </a:solidFill>
                      <a:prstDash val="solid"/>
                      <a:round/>
                      <a:headEnd type="none" w="med" len="med"/>
                      <a:tailEnd type="none" w="med" len="med"/>
                    </a:lnL>
                  </a:tcPr>
                </a:tc>
                <a:tc>
                  <a:txBody>
                    <a:bodyPr/>
                    <a:lstStyle/>
                    <a:p>
                      <a:pPr algn="ctr"/>
                      <a:r>
                        <a:rPr lang="en-US" sz="2000" dirty="0" smtClean="0"/>
                        <a:t>4.7(0.59)</a:t>
                      </a:r>
                      <a:endParaRPr lang="en-US" sz="2000" dirty="0">
                        <a:latin typeface="Helvetic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Average of 3.5</a:t>
                      </a:r>
                    </a:p>
                    <a:p>
                      <a:pPr algn="ctr"/>
                      <a:endParaRPr lang="en-US" sz="2000" dirty="0">
                        <a:latin typeface="Helvetic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Average of</a:t>
                      </a:r>
                      <a:r>
                        <a:rPr lang="en-US" sz="2000" baseline="0" dirty="0" smtClean="0"/>
                        <a:t> 4.0</a:t>
                      </a:r>
                      <a:endParaRPr lang="en-US" sz="2000" dirty="0" smtClean="0"/>
                    </a:p>
                    <a:p>
                      <a:pPr algn="ctr"/>
                      <a:endParaRPr lang="en-US" sz="2000" dirty="0">
                        <a:latin typeface="Helvetica" pitchFamily="34" charset="0"/>
                      </a:endParaRPr>
                    </a:p>
                  </a:txBody>
                  <a:tcPr>
                    <a:lnR w="12700" cap="flat" cmpd="sng" algn="ctr">
                      <a:solidFill>
                        <a:schemeClr val="tx1"/>
                      </a:solidFill>
                      <a:prstDash val="solid"/>
                      <a:round/>
                      <a:headEnd type="none" w="med" len="med"/>
                      <a:tailEnd type="none" w="med" len="med"/>
                    </a:lnR>
                  </a:tcPr>
                </a:tc>
              </a:tr>
              <a:tr h="928449">
                <a:tc>
                  <a:txBody>
                    <a:bodyPr/>
                    <a:lstStyle/>
                    <a:p>
                      <a:pPr algn="ctr"/>
                      <a:r>
                        <a:rPr lang="en-US" sz="2000" dirty="0" smtClean="0"/>
                        <a:t>Empathy</a:t>
                      </a:r>
                      <a:endParaRPr lang="en-US" sz="2000" dirty="0">
                        <a:latin typeface="Helvetica" pitchFamily="34" charset="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2000" dirty="0" smtClean="0"/>
                        <a:t>4.5(0.67</a:t>
                      </a:r>
                      <a:endParaRPr lang="en-US" sz="2000" dirty="0">
                        <a:latin typeface="Helvetica" pitchFamily="34" charset="0"/>
                      </a:endParaRPr>
                    </a:p>
                  </a:txBody>
                  <a:tcPr>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Average of 3.5</a:t>
                      </a:r>
                    </a:p>
                    <a:p>
                      <a:pPr algn="ctr"/>
                      <a:endParaRPr lang="en-US" sz="2000" dirty="0">
                        <a:latin typeface="Helvetica" pitchFamily="34" charset="0"/>
                      </a:endParaRPr>
                    </a:p>
                  </a:txBody>
                  <a:tcPr>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Average of</a:t>
                      </a:r>
                      <a:r>
                        <a:rPr lang="en-US" sz="2000" baseline="0" dirty="0" smtClean="0"/>
                        <a:t> 4.0</a:t>
                      </a:r>
                      <a:endParaRPr lang="en-US" sz="2000" dirty="0" smtClean="0"/>
                    </a:p>
                    <a:p>
                      <a:pPr algn="ctr"/>
                      <a:endParaRPr lang="en-US" sz="2000" dirty="0">
                        <a:latin typeface="Helvetica" pitchFamily="34" charset="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3" name="TextBox 52"/>
          <p:cNvSpPr txBox="1"/>
          <p:nvPr/>
        </p:nvSpPr>
        <p:spPr>
          <a:xfrm>
            <a:off x="13639800" y="15773400"/>
            <a:ext cx="12801600" cy="1815882"/>
          </a:xfrm>
          <a:prstGeom prst="rect">
            <a:avLst/>
          </a:prstGeom>
          <a:solidFill>
            <a:schemeClr val="accent2"/>
          </a:solidFill>
          <a:ln w="76200">
            <a:solidFill>
              <a:schemeClr val="tx1"/>
            </a:solidFill>
          </a:ln>
        </p:spPr>
        <p:txBody>
          <a:bodyPr wrap="square" rtlCol="0">
            <a:spAutoFit/>
          </a:bodyPr>
          <a:lstStyle/>
          <a:p>
            <a:pPr marL="0" lvl="3" algn="ctr"/>
            <a:r>
              <a:rPr lang="en-US" sz="2800" dirty="0" smtClean="0">
                <a:latin typeface="Helvetica" pitchFamily="34" charset="0"/>
                <a:cs typeface="Arial" pitchFamily="34" charset="0"/>
              </a:rPr>
              <a:t>We explored interventionist characteristics that might account for variance in treatment fidelity. Correlates of treatment fidelity (</a:t>
            </a:r>
            <a:r>
              <a:rPr lang="en-US" sz="2800" dirty="0" err="1" smtClean="0">
                <a:latin typeface="Helvetica" pitchFamily="34" charset="0"/>
                <a:cs typeface="Arial" pitchFamily="34" charset="0"/>
              </a:rPr>
              <a:t>pearson’s</a:t>
            </a:r>
            <a:r>
              <a:rPr lang="en-US" sz="2800" dirty="0" smtClean="0">
                <a:latin typeface="Helvetica" pitchFamily="34" charset="0"/>
                <a:cs typeface="Arial" pitchFamily="34" charset="0"/>
              </a:rPr>
              <a:t> </a:t>
            </a:r>
            <a:r>
              <a:rPr lang="en-US" sz="2800" i="1" dirty="0" smtClean="0">
                <a:latin typeface="Helvetica" pitchFamily="34" charset="0"/>
                <a:cs typeface="Arial" pitchFamily="34" charset="0"/>
              </a:rPr>
              <a:t>r</a:t>
            </a:r>
            <a:r>
              <a:rPr lang="en-US" sz="2800" dirty="0" smtClean="0">
                <a:latin typeface="Helvetica" pitchFamily="34" charset="0"/>
                <a:cs typeface="Arial" pitchFamily="34" charset="0"/>
              </a:rPr>
              <a:t>) revealed no significant differences between self-reported use of MI approach, self-reported MI understanding, or years of experience</a:t>
            </a:r>
            <a:endParaRPr lang="en-US" sz="3600" dirty="0" smtClean="0">
              <a:latin typeface="Helvetica" pitchFamily="34" charset="0"/>
              <a:cs typeface="Arial" pitchFamily="34" charset="0"/>
            </a:endParaRPr>
          </a:p>
        </p:txBody>
      </p:sp>
      <p:sp>
        <p:nvSpPr>
          <p:cNvPr id="64" name="TextBox 63"/>
          <p:cNvSpPr txBox="1"/>
          <p:nvPr/>
        </p:nvSpPr>
        <p:spPr>
          <a:xfrm>
            <a:off x="27813000" y="10134600"/>
            <a:ext cx="10210800" cy="5632311"/>
          </a:xfrm>
          <a:prstGeom prst="rect">
            <a:avLst/>
          </a:prstGeom>
          <a:solidFill>
            <a:schemeClr val="accent2"/>
          </a:solidFill>
          <a:ln w="76200">
            <a:solidFill>
              <a:schemeClr val="tx1"/>
            </a:solidFill>
          </a:ln>
        </p:spPr>
        <p:txBody>
          <a:bodyPr wrap="square" rtlCol="0">
            <a:spAutoFit/>
          </a:bodyPr>
          <a:lstStyle/>
          <a:p>
            <a:pPr>
              <a:lnSpc>
                <a:spcPct val="150000"/>
              </a:lnSpc>
              <a:buFont typeface="Wingdings" pitchFamily="2" charset="2"/>
              <a:buChar char="ü"/>
            </a:pPr>
            <a:r>
              <a:rPr lang="en-US" sz="3000" dirty="0" smtClean="0">
                <a:solidFill>
                  <a:srgbClr val="000000"/>
                </a:solidFill>
                <a:latin typeface="Helvetica" pitchFamily="34" charset="0"/>
              </a:rPr>
              <a:t>Use of an empathy screen during the hiring process</a:t>
            </a:r>
          </a:p>
          <a:p>
            <a:pPr>
              <a:lnSpc>
                <a:spcPct val="150000"/>
              </a:lnSpc>
              <a:buFont typeface="Wingdings" pitchFamily="2" charset="2"/>
              <a:buChar char="ü"/>
            </a:pPr>
            <a:r>
              <a:rPr lang="en-US" sz="3000" dirty="0" smtClean="0">
                <a:solidFill>
                  <a:srgbClr val="000000"/>
                </a:solidFill>
                <a:latin typeface="Helvetica" pitchFamily="34" charset="0"/>
              </a:rPr>
              <a:t>Two-day local training on good listening skills</a:t>
            </a:r>
          </a:p>
          <a:p>
            <a:pPr>
              <a:lnSpc>
                <a:spcPct val="150000"/>
              </a:lnSpc>
              <a:buFont typeface="Wingdings" pitchFamily="2" charset="2"/>
              <a:buChar char="ü"/>
            </a:pPr>
            <a:r>
              <a:rPr lang="en-US" sz="3000" dirty="0" smtClean="0">
                <a:solidFill>
                  <a:srgbClr val="000000"/>
                </a:solidFill>
                <a:latin typeface="Helvetica" pitchFamily="34" charset="0"/>
              </a:rPr>
              <a:t>Two-day centralized training in motivational interviewing</a:t>
            </a:r>
          </a:p>
          <a:p>
            <a:pPr>
              <a:lnSpc>
                <a:spcPct val="150000"/>
              </a:lnSpc>
              <a:buFont typeface="Wingdings" pitchFamily="2" charset="2"/>
              <a:buChar char="ü"/>
            </a:pPr>
            <a:r>
              <a:rPr lang="en-US" sz="3000" dirty="0" smtClean="0">
                <a:solidFill>
                  <a:srgbClr val="000000"/>
                </a:solidFill>
                <a:latin typeface="Helvetica" pitchFamily="34" charset="0"/>
              </a:rPr>
              <a:t>Conducting pilot training cases for certification</a:t>
            </a:r>
          </a:p>
          <a:p>
            <a:pPr>
              <a:lnSpc>
                <a:spcPct val="150000"/>
              </a:lnSpc>
              <a:buFont typeface="Wingdings" pitchFamily="2" charset="2"/>
              <a:buChar char="ü"/>
            </a:pPr>
            <a:r>
              <a:rPr lang="en-US" sz="3000" dirty="0" smtClean="0">
                <a:solidFill>
                  <a:srgbClr val="000000"/>
                </a:solidFill>
                <a:latin typeface="Helvetica" pitchFamily="34" charset="0"/>
              </a:rPr>
              <a:t>Follow up webinars based on expert coder feedback</a:t>
            </a:r>
          </a:p>
          <a:p>
            <a:pPr>
              <a:lnSpc>
                <a:spcPct val="150000"/>
              </a:lnSpc>
              <a:buFont typeface="Wingdings" pitchFamily="2" charset="2"/>
              <a:buChar char="ü"/>
            </a:pPr>
            <a:r>
              <a:rPr lang="en-US" sz="3000" dirty="0" smtClean="0">
                <a:solidFill>
                  <a:srgbClr val="000000"/>
                </a:solidFill>
                <a:latin typeface="Helvetica" pitchFamily="34" charset="0"/>
              </a:rPr>
              <a:t>Centralized coding using the MITI 3.1.1</a:t>
            </a:r>
          </a:p>
          <a:p>
            <a:pPr>
              <a:lnSpc>
                <a:spcPct val="150000"/>
              </a:lnSpc>
              <a:buFont typeface="Wingdings" pitchFamily="2" charset="2"/>
              <a:buChar char="ü"/>
            </a:pPr>
            <a:r>
              <a:rPr lang="en-US" sz="3000" dirty="0" smtClean="0">
                <a:solidFill>
                  <a:srgbClr val="000000"/>
                </a:solidFill>
                <a:latin typeface="Helvetica" pitchFamily="34" charset="0"/>
              </a:rPr>
              <a:t>Objective behavioral feedback given to interventionist by clinical supervisors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46013</TotalTime>
  <Words>1269</Words>
  <Application>Microsoft Office PowerPoint</Application>
  <PresentationFormat>Custom</PresentationFormat>
  <Paragraphs>199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Aspect</vt:lpstr>
      <vt:lpstr>PowerPoint Presentation</vt:lpstr>
    </vt:vector>
  </TitlesOfParts>
  <Company>UNM CASAA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O'Nuska</dc:creator>
  <cp:lastModifiedBy>Meg Brunner</cp:lastModifiedBy>
  <cp:revision>667</cp:revision>
  <dcterms:created xsi:type="dcterms:W3CDTF">2002-04-08T15:27:17Z</dcterms:created>
  <dcterms:modified xsi:type="dcterms:W3CDTF">2015-07-07T21:58:28Z</dcterms:modified>
</cp:coreProperties>
</file>