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36"/>
  </p:notesMasterIdLst>
  <p:sldIdLst>
    <p:sldId id="257" r:id="rId2"/>
    <p:sldId id="353" r:id="rId3"/>
    <p:sldId id="259" r:id="rId4"/>
    <p:sldId id="354" r:id="rId5"/>
    <p:sldId id="317" r:id="rId6"/>
    <p:sldId id="267" r:id="rId7"/>
    <p:sldId id="269" r:id="rId8"/>
    <p:sldId id="263" r:id="rId9"/>
    <p:sldId id="266" r:id="rId10"/>
    <p:sldId id="320" r:id="rId11"/>
    <p:sldId id="321" r:id="rId12"/>
    <p:sldId id="322" r:id="rId13"/>
    <p:sldId id="309" r:id="rId14"/>
    <p:sldId id="308" r:id="rId15"/>
    <p:sldId id="300" r:id="rId16"/>
    <p:sldId id="301" r:id="rId17"/>
    <p:sldId id="284" r:id="rId18"/>
    <p:sldId id="314" r:id="rId19"/>
    <p:sldId id="303" r:id="rId20"/>
    <p:sldId id="339" r:id="rId21"/>
    <p:sldId id="340" r:id="rId22"/>
    <p:sldId id="341" r:id="rId23"/>
    <p:sldId id="349" r:id="rId24"/>
    <p:sldId id="342" r:id="rId25"/>
    <p:sldId id="343" r:id="rId26"/>
    <p:sldId id="344" r:id="rId27"/>
    <p:sldId id="345" r:id="rId28"/>
    <p:sldId id="348" r:id="rId29"/>
    <p:sldId id="325" r:id="rId30"/>
    <p:sldId id="326" r:id="rId31"/>
    <p:sldId id="327" r:id="rId32"/>
    <p:sldId id="338" r:id="rId33"/>
    <p:sldId id="350" r:id="rId34"/>
    <p:sldId id="304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1920" y="-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as:Desktop:Counts.xlsx" TargetMode="External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99203248031496"/>
          <c:y val="0.0344827586206896"/>
          <c:w val="0.669412237532808"/>
          <c:h val="0.8553258213412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Registry and Billing</c:v>
                </c:pt>
              </c:strCache>
            </c:strRef>
          </c:tx>
          <c:spPr>
            <a:ln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dx code of breast cancer</c:v>
                </c:pt>
                <c:pt idx="1">
                  <c:v>specialist visit</c:v>
                </c:pt>
                <c:pt idx="2">
                  <c:v>specialist with dx code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6700.0</c:v>
                </c:pt>
                <c:pt idx="1">
                  <c:v>6414.0</c:v>
                </c:pt>
                <c:pt idx="2">
                  <c:v>6251.0</c:v>
                </c:pt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Billing Only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dx code of breast cancer</c:v>
                </c:pt>
                <c:pt idx="1">
                  <c:v>specialist visit</c:v>
                </c:pt>
                <c:pt idx="2">
                  <c:v>specialist with dx code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9872.0</c:v>
                </c:pt>
                <c:pt idx="1">
                  <c:v>5995.0</c:v>
                </c:pt>
                <c:pt idx="2">
                  <c:v>4379.0</c:v>
                </c:pt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Registry Only</c:v>
                </c:pt>
              </c:strCache>
            </c:strRef>
          </c:tx>
          <c:spPr>
            <a:ln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dx code of breast cancer</c:v>
                </c:pt>
                <c:pt idx="1">
                  <c:v>specialist visit</c:v>
                </c:pt>
                <c:pt idx="2">
                  <c:v>specialist with dx code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255.0</c:v>
                </c:pt>
                <c:pt idx="1">
                  <c:v>541.0</c:v>
                </c:pt>
                <c:pt idx="2">
                  <c:v>704.0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91975288"/>
        <c:axId val="2108657320"/>
      </c:barChart>
      <c:catAx>
        <c:axId val="-20919752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2108657320"/>
        <c:crosses val="autoZero"/>
        <c:auto val="1"/>
        <c:lblAlgn val="ctr"/>
        <c:lblOffset val="100"/>
        <c:noMultiLvlLbl val="0"/>
      </c:catAx>
      <c:valAx>
        <c:axId val="2108657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0919752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8334480034656"/>
          <c:y val="0.0626858401174429"/>
          <c:w val="0.196775192426789"/>
          <c:h val="0.287763912985453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Stanford</c:v>
                </c:pt>
              </c:strCache>
            </c:strRef>
          </c:tx>
          <c:cat>
            <c:numRef>
              <c:f>Sheet1!$A$2:$A$11</c:f>
              <c:numCache>
                <c:formatCode>General</c:formatCode>
                <c:ptCount val="10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9.040000000000001</c:v>
                </c:pt>
                <c:pt idx="1">
                  <c:v>14.09</c:v>
                </c:pt>
                <c:pt idx="2">
                  <c:v>22.59</c:v>
                </c:pt>
                <c:pt idx="3">
                  <c:v>28.65</c:v>
                </c:pt>
                <c:pt idx="4">
                  <c:v>24.49</c:v>
                </c:pt>
                <c:pt idx="5">
                  <c:v>21.53</c:v>
                </c:pt>
                <c:pt idx="6">
                  <c:v>22.46</c:v>
                </c:pt>
                <c:pt idx="7">
                  <c:v>24.12</c:v>
                </c:pt>
                <c:pt idx="8">
                  <c:v>30.74</c:v>
                </c:pt>
                <c:pt idx="9">
                  <c:v>31.77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PAMF</c:v>
                </c:pt>
              </c:strCache>
            </c:strRef>
          </c:tx>
          <c:cat>
            <c:numRef>
              <c:f>Sheet1!$A$2:$A$11</c:f>
              <c:numCache>
                <c:formatCode>General</c:formatCode>
                <c:ptCount val="10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0.57</c:v>
                </c:pt>
                <c:pt idx="7">
                  <c:v>12.79</c:v>
                </c:pt>
                <c:pt idx="8">
                  <c:v>32.53</c:v>
                </c:pt>
                <c:pt idx="9">
                  <c:v>32.32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Both</c:v>
                </c:pt>
              </c:strCache>
            </c:strRef>
          </c:tx>
          <c:cat>
            <c:numRef>
              <c:f>Sheet1!$A$2:$A$11</c:f>
              <c:numCache>
                <c:formatCode>General</c:formatCode>
                <c:ptCount val="10"/>
                <c:pt idx="0">
                  <c:v>2000.0</c:v>
                </c:pt>
                <c:pt idx="1">
                  <c:v>2001.0</c:v>
                </c:pt>
                <c:pt idx="2">
                  <c:v>2002.0</c:v>
                </c:pt>
                <c:pt idx="3">
                  <c:v>2003.0</c:v>
                </c:pt>
                <c:pt idx="4">
                  <c:v>2004.0</c:v>
                </c:pt>
                <c:pt idx="5">
                  <c:v>2005.0</c:v>
                </c:pt>
                <c:pt idx="6">
                  <c:v>2006.0</c:v>
                </c:pt>
                <c:pt idx="7">
                  <c:v>2007.0</c:v>
                </c:pt>
                <c:pt idx="8">
                  <c:v>2008.0</c:v>
                </c:pt>
                <c:pt idx="9">
                  <c:v>2009.0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7.73</c:v>
                </c:pt>
                <c:pt idx="1">
                  <c:v>8.290000000000001</c:v>
                </c:pt>
                <c:pt idx="2">
                  <c:v>8.25</c:v>
                </c:pt>
                <c:pt idx="3">
                  <c:v>18.48999999999998</c:v>
                </c:pt>
                <c:pt idx="4">
                  <c:v>25.12</c:v>
                </c:pt>
                <c:pt idx="5">
                  <c:v>32.67</c:v>
                </c:pt>
                <c:pt idx="6">
                  <c:v>46.19</c:v>
                </c:pt>
                <c:pt idx="7">
                  <c:v>55.83</c:v>
                </c:pt>
                <c:pt idx="8">
                  <c:v>57.05</c:v>
                </c:pt>
                <c:pt idx="9">
                  <c:v>66.22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2045672"/>
        <c:axId val="-2091029544"/>
      </c:lineChart>
      <c:catAx>
        <c:axId val="2082045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Year of Diagnosis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91029544"/>
        <c:crosses val="autoZero"/>
        <c:auto val="1"/>
        <c:lblAlgn val="ctr"/>
        <c:lblOffset val="100"/>
        <c:noMultiLvlLbl val="0"/>
      </c:catAx>
      <c:valAx>
        <c:axId val="-2091029544"/>
        <c:scaling>
          <c:orientation val="minMax"/>
          <c:max val="70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Percent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820456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0.5751</cdr:x>
      <cdr:y>0.30233</cdr:y>
    </cdr:from>
    <cdr:to>
      <cdr:x>0.63784</cdr:x>
      <cdr:y>0.38448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13738" y="1359226"/>
          <a:ext cx="492421" cy="369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5pPr>
          <a:lvl6pPr marL="2286000" algn="l" defTabSz="457200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6pPr>
          <a:lvl7pPr marL="2743200" algn="l" defTabSz="457200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7pPr>
          <a:lvl8pPr marL="3200400" algn="l" defTabSz="457200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8pPr>
          <a:lvl9pPr marL="3657600" algn="l" defTabSz="457200" rtl="0" eaLnBrk="1" latinLnBrk="0" hangingPunct="1">
            <a:defRPr sz="2400" kern="120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defRPr>
          </a:lvl9pPr>
        </a:lstStyle>
        <a:p xmlns:a="http://schemas.openxmlformats.org/drawingml/2006/main">
          <a:r>
            <a:rPr lang="en-US" sz="1800" dirty="0">
              <a:latin typeface="+mn-lt"/>
            </a:rPr>
            <a:t>6</a:t>
          </a:r>
          <a:r>
            <a:rPr lang="en-US" sz="1800" dirty="0" smtClean="0">
              <a:latin typeface="+mn-lt"/>
            </a:rPr>
            <a:t>%</a:t>
          </a:r>
          <a:endParaRPr lang="en-US" sz="1800" dirty="0">
            <a:latin typeface="+mn-lt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3AA92-99C0-8B47-906D-62022219A2B2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D10FE-7406-6741-A9E6-AE84F3990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92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375393-B920-0A47-822C-B7D083126A00}" type="slidenum">
              <a:rPr lang="en-US"/>
              <a:pPr/>
              <a:t>4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544824C-58AE-924B-BD4A-EEC4932C0B69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445C-F0C7-475A-BCCD-4CBCAB055F5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77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445C-F0C7-475A-BCCD-4CBCAB055F5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5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78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7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6556"/>
            <a:ext cx="2057400" cy="5039607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6556"/>
            <a:ext cx="6019800" cy="50396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8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652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3839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5909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5909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8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989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47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7989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47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40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5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458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3008313" cy="69144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6556"/>
            <a:ext cx="5111750" cy="50396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86556"/>
            <a:ext cx="3008313" cy="50396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2297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72443"/>
            <a:ext cx="5486400" cy="36551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9667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9144000" cy="908768"/>
          </a:xfrm>
          <a:prstGeom prst="rect">
            <a:avLst/>
          </a:prstGeom>
          <a:solidFill>
            <a:srgbClr val="00462D"/>
          </a:solidFill>
          <a:ln>
            <a:solidFill>
              <a:srgbClr val="0044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25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4994"/>
            <a:ext cx="8229600" cy="4543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279826"/>
            <a:ext cx="9143999" cy="578174"/>
          </a:xfrm>
          <a:prstGeom prst="rect">
            <a:avLst/>
          </a:prstGeom>
          <a:solidFill>
            <a:schemeClr val="tx2"/>
          </a:solidFill>
          <a:ln>
            <a:solidFill>
              <a:srgbClr val="0044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279826"/>
            <a:ext cx="914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Geisel-DH_horz_W.eps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6356083"/>
            <a:ext cx="5449824" cy="45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86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Garamond"/>
          <a:ea typeface="+mj-ea"/>
          <a:cs typeface="Garamon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Helvetica Light"/>
          <a:ea typeface="+mn-ea"/>
          <a:cs typeface="Helvetica Ligh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Helvetica Light"/>
          <a:ea typeface="+mn-ea"/>
          <a:cs typeface="Helvetica Ligh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 Light"/>
          <a:ea typeface="+mn-ea"/>
          <a:cs typeface="Helvetica Ligh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 Light"/>
          <a:ea typeface="+mn-ea"/>
          <a:cs typeface="Helvetica Ligh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 Light"/>
          <a:ea typeface="+mn-ea"/>
          <a:cs typeface="Helvetica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6508"/>
            <a:ext cx="7772400" cy="1362075"/>
          </a:xfrm>
        </p:spPr>
        <p:txBody>
          <a:bodyPr>
            <a:normAutofit fontScale="90000"/>
          </a:bodyPr>
          <a:lstStyle/>
          <a:p>
            <a:pPr algn="ctr">
              <a:lnSpc>
                <a:spcPts val="3100"/>
              </a:lnSpc>
              <a:spcBef>
                <a:spcPts val="0"/>
              </a:spcBef>
            </a:pPr>
            <a:r>
              <a:rPr lang="en-US" sz="3600" b="0" cap="none" dirty="0" smtClean="0">
                <a:solidFill>
                  <a:srgbClr val="2C5118"/>
                </a:solidFill>
                <a:latin typeface="+mn-lt"/>
              </a:rPr>
              <a:t>Amar K. Das, MD, PhD</a:t>
            </a:r>
            <a:r>
              <a:rPr lang="en-US" b="0" cap="none" dirty="0" smtClean="0">
                <a:solidFill>
                  <a:srgbClr val="2C5118"/>
                </a:solidFill>
                <a:latin typeface="+mn-lt"/>
              </a:rPr>
              <a:t/>
            </a:r>
            <a:br>
              <a:rPr lang="en-US" b="0" cap="none" dirty="0" smtClean="0">
                <a:solidFill>
                  <a:srgbClr val="2C5118"/>
                </a:solidFill>
                <a:latin typeface="+mn-lt"/>
              </a:rPr>
            </a:br>
            <a:r>
              <a:rPr lang="en-US" b="0" cap="none" dirty="0" smtClean="0">
                <a:solidFill>
                  <a:srgbClr val="2C5118"/>
                </a:solidFill>
                <a:latin typeface="+mn-lt"/>
              </a:rPr>
              <a:t/>
            </a:r>
            <a:br>
              <a:rPr lang="en-US" b="0" cap="none" dirty="0" smtClean="0">
                <a:solidFill>
                  <a:srgbClr val="2C5118"/>
                </a:solidFill>
                <a:latin typeface="+mn-lt"/>
              </a:rPr>
            </a:br>
            <a:r>
              <a:rPr lang="en-US" sz="2700" cap="none" dirty="0" smtClean="0">
                <a:solidFill>
                  <a:srgbClr val="2C5118"/>
                </a:solidFill>
                <a:latin typeface="+mn-lt"/>
              </a:rPr>
              <a:t>Associate Professor of Biomedical Data Science, Psychiatry and</a:t>
            </a:r>
            <a:r>
              <a:rPr lang="en-US" sz="2700" cap="none" dirty="0">
                <a:solidFill>
                  <a:srgbClr val="2C5118"/>
                </a:solidFill>
                <a:latin typeface="+mn-lt"/>
              </a:rPr>
              <a:t> </a:t>
            </a:r>
            <a:r>
              <a:rPr lang="en-US" sz="2700" cap="none" dirty="0" smtClean="0">
                <a:solidFill>
                  <a:srgbClr val="2C5118"/>
                </a:solidFill>
                <a:latin typeface="+mn-lt"/>
              </a:rPr>
              <a:t>Health Policy &amp; Clinical </a:t>
            </a:r>
            <a:r>
              <a:rPr lang="en-US" sz="2700" cap="none" dirty="0" smtClean="0">
                <a:solidFill>
                  <a:srgbClr val="2C5118"/>
                </a:solidFill>
                <a:latin typeface="+mn-lt"/>
              </a:rPr>
              <a:t>Practice</a:t>
            </a:r>
            <a:br>
              <a:rPr lang="en-US" sz="2700" cap="none" dirty="0" smtClean="0">
                <a:solidFill>
                  <a:srgbClr val="2C5118"/>
                </a:solidFill>
                <a:latin typeface="+mn-lt"/>
              </a:rPr>
            </a:br>
            <a:r>
              <a:rPr lang="en-US" sz="2700" cap="none" dirty="0" smtClean="0">
                <a:solidFill>
                  <a:srgbClr val="2C5118"/>
                </a:solidFill>
                <a:latin typeface="+mn-lt"/>
              </a:rPr>
              <a:t>Geisel School of Medicine at Dartmouth</a:t>
            </a:r>
            <a:endParaRPr lang="en-US" sz="3200" cap="none" dirty="0">
              <a:solidFill>
                <a:srgbClr val="2C5118"/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665562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Mining Big Healthcare Data: </a:t>
            </a:r>
            <a:r>
              <a:rPr lang="en-US" sz="3600" b="1" dirty="0">
                <a:solidFill>
                  <a:schemeClr val="tx1"/>
                </a:solidFill>
              </a:rPr>
              <a:t>Tales from an Informatics Odyssey</a:t>
            </a:r>
            <a:endParaRPr lang="en-US" sz="3600" b="1" dirty="0">
              <a:solidFill>
                <a:schemeClr val="tx1"/>
              </a:solidFill>
              <a:latin typeface="+mj-lt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063001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Data Sources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5181600" y="1447800"/>
            <a:ext cx="1524000" cy="1371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Stanford</a:t>
            </a:r>
          </a:p>
          <a:p>
            <a:pPr algn="ctr"/>
            <a:r>
              <a:rPr lang="en-US" dirty="0" smtClean="0"/>
              <a:t>Cancer</a:t>
            </a:r>
          </a:p>
          <a:p>
            <a:pPr algn="ctr"/>
            <a:r>
              <a:rPr lang="en-US" dirty="0" smtClean="0"/>
              <a:t>Registry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5181600" y="2971800"/>
            <a:ext cx="1524000" cy="1371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PAMF</a:t>
            </a:r>
          </a:p>
          <a:p>
            <a:pPr algn="ctr"/>
            <a:r>
              <a:rPr lang="en-US" dirty="0" smtClean="0"/>
              <a:t>Cancer</a:t>
            </a:r>
          </a:p>
          <a:p>
            <a:pPr algn="ctr"/>
            <a:r>
              <a:rPr lang="en-US" dirty="0" smtClean="0"/>
              <a:t>Registry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5750741" y="4648200"/>
            <a:ext cx="1524000" cy="1371600"/>
          </a:xfrm>
          <a:prstGeom prst="roundRect">
            <a:avLst/>
          </a:prstGeom>
          <a:ln w="57150" cmpd="thickThin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CPIC</a:t>
            </a:r>
          </a:p>
          <a:p>
            <a:pPr algn="ctr"/>
            <a:r>
              <a:rPr lang="en-US" dirty="0" smtClean="0"/>
              <a:t>Registry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05000" y="3886200"/>
            <a:ext cx="1524000" cy="1371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PAMF</a:t>
            </a:r>
          </a:p>
          <a:p>
            <a:pPr algn="ctr"/>
            <a:r>
              <a:rPr lang="en-US" dirty="0" smtClean="0"/>
              <a:t>EHR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905000" y="2133600"/>
            <a:ext cx="1524000" cy="1371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Stanford</a:t>
            </a:r>
          </a:p>
          <a:p>
            <a:pPr algn="ctr"/>
            <a:r>
              <a:rPr lang="en-US" dirty="0" smtClean="0"/>
              <a:t>EHR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81400" y="2514600"/>
            <a:ext cx="1126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10,593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57600" y="4343400"/>
            <a:ext cx="954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7,996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0" y="1905000"/>
            <a:ext cx="954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4,290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00" y="3348335"/>
            <a:ext cx="954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2,847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427141" y="5100935"/>
            <a:ext cx="954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5,996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31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Defining the Analytic Cohort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Registry source</a:t>
            </a:r>
          </a:p>
          <a:p>
            <a:pPr lvl="1"/>
            <a:r>
              <a:rPr lang="en-US" sz="3200" dirty="0"/>
              <a:t>S</a:t>
            </a:r>
            <a:r>
              <a:rPr lang="en-US" sz="3200" dirty="0" smtClean="0"/>
              <a:t>ystematically captures incident cases</a:t>
            </a:r>
          </a:p>
          <a:p>
            <a:pPr lvl="1"/>
            <a:r>
              <a:rPr lang="en-US" sz="3200" dirty="0" smtClean="0"/>
              <a:t>Gathers limited data on treatment</a:t>
            </a:r>
          </a:p>
          <a:p>
            <a:r>
              <a:rPr lang="en-US" sz="3200" dirty="0" smtClean="0"/>
              <a:t>EHR source</a:t>
            </a:r>
          </a:p>
          <a:p>
            <a:pPr lvl="1"/>
            <a:r>
              <a:rPr lang="en-US" sz="3200" dirty="0" smtClean="0"/>
              <a:t>Provides coded billing data and clinic notes</a:t>
            </a:r>
          </a:p>
          <a:p>
            <a:pPr lvl="1"/>
            <a:r>
              <a:rPr lang="en-US" sz="3200" dirty="0" smtClean="0"/>
              <a:t>Can indicate visits for consultations</a:t>
            </a:r>
          </a:p>
          <a:p>
            <a:r>
              <a:rPr lang="en-US" sz="3200" dirty="0" smtClean="0"/>
              <a:t>Need </a:t>
            </a:r>
            <a:r>
              <a:rPr lang="en-US" sz="3200" i="1" dirty="0" smtClean="0"/>
              <a:t>uniform </a:t>
            </a:r>
            <a:r>
              <a:rPr lang="en-US" sz="3200" i="1" dirty="0"/>
              <a:t>criteria </a:t>
            </a:r>
            <a:r>
              <a:rPr lang="en-US" sz="3200" dirty="0"/>
              <a:t>for cohort </a:t>
            </a:r>
            <a:r>
              <a:rPr lang="en-US" sz="3200" dirty="0" smtClean="0"/>
              <a:t>inclusion</a:t>
            </a:r>
            <a:endParaRPr lang="en-US" sz="3200" dirty="0"/>
          </a:p>
          <a:p>
            <a:pPr marL="657225" lvl="2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92753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555999"/>
              </p:ext>
            </p:extLst>
          </p:nvPr>
        </p:nvGraphicFramePr>
        <p:xfrm>
          <a:off x="692313" y="1522046"/>
          <a:ext cx="784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16028" y="1763483"/>
            <a:ext cx="629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2%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94109" y="2564750"/>
            <a:ext cx="629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%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3663" y="1152714"/>
            <a:ext cx="800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Count</a:t>
            </a:r>
            <a:endParaRPr lang="en-US" sz="18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Cohort Definition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731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Data Integration Model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38" y="1550576"/>
            <a:ext cx="7443165" cy="42841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47135" y="5811334"/>
            <a:ext cx="2123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AMIA (2012)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38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Sharing Infrastructure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10847" y="6575872"/>
            <a:ext cx="2356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Weber et al, manuscript submitted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86" y="1781514"/>
            <a:ext cx="8865683" cy="38084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47135" y="5811334"/>
            <a:ext cx="2123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AMIA (2012)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456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Rates of Treatments before Linking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1024429"/>
              </p:ext>
            </p:extLst>
          </p:nvPr>
        </p:nvGraphicFramePr>
        <p:xfrm>
          <a:off x="846667" y="1506009"/>
          <a:ext cx="7281333" cy="41514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71152"/>
                <a:gridCol w="1389648"/>
                <a:gridCol w="1049867"/>
                <a:gridCol w="1236133"/>
                <a:gridCol w="1134533"/>
              </a:tblGrid>
              <a:tr h="8138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Treatment</a:t>
                      </a:r>
                      <a:endParaRPr lang="en-US" sz="2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Stanford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(n =</a:t>
                      </a:r>
                      <a:r>
                        <a:rPr lang="en-US" sz="2000" b="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8210)</a:t>
                      </a:r>
                      <a:endParaRPr lang="en-US" sz="3200" b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PAMF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(n = 5770)</a:t>
                      </a:r>
                      <a:endParaRPr lang="en-US" sz="3200" b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Mastectomy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43%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38%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Billing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22%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17%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Registry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41%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36%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Chemotherapy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42%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35%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Billing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10%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19%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Registry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39%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30%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Radiotherapy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52%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46%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Billing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25%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25%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Registry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47%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41%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711671" y="5811334"/>
            <a:ext cx="224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Cancer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325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Rates of Treatments after Linking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048036"/>
              </p:ext>
            </p:extLst>
          </p:nvPr>
        </p:nvGraphicFramePr>
        <p:xfrm>
          <a:off x="457200" y="1473201"/>
          <a:ext cx="8229599" cy="41842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98133"/>
                <a:gridCol w="1185334"/>
                <a:gridCol w="948266"/>
                <a:gridCol w="1083734"/>
                <a:gridCol w="1066800"/>
                <a:gridCol w="999066"/>
                <a:gridCol w="948266"/>
              </a:tblGrid>
              <a:tr h="8466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Treatment</a:t>
                      </a:r>
                      <a:endParaRPr lang="en-US" sz="3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Stanford </a:t>
                      </a:r>
                      <a:r>
                        <a:rPr lang="en-US" sz="2400" dirty="0" smtClean="0">
                          <a:effectLst/>
                        </a:rPr>
                        <a:t>Only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(n = 6321)</a:t>
                      </a:r>
                      <a:endParaRPr lang="en-US" sz="3600" b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PAMF </a:t>
                      </a:r>
                      <a:r>
                        <a:rPr lang="en-US" sz="2400" dirty="0" smtClean="0">
                          <a:effectLst/>
                        </a:rPr>
                        <a:t>Only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(n = 3886)</a:t>
                      </a:r>
                      <a:endParaRPr lang="en-US" sz="3200" b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Both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(n</a:t>
                      </a:r>
                      <a:r>
                        <a:rPr lang="en-US" sz="2000" b="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= 1902)</a:t>
                      </a:r>
                      <a:endParaRPr lang="en-US" sz="3200" b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Mastectomy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40%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31%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56%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Billing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18%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13%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48%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Registry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38%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29%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52%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Chemotherapy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42%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30%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47%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Billing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10%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17%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31%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Registry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39%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24%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41%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Radiotherapy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53%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45%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54%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Billing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26%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26%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42%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1143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Registry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47%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40%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46%</a:t>
                      </a:r>
                      <a:endParaRPr lang="en-US" sz="3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711671" y="5811334"/>
            <a:ext cx="224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Cancer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631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Rate of Diagnostic MRI after Linking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5931786"/>
              </p:ext>
            </p:extLst>
          </p:nvPr>
        </p:nvGraphicFramePr>
        <p:xfrm>
          <a:off x="287867" y="1134533"/>
          <a:ext cx="8585199" cy="4991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11671" y="5811334"/>
            <a:ext cx="224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Cancer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004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21-Gene Recurrence Score</a:t>
            </a:r>
            <a:endParaRPr lang="en-US" dirty="0"/>
          </a:p>
        </p:txBody>
      </p:sp>
      <p:pic>
        <p:nvPicPr>
          <p:cNvPr id="4" name="Content Placeholder 3" descr="Screen Shot 2015-10-02 at 6.38.25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047" b="-22047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6644163" y="5778837"/>
            <a:ext cx="2302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NCCN guideline (2011)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843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Big Data Analysis with Sequence Alignment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7501823" y="5848171"/>
            <a:ext cx="118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Wikimedia</a:t>
            </a:r>
            <a:endParaRPr lang="en-US" dirty="0"/>
          </a:p>
        </p:txBody>
      </p:sp>
      <p:pic>
        <p:nvPicPr>
          <p:cNvPr id="4" name="Content Placeholder 3" descr="RPLP0_90_ClustalW_aln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7" r="-1147"/>
          <a:stretch>
            <a:fillRect/>
          </a:stretch>
        </p:blipFill>
        <p:spPr>
          <a:xfrm>
            <a:off x="457200" y="1173435"/>
            <a:ext cx="8240808" cy="4550032"/>
          </a:xfrm>
        </p:spPr>
      </p:pic>
    </p:spTree>
    <p:extLst>
      <p:ext uri="{BB962C8B-B14F-4D97-AF65-F5344CB8AC3E}">
        <p14:creationId xmlns:p14="http://schemas.microsoft.com/office/powerpoint/2010/main" val="3688679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Disclosure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No relationship of any of the authors or their life partners with commercial interests</a:t>
            </a:r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191000" y="6324600"/>
            <a:ext cx="533400" cy="3968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   </a:t>
            </a:r>
            <a:fld id="{638EF71E-A74D-4FD3-A0E3-BB01EF0A803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257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Transactional Data as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Sequence of events across time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Many sources of such sequence data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14400" y="2978738"/>
            <a:ext cx="7086600" cy="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280755" y="3121025"/>
            <a:ext cx="6447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Time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201521" y="2455519"/>
            <a:ext cx="34015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71600" y="2978738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349059" y="2455519"/>
            <a:ext cx="322524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2519138" y="2978738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24012" y="2455519"/>
            <a:ext cx="326682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4294091" y="2978738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72000" y="2455519"/>
            <a:ext cx="29737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4742079" y="2978738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553200" y="2454275"/>
            <a:ext cx="29737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6723279" y="2961619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331503" y="2454275"/>
            <a:ext cx="33028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5501582" y="2977494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itqan Health Care Applic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21" y="4360146"/>
            <a:ext cx="1997039" cy="147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13177" y="659639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http://www.climasyseng.com/climasys/pages/images/healthcare.jpg</a:t>
            </a:r>
          </a:p>
        </p:txBody>
      </p:sp>
      <p:pic>
        <p:nvPicPr>
          <p:cNvPr id="34" name="Picture 6" descr="bank mortgage ra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295775"/>
            <a:ext cx="1633532" cy="14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4142301" y="663486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http://i0.wp.com/bankreferralcoupon.com/wp-content/uploads/2015/05/bank01.jpg?zoom=1.5&amp;resize=382%2C346</a:t>
            </a:r>
          </a:p>
        </p:txBody>
      </p:sp>
      <p:pic>
        <p:nvPicPr>
          <p:cNvPr id="36" name="Picture 12" descr="http://previews.123rf.com/images/limbi007/limbi0071201/limbi007120100030/12038019-Orange-cartoon-character-goes-shopping-and-saves-costs--Sto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566" y="4299570"/>
            <a:ext cx="1479267" cy="147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13177" y="639579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http://previews.123rf.com/images/limbi007/limbi0071201/limbi007120100030/12038019-Orange-cartoon-character-goes-shopping-and-saves-costs--Stock-Photo.jpg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36403" y="1955800"/>
            <a:ext cx="31290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4124012" y="1948551"/>
            <a:ext cx="31290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89371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Transactional Data as Long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6182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en-US" u="sng" dirty="0" smtClean="0"/>
              <a:t>Long Data</a:t>
            </a:r>
            <a:r>
              <a:rPr lang="en-US" dirty="0"/>
              <a:t>:</a:t>
            </a:r>
            <a:r>
              <a:rPr lang="en-US" dirty="0" smtClean="0"/>
              <a:t> a specific type of Big Data that has an essential </a:t>
            </a:r>
            <a:r>
              <a:rPr lang="en-US" b="1" dirty="0" smtClean="0"/>
              <a:t>temporal </a:t>
            </a:r>
            <a:r>
              <a:rPr lang="en-US" dirty="0" smtClean="0"/>
              <a:t>component, including the temporal distance between transactions</a:t>
            </a:r>
            <a:endParaRPr lang="en-US" u="sng" dirty="0" smtClean="0"/>
          </a:p>
          <a:p>
            <a:r>
              <a:rPr lang="en-US" u="sng" dirty="0" smtClean="0"/>
              <a:t>Application need</a:t>
            </a:r>
            <a:r>
              <a:rPr lang="en-US" dirty="0" smtClean="0"/>
              <a:t>: Find known templates (such as treatment patterns) in long data</a:t>
            </a:r>
          </a:p>
          <a:p>
            <a:r>
              <a:rPr lang="en-US" b="1" u="sng" dirty="0" smtClean="0"/>
              <a:t>Research approach</a:t>
            </a:r>
            <a:r>
              <a:rPr lang="en-US" b="1" dirty="0" smtClean="0"/>
              <a:t>: Extend sequence alignment to measure temporal </a:t>
            </a:r>
            <a:r>
              <a:rPr lang="en-US" dirty="0" smtClean="0"/>
              <a:t>similarity between templates and long data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26803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Convert Long Data into Sequences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495021" y="2028712"/>
            <a:ext cx="7010400" cy="1199383"/>
            <a:chOff x="1828800" y="3095892"/>
            <a:chExt cx="7010400" cy="1199383"/>
          </a:xfrm>
        </p:grpSpPr>
        <p:cxnSp>
          <p:nvCxnSpPr>
            <p:cNvPr id="40" name="Straight Arrow Connector 39"/>
            <p:cNvCxnSpPr/>
            <p:nvPr/>
          </p:nvCxnSpPr>
          <p:spPr>
            <a:xfrm>
              <a:off x="2169203" y="3429000"/>
              <a:ext cx="6669997" cy="0"/>
            </a:xfrm>
            <a:prstGeom prst="straightConnector1">
              <a:avLst/>
            </a:prstGeom>
            <a:ln w="53975">
              <a:solidFill>
                <a:schemeClr val="accent1">
                  <a:shade val="50000"/>
                  <a:satMod val="103000"/>
                  <a:alpha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1828800" y="4295275"/>
              <a:ext cx="6234885" cy="0"/>
            </a:xfrm>
            <a:prstGeom prst="straightConnector1">
              <a:avLst/>
            </a:prstGeom>
            <a:ln w="53975">
              <a:solidFill>
                <a:schemeClr val="accent1">
                  <a:shade val="50000"/>
                  <a:satMod val="103000"/>
                  <a:alpha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2057400" y="3886200"/>
              <a:ext cx="6477000" cy="0"/>
            </a:xfrm>
            <a:prstGeom prst="straightConnector1">
              <a:avLst/>
            </a:prstGeom>
            <a:ln w="53975">
              <a:solidFill>
                <a:schemeClr val="accent1">
                  <a:shade val="50000"/>
                  <a:satMod val="103000"/>
                  <a:alpha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2378591" y="3547647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657600" y="3547647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054991" y="3560916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304095" y="3555609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814581" y="3562003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063685" y="3543252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307103" y="3967902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228388" y="3962107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995289" y="3961632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405511" y="3967902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568236" y="3967902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801322" y="3100018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369003" y="3105583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400129" y="3105583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378479" y="3095892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087130" y="3103293"/>
              <a:ext cx="136009" cy="248890"/>
            </a:xfrm>
            <a:prstGeom prst="rect">
              <a:avLst/>
            </a:prstGeom>
            <a:solidFill>
              <a:schemeClr val="bg2">
                <a:lumMod val="75000"/>
                <a:alpha val="4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65" name="Rectangle 64"/>
          <p:cNvSpPr/>
          <p:nvPr/>
        </p:nvSpPr>
        <p:spPr>
          <a:xfrm>
            <a:off x="1219200" y="1511300"/>
            <a:ext cx="7696200" cy="213360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1778304" y="2298131"/>
            <a:ext cx="6456023" cy="993765"/>
            <a:chOff x="1295400" y="4047537"/>
            <a:chExt cx="6456023" cy="993765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752600" y="4572000"/>
              <a:ext cx="0" cy="1524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900138" y="4572000"/>
              <a:ext cx="0" cy="1524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675091" y="4572000"/>
              <a:ext cx="0" cy="1524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123079" y="4572000"/>
              <a:ext cx="0" cy="1524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104279" y="4570756"/>
              <a:ext cx="0" cy="1524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882582" y="4570756"/>
              <a:ext cx="0" cy="1524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1295400" y="4047537"/>
              <a:ext cx="6456023" cy="993765"/>
              <a:chOff x="1295400" y="4047537"/>
              <a:chExt cx="6456023" cy="993765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V="1">
                <a:off x="1295400" y="4570756"/>
                <a:ext cx="6366355" cy="1244"/>
              </a:xfrm>
              <a:prstGeom prst="straightConnector1">
                <a:avLst/>
              </a:prstGeom>
              <a:ln w="539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oup 5"/>
              <p:cNvGrpSpPr/>
              <p:nvPr/>
            </p:nvGrpSpPr>
            <p:grpSpPr>
              <a:xfrm>
                <a:off x="1582521" y="4047537"/>
                <a:ext cx="6168902" cy="993765"/>
                <a:chOff x="1582521" y="4047537"/>
                <a:chExt cx="6168902" cy="993765"/>
              </a:xfrm>
            </p:grpSpPr>
            <p:cxnSp>
              <p:nvCxnSpPr>
                <p:cNvPr id="78" name="Straight Arrow Connector 77"/>
                <p:cNvCxnSpPr/>
                <p:nvPr/>
              </p:nvCxnSpPr>
              <p:spPr>
                <a:xfrm>
                  <a:off x="4724400" y="4723156"/>
                  <a:ext cx="354109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" name="Group 4"/>
                <p:cNvGrpSpPr/>
                <p:nvPr/>
              </p:nvGrpSpPr>
              <p:grpSpPr>
                <a:xfrm>
                  <a:off x="1582521" y="4047537"/>
                  <a:ext cx="6168902" cy="993765"/>
                  <a:chOff x="1582521" y="4047537"/>
                  <a:chExt cx="6168902" cy="993765"/>
                </a:xfrm>
              </p:grpSpPr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4687308" y="4671970"/>
                    <a:ext cx="49065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err="1" smtClean="0">
                        <a:solidFill>
                          <a:srgbClr val="FF0000"/>
                        </a:solidFill>
                      </a:rPr>
                      <a:t>t</a:t>
                    </a:r>
                    <a:r>
                      <a:rPr lang="en-US" baseline="-25000" dirty="0" err="1" smtClean="0">
                        <a:solidFill>
                          <a:srgbClr val="FF0000"/>
                        </a:solidFill>
                      </a:rPr>
                      <a:t>CD</a:t>
                    </a:r>
                    <a:endParaRPr lang="en-US" baseline="-250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8" name="Rectangle 7"/>
                  <p:cNvSpPr/>
                  <p:nvPr/>
                </p:nvSpPr>
                <p:spPr>
                  <a:xfrm>
                    <a:off x="7162800" y="4631473"/>
                    <a:ext cx="588623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400" dirty="0" smtClean="0"/>
                      <a:t>Time</a:t>
                    </a:r>
                    <a:endParaRPr lang="en-US" sz="1400" dirty="0"/>
                  </a:p>
                </p:txBody>
              </p:sp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1582521" y="4048781"/>
                    <a:ext cx="340158" cy="369332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2730059" y="4048781"/>
                    <a:ext cx="322524" cy="369332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B</a:t>
                    </a:r>
                  </a:p>
                </p:txBody>
              </p:sp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4505012" y="4048781"/>
                    <a:ext cx="340158" cy="369332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p:txBody>
              </p:sp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4953000" y="4048781"/>
                    <a:ext cx="357790" cy="369332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D</a:t>
                    </a:r>
                  </a:p>
                </p:txBody>
              </p:sp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6934200" y="4047537"/>
                    <a:ext cx="309700" cy="369332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F</a:t>
                    </a:r>
                    <a:endParaRPr lang="en-US" dirty="0"/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5712503" y="4047537"/>
                    <a:ext cx="319318" cy="369332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p:txBody>
              </p:sp>
              <p:cxnSp>
                <p:nvCxnSpPr>
                  <p:cNvPr id="71" name="Straight Arrow Connector 70"/>
                  <p:cNvCxnSpPr/>
                  <p:nvPr/>
                </p:nvCxnSpPr>
                <p:spPr>
                  <a:xfrm>
                    <a:off x="1828800" y="4723156"/>
                    <a:ext cx="972522" cy="0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Arrow Connector 71"/>
                  <p:cNvCxnSpPr/>
                  <p:nvPr/>
                </p:nvCxnSpPr>
                <p:spPr>
                  <a:xfrm>
                    <a:off x="3015892" y="4723156"/>
                    <a:ext cx="1549233" cy="0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Arrow Connector 73"/>
                  <p:cNvCxnSpPr/>
                  <p:nvPr/>
                </p:nvCxnSpPr>
                <p:spPr>
                  <a:xfrm>
                    <a:off x="5978068" y="4723156"/>
                    <a:ext cx="1032332" cy="0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Arrow Connector 75"/>
                  <p:cNvCxnSpPr/>
                  <p:nvPr/>
                </p:nvCxnSpPr>
                <p:spPr>
                  <a:xfrm>
                    <a:off x="5179179" y="4723156"/>
                    <a:ext cx="670618" cy="0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2162328" y="4659868"/>
                    <a:ext cx="4619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err="1" smtClean="0">
                        <a:solidFill>
                          <a:srgbClr val="FF0000"/>
                        </a:solidFill>
                      </a:rPr>
                      <a:t>t</a:t>
                    </a:r>
                    <a:r>
                      <a:rPr lang="en-US" baseline="-25000" dirty="0" err="1" smtClean="0">
                        <a:solidFill>
                          <a:srgbClr val="FF0000"/>
                        </a:solidFill>
                      </a:rPr>
                      <a:t>AB</a:t>
                    </a:r>
                    <a:endParaRPr lang="en-US" baseline="-250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3612855" y="4654034"/>
                    <a:ext cx="458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err="1" smtClean="0">
                        <a:solidFill>
                          <a:srgbClr val="FF0000"/>
                        </a:solidFill>
                      </a:rPr>
                      <a:t>t</a:t>
                    </a:r>
                    <a:r>
                      <a:rPr lang="en-US" baseline="-25000" dirty="0" err="1" smtClean="0">
                        <a:solidFill>
                          <a:srgbClr val="FF0000"/>
                        </a:solidFill>
                      </a:rPr>
                      <a:t>BC</a:t>
                    </a:r>
                    <a:endParaRPr lang="en-US" baseline="-250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84" name="TextBox 83"/>
                  <p:cNvSpPr txBox="1"/>
                  <p:nvPr/>
                </p:nvSpPr>
                <p:spPr>
                  <a:xfrm>
                    <a:off x="5284561" y="4667786"/>
                    <a:ext cx="47160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err="1" smtClean="0">
                        <a:solidFill>
                          <a:srgbClr val="FF0000"/>
                        </a:solidFill>
                      </a:rPr>
                      <a:t>t</a:t>
                    </a:r>
                    <a:r>
                      <a:rPr lang="en-US" baseline="-25000" dirty="0" err="1" smtClean="0">
                        <a:solidFill>
                          <a:srgbClr val="FF0000"/>
                        </a:solidFill>
                      </a:rPr>
                      <a:t>DE</a:t>
                    </a:r>
                    <a:endParaRPr lang="en-US" baseline="-250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85" name="TextBox 84"/>
                  <p:cNvSpPr txBox="1"/>
                  <p:nvPr/>
                </p:nvSpPr>
                <p:spPr>
                  <a:xfrm>
                    <a:off x="6281326" y="4660392"/>
                    <a:ext cx="43954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err="1" smtClean="0">
                        <a:solidFill>
                          <a:srgbClr val="FF0000"/>
                        </a:solidFill>
                      </a:rPr>
                      <a:t>t</a:t>
                    </a:r>
                    <a:r>
                      <a:rPr lang="en-US" baseline="-25000" dirty="0" err="1" smtClean="0">
                        <a:solidFill>
                          <a:srgbClr val="FF0000"/>
                        </a:solidFill>
                      </a:rPr>
                      <a:t>EF</a:t>
                    </a:r>
                    <a:endParaRPr lang="en-US" baseline="-25000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</p:grpSp>
      </p:grpSp>
      <p:grpSp>
        <p:nvGrpSpPr>
          <p:cNvPr id="25" name="Group 24"/>
          <p:cNvGrpSpPr/>
          <p:nvPr/>
        </p:nvGrpSpPr>
        <p:grpSpPr>
          <a:xfrm>
            <a:off x="864089" y="3830218"/>
            <a:ext cx="8487452" cy="1423737"/>
            <a:chOff x="864089" y="5105400"/>
            <a:chExt cx="8487452" cy="1423737"/>
          </a:xfrm>
        </p:grpSpPr>
        <p:grpSp>
          <p:nvGrpSpPr>
            <p:cNvPr id="24" name="Group 23"/>
            <p:cNvGrpSpPr/>
            <p:nvPr/>
          </p:nvGrpSpPr>
          <p:grpSpPr>
            <a:xfrm>
              <a:off x="864089" y="5567691"/>
              <a:ext cx="8487452" cy="961446"/>
              <a:chOff x="864089" y="5567691"/>
              <a:chExt cx="8487452" cy="961446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2438400" y="5567691"/>
                <a:ext cx="6913141" cy="961446"/>
                <a:chOff x="2438400" y="5567691"/>
                <a:chExt cx="6913141" cy="961446"/>
              </a:xfrm>
            </p:grpSpPr>
            <p:sp>
              <p:nvSpPr>
                <p:cNvPr id="89" name="Rectangle 88"/>
                <p:cNvSpPr/>
                <p:nvPr/>
              </p:nvSpPr>
              <p:spPr>
                <a:xfrm>
                  <a:off x="3018657" y="5631133"/>
                  <a:ext cx="5280358" cy="541159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2689698" y="5880858"/>
                  <a:ext cx="5280358" cy="5411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 rot="18946216">
                  <a:off x="7659301" y="5567691"/>
                  <a:ext cx="169224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/>
                    <a:t>...</a:t>
                  </a:r>
                  <a:endParaRPr lang="en-US" sz="2800" b="1" dirty="0"/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2438400" y="5987978"/>
                  <a:ext cx="5352078" cy="5411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 smtClean="0">
                      <a:solidFill>
                        <a:srgbClr val="FF0000"/>
                      </a:solidFill>
                    </a:rPr>
                    <a:t>0.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A   </a:t>
                  </a:r>
                  <a:r>
                    <a:rPr lang="en-US" sz="2000" dirty="0" err="1" smtClean="0">
                      <a:solidFill>
                        <a:srgbClr val="FF0000"/>
                      </a:solidFill>
                    </a:rPr>
                    <a:t>t</a:t>
                  </a:r>
                  <a:r>
                    <a:rPr lang="en-US" sz="2000" baseline="-25000" dirty="0" err="1" smtClean="0">
                      <a:solidFill>
                        <a:srgbClr val="FF0000"/>
                      </a:solidFill>
                    </a:rPr>
                    <a:t>AB</a:t>
                  </a:r>
                  <a:r>
                    <a:rPr lang="en-US" sz="2000" dirty="0" err="1" smtClean="0">
                      <a:solidFill>
                        <a:schemeClr val="tx1"/>
                      </a:solidFill>
                    </a:rPr>
                    <a:t>.B</a:t>
                  </a:r>
                  <a:r>
                    <a:rPr lang="en-US" sz="2000" dirty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  </a:t>
                  </a:r>
                  <a:r>
                    <a:rPr lang="en-US" sz="2000" dirty="0" err="1" smtClean="0">
                      <a:solidFill>
                        <a:srgbClr val="FF0000"/>
                      </a:solidFill>
                    </a:rPr>
                    <a:t>t</a:t>
                  </a:r>
                  <a:r>
                    <a:rPr lang="en-US" sz="2000" baseline="-25000" dirty="0" err="1" smtClean="0">
                      <a:solidFill>
                        <a:srgbClr val="FF0000"/>
                      </a:solidFill>
                    </a:rPr>
                    <a:t>BC</a:t>
                  </a:r>
                  <a:r>
                    <a:rPr lang="en-US" sz="2000" dirty="0" err="1" smtClean="0">
                      <a:solidFill>
                        <a:schemeClr val="tx1"/>
                      </a:solidFill>
                    </a:rPr>
                    <a:t>.C</a:t>
                  </a:r>
                  <a:r>
                    <a:rPr lang="en-US" sz="2000" dirty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  </a:t>
                  </a:r>
                  <a:r>
                    <a:rPr lang="en-US" sz="2000" dirty="0" err="1" smtClean="0">
                      <a:solidFill>
                        <a:srgbClr val="FF0000"/>
                      </a:solidFill>
                    </a:rPr>
                    <a:t>t</a:t>
                  </a:r>
                  <a:r>
                    <a:rPr lang="en-US" sz="2000" baseline="-25000" dirty="0" err="1" smtClean="0">
                      <a:solidFill>
                        <a:srgbClr val="FF0000"/>
                      </a:solidFill>
                    </a:rPr>
                    <a:t>CD</a:t>
                  </a:r>
                  <a:r>
                    <a:rPr lang="en-US" sz="2000" dirty="0" err="1" smtClean="0">
                      <a:solidFill>
                        <a:schemeClr val="tx1"/>
                      </a:solidFill>
                    </a:rPr>
                    <a:t>.D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   </a:t>
                  </a:r>
                  <a:r>
                    <a:rPr lang="en-US" sz="2000" dirty="0" err="1" smtClean="0">
                      <a:solidFill>
                        <a:srgbClr val="FF0000"/>
                      </a:solidFill>
                    </a:rPr>
                    <a:t>t</a:t>
                  </a:r>
                  <a:r>
                    <a:rPr lang="en-US" sz="2000" baseline="-25000" dirty="0" err="1" smtClean="0">
                      <a:solidFill>
                        <a:srgbClr val="FF0000"/>
                      </a:solidFill>
                    </a:rPr>
                    <a:t>DE</a:t>
                  </a:r>
                  <a:r>
                    <a:rPr lang="en-US" sz="2000" dirty="0" err="1" smtClean="0">
                      <a:solidFill>
                        <a:schemeClr val="tx1"/>
                      </a:solidFill>
                    </a:rPr>
                    <a:t>.E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   </a:t>
                  </a:r>
                  <a:r>
                    <a:rPr lang="en-US" sz="2000" dirty="0" err="1" smtClean="0">
                      <a:solidFill>
                        <a:srgbClr val="FF0000"/>
                      </a:solidFill>
                    </a:rPr>
                    <a:t>t</a:t>
                  </a:r>
                  <a:r>
                    <a:rPr lang="en-US" sz="2000" baseline="-25000" dirty="0" err="1" smtClean="0">
                      <a:solidFill>
                        <a:srgbClr val="FF0000"/>
                      </a:solidFill>
                    </a:rPr>
                    <a:t>EF</a:t>
                  </a:r>
                  <a:r>
                    <a:rPr lang="en-US" sz="2000" dirty="0" err="1" smtClean="0">
                      <a:solidFill>
                        <a:schemeClr val="tx1"/>
                      </a:solidFill>
                    </a:rPr>
                    <a:t>.F</a:t>
                  </a:r>
                  <a:r>
                    <a:rPr lang="en-US" sz="2000" baseline="-25000" dirty="0" smtClean="0">
                      <a:solidFill>
                        <a:schemeClr val="tx1"/>
                      </a:solidFill>
                    </a:rPr>
                    <a:t> </a:t>
                  </a:r>
                  <a:endParaRPr lang="en-US" sz="2000" baseline="-25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>
                <a:off x="864089" y="6024872"/>
                <a:ext cx="24597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Sequences</a:t>
                </a:r>
              </a:p>
            </p:txBody>
          </p:sp>
        </p:grpSp>
        <p:cxnSp>
          <p:nvCxnSpPr>
            <p:cNvPr id="88" name="Straight Arrow Connector 87"/>
            <p:cNvCxnSpPr/>
            <p:nvPr/>
          </p:nvCxnSpPr>
          <p:spPr>
            <a:xfrm>
              <a:off x="5177157" y="5105400"/>
              <a:ext cx="0" cy="457200"/>
            </a:xfrm>
            <a:prstGeom prst="straightConnector1">
              <a:avLst/>
            </a:prstGeom>
            <a:ln w="6985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Rectangle 92"/>
          <p:cNvSpPr/>
          <p:nvPr/>
        </p:nvSpPr>
        <p:spPr>
          <a:xfrm>
            <a:off x="317053" y="2263871"/>
            <a:ext cx="6463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Raw</a:t>
            </a:r>
          </a:p>
          <a:p>
            <a:r>
              <a:rPr lang="en-US" b="1" dirty="0" smtClean="0"/>
              <a:t>Long</a:t>
            </a:r>
          </a:p>
          <a:p>
            <a:r>
              <a:rPr lang="en-US" b="1" dirty="0" smtClean="0"/>
              <a:t>Data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230279" y="5577959"/>
            <a:ext cx="2779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Encoded temporal distance</a:t>
            </a:r>
            <a:endParaRPr lang="en-US" i="1" dirty="0"/>
          </a:p>
        </p:txBody>
      </p:sp>
      <p:cxnSp>
        <p:nvCxnSpPr>
          <p:cNvPr id="30" name="Straight Arrow Connector 29"/>
          <p:cNvCxnSpPr>
            <a:stCxn id="28" idx="0"/>
          </p:cNvCxnSpPr>
          <p:nvPr/>
        </p:nvCxnSpPr>
        <p:spPr>
          <a:xfrm flipV="1">
            <a:off x="4620036" y="5162710"/>
            <a:ext cx="0" cy="415249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1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Convert Regimens into Sequences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086699" y="2136520"/>
            <a:ext cx="7606642" cy="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73820" y="1613301"/>
            <a:ext cx="48410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21358" y="1613301"/>
            <a:ext cx="48410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972841" y="1612057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77765" y="1612057"/>
            <a:ext cx="48410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825303" y="1612057"/>
            <a:ext cx="48410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953470" y="1612057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891934" y="1789709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987741" y="1432930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baseline="-250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311534" y="1784170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407341" y="1427391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7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934099" y="1591014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90090" y="1539952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…</a:t>
            </a:r>
            <a:endParaRPr lang="en-US" baseline="-25000" dirty="0"/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3040615" y="1808243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136422" y="1451464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baseline="-25000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4206843" y="1793453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302650" y="1436674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baseline="-25000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086699" y="2911287"/>
            <a:ext cx="7606642" cy="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73820" y="2388068"/>
            <a:ext cx="48410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2521358" y="2388068"/>
            <a:ext cx="48410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972841" y="2386824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677765" y="2386824"/>
            <a:ext cx="48410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825303" y="2386824"/>
            <a:ext cx="484107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6953470" y="2386824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1891934" y="2564476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987741" y="2207697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baseline="-250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6311534" y="2574812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359716" y="2202158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14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934099" y="2365781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390090" y="2314719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…</a:t>
            </a:r>
            <a:endParaRPr lang="en-US" baseline="-25000" dirty="0"/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3040615" y="2583010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136422" y="2226231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baseline="-25000" dirty="0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4206843" y="2568220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302650" y="2211441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baseline="-250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1162899" y="3268013"/>
            <a:ext cx="7530442" cy="587181"/>
            <a:chOff x="1080158" y="3375219"/>
            <a:chExt cx="7530442" cy="587181"/>
          </a:xfrm>
        </p:grpSpPr>
        <p:cxnSp>
          <p:nvCxnSpPr>
            <p:cNvPr id="57" name="Straight Arrow Connector 56"/>
            <p:cNvCxnSpPr/>
            <p:nvPr/>
          </p:nvCxnSpPr>
          <p:spPr>
            <a:xfrm>
              <a:off x="1080158" y="3962400"/>
              <a:ext cx="7530442" cy="0"/>
            </a:xfrm>
            <a:prstGeom prst="straightConnector1">
              <a:avLst/>
            </a:prstGeom>
            <a:ln w="539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1246773" y="3431265"/>
              <a:ext cx="590546" cy="3693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FEC</a:t>
              </a:r>
              <a:endParaRPr lang="en-US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645649" y="3425259"/>
              <a:ext cx="367408" cy="3693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410023" y="3412837"/>
              <a:ext cx="367408" cy="36933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983027" y="3375219"/>
              <a:ext cx="4619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 </a:t>
              </a:r>
              <a:r>
                <a:rPr lang="en-US" dirty="0" smtClean="0"/>
                <a:t>…</a:t>
              </a:r>
              <a:endParaRPr lang="en-US" baseline="-25000" dirty="0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2484030" y="3318053"/>
            <a:ext cx="59054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FEC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1977612" y="3256116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76" name="TextBox 75"/>
          <p:cNvSpPr txBox="1"/>
          <p:nvPr/>
        </p:nvSpPr>
        <p:spPr>
          <a:xfrm>
            <a:off x="3541913" y="3324059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203224" y="3325001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815176" y="3256116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82" name="TextBox 81"/>
          <p:cNvSpPr txBox="1"/>
          <p:nvPr/>
        </p:nvSpPr>
        <p:spPr>
          <a:xfrm>
            <a:off x="5054291" y="3325001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5788419" y="3325001"/>
            <a:ext cx="31931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5341099" y="3255335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…</a:t>
            </a:r>
            <a:endParaRPr lang="en-US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190513" y="1652412"/>
            <a:ext cx="9696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Regimen 1</a:t>
            </a:r>
            <a:endParaRPr lang="en-US" sz="1400" dirty="0"/>
          </a:p>
        </p:txBody>
      </p:sp>
      <p:sp>
        <p:nvSpPr>
          <p:cNvPr id="85" name="Rectangle 84"/>
          <p:cNvSpPr/>
          <p:nvPr/>
        </p:nvSpPr>
        <p:spPr>
          <a:xfrm>
            <a:off x="235392" y="2396893"/>
            <a:ext cx="9696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Regimen 2</a:t>
            </a:r>
            <a:endParaRPr lang="en-US" sz="1400" dirty="0"/>
          </a:p>
        </p:txBody>
      </p:sp>
      <p:sp>
        <p:nvSpPr>
          <p:cNvPr id="86" name="Rectangle 85"/>
          <p:cNvSpPr/>
          <p:nvPr/>
        </p:nvSpPr>
        <p:spPr>
          <a:xfrm>
            <a:off x="258385" y="3323697"/>
            <a:ext cx="9696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Regimen 3</a:t>
            </a:r>
            <a:endParaRPr lang="en-US" sz="1400" dirty="0"/>
          </a:p>
        </p:txBody>
      </p:sp>
      <p:grpSp>
        <p:nvGrpSpPr>
          <p:cNvPr id="62" name="Group 61"/>
          <p:cNvGrpSpPr/>
          <p:nvPr/>
        </p:nvGrpSpPr>
        <p:grpSpPr>
          <a:xfrm>
            <a:off x="690194" y="4037821"/>
            <a:ext cx="8661347" cy="1627358"/>
            <a:chOff x="690194" y="5105400"/>
            <a:chExt cx="8661347" cy="1627358"/>
          </a:xfrm>
        </p:grpSpPr>
        <p:grpSp>
          <p:nvGrpSpPr>
            <p:cNvPr id="64" name="Group 63"/>
            <p:cNvGrpSpPr/>
            <p:nvPr/>
          </p:nvGrpSpPr>
          <p:grpSpPr>
            <a:xfrm>
              <a:off x="690194" y="5567691"/>
              <a:ext cx="8661347" cy="1165067"/>
              <a:chOff x="690194" y="5567691"/>
              <a:chExt cx="8661347" cy="1165067"/>
            </a:xfrm>
          </p:grpSpPr>
          <p:grpSp>
            <p:nvGrpSpPr>
              <p:cNvPr id="66" name="Group 65"/>
              <p:cNvGrpSpPr/>
              <p:nvPr/>
            </p:nvGrpSpPr>
            <p:grpSpPr>
              <a:xfrm>
                <a:off x="2438400" y="5567691"/>
                <a:ext cx="6913141" cy="961446"/>
                <a:chOff x="2438400" y="5567691"/>
                <a:chExt cx="6913141" cy="961446"/>
              </a:xfrm>
            </p:grpSpPr>
            <p:sp>
              <p:nvSpPr>
                <p:cNvPr id="70" name="Rectangle 69"/>
                <p:cNvSpPr/>
                <p:nvPr/>
              </p:nvSpPr>
              <p:spPr>
                <a:xfrm>
                  <a:off x="3018657" y="5631133"/>
                  <a:ext cx="5280358" cy="541159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/>
                <p:cNvSpPr/>
                <p:nvPr/>
              </p:nvSpPr>
              <p:spPr>
                <a:xfrm>
                  <a:off x="2689698" y="5880858"/>
                  <a:ext cx="5280358" cy="5411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TextBox 71"/>
                <p:cNvSpPr txBox="1"/>
                <p:nvPr/>
              </p:nvSpPr>
              <p:spPr>
                <a:xfrm rot="18946216">
                  <a:off x="7659301" y="5567691"/>
                  <a:ext cx="169224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/>
                    <a:t>...</a:t>
                  </a:r>
                  <a:endParaRPr lang="en-US" sz="2800" b="1" dirty="0"/>
                </a:p>
              </p:txBody>
            </p:sp>
            <p:sp>
              <p:nvSpPr>
                <p:cNvPr id="73" name="Rectangle 72"/>
                <p:cNvSpPr/>
                <p:nvPr/>
              </p:nvSpPr>
              <p:spPr>
                <a:xfrm>
                  <a:off x="2438400" y="5987978"/>
                  <a:ext cx="5352078" cy="5411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 smtClean="0">
                      <a:solidFill>
                        <a:srgbClr val="FF0000"/>
                      </a:solidFill>
                    </a:rPr>
                    <a:t>0.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AC   </a:t>
                  </a:r>
                  <a:r>
                    <a:rPr lang="en-US" sz="2000" dirty="0" smtClean="0">
                      <a:solidFill>
                        <a:srgbClr val="FF0000"/>
                      </a:solidFill>
                    </a:rPr>
                    <a:t>14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.AC   </a:t>
                  </a:r>
                  <a:r>
                    <a:rPr lang="en-US" sz="2000" dirty="0" smtClean="0">
                      <a:solidFill>
                        <a:srgbClr val="FF0000"/>
                      </a:solidFill>
                    </a:rPr>
                    <a:t>14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.AC   </a:t>
                  </a:r>
                  <a:r>
                    <a:rPr lang="en-US" sz="2000" dirty="0" smtClean="0">
                      <a:solidFill>
                        <a:srgbClr val="FF0000"/>
                      </a:solidFill>
                    </a:rPr>
                    <a:t>14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.AC   </a:t>
                  </a:r>
                  <a:r>
                    <a:rPr lang="en-US" sz="2000" dirty="0" smtClean="0">
                      <a:solidFill>
                        <a:srgbClr val="FF0000"/>
                      </a:solidFill>
                    </a:rPr>
                    <a:t>14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.P   </a:t>
                  </a:r>
                  <a:r>
                    <a:rPr lang="en-US" sz="2000" dirty="0">
                      <a:solidFill>
                        <a:srgbClr val="FF0000"/>
                      </a:solidFill>
                    </a:rPr>
                    <a:t>7</a:t>
                  </a:r>
                  <a:r>
                    <a:rPr lang="en-US" sz="2000" dirty="0" smtClean="0">
                      <a:solidFill>
                        <a:schemeClr val="tx1"/>
                      </a:solidFill>
                    </a:rPr>
                    <a:t>.P</a:t>
                  </a:r>
                  <a:r>
                    <a:rPr lang="en-US" sz="2000" baseline="-25000" dirty="0" smtClean="0">
                      <a:solidFill>
                        <a:schemeClr val="tx1"/>
                      </a:solidFill>
                    </a:rPr>
                    <a:t>     </a:t>
                  </a:r>
                  <a:r>
                    <a:rPr lang="en-US" sz="2000" dirty="0" smtClean="0">
                      <a:solidFill>
                        <a:srgbClr val="FF0000"/>
                      </a:solidFill>
                    </a:rPr>
                    <a:t>7</a:t>
                  </a:r>
                  <a:r>
                    <a:rPr lang="en-US" sz="2000" dirty="0">
                      <a:solidFill>
                        <a:schemeClr val="tx1"/>
                      </a:solidFill>
                    </a:rPr>
                    <a:t>.P</a:t>
                  </a:r>
                  <a:r>
                    <a:rPr lang="en-US" sz="2000" baseline="-25000" dirty="0">
                      <a:solidFill>
                        <a:schemeClr val="tx1"/>
                      </a:solidFill>
                    </a:rPr>
                    <a:t> </a:t>
                  </a:r>
                </a:p>
              </p:txBody>
            </p:sp>
          </p:grpSp>
          <p:sp>
            <p:nvSpPr>
              <p:cNvPr id="67" name="TextBox 66"/>
              <p:cNvSpPr txBox="1"/>
              <p:nvPr/>
            </p:nvSpPr>
            <p:spPr>
              <a:xfrm>
                <a:off x="690194" y="6024872"/>
                <a:ext cx="24597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Sequence for Regimen 1</a:t>
                </a:r>
              </a:p>
            </p:txBody>
          </p:sp>
        </p:grpSp>
        <p:cxnSp>
          <p:nvCxnSpPr>
            <p:cNvPr id="65" name="Straight Arrow Connector 64"/>
            <p:cNvCxnSpPr/>
            <p:nvPr/>
          </p:nvCxnSpPr>
          <p:spPr>
            <a:xfrm>
              <a:off x="5177157" y="5105400"/>
              <a:ext cx="0" cy="457200"/>
            </a:xfrm>
            <a:prstGeom prst="straightConnector1">
              <a:avLst/>
            </a:prstGeom>
            <a:ln w="6985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TextBox 78"/>
          <p:cNvSpPr txBox="1"/>
          <p:nvPr/>
        </p:nvSpPr>
        <p:spPr>
          <a:xfrm>
            <a:off x="3135029" y="5785562"/>
            <a:ext cx="2779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Encoded temporal distance</a:t>
            </a:r>
            <a:endParaRPr lang="en-US" i="1" dirty="0"/>
          </a:p>
        </p:txBody>
      </p:sp>
      <p:cxnSp>
        <p:nvCxnSpPr>
          <p:cNvPr id="80" name="Straight Arrow Connector 79"/>
          <p:cNvCxnSpPr>
            <a:stCxn id="79" idx="0"/>
          </p:cNvCxnSpPr>
          <p:nvPr/>
        </p:nvCxnSpPr>
        <p:spPr>
          <a:xfrm flipV="1">
            <a:off x="4524786" y="5370313"/>
            <a:ext cx="0" cy="415249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5356750" y="1793273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5452557" y="1436494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baseline="-25000" dirty="0"/>
          </a:p>
        </p:txBody>
      </p:sp>
      <p:cxnSp>
        <p:nvCxnSpPr>
          <p:cNvPr id="88" name="Straight Arrow Connector 87"/>
          <p:cNvCxnSpPr/>
          <p:nvPr/>
        </p:nvCxnSpPr>
        <p:spPr>
          <a:xfrm>
            <a:off x="5334586" y="2564476"/>
            <a:ext cx="5530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430393" y="2207697"/>
            <a:ext cx="4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058561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Using Sequence Alignment on Long Data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Sequence alignment approach</a:t>
            </a:r>
          </a:p>
          <a:p>
            <a:pPr lvl="1"/>
            <a:r>
              <a:rPr lang="en-US" dirty="0" smtClean="0"/>
              <a:t>Widely used approach in Bioinformatics</a:t>
            </a:r>
          </a:p>
          <a:p>
            <a:pPr lvl="1"/>
            <a:r>
              <a:rPr lang="en-US" b="1" dirty="0" smtClean="0"/>
              <a:t>Aligns </a:t>
            </a:r>
            <a:r>
              <a:rPr lang="en-US" dirty="0" smtClean="0"/>
              <a:t>sequences for maximal overlap</a:t>
            </a:r>
          </a:p>
          <a:p>
            <a:r>
              <a:rPr lang="en-US" b="1" dirty="0" smtClean="0"/>
              <a:t>Needleman-</a:t>
            </a:r>
            <a:r>
              <a:rPr lang="en-US" b="1" dirty="0" err="1" smtClean="0"/>
              <a:t>Wunsch</a:t>
            </a:r>
            <a:r>
              <a:rPr lang="en-US" dirty="0"/>
              <a:t> </a:t>
            </a:r>
            <a:r>
              <a:rPr lang="en-US" dirty="0" smtClean="0"/>
              <a:t>algorithm</a:t>
            </a:r>
          </a:p>
          <a:p>
            <a:pPr lvl="1"/>
            <a:r>
              <a:rPr lang="en-US" dirty="0" smtClean="0"/>
              <a:t>Global alignment approach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uarantees an </a:t>
            </a:r>
            <a:r>
              <a:rPr lang="en-US" b="1" dirty="0" smtClean="0"/>
              <a:t>optimal </a:t>
            </a:r>
            <a:r>
              <a:rPr lang="en-US" dirty="0" smtClean="0"/>
              <a:t>alignment for </a:t>
            </a:r>
            <a:r>
              <a:rPr lang="en-US" dirty="0"/>
              <a:t>a given scoring scheme and gap </a:t>
            </a:r>
            <a:r>
              <a:rPr lang="en-US" dirty="0" smtClean="0"/>
              <a:t>penalty</a:t>
            </a:r>
          </a:p>
          <a:p>
            <a:pPr lvl="1"/>
            <a:r>
              <a:rPr lang="en-US" dirty="0" smtClean="0"/>
              <a:t>Does not account for temporal distance between sequence elements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9580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3" t="40442" r="27518" b="28716"/>
          <a:stretch>
            <a:fillRect/>
          </a:stretch>
        </p:blipFill>
        <p:spPr bwMode="auto">
          <a:xfrm>
            <a:off x="1752600" y="1752600"/>
            <a:ext cx="6248400" cy="237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41700" y="454025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sz="11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 </a:t>
            </a:r>
            <a:r>
              <a:rPr lang="en-US" sz="8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      D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                  </a:t>
            </a:r>
            <a:r>
              <a:rPr lang="en-US" sz="7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D</a:t>
            </a:r>
            <a:endParaRPr lang="en-US" sz="20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700" y="461645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Aligned Sequences:</a:t>
            </a:r>
          </a:p>
          <a:p>
            <a:endParaRPr lang="en-US" sz="20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51300" y="4845050"/>
            <a:ext cx="35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_</a:t>
            </a:r>
            <a:endParaRPr lang="en-US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37611" y="4841965"/>
            <a:ext cx="35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_</a:t>
            </a:r>
            <a:endParaRPr lang="en-US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73450" y="5180519"/>
            <a:ext cx="310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   +   -g  +   -g  +   1     =  2 - 2g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Needleman-</a:t>
            </a:r>
            <a:r>
              <a:rPr lang="en-US" dirty="0" err="1" smtClean="0"/>
              <a:t>Wunsch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14325" y="2762250"/>
            <a:ext cx="1390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Sequence 1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4325" y="3506232"/>
            <a:ext cx="1386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Sequence 2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823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5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484055"/>
              </p:ext>
            </p:extLst>
          </p:nvPr>
        </p:nvGraphicFramePr>
        <p:xfrm>
          <a:off x="457200" y="1935163"/>
          <a:ext cx="3733800" cy="1987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6100"/>
                <a:gridCol w="436880"/>
                <a:gridCol w="693420"/>
                <a:gridCol w="685800"/>
                <a:gridCol w="685800"/>
                <a:gridCol w="685800"/>
              </a:tblGrid>
              <a:tr h="49688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</a:tr>
              <a:tr h="49688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4968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968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7400" y="4692658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M[i-1, j-1] + </a:t>
            </a:r>
            <a:r>
              <a:rPr lang="en-US" dirty="0"/>
              <a:t>S</a:t>
            </a:r>
            <a:r>
              <a:rPr lang="en-US" dirty="0" smtClean="0"/>
              <a:t>[A[</a:t>
            </a:r>
            <a:r>
              <a:rPr lang="en-US" dirty="0" err="1" smtClean="0"/>
              <a:t>i</a:t>
            </a:r>
            <a:r>
              <a:rPr lang="en-US" dirty="0" smtClean="0"/>
              <a:t>], B[j]]</a:t>
            </a:r>
          </a:p>
          <a:p>
            <a:r>
              <a:rPr lang="en-US" dirty="0" smtClean="0"/>
              <a:t>M[i-1, j] – gap_penalty</a:t>
            </a:r>
          </a:p>
          <a:p>
            <a:r>
              <a:rPr lang="en-US" dirty="0" smtClean="0"/>
              <a:t>M[</a:t>
            </a:r>
            <a:r>
              <a:rPr lang="en-US" dirty="0" err="1" smtClean="0"/>
              <a:t>i</a:t>
            </a:r>
            <a:r>
              <a:rPr lang="en-US" dirty="0" smtClean="0"/>
              <a:t>, j-1] – gap_penalty</a:t>
            </a:r>
          </a:p>
        </p:txBody>
      </p:sp>
      <p:sp>
        <p:nvSpPr>
          <p:cNvPr id="6" name="Left Brace 5"/>
          <p:cNvSpPr/>
          <p:nvPr/>
        </p:nvSpPr>
        <p:spPr>
          <a:xfrm>
            <a:off x="1596856" y="4692658"/>
            <a:ext cx="460544" cy="1371600"/>
          </a:xfrm>
          <a:prstGeom prst="leftBrace">
            <a:avLst>
              <a:gd name="adj1" fmla="val 8333"/>
              <a:gd name="adj2" fmla="val 459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5744" y="5149858"/>
            <a:ext cx="1749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M[</a:t>
            </a:r>
            <a:r>
              <a:rPr lang="en-US" dirty="0" err="1" smtClean="0"/>
              <a:t>i</a:t>
            </a:r>
            <a:r>
              <a:rPr lang="en-US" dirty="0" smtClean="0"/>
              <a:t>, j] = max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09800" y="4419600"/>
            <a:ext cx="2825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 from Scoring matrix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120856" y="4692658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95184" y="2983468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1</a:t>
            </a:r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1252541" y="2641684"/>
            <a:ext cx="576259" cy="684047"/>
            <a:chOff x="1252541" y="2641684"/>
            <a:chExt cx="576259" cy="684047"/>
          </a:xfrm>
        </p:grpSpPr>
        <p:sp>
          <p:nvSpPr>
            <p:cNvPr id="34" name="TextBox 33"/>
            <p:cNvSpPr txBox="1"/>
            <p:nvPr/>
          </p:nvSpPr>
          <p:spPr>
            <a:xfrm>
              <a:off x="1252541" y="3071815"/>
              <a:ext cx="51592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0 - .1</a:t>
              </a:r>
              <a:endParaRPr lang="en-US" dirty="0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1267690" y="2743200"/>
              <a:ext cx="517155" cy="390144"/>
              <a:chOff x="1267690" y="2743200"/>
              <a:chExt cx="517155" cy="390144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 flipH="1" flipV="1">
                <a:off x="1295400" y="3124200"/>
                <a:ext cx="381000" cy="914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H="1" flipV="1">
                <a:off x="1267690" y="2743200"/>
                <a:ext cx="484910" cy="3810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V="1">
                <a:off x="1780310" y="2743202"/>
                <a:ext cx="4535" cy="38099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/>
            <p:cNvSpPr txBox="1"/>
            <p:nvPr/>
          </p:nvSpPr>
          <p:spPr>
            <a:xfrm>
              <a:off x="1312874" y="2641684"/>
              <a:ext cx="51592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 smtClean="0"/>
                <a:t>0+1</a:t>
              </a:r>
              <a:endParaRPr lang="en-US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2261792" y="2952442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.9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2954319" y="2983468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.8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659533" y="2939222"/>
            <a:ext cx="35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.7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2273781" y="3467339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.9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2958269" y="3461448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.9</a:t>
            </a:r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3640077" y="346563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1.8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6731236" y="2438498"/>
            <a:ext cx="296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</a:p>
          <a:p>
            <a:r>
              <a:rPr lang="en-US" sz="100" dirty="0" smtClean="0"/>
              <a:t> </a:t>
            </a:r>
            <a:r>
              <a:rPr lang="en-US" sz="2400" dirty="0" smtClean="0"/>
              <a:t>-</a:t>
            </a:r>
            <a:endParaRPr lang="en-US" dirty="0"/>
          </a:p>
        </p:txBody>
      </p:sp>
      <p:sp>
        <p:nvSpPr>
          <p:cNvPr id="116" name="TextBox 115"/>
          <p:cNvSpPr txBox="1"/>
          <p:nvPr/>
        </p:nvSpPr>
        <p:spPr>
          <a:xfrm>
            <a:off x="6481088" y="2438498"/>
            <a:ext cx="296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</a:p>
          <a:p>
            <a:r>
              <a:rPr lang="en-US" sz="2400" dirty="0" smtClean="0"/>
              <a:t>-</a:t>
            </a:r>
            <a:endParaRPr lang="en-US" dirty="0"/>
          </a:p>
        </p:txBody>
      </p:sp>
      <p:sp>
        <p:nvSpPr>
          <p:cNvPr id="117" name="TextBox 116"/>
          <p:cNvSpPr txBox="1"/>
          <p:nvPr/>
        </p:nvSpPr>
        <p:spPr>
          <a:xfrm>
            <a:off x="6229125" y="2436547"/>
            <a:ext cx="296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</a:p>
          <a:p>
            <a:r>
              <a:rPr lang="en-US" dirty="0"/>
              <a:t>A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016206" y="2436547"/>
            <a:ext cx="296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</a:p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20" name="TextBox 119"/>
          <p:cNvSpPr txBox="1"/>
          <p:nvPr/>
        </p:nvSpPr>
        <p:spPr>
          <a:xfrm>
            <a:off x="4702735" y="2400010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Optimal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Alignment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2179843" y="1173104"/>
            <a:ext cx="328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B  C  D</a:t>
            </a:r>
            <a:endParaRPr lang="en-US" dirty="0" smtClean="0"/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         </a:t>
            </a:r>
            <a:r>
              <a:rPr lang="en-US" sz="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1411607" y="1269762"/>
            <a:ext cx="79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Align: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1570837" y="3469915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.9</a:t>
            </a:r>
            <a:endParaRPr lang="en-US" dirty="0"/>
          </a:p>
        </p:txBody>
      </p:sp>
      <p:sp>
        <p:nvSpPr>
          <p:cNvPr id="122" name="TextBox 121"/>
          <p:cNvSpPr txBox="1"/>
          <p:nvPr/>
        </p:nvSpPr>
        <p:spPr>
          <a:xfrm>
            <a:off x="1752439" y="2828962"/>
            <a:ext cx="5159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0 - .1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3640077" y="3469915"/>
            <a:ext cx="439544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25403"/>
          </a:xfrm>
        </p:spPr>
        <p:txBody>
          <a:bodyPr/>
          <a:lstStyle/>
          <a:p>
            <a:r>
              <a:rPr lang="en-US" dirty="0" smtClean="0"/>
              <a:t>Needleman-</a:t>
            </a:r>
            <a:r>
              <a:rPr lang="en-US" dirty="0" err="1" smtClean="0"/>
              <a:t>Wunsch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15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6" grpId="0"/>
      <p:bldP spid="48" grpId="0"/>
      <p:bldP spid="57" grpId="0"/>
      <p:bldP spid="72" grpId="0"/>
      <p:bldP spid="82" grpId="0"/>
      <p:bldP spid="92" grpId="0"/>
      <p:bldP spid="113" grpId="0"/>
      <p:bldP spid="122" grpId="0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16150" y="3714690"/>
            <a:ext cx="45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</a:t>
            </a:r>
            <a:endParaRPr lang="en-US" sz="20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4669458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Aligned Sequences: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0" y="4749800"/>
            <a:ext cx="35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_</a:t>
            </a:r>
            <a:endParaRPr lang="en-US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01111" y="4746715"/>
            <a:ext cx="35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_</a:t>
            </a:r>
            <a:endParaRPr lang="en-US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3950" y="5167531"/>
            <a:ext cx="2890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   +   -g  +   -g  +   1 – f(t</a:t>
            </a:r>
            <a:r>
              <a:rPr lang="en-US" baseline="-25000" dirty="0" smtClean="0">
                <a:solidFill>
                  <a:srgbClr val="FF0000"/>
                </a:solidFill>
              </a:rPr>
              <a:t>4</a:t>
            </a:r>
            <a:r>
              <a:rPr lang="en-US" dirty="0" smtClean="0">
                <a:solidFill>
                  <a:srgbClr val="FF0000"/>
                </a:solidFill>
              </a:rPr>
              <a:t>,t</a:t>
            </a:r>
            <a:r>
              <a:rPr lang="en-US" baseline="-25000" dirty="0" smtClean="0">
                <a:solidFill>
                  <a:srgbClr val="FF0000"/>
                </a:solidFill>
              </a:rPr>
              <a:t>4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5402"/>
          <a:stretch/>
        </p:blipFill>
        <p:spPr>
          <a:xfrm>
            <a:off x="1066800" y="1524001"/>
            <a:ext cx="7105650" cy="2209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57600" y="45974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sz="11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 </a:t>
            </a:r>
            <a:r>
              <a:rPr lang="en-US" sz="8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      D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                  </a:t>
            </a:r>
            <a:r>
              <a:rPr lang="en-US" sz="7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D</a:t>
            </a:r>
            <a:endParaRPr lang="en-US" sz="20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3600" y="371469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1-f(t</a:t>
            </a:r>
            <a:r>
              <a:rPr lang="en-US" sz="2000" b="1" baseline="-25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+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000" b="1" baseline="-25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+t</a:t>
            </a:r>
            <a:r>
              <a:rPr lang="en-US" sz="2000" b="1" baseline="-25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3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en-US" sz="20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000" b="1" baseline="-25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4</a:t>
            </a:r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endParaRPr lang="en-US" sz="2000" b="1" baseline="-25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88817" y="3708401"/>
            <a:ext cx="473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-g</a:t>
            </a:r>
            <a:endParaRPr lang="en-US" sz="2000" b="1" baseline="-25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67967" y="3708401"/>
            <a:ext cx="473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-g</a:t>
            </a:r>
            <a:endParaRPr lang="en-US" sz="2000" b="1" baseline="-25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25403"/>
          </a:xfrm>
        </p:spPr>
        <p:txBody>
          <a:bodyPr/>
          <a:lstStyle/>
          <a:p>
            <a:r>
              <a:rPr lang="en-US" dirty="0" smtClean="0"/>
              <a:t>Temporal Needleman-</a:t>
            </a:r>
            <a:r>
              <a:rPr lang="en-US" dirty="0" err="1" smtClean="0"/>
              <a:t>Wunsch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14325" y="2413000"/>
            <a:ext cx="1390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Sequence 1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4325" y="3156982"/>
            <a:ext cx="1386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Sequence 2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003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 and Comparison of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316163"/>
            <a:ext cx="8229600" cy="438943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sz="105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87699"/>
              </p:ext>
            </p:extLst>
          </p:nvPr>
        </p:nvGraphicFramePr>
        <p:xfrm>
          <a:off x="987426" y="2879724"/>
          <a:ext cx="6569074" cy="21209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2026"/>
                <a:gridCol w="1634423"/>
                <a:gridCol w="1874006"/>
                <a:gridCol w="1348619"/>
              </a:tblGrid>
              <a:tr h="1693882"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# correctly </a:t>
                      </a:r>
                      <a:r>
                        <a:rPr lang="en-US" sz="2000" b="1" dirty="0">
                          <a:effectLst/>
                        </a:rPr>
                        <a:t>identified </a:t>
                      </a:r>
                      <a:r>
                        <a:rPr lang="en-US" sz="2000" b="1" dirty="0" smtClean="0">
                          <a:effectLst/>
                        </a:rPr>
                        <a:t>regimen</a:t>
                      </a:r>
                      <a:r>
                        <a:rPr lang="en-US" sz="2000" b="1" baseline="0" dirty="0" smtClean="0">
                          <a:effectLst/>
                        </a:rPr>
                        <a:t> </a:t>
                      </a:r>
                    </a:p>
                    <a:p>
                      <a:pPr marL="0" marR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(</a:t>
                      </a:r>
                      <a:r>
                        <a:rPr lang="en-US" sz="2000" b="1" dirty="0">
                          <a:effectLst/>
                        </a:rPr>
                        <a:t>top </a:t>
                      </a:r>
                      <a:r>
                        <a:rPr lang="en-US" sz="2000" b="1" dirty="0" smtClean="0">
                          <a:effectLst/>
                        </a:rPr>
                        <a:t>match)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# correctly identified</a:t>
                      </a:r>
                      <a:r>
                        <a:rPr lang="en-US" sz="2000" b="1" baseline="0" dirty="0" smtClean="0">
                          <a:effectLst/>
                        </a:rPr>
                        <a:t> regimen </a:t>
                      </a:r>
                    </a:p>
                    <a:p>
                      <a:pPr marL="0" marR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(</a:t>
                      </a:r>
                      <a:r>
                        <a:rPr lang="en-US" sz="2000" b="1" dirty="0">
                          <a:effectLst/>
                        </a:rPr>
                        <a:t>top </a:t>
                      </a:r>
                      <a:r>
                        <a:rPr lang="en-US" sz="2000" b="1" dirty="0" smtClean="0">
                          <a:effectLst/>
                        </a:rPr>
                        <a:t>2 matches</a:t>
                      </a:r>
                      <a:r>
                        <a:rPr lang="en-US" sz="2000" b="1" dirty="0">
                          <a:effectLst/>
                        </a:rPr>
                        <a:t>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# correctly </a:t>
                      </a:r>
                      <a:r>
                        <a:rPr lang="en-US" sz="2000" b="1" dirty="0">
                          <a:effectLst/>
                        </a:rPr>
                        <a:t>identified </a:t>
                      </a:r>
                      <a:r>
                        <a:rPr lang="en-US" sz="2000" b="1" dirty="0" smtClean="0">
                          <a:effectLst/>
                        </a:rPr>
                        <a:t>regimen </a:t>
                      </a:r>
                    </a:p>
                    <a:p>
                      <a:pPr marL="0" marR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(</a:t>
                      </a:r>
                      <a:r>
                        <a:rPr lang="en-US" sz="2000" b="1" dirty="0">
                          <a:effectLst/>
                        </a:rPr>
                        <a:t>top </a:t>
                      </a:r>
                      <a:r>
                        <a:rPr lang="en-US" sz="2000" b="1" dirty="0" smtClean="0">
                          <a:effectLst/>
                        </a:rPr>
                        <a:t>match)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# </a:t>
                      </a:r>
                      <a:r>
                        <a:rPr lang="en-US" sz="2000" b="1" dirty="0">
                          <a:effectLst/>
                        </a:rPr>
                        <a:t>correctly identified </a:t>
                      </a:r>
                      <a:r>
                        <a:rPr lang="en-US" sz="2000" b="1" dirty="0" smtClean="0">
                          <a:effectLst/>
                        </a:rPr>
                        <a:t>regimen</a:t>
                      </a:r>
                    </a:p>
                    <a:p>
                      <a:pPr marL="0" marR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(</a:t>
                      </a:r>
                      <a:r>
                        <a:rPr lang="en-US" sz="2000" b="1" dirty="0">
                          <a:effectLst/>
                        </a:rPr>
                        <a:t>top </a:t>
                      </a:r>
                      <a:r>
                        <a:rPr lang="en-US" sz="2000" b="1" dirty="0" smtClean="0">
                          <a:effectLst/>
                        </a:rPr>
                        <a:t>2 matches</a:t>
                      </a:r>
                      <a:r>
                        <a:rPr lang="en-US" sz="2000" b="1" dirty="0">
                          <a:effectLst/>
                        </a:rPr>
                        <a:t>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7019"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83 (91%)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89 </a:t>
                      </a:r>
                      <a:r>
                        <a:rPr lang="en-US" sz="2000" b="1" dirty="0">
                          <a:effectLst/>
                        </a:rPr>
                        <a:t>(</a:t>
                      </a:r>
                      <a:r>
                        <a:rPr lang="en-US" sz="2000" b="1" dirty="0" smtClean="0">
                          <a:effectLst/>
                        </a:rPr>
                        <a:t>98%)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107 (93%)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113 (98%)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987426" y="5128812"/>
            <a:ext cx="62601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*Results for 91 patients (24 patients could not be resolved </a:t>
            </a:r>
          </a:p>
          <a:p>
            <a:r>
              <a:rPr lang="en-US" sz="2000" dirty="0" smtClean="0"/>
              <a:t>because they matched more than one encoded regimen)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327525" y="1936750"/>
            <a:ext cx="0" cy="306387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28700" y="2367191"/>
            <a:ext cx="29339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Needleman-</a:t>
            </a:r>
            <a:r>
              <a:rPr lang="en-US" sz="2400" b="1" dirty="0" err="1" smtClean="0"/>
              <a:t>Wunsch</a:t>
            </a:r>
            <a:r>
              <a:rPr lang="en-US" sz="2400" b="1" dirty="0" smtClean="0"/>
              <a:t>*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4451350" y="1998176"/>
            <a:ext cx="3572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Temporal </a:t>
            </a:r>
          </a:p>
          <a:p>
            <a:r>
              <a:rPr lang="en-US" sz="2400" b="1" dirty="0" smtClean="0"/>
              <a:t>Needleman-</a:t>
            </a:r>
            <a:r>
              <a:rPr lang="en-US" sz="2400" b="1" dirty="0" err="1" smtClean="0"/>
              <a:t>Wunsch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711671" y="5811334"/>
            <a:ext cx="2115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DSAA (2015)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21468" y="1105753"/>
            <a:ext cx="75654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Study: Match 115 patients who were manually annotated to a </a:t>
            </a:r>
          </a:p>
          <a:p>
            <a:r>
              <a:rPr lang="en-US" sz="2000" dirty="0" smtClean="0"/>
              <a:t>treatment regimen to </a:t>
            </a:r>
            <a:r>
              <a:rPr lang="en-US" sz="2000" dirty="0"/>
              <a:t>44 regimen </a:t>
            </a:r>
            <a:r>
              <a:rPr lang="en-US" sz="2000" dirty="0" smtClean="0"/>
              <a:t>templates using sequence alignment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91849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 Data Analysis with Network Science</a:t>
            </a:r>
            <a:endParaRPr lang="en-US" dirty="0"/>
          </a:p>
        </p:txBody>
      </p:sp>
      <p:pic>
        <p:nvPicPr>
          <p:cNvPr id="7" name="Content Placeholder 6" descr="Internet_map_102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558" r="-40558"/>
          <a:stretch>
            <a:fillRect/>
          </a:stretch>
        </p:blipFill>
        <p:spPr>
          <a:xfrm>
            <a:off x="237071" y="1236558"/>
            <a:ext cx="8686800" cy="4796279"/>
          </a:xfrm>
        </p:spPr>
      </p:pic>
      <p:sp>
        <p:nvSpPr>
          <p:cNvPr id="8" name="TextBox 7"/>
          <p:cNvSpPr txBox="1"/>
          <p:nvPr/>
        </p:nvSpPr>
        <p:spPr>
          <a:xfrm>
            <a:off x="7425319" y="5848171"/>
            <a:ext cx="118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Wikimedia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711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7602" y="1532467"/>
            <a:ext cx="526786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5" descr="medical-records-photo-illustration-from-the-rhode-island-governors-office-300x22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8369" y="2590800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doctor_computer_032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044" y="1447800"/>
            <a:ext cx="244951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7" descr="gbs_main_med_union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681" y="3962400"/>
            <a:ext cx="18192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ight Arrow 8"/>
          <p:cNvSpPr>
            <a:spLocks noChangeArrowheads="1"/>
          </p:cNvSpPr>
          <p:nvPr/>
        </p:nvSpPr>
        <p:spPr bwMode="auto">
          <a:xfrm>
            <a:off x="2817549" y="2895600"/>
            <a:ext cx="1295400" cy="1066800"/>
          </a:xfrm>
          <a:prstGeom prst="rightArrow">
            <a:avLst>
              <a:gd name="adj1" fmla="val 50000"/>
              <a:gd name="adj2" fmla="val 49999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Sources of Big </a:t>
            </a:r>
            <a:r>
              <a:rPr lang="en-US" dirty="0" smtClean="0"/>
              <a:t>Healthcare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378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Understanding Patterns of Care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How are physicians linked across sites and specialty in providing care?</a:t>
            </a:r>
          </a:p>
          <a:p>
            <a:pPr marL="457200" lvl="1" indent="0">
              <a:buNone/>
            </a:pPr>
            <a:endParaRPr lang="en-US" sz="2800" b="1" dirty="0"/>
          </a:p>
          <a:p>
            <a:pPr marL="457200" lvl="1" indent="0">
              <a:buNone/>
            </a:pPr>
            <a:r>
              <a:rPr lang="en-US" sz="2800" dirty="0" smtClean="0"/>
              <a:t>Solution: Create a ‘social network’ of physicians linked by patients they have co-treated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45048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87340" y="889837"/>
            <a:ext cx="154200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146 physicians</a:t>
            </a:r>
          </a:p>
          <a:p>
            <a:r>
              <a:rPr lang="en-US" sz="1600" dirty="0" smtClean="0"/>
              <a:t>331 links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3" y="1004440"/>
            <a:ext cx="8111067" cy="51736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Provider Network of Care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47135" y="5811334"/>
            <a:ext cx="2123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AMIA (2011)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591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424" y="1118252"/>
            <a:ext cx="7213600" cy="4838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47135" y="5811334"/>
            <a:ext cx="2123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AMIA (2011)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Provider Network of Care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569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Learning Health System</a:t>
            </a:r>
            <a:endParaRPr lang="en-US" sz="3600" dirty="0"/>
          </a:p>
        </p:txBody>
      </p:sp>
      <p:pic>
        <p:nvPicPr>
          <p:cNvPr id="4" name="Content Placeholder 3" descr="LearningHealthGraphic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95" r="-86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69045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Lessons from an Informatics </a:t>
            </a:r>
            <a:r>
              <a:rPr lang="en-US" dirty="0" smtClean="0"/>
              <a:t>Odyssey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 smtClean="0"/>
              <a:t>Understand the sources of data and their limitations in structure, scope, and quality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Get more data (more variety of data) if possible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Create new methods to explore hidden patterns in long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121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Era of Big Healthcare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Traditional </a:t>
            </a:r>
            <a:r>
              <a:rPr lang="en-US" dirty="0" err="1"/>
              <a:t>Vs</a:t>
            </a:r>
            <a:r>
              <a:rPr lang="en-US" dirty="0"/>
              <a:t> of Big </a:t>
            </a:r>
            <a:r>
              <a:rPr lang="en-US" dirty="0" smtClean="0"/>
              <a:t>Data </a:t>
            </a:r>
          </a:p>
          <a:p>
            <a:pPr lvl="1"/>
            <a:r>
              <a:rPr lang="en-US" dirty="0" smtClean="0"/>
              <a:t>Volume</a:t>
            </a:r>
          </a:p>
          <a:p>
            <a:pPr lvl="1"/>
            <a:r>
              <a:rPr lang="en-US" dirty="0" smtClean="0"/>
              <a:t>Variety</a:t>
            </a:r>
          </a:p>
          <a:p>
            <a:pPr lvl="1"/>
            <a:r>
              <a:rPr lang="en-US" dirty="0" smtClean="0"/>
              <a:t>Velocity</a:t>
            </a:r>
          </a:p>
          <a:p>
            <a:pPr lvl="1"/>
            <a:r>
              <a:rPr lang="en-US" dirty="0" smtClean="0"/>
              <a:t>Veracity</a:t>
            </a:r>
            <a:endParaRPr lang="en-US" dirty="0"/>
          </a:p>
          <a:p>
            <a:r>
              <a:rPr lang="en-US" dirty="0" smtClean="0"/>
              <a:t>Other </a:t>
            </a:r>
            <a:r>
              <a:rPr lang="en-US" dirty="0" err="1"/>
              <a:t>Vs</a:t>
            </a:r>
            <a:r>
              <a:rPr lang="en-US" dirty="0"/>
              <a:t> relevant to </a:t>
            </a:r>
            <a:r>
              <a:rPr lang="en-US" dirty="0" smtClean="0"/>
              <a:t>healthcare</a:t>
            </a:r>
          </a:p>
          <a:p>
            <a:pPr lvl="1"/>
            <a:r>
              <a:rPr lang="en-US" dirty="0" smtClean="0"/>
              <a:t>Value</a:t>
            </a:r>
          </a:p>
          <a:p>
            <a:pPr lvl="1"/>
            <a:r>
              <a:rPr lang="en-US" dirty="0" smtClean="0"/>
              <a:t>Viscosity</a:t>
            </a:r>
          </a:p>
          <a:p>
            <a:pPr lvl="1"/>
            <a:r>
              <a:rPr lang="en-US" dirty="0" smtClean="0"/>
              <a:t>Visualization</a:t>
            </a:r>
          </a:p>
          <a:p>
            <a:pPr lvl="1"/>
            <a:r>
              <a:rPr lang="en-US" dirty="0" smtClean="0"/>
              <a:t>Variability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32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+mj-cs"/>
              </a:rPr>
              <a:t>Handling </a:t>
            </a:r>
            <a:r>
              <a:rPr lang="en-US" dirty="0" smtClean="0">
                <a:solidFill>
                  <a:srgbClr val="FFFFFF"/>
                </a:solidFill>
                <a:ea typeface="+mj-ea"/>
                <a:cs typeface="+mj-cs"/>
              </a:rPr>
              <a:t>Big Healthcare Data</a:t>
            </a:r>
            <a:endParaRPr lang="en-US" dirty="0">
              <a:solidFill>
                <a:srgbClr val="FFFFFF"/>
              </a:solidFill>
              <a:ea typeface="+mj-ea"/>
              <a:cs typeface="+mj-cs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i="1" dirty="0" smtClean="0"/>
              <a:t>Data quality and c</a:t>
            </a:r>
            <a:r>
              <a:rPr lang="en-US" b="1" i="1" dirty="0" smtClean="0"/>
              <a:t>omplexity matters most.</a:t>
            </a:r>
            <a:endParaRPr lang="en-US" b="1" i="1" dirty="0" smtClean="0"/>
          </a:p>
          <a:p>
            <a:pPr eaLnBrk="1" hangingPunct="1">
              <a:spcBef>
                <a:spcPts val="1200"/>
              </a:spcBef>
            </a:pPr>
            <a:r>
              <a:rPr lang="en-US" dirty="0" smtClean="0"/>
              <a:t>Data is structured in a way that limits direct clinical interpretation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Data sources have a degree of error and are missing critical information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/>
              <a:t>Data exploration is the first step in understanding the hidden complexity </a:t>
            </a:r>
          </a:p>
          <a:p>
            <a:pPr eaLnBrk="1" hangingPunct="1">
              <a:spcBef>
                <a:spcPts val="1200"/>
              </a:spcBef>
              <a:buFont typeface="Wingdings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317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ＭＳ Ｐゴシック" charset="0"/>
              </a:rPr>
              <a:t>Oncoshare</a:t>
            </a:r>
            <a:r>
              <a:rPr lang="en-US" dirty="0">
                <a:ea typeface="ＭＳ Ｐゴシック" charset="0"/>
              </a:rPr>
              <a:t> Project</a:t>
            </a:r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Project </a:t>
            </a:r>
            <a:r>
              <a:rPr lang="en-US" dirty="0" smtClean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i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nitiated with the support of the Richard and Susan Levy Gift Fund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A shared informatics resource that collects, integrates and links clinical data from multiple institutions 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Data structure reflects patterns of breast cancer care and measures factors driving treatment decisions</a:t>
            </a:r>
          </a:p>
        </p:txBody>
      </p:sp>
    </p:spTree>
    <p:extLst>
      <p:ext uri="{BB962C8B-B14F-4D97-AF65-F5344CB8AC3E}">
        <p14:creationId xmlns:p14="http://schemas.microsoft.com/office/powerpoint/2010/main" val="3098182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Overlapping Patient Populations</a:t>
            </a:r>
            <a:endParaRPr lang="en-US" dirty="0"/>
          </a:p>
        </p:txBody>
      </p:sp>
      <p:pic>
        <p:nvPicPr>
          <p:cNvPr id="5" name="Picture Placeholder 4" descr="Screen Shot 2012-09-05 at 12.38.40 AM.pn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12" b="-4212"/>
          <a:stretch>
            <a:fillRect/>
          </a:stretch>
        </p:blipFill>
        <p:spPr>
          <a:xfrm>
            <a:off x="397939" y="863073"/>
            <a:ext cx="8458200" cy="5486400"/>
          </a:xfrm>
        </p:spPr>
      </p:pic>
      <p:sp>
        <p:nvSpPr>
          <p:cNvPr id="6" name="Oval 5"/>
          <p:cNvSpPr/>
          <p:nvPr/>
        </p:nvSpPr>
        <p:spPr>
          <a:xfrm>
            <a:off x="1829095" y="2825275"/>
            <a:ext cx="905285" cy="867665"/>
          </a:xfrm>
          <a:prstGeom prst="ellipse">
            <a:avLst/>
          </a:prstGeom>
          <a:noFill/>
          <a:ln w="57150" cmpd="sng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067846" y="2562707"/>
            <a:ext cx="905285" cy="867665"/>
          </a:xfrm>
          <a:prstGeom prst="ellipse">
            <a:avLst/>
          </a:prstGeom>
          <a:noFill/>
          <a:ln w="57150" cmpd="sng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17850" y="2240516"/>
            <a:ext cx="286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Stanford Hospital and Clinics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0627" y="2008709"/>
            <a:ext cx="295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Palo Alto Medical Foundation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8" name="Straight Arrow Connector 7"/>
          <p:cNvCxnSpPr>
            <a:stCxn id="6" idx="6"/>
            <a:endCxn id="9" idx="2"/>
          </p:cNvCxnSpPr>
          <p:nvPr/>
        </p:nvCxnSpPr>
        <p:spPr>
          <a:xfrm flipV="1">
            <a:off x="2734380" y="2996540"/>
            <a:ext cx="3333466" cy="262568"/>
          </a:xfrm>
          <a:prstGeom prst="straightConnector1">
            <a:avLst/>
          </a:prstGeom>
          <a:ln w="381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01994" y="3266482"/>
            <a:ext cx="759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 mile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406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FFFF"/>
                </a:solidFill>
                <a:ea typeface="+mj-ea"/>
                <a:cs typeface="+mj-cs"/>
              </a:rPr>
              <a:t>Oncoshare</a:t>
            </a:r>
            <a:r>
              <a:rPr lang="en-US" dirty="0" smtClean="0">
                <a:solidFill>
                  <a:srgbClr val="FFFFFF"/>
                </a:solidFill>
                <a:ea typeface="+mj-ea"/>
                <a:cs typeface="+mj-cs"/>
              </a:rPr>
              <a:t> Resource</a:t>
            </a:r>
            <a:endParaRPr lang="en-US" dirty="0">
              <a:solidFill>
                <a:srgbClr val="FFFFFF"/>
              </a:solidFill>
              <a:ea typeface="+mj-ea"/>
              <a:cs typeface="+mj-cs"/>
            </a:endParaRPr>
          </a:p>
        </p:txBody>
      </p:sp>
      <p:sp>
        <p:nvSpPr>
          <p:cNvPr id="25603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1200"/>
              </a:spcBef>
            </a:pPr>
            <a:r>
              <a:rPr lang="en-US" dirty="0"/>
              <a:t>L</a:t>
            </a:r>
            <a:r>
              <a:rPr lang="en-US" dirty="0" smtClean="0"/>
              <a:t>ongitudinal data on 18,000-plus patients who have received breast cancer treatment at either setting since 2000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/>
              <a:t>Includes over 400 data elements such as demographics, pathology, labs, imaging tests, procedures and medications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/>
              <a:t>Contains over 200,000 full-text clinical, procedure and imaging notes</a:t>
            </a:r>
          </a:p>
        </p:txBody>
      </p:sp>
    </p:spTree>
    <p:extLst>
      <p:ext uri="{BB962C8B-B14F-4D97-AF65-F5344CB8AC3E}">
        <p14:creationId xmlns:p14="http://schemas.microsoft.com/office/powerpoint/2010/main" val="41599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Quality</a:t>
            </a:r>
            <a:endParaRPr lang="en-US" dirty="0"/>
          </a:p>
        </p:txBody>
      </p:sp>
      <p:pic>
        <p:nvPicPr>
          <p:cNvPr id="4" name="Content Placeholder 3" descr="Screen Shot 2012-05-22 at 5.35.34 PM.pn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19" r="-12019"/>
          <a:stretch>
            <a:fillRect/>
          </a:stretch>
        </p:blipFill>
        <p:spPr>
          <a:xfrm>
            <a:off x="-395503" y="1059392"/>
            <a:ext cx="10030569" cy="5193715"/>
          </a:xfrm>
        </p:spPr>
      </p:pic>
      <p:sp>
        <p:nvSpPr>
          <p:cNvPr id="5" name="TextBox 4"/>
          <p:cNvSpPr txBox="1"/>
          <p:nvPr/>
        </p:nvSpPr>
        <p:spPr>
          <a:xfrm>
            <a:off x="6181297" y="5811334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err="1" smtClean="0"/>
              <a:t>StraightStatistics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775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Geisel-DH-template-fnl">
  <a:themeElements>
    <a:clrScheme name="Geisel Theme">
      <a:dk1>
        <a:sysClr val="windowText" lastClr="000000"/>
      </a:dk1>
      <a:lt1>
        <a:sysClr val="window" lastClr="FFFFFF"/>
      </a:lt1>
      <a:dk2>
        <a:srgbClr val="00462D"/>
      </a:dk2>
      <a:lt2>
        <a:srgbClr val="EEECE1"/>
      </a:lt2>
      <a:accent1>
        <a:srgbClr val="00542C"/>
      </a:accent1>
      <a:accent2>
        <a:srgbClr val="59A131"/>
      </a:accent2>
      <a:accent3>
        <a:srgbClr val="67574E"/>
      </a:accent3>
      <a:accent4>
        <a:srgbClr val="14181C"/>
      </a:accent4>
      <a:accent5>
        <a:srgbClr val="B3B3B3"/>
      </a:accent5>
      <a:accent6>
        <a:srgbClr val="FF8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Geisel-DH-template-fnl.thmx</Template>
  <TotalTime>20571</TotalTime>
  <Words>1267</Words>
  <Application>Microsoft Macintosh PowerPoint</Application>
  <PresentationFormat>On-screen Show (4:3)</PresentationFormat>
  <Paragraphs>415</Paragraphs>
  <Slides>34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Geisel-DH-template-fnl</vt:lpstr>
      <vt:lpstr>Amar K. Das, MD, PhD  Associate Professor of Biomedical Data Science, Psychiatry and Health Policy &amp; Clinical Practice Geisel School of Medicine at Dartmouth</vt:lpstr>
      <vt:lpstr>Disclosure</vt:lpstr>
      <vt:lpstr>Sources of Big Healthcare Data</vt:lpstr>
      <vt:lpstr>An Era of Big Healthcare Data</vt:lpstr>
      <vt:lpstr>Handling Big Healthcare Data</vt:lpstr>
      <vt:lpstr>Oncoshare Project</vt:lpstr>
      <vt:lpstr>Overlapping Patient Populations</vt:lpstr>
      <vt:lpstr>Oncoshare Resource</vt:lpstr>
      <vt:lpstr>Data Quality</vt:lpstr>
      <vt:lpstr>All Data Sources</vt:lpstr>
      <vt:lpstr>Defining the Analytic Cohort</vt:lpstr>
      <vt:lpstr>Cohort Definition</vt:lpstr>
      <vt:lpstr>Data Integration Model</vt:lpstr>
      <vt:lpstr>Data Sharing Infrastructure</vt:lpstr>
      <vt:lpstr>Rates of Treatments before Linking</vt:lpstr>
      <vt:lpstr>Rates of Treatments after Linking</vt:lpstr>
      <vt:lpstr>Rate of Diagnostic MRI after Linking</vt:lpstr>
      <vt:lpstr>21-Gene Recurrence Score</vt:lpstr>
      <vt:lpstr>Big Data Analysis with Sequence Alignment</vt:lpstr>
      <vt:lpstr>Transactional Data as Sequences</vt:lpstr>
      <vt:lpstr>Transactional Data as Long Data</vt:lpstr>
      <vt:lpstr>Convert Long Data into Sequences</vt:lpstr>
      <vt:lpstr>Convert Regimens into Sequences</vt:lpstr>
      <vt:lpstr>Using Sequence Alignment on Long Data</vt:lpstr>
      <vt:lpstr>Needleman-Wunsch</vt:lpstr>
      <vt:lpstr>Needleman-Wunsch</vt:lpstr>
      <vt:lpstr>Temporal Needleman-Wunsch</vt:lpstr>
      <vt:lpstr>Results and Comparison of Methods</vt:lpstr>
      <vt:lpstr>Big Data Analysis with Network Science</vt:lpstr>
      <vt:lpstr>Understanding Patterns of Care</vt:lpstr>
      <vt:lpstr>Provider Network of Care</vt:lpstr>
      <vt:lpstr>Provider Network of Care</vt:lpstr>
      <vt:lpstr>Learning Health System</vt:lpstr>
      <vt:lpstr>Lessons from an Informatics Odyssey</vt:lpstr>
    </vt:vector>
  </TitlesOfParts>
  <Company>Dartmouth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Amar K. Das, MD, PhD  Associate Professor of Psychiatry and  The Dartmouth Institute for Health Policy &amp; Clinical Practice</dc:title>
  <dc:creator>Amarendra Das</dc:creator>
  <cp:lastModifiedBy>Amarendra Das</cp:lastModifiedBy>
  <cp:revision>86</cp:revision>
  <cp:lastPrinted>2015-11-10T19:10:46Z</cp:lastPrinted>
  <dcterms:created xsi:type="dcterms:W3CDTF">2013-10-07T13:26:22Z</dcterms:created>
  <dcterms:modified xsi:type="dcterms:W3CDTF">2015-12-15T07:08:06Z</dcterms:modified>
</cp:coreProperties>
</file>