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63" r:id="rId3"/>
    <p:sldId id="262" r:id="rId4"/>
    <p:sldId id="264" r:id="rId5"/>
    <p:sldId id="265" r:id="rId6"/>
    <p:sldId id="266" r:id="rId7"/>
    <p:sldId id="267" r:id="rId8"/>
    <p:sldId id="268" r:id="rId9"/>
    <p:sldId id="269" r:id="rId10"/>
    <p:sldId id="272" r:id="rId11"/>
    <p:sldId id="273" r:id="rId12"/>
    <p:sldId id="274" r:id="rId13"/>
    <p:sldId id="275" r:id="rId14"/>
    <p:sldId id="279" r:id="rId15"/>
    <p:sldId id="276" r:id="rId16"/>
    <p:sldId id="280" r:id="rId17"/>
    <p:sldId id="259" r:id="rId18"/>
    <p:sldId id="270" r:id="rId19"/>
    <p:sldId id="271"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49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58C8AA-CEEC-4968-ABE7-3F1117E8ACA4}" type="datetimeFigureOut">
              <a:rPr lang="en-US" smtClean="0"/>
              <a:pPr/>
              <a:t>11/12/2010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07CEA9-71BE-43E7-B8C9-F4B3429B037B}"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table</a:t>
            </a:r>
            <a:r>
              <a:rPr lang="en-US" baseline="0" dirty="0" smtClean="0"/>
              <a:t> shows characteristics of 245 participants who reported current IDU.  </a:t>
            </a:r>
          </a:p>
          <a:p>
            <a:r>
              <a:rPr lang="en-US" baseline="0" dirty="0" smtClean="0"/>
              <a:t>92 reported they were infected with HCV and 153 were not aware of their HCV status.</a:t>
            </a:r>
          </a:p>
          <a:p>
            <a:r>
              <a:rPr lang="en-US" baseline="0" dirty="0" smtClean="0"/>
              <a:t>Compared with those who were unaware of their HCV status, HCV positive IDU were an average of 10 yrs older, less frequently male, and less frequently reported being jailed in the past 6 months.</a:t>
            </a:r>
            <a:endParaRPr lang="en-US" dirty="0" smtClean="0"/>
          </a:p>
          <a:p>
            <a:endParaRPr lang="en-US" dirty="0"/>
          </a:p>
        </p:txBody>
      </p:sp>
      <p:sp>
        <p:nvSpPr>
          <p:cNvPr id="4" name="Slide Number Placeholder 3"/>
          <p:cNvSpPr>
            <a:spLocks noGrp="1"/>
          </p:cNvSpPr>
          <p:nvPr>
            <p:ph type="sldNum" sz="quarter" idx="10"/>
          </p:nvPr>
        </p:nvSpPr>
        <p:spPr/>
        <p:txBody>
          <a:bodyPr/>
          <a:lstStyle/>
          <a:p>
            <a:fld id="{5507CEA9-71BE-43E7-B8C9-F4B3429B037B}" type="slidenum">
              <a:rPr lang="en-US" smtClean="0"/>
              <a:pPr/>
              <a:t>10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Overall, drinking</a:t>
            </a:r>
            <a:r>
              <a:rPr lang="en-US" baseline="0" dirty="0" smtClean="0"/>
              <a:t> </a:t>
            </a:r>
            <a:r>
              <a:rPr lang="en-US" dirty="0" smtClean="0"/>
              <a:t>alcohol to intoxication was the most commonly</a:t>
            </a:r>
            <a:r>
              <a:rPr lang="en-US" baseline="0" dirty="0" smtClean="0"/>
              <a:t> used non-injection substance.</a:t>
            </a:r>
          </a:p>
          <a:p>
            <a:r>
              <a:rPr lang="en-US" dirty="0" smtClean="0"/>
              <a:t> HCV</a:t>
            </a:r>
            <a:r>
              <a:rPr lang="en-US" baseline="0" dirty="0" smtClean="0"/>
              <a:t> positive individuals were less likely to use non-injected ecstasy, powder cocaine, painkillers or hallucinogens and drink alcohol to intoxication.</a:t>
            </a:r>
          </a:p>
        </p:txBody>
      </p:sp>
      <p:sp>
        <p:nvSpPr>
          <p:cNvPr id="4" name="Slide Number Placeholder 3"/>
          <p:cNvSpPr>
            <a:spLocks noGrp="1"/>
          </p:cNvSpPr>
          <p:nvPr>
            <p:ph type="sldNum" sz="quarter" idx="10"/>
          </p:nvPr>
        </p:nvSpPr>
        <p:spPr/>
        <p:txBody>
          <a:bodyPr/>
          <a:lstStyle/>
          <a:p>
            <a:fld id="{5507CEA9-71BE-43E7-B8C9-F4B3429B037B}" type="slidenum">
              <a:rPr lang="en-US" smtClean="0"/>
              <a:pPr/>
              <a:t>11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Overall,</a:t>
            </a:r>
            <a:r>
              <a:rPr lang="en-US" baseline="0" dirty="0" smtClean="0"/>
              <a:t> opiates and Heroin were the most commonly injected drugs, followed by cocaine. HCV positive IDU injected heroin more frequently and painkillers less frequently than HCV negative IDU.</a:t>
            </a:r>
            <a:endParaRPr lang="en-US" dirty="0"/>
          </a:p>
        </p:txBody>
      </p:sp>
      <p:sp>
        <p:nvSpPr>
          <p:cNvPr id="4" name="Slide Number Placeholder 3"/>
          <p:cNvSpPr>
            <a:spLocks noGrp="1"/>
          </p:cNvSpPr>
          <p:nvPr>
            <p:ph type="sldNum" sz="quarter" idx="10"/>
          </p:nvPr>
        </p:nvSpPr>
        <p:spPr/>
        <p:txBody>
          <a:bodyPr/>
          <a:lstStyle/>
          <a:p>
            <a:fld id="{5507CEA9-71BE-43E7-B8C9-F4B3429B037B}" type="slidenum">
              <a:rPr lang="en-US" smtClean="0"/>
              <a:pPr/>
              <a:t>12</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table shows injection</a:t>
            </a:r>
            <a:r>
              <a:rPr lang="en-US" baseline="0" dirty="0" smtClean="0"/>
              <a:t> behaviors among 244 current IDU overall, and by HCV status.</a:t>
            </a:r>
          </a:p>
          <a:p>
            <a:r>
              <a:rPr lang="en-US" baseline="0" dirty="0" smtClean="0"/>
              <a:t>The majority of current IDU injected weekly or more and obtained needles from drug stores. 25% obtained needles from needle exchange programs.</a:t>
            </a:r>
          </a:p>
          <a:p>
            <a:endParaRPr lang="en-US" dirty="0"/>
          </a:p>
        </p:txBody>
      </p:sp>
      <p:sp>
        <p:nvSpPr>
          <p:cNvPr id="4" name="Slide Number Placeholder 3"/>
          <p:cNvSpPr>
            <a:spLocks noGrp="1"/>
          </p:cNvSpPr>
          <p:nvPr>
            <p:ph type="sldNum" sz="quarter" idx="10"/>
          </p:nvPr>
        </p:nvSpPr>
        <p:spPr/>
        <p:txBody>
          <a:bodyPr/>
          <a:lstStyle/>
          <a:p>
            <a:fld id="{5507CEA9-71BE-43E7-B8C9-F4B3429B037B}" type="slidenum">
              <a:rPr lang="en-US" smtClean="0"/>
              <a:pPr/>
              <a:t>13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46.9% reported always using new needles.</a:t>
            </a:r>
          </a:p>
          <a:p>
            <a:r>
              <a:rPr lang="en-US" baseline="0" dirty="0" smtClean="0"/>
              <a:t>Among 125 IDU who cleaned their needles, the majority (56.8%) cleaned with bleach, but 39% cleaned with soap and water.</a:t>
            </a:r>
          </a:p>
          <a:p>
            <a:r>
              <a:rPr lang="en-US" baseline="0" dirty="0" smtClean="0"/>
              <a:t>Compare with HCV negative IDU, HCV positive IDU more frequently obtained needles from a needle exchange program, and used bleach to clean needles when they cleaned </a:t>
            </a:r>
            <a:r>
              <a:rPr lang="en-US" baseline="0" dirty="0" err="1" smtClean="0"/>
              <a:t>cleaned</a:t>
            </a:r>
            <a:r>
              <a:rPr lang="en-US" baseline="0" dirty="0" smtClean="0"/>
              <a:t> needles.</a:t>
            </a:r>
          </a:p>
          <a:p>
            <a:endParaRPr lang="en-US" dirty="0"/>
          </a:p>
        </p:txBody>
      </p:sp>
      <p:sp>
        <p:nvSpPr>
          <p:cNvPr id="4" name="Slide Number Placeholder 3"/>
          <p:cNvSpPr>
            <a:spLocks noGrp="1"/>
          </p:cNvSpPr>
          <p:nvPr>
            <p:ph type="sldNum" sz="quarter" idx="10"/>
          </p:nvPr>
        </p:nvSpPr>
        <p:spPr/>
        <p:txBody>
          <a:bodyPr/>
          <a:lstStyle/>
          <a:p>
            <a:fld id="{5507CEA9-71BE-43E7-B8C9-F4B3429B037B}" type="slidenum">
              <a:rPr lang="en-US" smtClean="0"/>
              <a:pPr/>
              <a:t>14</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multivariate logistic regression models,</a:t>
            </a:r>
            <a:r>
              <a:rPr lang="en-US" baseline="0" dirty="0" smtClean="0"/>
              <a:t> needle sharing was less likely among males (compared with females) and participants with some college education compared with those with less than a high school education.</a:t>
            </a:r>
          </a:p>
          <a:p>
            <a:r>
              <a:rPr lang="en-US" baseline="0" dirty="0" smtClean="0"/>
              <a:t>Needle sharing was more likely among those who reported they were positive for hepatitis C, and used street needles, any opioids, marijuana, or injected crack cocaine.</a:t>
            </a:r>
            <a:endParaRPr lang="en-US" dirty="0"/>
          </a:p>
        </p:txBody>
      </p:sp>
      <p:sp>
        <p:nvSpPr>
          <p:cNvPr id="4" name="Slide Number Placeholder 3"/>
          <p:cNvSpPr>
            <a:spLocks noGrp="1"/>
          </p:cNvSpPr>
          <p:nvPr>
            <p:ph type="sldNum" sz="quarter" idx="10"/>
          </p:nvPr>
        </p:nvSpPr>
        <p:spPr/>
        <p:txBody>
          <a:bodyPr/>
          <a:lstStyle/>
          <a:p>
            <a:fld id="{5507CEA9-71BE-43E7-B8C9-F4B3429B037B}" type="slidenum">
              <a:rPr lang="en-US" smtClean="0"/>
              <a:pPr/>
              <a:t>17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21CA6A-CBAA-47DC-ACB6-123332926546}" type="datetimeFigureOut">
              <a:rPr lang="en-US" smtClean="0"/>
              <a:pPr/>
              <a:t>11/12/2010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64F0D0-03F2-4704-9DF3-D8526667B62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1CA6A-CBAA-47DC-ACB6-123332926546}" type="datetimeFigureOut">
              <a:rPr lang="en-US" smtClean="0"/>
              <a:pPr/>
              <a:t>11/12/2010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64F0D0-03F2-4704-9DF3-D8526667B629}"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30375"/>
            <a:ext cx="7772400" cy="1470025"/>
          </a:xfrm>
        </p:spPr>
        <p:txBody>
          <a:bodyPr>
            <a:normAutofit fontScale="90000"/>
          </a:bodyPr>
          <a:lstStyle/>
          <a:p>
            <a:r>
              <a:rPr lang="en-US" b="1" dirty="0">
                <a:solidFill>
                  <a:srgbClr val="FFFF00"/>
                </a:solidFill>
              </a:rPr>
              <a:t>Hepatitis C Awareness and Risky Injection Behaviors among Injection Drug Users in Treatment</a:t>
            </a:r>
            <a:r>
              <a:rPr lang="en-US" dirty="0"/>
              <a:t/>
            </a:r>
            <a:br>
              <a:rPr lang="en-US" dirty="0"/>
            </a:br>
            <a:endParaRPr lang="en-US" dirty="0"/>
          </a:p>
        </p:txBody>
      </p:sp>
      <p:sp>
        <p:nvSpPr>
          <p:cNvPr id="3" name="Subtitle 2"/>
          <p:cNvSpPr>
            <a:spLocks noGrp="1"/>
          </p:cNvSpPr>
          <p:nvPr>
            <p:ph type="subTitle" idx="1"/>
          </p:nvPr>
        </p:nvSpPr>
        <p:spPr>
          <a:xfrm>
            <a:off x="1066800" y="3733800"/>
            <a:ext cx="7391400" cy="2438400"/>
          </a:xfrm>
        </p:spPr>
        <p:txBody>
          <a:bodyPr>
            <a:normAutofit fontScale="62500" lnSpcReduction="20000"/>
          </a:bodyPr>
          <a:lstStyle/>
          <a:p>
            <a:r>
              <a:rPr lang="en-US" u="sng" dirty="0" smtClean="0"/>
              <a:t>PT </a:t>
            </a:r>
            <a:r>
              <a:rPr lang="en-US" u="sng" dirty="0"/>
              <a:t>Korthuis</a:t>
            </a:r>
            <a:r>
              <a:rPr lang="en-US" u="sng" baseline="30000" dirty="0"/>
              <a:t>1</a:t>
            </a:r>
            <a:r>
              <a:rPr lang="en-US" dirty="0"/>
              <a:t>, D Feaster</a:t>
            </a:r>
            <a:r>
              <a:rPr lang="en-US" baseline="30000" dirty="0"/>
              <a:t>2</a:t>
            </a:r>
            <a:r>
              <a:rPr lang="en-US" dirty="0"/>
              <a:t>, Z Gomez</a:t>
            </a:r>
            <a:r>
              <a:rPr lang="en-US" baseline="30000" dirty="0"/>
              <a:t>2</a:t>
            </a:r>
            <a:r>
              <a:rPr lang="en-US" dirty="0"/>
              <a:t>, M Das-Douglas</a:t>
            </a:r>
            <a:r>
              <a:rPr lang="en-US" baseline="30000" dirty="0"/>
              <a:t>3</a:t>
            </a:r>
            <a:r>
              <a:rPr lang="en-US" dirty="0"/>
              <a:t>, S Tross</a:t>
            </a:r>
            <a:r>
              <a:rPr lang="en-US" baseline="30000" dirty="0"/>
              <a:t>4</a:t>
            </a:r>
            <a:r>
              <a:rPr lang="en-US" dirty="0"/>
              <a:t>, K Wiest</a:t>
            </a:r>
            <a:r>
              <a:rPr lang="en-US" baseline="30000" dirty="0"/>
              <a:t>5</a:t>
            </a:r>
            <a:r>
              <a:rPr lang="en-US" dirty="0"/>
              <a:t>, A Douaihy</a:t>
            </a:r>
            <a:r>
              <a:rPr lang="en-US" baseline="30000" dirty="0"/>
              <a:t>6</a:t>
            </a:r>
            <a:r>
              <a:rPr lang="en-US" dirty="0"/>
              <a:t>, RN Mandler</a:t>
            </a:r>
            <a:r>
              <a:rPr lang="en-US" baseline="30000" dirty="0"/>
              <a:t>7</a:t>
            </a:r>
            <a:r>
              <a:rPr lang="en-US" dirty="0"/>
              <a:t>, JL Sorensen</a:t>
            </a:r>
            <a:r>
              <a:rPr lang="en-US" baseline="30000" dirty="0"/>
              <a:t>3</a:t>
            </a:r>
            <a:r>
              <a:rPr lang="en-US" dirty="0"/>
              <a:t>, G Colfax</a:t>
            </a:r>
            <a:r>
              <a:rPr lang="en-US" baseline="30000" dirty="0"/>
              <a:t>8</a:t>
            </a:r>
            <a:r>
              <a:rPr lang="en-US" dirty="0"/>
              <a:t>, PE Penn</a:t>
            </a:r>
            <a:r>
              <a:rPr lang="en-US" baseline="30000" dirty="0"/>
              <a:t>9</a:t>
            </a:r>
            <a:r>
              <a:rPr lang="en-US" dirty="0"/>
              <a:t>, D Lape</a:t>
            </a:r>
            <a:r>
              <a:rPr lang="en-US" baseline="30000" dirty="0"/>
              <a:t>5</a:t>
            </a:r>
            <a:r>
              <a:rPr lang="en-US" dirty="0"/>
              <a:t>, L Metsch</a:t>
            </a:r>
            <a:r>
              <a:rPr lang="en-US" baseline="30000" dirty="0"/>
              <a:t>2</a:t>
            </a:r>
            <a:r>
              <a:rPr lang="en-US" dirty="0"/>
              <a:t>.</a:t>
            </a:r>
          </a:p>
          <a:p>
            <a:r>
              <a:rPr lang="en-US" b="1" dirty="0"/>
              <a:t> </a:t>
            </a:r>
            <a:endParaRPr lang="en-US" dirty="0"/>
          </a:p>
          <a:p>
            <a:r>
              <a:rPr lang="en-US" baseline="30000" dirty="0" smtClean="0"/>
              <a:t>1</a:t>
            </a:r>
            <a:r>
              <a:rPr lang="en-US" dirty="0" smtClean="0"/>
              <a:t>Oregon </a:t>
            </a:r>
            <a:r>
              <a:rPr lang="en-US" dirty="0"/>
              <a:t>Health and Science University; </a:t>
            </a:r>
            <a:r>
              <a:rPr lang="en-US" baseline="30000" dirty="0"/>
              <a:t>2</a:t>
            </a:r>
            <a:r>
              <a:rPr lang="en-US" dirty="0"/>
              <a:t>University of Miami Miller School of Medicine; </a:t>
            </a:r>
            <a:r>
              <a:rPr lang="en-US" baseline="30000" dirty="0"/>
              <a:t>3</a:t>
            </a:r>
            <a:r>
              <a:rPr lang="en-US" dirty="0"/>
              <a:t>University of California, San Francisco; </a:t>
            </a:r>
            <a:r>
              <a:rPr lang="en-US" baseline="30000" dirty="0"/>
              <a:t>4</a:t>
            </a:r>
            <a:r>
              <a:rPr lang="en-US" dirty="0"/>
              <a:t>Columbia University; </a:t>
            </a:r>
            <a:r>
              <a:rPr lang="en-US" baseline="30000" dirty="0"/>
              <a:t>5</a:t>
            </a:r>
            <a:r>
              <a:rPr lang="en-US" dirty="0"/>
              <a:t>CODA; </a:t>
            </a:r>
            <a:r>
              <a:rPr lang="en-US" baseline="30000" dirty="0"/>
              <a:t>6</a:t>
            </a:r>
            <a:r>
              <a:rPr lang="en-US" dirty="0"/>
              <a:t>University of Pittsburgh School of </a:t>
            </a:r>
            <a:r>
              <a:rPr lang="en-US" dirty="0" smtClean="0"/>
              <a:t>Medicine;  </a:t>
            </a:r>
            <a:r>
              <a:rPr lang="en-US" baseline="30000" dirty="0"/>
              <a:t>7</a:t>
            </a:r>
            <a:r>
              <a:rPr lang="en-US" dirty="0"/>
              <a:t>National Institute on Drug Abuse; </a:t>
            </a:r>
            <a:r>
              <a:rPr lang="en-US" baseline="30000" dirty="0"/>
              <a:t>8</a:t>
            </a:r>
            <a:r>
              <a:rPr lang="en-US" dirty="0"/>
              <a:t>San Francisco Department of Public Health; </a:t>
            </a:r>
            <a:r>
              <a:rPr lang="en-US" baseline="30000" dirty="0"/>
              <a:t>9</a:t>
            </a:r>
            <a:r>
              <a:rPr lang="en-US" dirty="0"/>
              <a:t>La Frontera;</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rgbClr val="FFFF00"/>
                </a:solidFill>
              </a:rPr>
              <a:t>Participant Characteristics, </a:t>
            </a:r>
            <a:br>
              <a:rPr lang="en-US" dirty="0" smtClean="0">
                <a:solidFill>
                  <a:srgbClr val="FFFF00"/>
                </a:solidFill>
              </a:rPr>
            </a:br>
            <a:r>
              <a:rPr lang="en-US" dirty="0" smtClean="0">
                <a:solidFill>
                  <a:srgbClr val="FFFF00"/>
                </a:solidFill>
              </a:rPr>
              <a:t>by HCV Self Report (n=245)</a:t>
            </a:r>
            <a:endParaRPr lang="en-US" dirty="0"/>
          </a:p>
        </p:txBody>
      </p:sp>
      <p:graphicFrame>
        <p:nvGraphicFramePr>
          <p:cNvPr id="5" name="Table 4"/>
          <p:cNvGraphicFramePr>
            <a:graphicFrameLocks noGrp="1"/>
          </p:cNvGraphicFramePr>
          <p:nvPr/>
        </p:nvGraphicFramePr>
        <p:xfrm>
          <a:off x="1554480" y="1600200"/>
          <a:ext cx="6446518" cy="4179570"/>
        </p:xfrm>
        <a:graphic>
          <a:graphicData uri="http://schemas.openxmlformats.org/drawingml/2006/table">
            <a:tbl>
              <a:tblPr/>
              <a:tblGrid>
                <a:gridCol w="1722120"/>
                <a:gridCol w="571551"/>
                <a:gridCol w="698802"/>
                <a:gridCol w="685909"/>
                <a:gridCol w="687199"/>
                <a:gridCol w="593080"/>
                <a:gridCol w="593080"/>
                <a:gridCol w="894777"/>
              </a:tblGrid>
              <a:tr h="219710">
                <a:tc>
                  <a:txBody>
                    <a:bodyPr/>
                    <a:lstStyle/>
                    <a:p>
                      <a:pPr marL="0" marR="0">
                        <a:spcBef>
                          <a:spcPts val="0"/>
                        </a:spcBef>
                        <a:spcAft>
                          <a:spcPts val="0"/>
                        </a:spcAft>
                      </a:pPr>
                      <a:endParaRPr lang="en-US" sz="1400" dirty="0">
                        <a:solidFill>
                          <a:schemeClr val="bg1"/>
                        </a:solidFill>
                        <a:latin typeface="+mj-lt"/>
                        <a:ea typeface="Times New Roman"/>
                      </a:endParaRPr>
                    </a:p>
                  </a:txBody>
                  <a:tcPr marT="18415" marB="1841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gridSpan="2">
                  <a:txBody>
                    <a:bodyPr/>
                    <a:lstStyle/>
                    <a:p>
                      <a:pPr marL="0" marR="0" algn="ctr">
                        <a:spcBef>
                          <a:spcPts val="0"/>
                        </a:spcBef>
                        <a:spcAft>
                          <a:spcPts val="0"/>
                        </a:spcAft>
                      </a:pPr>
                      <a:r>
                        <a:rPr lang="en-US" sz="1400" b="1" dirty="0" smtClean="0">
                          <a:solidFill>
                            <a:schemeClr val="bg1"/>
                          </a:solidFill>
                          <a:latin typeface="+mj-lt"/>
                          <a:ea typeface="Times New Roman"/>
                        </a:rPr>
                        <a:t>HCV</a:t>
                      </a:r>
                      <a:r>
                        <a:rPr lang="en-US" sz="1400" b="1" baseline="0" dirty="0" smtClean="0">
                          <a:solidFill>
                            <a:schemeClr val="bg1"/>
                          </a:solidFill>
                          <a:latin typeface="+mj-lt"/>
                          <a:ea typeface="Times New Roman"/>
                        </a:rPr>
                        <a:t> Positive</a:t>
                      </a:r>
                      <a:endParaRPr lang="en-US" sz="1400" b="1" dirty="0">
                        <a:solidFill>
                          <a:schemeClr val="bg1"/>
                        </a:solidFill>
                        <a:latin typeface="+mj-lt"/>
                        <a:ea typeface="Times New Roman"/>
                      </a:endParaRPr>
                    </a:p>
                    <a:p>
                      <a:pPr marL="0" marR="0" algn="ctr">
                        <a:spcBef>
                          <a:spcPts val="0"/>
                        </a:spcBef>
                        <a:spcAft>
                          <a:spcPts val="0"/>
                        </a:spcAft>
                      </a:pPr>
                      <a:r>
                        <a:rPr lang="en-US" sz="1400" b="1" dirty="0">
                          <a:solidFill>
                            <a:schemeClr val="bg1"/>
                          </a:solidFill>
                          <a:latin typeface="+mj-lt"/>
                          <a:ea typeface="Times New Roman"/>
                        </a:rPr>
                        <a:t>(</a:t>
                      </a:r>
                      <a:r>
                        <a:rPr lang="en-US" sz="1400" b="1" i="1" dirty="0">
                          <a:solidFill>
                            <a:schemeClr val="bg1"/>
                          </a:solidFill>
                          <a:latin typeface="+mj-lt"/>
                          <a:ea typeface="Times New Roman"/>
                        </a:rPr>
                        <a:t>n</a:t>
                      </a:r>
                      <a:r>
                        <a:rPr lang="en-US" sz="1400" b="1" dirty="0">
                          <a:solidFill>
                            <a:schemeClr val="bg1"/>
                          </a:solidFill>
                          <a:latin typeface="+mj-lt"/>
                          <a:ea typeface="Times New Roman"/>
                        </a:rPr>
                        <a:t> = 92)</a:t>
                      </a:r>
                    </a:p>
                  </a:txBody>
                  <a:tcPr marT="18415" marB="1841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endParaRPr lang="en-US"/>
                    </a:p>
                  </a:txBody>
                  <a:tcPr/>
                </a:tc>
                <a:tc gridSpan="2">
                  <a:txBody>
                    <a:bodyPr/>
                    <a:lstStyle/>
                    <a:p>
                      <a:pPr marL="0" marR="0" algn="ctr">
                        <a:spcBef>
                          <a:spcPts val="0"/>
                        </a:spcBef>
                        <a:spcAft>
                          <a:spcPts val="0"/>
                        </a:spcAft>
                      </a:pPr>
                      <a:r>
                        <a:rPr lang="en-US" sz="1400" b="1" dirty="0">
                          <a:solidFill>
                            <a:schemeClr val="bg1"/>
                          </a:solidFill>
                          <a:latin typeface="+mj-lt"/>
                          <a:ea typeface="Times New Roman"/>
                        </a:rPr>
                        <a:t>HCV </a:t>
                      </a:r>
                      <a:r>
                        <a:rPr lang="en-US" sz="1400" b="1" dirty="0" smtClean="0">
                          <a:solidFill>
                            <a:schemeClr val="bg1"/>
                          </a:solidFill>
                          <a:latin typeface="+mj-lt"/>
                          <a:ea typeface="Times New Roman"/>
                        </a:rPr>
                        <a:t>Negative</a:t>
                      </a:r>
                      <a:endParaRPr lang="en-US" sz="1400" b="1" dirty="0">
                        <a:solidFill>
                          <a:schemeClr val="bg1"/>
                        </a:solidFill>
                        <a:latin typeface="+mj-lt"/>
                        <a:ea typeface="Times New Roman"/>
                      </a:endParaRPr>
                    </a:p>
                    <a:p>
                      <a:pPr marL="0" marR="0" algn="ctr">
                        <a:spcBef>
                          <a:spcPts val="0"/>
                        </a:spcBef>
                        <a:spcAft>
                          <a:spcPts val="0"/>
                        </a:spcAft>
                      </a:pPr>
                      <a:r>
                        <a:rPr lang="en-US" sz="1400" b="1" dirty="0">
                          <a:solidFill>
                            <a:schemeClr val="bg1"/>
                          </a:solidFill>
                          <a:latin typeface="+mj-lt"/>
                          <a:ea typeface="Times New Roman"/>
                        </a:rPr>
                        <a:t> (</a:t>
                      </a:r>
                      <a:r>
                        <a:rPr lang="en-US" sz="1400" b="1" i="1" dirty="0">
                          <a:solidFill>
                            <a:schemeClr val="bg1"/>
                          </a:solidFill>
                          <a:latin typeface="+mj-lt"/>
                          <a:ea typeface="Times New Roman"/>
                        </a:rPr>
                        <a:t>n</a:t>
                      </a:r>
                      <a:r>
                        <a:rPr lang="en-US" sz="1400" b="1" dirty="0">
                          <a:solidFill>
                            <a:schemeClr val="bg1"/>
                          </a:solidFill>
                          <a:latin typeface="+mj-lt"/>
                          <a:ea typeface="Times New Roman"/>
                        </a:rPr>
                        <a:t> = 153)</a:t>
                      </a:r>
                    </a:p>
                  </a:txBody>
                  <a:tcPr marT="18415" marB="1841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endParaRPr lang="en-US"/>
                    </a:p>
                  </a:txBody>
                  <a:tcPr/>
                </a:tc>
                <a:tc gridSpan="2">
                  <a:txBody>
                    <a:bodyPr/>
                    <a:lstStyle/>
                    <a:p>
                      <a:pPr marL="0" marR="0" algn="ctr">
                        <a:spcBef>
                          <a:spcPts val="0"/>
                        </a:spcBef>
                        <a:spcAft>
                          <a:spcPts val="0"/>
                        </a:spcAft>
                      </a:pPr>
                      <a:r>
                        <a:rPr lang="en-US" sz="1400" b="1" dirty="0">
                          <a:solidFill>
                            <a:schemeClr val="bg1"/>
                          </a:solidFill>
                          <a:latin typeface="+mj-lt"/>
                          <a:ea typeface="Times New Roman"/>
                        </a:rPr>
                        <a:t>Total</a:t>
                      </a:r>
                    </a:p>
                    <a:p>
                      <a:pPr marL="0" marR="0" algn="ctr">
                        <a:spcBef>
                          <a:spcPts val="0"/>
                        </a:spcBef>
                        <a:spcAft>
                          <a:spcPts val="0"/>
                        </a:spcAft>
                      </a:pPr>
                      <a:r>
                        <a:rPr lang="en-US" sz="1400" b="1" dirty="0">
                          <a:solidFill>
                            <a:schemeClr val="bg1"/>
                          </a:solidFill>
                          <a:latin typeface="+mj-lt"/>
                          <a:ea typeface="Times New Roman"/>
                        </a:rPr>
                        <a:t>(</a:t>
                      </a:r>
                      <a:r>
                        <a:rPr lang="en-US" sz="1400" b="1" i="1" dirty="0">
                          <a:solidFill>
                            <a:schemeClr val="bg1"/>
                          </a:solidFill>
                          <a:latin typeface="+mj-lt"/>
                          <a:ea typeface="Times New Roman"/>
                        </a:rPr>
                        <a:t>n</a:t>
                      </a:r>
                      <a:r>
                        <a:rPr lang="en-US" sz="1400" b="1" dirty="0">
                          <a:solidFill>
                            <a:schemeClr val="bg1"/>
                          </a:solidFill>
                          <a:latin typeface="+mj-lt"/>
                          <a:ea typeface="Times New Roman"/>
                        </a:rPr>
                        <a:t> = 245)</a:t>
                      </a:r>
                    </a:p>
                  </a:txBody>
                  <a:tcPr marT="18415" marB="1841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endParaRPr lang="en-US"/>
                    </a:p>
                  </a:txBody>
                  <a:tcPr/>
                </a:tc>
                <a:tc>
                  <a:txBody>
                    <a:bodyPr/>
                    <a:lstStyle/>
                    <a:p>
                      <a:pPr marL="0" marR="0" algn="ctr">
                        <a:spcBef>
                          <a:spcPts val="0"/>
                        </a:spcBef>
                        <a:spcAft>
                          <a:spcPts val="0"/>
                        </a:spcAft>
                      </a:pPr>
                      <a:r>
                        <a:rPr lang="en-US" sz="1400" b="1" i="1" dirty="0">
                          <a:solidFill>
                            <a:schemeClr val="bg1"/>
                          </a:solidFill>
                          <a:latin typeface="+mj-lt"/>
                          <a:ea typeface="Times New Roman"/>
                        </a:rPr>
                        <a:t>p-value</a:t>
                      </a:r>
                      <a:endParaRPr lang="en-US" sz="1400" b="1" dirty="0">
                        <a:solidFill>
                          <a:schemeClr val="bg1"/>
                        </a:solidFill>
                        <a:latin typeface="+mj-lt"/>
                        <a:ea typeface="Times New Roman"/>
                      </a:endParaRPr>
                    </a:p>
                  </a:txBody>
                  <a:tcPr marT="18415" marB="18415"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219710">
                <a:tc>
                  <a:txBody>
                    <a:bodyPr/>
                    <a:lstStyle/>
                    <a:p>
                      <a:pPr marL="0" marR="0">
                        <a:spcBef>
                          <a:spcPts val="0"/>
                        </a:spcBef>
                        <a:spcAft>
                          <a:spcPts val="0"/>
                        </a:spcAft>
                        <a:tabLst>
                          <a:tab pos="114300" algn="l"/>
                          <a:tab pos="228600" algn="l"/>
                          <a:tab pos="476885" algn="l"/>
                        </a:tabLst>
                      </a:pPr>
                      <a:r>
                        <a:rPr lang="en-US" sz="1400" b="1" dirty="0">
                          <a:solidFill>
                            <a:schemeClr val="bg1"/>
                          </a:solidFill>
                          <a:latin typeface="+mj-lt"/>
                          <a:ea typeface="Times New Roman"/>
                        </a:rPr>
                        <a:t>Mean Age  (SD)</a:t>
                      </a:r>
                    </a:p>
                  </a:txBody>
                  <a:tcPr marT="18415" marB="18415"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45.3</a:t>
                      </a:r>
                    </a:p>
                  </a:txBody>
                  <a:tcPr marT="18415" marB="18415"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spcBef>
                          <a:spcPts val="0"/>
                        </a:spcBef>
                        <a:spcAft>
                          <a:spcPts val="0"/>
                        </a:spcAft>
                        <a:tabLst>
                          <a:tab pos="203835" algn="dec"/>
                        </a:tabLst>
                      </a:pPr>
                      <a:r>
                        <a:rPr lang="en-US" sz="1400" dirty="0" smtClean="0">
                          <a:solidFill>
                            <a:schemeClr val="bg1"/>
                          </a:solidFill>
                          <a:latin typeface="+mj-lt"/>
                          <a:ea typeface="Times New Roman"/>
                        </a:rPr>
                        <a:t>(8.80)</a:t>
                      </a:r>
                      <a:endParaRPr lang="en-US" sz="1400" dirty="0">
                        <a:solidFill>
                          <a:schemeClr val="bg1"/>
                        </a:solidFill>
                        <a:latin typeface="+mj-lt"/>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35.6</a:t>
                      </a:r>
                    </a:p>
                  </a:txBody>
                  <a:tcPr marT="18415" marB="18415"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spcBef>
                          <a:spcPts val="0"/>
                        </a:spcBef>
                        <a:spcAft>
                          <a:spcPts val="0"/>
                        </a:spcAft>
                        <a:tabLst>
                          <a:tab pos="276225" algn="dec"/>
                        </a:tabLst>
                      </a:pPr>
                      <a:r>
                        <a:rPr lang="en-US" sz="1400" dirty="0" smtClean="0">
                          <a:solidFill>
                            <a:schemeClr val="bg1"/>
                          </a:solidFill>
                          <a:latin typeface="+mj-lt"/>
                          <a:ea typeface="Times New Roman"/>
                        </a:rPr>
                        <a:t>(10.6)</a:t>
                      </a:r>
                      <a:endParaRPr lang="en-US" sz="1400" dirty="0">
                        <a:solidFill>
                          <a:schemeClr val="bg1"/>
                        </a:solidFill>
                        <a:latin typeface="+mj-lt"/>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39.3</a:t>
                      </a:r>
                    </a:p>
                  </a:txBody>
                  <a:tcPr marT="18415" marB="18415"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lgn="just">
                        <a:spcBef>
                          <a:spcPts val="0"/>
                        </a:spcBef>
                        <a:spcAft>
                          <a:spcPts val="0"/>
                        </a:spcAft>
                        <a:tabLst>
                          <a:tab pos="191135" algn="dec"/>
                        </a:tabLst>
                      </a:pPr>
                      <a:r>
                        <a:rPr lang="en-US" sz="1400" dirty="0" smtClean="0">
                          <a:solidFill>
                            <a:schemeClr val="bg1"/>
                          </a:solidFill>
                          <a:latin typeface="+mj-lt"/>
                          <a:ea typeface="Times New Roman"/>
                        </a:rPr>
                        <a:t>(11.0)</a:t>
                      </a:r>
                      <a:endParaRPr lang="en-US" sz="1400" dirty="0">
                        <a:solidFill>
                          <a:schemeClr val="bg1"/>
                        </a:solidFill>
                        <a:latin typeface="+mj-lt"/>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lgn="ctr">
                        <a:spcBef>
                          <a:spcPts val="0"/>
                        </a:spcBef>
                        <a:spcAft>
                          <a:spcPts val="0"/>
                        </a:spcAft>
                        <a:tabLst>
                          <a:tab pos="181610" algn="dec"/>
                        </a:tabLst>
                      </a:pPr>
                      <a:r>
                        <a:rPr lang="en-US" sz="1400" dirty="0">
                          <a:solidFill>
                            <a:schemeClr val="bg1"/>
                          </a:solidFill>
                          <a:latin typeface="+mj-lt"/>
                          <a:ea typeface="Times New Roman"/>
                        </a:rPr>
                        <a:t>&lt;.001</a:t>
                      </a:r>
                    </a:p>
                  </a:txBody>
                  <a:tcPr marT="18415" marB="18415"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Male Gender (%)</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44</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47.8%</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105</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smtClean="0">
                          <a:solidFill>
                            <a:schemeClr val="bg1"/>
                          </a:solidFill>
                          <a:latin typeface="+mj-lt"/>
                          <a:ea typeface="Times New Roman"/>
                        </a:rPr>
                        <a:t>68.6%</a:t>
                      </a:r>
                      <a:endParaRPr lang="en-US" sz="1400" dirty="0">
                        <a:solidFill>
                          <a:schemeClr val="bg1"/>
                        </a:solidFill>
                        <a:latin typeface="+mj-lt"/>
                        <a:ea typeface="Times New Roman"/>
                      </a:endParaRP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149</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60.8</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r>
                        <a:rPr lang="en-US" sz="1400" dirty="0">
                          <a:solidFill>
                            <a:schemeClr val="bg1"/>
                          </a:solidFill>
                          <a:latin typeface="+mj-lt"/>
                          <a:ea typeface="Times New Roman"/>
                        </a:rPr>
                        <a:t>.001</a:t>
                      </a: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Race/Ethnicity (%)</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endParaRPr lang="en-US" sz="1400" dirty="0">
                        <a:solidFill>
                          <a:schemeClr val="bg1"/>
                        </a:solidFill>
                        <a:latin typeface="+mj-lt"/>
                        <a:ea typeface="Times New Roman"/>
                      </a:endParaRP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endParaRPr lang="en-US" sz="1400" dirty="0">
                        <a:solidFill>
                          <a:schemeClr val="bg1"/>
                        </a:solidFill>
                        <a:latin typeface="+mj-lt"/>
                        <a:ea typeface="Times New Roman"/>
                      </a:endParaRP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endParaRPr lang="en-US" sz="1400" dirty="0">
                        <a:solidFill>
                          <a:schemeClr val="bg1"/>
                        </a:solidFill>
                        <a:latin typeface="+mj-lt"/>
                        <a:ea typeface="Times New Roman"/>
                      </a:endParaRP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r>
                        <a:rPr lang="en-US" sz="1400" dirty="0">
                          <a:solidFill>
                            <a:schemeClr val="bg1"/>
                          </a:solidFill>
                          <a:latin typeface="+mj-lt"/>
                          <a:ea typeface="Times New Roman"/>
                        </a:rPr>
                        <a:t>.251</a:t>
                      </a: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	White</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55</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59.8%</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106</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69.3%</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161</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65.7%</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	Hispanic</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17</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11.1%</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18</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19.6%</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35</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14.3%</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	Black</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9</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9.8%</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17</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11.1%</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26</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10.6%</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	Other</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10</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10.9%</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13</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8.5%</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23</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9.4%</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Employed (%)</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21</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23.1%</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30</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19.6%</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51</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20.9%</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r>
                        <a:rPr lang="en-US" sz="1400" dirty="0">
                          <a:solidFill>
                            <a:schemeClr val="bg1"/>
                          </a:solidFill>
                          <a:latin typeface="+mj-lt"/>
                          <a:ea typeface="Times New Roman"/>
                        </a:rPr>
                        <a:t>.519</a:t>
                      </a: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Education (%)</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endParaRPr lang="en-US" sz="1400" dirty="0">
                        <a:solidFill>
                          <a:schemeClr val="bg1"/>
                        </a:solidFill>
                        <a:latin typeface="+mj-lt"/>
                        <a:ea typeface="Times New Roman"/>
                      </a:endParaRP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endParaRPr lang="en-US" sz="1400" dirty="0">
                        <a:solidFill>
                          <a:schemeClr val="bg1"/>
                        </a:solidFill>
                        <a:latin typeface="+mj-lt"/>
                        <a:ea typeface="Times New Roman"/>
                      </a:endParaRP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endParaRPr lang="en-US" sz="1400" dirty="0">
                        <a:solidFill>
                          <a:schemeClr val="bg1"/>
                        </a:solidFill>
                        <a:latin typeface="+mj-lt"/>
                        <a:ea typeface="Times New Roman"/>
                      </a:endParaRPr>
                    </a:p>
                  </a:txBody>
                  <a:tcPr marT="18415" marB="18415">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endParaRPr lang="en-US" sz="1400" dirty="0">
                        <a:solidFill>
                          <a:schemeClr val="bg1"/>
                        </a:solidFill>
                        <a:latin typeface="+mj-lt"/>
                        <a:ea typeface="Times New Roman"/>
                      </a:endParaRP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r>
                        <a:rPr lang="en-US" sz="1400" dirty="0">
                          <a:solidFill>
                            <a:schemeClr val="bg1"/>
                          </a:solidFill>
                          <a:latin typeface="+mj-lt"/>
                          <a:ea typeface="Times New Roman"/>
                        </a:rPr>
                        <a:t>.927</a:t>
                      </a: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	&lt; High School</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28</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30.4%</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43</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28.1%</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71</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smtClean="0">
                          <a:solidFill>
                            <a:schemeClr val="bg1"/>
                          </a:solidFill>
                          <a:latin typeface="+mj-lt"/>
                          <a:ea typeface="Times New Roman"/>
                        </a:rPr>
                        <a:t>29.0%</a:t>
                      </a:r>
                      <a:endParaRPr lang="en-US" sz="1400" dirty="0">
                        <a:solidFill>
                          <a:schemeClr val="bg1"/>
                        </a:solidFill>
                        <a:latin typeface="+mj-lt"/>
                        <a:ea typeface="Times New Roman"/>
                      </a:endParaRP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	High School</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32</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34.8%</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55</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35.9%</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87</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35.5%</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	≥ Some College</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32</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34.8%</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55</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35.9%</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87</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35.5%</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endParaRPr lang="en-US" sz="1400" dirty="0">
                        <a:solidFill>
                          <a:schemeClr val="bg1"/>
                        </a:solidFill>
                        <a:latin typeface="+mj-lt"/>
                        <a:ea typeface="Times New Roman"/>
                      </a:endParaRPr>
                    </a:p>
                  </a:txBody>
                  <a:tcPr marT="18415" marB="18415" anchor="ctr">
                    <a:lnL>
                      <a:noFill/>
                    </a:lnL>
                    <a:lnR>
                      <a:noFill/>
                    </a:lnR>
                    <a:lnT>
                      <a:noFill/>
                    </a:lnT>
                    <a:lnB>
                      <a:noFill/>
                    </a:lnB>
                    <a:solidFill>
                      <a:schemeClr val="tx1"/>
                    </a:solidFill>
                  </a:tcPr>
                </a:tc>
              </a:tr>
              <a:tr h="433070">
                <a:tc>
                  <a:txBody>
                    <a:bodyPr/>
                    <a:lstStyle/>
                    <a:p>
                      <a:pPr marL="0" marR="0">
                        <a:spcBef>
                          <a:spcPts val="0"/>
                        </a:spcBef>
                        <a:spcAft>
                          <a:spcPts val="0"/>
                        </a:spcAft>
                        <a:tabLst>
                          <a:tab pos="228600" algn="l"/>
                          <a:tab pos="476885" algn="l"/>
                        </a:tabLst>
                      </a:pPr>
                      <a:r>
                        <a:rPr lang="en-US" sz="1400" b="1" dirty="0">
                          <a:solidFill>
                            <a:schemeClr val="bg1"/>
                          </a:solidFill>
                          <a:latin typeface="+mj-lt"/>
                          <a:ea typeface="Times New Roman"/>
                        </a:rPr>
                        <a:t>Court Mandated </a:t>
                      </a:r>
                    </a:p>
                    <a:p>
                      <a:pPr marL="0" marR="0">
                        <a:spcBef>
                          <a:spcPts val="0"/>
                        </a:spcBef>
                        <a:spcAft>
                          <a:spcPts val="0"/>
                        </a:spcAft>
                        <a:tabLst>
                          <a:tab pos="228600" algn="l"/>
                          <a:tab pos="476885" algn="l"/>
                        </a:tabLst>
                      </a:pPr>
                      <a:r>
                        <a:rPr lang="en-US" sz="1400" b="1" dirty="0">
                          <a:solidFill>
                            <a:schemeClr val="bg1"/>
                          </a:solidFill>
                          <a:latin typeface="+mj-lt"/>
                          <a:ea typeface="Times New Roman"/>
                        </a:rPr>
                        <a:t>     </a:t>
                      </a:r>
                      <a:r>
                        <a:rPr lang="en-US" sz="1400" b="1" dirty="0" smtClean="0">
                          <a:solidFill>
                            <a:schemeClr val="bg1"/>
                          </a:solidFill>
                          <a:latin typeface="+mj-lt"/>
                          <a:ea typeface="Times New Roman"/>
                        </a:rPr>
                        <a:t>Treatment (%)</a:t>
                      </a:r>
                      <a:endParaRPr lang="en-US" sz="1400" b="1" dirty="0">
                        <a:solidFill>
                          <a:schemeClr val="bg1"/>
                        </a:solidFill>
                        <a:latin typeface="+mj-lt"/>
                        <a:ea typeface="Times New Roman"/>
                      </a:endParaRP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17</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18.5%</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32</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20.9%</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49</a:t>
                      </a:r>
                    </a:p>
                  </a:txBody>
                  <a:tcPr marT="18415" marB="18415" anchor="ctr">
                    <a:lnL>
                      <a:noFill/>
                    </a:lnL>
                    <a:lnR>
                      <a:noFill/>
                    </a:lnR>
                    <a:lnT>
                      <a:noFill/>
                    </a:lnT>
                    <a:lnB>
                      <a:noFill/>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20.0%</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tabLst>
                          <a:tab pos="181610" algn="dec"/>
                        </a:tabLst>
                      </a:pPr>
                      <a:r>
                        <a:rPr lang="en-US" sz="1400" dirty="0">
                          <a:solidFill>
                            <a:schemeClr val="bg1"/>
                          </a:solidFill>
                          <a:latin typeface="+mj-lt"/>
                          <a:ea typeface="Times New Roman"/>
                        </a:rPr>
                        <a:t>.644</a:t>
                      </a:r>
                    </a:p>
                  </a:txBody>
                  <a:tcPr marT="18415" marB="18415" anchor="ctr">
                    <a:lnL>
                      <a:noFill/>
                    </a:lnL>
                    <a:lnR>
                      <a:noFill/>
                    </a:lnR>
                    <a:lnT>
                      <a:noFill/>
                    </a:lnT>
                    <a:lnB>
                      <a:noFill/>
                    </a:lnB>
                    <a:solidFill>
                      <a:schemeClr val="tx1"/>
                    </a:solidFill>
                  </a:tcPr>
                </a:tc>
              </a:tr>
              <a:tr h="219710">
                <a:tc>
                  <a:txBody>
                    <a:bodyPr/>
                    <a:lstStyle/>
                    <a:p>
                      <a:pPr marL="0" marR="0">
                        <a:spcBef>
                          <a:spcPts val="0"/>
                        </a:spcBef>
                        <a:spcAft>
                          <a:spcPts val="0"/>
                        </a:spcAft>
                        <a:tabLst>
                          <a:tab pos="228600" algn="l"/>
                          <a:tab pos="476885" algn="l"/>
                        </a:tabLst>
                      </a:pPr>
                      <a:r>
                        <a:rPr lang="en-US" sz="1400" b="1" dirty="0" smtClean="0">
                          <a:solidFill>
                            <a:schemeClr val="bg1"/>
                          </a:solidFill>
                          <a:latin typeface="+mj-lt"/>
                          <a:ea typeface="Times New Roman"/>
                        </a:rPr>
                        <a:t>Jailed last </a:t>
                      </a:r>
                      <a:r>
                        <a:rPr lang="en-US" sz="1400" b="1" dirty="0">
                          <a:solidFill>
                            <a:schemeClr val="bg1"/>
                          </a:solidFill>
                          <a:latin typeface="+mj-lt"/>
                          <a:ea typeface="Times New Roman"/>
                        </a:rPr>
                        <a:t>6 </a:t>
                      </a:r>
                      <a:r>
                        <a:rPr lang="en-US" sz="1400" b="1" dirty="0" smtClean="0">
                          <a:solidFill>
                            <a:schemeClr val="bg1"/>
                          </a:solidFill>
                          <a:latin typeface="+mj-lt"/>
                          <a:ea typeface="Times New Roman"/>
                        </a:rPr>
                        <a:t>mo (%)</a:t>
                      </a:r>
                      <a:endParaRPr lang="en-US" sz="1400" b="1" dirty="0">
                        <a:solidFill>
                          <a:schemeClr val="bg1"/>
                        </a:solidFill>
                        <a:latin typeface="+mj-lt"/>
                        <a:ea typeface="Times New Roman"/>
                      </a:endParaRPr>
                    </a:p>
                  </a:txBody>
                  <a:tcPr marT="18415" marB="18415"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20</a:t>
                      </a:r>
                    </a:p>
                  </a:txBody>
                  <a:tcPr marT="18415" marB="18415"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spcBef>
                          <a:spcPts val="0"/>
                        </a:spcBef>
                        <a:spcAft>
                          <a:spcPts val="0"/>
                        </a:spcAft>
                        <a:tabLst>
                          <a:tab pos="203835" algn="dec"/>
                        </a:tabLst>
                      </a:pPr>
                      <a:r>
                        <a:rPr lang="en-US" sz="1400" dirty="0">
                          <a:solidFill>
                            <a:schemeClr val="bg1"/>
                          </a:solidFill>
                          <a:latin typeface="+mj-lt"/>
                          <a:ea typeface="Times New Roman"/>
                        </a:rPr>
                        <a:t>21.7%</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55</a:t>
                      </a:r>
                    </a:p>
                  </a:txBody>
                  <a:tcPr marT="18415" marB="18415"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spcBef>
                          <a:spcPts val="0"/>
                        </a:spcBef>
                        <a:spcAft>
                          <a:spcPts val="0"/>
                        </a:spcAft>
                        <a:tabLst>
                          <a:tab pos="276225" algn="dec"/>
                        </a:tabLst>
                      </a:pPr>
                      <a:r>
                        <a:rPr lang="en-US" sz="1400" dirty="0">
                          <a:solidFill>
                            <a:schemeClr val="bg1"/>
                          </a:solidFill>
                          <a:latin typeface="+mj-lt"/>
                          <a:ea typeface="Times New Roman"/>
                        </a:rPr>
                        <a:t>35.9%</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75</a:t>
                      </a:r>
                    </a:p>
                  </a:txBody>
                  <a:tcPr marT="18415" marB="18415"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just">
                        <a:spcBef>
                          <a:spcPts val="0"/>
                        </a:spcBef>
                        <a:spcAft>
                          <a:spcPts val="0"/>
                        </a:spcAft>
                        <a:tabLst>
                          <a:tab pos="191135" algn="dec"/>
                        </a:tabLst>
                      </a:pPr>
                      <a:r>
                        <a:rPr lang="en-US" sz="1400" dirty="0">
                          <a:solidFill>
                            <a:schemeClr val="bg1"/>
                          </a:solidFill>
                          <a:latin typeface="+mj-lt"/>
                          <a:ea typeface="Times New Roman"/>
                        </a:rPr>
                        <a:t>30.6%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a:spcBef>
                          <a:spcPts val="0"/>
                        </a:spcBef>
                        <a:spcAft>
                          <a:spcPts val="0"/>
                        </a:spcAft>
                        <a:tabLst>
                          <a:tab pos="181610" algn="dec"/>
                        </a:tabLst>
                      </a:pPr>
                      <a:r>
                        <a:rPr lang="en-US" sz="1400" dirty="0">
                          <a:solidFill>
                            <a:schemeClr val="bg1"/>
                          </a:solidFill>
                          <a:latin typeface="+mj-lt"/>
                          <a:ea typeface="Times New Roman"/>
                        </a:rPr>
                        <a:t>.019</a:t>
                      </a:r>
                    </a:p>
                  </a:txBody>
                  <a:tcPr marT="18415" marB="18415"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r>
            </a:tbl>
          </a:graphicData>
        </a:graphic>
      </p:graphicFrame>
      <p:sp>
        <p:nvSpPr>
          <p:cNvPr id="7" name="Oval 6"/>
          <p:cNvSpPr/>
          <p:nvPr/>
        </p:nvSpPr>
        <p:spPr>
          <a:xfrm>
            <a:off x="3230880" y="2057400"/>
            <a:ext cx="2752344" cy="2548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3200400" y="5486400"/>
            <a:ext cx="28194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3258312" y="2326611"/>
            <a:ext cx="2743200" cy="25131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r>
              <a:rPr lang="en-US" sz="3600" dirty="0" smtClean="0">
                <a:solidFill>
                  <a:srgbClr val="FFFF00"/>
                </a:solidFill>
              </a:rPr>
              <a:t>Non-Injection Use in Past 6 Months,</a:t>
            </a:r>
            <a:br>
              <a:rPr lang="en-US" sz="3600" dirty="0" smtClean="0">
                <a:solidFill>
                  <a:srgbClr val="FFFF00"/>
                </a:solidFill>
              </a:rPr>
            </a:br>
            <a:r>
              <a:rPr lang="en-US" sz="3600" dirty="0" smtClean="0">
                <a:solidFill>
                  <a:srgbClr val="FFFF00"/>
                </a:solidFill>
              </a:rPr>
              <a:t>by HCV Self Report (n=245)</a:t>
            </a:r>
            <a:endParaRPr lang="en-US" sz="3600" dirty="0">
              <a:solidFill>
                <a:srgbClr val="FFFF00"/>
              </a:solidFill>
            </a:endParaRPr>
          </a:p>
        </p:txBody>
      </p:sp>
      <p:graphicFrame>
        <p:nvGraphicFramePr>
          <p:cNvPr id="3" name="Table 2"/>
          <p:cNvGraphicFramePr>
            <a:graphicFrameLocks noGrp="1"/>
          </p:cNvGraphicFramePr>
          <p:nvPr/>
        </p:nvGraphicFramePr>
        <p:xfrm>
          <a:off x="1781250" y="1633728"/>
          <a:ext cx="5991149" cy="4273150"/>
        </p:xfrm>
        <a:graphic>
          <a:graphicData uri="http://schemas.openxmlformats.org/drawingml/2006/table">
            <a:tbl>
              <a:tblPr/>
              <a:tblGrid>
                <a:gridCol w="1571550"/>
                <a:gridCol w="687891"/>
                <a:gridCol w="607509"/>
                <a:gridCol w="537588"/>
                <a:gridCol w="681612"/>
                <a:gridCol w="533400"/>
                <a:gridCol w="609600"/>
                <a:gridCol w="761999"/>
              </a:tblGrid>
              <a:tr h="561003">
                <a:tc>
                  <a:txBody>
                    <a:bodyPr/>
                    <a:lstStyle/>
                    <a:p>
                      <a:pPr marL="0" marR="0">
                        <a:lnSpc>
                          <a:spcPct val="115000"/>
                        </a:lnSpc>
                        <a:spcBef>
                          <a:spcPts val="0"/>
                        </a:spcBef>
                        <a:spcAft>
                          <a:spcPts val="0"/>
                        </a:spcAft>
                        <a:tabLst>
                          <a:tab pos="114300" algn="l"/>
                        </a:tabLst>
                      </a:pPr>
                      <a:endParaRPr lang="en-US" sz="1400" u="sng" dirty="0">
                        <a:solidFill>
                          <a:schemeClr val="bg1"/>
                        </a:solidFill>
                        <a:latin typeface="+mj-lt"/>
                        <a:ea typeface="Times New Roman"/>
                      </a:endParaRPr>
                    </a:p>
                  </a:txBody>
                  <a:tcPr marT="18415" marB="18415"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gridSpan="2">
                  <a:txBody>
                    <a:bodyPr/>
                    <a:lstStyle/>
                    <a:p>
                      <a:pPr marL="0" marR="0" algn="ctr">
                        <a:spcBef>
                          <a:spcPts val="0"/>
                        </a:spcBef>
                        <a:spcAft>
                          <a:spcPts val="0"/>
                        </a:spcAft>
                        <a:tabLst>
                          <a:tab pos="196850" algn="dec"/>
                        </a:tabLst>
                      </a:pPr>
                      <a:r>
                        <a:rPr lang="en-US" sz="1400" b="1" u="sng" dirty="0">
                          <a:solidFill>
                            <a:schemeClr val="bg1"/>
                          </a:solidFill>
                          <a:latin typeface="+mj-lt"/>
                          <a:ea typeface="Times New Roman"/>
                        </a:rPr>
                        <a:t>HCV Positive</a:t>
                      </a:r>
                      <a:endParaRPr lang="en-US" sz="1400" u="sng" dirty="0">
                        <a:solidFill>
                          <a:schemeClr val="bg1"/>
                        </a:solidFill>
                        <a:latin typeface="+mj-lt"/>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hMerge="1">
                  <a:txBody>
                    <a:bodyPr/>
                    <a:lstStyle/>
                    <a:p>
                      <a:endParaRPr lang="en-US"/>
                    </a:p>
                  </a:txBody>
                  <a:tcPr/>
                </a:tc>
                <a:tc gridSpan="2">
                  <a:txBody>
                    <a:bodyPr/>
                    <a:lstStyle/>
                    <a:p>
                      <a:pPr marL="0" marR="0" algn="ctr">
                        <a:spcBef>
                          <a:spcPts val="0"/>
                        </a:spcBef>
                        <a:spcAft>
                          <a:spcPts val="0"/>
                        </a:spcAft>
                        <a:tabLst>
                          <a:tab pos="196850" algn="dec"/>
                        </a:tabLst>
                      </a:pPr>
                      <a:r>
                        <a:rPr lang="en-US" sz="1400" b="1" u="sng" dirty="0">
                          <a:solidFill>
                            <a:schemeClr val="bg1"/>
                          </a:solidFill>
                          <a:latin typeface="+mj-lt"/>
                          <a:ea typeface="Times New Roman"/>
                        </a:rPr>
                        <a:t>HCV Negative</a:t>
                      </a:r>
                      <a:endParaRPr lang="en-US" sz="1400" u="sng" dirty="0">
                        <a:solidFill>
                          <a:schemeClr val="bg1"/>
                        </a:solidFill>
                        <a:latin typeface="+mj-lt"/>
                        <a:ea typeface="Times New Roman"/>
                      </a:endParaRPr>
                    </a:p>
                  </a:txBody>
                  <a:tcPr marT="18415" marB="18415"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hMerge="1">
                  <a:txBody>
                    <a:bodyPr/>
                    <a:lstStyle/>
                    <a:p>
                      <a:endParaRPr lang="en-US"/>
                    </a:p>
                  </a:txBody>
                  <a:tcPr/>
                </a:tc>
                <a:tc gridSpan="2">
                  <a:txBody>
                    <a:bodyPr/>
                    <a:lstStyle/>
                    <a:p>
                      <a:pPr marL="0" marR="0" algn="ctr">
                        <a:spcBef>
                          <a:spcPts val="0"/>
                        </a:spcBef>
                        <a:spcAft>
                          <a:spcPts val="0"/>
                        </a:spcAft>
                        <a:tabLst>
                          <a:tab pos="196850" algn="dec"/>
                        </a:tabLst>
                      </a:pPr>
                      <a:r>
                        <a:rPr lang="en-US" sz="1400" b="1" u="sng" dirty="0">
                          <a:solidFill>
                            <a:schemeClr val="bg1"/>
                          </a:solidFill>
                          <a:latin typeface="+mj-lt"/>
                          <a:ea typeface="Times New Roman"/>
                        </a:rPr>
                        <a:t>Total</a:t>
                      </a:r>
                      <a:endParaRPr lang="en-US" sz="1400" u="sng" dirty="0">
                        <a:solidFill>
                          <a:schemeClr val="bg1"/>
                        </a:solidFill>
                        <a:latin typeface="+mj-lt"/>
                        <a:ea typeface="Times New Roman"/>
                      </a:endParaRPr>
                    </a:p>
                  </a:txBody>
                  <a:tcPr marT="18415" marB="18415"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hMerge="1">
                  <a:txBody>
                    <a:bodyPr/>
                    <a:lstStyle/>
                    <a:p>
                      <a:endParaRPr lang="en-US"/>
                    </a:p>
                  </a:txBody>
                  <a:tcPr/>
                </a:tc>
                <a:tc>
                  <a:txBody>
                    <a:bodyPr/>
                    <a:lstStyle/>
                    <a:p>
                      <a:pPr marL="0" marR="0" algn="ctr">
                        <a:spcBef>
                          <a:spcPts val="0"/>
                        </a:spcBef>
                        <a:spcAft>
                          <a:spcPts val="0"/>
                        </a:spcAft>
                        <a:tabLst>
                          <a:tab pos="196850" algn="dec"/>
                        </a:tabLst>
                      </a:pPr>
                      <a:r>
                        <a:rPr lang="en-US" sz="1400" b="1" i="1" u="sng" dirty="0">
                          <a:solidFill>
                            <a:schemeClr val="bg1"/>
                          </a:solidFill>
                          <a:latin typeface="+mj-lt"/>
                          <a:ea typeface="Times New Roman"/>
                        </a:rPr>
                        <a:t>p-value</a:t>
                      </a:r>
                      <a:endParaRPr lang="en-US" sz="1400" u="sng" dirty="0">
                        <a:solidFill>
                          <a:schemeClr val="bg1"/>
                        </a:solidFill>
                        <a:latin typeface="+mj-lt"/>
                        <a:ea typeface="Times New Roman"/>
                      </a:endParaRPr>
                    </a:p>
                  </a:txBody>
                  <a:tcPr marT="18415" marB="18415"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r>
              <a:tr h="341520">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Ecstasy </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4</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4.3%</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22</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14.4%</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26</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10.6%</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.014</a:t>
                      </a:r>
                    </a:p>
                  </a:txBody>
                  <a:tcPr marT="18415" marB="18415" anchor="ctr">
                    <a:lnL>
                      <a:noFill/>
                    </a:lnL>
                    <a:lnR>
                      <a:noFill/>
                    </a:lnR>
                    <a:lnT>
                      <a:noFill/>
                    </a:lnT>
                    <a:lnB>
                      <a:noFill/>
                    </a:lnB>
                    <a:solidFill>
                      <a:schemeClr val="tx1"/>
                    </a:solidFill>
                  </a:tcPr>
                </a:tc>
              </a:tr>
              <a:tr h="341520">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Opioid</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61</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66.3%</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101</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66.0%</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162</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66.1%</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.963</a:t>
                      </a:r>
                    </a:p>
                  </a:txBody>
                  <a:tcPr marT="18415" marB="18415" anchor="ctr">
                    <a:lnL>
                      <a:noFill/>
                    </a:lnL>
                    <a:lnR>
                      <a:noFill/>
                    </a:lnR>
                    <a:lnT>
                      <a:noFill/>
                    </a:lnT>
                    <a:lnB>
                      <a:noFill/>
                    </a:lnB>
                    <a:solidFill>
                      <a:schemeClr val="tx1"/>
                    </a:solidFill>
                  </a:tcPr>
                </a:tc>
              </a:tr>
              <a:tr h="341520">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Powder Cocaine </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19</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20.7%</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55</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35.9%</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74</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30.2%</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.012</a:t>
                      </a:r>
                    </a:p>
                  </a:txBody>
                  <a:tcPr marT="18415" marB="18415" anchor="ctr">
                    <a:lnL>
                      <a:noFill/>
                    </a:lnL>
                    <a:lnR>
                      <a:noFill/>
                    </a:lnR>
                    <a:lnT>
                      <a:noFill/>
                    </a:lnT>
                    <a:lnB>
                      <a:noFill/>
                    </a:lnB>
                    <a:solidFill>
                      <a:schemeClr val="tx1"/>
                    </a:solidFill>
                  </a:tcPr>
                </a:tc>
              </a:tr>
              <a:tr h="341520">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Crack</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43</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46.7%</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67</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43.8%</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110</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44.9%</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.653</a:t>
                      </a:r>
                    </a:p>
                  </a:txBody>
                  <a:tcPr marT="18415" marB="18415" anchor="ctr">
                    <a:lnL>
                      <a:noFill/>
                    </a:lnL>
                    <a:lnR>
                      <a:noFill/>
                    </a:lnR>
                    <a:lnT>
                      <a:noFill/>
                    </a:lnT>
                    <a:lnB>
                      <a:noFill/>
                    </a:lnB>
                    <a:solidFill>
                      <a:schemeClr val="tx1"/>
                    </a:solidFill>
                  </a:tcPr>
                </a:tc>
              </a:tr>
              <a:tr h="341520">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Pot </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38</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41.3%</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81</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52.9%</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119</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48.6%</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.078</a:t>
                      </a:r>
                    </a:p>
                  </a:txBody>
                  <a:tcPr marT="18415" marB="18415" anchor="ctr">
                    <a:lnL>
                      <a:noFill/>
                    </a:lnL>
                    <a:lnR>
                      <a:noFill/>
                    </a:lnR>
                    <a:lnT>
                      <a:noFill/>
                    </a:lnT>
                    <a:lnB>
                      <a:noFill/>
                    </a:lnB>
                    <a:solidFill>
                      <a:schemeClr val="tx1"/>
                    </a:solidFill>
                  </a:tcPr>
                </a:tc>
              </a:tr>
              <a:tr h="341520">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Tranquilizer </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30</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32.6%</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57</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37.3%</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87</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35.5%</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.462</a:t>
                      </a:r>
                    </a:p>
                  </a:txBody>
                  <a:tcPr marT="18415" marB="18415" anchor="ctr">
                    <a:lnL>
                      <a:noFill/>
                    </a:lnL>
                    <a:lnR>
                      <a:noFill/>
                    </a:lnR>
                    <a:lnT>
                      <a:noFill/>
                    </a:lnT>
                    <a:lnB>
                      <a:noFill/>
                    </a:lnB>
                    <a:solidFill>
                      <a:schemeClr val="tx1"/>
                    </a:solidFill>
                  </a:tcPr>
                </a:tc>
              </a:tr>
              <a:tr h="341520">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Painkillers</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31</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33.7%</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75</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49.0%</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106</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43.3%</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.019</a:t>
                      </a:r>
                    </a:p>
                  </a:txBody>
                  <a:tcPr marT="18415" marB="18415" anchor="ctr">
                    <a:lnL>
                      <a:noFill/>
                    </a:lnL>
                    <a:lnR>
                      <a:noFill/>
                    </a:lnR>
                    <a:lnT>
                      <a:noFill/>
                    </a:lnT>
                    <a:lnB>
                      <a:noFill/>
                    </a:lnB>
                    <a:solidFill>
                      <a:schemeClr val="tx1"/>
                    </a:solidFill>
                  </a:tcPr>
                </a:tc>
              </a:tr>
              <a:tr h="341520">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Speed</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17</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18.5%</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37</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24.2%</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54</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22.0%</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.297</a:t>
                      </a:r>
                    </a:p>
                  </a:txBody>
                  <a:tcPr marT="18415" marB="18415" anchor="ctr">
                    <a:lnL>
                      <a:noFill/>
                    </a:lnL>
                    <a:lnR>
                      <a:noFill/>
                    </a:lnR>
                    <a:lnT>
                      <a:noFill/>
                    </a:lnT>
                    <a:lnB>
                      <a:noFill/>
                    </a:lnB>
                    <a:solidFill>
                      <a:schemeClr val="tx1"/>
                    </a:solidFill>
                  </a:tcPr>
                </a:tc>
              </a:tr>
              <a:tr h="341520">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Hallucinogens</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2</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2.2%</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18</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11.8%</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20</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8.2%</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.008</a:t>
                      </a:r>
                    </a:p>
                  </a:txBody>
                  <a:tcPr marT="18415" marB="18415" anchor="ctr">
                    <a:lnL>
                      <a:noFill/>
                    </a:lnL>
                    <a:lnR>
                      <a:noFill/>
                    </a:lnR>
                    <a:lnT>
                      <a:noFill/>
                    </a:lnT>
                    <a:lnB>
                      <a:noFill/>
                    </a:lnB>
                    <a:solidFill>
                      <a:schemeClr val="tx1"/>
                    </a:solidFill>
                  </a:tcPr>
                </a:tc>
              </a:tr>
              <a:tr h="638467">
                <a:tc>
                  <a:txBody>
                    <a:bodyPr/>
                    <a:lstStyle/>
                    <a:p>
                      <a:pPr marL="114300" marR="0">
                        <a:lnSpc>
                          <a:spcPct val="115000"/>
                        </a:lnSpc>
                        <a:spcBef>
                          <a:spcPts val="0"/>
                        </a:spcBef>
                        <a:spcAft>
                          <a:spcPts val="0"/>
                        </a:spcAft>
                      </a:pPr>
                      <a:r>
                        <a:rPr lang="en-US" sz="1400" b="1" dirty="0">
                          <a:solidFill>
                            <a:schemeClr val="bg1"/>
                          </a:solidFill>
                          <a:latin typeface="+mj-lt"/>
                          <a:ea typeface="Times New Roman"/>
                        </a:rPr>
                        <a:t>Alcohol to Intoxication</a:t>
                      </a:r>
                    </a:p>
                  </a:txBody>
                  <a:tcPr marT="18415" marB="18415"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53</a:t>
                      </a:r>
                    </a:p>
                  </a:txBody>
                  <a:tcPr marL="68580" marR="6858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57.6%</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120</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78.4%</a:t>
                      </a:r>
                    </a:p>
                  </a:txBody>
                  <a:tcPr marL="68580" marR="6858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Times New Roman"/>
                        </a:rPr>
                        <a:t>173</a:t>
                      </a:r>
                    </a:p>
                  </a:txBody>
                  <a:tcPr marT="18415" marB="18415"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chemeClr val="bg1"/>
                          </a:solidFill>
                          <a:latin typeface="+mj-lt"/>
                          <a:ea typeface="Times New Roman"/>
                        </a:rPr>
                        <a:t>70.6%</a:t>
                      </a:r>
                    </a:p>
                  </a:txBody>
                  <a:tcPr marL="68580" marR="6858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chemeClr val="bg1"/>
                          </a:solidFill>
                          <a:latin typeface="+mj-lt"/>
                          <a:ea typeface="Times New Roman"/>
                        </a:rPr>
                        <a:t>.001</a:t>
                      </a:r>
                    </a:p>
                  </a:txBody>
                  <a:tcPr marT="18415" marB="18415" anchor="ctr">
                    <a:lnL>
                      <a:noFill/>
                    </a:lnL>
                    <a:lnR>
                      <a:noFill/>
                    </a:lnR>
                    <a:lnT>
                      <a:noFill/>
                    </a:lnT>
                    <a:lnB>
                      <a:noFill/>
                    </a:lnB>
                    <a:solidFill>
                      <a:schemeClr val="tx1"/>
                    </a:solidFill>
                  </a:tcPr>
                </a:tc>
              </a:tr>
            </a:tbl>
          </a:graphicData>
        </a:graphic>
      </p:graphicFrame>
      <p:sp>
        <p:nvSpPr>
          <p:cNvPr id="4" name="Oval 3"/>
          <p:cNvSpPr/>
          <p:nvPr/>
        </p:nvSpPr>
        <p:spPr>
          <a:xfrm>
            <a:off x="3657600" y="2209800"/>
            <a:ext cx="2161032"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p:cNvSpPr/>
          <p:nvPr/>
        </p:nvSpPr>
        <p:spPr>
          <a:xfrm>
            <a:off x="3657600" y="2846832"/>
            <a:ext cx="22098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3627120" y="4209288"/>
            <a:ext cx="22098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3651504" y="4885944"/>
            <a:ext cx="22098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3657600" y="5401056"/>
            <a:ext cx="22098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solidFill>
                  <a:srgbClr val="FFFF00"/>
                </a:solidFill>
              </a:rPr>
              <a:t>Injection Drug Use in Past 6 Months,</a:t>
            </a:r>
            <a:br>
              <a:rPr lang="en-US" dirty="0" smtClean="0">
                <a:solidFill>
                  <a:srgbClr val="FFFF00"/>
                </a:solidFill>
              </a:rPr>
            </a:br>
            <a:r>
              <a:rPr lang="en-US" dirty="0" smtClean="0">
                <a:solidFill>
                  <a:srgbClr val="FFFF00"/>
                </a:solidFill>
              </a:rPr>
              <a:t>by HCV Self Report (n=245)</a:t>
            </a:r>
            <a:endParaRPr lang="en-US" dirty="0"/>
          </a:p>
        </p:txBody>
      </p:sp>
      <p:graphicFrame>
        <p:nvGraphicFramePr>
          <p:cNvPr id="3" name="Table 2"/>
          <p:cNvGraphicFramePr>
            <a:graphicFrameLocks noGrp="1"/>
          </p:cNvGraphicFramePr>
          <p:nvPr/>
        </p:nvGraphicFramePr>
        <p:xfrm>
          <a:off x="1295400" y="1371600"/>
          <a:ext cx="6804744" cy="5080706"/>
        </p:xfrm>
        <a:graphic>
          <a:graphicData uri="http://schemas.openxmlformats.org/drawingml/2006/table">
            <a:tbl>
              <a:tblPr/>
              <a:tblGrid>
                <a:gridCol w="2163108"/>
                <a:gridCol w="669027"/>
                <a:gridCol w="643728"/>
                <a:gridCol w="593375"/>
                <a:gridCol w="755325"/>
                <a:gridCol w="466806"/>
                <a:gridCol w="645090"/>
                <a:gridCol w="868285"/>
              </a:tblGrid>
              <a:tr h="276457">
                <a:tc>
                  <a:txBody>
                    <a:bodyPr/>
                    <a:lstStyle/>
                    <a:p>
                      <a:pPr marL="0" marR="0">
                        <a:lnSpc>
                          <a:spcPct val="115000"/>
                        </a:lnSpc>
                        <a:spcBef>
                          <a:spcPts val="0"/>
                        </a:spcBef>
                        <a:spcAft>
                          <a:spcPts val="0"/>
                        </a:spcAft>
                        <a:tabLst>
                          <a:tab pos="114300" algn="l"/>
                        </a:tabLst>
                      </a:pPr>
                      <a:endParaRPr lang="en-US" sz="1400" dirty="0">
                        <a:latin typeface="+mj-lt"/>
                        <a:ea typeface="Times New Roman"/>
                      </a:endParaRPr>
                    </a:p>
                  </a:txBody>
                  <a:tcPr marL="45693" marR="45693" marT="9202" marB="9202"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gridSpan="2">
                  <a:txBody>
                    <a:bodyPr/>
                    <a:lstStyle/>
                    <a:p>
                      <a:pPr marL="0" marR="0" algn="ctr">
                        <a:spcBef>
                          <a:spcPts val="0"/>
                        </a:spcBef>
                        <a:spcAft>
                          <a:spcPts val="0"/>
                        </a:spcAft>
                        <a:tabLst>
                          <a:tab pos="196850" algn="dec"/>
                        </a:tabLst>
                      </a:pPr>
                      <a:r>
                        <a:rPr lang="en-US" sz="1400" b="1" u="sng" dirty="0">
                          <a:solidFill>
                            <a:srgbClr val="000000"/>
                          </a:solidFill>
                          <a:latin typeface="+mj-lt"/>
                          <a:ea typeface="Times New Roman"/>
                        </a:rPr>
                        <a:t>HCV Positive</a:t>
                      </a:r>
                      <a:endParaRPr lang="en-US" sz="1400" u="sng" dirty="0">
                        <a:latin typeface="+mj-lt"/>
                        <a:ea typeface="Times New Roman"/>
                      </a:endParaRPr>
                    </a:p>
                  </a:txBody>
                  <a:tcPr marL="34270" marR="34270" marT="0" marB="0"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hMerge="1">
                  <a:txBody>
                    <a:bodyPr/>
                    <a:lstStyle/>
                    <a:p>
                      <a:endParaRPr lang="en-US"/>
                    </a:p>
                  </a:txBody>
                  <a:tcPr/>
                </a:tc>
                <a:tc gridSpan="2">
                  <a:txBody>
                    <a:bodyPr/>
                    <a:lstStyle/>
                    <a:p>
                      <a:pPr marL="0" marR="0" algn="ctr">
                        <a:spcBef>
                          <a:spcPts val="0"/>
                        </a:spcBef>
                        <a:spcAft>
                          <a:spcPts val="0"/>
                        </a:spcAft>
                        <a:tabLst>
                          <a:tab pos="196850" algn="dec"/>
                        </a:tabLst>
                      </a:pPr>
                      <a:r>
                        <a:rPr lang="en-US" sz="1400" b="1" u="sng" dirty="0">
                          <a:solidFill>
                            <a:srgbClr val="000000"/>
                          </a:solidFill>
                          <a:latin typeface="+mj-lt"/>
                          <a:ea typeface="Times New Roman"/>
                        </a:rPr>
                        <a:t>HCV Negative</a:t>
                      </a:r>
                      <a:endParaRPr lang="en-US" sz="1400" u="sng" dirty="0">
                        <a:latin typeface="+mj-lt"/>
                        <a:ea typeface="Times New Roman"/>
                      </a:endParaRPr>
                    </a:p>
                  </a:txBody>
                  <a:tcPr marL="45693" marR="45693" marT="9202" marB="9202"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hMerge="1">
                  <a:txBody>
                    <a:bodyPr/>
                    <a:lstStyle/>
                    <a:p>
                      <a:endParaRPr lang="en-US"/>
                    </a:p>
                  </a:txBody>
                  <a:tcPr/>
                </a:tc>
                <a:tc gridSpan="2">
                  <a:txBody>
                    <a:bodyPr/>
                    <a:lstStyle/>
                    <a:p>
                      <a:pPr marL="0" marR="0" algn="ctr">
                        <a:spcBef>
                          <a:spcPts val="0"/>
                        </a:spcBef>
                        <a:spcAft>
                          <a:spcPts val="0"/>
                        </a:spcAft>
                        <a:tabLst>
                          <a:tab pos="196850" algn="dec"/>
                        </a:tabLst>
                      </a:pPr>
                      <a:r>
                        <a:rPr lang="en-US" sz="1400" b="1" u="sng" dirty="0">
                          <a:solidFill>
                            <a:srgbClr val="000000"/>
                          </a:solidFill>
                          <a:latin typeface="+mj-lt"/>
                          <a:ea typeface="Times New Roman"/>
                        </a:rPr>
                        <a:t>Total</a:t>
                      </a:r>
                      <a:endParaRPr lang="en-US" sz="1400" u="sng" dirty="0">
                        <a:latin typeface="+mj-lt"/>
                        <a:ea typeface="Times New Roman"/>
                      </a:endParaRPr>
                    </a:p>
                  </a:txBody>
                  <a:tcPr marL="45693" marR="45693" marT="9202" marB="9202"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hMerge="1">
                  <a:txBody>
                    <a:bodyPr/>
                    <a:lstStyle/>
                    <a:p>
                      <a:endParaRPr lang="en-US"/>
                    </a:p>
                  </a:txBody>
                  <a:tcPr/>
                </a:tc>
                <a:tc>
                  <a:txBody>
                    <a:bodyPr/>
                    <a:lstStyle/>
                    <a:p>
                      <a:pPr marL="0" marR="0" algn="ctr">
                        <a:spcBef>
                          <a:spcPts val="0"/>
                        </a:spcBef>
                        <a:spcAft>
                          <a:spcPts val="0"/>
                        </a:spcAft>
                        <a:tabLst>
                          <a:tab pos="196850" algn="dec"/>
                        </a:tabLst>
                      </a:pPr>
                      <a:r>
                        <a:rPr lang="en-US" sz="1400" b="1" i="1" u="sng" dirty="0">
                          <a:solidFill>
                            <a:srgbClr val="000000"/>
                          </a:solidFill>
                          <a:latin typeface="+mj-lt"/>
                          <a:ea typeface="Times New Roman"/>
                        </a:rPr>
                        <a:t>p-value</a:t>
                      </a:r>
                      <a:endParaRPr lang="en-US" sz="1400" u="sng" dirty="0">
                        <a:latin typeface="+mj-lt"/>
                        <a:ea typeface="Times New Roman"/>
                      </a:endParaRPr>
                    </a:p>
                  </a:txBody>
                  <a:tcPr marL="45693" marR="45693" marT="9202" marB="9202"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r>
              <a:tr h="245768">
                <a:tc>
                  <a:txBody>
                    <a:bodyPr/>
                    <a:lstStyle/>
                    <a:p>
                      <a:pPr marL="114300" marR="0">
                        <a:spcBef>
                          <a:spcPts val="0"/>
                        </a:spcBef>
                        <a:spcAft>
                          <a:spcPts val="0"/>
                        </a:spcAft>
                      </a:pPr>
                      <a:r>
                        <a:rPr lang="en-US" sz="1400" b="1" dirty="0">
                          <a:solidFill>
                            <a:srgbClr val="000000"/>
                          </a:solidFill>
                          <a:latin typeface="+mj-lt"/>
                          <a:ea typeface="Times New Roman"/>
                        </a:rPr>
                        <a:t>Powder Cocaine</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22</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23.9%</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43</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28.1%</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65</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26.5%</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.472</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245768">
                <a:tc>
                  <a:txBody>
                    <a:bodyPr/>
                    <a:lstStyle/>
                    <a:p>
                      <a:pPr marL="114300" marR="0">
                        <a:spcBef>
                          <a:spcPts val="0"/>
                        </a:spcBef>
                        <a:spcAft>
                          <a:spcPts val="0"/>
                        </a:spcAft>
                      </a:pPr>
                      <a:r>
                        <a:rPr lang="en-US" sz="1400" b="1" dirty="0">
                          <a:solidFill>
                            <a:srgbClr val="000000"/>
                          </a:solidFill>
                          <a:latin typeface="+mj-lt"/>
                          <a:ea typeface="Times New Roman"/>
                        </a:rPr>
                        <a:t>Crack</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9</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9.8%</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11</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7.2%</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20</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8.2%</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.473</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450359">
                <a:tc>
                  <a:txBody>
                    <a:bodyPr/>
                    <a:lstStyle/>
                    <a:p>
                      <a:pPr marL="114300" marR="0">
                        <a:spcBef>
                          <a:spcPts val="0"/>
                        </a:spcBef>
                        <a:spcAft>
                          <a:spcPts val="0"/>
                        </a:spcAft>
                      </a:pPr>
                      <a:r>
                        <a:rPr lang="en-US" sz="1400" b="1" dirty="0">
                          <a:solidFill>
                            <a:srgbClr val="000000"/>
                          </a:solidFill>
                          <a:latin typeface="+mj-lt"/>
                          <a:ea typeface="Times New Roman"/>
                        </a:rPr>
                        <a:t>Heroin &amp; Powder </a:t>
                      </a:r>
                      <a:r>
                        <a:rPr lang="en-US" sz="1400" b="1" dirty="0" smtClean="0">
                          <a:solidFill>
                            <a:srgbClr val="000000"/>
                          </a:solidFill>
                          <a:latin typeface="+mj-lt"/>
                          <a:ea typeface="Times New Roman"/>
                        </a:rPr>
                        <a:t>Cocaine</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10</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10.9%</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18</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11.8%</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28</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11.4%</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.831</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245768">
                <a:tc>
                  <a:txBody>
                    <a:bodyPr/>
                    <a:lstStyle/>
                    <a:p>
                      <a:pPr marL="114300" marR="0">
                        <a:spcBef>
                          <a:spcPts val="0"/>
                        </a:spcBef>
                        <a:spcAft>
                          <a:spcPts val="0"/>
                        </a:spcAft>
                      </a:pPr>
                      <a:r>
                        <a:rPr lang="en-US" sz="1400" b="1" dirty="0">
                          <a:solidFill>
                            <a:srgbClr val="000000"/>
                          </a:solidFill>
                          <a:latin typeface="+mj-lt"/>
                          <a:ea typeface="Times New Roman"/>
                        </a:rPr>
                        <a:t>Heroin &amp; Crack</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5</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5.4%</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3</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2.0%</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8</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3.3%</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.138</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409182">
                <a:tc>
                  <a:txBody>
                    <a:bodyPr/>
                    <a:lstStyle/>
                    <a:p>
                      <a:pPr marL="114300" marR="0">
                        <a:spcBef>
                          <a:spcPts val="0"/>
                        </a:spcBef>
                        <a:spcAft>
                          <a:spcPts val="0"/>
                        </a:spcAft>
                      </a:pPr>
                      <a:r>
                        <a:rPr lang="en-US" sz="1400" b="1" dirty="0">
                          <a:solidFill>
                            <a:srgbClr val="000000"/>
                          </a:solidFill>
                          <a:latin typeface="+mj-lt"/>
                          <a:ea typeface="Times New Roman"/>
                        </a:rPr>
                        <a:t>Cocaine</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48</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31.4%</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27</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29.3%</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75</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30.6%</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.739</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245768">
                <a:tc>
                  <a:txBody>
                    <a:bodyPr/>
                    <a:lstStyle/>
                    <a:p>
                      <a:pPr marL="114300" marR="0">
                        <a:spcBef>
                          <a:spcPts val="0"/>
                        </a:spcBef>
                        <a:spcAft>
                          <a:spcPts val="0"/>
                        </a:spcAft>
                      </a:pPr>
                      <a:r>
                        <a:rPr lang="en-US" sz="1400" b="1" dirty="0">
                          <a:solidFill>
                            <a:srgbClr val="000000"/>
                          </a:solidFill>
                          <a:latin typeface="+mj-lt"/>
                          <a:ea typeface="Times New Roman"/>
                        </a:rPr>
                        <a:t>Heroin &amp; Speed</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8</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8.7%</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11</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7.2%</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19</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7.8%</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.670</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245768">
                <a:tc>
                  <a:txBody>
                    <a:bodyPr/>
                    <a:lstStyle/>
                    <a:p>
                      <a:pPr marL="114300" marR="0">
                        <a:spcBef>
                          <a:spcPts val="0"/>
                        </a:spcBef>
                        <a:spcAft>
                          <a:spcPts val="0"/>
                        </a:spcAft>
                      </a:pPr>
                      <a:r>
                        <a:rPr lang="en-US" sz="1400" b="1" dirty="0">
                          <a:solidFill>
                            <a:srgbClr val="000000"/>
                          </a:solidFill>
                          <a:latin typeface="+mj-lt"/>
                          <a:ea typeface="Times New Roman"/>
                        </a:rPr>
                        <a:t>Speed</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12</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13.0%</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19</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12.4%</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31</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12.7%</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.887</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245768">
                <a:tc>
                  <a:txBody>
                    <a:bodyPr/>
                    <a:lstStyle/>
                    <a:p>
                      <a:pPr marL="114300" marR="0">
                        <a:spcBef>
                          <a:spcPts val="0"/>
                        </a:spcBef>
                        <a:spcAft>
                          <a:spcPts val="0"/>
                        </a:spcAft>
                      </a:pPr>
                      <a:r>
                        <a:rPr lang="en-US" sz="1400" b="1" dirty="0">
                          <a:solidFill>
                            <a:srgbClr val="000000"/>
                          </a:solidFill>
                          <a:latin typeface="+mj-lt"/>
                          <a:ea typeface="Times New Roman"/>
                        </a:rPr>
                        <a:t>Dilaudid</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6</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6.5%</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13</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8.5%</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19</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7.8%</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.576</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416039">
                <a:tc>
                  <a:txBody>
                    <a:bodyPr/>
                    <a:lstStyle/>
                    <a:p>
                      <a:pPr marL="114300" marR="0">
                        <a:spcBef>
                          <a:spcPts val="0"/>
                        </a:spcBef>
                        <a:spcAft>
                          <a:spcPts val="0"/>
                        </a:spcAft>
                      </a:pPr>
                      <a:r>
                        <a:rPr lang="en-US" sz="1400" b="1" dirty="0">
                          <a:solidFill>
                            <a:srgbClr val="000000"/>
                          </a:solidFill>
                          <a:latin typeface="+mj-lt"/>
                          <a:ea typeface="Times New Roman"/>
                        </a:rPr>
                        <a:t>Heroin</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63</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68.5%</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84</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54.9%</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147</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60.0%</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.036</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245768">
                <a:tc>
                  <a:txBody>
                    <a:bodyPr/>
                    <a:lstStyle/>
                    <a:p>
                      <a:pPr marL="114300" marR="0">
                        <a:spcBef>
                          <a:spcPts val="0"/>
                        </a:spcBef>
                        <a:spcAft>
                          <a:spcPts val="0"/>
                        </a:spcAft>
                      </a:pPr>
                      <a:r>
                        <a:rPr lang="en-US" sz="1400" b="1" dirty="0">
                          <a:solidFill>
                            <a:srgbClr val="000000"/>
                          </a:solidFill>
                          <a:latin typeface="+mj-lt"/>
                          <a:ea typeface="Times New Roman"/>
                        </a:rPr>
                        <a:t>Painkillers</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6</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6.5%</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23</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15.0%</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29</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11.8%</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.046</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245768">
                <a:tc>
                  <a:txBody>
                    <a:bodyPr/>
                    <a:lstStyle/>
                    <a:p>
                      <a:pPr marL="114300" marR="0">
                        <a:spcBef>
                          <a:spcPts val="0"/>
                        </a:spcBef>
                        <a:spcAft>
                          <a:spcPts val="0"/>
                        </a:spcAft>
                      </a:pPr>
                      <a:r>
                        <a:rPr lang="en-US" sz="1400" b="1" dirty="0">
                          <a:solidFill>
                            <a:srgbClr val="000000"/>
                          </a:solidFill>
                          <a:latin typeface="+mj-lt"/>
                          <a:ea typeface="Times New Roman"/>
                        </a:rPr>
                        <a:t>Methadone</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2</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2.2%</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9</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5.9%</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11</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4.5%</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.175</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416039">
                <a:tc>
                  <a:txBody>
                    <a:bodyPr/>
                    <a:lstStyle/>
                    <a:p>
                      <a:pPr marL="114300" marR="0">
                        <a:spcBef>
                          <a:spcPts val="0"/>
                        </a:spcBef>
                        <a:spcAft>
                          <a:spcPts val="0"/>
                        </a:spcAft>
                      </a:pPr>
                      <a:r>
                        <a:rPr lang="en-US" sz="1400" b="1" dirty="0">
                          <a:solidFill>
                            <a:srgbClr val="000000"/>
                          </a:solidFill>
                          <a:latin typeface="+mj-lt"/>
                          <a:ea typeface="Times New Roman"/>
                        </a:rPr>
                        <a:t>Opioids</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69</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75.0%</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106</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69.3%</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175</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71.4%</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.337</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245768">
                <a:tc>
                  <a:txBody>
                    <a:bodyPr/>
                    <a:lstStyle/>
                    <a:p>
                      <a:pPr marL="114300" marR="0">
                        <a:spcBef>
                          <a:spcPts val="0"/>
                        </a:spcBef>
                        <a:spcAft>
                          <a:spcPts val="0"/>
                        </a:spcAft>
                      </a:pPr>
                      <a:r>
                        <a:rPr lang="en-US" sz="1400" b="1" dirty="0">
                          <a:solidFill>
                            <a:srgbClr val="000000"/>
                          </a:solidFill>
                          <a:latin typeface="+mj-lt"/>
                          <a:ea typeface="Times New Roman"/>
                        </a:rPr>
                        <a:t>Barbiturates</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1.1%</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2</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1.3%</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3</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1.2%</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.879</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450359">
                <a:tc>
                  <a:txBody>
                    <a:bodyPr/>
                    <a:lstStyle/>
                    <a:p>
                      <a:pPr marL="114300" marR="0">
                        <a:spcBef>
                          <a:spcPts val="0"/>
                        </a:spcBef>
                        <a:spcAft>
                          <a:spcPts val="0"/>
                        </a:spcAft>
                      </a:pPr>
                      <a:r>
                        <a:rPr lang="en-US" sz="1400" b="1" dirty="0">
                          <a:solidFill>
                            <a:srgbClr val="000000"/>
                          </a:solidFill>
                          <a:latin typeface="+mj-lt"/>
                          <a:ea typeface="Times New Roman"/>
                        </a:rPr>
                        <a:t>Tranquilizers </a:t>
                      </a:r>
                      <a:r>
                        <a:rPr lang="en-US" sz="1400" b="1" dirty="0" smtClean="0">
                          <a:solidFill>
                            <a:srgbClr val="000000"/>
                          </a:solidFill>
                          <a:latin typeface="+mj-lt"/>
                          <a:ea typeface="Times New Roman"/>
                        </a:rPr>
                        <a:t>&amp;</a:t>
                      </a:r>
                      <a:r>
                        <a:rPr lang="en-US" sz="1400" b="1" baseline="0" dirty="0" smtClean="0">
                          <a:solidFill>
                            <a:srgbClr val="000000"/>
                          </a:solidFill>
                          <a:latin typeface="+mj-lt"/>
                          <a:ea typeface="Times New Roman"/>
                        </a:rPr>
                        <a:t> </a:t>
                      </a:r>
                      <a:r>
                        <a:rPr lang="en-US" sz="1400" b="1" dirty="0" smtClean="0">
                          <a:solidFill>
                            <a:srgbClr val="000000"/>
                          </a:solidFill>
                          <a:latin typeface="+mj-lt"/>
                          <a:ea typeface="Times New Roman"/>
                        </a:rPr>
                        <a:t>Barbiturates</a:t>
                      </a:r>
                      <a:endParaRPr lang="en-US" sz="1400" b="1"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1.1%</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3</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2.0%</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4</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1.6%</a:t>
                      </a:r>
                      <a:endParaRPr lang="en-US" sz="1400" dirty="0">
                        <a:latin typeface="+mj-lt"/>
                        <a:ea typeface="Times New Roman"/>
                      </a:endParaRPr>
                    </a:p>
                  </a:txBody>
                  <a:tcPr marL="34270" marR="34270" marT="0" marB="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.601</a:t>
                      </a:r>
                      <a:endParaRPr lang="en-US" sz="1400" dirty="0">
                        <a:latin typeface="+mj-lt"/>
                        <a:ea typeface="Times New Roman"/>
                      </a:endParaRPr>
                    </a:p>
                  </a:txBody>
                  <a:tcPr marL="45693" marR="45693" marT="9202" marB="9202" anchor="ctr">
                    <a:lnL>
                      <a:noFill/>
                    </a:lnL>
                    <a:lnR>
                      <a:noFill/>
                    </a:lnR>
                    <a:lnT>
                      <a:noFill/>
                    </a:lnT>
                    <a:lnB>
                      <a:noFill/>
                    </a:lnB>
                    <a:solidFill>
                      <a:schemeClr val="tx1"/>
                    </a:solidFill>
                  </a:tcPr>
                </a:tc>
              </a:tr>
              <a:tr h="450359">
                <a:tc>
                  <a:txBody>
                    <a:bodyPr/>
                    <a:lstStyle/>
                    <a:p>
                      <a:pPr marL="114300" marR="0">
                        <a:spcBef>
                          <a:spcPts val="0"/>
                        </a:spcBef>
                        <a:spcAft>
                          <a:spcPts val="0"/>
                        </a:spcAft>
                      </a:pPr>
                      <a:r>
                        <a:rPr lang="en-US" sz="1400" b="1" dirty="0">
                          <a:solidFill>
                            <a:srgbClr val="000000"/>
                          </a:solidFill>
                          <a:latin typeface="+mj-lt"/>
                          <a:ea typeface="Times New Roman"/>
                        </a:rPr>
                        <a:t>Injected Multiple Drugs at a Time</a:t>
                      </a:r>
                      <a:endParaRPr lang="en-US" sz="1400" b="1" dirty="0">
                        <a:latin typeface="+mj-lt"/>
                        <a:ea typeface="Times New Roman"/>
                      </a:endParaRPr>
                    </a:p>
                  </a:txBody>
                  <a:tcPr marL="45693" marR="45693" marT="9202" marB="9202"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69</a:t>
                      </a:r>
                      <a:endParaRPr lang="en-US" sz="1400" dirty="0">
                        <a:latin typeface="+mj-lt"/>
                        <a:ea typeface="Times New Roman"/>
                      </a:endParaRPr>
                    </a:p>
                  </a:txBody>
                  <a:tcPr marL="34270" marR="34270"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75.8%</a:t>
                      </a:r>
                      <a:endParaRPr lang="en-US" sz="1400" dirty="0">
                        <a:latin typeface="+mj-lt"/>
                        <a:ea typeface="Times New Roman"/>
                      </a:endParaRPr>
                    </a:p>
                  </a:txBody>
                  <a:tcPr marL="34270" marR="34270"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128</a:t>
                      </a:r>
                      <a:endParaRPr lang="en-US" sz="1400" dirty="0">
                        <a:latin typeface="+mj-lt"/>
                        <a:ea typeface="Times New Roman"/>
                      </a:endParaRPr>
                    </a:p>
                  </a:txBody>
                  <a:tcPr marL="45693" marR="45693" marT="9202" marB="9202"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83.7%</a:t>
                      </a:r>
                      <a:endParaRPr lang="en-US" sz="1400" dirty="0">
                        <a:latin typeface="+mj-lt"/>
                        <a:ea typeface="Times New Roman"/>
                      </a:endParaRPr>
                    </a:p>
                  </a:txBody>
                  <a:tcPr marL="34270" marR="34270"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spcBef>
                          <a:spcPts val="0"/>
                        </a:spcBef>
                        <a:spcAft>
                          <a:spcPts val="0"/>
                        </a:spcAft>
                      </a:pPr>
                      <a:r>
                        <a:rPr lang="en-US" sz="1400" dirty="0">
                          <a:solidFill>
                            <a:srgbClr val="000000"/>
                          </a:solidFill>
                          <a:latin typeface="+mj-lt"/>
                          <a:ea typeface="Times New Roman"/>
                        </a:rPr>
                        <a:t>197</a:t>
                      </a:r>
                      <a:endParaRPr lang="en-US" sz="1400" dirty="0">
                        <a:latin typeface="+mj-lt"/>
                        <a:ea typeface="Times New Roman"/>
                      </a:endParaRPr>
                    </a:p>
                  </a:txBody>
                  <a:tcPr marL="45693" marR="45693" marT="9202" marB="9202"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spcBef>
                          <a:spcPts val="0"/>
                        </a:spcBef>
                        <a:spcAft>
                          <a:spcPts val="0"/>
                        </a:spcAft>
                      </a:pPr>
                      <a:r>
                        <a:rPr lang="en-US" sz="1400" dirty="0">
                          <a:solidFill>
                            <a:srgbClr val="000000"/>
                          </a:solidFill>
                          <a:latin typeface="+mj-lt"/>
                          <a:ea typeface="Times New Roman"/>
                        </a:rPr>
                        <a:t>80.7%</a:t>
                      </a:r>
                      <a:endParaRPr lang="en-US" sz="1400" dirty="0">
                        <a:latin typeface="+mj-lt"/>
                        <a:ea typeface="Times New Roman"/>
                      </a:endParaRPr>
                    </a:p>
                  </a:txBody>
                  <a:tcPr marL="34270" marR="34270"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a:spcBef>
                          <a:spcPts val="0"/>
                        </a:spcBef>
                        <a:spcAft>
                          <a:spcPts val="0"/>
                        </a:spcAft>
                      </a:pPr>
                      <a:r>
                        <a:rPr lang="en-US" sz="1400" dirty="0">
                          <a:solidFill>
                            <a:srgbClr val="000000"/>
                          </a:solidFill>
                          <a:latin typeface="+mj-lt"/>
                          <a:ea typeface="Times New Roman"/>
                        </a:rPr>
                        <a:t>.133</a:t>
                      </a:r>
                      <a:endParaRPr lang="en-US" sz="1400" dirty="0">
                        <a:latin typeface="+mj-lt"/>
                        <a:ea typeface="Times New Roman"/>
                      </a:endParaRPr>
                    </a:p>
                  </a:txBody>
                  <a:tcPr marL="45693" marR="45693" marT="9202" marB="9202"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r>
            </a:tbl>
          </a:graphicData>
        </a:graphic>
      </p:graphicFrame>
      <p:sp>
        <p:nvSpPr>
          <p:cNvPr id="4" name="Oval 3"/>
          <p:cNvSpPr/>
          <p:nvPr/>
        </p:nvSpPr>
        <p:spPr>
          <a:xfrm>
            <a:off x="3763593" y="3999963"/>
            <a:ext cx="2243328"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3782568" y="4351857"/>
            <a:ext cx="2161032" cy="3596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81000"/>
            <a:ext cx="8229600" cy="1143000"/>
          </a:xfrm>
        </p:spPr>
        <p:txBody>
          <a:bodyPr>
            <a:normAutofit fontScale="90000"/>
          </a:bodyPr>
          <a:lstStyle/>
          <a:p>
            <a:r>
              <a:rPr lang="en-US" dirty="0" smtClean="0">
                <a:solidFill>
                  <a:srgbClr val="FFFF00"/>
                </a:solidFill>
              </a:rPr>
              <a:t>Injection Frequency and Needle Source in Past 6 Months, </a:t>
            </a:r>
            <a:br>
              <a:rPr lang="en-US" dirty="0" smtClean="0">
                <a:solidFill>
                  <a:srgbClr val="FFFF00"/>
                </a:solidFill>
              </a:rPr>
            </a:br>
            <a:r>
              <a:rPr lang="en-US" dirty="0" smtClean="0">
                <a:solidFill>
                  <a:srgbClr val="FFFF00"/>
                </a:solidFill>
              </a:rPr>
              <a:t>by HCV Self Report</a:t>
            </a:r>
            <a:endParaRPr lang="en-US" dirty="0"/>
          </a:p>
        </p:txBody>
      </p:sp>
      <p:graphicFrame>
        <p:nvGraphicFramePr>
          <p:cNvPr id="6" name="Table 5"/>
          <p:cNvGraphicFramePr>
            <a:graphicFrameLocks noGrp="1"/>
          </p:cNvGraphicFramePr>
          <p:nvPr/>
        </p:nvGraphicFramePr>
        <p:xfrm>
          <a:off x="990600" y="2057400"/>
          <a:ext cx="7162800" cy="3925824"/>
        </p:xfrm>
        <a:graphic>
          <a:graphicData uri="http://schemas.openxmlformats.org/drawingml/2006/table">
            <a:tbl>
              <a:tblPr/>
              <a:tblGrid>
                <a:gridCol w="2209800"/>
                <a:gridCol w="706038"/>
                <a:gridCol w="665562"/>
                <a:gridCol w="579485"/>
                <a:gridCol w="868315"/>
                <a:gridCol w="512795"/>
                <a:gridCol w="699334"/>
                <a:gridCol w="921471"/>
              </a:tblGrid>
              <a:tr h="173182">
                <a:tc>
                  <a:txBody>
                    <a:bodyPr/>
                    <a:lstStyle/>
                    <a:p>
                      <a:pPr marL="171450" marR="0">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gridSpan="2">
                  <a:txBody>
                    <a:bodyPr/>
                    <a:lstStyle/>
                    <a:p>
                      <a:pPr marL="0" marR="0" algn="ctr">
                        <a:lnSpc>
                          <a:spcPct val="115000"/>
                        </a:lnSpc>
                        <a:spcBef>
                          <a:spcPts val="0"/>
                        </a:spcBef>
                        <a:spcAft>
                          <a:spcPts val="0"/>
                        </a:spcAft>
                      </a:pPr>
                      <a:r>
                        <a:rPr lang="en-US" sz="1400" b="1" u="sng" dirty="0" smtClean="0">
                          <a:solidFill>
                            <a:schemeClr val="bg1"/>
                          </a:solidFill>
                          <a:latin typeface="+mj-lt"/>
                          <a:ea typeface="Times New Roman"/>
                        </a:rPr>
                        <a:t>Positive</a:t>
                      </a:r>
                      <a:r>
                        <a:rPr lang="en-US" sz="1400" b="1" u="sng" baseline="0" dirty="0" smtClean="0">
                          <a:solidFill>
                            <a:schemeClr val="bg1"/>
                          </a:solidFill>
                          <a:latin typeface="+mj-lt"/>
                          <a:ea typeface="Times New Roman"/>
                        </a:rPr>
                        <a:t> </a:t>
                      </a:r>
                      <a:r>
                        <a:rPr lang="en-US" sz="1400" b="1" u="sng" dirty="0" smtClean="0">
                          <a:solidFill>
                            <a:schemeClr val="bg1"/>
                          </a:solidFill>
                          <a:latin typeface="+mj-lt"/>
                          <a:ea typeface="Times New Roman"/>
                        </a:rPr>
                        <a:t>(</a:t>
                      </a:r>
                      <a:r>
                        <a:rPr lang="en-US" sz="1400" b="1" i="1" u="sng" dirty="0" smtClean="0">
                          <a:solidFill>
                            <a:schemeClr val="bg1"/>
                          </a:solidFill>
                          <a:latin typeface="+mj-lt"/>
                          <a:ea typeface="Times New Roman"/>
                        </a:rPr>
                        <a:t>n</a:t>
                      </a:r>
                      <a:r>
                        <a:rPr lang="en-US" sz="1400" b="1" u="sng" dirty="0" smtClean="0">
                          <a:solidFill>
                            <a:schemeClr val="bg1"/>
                          </a:solidFill>
                          <a:latin typeface="+mj-lt"/>
                          <a:ea typeface="Times New Roman"/>
                        </a:rPr>
                        <a:t> </a:t>
                      </a:r>
                      <a:r>
                        <a:rPr lang="en-US" sz="1400" b="1" u="sng" dirty="0">
                          <a:solidFill>
                            <a:schemeClr val="bg1"/>
                          </a:solidFill>
                          <a:latin typeface="+mj-lt"/>
                          <a:ea typeface="Times New Roman"/>
                        </a:rPr>
                        <a:t>= 91)</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lnL>
                      <a:noFill/>
                    </a:lnL>
                    <a:lnR>
                      <a:noFill/>
                    </a:lnR>
                    <a:lnT>
                      <a:noFill/>
                    </a:lnT>
                    <a:lnB>
                      <a:noFill/>
                    </a:lnB>
                    <a:solidFill>
                      <a:schemeClr val="tx1"/>
                    </a:solidFill>
                  </a:tcPr>
                </a:tc>
                <a:tc gridSpan="2">
                  <a:txBody>
                    <a:bodyPr/>
                    <a:lstStyle/>
                    <a:p>
                      <a:pPr marL="0" marR="0" algn="ctr">
                        <a:lnSpc>
                          <a:spcPct val="115000"/>
                        </a:lnSpc>
                        <a:spcBef>
                          <a:spcPts val="0"/>
                        </a:spcBef>
                        <a:spcAft>
                          <a:spcPts val="0"/>
                        </a:spcAft>
                      </a:pPr>
                      <a:r>
                        <a:rPr lang="en-US" sz="1400" b="1" u="sng" dirty="0" smtClean="0">
                          <a:solidFill>
                            <a:schemeClr val="bg1"/>
                          </a:solidFill>
                          <a:latin typeface="+mj-lt"/>
                          <a:ea typeface="Times New Roman"/>
                        </a:rPr>
                        <a:t>Negative (</a:t>
                      </a:r>
                      <a:r>
                        <a:rPr lang="en-US" sz="1400" b="1" i="1" u="sng" dirty="0" smtClean="0">
                          <a:solidFill>
                            <a:schemeClr val="bg1"/>
                          </a:solidFill>
                          <a:latin typeface="+mj-lt"/>
                          <a:ea typeface="Times New Roman"/>
                        </a:rPr>
                        <a:t>n</a:t>
                      </a:r>
                      <a:r>
                        <a:rPr lang="en-US" sz="1400" b="1" u="sng" dirty="0" smtClean="0">
                          <a:solidFill>
                            <a:schemeClr val="bg1"/>
                          </a:solidFill>
                          <a:latin typeface="+mj-lt"/>
                          <a:ea typeface="Times New Roman"/>
                        </a:rPr>
                        <a:t> </a:t>
                      </a:r>
                      <a:r>
                        <a:rPr lang="en-US" sz="1400" b="1" u="sng" dirty="0">
                          <a:solidFill>
                            <a:schemeClr val="bg1"/>
                          </a:solidFill>
                          <a:latin typeface="+mj-lt"/>
                          <a:ea typeface="Times New Roman"/>
                        </a:rPr>
                        <a:t>= 152)</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lnL>
                      <a:noFill/>
                    </a:lnL>
                    <a:lnR>
                      <a:noFill/>
                    </a:lnR>
                    <a:lnT>
                      <a:noFill/>
                    </a:lnT>
                    <a:lnB>
                      <a:noFill/>
                    </a:lnB>
                    <a:solidFill>
                      <a:schemeClr val="tx1"/>
                    </a:solidFill>
                  </a:tcPr>
                </a:tc>
                <a:tc gridSpan="2">
                  <a:txBody>
                    <a:bodyPr/>
                    <a:lstStyle/>
                    <a:p>
                      <a:pPr marL="0" marR="0" algn="ctr">
                        <a:lnSpc>
                          <a:spcPct val="115000"/>
                        </a:lnSpc>
                        <a:spcBef>
                          <a:spcPts val="0"/>
                        </a:spcBef>
                        <a:spcAft>
                          <a:spcPts val="0"/>
                        </a:spcAft>
                      </a:pPr>
                      <a:r>
                        <a:rPr lang="en-US" sz="1400" b="1" u="sng" dirty="0" smtClean="0">
                          <a:solidFill>
                            <a:schemeClr val="bg1"/>
                          </a:solidFill>
                          <a:latin typeface="+mj-lt"/>
                          <a:ea typeface="Times New Roman"/>
                        </a:rPr>
                        <a:t>Total (</a:t>
                      </a:r>
                      <a:r>
                        <a:rPr lang="en-US" sz="1400" b="1" i="1" u="sng" dirty="0">
                          <a:solidFill>
                            <a:schemeClr val="bg1"/>
                          </a:solidFill>
                          <a:latin typeface="+mj-lt"/>
                          <a:ea typeface="Times New Roman"/>
                        </a:rPr>
                        <a:t>n</a:t>
                      </a:r>
                      <a:r>
                        <a:rPr lang="en-US" sz="1400" b="1" u="sng" dirty="0">
                          <a:solidFill>
                            <a:schemeClr val="bg1"/>
                          </a:solidFill>
                          <a:latin typeface="+mj-lt"/>
                          <a:ea typeface="Times New Roman"/>
                        </a:rPr>
                        <a:t> = 244)</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b="1" i="1" u="sng" dirty="0">
                          <a:solidFill>
                            <a:schemeClr val="bg1"/>
                          </a:solidFill>
                          <a:latin typeface="+mj-lt"/>
                          <a:ea typeface="Times New Roman"/>
                        </a:rPr>
                        <a:t>p-value</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173182">
                <a:tc>
                  <a:txBody>
                    <a:bodyPr/>
                    <a:lstStyle/>
                    <a:p>
                      <a:pPr marL="171450" marR="0">
                        <a:lnSpc>
                          <a:spcPct val="115000"/>
                        </a:lnSpc>
                        <a:spcBef>
                          <a:spcPts val="0"/>
                        </a:spcBef>
                        <a:spcAft>
                          <a:spcPts val="0"/>
                        </a:spcAft>
                      </a:pPr>
                      <a:r>
                        <a:rPr lang="en-US" sz="1400" b="1" kern="1200" dirty="0" smtClean="0">
                          <a:solidFill>
                            <a:schemeClr val="bg1"/>
                          </a:solidFill>
                          <a:latin typeface="+mn-lt"/>
                          <a:ea typeface="Times New Roman"/>
                          <a:cs typeface="+mn-cs"/>
                        </a:rPr>
                        <a:t>Frequency of injection</a:t>
                      </a: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kern="1200" dirty="0" smtClean="0">
                          <a:solidFill>
                            <a:schemeClr val="bg1"/>
                          </a:solidFill>
                          <a:latin typeface="+mn-lt"/>
                          <a:ea typeface="Times New Roman"/>
                          <a:cs typeface="+mn-cs"/>
                        </a:rPr>
                        <a:t>.206</a:t>
                      </a:r>
                    </a:p>
                  </a:txBody>
                  <a:tcPr marL="40158" marR="40158" marT="0" marB="0">
                    <a:lnL>
                      <a:noFill/>
                    </a:lnL>
                    <a:lnR>
                      <a:noFill/>
                    </a:lnR>
                    <a:lnT>
                      <a:noFill/>
                    </a:lnT>
                    <a:lnB>
                      <a:noFill/>
                    </a:lnB>
                    <a:solidFill>
                      <a:schemeClr val="tx1"/>
                    </a:solidFill>
                  </a:tcPr>
                </a:tc>
              </a:tr>
              <a:tr h="173182">
                <a:tc>
                  <a:txBody>
                    <a:bodyPr/>
                    <a:lstStyle/>
                    <a:p>
                      <a:pPr marL="171450" marR="0">
                        <a:lnSpc>
                          <a:spcPct val="115000"/>
                        </a:lnSpc>
                        <a:spcBef>
                          <a:spcPts val="0"/>
                        </a:spcBef>
                        <a:spcAft>
                          <a:spcPts val="0"/>
                        </a:spcAft>
                      </a:pPr>
                      <a:r>
                        <a:rPr lang="en-US" sz="1400" dirty="0">
                          <a:solidFill>
                            <a:schemeClr val="bg1"/>
                          </a:solidFill>
                          <a:latin typeface="+mj-lt"/>
                          <a:ea typeface="Times New Roman"/>
                        </a:rPr>
                        <a:t>Less than once a month</a:t>
                      </a:r>
                    </a:p>
                  </a:txBody>
                  <a:tcPr marL="40158" marR="40158"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20</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21.7%</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35</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23.2%</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55</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22.6%</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lnL>
                      <a:noFill/>
                    </a:lnL>
                    <a:lnR>
                      <a:noFill/>
                    </a:lnR>
                    <a:lnT>
                      <a:noFill/>
                    </a:lnT>
                    <a:lnB>
                      <a:noFill/>
                    </a:lnB>
                    <a:solidFill>
                      <a:schemeClr val="tx1"/>
                    </a:solidFill>
                  </a:tcPr>
                </a:tc>
              </a:tr>
              <a:tr h="173182">
                <a:tc>
                  <a:txBody>
                    <a:bodyPr/>
                    <a:lstStyle/>
                    <a:p>
                      <a:pPr marL="171450" marR="0">
                        <a:lnSpc>
                          <a:spcPct val="115000"/>
                        </a:lnSpc>
                        <a:spcBef>
                          <a:spcPts val="0"/>
                        </a:spcBef>
                        <a:spcAft>
                          <a:spcPts val="0"/>
                        </a:spcAft>
                      </a:pPr>
                      <a:r>
                        <a:rPr lang="en-US" sz="1400" dirty="0">
                          <a:solidFill>
                            <a:schemeClr val="bg1"/>
                          </a:solidFill>
                          <a:latin typeface="+mj-lt"/>
                          <a:ea typeface="Times New Roman"/>
                        </a:rPr>
                        <a:t>1-3 times a month</a:t>
                      </a:r>
                    </a:p>
                  </a:txBody>
                  <a:tcPr marL="40158" marR="40158"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16</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17.4%</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21</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13.9%</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37</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15.2%</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lnL>
                      <a:noFill/>
                    </a:lnL>
                    <a:lnR>
                      <a:noFill/>
                    </a:lnR>
                    <a:lnT>
                      <a:noFill/>
                    </a:lnT>
                    <a:lnB>
                      <a:noFill/>
                    </a:lnB>
                    <a:solidFill>
                      <a:schemeClr val="tx1"/>
                    </a:solidFill>
                  </a:tcPr>
                </a:tc>
              </a:tr>
              <a:tr h="173182">
                <a:tc>
                  <a:txBody>
                    <a:bodyPr/>
                    <a:lstStyle/>
                    <a:p>
                      <a:pPr marL="171450" marR="0">
                        <a:lnSpc>
                          <a:spcPct val="115000"/>
                        </a:lnSpc>
                        <a:spcBef>
                          <a:spcPts val="0"/>
                        </a:spcBef>
                        <a:spcAft>
                          <a:spcPts val="0"/>
                        </a:spcAft>
                      </a:pPr>
                      <a:r>
                        <a:rPr lang="en-US" sz="1400" dirty="0">
                          <a:solidFill>
                            <a:schemeClr val="bg1"/>
                          </a:solidFill>
                          <a:latin typeface="+mj-lt"/>
                          <a:ea typeface="Times New Roman"/>
                        </a:rPr>
                        <a:t>About once a week</a:t>
                      </a:r>
                    </a:p>
                  </a:txBody>
                  <a:tcPr marL="40158" marR="40158"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11</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12.0%</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7</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4.6%</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18</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7.4%</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lnL>
                      <a:noFill/>
                    </a:lnL>
                    <a:lnR>
                      <a:noFill/>
                    </a:lnR>
                    <a:lnT>
                      <a:noFill/>
                    </a:lnT>
                    <a:lnB>
                      <a:noFill/>
                    </a:lnB>
                    <a:solidFill>
                      <a:schemeClr val="tx1"/>
                    </a:solidFill>
                  </a:tcPr>
                </a:tc>
              </a:tr>
              <a:tr h="239408">
                <a:tc>
                  <a:txBody>
                    <a:bodyPr/>
                    <a:lstStyle/>
                    <a:p>
                      <a:pPr marL="171450" marR="0">
                        <a:lnSpc>
                          <a:spcPct val="115000"/>
                        </a:lnSpc>
                        <a:spcBef>
                          <a:spcPts val="0"/>
                        </a:spcBef>
                        <a:spcAft>
                          <a:spcPts val="0"/>
                        </a:spcAft>
                      </a:pPr>
                      <a:r>
                        <a:rPr lang="en-US" sz="1400" dirty="0" smtClean="0">
                          <a:solidFill>
                            <a:schemeClr val="bg1"/>
                          </a:solidFill>
                          <a:latin typeface="+mj-lt"/>
                          <a:ea typeface="Times New Roman"/>
                        </a:rPr>
                        <a:t>&gt;</a:t>
                      </a:r>
                      <a:r>
                        <a:rPr lang="en-US" sz="1400" baseline="0" dirty="0" smtClean="0">
                          <a:solidFill>
                            <a:schemeClr val="bg1"/>
                          </a:solidFill>
                          <a:latin typeface="+mj-lt"/>
                          <a:ea typeface="Times New Roman"/>
                        </a:rPr>
                        <a:t> O</a:t>
                      </a:r>
                      <a:r>
                        <a:rPr lang="en-US" sz="1400" dirty="0" smtClean="0">
                          <a:solidFill>
                            <a:schemeClr val="bg1"/>
                          </a:solidFill>
                          <a:latin typeface="+mj-lt"/>
                          <a:ea typeface="Times New Roman"/>
                        </a:rPr>
                        <a:t>nce </a:t>
                      </a:r>
                      <a:r>
                        <a:rPr lang="en-US" sz="1400" dirty="0">
                          <a:solidFill>
                            <a:schemeClr val="bg1"/>
                          </a:solidFill>
                          <a:latin typeface="+mj-lt"/>
                          <a:ea typeface="Times New Roman"/>
                        </a:rPr>
                        <a:t>a week, </a:t>
                      </a:r>
                      <a:r>
                        <a:rPr lang="en-US" sz="1400" dirty="0" smtClean="0">
                          <a:solidFill>
                            <a:schemeClr val="bg1"/>
                          </a:solidFill>
                          <a:latin typeface="+mj-lt"/>
                          <a:ea typeface="Times New Roman"/>
                        </a:rPr>
                        <a:t>but </a:t>
                      </a:r>
                      <a:r>
                        <a:rPr lang="en-US" sz="1400" dirty="0">
                          <a:solidFill>
                            <a:schemeClr val="bg1"/>
                          </a:solidFill>
                          <a:latin typeface="+mj-lt"/>
                          <a:ea typeface="Times New Roman"/>
                        </a:rPr>
                        <a:t>not every day</a:t>
                      </a:r>
                    </a:p>
                  </a:txBody>
                  <a:tcPr marL="40158" marR="40158"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25</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27.2%</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44</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29.1%</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69</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28.4%</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lnL>
                      <a:noFill/>
                    </a:lnL>
                    <a:lnR>
                      <a:noFill/>
                    </a:lnR>
                    <a:lnT>
                      <a:noFill/>
                    </a:lnT>
                    <a:lnB>
                      <a:noFill/>
                    </a:lnB>
                    <a:solidFill>
                      <a:schemeClr val="tx1"/>
                    </a:solidFill>
                  </a:tcPr>
                </a:tc>
              </a:tr>
              <a:tr h="199784">
                <a:tc>
                  <a:txBody>
                    <a:bodyPr/>
                    <a:lstStyle/>
                    <a:p>
                      <a:pPr marL="171450" marR="0">
                        <a:lnSpc>
                          <a:spcPct val="115000"/>
                        </a:lnSpc>
                        <a:spcBef>
                          <a:spcPts val="0"/>
                        </a:spcBef>
                        <a:spcAft>
                          <a:spcPts val="0"/>
                        </a:spcAft>
                      </a:pPr>
                      <a:r>
                        <a:rPr lang="en-US" sz="1400" dirty="0">
                          <a:solidFill>
                            <a:schemeClr val="bg1"/>
                          </a:solidFill>
                          <a:latin typeface="+mj-lt"/>
                          <a:ea typeface="Times New Roman"/>
                        </a:rPr>
                        <a:t>Every day</a:t>
                      </a:r>
                    </a:p>
                  </a:txBody>
                  <a:tcPr marL="40158" marR="40158"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20</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21.7%</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44</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29.1%</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64</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26.3%</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b="1" dirty="0">
                          <a:solidFill>
                            <a:schemeClr val="bg1"/>
                          </a:solidFill>
                          <a:latin typeface="+mj-lt"/>
                          <a:ea typeface="Times New Roman"/>
                        </a:rPr>
                        <a:t>Where </a:t>
                      </a:r>
                      <a:r>
                        <a:rPr lang="en-US" sz="1400" b="1" dirty="0" smtClean="0">
                          <a:solidFill>
                            <a:schemeClr val="bg1"/>
                          </a:solidFill>
                          <a:latin typeface="+mj-lt"/>
                          <a:ea typeface="Times New Roman"/>
                        </a:rPr>
                        <a:t>Needles</a:t>
                      </a:r>
                      <a:r>
                        <a:rPr lang="en-US" sz="1400" b="1" baseline="0" dirty="0" smtClean="0">
                          <a:solidFill>
                            <a:schemeClr val="bg1"/>
                          </a:solidFill>
                          <a:latin typeface="+mj-lt"/>
                          <a:ea typeface="Times New Roman"/>
                        </a:rPr>
                        <a:t> </a:t>
                      </a:r>
                      <a:r>
                        <a:rPr lang="en-US" sz="1400" b="1" dirty="0" smtClean="0">
                          <a:solidFill>
                            <a:schemeClr val="bg1"/>
                          </a:solidFill>
                          <a:latin typeface="+mj-lt"/>
                          <a:ea typeface="Times New Roman"/>
                        </a:rPr>
                        <a:t>Obtained</a:t>
                      </a:r>
                      <a:endParaRPr lang="en-US" sz="1400" b="1"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Diabetic</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17</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18.5%</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34</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22.4%</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51</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20.8%</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.485</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Street</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13</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14.1%</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25</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16.3%</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38</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15.5%</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.644</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smtClean="0">
                          <a:solidFill>
                            <a:schemeClr val="bg1"/>
                          </a:solidFill>
                          <a:latin typeface="+mj-lt"/>
                          <a:ea typeface="Times New Roman"/>
                        </a:rPr>
                        <a:t>MS/Hepatitis</a:t>
                      </a:r>
                      <a:endParaRPr lang="en-US" sz="1400" dirty="0">
                        <a:solidFill>
                          <a:schemeClr val="bg1"/>
                        </a:solidFill>
                        <a:latin typeface="+mj-lt"/>
                        <a:ea typeface="Times New Roman"/>
                      </a:endParaRP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3.3%</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1.3%</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5</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2.0%</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.295</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Drug store</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42</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45.7%</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84</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54.9%</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126</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51.4%</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.161</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Shooting </a:t>
                      </a:r>
                      <a:r>
                        <a:rPr lang="en-US" sz="1400" dirty="0" smtClean="0">
                          <a:solidFill>
                            <a:schemeClr val="bg1"/>
                          </a:solidFill>
                          <a:latin typeface="+mj-lt"/>
                          <a:ea typeface="Times New Roman"/>
                        </a:rPr>
                        <a:t>gallery</a:t>
                      </a:r>
                      <a:endParaRPr lang="en-US" sz="1400" dirty="0">
                        <a:solidFill>
                          <a:schemeClr val="bg1"/>
                        </a:solidFill>
                        <a:latin typeface="+mj-lt"/>
                        <a:ea typeface="Times New Roman"/>
                      </a:endParaRP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5</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5.4%</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5</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3.3%</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10</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4.1%</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.407</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Needle exchange program</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33</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35.9%</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28</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18.3%</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61</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24.9%</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.002</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Other</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16</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17.4%</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23</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15.0%</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39</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15.9%</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.625</a:t>
                      </a:r>
                    </a:p>
                  </a:txBody>
                  <a:tcPr marL="40158" marR="40158" marT="0" marB="0" anchor="ctr">
                    <a:lnL>
                      <a:noFill/>
                    </a:lnL>
                    <a:lnR>
                      <a:noFill/>
                    </a:lnR>
                    <a:lnT>
                      <a:noFill/>
                    </a:lnT>
                    <a:lnB>
                      <a:noFill/>
                    </a:lnB>
                    <a:solidFill>
                      <a:schemeClr val="tx1"/>
                    </a:solidFill>
                  </a:tcPr>
                </a:tc>
              </a:tr>
            </a:tbl>
          </a:graphicData>
        </a:graphic>
      </p:graphicFrame>
      <p:sp>
        <p:nvSpPr>
          <p:cNvPr id="7" name="Oval 6"/>
          <p:cNvSpPr/>
          <p:nvPr/>
        </p:nvSpPr>
        <p:spPr>
          <a:xfrm>
            <a:off x="6045558" y="3365679"/>
            <a:ext cx="1180563" cy="74912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6044484" y="4991637"/>
            <a:ext cx="1143000" cy="2672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nvSpPr>
        <p:spPr>
          <a:xfrm>
            <a:off x="3429000" y="5460642"/>
            <a:ext cx="2514600" cy="33055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nvSpPr>
        <p:spPr>
          <a:xfrm>
            <a:off x="6057363" y="5473521"/>
            <a:ext cx="1143000" cy="2672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3"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Needle Cleaning in Past 6 Months, By HCV Self Report</a:t>
            </a:r>
            <a:endParaRPr lang="en-US" dirty="0">
              <a:solidFill>
                <a:srgbClr val="FFFF00"/>
              </a:solidFill>
            </a:endParaRPr>
          </a:p>
        </p:txBody>
      </p:sp>
      <p:graphicFrame>
        <p:nvGraphicFramePr>
          <p:cNvPr id="3" name="Table 2"/>
          <p:cNvGraphicFramePr>
            <a:graphicFrameLocks noGrp="1"/>
          </p:cNvGraphicFramePr>
          <p:nvPr/>
        </p:nvGraphicFramePr>
        <p:xfrm>
          <a:off x="990600" y="1905000"/>
          <a:ext cx="7315202" cy="3435096"/>
        </p:xfrm>
        <a:graphic>
          <a:graphicData uri="http://schemas.openxmlformats.org/drawingml/2006/table">
            <a:tbl>
              <a:tblPr/>
              <a:tblGrid>
                <a:gridCol w="2438400"/>
                <a:gridCol w="477438"/>
                <a:gridCol w="817962"/>
                <a:gridCol w="427085"/>
                <a:gridCol w="1020715"/>
                <a:gridCol w="360395"/>
                <a:gridCol w="935005"/>
                <a:gridCol w="838202"/>
              </a:tblGrid>
              <a:tr h="220840">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gridSpan="2">
                  <a:txBody>
                    <a:bodyPr/>
                    <a:lstStyle/>
                    <a:p>
                      <a:pPr marL="0" marR="0" algn="ctr">
                        <a:lnSpc>
                          <a:spcPct val="115000"/>
                        </a:lnSpc>
                        <a:spcBef>
                          <a:spcPts val="0"/>
                        </a:spcBef>
                        <a:spcAft>
                          <a:spcPts val="0"/>
                        </a:spcAft>
                      </a:pPr>
                      <a:r>
                        <a:rPr lang="en-US" sz="1400" b="1" u="sng" dirty="0" smtClean="0">
                          <a:solidFill>
                            <a:schemeClr val="bg1"/>
                          </a:solidFill>
                          <a:latin typeface="+mj-lt"/>
                          <a:ea typeface="Times New Roman"/>
                        </a:rPr>
                        <a:t>Positive</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lnL>
                      <a:noFill/>
                    </a:lnL>
                    <a:lnR>
                      <a:noFill/>
                    </a:lnR>
                    <a:lnT>
                      <a:noFill/>
                    </a:lnT>
                    <a:lnB>
                      <a:noFill/>
                    </a:lnB>
                    <a:solidFill>
                      <a:schemeClr val="tx1"/>
                    </a:solidFill>
                  </a:tcPr>
                </a:tc>
                <a:tc gridSpan="2">
                  <a:txBody>
                    <a:bodyPr/>
                    <a:lstStyle/>
                    <a:p>
                      <a:pPr marL="0" marR="0" algn="ctr">
                        <a:lnSpc>
                          <a:spcPct val="115000"/>
                        </a:lnSpc>
                        <a:spcBef>
                          <a:spcPts val="0"/>
                        </a:spcBef>
                        <a:spcAft>
                          <a:spcPts val="0"/>
                        </a:spcAft>
                      </a:pPr>
                      <a:r>
                        <a:rPr lang="en-US" sz="1400" b="1" u="sng" dirty="0" smtClean="0">
                          <a:solidFill>
                            <a:schemeClr val="bg1"/>
                          </a:solidFill>
                          <a:latin typeface="+mj-lt"/>
                          <a:ea typeface="Times New Roman"/>
                        </a:rPr>
                        <a:t>Negative</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lnL>
                      <a:noFill/>
                    </a:lnL>
                    <a:lnR>
                      <a:noFill/>
                    </a:lnR>
                    <a:lnT>
                      <a:noFill/>
                    </a:lnT>
                    <a:lnB>
                      <a:noFill/>
                    </a:lnB>
                    <a:solidFill>
                      <a:schemeClr val="tx1"/>
                    </a:solidFill>
                  </a:tcPr>
                </a:tc>
                <a:tc gridSpan="2">
                  <a:txBody>
                    <a:bodyPr/>
                    <a:lstStyle/>
                    <a:p>
                      <a:pPr marL="0" marR="0" algn="ctr">
                        <a:lnSpc>
                          <a:spcPct val="115000"/>
                        </a:lnSpc>
                        <a:spcBef>
                          <a:spcPts val="0"/>
                        </a:spcBef>
                        <a:spcAft>
                          <a:spcPts val="0"/>
                        </a:spcAft>
                      </a:pPr>
                      <a:r>
                        <a:rPr lang="en-US" sz="1400" b="1" u="sng" dirty="0" smtClean="0">
                          <a:solidFill>
                            <a:schemeClr val="bg1"/>
                          </a:solidFill>
                          <a:latin typeface="+mj-lt"/>
                          <a:ea typeface="Times New Roman"/>
                        </a:rPr>
                        <a:t>Total</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b="1" i="1" u="sng" dirty="0">
                          <a:solidFill>
                            <a:schemeClr val="bg1"/>
                          </a:solidFill>
                          <a:latin typeface="+mj-lt"/>
                          <a:ea typeface="Times New Roman"/>
                        </a:rPr>
                        <a:t>p-value</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135776">
                <a:tc>
                  <a:txBody>
                    <a:bodyPr/>
                    <a:lstStyle/>
                    <a:p>
                      <a:pPr marL="0" marR="0">
                        <a:lnSpc>
                          <a:spcPct val="115000"/>
                        </a:lnSpc>
                        <a:spcBef>
                          <a:spcPts val="0"/>
                        </a:spcBef>
                        <a:spcAft>
                          <a:spcPts val="0"/>
                        </a:spcAft>
                      </a:pPr>
                      <a:r>
                        <a:rPr lang="en-US" sz="1400" b="1" dirty="0">
                          <a:solidFill>
                            <a:schemeClr val="bg1"/>
                          </a:solidFill>
                          <a:latin typeface="+mj-lt"/>
                          <a:ea typeface="Times New Roman"/>
                        </a:rPr>
                        <a:t>Needle Cleaning </a:t>
                      </a:r>
                      <a:r>
                        <a:rPr lang="en-US" sz="1400" b="1" dirty="0" smtClean="0">
                          <a:solidFill>
                            <a:schemeClr val="bg1"/>
                          </a:solidFill>
                          <a:latin typeface="+mj-lt"/>
                          <a:ea typeface="Times New Roman"/>
                        </a:rPr>
                        <a:t>Habits (n=244)</a:t>
                      </a:r>
                      <a:endParaRPr lang="en-US" sz="1400" b="1"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a:lnSpc>
                          <a:spcPct val="115000"/>
                        </a:lnSpc>
                      </a:pP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.310</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Always use new needles</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36</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39.6%</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77</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51.3%</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113</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46.9%</a:t>
                      </a:r>
                    </a:p>
                  </a:txBody>
                  <a:tcPr marL="40158" marR="40158" marT="0" marB="0" anchor="ctr">
                    <a:lnL>
                      <a:noFill/>
                    </a:lnL>
                    <a:lnR>
                      <a:noFill/>
                    </a:lnR>
                    <a:lnT>
                      <a:noFill/>
                    </a:lnT>
                    <a:lnB>
                      <a:noFill/>
                    </a:lnB>
                    <a:solidFill>
                      <a:schemeClr val="tx1"/>
                    </a:solidFill>
                  </a:tcPr>
                </a:tc>
                <a:tc>
                  <a:txBody>
                    <a:bodyPr/>
                    <a:lstStyle/>
                    <a:p>
                      <a:pPr marL="0" marR="0" algn="just">
                        <a:lnSpc>
                          <a:spcPct val="115000"/>
                        </a:lnSpc>
                        <a:spcBef>
                          <a:spcPts val="0"/>
                        </a:spcBef>
                        <a:spcAft>
                          <a:spcPts val="0"/>
                        </a:spcAft>
                        <a:tabLst>
                          <a:tab pos="156845" algn="dec"/>
                        </a:tabLst>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248552">
                <a:tc>
                  <a:txBody>
                    <a:bodyPr/>
                    <a:lstStyle/>
                    <a:p>
                      <a:pPr marL="0" marR="0">
                        <a:lnSpc>
                          <a:spcPct val="115000"/>
                        </a:lnSpc>
                        <a:spcBef>
                          <a:spcPts val="0"/>
                        </a:spcBef>
                        <a:spcAft>
                          <a:spcPts val="0"/>
                        </a:spcAft>
                      </a:pPr>
                      <a:r>
                        <a:rPr lang="en-US" sz="1400" dirty="0">
                          <a:solidFill>
                            <a:schemeClr val="bg1"/>
                          </a:solidFill>
                          <a:latin typeface="+mj-lt"/>
                          <a:ea typeface="Times New Roman"/>
                        </a:rPr>
                        <a:t>Always clean </a:t>
                      </a:r>
                      <a:r>
                        <a:rPr lang="en-US" sz="1400" dirty="0" smtClean="0">
                          <a:solidFill>
                            <a:schemeClr val="bg1"/>
                          </a:solidFill>
                          <a:latin typeface="+mj-lt"/>
                          <a:ea typeface="Times New Roman"/>
                        </a:rPr>
                        <a:t>before shooting </a:t>
                      </a:r>
                      <a:r>
                        <a:rPr lang="en-US" sz="1400" dirty="0">
                          <a:solidFill>
                            <a:schemeClr val="bg1"/>
                          </a:solidFill>
                          <a:latin typeface="+mj-lt"/>
                          <a:ea typeface="Times New Roman"/>
                        </a:rPr>
                        <a:t>up</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16</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17.6%</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19</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12.7%</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35</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14.5%</a:t>
                      </a:r>
                    </a:p>
                  </a:txBody>
                  <a:tcPr marL="40158" marR="40158" marT="0" marB="0" anchor="ctr">
                    <a:lnL>
                      <a:noFill/>
                    </a:lnL>
                    <a:lnR>
                      <a:noFill/>
                    </a:lnR>
                    <a:lnT>
                      <a:noFill/>
                    </a:lnT>
                    <a:lnB>
                      <a:noFill/>
                    </a:lnB>
                    <a:solidFill>
                      <a:schemeClr val="tx1"/>
                    </a:solidFill>
                  </a:tcPr>
                </a:tc>
                <a:tc>
                  <a:txBody>
                    <a:bodyPr/>
                    <a:lstStyle/>
                    <a:p>
                      <a:pPr marL="0" marR="0" algn="just">
                        <a:lnSpc>
                          <a:spcPct val="115000"/>
                        </a:lnSpc>
                        <a:spcBef>
                          <a:spcPts val="0"/>
                        </a:spcBef>
                        <a:spcAft>
                          <a:spcPts val="0"/>
                        </a:spcAft>
                        <a:tabLst>
                          <a:tab pos="156845" algn="dec"/>
                        </a:tabLst>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228600">
                <a:tc>
                  <a:txBody>
                    <a:bodyPr/>
                    <a:lstStyle/>
                    <a:p>
                      <a:pPr marL="0" marR="0">
                        <a:lnSpc>
                          <a:spcPct val="115000"/>
                        </a:lnSpc>
                        <a:spcBef>
                          <a:spcPts val="0"/>
                        </a:spcBef>
                        <a:spcAft>
                          <a:spcPts val="0"/>
                        </a:spcAft>
                      </a:pPr>
                      <a:r>
                        <a:rPr lang="en-US" sz="1400" dirty="0">
                          <a:solidFill>
                            <a:schemeClr val="bg1"/>
                          </a:solidFill>
                          <a:latin typeface="+mj-lt"/>
                          <a:ea typeface="Times New Roman"/>
                        </a:rPr>
                        <a:t>Always </a:t>
                      </a:r>
                      <a:r>
                        <a:rPr lang="en-US" sz="1400" dirty="0" smtClean="0">
                          <a:solidFill>
                            <a:schemeClr val="bg1"/>
                          </a:solidFill>
                          <a:latin typeface="+mj-lt"/>
                          <a:ea typeface="Times New Roman"/>
                        </a:rPr>
                        <a:t>clean after </a:t>
                      </a:r>
                      <a:r>
                        <a:rPr lang="en-US" sz="1400" dirty="0">
                          <a:solidFill>
                            <a:schemeClr val="bg1"/>
                          </a:solidFill>
                          <a:latin typeface="+mj-lt"/>
                          <a:ea typeface="Times New Roman"/>
                        </a:rPr>
                        <a:t>shooting up</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22</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24.4%</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37</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24.7%</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59</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24.5%</a:t>
                      </a:r>
                    </a:p>
                  </a:txBody>
                  <a:tcPr marL="40158" marR="40158" marT="0" marB="0" anchor="ctr">
                    <a:lnL>
                      <a:noFill/>
                    </a:lnL>
                    <a:lnR>
                      <a:noFill/>
                    </a:lnR>
                    <a:lnT>
                      <a:noFill/>
                    </a:lnT>
                    <a:lnB>
                      <a:noFill/>
                    </a:lnB>
                    <a:solidFill>
                      <a:schemeClr val="tx1"/>
                    </a:solidFill>
                  </a:tcPr>
                </a:tc>
                <a:tc>
                  <a:txBody>
                    <a:bodyPr/>
                    <a:lstStyle/>
                    <a:p>
                      <a:pPr marL="0" marR="0" algn="just">
                        <a:lnSpc>
                          <a:spcPct val="115000"/>
                        </a:lnSpc>
                        <a:spcBef>
                          <a:spcPts val="0"/>
                        </a:spcBef>
                        <a:spcAft>
                          <a:spcPts val="0"/>
                        </a:spcAft>
                        <a:tabLst>
                          <a:tab pos="156845" algn="dec"/>
                        </a:tabLst>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Sometimes clean </a:t>
                      </a:r>
                      <a:r>
                        <a:rPr lang="en-US" sz="1400" dirty="0" smtClean="0">
                          <a:solidFill>
                            <a:schemeClr val="bg1"/>
                          </a:solidFill>
                          <a:latin typeface="+mj-lt"/>
                          <a:ea typeface="Times New Roman"/>
                        </a:rPr>
                        <a:t>needle</a:t>
                      </a:r>
                      <a:endParaRPr lang="en-US" sz="1400" dirty="0">
                        <a:solidFill>
                          <a:schemeClr val="bg1"/>
                        </a:solidFill>
                        <a:latin typeface="+mj-lt"/>
                        <a:ea typeface="Times New Roman"/>
                      </a:endParaRP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14</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15.4%</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14</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9.3%</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28</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11.6%</a:t>
                      </a:r>
                    </a:p>
                  </a:txBody>
                  <a:tcPr marL="40158" marR="40158" marT="0" marB="0" anchor="ctr">
                    <a:lnL>
                      <a:noFill/>
                    </a:lnL>
                    <a:lnR>
                      <a:noFill/>
                    </a:lnR>
                    <a:lnT>
                      <a:noFill/>
                    </a:lnT>
                    <a:lnB>
                      <a:noFill/>
                    </a:lnB>
                    <a:solidFill>
                      <a:schemeClr val="tx1"/>
                    </a:solidFill>
                  </a:tcPr>
                </a:tc>
                <a:tc>
                  <a:txBody>
                    <a:bodyPr/>
                    <a:lstStyle/>
                    <a:p>
                      <a:pPr marL="0" marR="0" algn="just">
                        <a:lnSpc>
                          <a:spcPct val="115000"/>
                        </a:lnSpc>
                        <a:spcBef>
                          <a:spcPts val="0"/>
                        </a:spcBef>
                        <a:spcAft>
                          <a:spcPts val="0"/>
                        </a:spcAft>
                        <a:tabLst>
                          <a:tab pos="156845" algn="dec"/>
                        </a:tabLst>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Never clean </a:t>
                      </a:r>
                      <a:r>
                        <a:rPr lang="en-US" sz="1400" dirty="0" smtClean="0">
                          <a:solidFill>
                            <a:schemeClr val="bg1"/>
                          </a:solidFill>
                          <a:latin typeface="+mj-lt"/>
                          <a:ea typeface="Times New Roman"/>
                        </a:rPr>
                        <a:t>needle</a:t>
                      </a:r>
                      <a:endParaRPr lang="en-US" sz="1400" dirty="0">
                        <a:solidFill>
                          <a:schemeClr val="bg1"/>
                        </a:solidFill>
                        <a:latin typeface="+mj-lt"/>
                        <a:ea typeface="Times New Roman"/>
                      </a:endParaRP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3.3%</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2.0%</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6</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2.5%</a:t>
                      </a:r>
                    </a:p>
                  </a:txBody>
                  <a:tcPr marL="40158" marR="40158" marT="0" marB="0" anchor="ctr">
                    <a:lnL>
                      <a:noFill/>
                    </a:lnL>
                    <a:lnR>
                      <a:noFill/>
                    </a:lnR>
                    <a:lnT>
                      <a:noFill/>
                    </a:lnT>
                    <a:lnB>
                      <a:noFill/>
                    </a:lnB>
                    <a:solidFill>
                      <a:schemeClr val="tx1"/>
                    </a:solidFill>
                  </a:tcPr>
                </a:tc>
                <a:tc>
                  <a:txBody>
                    <a:bodyPr/>
                    <a:lstStyle/>
                    <a:p>
                      <a:pPr marL="0" marR="0" algn="just">
                        <a:lnSpc>
                          <a:spcPct val="115000"/>
                        </a:lnSpc>
                        <a:spcBef>
                          <a:spcPts val="0"/>
                        </a:spcBef>
                        <a:spcAft>
                          <a:spcPts val="0"/>
                        </a:spcAft>
                        <a:tabLst>
                          <a:tab pos="156845" algn="dec"/>
                        </a:tabLst>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188976">
                <a:tc gridSpan="3">
                  <a:txBody>
                    <a:bodyPr/>
                    <a:lstStyle/>
                    <a:p>
                      <a:pPr marL="0" marR="0">
                        <a:lnSpc>
                          <a:spcPct val="115000"/>
                        </a:lnSpc>
                        <a:spcBef>
                          <a:spcPts val="0"/>
                        </a:spcBef>
                        <a:spcAft>
                          <a:spcPts val="0"/>
                        </a:spcAft>
                      </a:pPr>
                      <a:r>
                        <a:rPr lang="en-US" sz="1400" b="1" dirty="0">
                          <a:solidFill>
                            <a:schemeClr val="bg1"/>
                          </a:solidFill>
                          <a:latin typeface="+mj-lt"/>
                          <a:ea typeface="Times New Roman"/>
                        </a:rPr>
                        <a:t>Needle Cleaning </a:t>
                      </a:r>
                      <a:r>
                        <a:rPr lang="en-US" sz="1400" b="1" dirty="0" smtClean="0">
                          <a:solidFill>
                            <a:schemeClr val="bg1"/>
                          </a:solidFill>
                          <a:latin typeface="+mj-lt"/>
                          <a:ea typeface="Times New Roman"/>
                        </a:rPr>
                        <a:t>Method (n=125)</a:t>
                      </a:r>
                      <a:endParaRPr lang="en-US" sz="1400" b="1"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tc>
                <a:tc gridSpan="2">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tc>
                <a:tc gridSpan="2">
                  <a:txBody>
                    <a:bodyPr/>
                    <a:lstStyle/>
                    <a:p>
                      <a:pPr>
                        <a:lnSpc>
                          <a:spcPct val="115000"/>
                        </a:lnSpc>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tc>
                <a:tc>
                  <a:txBody>
                    <a:bodyPr/>
                    <a:lstStyle/>
                    <a:p>
                      <a:pPr marL="0" marR="0" algn="just">
                        <a:lnSpc>
                          <a:spcPct val="115000"/>
                        </a:lnSpc>
                        <a:spcBef>
                          <a:spcPts val="0"/>
                        </a:spcBef>
                        <a:spcAft>
                          <a:spcPts val="0"/>
                        </a:spcAft>
                        <a:tabLst>
                          <a:tab pos="156845" algn="dec"/>
                        </a:tabLst>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Clean with bleach</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37</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69.8%</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34</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46.6%</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71</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56.3%</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.009</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Clean with soap and water</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18</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34.0%</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31</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42.5%</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49</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38.9%</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.334</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Clean with alcohol</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4</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7.5%</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18</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24.7%</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22</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17.5%</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.013</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Clean with boiling water</a:t>
                      </a:r>
                    </a:p>
                  </a:txBody>
                  <a:tcPr marL="128655" marR="42761"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6</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11.3%</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13</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17.8%</a:t>
                      </a: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19</a:t>
                      </a: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15.1%</a:t>
                      </a:r>
                    </a:p>
                  </a:txBody>
                  <a:tcPr marL="40158" marR="40158" marT="0" marB="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.315</a:t>
                      </a:r>
                    </a:p>
                  </a:txBody>
                  <a:tcPr marL="40158" marR="40158" marT="0" marB="0" anchor="ctr">
                    <a:lnL>
                      <a:noFill/>
                    </a:lnL>
                    <a:lnR>
                      <a:noFill/>
                    </a:lnR>
                    <a:lnT>
                      <a:noFill/>
                    </a:lnT>
                    <a:lnB>
                      <a:noFill/>
                    </a:lnB>
                    <a:solidFill>
                      <a:schemeClr val="tx1"/>
                    </a:solidFill>
                  </a:tcPr>
                </a:tc>
              </a:tr>
              <a:tr h="173182">
                <a:tc>
                  <a:txBody>
                    <a:bodyPr/>
                    <a:lstStyle/>
                    <a:p>
                      <a:pPr marL="0" marR="0">
                        <a:lnSpc>
                          <a:spcPct val="115000"/>
                        </a:lnSpc>
                        <a:spcBef>
                          <a:spcPts val="0"/>
                        </a:spcBef>
                        <a:spcAft>
                          <a:spcPts val="0"/>
                        </a:spcAft>
                      </a:pPr>
                      <a:r>
                        <a:rPr lang="en-US" sz="1400" dirty="0">
                          <a:solidFill>
                            <a:schemeClr val="bg1"/>
                          </a:solidFill>
                          <a:latin typeface="+mj-lt"/>
                          <a:ea typeface="Times New Roman"/>
                        </a:rPr>
                        <a:t>Did not clean </a:t>
                      </a:r>
                      <a:r>
                        <a:rPr lang="en-US" sz="1400" dirty="0" smtClean="0">
                          <a:solidFill>
                            <a:schemeClr val="bg1"/>
                          </a:solidFill>
                          <a:latin typeface="+mj-lt"/>
                          <a:ea typeface="Times New Roman"/>
                        </a:rPr>
                        <a:t>needles</a:t>
                      </a:r>
                      <a:endParaRPr lang="en-US" sz="1400" dirty="0">
                        <a:solidFill>
                          <a:schemeClr val="bg1"/>
                        </a:solidFill>
                        <a:latin typeface="+mj-lt"/>
                        <a:ea typeface="Times New Roman"/>
                      </a:endParaRPr>
                    </a:p>
                  </a:txBody>
                  <a:tcPr marL="128655" marR="42761" marT="0" marB="0" anchor="b">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0</a:t>
                      </a:r>
                    </a:p>
                  </a:txBody>
                  <a:tcPr marL="40158" marR="40158"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.0%</a:t>
                      </a:r>
                    </a:p>
                  </a:txBody>
                  <a:tcPr marL="40158" marR="40158"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a:t>
                      </a:r>
                    </a:p>
                  </a:txBody>
                  <a:tcPr marL="40158" marR="40158"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1.4%</a:t>
                      </a:r>
                    </a:p>
                  </a:txBody>
                  <a:tcPr marL="40158" marR="40158"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Times New Roman"/>
                        </a:rPr>
                        <a:t>1</a:t>
                      </a:r>
                    </a:p>
                  </a:txBody>
                  <a:tcPr marL="40158" marR="40158"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nSpc>
                          <a:spcPct val="115000"/>
                        </a:lnSpc>
                        <a:spcBef>
                          <a:spcPts val="0"/>
                        </a:spcBef>
                        <a:spcAft>
                          <a:spcPts val="0"/>
                        </a:spcAft>
                      </a:pPr>
                      <a:r>
                        <a:rPr lang="en-US" sz="1400" dirty="0">
                          <a:solidFill>
                            <a:schemeClr val="bg1"/>
                          </a:solidFill>
                          <a:latin typeface="+mj-lt"/>
                          <a:ea typeface="Times New Roman"/>
                        </a:rPr>
                        <a:t>.8%</a:t>
                      </a:r>
                    </a:p>
                  </a:txBody>
                  <a:tcPr marL="40158" marR="40158"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a:lnSpc>
                          <a:spcPct val="115000"/>
                        </a:lnSpc>
                        <a:spcBef>
                          <a:spcPts val="0"/>
                        </a:spcBef>
                        <a:spcAft>
                          <a:spcPts val="0"/>
                        </a:spcAft>
                      </a:pPr>
                      <a:r>
                        <a:rPr lang="en-US" sz="1400" dirty="0">
                          <a:solidFill>
                            <a:schemeClr val="bg1"/>
                          </a:solidFill>
                          <a:latin typeface="+mj-lt"/>
                          <a:ea typeface="Times New Roman"/>
                        </a:rPr>
                        <a:t>.392</a:t>
                      </a:r>
                    </a:p>
                  </a:txBody>
                  <a:tcPr marL="40158" marR="40158" marT="0" marB="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r>
            </a:tbl>
          </a:graphicData>
        </a:graphic>
      </p:graphicFrame>
      <p:sp>
        <p:nvSpPr>
          <p:cNvPr id="4" name="Oval 3"/>
          <p:cNvSpPr/>
          <p:nvPr/>
        </p:nvSpPr>
        <p:spPr>
          <a:xfrm>
            <a:off x="6031605" y="2375079"/>
            <a:ext cx="1194516" cy="2672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3440237" y="4092388"/>
            <a:ext cx="2464158"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6019800" y="4114800"/>
            <a:ext cx="1194516" cy="2672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6019800" y="4356847"/>
            <a:ext cx="1194516" cy="2672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Needle Sharing in Last 6 Months</a:t>
            </a:r>
            <a:endParaRPr lang="en-US" dirty="0">
              <a:solidFill>
                <a:srgbClr val="FFFF00"/>
              </a:solidFill>
            </a:endParaRPr>
          </a:p>
        </p:txBody>
      </p:sp>
      <p:sp>
        <p:nvSpPr>
          <p:cNvPr id="4" name="Content Placeholder 3"/>
          <p:cNvSpPr>
            <a:spLocks noGrp="1"/>
          </p:cNvSpPr>
          <p:nvPr>
            <p:ph idx="1"/>
          </p:nvPr>
        </p:nvSpPr>
        <p:spPr>
          <a:xfrm>
            <a:off x="457200" y="1600200"/>
            <a:ext cx="8229600" cy="4525963"/>
          </a:xfrm>
        </p:spPr>
        <p:txBody>
          <a:bodyPr/>
          <a:lstStyle/>
          <a:p>
            <a:pPr>
              <a:buClr>
                <a:srgbClr val="FFFF00"/>
              </a:buClr>
            </a:pPr>
            <a:r>
              <a:rPr lang="en-US" dirty="0" smtClean="0"/>
              <a:t>94/244 (38.5%) current IDU reported Needle Sharing  in Past 6 Months</a:t>
            </a:r>
          </a:p>
          <a:p>
            <a:pPr lvl="1">
              <a:buClr>
                <a:srgbClr val="FFFF00"/>
              </a:buClr>
            </a:pPr>
            <a:r>
              <a:rPr lang="en-US" dirty="0" smtClean="0"/>
              <a:t>88% Both Receptive and Distributive sharing</a:t>
            </a:r>
          </a:p>
          <a:p>
            <a:pPr lvl="1">
              <a:buClr>
                <a:srgbClr val="FFFF00"/>
              </a:buClr>
            </a:pPr>
            <a:r>
              <a:rPr lang="en-US" dirty="0" smtClean="0"/>
              <a:t>8% Distributive Sharing only</a:t>
            </a:r>
          </a:p>
          <a:p>
            <a:pPr lvl="1">
              <a:buClr>
                <a:srgbClr val="FFFF00"/>
              </a:buClr>
            </a:pPr>
            <a:r>
              <a:rPr lang="en-US" dirty="0" smtClean="0"/>
              <a:t>3% Receptive Sharing only</a:t>
            </a:r>
          </a:p>
          <a:p>
            <a:endParaRPr lang="en-US" dirty="0"/>
          </a:p>
        </p:txBody>
      </p:sp>
      <p:pic>
        <p:nvPicPr>
          <p:cNvPr id="5" name="Picture 4" descr="IDU.jpg"/>
          <p:cNvPicPr>
            <a:picLocks noChangeAspect="1"/>
          </p:cNvPicPr>
          <p:nvPr/>
        </p:nvPicPr>
        <p:blipFill>
          <a:blip r:embed="rId2" cstate="print"/>
          <a:stretch>
            <a:fillRect/>
          </a:stretch>
        </p:blipFill>
        <p:spPr>
          <a:xfrm>
            <a:off x="5786437" y="3886200"/>
            <a:ext cx="2519363" cy="2519363"/>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Needle Sharing in Last 6 Months</a:t>
            </a:r>
            <a:endParaRPr lang="en-US" dirty="0">
              <a:solidFill>
                <a:srgbClr val="FFFF00"/>
              </a:solidFill>
            </a:endParaRPr>
          </a:p>
        </p:txBody>
      </p:sp>
      <p:sp>
        <p:nvSpPr>
          <p:cNvPr id="4" name="Content Placeholder 3"/>
          <p:cNvSpPr>
            <a:spLocks noGrp="1"/>
          </p:cNvSpPr>
          <p:nvPr>
            <p:ph idx="1"/>
          </p:nvPr>
        </p:nvSpPr>
        <p:spPr>
          <a:xfrm>
            <a:off x="457200" y="2286000"/>
            <a:ext cx="8229600" cy="4525963"/>
          </a:xfrm>
        </p:spPr>
        <p:txBody>
          <a:bodyPr/>
          <a:lstStyle/>
          <a:p>
            <a:pPr>
              <a:buClr>
                <a:srgbClr val="FFFF00"/>
              </a:buClr>
            </a:pPr>
            <a:r>
              <a:rPr lang="en-US" dirty="0" smtClean="0"/>
              <a:t>94/244 (38.5%) current IDU reported Needle Sharing  in Past 6 Months</a:t>
            </a:r>
          </a:p>
          <a:p>
            <a:pPr lvl="1">
              <a:buClr>
                <a:srgbClr val="FFFF00"/>
              </a:buClr>
            </a:pPr>
            <a:r>
              <a:rPr lang="en-US" dirty="0" smtClean="0"/>
              <a:t>88% Both Receptive and Distributive sharing</a:t>
            </a:r>
          </a:p>
          <a:p>
            <a:pPr lvl="1">
              <a:buClr>
                <a:srgbClr val="FFFF00"/>
              </a:buClr>
            </a:pPr>
            <a:r>
              <a:rPr lang="en-US" dirty="0" smtClean="0"/>
              <a:t>8% Distributive Sharing only</a:t>
            </a:r>
          </a:p>
          <a:p>
            <a:pPr lvl="1">
              <a:buClr>
                <a:srgbClr val="FFFF00"/>
              </a:buClr>
            </a:pPr>
            <a:r>
              <a:rPr lang="en-US" dirty="0" smtClean="0"/>
              <a:t>3% Receptive Sharing only</a:t>
            </a:r>
          </a:p>
          <a:p>
            <a:endParaRPr lang="en-US" dirty="0"/>
          </a:p>
        </p:txBody>
      </p:sp>
      <p:pic>
        <p:nvPicPr>
          <p:cNvPr id="5" name="Picture 4" descr="IDU.jpg"/>
          <p:cNvPicPr>
            <a:picLocks noChangeAspect="1"/>
          </p:cNvPicPr>
          <p:nvPr/>
        </p:nvPicPr>
        <p:blipFill>
          <a:blip r:embed="rId2" cstate="print"/>
          <a:stretch>
            <a:fillRect/>
          </a:stretch>
        </p:blipFill>
        <p:spPr>
          <a:xfrm>
            <a:off x="5786437" y="3886200"/>
            <a:ext cx="2519363" cy="2519363"/>
          </a:xfrm>
          <a:prstGeom prst="rect">
            <a:avLst/>
          </a:prstGeom>
        </p:spPr>
      </p:pic>
      <p:graphicFrame>
        <p:nvGraphicFramePr>
          <p:cNvPr id="6" name="Table 5"/>
          <p:cNvGraphicFramePr>
            <a:graphicFrameLocks noGrp="1"/>
          </p:cNvGraphicFramePr>
          <p:nvPr/>
        </p:nvGraphicFramePr>
        <p:xfrm>
          <a:off x="990600" y="1524000"/>
          <a:ext cx="7315202" cy="490728"/>
        </p:xfrm>
        <a:graphic>
          <a:graphicData uri="http://schemas.openxmlformats.org/drawingml/2006/table">
            <a:tbl>
              <a:tblPr/>
              <a:tblGrid>
                <a:gridCol w="2438400"/>
                <a:gridCol w="477438"/>
                <a:gridCol w="817962"/>
                <a:gridCol w="427085"/>
                <a:gridCol w="1020715"/>
                <a:gridCol w="360395"/>
                <a:gridCol w="935005"/>
                <a:gridCol w="838202"/>
              </a:tblGrid>
              <a:tr h="220840">
                <a:tc>
                  <a:txBody>
                    <a:bodyPr/>
                    <a:lstStyle/>
                    <a:p>
                      <a:pPr>
                        <a:lnSpc>
                          <a:spcPct val="115000"/>
                        </a:lnSpc>
                      </a:pPr>
                      <a:r>
                        <a:rPr lang="en-US" sz="1400" dirty="0" smtClean="0">
                          <a:solidFill>
                            <a:schemeClr val="bg1"/>
                          </a:solidFill>
                          <a:latin typeface="+mj-lt"/>
                          <a:ea typeface="Times New Roman"/>
                        </a:rPr>
                        <a:t>`</a:t>
                      </a: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gridSpan="2">
                  <a:txBody>
                    <a:bodyPr/>
                    <a:lstStyle/>
                    <a:p>
                      <a:pPr marL="0" marR="0" algn="ctr">
                        <a:lnSpc>
                          <a:spcPct val="115000"/>
                        </a:lnSpc>
                        <a:spcBef>
                          <a:spcPts val="0"/>
                        </a:spcBef>
                        <a:spcAft>
                          <a:spcPts val="0"/>
                        </a:spcAft>
                      </a:pPr>
                      <a:r>
                        <a:rPr lang="en-US" sz="1400" b="1" u="sng" dirty="0" smtClean="0">
                          <a:solidFill>
                            <a:schemeClr val="bg1"/>
                          </a:solidFill>
                          <a:latin typeface="+mj-lt"/>
                          <a:ea typeface="Times New Roman"/>
                        </a:rPr>
                        <a:t>Positive</a:t>
                      </a:r>
                      <a:r>
                        <a:rPr lang="en-US" sz="1400" b="1" u="sng" baseline="0" dirty="0" smtClean="0">
                          <a:solidFill>
                            <a:schemeClr val="bg1"/>
                          </a:solidFill>
                          <a:latin typeface="+mj-lt"/>
                          <a:ea typeface="Times New Roman"/>
                        </a:rPr>
                        <a:t> </a:t>
                      </a:r>
                      <a:r>
                        <a:rPr lang="en-US" sz="1400" b="1" u="sng" dirty="0" smtClean="0">
                          <a:solidFill>
                            <a:schemeClr val="bg1"/>
                          </a:solidFill>
                          <a:latin typeface="+mj-lt"/>
                          <a:ea typeface="Times New Roman"/>
                        </a:rPr>
                        <a:t>(</a:t>
                      </a:r>
                      <a:r>
                        <a:rPr lang="en-US" sz="1400" b="1" i="1" u="sng" dirty="0" smtClean="0">
                          <a:solidFill>
                            <a:schemeClr val="bg1"/>
                          </a:solidFill>
                          <a:latin typeface="+mj-lt"/>
                          <a:ea typeface="Times New Roman"/>
                        </a:rPr>
                        <a:t>n</a:t>
                      </a:r>
                      <a:r>
                        <a:rPr lang="en-US" sz="1400" b="1" u="sng" dirty="0" smtClean="0">
                          <a:solidFill>
                            <a:schemeClr val="bg1"/>
                          </a:solidFill>
                          <a:latin typeface="+mj-lt"/>
                          <a:ea typeface="Times New Roman"/>
                        </a:rPr>
                        <a:t> </a:t>
                      </a:r>
                      <a:r>
                        <a:rPr lang="en-US" sz="1400" b="1" u="sng" dirty="0">
                          <a:solidFill>
                            <a:schemeClr val="bg1"/>
                          </a:solidFill>
                          <a:latin typeface="+mj-lt"/>
                          <a:ea typeface="Times New Roman"/>
                        </a:rPr>
                        <a:t>= 91)</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lnL>
                      <a:noFill/>
                    </a:lnL>
                    <a:lnR>
                      <a:noFill/>
                    </a:lnR>
                    <a:lnT>
                      <a:noFill/>
                    </a:lnT>
                    <a:lnB>
                      <a:noFill/>
                    </a:lnB>
                    <a:solidFill>
                      <a:schemeClr val="tx1"/>
                    </a:solidFill>
                  </a:tcPr>
                </a:tc>
                <a:tc gridSpan="2">
                  <a:txBody>
                    <a:bodyPr/>
                    <a:lstStyle/>
                    <a:p>
                      <a:pPr marL="0" marR="0" algn="ctr">
                        <a:lnSpc>
                          <a:spcPct val="115000"/>
                        </a:lnSpc>
                        <a:spcBef>
                          <a:spcPts val="0"/>
                        </a:spcBef>
                        <a:spcAft>
                          <a:spcPts val="0"/>
                        </a:spcAft>
                      </a:pPr>
                      <a:r>
                        <a:rPr lang="en-US" sz="1400" b="1" u="sng" dirty="0" smtClean="0">
                          <a:solidFill>
                            <a:schemeClr val="bg1"/>
                          </a:solidFill>
                          <a:latin typeface="+mj-lt"/>
                          <a:ea typeface="Times New Roman"/>
                        </a:rPr>
                        <a:t>Negative (</a:t>
                      </a:r>
                      <a:r>
                        <a:rPr lang="en-US" sz="1400" b="1" i="1" u="sng" dirty="0" smtClean="0">
                          <a:solidFill>
                            <a:schemeClr val="bg1"/>
                          </a:solidFill>
                          <a:latin typeface="+mj-lt"/>
                          <a:ea typeface="Times New Roman"/>
                        </a:rPr>
                        <a:t>n</a:t>
                      </a:r>
                      <a:r>
                        <a:rPr lang="en-US" sz="1400" b="1" u="sng" dirty="0" smtClean="0">
                          <a:solidFill>
                            <a:schemeClr val="bg1"/>
                          </a:solidFill>
                          <a:latin typeface="+mj-lt"/>
                          <a:ea typeface="Times New Roman"/>
                        </a:rPr>
                        <a:t> </a:t>
                      </a:r>
                      <a:r>
                        <a:rPr lang="en-US" sz="1400" b="1" u="sng" dirty="0">
                          <a:solidFill>
                            <a:schemeClr val="bg1"/>
                          </a:solidFill>
                          <a:latin typeface="+mj-lt"/>
                          <a:ea typeface="Times New Roman"/>
                        </a:rPr>
                        <a:t>= 152)</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lnL>
                      <a:noFill/>
                    </a:lnL>
                    <a:lnR>
                      <a:noFill/>
                    </a:lnR>
                    <a:lnT>
                      <a:noFill/>
                    </a:lnT>
                    <a:lnB>
                      <a:noFill/>
                    </a:lnB>
                    <a:solidFill>
                      <a:schemeClr val="tx1"/>
                    </a:solidFill>
                  </a:tcPr>
                </a:tc>
                <a:tc gridSpan="2">
                  <a:txBody>
                    <a:bodyPr/>
                    <a:lstStyle/>
                    <a:p>
                      <a:pPr marL="0" marR="0" algn="ctr">
                        <a:lnSpc>
                          <a:spcPct val="115000"/>
                        </a:lnSpc>
                        <a:spcBef>
                          <a:spcPts val="0"/>
                        </a:spcBef>
                        <a:spcAft>
                          <a:spcPts val="0"/>
                        </a:spcAft>
                      </a:pPr>
                      <a:r>
                        <a:rPr lang="en-US" sz="1400" b="1" u="sng" dirty="0" smtClean="0">
                          <a:solidFill>
                            <a:schemeClr val="bg1"/>
                          </a:solidFill>
                          <a:latin typeface="+mj-lt"/>
                          <a:ea typeface="Times New Roman"/>
                        </a:rPr>
                        <a:t>Total (</a:t>
                      </a:r>
                      <a:r>
                        <a:rPr lang="en-US" sz="1400" b="1" i="1" u="sng" dirty="0">
                          <a:solidFill>
                            <a:schemeClr val="bg1"/>
                          </a:solidFill>
                          <a:latin typeface="+mj-lt"/>
                          <a:ea typeface="Times New Roman"/>
                        </a:rPr>
                        <a:t>n</a:t>
                      </a:r>
                      <a:r>
                        <a:rPr lang="en-US" sz="1400" b="1" u="sng" dirty="0">
                          <a:solidFill>
                            <a:schemeClr val="bg1"/>
                          </a:solidFill>
                          <a:latin typeface="+mj-lt"/>
                          <a:ea typeface="Times New Roman"/>
                        </a:rPr>
                        <a:t> = 244)</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hMerge="1">
                  <a:txBody>
                    <a:bodyPr/>
                    <a:lstStyle/>
                    <a:p>
                      <a:endParaRPr lang="en-US"/>
                    </a:p>
                  </a:txBody>
                  <a:tcP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b="1" i="1" u="sng" dirty="0">
                          <a:solidFill>
                            <a:schemeClr val="bg1"/>
                          </a:solidFill>
                          <a:latin typeface="+mj-lt"/>
                          <a:ea typeface="Times New Roman"/>
                        </a:rPr>
                        <a:t>p-value</a:t>
                      </a:r>
                      <a:endParaRPr lang="en-US" sz="1400" u="sng"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r h="135776">
                <a:tc>
                  <a:txBody>
                    <a:bodyPr/>
                    <a:lstStyle/>
                    <a:p>
                      <a:pPr marL="0" marR="0">
                        <a:lnSpc>
                          <a:spcPct val="115000"/>
                        </a:lnSpc>
                        <a:spcBef>
                          <a:spcPts val="0"/>
                        </a:spcBef>
                        <a:spcAft>
                          <a:spcPts val="0"/>
                        </a:spcAft>
                      </a:pPr>
                      <a:r>
                        <a:rPr lang="en-US" sz="1400" b="1" dirty="0" smtClean="0">
                          <a:solidFill>
                            <a:schemeClr val="bg1"/>
                          </a:solidFill>
                          <a:latin typeface="+mj-lt"/>
                          <a:ea typeface="Times New Roman"/>
                        </a:rPr>
                        <a:t>Sharing</a:t>
                      </a:r>
                      <a:r>
                        <a:rPr lang="en-US" sz="1400" b="1" baseline="0" dirty="0" smtClean="0">
                          <a:solidFill>
                            <a:schemeClr val="bg1"/>
                          </a:solidFill>
                          <a:latin typeface="+mj-lt"/>
                          <a:ea typeface="Times New Roman"/>
                        </a:rPr>
                        <a:t> Needles/Works</a:t>
                      </a:r>
                      <a:endParaRPr lang="en-US" sz="1400" b="1"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smtClean="0">
                          <a:solidFill>
                            <a:schemeClr val="bg1"/>
                          </a:solidFill>
                          <a:latin typeface="+mj-lt"/>
                          <a:ea typeface="Times New Roman"/>
                        </a:rPr>
                        <a:t>41</a:t>
                      </a: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smtClean="0">
                          <a:solidFill>
                            <a:schemeClr val="bg1"/>
                          </a:solidFill>
                          <a:latin typeface="+mj-lt"/>
                          <a:ea typeface="Times New Roman"/>
                        </a:rPr>
                        <a:t>44.6%</a:t>
                      </a: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smtClean="0">
                          <a:solidFill>
                            <a:schemeClr val="bg1"/>
                          </a:solidFill>
                          <a:latin typeface="+mj-lt"/>
                          <a:ea typeface="Times New Roman"/>
                        </a:rPr>
                        <a:t>53</a:t>
                      </a: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smtClean="0">
                          <a:solidFill>
                            <a:schemeClr val="bg1"/>
                          </a:solidFill>
                          <a:latin typeface="+mj-lt"/>
                          <a:ea typeface="Times New Roman"/>
                        </a:rPr>
                        <a:t>34.9%</a:t>
                      </a: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smtClean="0">
                          <a:solidFill>
                            <a:schemeClr val="bg1"/>
                          </a:solidFill>
                          <a:latin typeface="+mj-lt"/>
                          <a:ea typeface="Times New Roman"/>
                        </a:rPr>
                        <a:t>94</a:t>
                      </a: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nSpc>
                          <a:spcPct val="115000"/>
                        </a:lnSpc>
                        <a:spcBef>
                          <a:spcPts val="0"/>
                        </a:spcBef>
                        <a:spcAft>
                          <a:spcPts val="0"/>
                        </a:spcAft>
                      </a:pPr>
                      <a:r>
                        <a:rPr lang="en-US" sz="1400" dirty="0" smtClean="0">
                          <a:solidFill>
                            <a:schemeClr val="bg1"/>
                          </a:solidFill>
                          <a:latin typeface="+mj-lt"/>
                          <a:ea typeface="Times New Roman"/>
                        </a:rPr>
                        <a:t>38.5%</a:t>
                      </a:r>
                      <a:endParaRPr lang="en-US" sz="1400" dirty="0">
                        <a:solidFill>
                          <a:schemeClr val="bg1"/>
                        </a:solidFill>
                        <a:latin typeface="+mj-lt"/>
                        <a:ea typeface="Times New Roman"/>
                      </a:endParaRPr>
                    </a:p>
                  </a:txBody>
                  <a:tcPr marL="40158" marR="40158" marT="0" marB="0" anchor="ctr">
                    <a:lnL>
                      <a:noFill/>
                    </a:lnL>
                    <a:lnR>
                      <a:noFill/>
                    </a:lnR>
                    <a:lnT>
                      <a:noFill/>
                    </a:lnT>
                    <a:lnB>
                      <a:noFill/>
                    </a:lnB>
                    <a:solidFill>
                      <a:schemeClr val="tx1"/>
                    </a:solidFill>
                  </a:tcPr>
                </a:tc>
                <a:tc>
                  <a:txBody>
                    <a:bodyPr/>
                    <a:lstStyle/>
                    <a:p>
                      <a:pPr marL="0" marR="0" algn="just">
                        <a:lnSpc>
                          <a:spcPct val="115000"/>
                        </a:lnSpc>
                        <a:spcBef>
                          <a:spcPts val="0"/>
                        </a:spcBef>
                        <a:spcAft>
                          <a:spcPts val="0"/>
                        </a:spcAft>
                        <a:tabLst>
                          <a:tab pos="156845" algn="dec"/>
                        </a:tabLst>
                      </a:pPr>
                      <a:endParaRPr lang="en-US" sz="1400" dirty="0">
                        <a:solidFill>
                          <a:schemeClr val="bg1"/>
                        </a:solidFill>
                        <a:latin typeface="+mj-lt"/>
                        <a:ea typeface="Times New Roman"/>
                      </a:endParaRPr>
                    </a:p>
                  </a:txBody>
                  <a:tcPr marL="40158" marR="40158" marT="0" marB="0" anchor="b">
                    <a:lnL>
                      <a:noFill/>
                    </a:lnL>
                    <a:lnR>
                      <a:noFill/>
                    </a:lnR>
                    <a:lnT>
                      <a:noFill/>
                    </a:lnT>
                    <a:lnB>
                      <a:noFill/>
                    </a:lnB>
                    <a:solidFill>
                      <a:schemeClr val="tx1"/>
                    </a:solidFill>
                  </a:tcPr>
                </a:tc>
              </a:tr>
            </a:tbl>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76200"/>
            <a:ext cx="8763000" cy="1143000"/>
          </a:xfrm>
        </p:spPr>
        <p:txBody>
          <a:bodyPr>
            <a:noAutofit/>
          </a:bodyPr>
          <a:lstStyle/>
          <a:p>
            <a:r>
              <a:rPr lang="en-US" sz="3600" dirty="0" smtClean="0">
                <a:solidFill>
                  <a:srgbClr val="FFFF00"/>
                </a:solidFill>
              </a:rPr>
              <a:t>Multivariate Associations with Needle Sharing</a:t>
            </a:r>
            <a:endParaRPr lang="en-US" sz="3600" dirty="0">
              <a:solidFill>
                <a:srgbClr val="FFFF00"/>
              </a:solidFill>
            </a:endParaRPr>
          </a:p>
        </p:txBody>
      </p:sp>
      <p:graphicFrame>
        <p:nvGraphicFramePr>
          <p:cNvPr id="5" name="Table 4"/>
          <p:cNvGraphicFramePr>
            <a:graphicFrameLocks noGrp="1"/>
          </p:cNvGraphicFramePr>
          <p:nvPr/>
        </p:nvGraphicFramePr>
        <p:xfrm>
          <a:off x="2133600" y="1052916"/>
          <a:ext cx="4658133" cy="5652684"/>
        </p:xfrm>
        <a:graphic>
          <a:graphicData uri="http://schemas.openxmlformats.org/drawingml/2006/table">
            <a:tbl>
              <a:tblPr/>
              <a:tblGrid>
                <a:gridCol w="1524000"/>
                <a:gridCol w="1143000"/>
                <a:gridCol w="754764"/>
                <a:gridCol w="1236369"/>
              </a:tblGrid>
              <a:tr h="822652">
                <a:tc>
                  <a:txBody>
                    <a:bodyPr/>
                    <a:lstStyle/>
                    <a:p>
                      <a:pPr marL="0" marR="0">
                        <a:lnSpc>
                          <a:spcPct val="115000"/>
                        </a:lnSpc>
                        <a:spcBef>
                          <a:spcPts val="0"/>
                        </a:spcBef>
                        <a:spcAft>
                          <a:spcPts val="0"/>
                        </a:spcAft>
                      </a:pPr>
                      <a:endParaRPr lang="en-US" sz="1400" b="1" dirty="0" smtClean="0">
                        <a:solidFill>
                          <a:schemeClr val="bg1"/>
                        </a:solidFill>
                        <a:latin typeface="+mj-lt"/>
                        <a:ea typeface="Times New Roman"/>
                        <a:cs typeface="Times New Roman"/>
                      </a:endParaRPr>
                    </a:p>
                    <a:p>
                      <a:pPr marL="0" marR="0">
                        <a:lnSpc>
                          <a:spcPct val="115000"/>
                        </a:lnSpc>
                        <a:spcBef>
                          <a:spcPts val="0"/>
                        </a:spcBef>
                        <a:spcAft>
                          <a:spcPts val="0"/>
                        </a:spcAft>
                      </a:pPr>
                      <a:r>
                        <a:rPr lang="en-US" sz="1400" b="1" dirty="0" smtClean="0">
                          <a:solidFill>
                            <a:schemeClr val="bg1"/>
                          </a:solidFill>
                          <a:latin typeface="+mj-lt"/>
                          <a:ea typeface="Times New Roman"/>
                          <a:cs typeface="Times New Roman"/>
                        </a:rPr>
                        <a:t>Participant</a:t>
                      </a:r>
                      <a:r>
                        <a:rPr lang="en-US" sz="1400" b="1" baseline="0" dirty="0" smtClean="0">
                          <a:solidFill>
                            <a:schemeClr val="bg1"/>
                          </a:solidFill>
                          <a:latin typeface="+mj-lt"/>
                          <a:ea typeface="Times New Roman"/>
                          <a:cs typeface="Times New Roman"/>
                        </a:rPr>
                        <a:t> </a:t>
                      </a:r>
                    </a:p>
                    <a:p>
                      <a:pPr marL="0" marR="0">
                        <a:lnSpc>
                          <a:spcPct val="115000"/>
                        </a:lnSpc>
                        <a:spcBef>
                          <a:spcPts val="0"/>
                        </a:spcBef>
                        <a:spcAft>
                          <a:spcPts val="0"/>
                        </a:spcAft>
                      </a:pPr>
                      <a:r>
                        <a:rPr lang="en-US" sz="1400" b="1" baseline="0" dirty="0" smtClean="0">
                          <a:solidFill>
                            <a:schemeClr val="bg1"/>
                          </a:solidFill>
                          <a:latin typeface="+mj-lt"/>
                          <a:ea typeface="Times New Roman"/>
                          <a:cs typeface="Times New Roman"/>
                        </a:rPr>
                        <a:t>Characteristics</a:t>
                      </a:r>
                      <a:endParaRPr lang="en-US" sz="1400" b="1" dirty="0">
                        <a:solidFill>
                          <a:schemeClr val="bg1"/>
                        </a:solidFill>
                        <a:latin typeface="+mj-lt"/>
                        <a:ea typeface="Times New Roman"/>
                        <a:cs typeface="Times New Roman"/>
                      </a:endParaRPr>
                    </a:p>
                  </a:txBody>
                  <a:tcPr marL="15370" marR="30740" marT="15370" marB="1537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a:lnSpc>
                          <a:spcPct val="115000"/>
                        </a:lnSpc>
                        <a:spcBef>
                          <a:spcPts val="0"/>
                        </a:spcBef>
                        <a:spcAft>
                          <a:spcPts val="0"/>
                        </a:spcAft>
                      </a:pPr>
                      <a:r>
                        <a:rPr lang="en-US" sz="1400" b="1" dirty="0" smtClean="0">
                          <a:solidFill>
                            <a:schemeClr val="bg1"/>
                          </a:solidFill>
                          <a:latin typeface="+mj-lt"/>
                          <a:ea typeface="Calibri"/>
                          <a:cs typeface="Times New Roman"/>
                        </a:rPr>
                        <a:t>% Needle</a:t>
                      </a:r>
                      <a:r>
                        <a:rPr lang="en-US" sz="1400" b="1" baseline="0" dirty="0" smtClean="0">
                          <a:solidFill>
                            <a:schemeClr val="bg1"/>
                          </a:solidFill>
                          <a:latin typeface="+mj-lt"/>
                          <a:ea typeface="Calibri"/>
                          <a:cs typeface="Times New Roman"/>
                        </a:rPr>
                        <a:t> Sharing</a:t>
                      </a:r>
                      <a:endParaRPr lang="en-US" sz="1400" b="1" dirty="0">
                        <a:solidFill>
                          <a:schemeClr val="bg1"/>
                        </a:solidFill>
                        <a:latin typeface="+mj-lt"/>
                        <a:ea typeface="Times New Roman"/>
                        <a:cs typeface="Times New Roman"/>
                      </a:endParaRPr>
                    </a:p>
                    <a:p>
                      <a:pPr marL="0" marR="0" algn="ctr">
                        <a:lnSpc>
                          <a:spcPct val="115000"/>
                        </a:lnSpc>
                        <a:spcBef>
                          <a:spcPts val="0"/>
                        </a:spcBef>
                        <a:spcAft>
                          <a:spcPts val="0"/>
                        </a:spcAft>
                      </a:pPr>
                      <a:r>
                        <a:rPr lang="en-US" sz="1400" b="1" dirty="0">
                          <a:solidFill>
                            <a:schemeClr val="bg1"/>
                          </a:solidFill>
                          <a:latin typeface="+mj-lt"/>
                          <a:ea typeface="Calibri"/>
                          <a:cs typeface="Times New Roman"/>
                        </a:rPr>
                        <a:t>(</a:t>
                      </a:r>
                      <a:r>
                        <a:rPr lang="en-US" sz="1400" b="1" i="1" dirty="0">
                          <a:solidFill>
                            <a:schemeClr val="bg1"/>
                          </a:solidFill>
                          <a:latin typeface="+mj-lt"/>
                          <a:ea typeface="Calibri"/>
                          <a:cs typeface="Times New Roman"/>
                        </a:rPr>
                        <a:t>n</a:t>
                      </a:r>
                      <a:r>
                        <a:rPr lang="en-US" sz="1400" b="1" dirty="0">
                          <a:solidFill>
                            <a:schemeClr val="bg1"/>
                          </a:solidFill>
                          <a:latin typeface="+mj-lt"/>
                          <a:ea typeface="Calibri"/>
                          <a:cs typeface="Times New Roman"/>
                        </a:rPr>
                        <a:t> = 244)</a:t>
                      </a:r>
                      <a:endParaRPr lang="en-US" sz="1400" b="1" dirty="0">
                        <a:solidFill>
                          <a:schemeClr val="bg1"/>
                        </a:solidFill>
                        <a:latin typeface="+mj-lt"/>
                        <a:ea typeface="Times New Roman"/>
                        <a:cs typeface="Times New Roman"/>
                      </a:endParaRPr>
                    </a:p>
                  </a:txBody>
                  <a:tcPr marL="15370" marR="30740" marT="15370" marB="1537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lnSpc>
                          <a:spcPct val="115000"/>
                        </a:lnSpc>
                        <a:spcBef>
                          <a:spcPts val="0"/>
                        </a:spcBef>
                        <a:spcAft>
                          <a:spcPts val="0"/>
                        </a:spcAft>
                      </a:pPr>
                      <a:r>
                        <a:rPr lang="en-US" sz="1400" b="1" dirty="0" smtClean="0">
                          <a:solidFill>
                            <a:schemeClr val="bg1"/>
                          </a:solidFill>
                          <a:latin typeface="+mj-lt"/>
                          <a:ea typeface="Calibri"/>
                          <a:cs typeface="Times New Roman"/>
                        </a:rPr>
                        <a:t>OR</a:t>
                      </a:r>
                      <a:endParaRPr lang="en-US" sz="1400" b="1" dirty="0">
                        <a:solidFill>
                          <a:schemeClr val="bg1"/>
                        </a:solidFill>
                        <a:latin typeface="+mj-lt"/>
                        <a:ea typeface="Times New Roman"/>
                        <a:cs typeface="Times New Roman"/>
                      </a:endParaRPr>
                    </a:p>
                  </a:txBody>
                  <a:tcPr marL="15370" marR="30740" marT="15370" marB="1537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a:lnSpc>
                          <a:spcPct val="115000"/>
                        </a:lnSpc>
                        <a:spcBef>
                          <a:spcPts val="0"/>
                        </a:spcBef>
                        <a:spcAft>
                          <a:spcPts val="0"/>
                        </a:spcAft>
                      </a:pPr>
                      <a:r>
                        <a:rPr lang="en-US" sz="1400" b="1" dirty="0">
                          <a:solidFill>
                            <a:schemeClr val="bg1"/>
                          </a:solidFill>
                          <a:latin typeface="+mj-lt"/>
                          <a:ea typeface="Calibri"/>
                          <a:cs typeface="Times New Roman"/>
                        </a:rPr>
                        <a:t>95% </a:t>
                      </a:r>
                      <a:endParaRPr lang="en-US" sz="1400" b="1" dirty="0">
                        <a:solidFill>
                          <a:schemeClr val="bg1"/>
                        </a:solidFill>
                        <a:latin typeface="+mj-lt"/>
                        <a:ea typeface="Times New Roman"/>
                        <a:cs typeface="Times New Roman"/>
                      </a:endParaRPr>
                    </a:p>
                    <a:p>
                      <a:pPr marL="0" marR="0" algn="ctr">
                        <a:lnSpc>
                          <a:spcPct val="115000"/>
                        </a:lnSpc>
                        <a:spcBef>
                          <a:spcPts val="0"/>
                        </a:spcBef>
                        <a:spcAft>
                          <a:spcPts val="0"/>
                        </a:spcAft>
                      </a:pPr>
                      <a:r>
                        <a:rPr lang="en-US" sz="1400" b="1" dirty="0">
                          <a:solidFill>
                            <a:schemeClr val="bg1"/>
                          </a:solidFill>
                          <a:latin typeface="+mj-lt"/>
                          <a:ea typeface="Calibri"/>
                          <a:cs typeface="Times New Roman"/>
                        </a:rPr>
                        <a:t>Confidence Interval</a:t>
                      </a:r>
                      <a:endParaRPr lang="en-US" sz="1400" b="1" dirty="0">
                        <a:solidFill>
                          <a:schemeClr val="bg1"/>
                        </a:solidFill>
                        <a:latin typeface="+mj-lt"/>
                        <a:ea typeface="Times New Roman"/>
                        <a:cs typeface="Times New Roman"/>
                      </a:endParaRPr>
                    </a:p>
                  </a:txBody>
                  <a:tcPr marL="15370" marR="30740" marT="15370" marB="1537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301877">
                <a:tc>
                  <a:txBody>
                    <a:bodyPr/>
                    <a:lstStyle/>
                    <a:p>
                      <a:pPr marL="0" marR="0">
                        <a:lnSpc>
                          <a:spcPct val="115000"/>
                        </a:lnSpc>
                        <a:spcBef>
                          <a:spcPts val="0"/>
                        </a:spcBef>
                        <a:spcAft>
                          <a:spcPts val="0"/>
                        </a:spcAft>
                      </a:pPr>
                      <a:r>
                        <a:rPr lang="en-US" sz="1400" dirty="0">
                          <a:solidFill>
                            <a:schemeClr val="bg1"/>
                          </a:solidFill>
                          <a:latin typeface="+mj-lt"/>
                          <a:ea typeface="Calibri"/>
                          <a:cs typeface="Times New Roman"/>
                        </a:rPr>
                        <a:t>Age</a:t>
                      </a:r>
                      <a:endParaRPr lang="en-US" sz="1400" dirty="0">
                        <a:solidFill>
                          <a:schemeClr val="bg1"/>
                        </a:solidFill>
                        <a:latin typeface="+mj-lt"/>
                        <a:ea typeface="Times New Roman"/>
                        <a:cs typeface="Times New Roman"/>
                      </a:endParaRPr>
                    </a:p>
                  </a:txBody>
                  <a:tcPr marL="15370" marR="30740" marT="15370" marB="15370"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lgn="ctr">
                        <a:lnSpc>
                          <a:spcPct val="115000"/>
                        </a:lnSpc>
                        <a:spcBef>
                          <a:spcPts val="0"/>
                        </a:spcBef>
                        <a:spcAft>
                          <a:spcPts val="0"/>
                        </a:spcAft>
                      </a:pPr>
                      <a:r>
                        <a:rPr lang="en-US" sz="1400" dirty="0" smtClean="0">
                          <a:solidFill>
                            <a:schemeClr val="bg1"/>
                          </a:solidFill>
                          <a:latin typeface="+mj-lt"/>
                          <a:ea typeface="Calibri"/>
                          <a:cs typeface="Times New Roman"/>
                        </a:rPr>
                        <a:t>n/a</a:t>
                      </a:r>
                      <a:endParaRPr lang="en-US" sz="1400" dirty="0">
                        <a:solidFill>
                          <a:schemeClr val="bg1"/>
                        </a:solidFill>
                        <a:latin typeface="+mj-lt"/>
                        <a:ea typeface="Times New Roman"/>
                        <a:cs typeface="Times New Roman"/>
                      </a:endParaRPr>
                    </a:p>
                  </a:txBody>
                  <a:tcPr marL="15370" marR="30740" marT="15370" marB="15370"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Calibri"/>
                          <a:cs typeface="Times New Roman"/>
                        </a:rPr>
                        <a:t>0.95</a:t>
                      </a:r>
                      <a:endParaRPr lang="en-US" sz="1400" dirty="0">
                        <a:solidFill>
                          <a:schemeClr val="bg1"/>
                        </a:solidFill>
                        <a:latin typeface="+mj-lt"/>
                        <a:ea typeface="Times New Roman"/>
                        <a:cs typeface="Times New Roman"/>
                      </a:endParaRPr>
                    </a:p>
                  </a:txBody>
                  <a:tcPr marL="15370" marR="30740" marT="15370" marB="15370"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(0.92, 0.99)</a:t>
                      </a:r>
                      <a:endParaRPr lang="en-US" sz="1400" dirty="0">
                        <a:solidFill>
                          <a:schemeClr val="bg1"/>
                        </a:solidFill>
                        <a:latin typeface="+mj-lt"/>
                        <a:ea typeface="Times New Roman"/>
                        <a:cs typeface="Times New Roman"/>
                      </a:endParaRPr>
                    </a:p>
                  </a:txBody>
                  <a:tcPr marL="15370" marR="30740" marT="15370" marB="15370" anchor="ctr">
                    <a:lnL>
                      <a:noFill/>
                    </a:lnL>
                    <a:lnR>
                      <a:noFill/>
                    </a:lnR>
                    <a:lnT w="12700" cap="flat" cmpd="sng" algn="ctr">
                      <a:solidFill>
                        <a:srgbClr val="000000"/>
                      </a:solidFill>
                      <a:prstDash val="solid"/>
                      <a:round/>
                      <a:headEnd type="none" w="med" len="med"/>
                      <a:tailEnd type="none" w="med" len="med"/>
                    </a:lnT>
                    <a:lnB>
                      <a:noFill/>
                    </a:lnB>
                    <a:solidFill>
                      <a:schemeClr val="tx1"/>
                    </a:solidFill>
                  </a:tcPr>
                </a:tc>
              </a:tr>
              <a:tr h="301877">
                <a:tc>
                  <a:txBody>
                    <a:bodyPr/>
                    <a:lstStyle/>
                    <a:p>
                      <a:pPr marL="0" marR="0">
                        <a:lnSpc>
                          <a:spcPct val="115000"/>
                        </a:lnSpc>
                        <a:spcBef>
                          <a:spcPts val="0"/>
                        </a:spcBef>
                        <a:spcAft>
                          <a:spcPts val="0"/>
                        </a:spcAft>
                      </a:pPr>
                      <a:r>
                        <a:rPr lang="en-US" sz="1400" dirty="0">
                          <a:solidFill>
                            <a:schemeClr val="bg1"/>
                          </a:solidFill>
                          <a:latin typeface="+mj-lt"/>
                          <a:ea typeface="Calibri"/>
                          <a:cs typeface="Times New Roman"/>
                        </a:rPr>
                        <a:t>Male</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r>
                        <a:rPr lang="en-US" sz="1400" dirty="0" smtClean="0">
                          <a:solidFill>
                            <a:schemeClr val="bg1"/>
                          </a:solidFill>
                          <a:latin typeface="+mj-lt"/>
                          <a:ea typeface="Calibri"/>
                          <a:cs typeface="Times New Roman"/>
                        </a:rPr>
                        <a:t>31.8%</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Calibri"/>
                          <a:cs typeface="Times New Roman"/>
                        </a:rPr>
                        <a:t>0.52</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(0.28, 0.96)</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0" marR="0">
                        <a:lnSpc>
                          <a:spcPct val="115000"/>
                        </a:lnSpc>
                        <a:spcBef>
                          <a:spcPts val="0"/>
                        </a:spcBef>
                        <a:spcAft>
                          <a:spcPts val="0"/>
                        </a:spcAft>
                      </a:pPr>
                      <a:r>
                        <a:rPr lang="en-US" sz="1400" dirty="0">
                          <a:solidFill>
                            <a:schemeClr val="bg1"/>
                          </a:solidFill>
                          <a:latin typeface="+mj-lt"/>
                          <a:ea typeface="Calibri"/>
                          <a:cs typeface="Times New Roman"/>
                        </a:rPr>
                        <a:t>Race/Ethnicity</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Calibri"/>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endParaRPr lang="en-US" sz="1400" dirty="0">
                        <a:solidFill>
                          <a:schemeClr val="bg1"/>
                        </a:solidFill>
                        <a:latin typeface="+mj-lt"/>
                        <a:ea typeface="Calibri"/>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Calibri"/>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182880" marR="0">
                        <a:lnSpc>
                          <a:spcPct val="115000"/>
                        </a:lnSpc>
                        <a:spcBef>
                          <a:spcPts val="0"/>
                        </a:spcBef>
                        <a:spcAft>
                          <a:spcPts val="0"/>
                        </a:spcAft>
                      </a:pPr>
                      <a:r>
                        <a:rPr lang="en-US" sz="1400" dirty="0">
                          <a:solidFill>
                            <a:schemeClr val="bg1"/>
                          </a:solidFill>
                          <a:latin typeface="+mj-lt"/>
                          <a:ea typeface="Calibri"/>
                          <a:cs typeface="Times New Roman"/>
                        </a:rPr>
                        <a:t>White</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42.9%</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i="1" dirty="0" smtClean="0">
                          <a:solidFill>
                            <a:schemeClr val="bg1"/>
                          </a:solidFill>
                          <a:latin typeface="+mj-lt"/>
                          <a:ea typeface="Times New Roman"/>
                          <a:cs typeface="Times New Roman"/>
                        </a:rPr>
                        <a:t>Ref</a:t>
                      </a:r>
                      <a:endParaRPr lang="en-US" sz="1400" i="1"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182880" marR="0">
                        <a:lnSpc>
                          <a:spcPct val="115000"/>
                        </a:lnSpc>
                        <a:spcBef>
                          <a:spcPts val="0"/>
                        </a:spcBef>
                        <a:spcAft>
                          <a:spcPts val="0"/>
                        </a:spcAft>
                      </a:pPr>
                      <a:r>
                        <a:rPr lang="en-US" sz="1400" dirty="0">
                          <a:solidFill>
                            <a:schemeClr val="bg1"/>
                          </a:solidFill>
                          <a:latin typeface="+mj-lt"/>
                          <a:ea typeface="Calibri"/>
                          <a:cs typeface="Times New Roman"/>
                        </a:rPr>
                        <a:t>Hispanic</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36.0%</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Calibri"/>
                          <a:cs typeface="Times New Roman"/>
                        </a:rPr>
                        <a:t>2.11</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(0.82, 5.43)</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182880" marR="0">
                        <a:lnSpc>
                          <a:spcPct val="115000"/>
                        </a:lnSpc>
                        <a:spcBef>
                          <a:spcPts val="0"/>
                        </a:spcBef>
                        <a:spcAft>
                          <a:spcPts val="0"/>
                        </a:spcAft>
                      </a:pPr>
                      <a:r>
                        <a:rPr lang="en-US" sz="1400" dirty="0">
                          <a:solidFill>
                            <a:schemeClr val="bg1"/>
                          </a:solidFill>
                          <a:latin typeface="+mj-lt"/>
                          <a:ea typeface="Calibri"/>
                          <a:cs typeface="Times New Roman"/>
                        </a:rPr>
                        <a:t>Black</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36.6%</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Calibri"/>
                          <a:cs typeface="Times New Roman"/>
                        </a:rPr>
                        <a:t>2.04</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(0.65, 6.41)</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182880" marR="0">
                        <a:lnSpc>
                          <a:spcPct val="115000"/>
                        </a:lnSpc>
                        <a:spcBef>
                          <a:spcPts val="0"/>
                        </a:spcBef>
                        <a:spcAft>
                          <a:spcPts val="0"/>
                        </a:spcAft>
                      </a:pPr>
                      <a:r>
                        <a:rPr lang="en-US" sz="1400" dirty="0">
                          <a:solidFill>
                            <a:schemeClr val="bg1"/>
                          </a:solidFill>
                          <a:latin typeface="+mj-lt"/>
                          <a:ea typeface="Calibri"/>
                          <a:cs typeface="Times New Roman"/>
                        </a:rPr>
                        <a:t>Other</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47.8%</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Calibri"/>
                          <a:cs typeface="Times New Roman"/>
                        </a:rPr>
                        <a:t>2.06</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(0.75, 5.66)</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0" marR="0">
                        <a:spcBef>
                          <a:spcPts val="0"/>
                        </a:spcBef>
                        <a:spcAft>
                          <a:spcPts val="0"/>
                        </a:spcAft>
                      </a:pPr>
                      <a:r>
                        <a:rPr lang="en-US" sz="1400" dirty="0">
                          <a:solidFill>
                            <a:schemeClr val="bg1"/>
                          </a:solidFill>
                          <a:latin typeface="+mj-lt"/>
                          <a:ea typeface="Calibri"/>
                          <a:cs typeface="Times New Roman"/>
                        </a:rPr>
                        <a:t>Education (%)</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endParaRPr lang="en-US" sz="1400" dirty="0">
                        <a:solidFill>
                          <a:schemeClr val="bg1"/>
                        </a:solidFill>
                        <a:latin typeface="+mj-lt"/>
                        <a:ea typeface="Calibri"/>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endParaRPr lang="en-US" sz="1400" dirty="0">
                        <a:solidFill>
                          <a:schemeClr val="bg1"/>
                        </a:solidFill>
                        <a:latin typeface="+mj-lt"/>
                        <a:ea typeface="Calibri"/>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Calibri"/>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182880" marR="0">
                        <a:lnSpc>
                          <a:spcPct val="115000"/>
                        </a:lnSpc>
                        <a:spcBef>
                          <a:spcPts val="0"/>
                        </a:spcBef>
                        <a:spcAft>
                          <a:spcPts val="0"/>
                        </a:spcAft>
                      </a:pPr>
                      <a:r>
                        <a:rPr lang="en-US" sz="1400" dirty="0">
                          <a:solidFill>
                            <a:schemeClr val="bg1"/>
                          </a:solidFill>
                          <a:latin typeface="+mj-lt"/>
                          <a:ea typeface="Calibri"/>
                          <a:cs typeface="Times New Roman"/>
                        </a:rPr>
                        <a:t>&lt; High School</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51.4%</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i="1" dirty="0" smtClean="0">
                          <a:solidFill>
                            <a:schemeClr val="bg1"/>
                          </a:solidFill>
                          <a:latin typeface="+mj-lt"/>
                          <a:ea typeface="Times New Roman"/>
                          <a:cs typeface="Times New Roman"/>
                        </a:rPr>
                        <a:t>Ref</a:t>
                      </a:r>
                      <a:endParaRPr lang="en-US" sz="1400" i="1"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lnSpc>
                          <a:spcPct val="115000"/>
                        </a:lnSpc>
                        <a:spcBef>
                          <a:spcPts val="0"/>
                        </a:spcBef>
                        <a:spcAft>
                          <a:spcPts val="0"/>
                        </a:spcAft>
                      </a:pP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182880" marR="0">
                        <a:lnSpc>
                          <a:spcPct val="115000"/>
                        </a:lnSpc>
                        <a:spcBef>
                          <a:spcPts val="0"/>
                        </a:spcBef>
                        <a:spcAft>
                          <a:spcPts val="0"/>
                        </a:spcAft>
                      </a:pPr>
                      <a:r>
                        <a:rPr lang="en-US" sz="1400" dirty="0">
                          <a:solidFill>
                            <a:schemeClr val="bg1"/>
                          </a:solidFill>
                          <a:latin typeface="+mj-lt"/>
                          <a:ea typeface="Calibri"/>
                          <a:cs typeface="Times New Roman"/>
                        </a:rPr>
                        <a:t>High School</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34.5%</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Calibri"/>
                          <a:cs typeface="Times New Roman"/>
                        </a:rPr>
                        <a:t>0.50</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(0.24, 1.05)</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182880" marR="0">
                        <a:lnSpc>
                          <a:spcPct val="115000"/>
                        </a:lnSpc>
                        <a:spcBef>
                          <a:spcPts val="0"/>
                        </a:spcBef>
                        <a:spcAft>
                          <a:spcPts val="0"/>
                        </a:spcAft>
                      </a:pPr>
                      <a:r>
                        <a:rPr lang="en-US" sz="1400" dirty="0">
                          <a:solidFill>
                            <a:schemeClr val="bg1"/>
                          </a:solidFill>
                          <a:latin typeface="+mj-lt"/>
                          <a:ea typeface="Calibri"/>
                          <a:cs typeface="Times New Roman"/>
                        </a:rPr>
                        <a:t>≥ Some College</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32.2%</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Calibri"/>
                          <a:cs typeface="Times New Roman"/>
                        </a:rPr>
                        <a:t>0.47</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(0.22, 0.99)</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0" marR="0">
                        <a:lnSpc>
                          <a:spcPct val="115000"/>
                        </a:lnSpc>
                        <a:spcBef>
                          <a:spcPts val="0"/>
                        </a:spcBef>
                        <a:spcAft>
                          <a:spcPts val="0"/>
                        </a:spcAft>
                      </a:pPr>
                      <a:r>
                        <a:rPr lang="en-US" sz="1400" dirty="0">
                          <a:solidFill>
                            <a:schemeClr val="bg1"/>
                          </a:solidFill>
                          <a:latin typeface="+mj-lt"/>
                          <a:ea typeface="Calibri"/>
                          <a:cs typeface="Times New Roman"/>
                        </a:rPr>
                        <a:t>Hepatitis C Positive</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44.6%</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Calibri"/>
                          <a:cs typeface="Times New Roman"/>
                        </a:rPr>
                        <a:t>2.37</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(1.15, 4.88)</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0" marR="0">
                        <a:lnSpc>
                          <a:spcPct val="115000"/>
                        </a:lnSpc>
                        <a:spcBef>
                          <a:spcPts val="0"/>
                        </a:spcBef>
                        <a:spcAft>
                          <a:spcPts val="0"/>
                        </a:spcAft>
                      </a:pPr>
                      <a:r>
                        <a:rPr lang="en-US" sz="1400" dirty="0">
                          <a:solidFill>
                            <a:schemeClr val="bg1"/>
                          </a:solidFill>
                          <a:latin typeface="+mj-lt"/>
                          <a:ea typeface="Calibri"/>
                          <a:cs typeface="Times New Roman"/>
                        </a:rPr>
                        <a:t>Used Street Needles</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57.9%</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spcBef>
                          <a:spcPts val="0"/>
                        </a:spcBef>
                        <a:spcAft>
                          <a:spcPts val="0"/>
                        </a:spcAft>
                      </a:pPr>
                      <a:r>
                        <a:rPr lang="en-US" sz="1400" dirty="0">
                          <a:solidFill>
                            <a:schemeClr val="bg1"/>
                          </a:solidFill>
                          <a:latin typeface="+mj-lt"/>
                          <a:ea typeface="Calibri"/>
                          <a:cs typeface="Times New Roman"/>
                        </a:rPr>
                        <a:t>2.66</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(1.18, 5.97)</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0" marR="0">
                        <a:lnSpc>
                          <a:spcPct val="115000"/>
                        </a:lnSpc>
                        <a:spcBef>
                          <a:spcPts val="0"/>
                        </a:spcBef>
                        <a:spcAft>
                          <a:spcPts val="0"/>
                        </a:spcAft>
                      </a:pPr>
                      <a:r>
                        <a:rPr lang="en-US" sz="1400" dirty="0">
                          <a:solidFill>
                            <a:schemeClr val="bg1"/>
                          </a:solidFill>
                          <a:latin typeface="+mj-lt"/>
                          <a:ea typeface="Calibri"/>
                          <a:cs typeface="Times New Roman"/>
                        </a:rPr>
                        <a:t>Any Opioid</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46.3%</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Calibri"/>
                          <a:cs typeface="Times New Roman"/>
                        </a:rPr>
                        <a:t>4.43</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(1.44, </a:t>
                      </a:r>
                      <a:r>
                        <a:rPr lang="en-US" sz="1400" dirty="0" smtClean="0">
                          <a:solidFill>
                            <a:schemeClr val="bg1"/>
                          </a:solidFill>
                          <a:latin typeface="+mj-lt"/>
                          <a:ea typeface="Calibri"/>
                          <a:cs typeface="Times New Roman"/>
                        </a:rPr>
                        <a:t>13.7)</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0" marR="0">
                        <a:lnSpc>
                          <a:spcPct val="115000"/>
                        </a:lnSpc>
                        <a:spcBef>
                          <a:spcPts val="0"/>
                        </a:spcBef>
                        <a:spcAft>
                          <a:spcPts val="0"/>
                        </a:spcAft>
                      </a:pPr>
                      <a:r>
                        <a:rPr lang="en-US" sz="1400" dirty="0">
                          <a:solidFill>
                            <a:schemeClr val="bg1"/>
                          </a:solidFill>
                          <a:latin typeface="+mj-lt"/>
                          <a:ea typeface="Calibri"/>
                          <a:cs typeface="Times New Roman"/>
                        </a:rPr>
                        <a:t>Any Pot</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47.9%</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Calibri"/>
                          <a:cs typeface="Times New Roman"/>
                        </a:rPr>
                        <a:t>2.10</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(1.09, 4.03)</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a:noFill/>
                    </a:lnB>
                    <a:solidFill>
                      <a:schemeClr val="tx1"/>
                    </a:solidFill>
                  </a:tcPr>
                </a:tc>
              </a:tr>
              <a:tr h="301877">
                <a:tc>
                  <a:txBody>
                    <a:bodyPr/>
                    <a:lstStyle/>
                    <a:p>
                      <a:pPr marL="0" marR="0">
                        <a:lnSpc>
                          <a:spcPct val="115000"/>
                        </a:lnSpc>
                        <a:spcBef>
                          <a:spcPts val="0"/>
                        </a:spcBef>
                        <a:spcAft>
                          <a:spcPts val="0"/>
                        </a:spcAft>
                      </a:pPr>
                      <a:r>
                        <a:rPr lang="en-US" sz="1400" dirty="0">
                          <a:solidFill>
                            <a:schemeClr val="bg1"/>
                          </a:solidFill>
                          <a:latin typeface="+mj-lt"/>
                          <a:ea typeface="Calibri"/>
                          <a:cs typeface="Times New Roman"/>
                        </a:rPr>
                        <a:t>IDU Crack</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a:spcBef>
                          <a:spcPts val="0"/>
                        </a:spcBef>
                        <a:spcAft>
                          <a:spcPts val="0"/>
                        </a:spcAft>
                      </a:pPr>
                      <a:r>
                        <a:rPr lang="en-US" sz="1400" dirty="0" smtClean="0">
                          <a:solidFill>
                            <a:schemeClr val="bg1"/>
                          </a:solidFill>
                          <a:latin typeface="+mj-lt"/>
                          <a:ea typeface="Calibri"/>
                          <a:cs typeface="Times New Roman"/>
                        </a:rPr>
                        <a:t>65.0%</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a:lnSpc>
                          <a:spcPct val="115000"/>
                        </a:lnSpc>
                        <a:spcBef>
                          <a:spcPts val="0"/>
                        </a:spcBef>
                        <a:spcAft>
                          <a:spcPts val="0"/>
                        </a:spcAft>
                      </a:pPr>
                      <a:r>
                        <a:rPr lang="en-US" sz="1400" dirty="0">
                          <a:solidFill>
                            <a:schemeClr val="bg1"/>
                          </a:solidFill>
                          <a:latin typeface="+mj-lt"/>
                          <a:ea typeface="Calibri"/>
                          <a:cs typeface="Times New Roman"/>
                        </a:rPr>
                        <a:t>3.19</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c>
                  <a:txBody>
                    <a:bodyPr/>
                    <a:lstStyle/>
                    <a:p>
                      <a:pPr marL="0" marR="0" algn="l">
                        <a:lnSpc>
                          <a:spcPct val="115000"/>
                        </a:lnSpc>
                        <a:spcBef>
                          <a:spcPts val="0"/>
                        </a:spcBef>
                        <a:spcAft>
                          <a:spcPts val="0"/>
                        </a:spcAft>
                      </a:pPr>
                      <a:r>
                        <a:rPr lang="en-US" sz="1400" dirty="0">
                          <a:solidFill>
                            <a:schemeClr val="bg1"/>
                          </a:solidFill>
                          <a:latin typeface="+mj-lt"/>
                          <a:ea typeface="Calibri"/>
                          <a:cs typeface="Times New Roman"/>
                        </a:rPr>
                        <a:t>(1.07, 9.49)</a:t>
                      </a:r>
                      <a:endParaRPr lang="en-US" sz="1400" dirty="0">
                        <a:solidFill>
                          <a:schemeClr val="bg1"/>
                        </a:solidFill>
                        <a:latin typeface="+mj-lt"/>
                        <a:ea typeface="Times New Roman"/>
                        <a:cs typeface="Times New Roman"/>
                      </a:endParaRPr>
                    </a:p>
                  </a:txBody>
                  <a:tcPr marL="15370" marR="30740" marT="15370" marB="15370" anchor="ctr">
                    <a:lnL>
                      <a:noFill/>
                    </a:lnL>
                    <a:lnR>
                      <a:noFill/>
                    </a:lnR>
                    <a:lnT>
                      <a:noFill/>
                    </a:lnT>
                    <a:lnB w="12700" cap="flat" cmpd="sng" algn="ctr">
                      <a:solidFill>
                        <a:srgbClr val="000000"/>
                      </a:solidFill>
                      <a:prstDash val="solid"/>
                      <a:round/>
                      <a:headEnd type="none" w="med" len="med"/>
                      <a:tailEnd type="none" w="med" len="med"/>
                    </a:lnB>
                    <a:solidFill>
                      <a:schemeClr val="tx1"/>
                    </a:solidFill>
                  </a:tcPr>
                </a:tc>
              </a:tr>
            </a:tbl>
          </a:graphicData>
        </a:graphic>
      </p:graphicFrame>
      <p:grpSp>
        <p:nvGrpSpPr>
          <p:cNvPr id="8" name="Group 7"/>
          <p:cNvGrpSpPr/>
          <p:nvPr/>
        </p:nvGrpSpPr>
        <p:grpSpPr>
          <a:xfrm>
            <a:off x="4876800" y="2146479"/>
            <a:ext cx="1828800" cy="3073758"/>
            <a:chOff x="4876800" y="2146479"/>
            <a:chExt cx="1828800" cy="3073758"/>
          </a:xfrm>
        </p:grpSpPr>
        <p:sp>
          <p:nvSpPr>
            <p:cNvPr id="6" name="Oval 5"/>
            <p:cNvSpPr/>
            <p:nvPr/>
          </p:nvSpPr>
          <p:spPr>
            <a:xfrm>
              <a:off x="4876800" y="2146479"/>
              <a:ext cx="18288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4876800" y="4839237"/>
              <a:ext cx="18288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Oval 8"/>
          <p:cNvSpPr/>
          <p:nvPr/>
        </p:nvSpPr>
        <p:spPr>
          <a:xfrm>
            <a:off x="4685762" y="5155842"/>
            <a:ext cx="2120721" cy="1676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Limitations</a:t>
            </a:r>
            <a:endParaRPr lang="en-US" dirty="0">
              <a:solidFill>
                <a:srgbClr val="FFFF00"/>
              </a:solidFill>
            </a:endParaRPr>
          </a:p>
        </p:txBody>
      </p:sp>
      <p:sp>
        <p:nvSpPr>
          <p:cNvPr id="3" name="Content Placeholder 2"/>
          <p:cNvSpPr>
            <a:spLocks noGrp="1"/>
          </p:cNvSpPr>
          <p:nvPr>
            <p:ph idx="1"/>
          </p:nvPr>
        </p:nvSpPr>
        <p:spPr/>
        <p:txBody>
          <a:bodyPr/>
          <a:lstStyle/>
          <a:p>
            <a:pPr>
              <a:buClr>
                <a:srgbClr val="FFFF00"/>
              </a:buClr>
            </a:pPr>
            <a:r>
              <a:rPr lang="en-US" dirty="0" smtClean="0"/>
              <a:t>Self-reported HCV status</a:t>
            </a:r>
          </a:p>
          <a:p>
            <a:pPr lvl="1">
              <a:buClr>
                <a:srgbClr val="FFFF00"/>
              </a:buClr>
            </a:pPr>
            <a:r>
              <a:rPr lang="en-US" dirty="0" smtClean="0"/>
              <a:t>But predictive value of self-reported positive 94%</a:t>
            </a:r>
            <a:r>
              <a:rPr lang="en-US" baseline="30000" dirty="0" smtClean="0"/>
              <a:t>1</a:t>
            </a:r>
          </a:p>
          <a:p>
            <a:pPr lvl="1">
              <a:buClr>
                <a:srgbClr val="FFFF00"/>
              </a:buClr>
            </a:pPr>
            <a:r>
              <a:rPr lang="en-US" dirty="0" smtClean="0"/>
              <a:t>Belief about status more important behavioral determinant than biologic HCV status</a:t>
            </a:r>
          </a:p>
          <a:p>
            <a:pPr>
              <a:buClr>
                <a:srgbClr val="FFFF00"/>
              </a:buClr>
            </a:pPr>
            <a:r>
              <a:rPr lang="en-US" dirty="0" smtClean="0"/>
              <a:t>Cross-sectional Design limits causal inference</a:t>
            </a:r>
          </a:p>
          <a:p>
            <a:pPr lvl="1">
              <a:buClr>
                <a:srgbClr val="FFFF00"/>
              </a:buClr>
            </a:pPr>
            <a:r>
              <a:rPr lang="en-US" dirty="0" smtClean="0"/>
              <a:t>Greater HCV prevalence among those who share needles.</a:t>
            </a:r>
            <a:endParaRPr lang="en-US" dirty="0"/>
          </a:p>
        </p:txBody>
      </p:sp>
      <p:sp>
        <p:nvSpPr>
          <p:cNvPr id="4" name="TextBox 3"/>
          <p:cNvSpPr txBox="1"/>
          <p:nvPr/>
        </p:nvSpPr>
        <p:spPr>
          <a:xfrm>
            <a:off x="5715000" y="5943600"/>
            <a:ext cx="3429000" cy="584775"/>
          </a:xfrm>
          <a:prstGeom prst="rect">
            <a:avLst/>
          </a:prstGeom>
          <a:noFill/>
        </p:spPr>
        <p:txBody>
          <a:bodyPr wrap="square" rtlCol="0">
            <a:spAutoFit/>
          </a:bodyPr>
          <a:lstStyle/>
          <a:p>
            <a:r>
              <a:rPr lang="en-US" sz="1400" baseline="30000" dirty="0" smtClean="0"/>
              <a:t>1</a:t>
            </a:r>
            <a:r>
              <a:rPr lang="en-US" sz="1400" dirty="0" smtClean="0"/>
              <a:t>Hagan HJ, Pub Health Rep 2006;121:710</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Conclusions</a:t>
            </a:r>
            <a:endParaRPr lang="en-US" dirty="0">
              <a:solidFill>
                <a:srgbClr val="FFFF00"/>
              </a:solidFill>
            </a:endParaRPr>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a:buClr>
                <a:srgbClr val="FFFF00"/>
              </a:buClr>
            </a:pPr>
            <a:r>
              <a:rPr lang="en-US" dirty="0" smtClean="0"/>
              <a:t>Needle sharing remains common among IDU in community based treatment settings.</a:t>
            </a:r>
          </a:p>
          <a:p>
            <a:pPr>
              <a:buClr>
                <a:srgbClr val="FFFF00"/>
              </a:buClr>
            </a:pPr>
            <a:r>
              <a:rPr lang="en-US" dirty="0" smtClean="0"/>
              <a:t>Majority of IDUs obtained needles from drug stores and exchange programs</a:t>
            </a:r>
          </a:p>
          <a:p>
            <a:pPr>
              <a:buClr>
                <a:srgbClr val="FFFF00"/>
              </a:buClr>
            </a:pPr>
            <a:r>
              <a:rPr lang="en-US" dirty="0" smtClean="0"/>
              <a:t>HCV-aware IDU more frequently exhibited harm reduction behaviors:</a:t>
            </a:r>
          </a:p>
          <a:p>
            <a:pPr lvl="1">
              <a:buClr>
                <a:srgbClr val="FFFF00"/>
              </a:buClr>
            </a:pPr>
            <a:r>
              <a:rPr lang="en-US" dirty="0" smtClean="0"/>
              <a:t>Used needle exchange programs</a:t>
            </a:r>
          </a:p>
          <a:p>
            <a:pPr lvl="1">
              <a:buClr>
                <a:srgbClr val="FFFF00"/>
              </a:buClr>
            </a:pPr>
            <a:r>
              <a:rPr lang="en-US" dirty="0" smtClean="0"/>
              <a:t>Cleaned needles with bleach</a:t>
            </a:r>
          </a:p>
          <a:p>
            <a:pPr lvl="1">
              <a:buClr>
                <a:srgbClr val="FFFF00"/>
              </a:buClr>
            </a:pPr>
            <a:r>
              <a:rPr lang="en-US" dirty="0" smtClean="0"/>
              <a:t>Avoided drinking alcohol to intoxication</a:t>
            </a:r>
          </a:p>
          <a:p>
            <a:pPr>
              <a:buClr>
                <a:srgbClr val="FFFF00"/>
              </a:buClr>
            </a:pPr>
            <a:r>
              <a:rPr lang="en-US" dirty="0" smtClean="0"/>
              <a:t>BUT… were more likely to share needles/works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Acknowledgements</a:t>
            </a:r>
            <a:endParaRPr lang="en-US" dirty="0">
              <a:solidFill>
                <a:srgbClr val="FFFF00"/>
              </a:solidFill>
            </a:endParaRPr>
          </a:p>
        </p:txBody>
      </p:sp>
      <p:sp>
        <p:nvSpPr>
          <p:cNvPr id="3" name="Content Placeholder 2"/>
          <p:cNvSpPr>
            <a:spLocks noGrp="1"/>
          </p:cNvSpPr>
          <p:nvPr>
            <p:ph idx="1"/>
          </p:nvPr>
        </p:nvSpPr>
        <p:spPr/>
        <p:txBody>
          <a:bodyPr/>
          <a:lstStyle/>
          <a:p>
            <a:pPr>
              <a:buClr>
                <a:srgbClr val="FFFF00"/>
              </a:buClr>
            </a:pPr>
            <a:r>
              <a:rPr lang="en-US" dirty="0" smtClean="0"/>
              <a:t>No Conflicts of Interest</a:t>
            </a:r>
          </a:p>
          <a:p>
            <a:pPr>
              <a:buClr>
                <a:srgbClr val="FFFF00"/>
              </a:buClr>
            </a:pPr>
            <a:endParaRPr lang="en-US" dirty="0" smtClean="0"/>
          </a:p>
          <a:p>
            <a:pPr>
              <a:buClr>
                <a:srgbClr val="FFFF00"/>
              </a:buClr>
            </a:pPr>
            <a:r>
              <a:rPr lang="en-US" dirty="0" smtClean="0"/>
              <a:t>Funding by NIDA Clinical Trials Network</a:t>
            </a:r>
          </a:p>
          <a:p>
            <a:pPr>
              <a:buClr>
                <a:srgbClr val="FFFF00"/>
              </a:buClr>
            </a:pPr>
            <a:r>
              <a:rPr lang="en-US" dirty="0" smtClean="0"/>
              <a:t>PI Lisa Metsch</a:t>
            </a:r>
          </a:p>
          <a:p>
            <a:pPr>
              <a:buClr>
                <a:srgbClr val="FFFF00"/>
              </a:buClr>
            </a:pPr>
            <a:r>
              <a:rPr lang="en-US" dirty="0" smtClean="0"/>
              <a:t>Co-authors</a:t>
            </a:r>
          </a:p>
          <a:p>
            <a:pPr>
              <a:buClr>
                <a:srgbClr val="FFFF00"/>
              </a:buClr>
            </a:pPr>
            <a:r>
              <a:rPr lang="en-US" dirty="0" smtClean="0"/>
              <a:t>Participants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Implications</a:t>
            </a:r>
            <a:endParaRPr lang="en-US" dirty="0">
              <a:solidFill>
                <a:srgbClr val="FFFF00"/>
              </a:solidFill>
            </a:endParaRPr>
          </a:p>
        </p:txBody>
      </p:sp>
      <p:sp>
        <p:nvSpPr>
          <p:cNvPr id="3" name="Content Placeholder 2"/>
          <p:cNvSpPr>
            <a:spLocks noGrp="1"/>
          </p:cNvSpPr>
          <p:nvPr>
            <p:ph idx="1"/>
          </p:nvPr>
        </p:nvSpPr>
        <p:spPr/>
        <p:txBody>
          <a:bodyPr/>
          <a:lstStyle/>
          <a:p>
            <a:pPr>
              <a:buClr>
                <a:srgbClr val="FFFF00"/>
              </a:buClr>
            </a:pPr>
            <a:r>
              <a:rPr lang="en-US" dirty="0" smtClean="0"/>
              <a:t>Hepatitis C screening in treatment programs may identify clients in need of targeted harm reduction interventions.</a:t>
            </a:r>
          </a:p>
          <a:p>
            <a:pPr>
              <a:buClr>
                <a:srgbClr val="FFFF00"/>
              </a:buClr>
              <a:buNone/>
            </a:pPr>
            <a:endParaRPr lang="en-US" dirty="0" smtClean="0"/>
          </a:p>
          <a:p>
            <a:pPr>
              <a:buClr>
                <a:srgbClr val="FFFF00"/>
              </a:buClr>
            </a:pPr>
            <a:r>
              <a:rPr lang="en-US" dirty="0" smtClean="0"/>
              <a:t>Interventions that decrease risky injection behaviors among IDU presenting for addiction treatment may reduce HCV transmission</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Background</a:t>
            </a:r>
            <a:endParaRPr lang="en-US" dirty="0">
              <a:solidFill>
                <a:srgbClr val="FFFF00"/>
              </a:solidFill>
            </a:endParaRPr>
          </a:p>
        </p:txBody>
      </p:sp>
      <p:sp>
        <p:nvSpPr>
          <p:cNvPr id="3" name="Content Placeholder 2"/>
          <p:cNvSpPr>
            <a:spLocks noGrp="1"/>
          </p:cNvSpPr>
          <p:nvPr>
            <p:ph idx="1"/>
          </p:nvPr>
        </p:nvSpPr>
        <p:spPr/>
        <p:txBody>
          <a:bodyPr>
            <a:normAutofit/>
          </a:bodyPr>
          <a:lstStyle/>
          <a:p>
            <a:pPr>
              <a:buClr>
                <a:srgbClr val="FFFF00"/>
              </a:buClr>
            </a:pPr>
            <a:r>
              <a:rPr lang="en-US" dirty="0" smtClean="0"/>
              <a:t>Injection drug use (IDU) remains a leading cause of HIV and Hepatitis C (HCV) transmission worldwide</a:t>
            </a:r>
          </a:p>
          <a:p>
            <a:pPr>
              <a:buClr>
                <a:srgbClr val="FFFF00"/>
              </a:buClr>
            </a:pPr>
            <a:r>
              <a:rPr lang="en-US" dirty="0" smtClean="0"/>
              <a:t>Among IDU, predictors for HCV seroconversion include sharing needles, syringes, &amp; cotton.</a:t>
            </a:r>
          </a:p>
          <a:p>
            <a:pPr>
              <a:buClr>
                <a:srgbClr val="FFFF00"/>
              </a:buClr>
            </a:pPr>
            <a:r>
              <a:rPr lang="en-US" dirty="0" smtClean="0"/>
              <a:t>Across multiple U.S. studies, 35-65% of current IDU report needle sharing, but access to clean needles has improved.</a:t>
            </a:r>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Awareness of Infectious Status and Risk Behaviors</a:t>
            </a:r>
            <a:endParaRPr lang="en-US" dirty="0">
              <a:solidFill>
                <a:srgbClr val="FFFF00"/>
              </a:solidFill>
            </a:endParaRPr>
          </a:p>
        </p:txBody>
      </p:sp>
      <p:sp>
        <p:nvSpPr>
          <p:cNvPr id="3" name="Content Placeholder 2"/>
          <p:cNvSpPr>
            <a:spLocks noGrp="1"/>
          </p:cNvSpPr>
          <p:nvPr>
            <p:ph idx="1"/>
          </p:nvPr>
        </p:nvSpPr>
        <p:spPr>
          <a:xfrm>
            <a:off x="457200" y="1371600"/>
            <a:ext cx="8229600" cy="5181600"/>
          </a:xfrm>
        </p:spPr>
        <p:txBody>
          <a:bodyPr>
            <a:normAutofit/>
          </a:bodyPr>
          <a:lstStyle/>
          <a:p>
            <a:pPr>
              <a:buClr>
                <a:srgbClr val="FFFF00"/>
              </a:buClr>
            </a:pPr>
            <a:r>
              <a:rPr lang="en-US" u="sng" dirty="0" smtClean="0"/>
              <a:t>HIV:</a:t>
            </a:r>
            <a:r>
              <a:rPr lang="en-US" dirty="0" smtClean="0"/>
              <a:t>  Those aware of HIV infection decrease risky sexual behavior 68%</a:t>
            </a:r>
            <a:r>
              <a:rPr lang="en-US" baseline="30000" dirty="0" smtClean="0"/>
              <a:t>1</a:t>
            </a:r>
            <a:r>
              <a:rPr lang="en-US" dirty="0" smtClean="0"/>
              <a:t> but not IDU risk</a:t>
            </a:r>
            <a:r>
              <a:rPr lang="en-US" baseline="30000" dirty="0" smtClean="0"/>
              <a:t>2</a:t>
            </a:r>
          </a:p>
          <a:p>
            <a:pPr>
              <a:buClr>
                <a:srgbClr val="FFFF00"/>
              </a:buClr>
            </a:pPr>
            <a:r>
              <a:rPr lang="en-US" u="sng" dirty="0" smtClean="0"/>
              <a:t>HCV:</a:t>
            </a:r>
            <a:r>
              <a:rPr lang="en-US" dirty="0" smtClean="0"/>
              <a:t> </a:t>
            </a:r>
          </a:p>
          <a:p>
            <a:pPr lvl="1">
              <a:buClr>
                <a:srgbClr val="FFFF00"/>
              </a:buClr>
            </a:pPr>
            <a:r>
              <a:rPr lang="en-US" dirty="0" smtClean="0"/>
              <a:t>Survey of 197 IDU’s in Denver : HCV-aware engaged in fewer HCV risk behaviors</a:t>
            </a:r>
            <a:r>
              <a:rPr lang="en-US" baseline="30000" dirty="0" smtClean="0"/>
              <a:t>3</a:t>
            </a:r>
          </a:p>
          <a:p>
            <a:pPr lvl="1">
              <a:buClr>
                <a:srgbClr val="FFFF00"/>
              </a:buClr>
            </a:pPr>
            <a:r>
              <a:rPr lang="en-US" dirty="0" smtClean="0"/>
              <a:t>Survey of 213 Swedish IDU: knowledge of HCV not associated with change in risky behaviors</a:t>
            </a:r>
            <a:r>
              <a:rPr lang="en-US" baseline="30000" dirty="0" smtClean="0"/>
              <a:t>4</a:t>
            </a:r>
          </a:p>
          <a:p>
            <a:pPr lvl="1">
              <a:buClr>
                <a:srgbClr val="FFFF00"/>
              </a:buClr>
            </a:pPr>
            <a:r>
              <a:rPr lang="en-US" dirty="0" smtClean="0"/>
              <a:t>Survey of 337 IDU in Seattle: HCV-aware more likely to “sero-sort” needle sharing</a:t>
            </a:r>
            <a:r>
              <a:rPr lang="en-US" baseline="30000" dirty="0" smtClean="0"/>
              <a:t>5</a:t>
            </a:r>
          </a:p>
        </p:txBody>
      </p:sp>
      <p:sp>
        <p:nvSpPr>
          <p:cNvPr id="4" name="Text Box 4"/>
          <p:cNvSpPr txBox="1">
            <a:spLocks noChangeArrowheads="1"/>
          </p:cNvSpPr>
          <p:nvPr/>
        </p:nvSpPr>
        <p:spPr bwMode="auto">
          <a:xfrm>
            <a:off x="6019800" y="5701605"/>
            <a:ext cx="3352800" cy="1384995"/>
          </a:xfrm>
          <a:prstGeom prst="rect">
            <a:avLst/>
          </a:prstGeom>
          <a:noFill/>
          <a:ln w="12700" algn="ctr">
            <a:noFill/>
            <a:miter lim="800000"/>
            <a:headEnd/>
            <a:tailEnd/>
          </a:ln>
        </p:spPr>
        <p:txBody>
          <a:bodyPr wrap="square">
            <a:spAutoFit/>
          </a:bodyPr>
          <a:lstStyle/>
          <a:p>
            <a:pPr eaLnBrk="0" hangingPunct="0"/>
            <a:r>
              <a:rPr lang="en-US" sz="1400" baseline="30000" dirty="0" smtClean="0"/>
              <a:t>1</a:t>
            </a:r>
            <a:r>
              <a:rPr lang="en-US" sz="1400" dirty="0" smtClean="0"/>
              <a:t>Marks </a:t>
            </a:r>
            <a:r>
              <a:rPr lang="en-US" sz="1400" dirty="0"/>
              <a:t>G, </a:t>
            </a:r>
            <a:r>
              <a:rPr lang="en-US" sz="1400" dirty="0" smtClean="0"/>
              <a:t>JAIDS 2005;39:446</a:t>
            </a:r>
          </a:p>
          <a:p>
            <a:pPr eaLnBrk="0" hangingPunct="0"/>
            <a:r>
              <a:rPr lang="en-US" sz="1400" baseline="30000" dirty="0" smtClean="0"/>
              <a:t>2</a:t>
            </a:r>
            <a:r>
              <a:rPr lang="en-US" sz="1400" dirty="0" smtClean="0"/>
              <a:t>Avants SK, JSAT 200;19:15</a:t>
            </a:r>
          </a:p>
          <a:p>
            <a:pPr eaLnBrk="0" hangingPunct="0"/>
            <a:r>
              <a:rPr lang="en-US" sz="1400" baseline="30000" dirty="0" smtClean="0"/>
              <a:t>3</a:t>
            </a:r>
            <a:r>
              <a:rPr lang="en-US" sz="1400" dirty="0" smtClean="0"/>
              <a:t>Kwiatkowski CF Addiction 2002;97:1289</a:t>
            </a:r>
          </a:p>
          <a:p>
            <a:pPr eaLnBrk="0" hangingPunct="0"/>
            <a:r>
              <a:rPr lang="en-US" sz="1400" baseline="30000" dirty="0" smtClean="0"/>
              <a:t>4</a:t>
            </a:r>
            <a:r>
              <a:rPr lang="en-US" sz="1400" dirty="0" smtClean="0"/>
              <a:t>Norden, Scan J Infect Dis 2009;41: 727</a:t>
            </a:r>
          </a:p>
          <a:p>
            <a:pPr eaLnBrk="0" hangingPunct="0"/>
            <a:r>
              <a:rPr lang="en-US" sz="1400" baseline="30000" dirty="0" smtClean="0"/>
              <a:t>5</a:t>
            </a:r>
            <a:r>
              <a:rPr lang="en-US" sz="1400" dirty="0" smtClean="0"/>
              <a:t>Burt RD, Drug &amp; Alc Dep 2009;105: 215</a:t>
            </a:r>
          </a:p>
          <a:p>
            <a:pPr eaLnBrk="0" hangingPunct="0"/>
            <a:endParaRPr 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Research Question &amp; Hypothesis</a:t>
            </a:r>
            <a:endParaRPr lang="en-US" dirty="0">
              <a:solidFill>
                <a:srgbClr val="FFFF00"/>
              </a:solidFill>
            </a:endParaRPr>
          </a:p>
        </p:txBody>
      </p:sp>
      <p:sp>
        <p:nvSpPr>
          <p:cNvPr id="3" name="Content Placeholder 2"/>
          <p:cNvSpPr>
            <a:spLocks noGrp="1"/>
          </p:cNvSpPr>
          <p:nvPr>
            <p:ph idx="1"/>
          </p:nvPr>
        </p:nvSpPr>
        <p:spPr/>
        <p:txBody>
          <a:bodyPr>
            <a:normAutofit/>
          </a:bodyPr>
          <a:lstStyle/>
          <a:p>
            <a:pPr>
              <a:buClr>
                <a:srgbClr val="FFFF00"/>
              </a:buClr>
            </a:pPr>
            <a:r>
              <a:rPr lang="en-US" dirty="0" smtClean="0"/>
              <a:t>What are current injection behaviors among IDU’s in treatment?</a:t>
            </a:r>
          </a:p>
          <a:p>
            <a:pPr lvl="1">
              <a:buClr>
                <a:srgbClr val="FFFF00"/>
              </a:buClr>
            </a:pPr>
            <a:r>
              <a:rPr lang="en-US" u="sng" dirty="0" smtClean="0"/>
              <a:t>Hypothesis</a:t>
            </a:r>
            <a:r>
              <a:rPr lang="en-US" dirty="0" smtClean="0"/>
              <a:t>: Needle sharing lower than historically high rates.</a:t>
            </a:r>
          </a:p>
          <a:p>
            <a:pPr>
              <a:buClr>
                <a:srgbClr val="FFFF00"/>
              </a:buClr>
            </a:pPr>
            <a:r>
              <a:rPr lang="en-US" dirty="0" smtClean="0"/>
              <a:t>Is Awareness of Self-reported HCV status associated with less risky injection behaviors?</a:t>
            </a:r>
          </a:p>
          <a:p>
            <a:pPr lvl="1">
              <a:buClr>
                <a:srgbClr val="FFFF00"/>
              </a:buClr>
            </a:pPr>
            <a:r>
              <a:rPr lang="en-US" u="sng" dirty="0" smtClean="0"/>
              <a:t>Hypothesis</a:t>
            </a:r>
            <a:r>
              <a:rPr lang="en-US" dirty="0" smtClean="0"/>
              <a:t>: IDU aware of HCV status will report less sharing of needles/works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Study Setting and Participants</a:t>
            </a:r>
            <a:endParaRPr lang="en-US" dirty="0">
              <a:solidFill>
                <a:srgbClr val="FFFF00"/>
              </a:solidFill>
            </a:endParaRPr>
          </a:p>
        </p:txBody>
      </p:sp>
      <p:sp>
        <p:nvSpPr>
          <p:cNvPr id="3" name="Content Placeholder 2"/>
          <p:cNvSpPr>
            <a:spLocks noGrp="1"/>
          </p:cNvSpPr>
          <p:nvPr>
            <p:ph idx="1"/>
          </p:nvPr>
        </p:nvSpPr>
        <p:spPr>
          <a:xfrm>
            <a:off x="457200" y="1295400"/>
            <a:ext cx="8229600" cy="5257800"/>
          </a:xfrm>
        </p:spPr>
        <p:txBody>
          <a:bodyPr>
            <a:normAutofit/>
          </a:bodyPr>
          <a:lstStyle/>
          <a:p>
            <a:pPr>
              <a:buClr>
                <a:srgbClr val="FFFF00"/>
              </a:buClr>
            </a:pPr>
            <a:r>
              <a:rPr lang="en-US" u="sng" dirty="0" smtClean="0"/>
              <a:t>NIDA CTN0032: </a:t>
            </a:r>
            <a:r>
              <a:rPr lang="en-US" dirty="0" smtClean="0"/>
              <a:t>A randomized trial of 3 HIV testing &amp; counseling strategies for persons presenting for addiction treatment</a:t>
            </a:r>
          </a:p>
          <a:p>
            <a:pPr>
              <a:buClr>
                <a:srgbClr val="FFFF00"/>
              </a:buClr>
            </a:pPr>
            <a:r>
              <a:rPr lang="en-US" u="sng" dirty="0" smtClean="0"/>
              <a:t>Sites:</a:t>
            </a:r>
            <a:r>
              <a:rPr lang="en-US" dirty="0" smtClean="0"/>
              <a:t> 12 community-based U.S. addiction treatment programs</a:t>
            </a:r>
          </a:p>
          <a:p>
            <a:pPr>
              <a:buClr>
                <a:srgbClr val="FFFF00"/>
              </a:buClr>
            </a:pPr>
            <a:r>
              <a:rPr lang="en-US" u="sng" dirty="0" smtClean="0"/>
              <a:t>Eligibility:</a:t>
            </a:r>
            <a:r>
              <a:rPr lang="en-US" dirty="0" smtClean="0"/>
              <a:t>  Age &gt;18, English-speaking, HIV-negative</a:t>
            </a:r>
          </a:p>
          <a:p>
            <a:pPr>
              <a:buClr>
                <a:srgbClr val="FFFF00"/>
              </a:buClr>
            </a:pPr>
            <a:r>
              <a:rPr lang="en-US" u="sng" dirty="0" smtClean="0"/>
              <a:t>Analytic Sample: </a:t>
            </a:r>
            <a:r>
              <a:rPr lang="en-US" dirty="0" smtClean="0"/>
              <a:t>Those reporting recent IDU (= use in last 6 mo)</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Measures</a:t>
            </a:r>
            <a:endParaRPr lang="en-US" dirty="0">
              <a:solidFill>
                <a:srgbClr val="FFFF00"/>
              </a:solidFill>
            </a:endParaRPr>
          </a:p>
        </p:txBody>
      </p:sp>
      <p:sp>
        <p:nvSpPr>
          <p:cNvPr id="3" name="Content Placeholder 2"/>
          <p:cNvSpPr>
            <a:spLocks noGrp="1"/>
          </p:cNvSpPr>
          <p:nvPr>
            <p:ph idx="1"/>
          </p:nvPr>
        </p:nvSpPr>
        <p:spPr/>
        <p:txBody>
          <a:bodyPr/>
          <a:lstStyle/>
          <a:p>
            <a:pPr>
              <a:buClr>
                <a:srgbClr val="FFFF00"/>
              </a:buClr>
            </a:pPr>
            <a:r>
              <a:rPr lang="en-US" u="sng" dirty="0" smtClean="0"/>
              <a:t>Independent Variable:</a:t>
            </a:r>
            <a:r>
              <a:rPr lang="en-US" dirty="0" smtClean="0"/>
              <a:t>  Self-reported awareness of HCV status (“Are you positive for Hepatitis C?”)—Yes, No</a:t>
            </a:r>
          </a:p>
          <a:p>
            <a:pPr>
              <a:buClr>
                <a:srgbClr val="FFFF00"/>
              </a:buClr>
            </a:pPr>
            <a:r>
              <a:rPr lang="en-US" u="sng" dirty="0" smtClean="0"/>
              <a:t>Dependent Variable:</a:t>
            </a:r>
            <a:r>
              <a:rPr lang="en-US" dirty="0" smtClean="0"/>
              <a:t> Self-reported sharing of needles or works in past 6 months</a:t>
            </a:r>
          </a:p>
          <a:p>
            <a:pPr>
              <a:buClr>
                <a:srgbClr val="FFFF00"/>
              </a:buClr>
            </a:pPr>
            <a:r>
              <a:rPr lang="en-US" u="sng" dirty="0" smtClean="0"/>
              <a:t>Covariates:</a:t>
            </a:r>
            <a:r>
              <a:rPr lang="en-US" dirty="0" smtClean="0"/>
              <a:t> age, gender, race, education, source of needles, &amp; specific substances used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Analysis</a:t>
            </a:r>
            <a:endParaRPr lang="en-US" dirty="0">
              <a:solidFill>
                <a:srgbClr val="FFFF00"/>
              </a:solidFill>
            </a:endParaRPr>
          </a:p>
        </p:txBody>
      </p:sp>
      <p:sp>
        <p:nvSpPr>
          <p:cNvPr id="3" name="Content Placeholder 2"/>
          <p:cNvSpPr>
            <a:spLocks noGrp="1"/>
          </p:cNvSpPr>
          <p:nvPr>
            <p:ph idx="1"/>
          </p:nvPr>
        </p:nvSpPr>
        <p:spPr/>
        <p:txBody>
          <a:bodyPr>
            <a:normAutofit/>
          </a:bodyPr>
          <a:lstStyle/>
          <a:p>
            <a:pPr>
              <a:buClr>
                <a:srgbClr val="FFFF00"/>
              </a:buClr>
            </a:pPr>
            <a:r>
              <a:rPr lang="en-US" dirty="0" smtClean="0"/>
              <a:t>Descriptive statistics for frequency of drug use, injection behaviors, and needle sharing</a:t>
            </a:r>
          </a:p>
          <a:p>
            <a:pPr>
              <a:buClr>
                <a:srgbClr val="FFFF00"/>
              </a:buClr>
            </a:pPr>
            <a:endParaRPr lang="en-US" dirty="0" smtClean="0"/>
          </a:p>
          <a:p>
            <a:pPr>
              <a:buClr>
                <a:srgbClr val="FFFF00"/>
              </a:buClr>
            </a:pPr>
            <a:r>
              <a:rPr lang="en-US" dirty="0" smtClean="0"/>
              <a:t>Multivariate logistic regression to estimate associations between HCV status and sharing needles/works</a:t>
            </a:r>
          </a:p>
          <a:p>
            <a:pPr lvl="1">
              <a:buClr>
                <a:srgbClr val="FFFF00"/>
              </a:buClr>
            </a:pPr>
            <a:r>
              <a:rPr lang="en-US" dirty="0" smtClean="0"/>
              <a:t>Covariates included in Multivariate analysis if p&lt;.20 in </a:t>
            </a:r>
            <a:r>
              <a:rPr lang="en-US" dirty="0" err="1" smtClean="0"/>
              <a:t>bivariate</a:t>
            </a:r>
            <a:r>
              <a:rPr lang="en-US" dirty="0" smtClean="0"/>
              <a:t> analysis or </a:t>
            </a:r>
            <a:r>
              <a:rPr lang="en-US" i="1" dirty="0" smtClean="0"/>
              <a:t>a priori </a:t>
            </a:r>
            <a:r>
              <a:rPr lang="en-US" dirty="0" smtClean="0"/>
              <a:t>significance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Results:</a:t>
            </a:r>
            <a:br>
              <a:rPr lang="en-US" dirty="0" smtClean="0">
                <a:solidFill>
                  <a:srgbClr val="FFFF00"/>
                </a:solidFill>
              </a:rPr>
            </a:br>
            <a:r>
              <a:rPr lang="en-US" dirty="0" smtClean="0">
                <a:solidFill>
                  <a:srgbClr val="FFFF00"/>
                </a:solidFill>
              </a:rPr>
              <a:t>Injection Drug Use in Past 6 Months</a:t>
            </a:r>
            <a:endParaRPr lang="en-US" dirty="0">
              <a:solidFill>
                <a:srgbClr val="FFFF00"/>
              </a:solidFill>
            </a:endParaRPr>
          </a:p>
        </p:txBody>
      </p:sp>
      <p:sp>
        <p:nvSpPr>
          <p:cNvPr id="3" name="Content Placeholder 2"/>
          <p:cNvSpPr>
            <a:spLocks noGrp="1"/>
          </p:cNvSpPr>
          <p:nvPr>
            <p:ph sz="half" idx="1"/>
          </p:nvPr>
        </p:nvSpPr>
        <p:spPr>
          <a:xfrm>
            <a:off x="457200" y="1981200"/>
            <a:ext cx="4038600" cy="4525963"/>
          </a:xfrm>
        </p:spPr>
        <p:txBody>
          <a:bodyPr/>
          <a:lstStyle/>
          <a:p>
            <a:pPr>
              <a:buClr>
                <a:srgbClr val="FFFF00"/>
              </a:buClr>
            </a:pPr>
            <a:r>
              <a:rPr lang="en-US" dirty="0" smtClean="0"/>
              <a:t>245/1281 (19%) of CTN0032 participants reported recent IDU</a:t>
            </a:r>
          </a:p>
        </p:txBody>
      </p:sp>
      <p:sp>
        <p:nvSpPr>
          <p:cNvPr id="7" name="Content Placeholder 6"/>
          <p:cNvSpPr>
            <a:spLocks noGrp="1"/>
          </p:cNvSpPr>
          <p:nvPr>
            <p:ph sz="half" idx="2"/>
          </p:nvPr>
        </p:nvSpPr>
        <p:spPr/>
        <p:txBody>
          <a:bodyPr/>
          <a:lstStyle/>
          <a:p>
            <a:endParaRPr lang="en-US" dirty="0"/>
          </a:p>
        </p:txBody>
      </p:sp>
      <p:pic>
        <p:nvPicPr>
          <p:cNvPr id="5" name="Picture 4" descr="drug_needle.jpg"/>
          <p:cNvPicPr>
            <a:picLocks noChangeAspect="1"/>
          </p:cNvPicPr>
          <p:nvPr/>
        </p:nvPicPr>
        <p:blipFill>
          <a:blip r:embed="rId2" cstate="print"/>
          <a:stretch>
            <a:fillRect/>
          </a:stretch>
        </p:blipFill>
        <p:spPr>
          <a:xfrm>
            <a:off x="4648200" y="2114550"/>
            <a:ext cx="4048125" cy="268605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1721</TotalTime>
  <Words>2024</Words>
  <Application>Microsoft Office PowerPoint</Application>
  <PresentationFormat>On-screen Show (4:3)</PresentationFormat>
  <Paragraphs>666</Paragraphs>
  <Slides>20</Slides>
  <Notes>6</Notes>
  <HiddenSlides>1</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Hepatitis C Awareness and Risky Injection Behaviors among Injection Drug Users in Treatment </vt:lpstr>
      <vt:lpstr>Acknowledgements</vt:lpstr>
      <vt:lpstr>Background</vt:lpstr>
      <vt:lpstr>Awareness of Infectious Status and Risk Behaviors</vt:lpstr>
      <vt:lpstr>Research Question &amp; Hypothesis</vt:lpstr>
      <vt:lpstr>Study Setting and Participants</vt:lpstr>
      <vt:lpstr>Measures</vt:lpstr>
      <vt:lpstr>Analysis</vt:lpstr>
      <vt:lpstr>Results: Injection Drug Use in Past 6 Months</vt:lpstr>
      <vt:lpstr>Participant Characteristics,  by HCV Self Report (n=245)</vt:lpstr>
      <vt:lpstr>Non-Injection Use in Past 6 Months, by HCV Self Report (n=245)</vt:lpstr>
      <vt:lpstr>Injection Drug Use in Past 6 Months, by HCV Self Report (n=245)</vt:lpstr>
      <vt:lpstr>Injection Frequency and Needle Source in Past 6 Months,  by HCV Self Report</vt:lpstr>
      <vt:lpstr>Needle Cleaning in Past 6 Months, By HCV Self Report</vt:lpstr>
      <vt:lpstr>Needle Sharing in Last 6 Months</vt:lpstr>
      <vt:lpstr>Needle Sharing in Last 6 Months</vt:lpstr>
      <vt:lpstr>Multivariate Associations with Needle Sharing</vt:lpstr>
      <vt:lpstr>Limitations</vt:lpstr>
      <vt:lpstr>Conclusions</vt:lpstr>
      <vt:lpstr>Implications</vt:lpstr>
    </vt:vector>
  </TitlesOfParts>
  <Company>OHSU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Hepatitis C Awareness and Risky Injection Behaviors among Injection Drug Users in Treatment </dc:title>
  <dc:creator>ITG</dc:creator>
  <cp:lastModifiedBy>Meg Brunner</cp:lastModifiedBy>
  <cp:revision>259</cp:revision>
  <dcterms:created xsi:type="dcterms:W3CDTF">2010-10-08T22:51:04Z</dcterms:created>
  <dcterms:modified xsi:type="dcterms:W3CDTF">2010-11-12T18:24:32Z</dcterms:modified>
</cp:coreProperties>
</file>