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6" r:id="rId2"/>
  </p:sldIdLst>
  <p:sldSz cx="40233600" cy="31089600"/>
  <p:notesSz cx="9296400" cy="6858000"/>
  <p:defaultTextStyle>
    <a:defPPr>
      <a:defRPr lang="en-US"/>
    </a:defPPr>
    <a:lvl1pPr algn="l" rtl="0" fontAlgn="base">
      <a:spcBef>
        <a:spcPct val="0"/>
      </a:spcBef>
      <a:spcAft>
        <a:spcPct val="0"/>
      </a:spcAft>
      <a:defRPr sz="2200" kern="1200">
        <a:solidFill>
          <a:schemeClr val="tx1"/>
        </a:solidFill>
        <a:latin typeface="Times New Roman" pitchFamily="84" charset="0"/>
        <a:ea typeface="ＭＳ Ｐゴシック" pitchFamily="84" charset="-128"/>
        <a:cs typeface="ＭＳ Ｐゴシック" pitchFamily="84" charset="-128"/>
      </a:defRPr>
    </a:lvl1pPr>
    <a:lvl2pPr marL="457200" algn="l" rtl="0" fontAlgn="base">
      <a:spcBef>
        <a:spcPct val="0"/>
      </a:spcBef>
      <a:spcAft>
        <a:spcPct val="0"/>
      </a:spcAft>
      <a:defRPr sz="2200" kern="1200">
        <a:solidFill>
          <a:schemeClr val="tx1"/>
        </a:solidFill>
        <a:latin typeface="Times New Roman" pitchFamily="84" charset="0"/>
        <a:ea typeface="ＭＳ Ｐゴシック" pitchFamily="84" charset="-128"/>
        <a:cs typeface="ＭＳ Ｐゴシック" pitchFamily="84" charset="-128"/>
      </a:defRPr>
    </a:lvl2pPr>
    <a:lvl3pPr marL="914400" algn="l" rtl="0" fontAlgn="base">
      <a:spcBef>
        <a:spcPct val="0"/>
      </a:spcBef>
      <a:spcAft>
        <a:spcPct val="0"/>
      </a:spcAft>
      <a:defRPr sz="2200" kern="1200">
        <a:solidFill>
          <a:schemeClr val="tx1"/>
        </a:solidFill>
        <a:latin typeface="Times New Roman" pitchFamily="84" charset="0"/>
        <a:ea typeface="ＭＳ Ｐゴシック" pitchFamily="84" charset="-128"/>
        <a:cs typeface="ＭＳ Ｐゴシック" pitchFamily="84" charset="-128"/>
      </a:defRPr>
    </a:lvl3pPr>
    <a:lvl4pPr marL="1371600" algn="l" rtl="0" fontAlgn="base">
      <a:spcBef>
        <a:spcPct val="0"/>
      </a:spcBef>
      <a:spcAft>
        <a:spcPct val="0"/>
      </a:spcAft>
      <a:defRPr sz="2200" kern="1200">
        <a:solidFill>
          <a:schemeClr val="tx1"/>
        </a:solidFill>
        <a:latin typeface="Times New Roman" pitchFamily="84" charset="0"/>
        <a:ea typeface="ＭＳ Ｐゴシック" pitchFamily="84" charset="-128"/>
        <a:cs typeface="ＭＳ Ｐゴシック" pitchFamily="84" charset="-128"/>
      </a:defRPr>
    </a:lvl4pPr>
    <a:lvl5pPr marL="1828800" algn="l" rtl="0" fontAlgn="base">
      <a:spcBef>
        <a:spcPct val="0"/>
      </a:spcBef>
      <a:spcAft>
        <a:spcPct val="0"/>
      </a:spcAft>
      <a:defRPr sz="2200" kern="1200">
        <a:solidFill>
          <a:schemeClr val="tx1"/>
        </a:solidFill>
        <a:latin typeface="Times New Roman" pitchFamily="84" charset="0"/>
        <a:ea typeface="ＭＳ Ｐゴシック" pitchFamily="84" charset="-128"/>
        <a:cs typeface="ＭＳ Ｐゴシック" pitchFamily="84" charset="-128"/>
      </a:defRPr>
    </a:lvl5pPr>
    <a:lvl6pPr marL="2286000" algn="l" defTabSz="457200" rtl="0" eaLnBrk="1" latinLnBrk="0" hangingPunct="1">
      <a:defRPr sz="2200" kern="1200">
        <a:solidFill>
          <a:schemeClr val="tx1"/>
        </a:solidFill>
        <a:latin typeface="Times New Roman" pitchFamily="84" charset="0"/>
        <a:ea typeface="ＭＳ Ｐゴシック" pitchFamily="84" charset="-128"/>
        <a:cs typeface="ＭＳ Ｐゴシック" pitchFamily="84" charset="-128"/>
      </a:defRPr>
    </a:lvl6pPr>
    <a:lvl7pPr marL="2743200" algn="l" defTabSz="457200" rtl="0" eaLnBrk="1" latinLnBrk="0" hangingPunct="1">
      <a:defRPr sz="2200" kern="1200">
        <a:solidFill>
          <a:schemeClr val="tx1"/>
        </a:solidFill>
        <a:latin typeface="Times New Roman" pitchFamily="84" charset="0"/>
        <a:ea typeface="ＭＳ Ｐゴシック" pitchFamily="84" charset="-128"/>
        <a:cs typeface="ＭＳ Ｐゴシック" pitchFamily="84" charset="-128"/>
      </a:defRPr>
    </a:lvl7pPr>
    <a:lvl8pPr marL="3200400" algn="l" defTabSz="457200" rtl="0" eaLnBrk="1" latinLnBrk="0" hangingPunct="1">
      <a:defRPr sz="2200" kern="1200">
        <a:solidFill>
          <a:schemeClr val="tx1"/>
        </a:solidFill>
        <a:latin typeface="Times New Roman" pitchFamily="84" charset="0"/>
        <a:ea typeface="ＭＳ Ｐゴシック" pitchFamily="84" charset="-128"/>
        <a:cs typeface="ＭＳ Ｐゴシック" pitchFamily="84" charset="-128"/>
      </a:defRPr>
    </a:lvl8pPr>
    <a:lvl9pPr marL="3657600" algn="l" defTabSz="457200" rtl="0" eaLnBrk="1" latinLnBrk="0" hangingPunct="1">
      <a:defRPr sz="2200" kern="1200">
        <a:solidFill>
          <a:schemeClr val="tx1"/>
        </a:solidFill>
        <a:latin typeface="Times New Roman" pitchFamily="84" charset="0"/>
        <a:ea typeface="ＭＳ Ｐゴシック" pitchFamily="84" charset="-128"/>
        <a:cs typeface="ＭＳ Ｐゴシック" pitchFamily="84" charset="-128"/>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ASAA" initials="C" lastIdx="0"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8C9C"/>
    <a:srgbClr val="823326"/>
    <a:srgbClr val="684F00"/>
    <a:srgbClr val="FF0000"/>
    <a:srgbClr val="3A6E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autoAdjust="0"/>
    <p:restoredTop sz="94670" autoAdjust="0"/>
  </p:normalViewPr>
  <p:slideViewPr>
    <p:cSldViewPr>
      <p:cViewPr varScale="1">
        <p:scale>
          <a:sx n="26" d="100"/>
          <a:sy n="26" d="100"/>
        </p:scale>
        <p:origin x="-1008" y="-84"/>
      </p:cViewPr>
      <p:guideLst>
        <p:guide orient="horz" pos="9792"/>
        <p:guide pos="1267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704"/>
    </p:cViewPr>
  </p:sorterViewPr>
  <p:notesViewPr>
    <p:cSldViewPr>
      <p:cViewPr varScale="1">
        <p:scale>
          <a:sx n="110" d="100"/>
          <a:sy n="110" d="100"/>
        </p:scale>
        <p:origin x="-944" y="-120"/>
      </p:cViewPr>
      <p:guideLst>
        <p:guide orient="horz" pos="2160"/>
        <p:guide pos="292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4025900" cy="342900"/>
          </a:xfrm>
          <a:prstGeom prst="rect">
            <a:avLst/>
          </a:prstGeom>
          <a:noFill/>
          <a:ln w="9525">
            <a:noFill/>
            <a:miter lim="800000"/>
            <a:headEnd/>
            <a:tailEnd/>
          </a:ln>
          <a:effectLst/>
        </p:spPr>
        <p:txBody>
          <a:bodyPr vert="horz" wrap="square" lIns="99211" tIns="49606" rIns="99211" bIns="49606" numCol="1" anchor="t" anchorCtr="0" compatLnSpc="1">
            <a:prstTxWarp prst="textNoShape">
              <a:avLst/>
            </a:prstTxWarp>
          </a:bodyPr>
          <a:lstStyle>
            <a:lvl1pPr defTabSz="985838">
              <a:defRPr sz="1300">
                <a:latin typeface="Times New Roman" pitchFamily="18" charset="0"/>
                <a:ea typeface="+mn-ea"/>
                <a:cs typeface="+mn-cs"/>
              </a:defRPr>
            </a:lvl1pPr>
          </a:lstStyle>
          <a:p>
            <a:pPr>
              <a:defRPr/>
            </a:pPr>
            <a:endParaRPr lang="en-US" dirty="0"/>
          </a:p>
        </p:txBody>
      </p:sp>
      <p:sp>
        <p:nvSpPr>
          <p:cNvPr id="3075" name="Rectangle 3"/>
          <p:cNvSpPr>
            <a:spLocks noGrp="1" noChangeArrowheads="1"/>
          </p:cNvSpPr>
          <p:nvPr>
            <p:ph type="dt" sz="quarter" idx="1"/>
          </p:nvPr>
        </p:nvSpPr>
        <p:spPr bwMode="auto">
          <a:xfrm>
            <a:off x="5270500" y="0"/>
            <a:ext cx="4025900" cy="342900"/>
          </a:xfrm>
          <a:prstGeom prst="rect">
            <a:avLst/>
          </a:prstGeom>
          <a:noFill/>
          <a:ln w="9525">
            <a:noFill/>
            <a:miter lim="800000"/>
            <a:headEnd/>
            <a:tailEnd/>
          </a:ln>
          <a:effectLst/>
        </p:spPr>
        <p:txBody>
          <a:bodyPr vert="horz" wrap="square" lIns="99211" tIns="49606" rIns="99211" bIns="49606" numCol="1" anchor="t" anchorCtr="0" compatLnSpc="1">
            <a:prstTxWarp prst="textNoShape">
              <a:avLst/>
            </a:prstTxWarp>
          </a:bodyPr>
          <a:lstStyle>
            <a:lvl1pPr algn="r" defTabSz="985838">
              <a:defRPr sz="1300">
                <a:latin typeface="Times New Roman" pitchFamily="18" charset="0"/>
                <a:ea typeface="+mn-ea"/>
                <a:cs typeface="+mn-cs"/>
              </a:defRPr>
            </a:lvl1pPr>
          </a:lstStyle>
          <a:p>
            <a:pPr>
              <a:defRPr/>
            </a:pPr>
            <a:endParaRPr lang="en-US" dirty="0"/>
          </a:p>
        </p:txBody>
      </p:sp>
      <p:sp>
        <p:nvSpPr>
          <p:cNvPr id="3076" name="Rectangle 4"/>
          <p:cNvSpPr>
            <a:spLocks noGrp="1" noChangeArrowheads="1"/>
          </p:cNvSpPr>
          <p:nvPr>
            <p:ph type="ftr" sz="quarter" idx="2"/>
          </p:nvPr>
        </p:nvSpPr>
        <p:spPr bwMode="auto">
          <a:xfrm>
            <a:off x="0" y="6515100"/>
            <a:ext cx="4025900" cy="342900"/>
          </a:xfrm>
          <a:prstGeom prst="rect">
            <a:avLst/>
          </a:prstGeom>
          <a:noFill/>
          <a:ln w="9525">
            <a:noFill/>
            <a:miter lim="800000"/>
            <a:headEnd/>
            <a:tailEnd/>
          </a:ln>
          <a:effectLst/>
        </p:spPr>
        <p:txBody>
          <a:bodyPr vert="horz" wrap="square" lIns="99211" tIns="49606" rIns="99211" bIns="49606" numCol="1" anchor="b" anchorCtr="0" compatLnSpc="1">
            <a:prstTxWarp prst="textNoShape">
              <a:avLst/>
            </a:prstTxWarp>
          </a:bodyPr>
          <a:lstStyle>
            <a:lvl1pPr defTabSz="985838">
              <a:defRPr sz="1300">
                <a:latin typeface="Times New Roman" pitchFamily="18" charset="0"/>
                <a:ea typeface="+mn-ea"/>
                <a:cs typeface="+mn-cs"/>
              </a:defRPr>
            </a:lvl1pPr>
          </a:lstStyle>
          <a:p>
            <a:pPr>
              <a:defRPr/>
            </a:pPr>
            <a:endParaRPr lang="en-US" dirty="0"/>
          </a:p>
        </p:txBody>
      </p:sp>
      <p:sp>
        <p:nvSpPr>
          <p:cNvPr id="3077" name="Rectangle 5"/>
          <p:cNvSpPr>
            <a:spLocks noGrp="1" noChangeArrowheads="1"/>
          </p:cNvSpPr>
          <p:nvPr>
            <p:ph type="sldNum" sz="quarter" idx="3"/>
          </p:nvPr>
        </p:nvSpPr>
        <p:spPr bwMode="auto">
          <a:xfrm>
            <a:off x="5270500" y="6515100"/>
            <a:ext cx="4025900" cy="342900"/>
          </a:xfrm>
          <a:prstGeom prst="rect">
            <a:avLst/>
          </a:prstGeom>
          <a:noFill/>
          <a:ln w="9525">
            <a:noFill/>
            <a:miter lim="800000"/>
            <a:headEnd/>
            <a:tailEnd/>
          </a:ln>
          <a:effectLst/>
        </p:spPr>
        <p:txBody>
          <a:bodyPr vert="horz" wrap="square" lIns="99211" tIns="49606" rIns="99211" bIns="49606" numCol="1" anchor="b" anchorCtr="0" compatLnSpc="1">
            <a:prstTxWarp prst="textNoShape">
              <a:avLst/>
            </a:prstTxWarp>
          </a:bodyPr>
          <a:lstStyle>
            <a:lvl1pPr algn="r" defTabSz="985838">
              <a:defRPr sz="1300">
                <a:latin typeface="Times New Roman" pitchFamily="18" charset="0"/>
                <a:ea typeface="+mn-ea"/>
                <a:cs typeface="+mn-cs"/>
              </a:defRPr>
            </a:lvl1pPr>
          </a:lstStyle>
          <a:p>
            <a:pPr>
              <a:defRPr/>
            </a:pPr>
            <a:fld id="{E5434FE9-EE31-4CF2-B7BA-946E7CC36989}" type="slidenum">
              <a:rPr lang="en-US"/>
              <a:pPr>
                <a:defRPr/>
              </a:pPr>
              <a:t>‹#›</a:t>
            </a:fld>
            <a:endParaRPr lang="en-US" dirty="0"/>
          </a:p>
        </p:txBody>
      </p:sp>
    </p:spTree>
    <p:extLst>
      <p:ext uri="{BB962C8B-B14F-4D97-AF65-F5344CB8AC3E}">
        <p14:creationId xmlns:p14="http://schemas.microsoft.com/office/powerpoint/2010/main" val="16488162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4025900" cy="344488"/>
          </a:xfrm>
          <a:prstGeom prst="rect">
            <a:avLst/>
          </a:prstGeom>
          <a:noFill/>
          <a:ln w="9525">
            <a:noFill/>
            <a:miter lim="800000"/>
            <a:headEnd/>
            <a:tailEnd/>
          </a:ln>
          <a:effectLst/>
        </p:spPr>
        <p:txBody>
          <a:bodyPr vert="horz" wrap="square" lIns="99211" tIns="49606" rIns="99211" bIns="49606" numCol="1" anchor="t" anchorCtr="0" compatLnSpc="1">
            <a:prstTxWarp prst="textNoShape">
              <a:avLst/>
            </a:prstTxWarp>
          </a:bodyPr>
          <a:lstStyle>
            <a:lvl1pPr defTabSz="985838">
              <a:defRPr sz="1300">
                <a:latin typeface="Times New Roman" pitchFamily="18" charset="0"/>
                <a:ea typeface="+mn-ea"/>
                <a:cs typeface="+mn-cs"/>
              </a:defRPr>
            </a:lvl1pPr>
          </a:lstStyle>
          <a:p>
            <a:pPr>
              <a:defRPr/>
            </a:pPr>
            <a:endParaRPr lang="en-US" dirty="0"/>
          </a:p>
        </p:txBody>
      </p:sp>
      <p:sp>
        <p:nvSpPr>
          <p:cNvPr id="2051" name="Rectangle 3"/>
          <p:cNvSpPr>
            <a:spLocks noGrp="1" noChangeArrowheads="1"/>
          </p:cNvSpPr>
          <p:nvPr>
            <p:ph type="dt" idx="1"/>
          </p:nvPr>
        </p:nvSpPr>
        <p:spPr bwMode="auto">
          <a:xfrm>
            <a:off x="5270500" y="0"/>
            <a:ext cx="4025900" cy="344488"/>
          </a:xfrm>
          <a:prstGeom prst="rect">
            <a:avLst/>
          </a:prstGeom>
          <a:noFill/>
          <a:ln w="9525">
            <a:noFill/>
            <a:miter lim="800000"/>
            <a:headEnd/>
            <a:tailEnd/>
          </a:ln>
          <a:effectLst/>
        </p:spPr>
        <p:txBody>
          <a:bodyPr vert="horz" wrap="square" lIns="99211" tIns="49606" rIns="99211" bIns="49606" numCol="1" anchor="t" anchorCtr="0" compatLnSpc="1">
            <a:prstTxWarp prst="textNoShape">
              <a:avLst/>
            </a:prstTxWarp>
          </a:bodyPr>
          <a:lstStyle>
            <a:lvl1pPr algn="r" defTabSz="985838">
              <a:defRPr sz="1300">
                <a:latin typeface="Times New Roman" pitchFamily="18" charset="0"/>
                <a:ea typeface="+mn-ea"/>
                <a:cs typeface="+mn-cs"/>
              </a:defRPr>
            </a:lvl1pPr>
          </a:lstStyle>
          <a:p>
            <a:pPr>
              <a:defRPr/>
            </a:pPr>
            <a:endParaRPr lang="en-US" dirty="0"/>
          </a:p>
        </p:txBody>
      </p:sp>
      <p:sp>
        <p:nvSpPr>
          <p:cNvPr id="13316" name="Rectangle 4"/>
          <p:cNvSpPr>
            <a:spLocks noGrp="1" noRot="1" noChangeAspect="1" noChangeArrowheads="1" noTextEdit="1"/>
          </p:cNvSpPr>
          <p:nvPr>
            <p:ph type="sldImg" idx="2"/>
          </p:nvPr>
        </p:nvSpPr>
        <p:spPr bwMode="auto">
          <a:xfrm>
            <a:off x="2976563" y="519113"/>
            <a:ext cx="3346450" cy="2586037"/>
          </a:xfrm>
          <a:prstGeom prst="rect">
            <a:avLst/>
          </a:prstGeom>
          <a:noFill/>
          <a:ln w="12700">
            <a:solidFill>
              <a:srgbClr val="000000"/>
            </a:solidFill>
            <a:miter lim="800000"/>
            <a:headEnd/>
            <a:tailEnd/>
          </a:ln>
        </p:spPr>
      </p:sp>
      <p:sp>
        <p:nvSpPr>
          <p:cNvPr id="2053" name="Rectangle 5"/>
          <p:cNvSpPr>
            <a:spLocks noGrp="1" noChangeArrowheads="1"/>
          </p:cNvSpPr>
          <p:nvPr>
            <p:ph type="body" sz="quarter" idx="3"/>
          </p:nvPr>
        </p:nvSpPr>
        <p:spPr bwMode="auto">
          <a:xfrm>
            <a:off x="1238250" y="3279775"/>
            <a:ext cx="6819900" cy="3048000"/>
          </a:xfrm>
          <a:prstGeom prst="rect">
            <a:avLst/>
          </a:prstGeom>
          <a:noFill/>
          <a:ln w="9525">
            <a:noFill/>
            <a:miter lim="800000"/>
            <a:headEnd/>
            <a:tailEnd/>
          </a:ln>
          <a:effectLst/>
        </p:spPr>
        <p:txBody>
          <a:bodyPr vert="horz" wrap="square" lIns="99211" tIns="49606" rIns="99211" bIns="49606"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054" name="Rectangle 6"/>
          <p:cNvSpPr>
            <a:spLocks noGrp="1" noChangeArrowheads="1"/>
          </p:cNvSpPr>
          <p:nvPr>
            <p:ph type="ftr" sz="quarter" idx="4"/>
          </p:nvPr>
        </p:nvSpPr>
        <p:spPr bwMode="auto">
          <a:xfrm>
            <a:off x="0" y="6500813"/>
            <a:ext cx="4025900" cy="344487"/>
          </a:xfrm>
          <a:prstGeom prst="rect">
            <a:avLst/>
          </a:prstGeom>
          <a:noFill/>
          <a:ln w="9525">
            <a:noFill/>
            <a:miter lim="800000"/>
            <a:headEnd/>
            <a:tailEnd/>
          </a:ln>
          <a:effectLst/>
        </p:spPr>
        <p:txBody>
          <a:bodyPr vert="horz" wrap="square" lIns="99211" tIns="49606" rIns="99211" bIns="49606" numCol="1" anchor="b" anchorCtr="0" compatLnSpc="1">
            <a:prstTxWarp prst="textNoShape">
              <a:avLst/>
            </a:prstTxWarp>
          </a:bodyPr>
          <a:lstStyle>
            <a:lvl1pPr defTabSz="985838">
              <a:defRPr sz="1300">
                <a:latin typeface="Times New Roman" pitchFamily="18" charset="0"/>
                <a:ea typeface="+mn-ea"/>
                <a:cs typeface="+mn-cs"/>
              </a:defRPr>
            </a:lvl1pPr>
          </a:lstStyle>
          <a:p>
            <a:pPr>
              <a:defRPr/>
            </a:pPr>
            <a:endParaRPr lang="en-US" dirty="0"/>
          </a:p>
        </p:txBody>
      </p:sp>
      <p:sp>
        <p:nvSpPr>
          <p:cNvPr id="2055" name="Rectangle 7"/>
          <p:cNvSpPr>
            <a:spLocks noGrp="1" noChangeArrowheads="1"/>
          </p:cNvSpPr>
          <p:nvPr>
            <p:ph type="sldNum" sz="quarter" idx="5"/>
          </p:nvPr>
        </p:nvSpPr>
        <p:spPr bwMode="auto">
          <a:xfrm>
            <a:off x="5270500" y="6500813"/>
            <a:ext cx="4025900" cy="344487"/>
          </a:xfrm>
          <a:prstGeom prst="rect">
            <a:avLst/>
          </a:prstGeom>
          <a:noFill/>
          <a:ln w="9525">
            <a:noFill/>
            <a:miter lim="800000"/>
            <a:headEnd/>
            <a:tailEnd/>
          </a:ln>
          <a:effectLst/>
        </p:spPr>
        <p:txBody>
          <a:bodyPr vert="horz" wrap="square" lIns="99211" tIns="49606" rIns="99211" bIns="49606" numCol="1" anchor="b" anchorCtr="0" compatLnSpc="1">
            <a:prstTxWarp prst="textNoShape">
              <a:avLst/>
            </a:prstTxWarp>
          </a:bodyPr>
          <a:lstStyle>
            <a:lvl1pPr algn="r" defTabSz="985838">
              <a:defRPr sz="1300">
                <a:latin typeface="Times New Roman" pitchFamily="18" charset="0"/>
                <a:ea typeface="+mn-ea"/>
                <a:cs typeface="+mn-cs"/>
              </a:defRPr>
            </a:lvl1pPr>
          </a:lstStyle>
          <a:p>
            <a:pPr>
              <a:defRPr/>
            </a:pPr>
            <a:fld id="{701E9027-469F-468B-BC68-E976257B57FD}" type="slidenum">
              <a:rPr lang="en-US"/>
              <a:pPr>
                <a:defRPr/>
              </a:pPr>
              <a:t>‹#›</a:t>
            </a:fld>
            <a:endParaRPr lang="en-US" dirty="0"/>
          </a:p>
        </p:txBody>
      </p:sp>
    </p:spTree>
    <p:extLst>
      <p:ext uri="{BB962C8B-B14F-4D97-AF65-F5344CB8AC3E}">
        <p14:creationId xmlns:p14="http://schemas.microsoft.com/office/powerpoint/2010/main" val="262644213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ＭＳ Ｐゴシック" pitchFamily="84" charset="-128"/>
        <a:cs typeface="ＭＳ Ｐゴシック" pitchFamily="84" charset="-128"/>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pitchFamily="84"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pitchFamily="84"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pitchFamily="84"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pitchFamily="8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p:spPr>
        <p:txBody>
          <a:bodyPr/>
          <a:lstStyle/>
          <a:p>
            <a:fld id="{5660E753-EDC1-4B86-8636-DCBD66451A75}" type="slidenum">
              <a:rPr lang="en-US" smtClean="0">
                <a:latin typeface="Times New Roman" pitchFamily="84" charset="0"/>
                <a:ea typeface="ＭＳ Ｐゴシック" pitchFamily="84" charset="-128"/>
                <a:cs typeface="ＭＳ Ｐゴシック" pitchFamily="84" charset="-128"/>
              </a:rPr>
              <a:pPr/>
              <a:t>1</a:t>
            </a:fld>
            <a:endParaRPr lang="en-US" dirty="0" smtClean="0">
              <a:latin typeface="Times New Roman" pitchFamily="84" charset="0"/>
              <a:ea typeface="ＭＳ Ｐゴシック" pitchFamily="84" charset="-128"/>
              <a:cs typeface="ＭＳ Ｐゴシック" pitchFamily="84" charset="-128"/>
            </a:endParaRPr>
          </a:p>
        </p:txBody>
      </p:sp>
      <p:sp>
        <p:nvSpPr>
          <p:cNvPr id="16386" name="Rectangle 2"/>
          <p:cNvSpPr>
            <a:spLocks noGrp="1" noRot="1" noChangeAspect="1" noChangeArrowheads="1" noTextEdit="1"/>
          </p:cNvSpPr>
          <p:nvPr>
            <p:ph type="sldImg"/>
          </p:nvPr>
        </p:nvSpPr>
        <p:spPr>
          <a:ln cap="flat"/>
        </p:spPr>
      </p:sp>
      <p:sp>
        <p:nvSpPr>
          <p:cNvPr id="16387" name="Rectangle 3"/>
          <p:cNvSpPr>
            <a:spLocks noGrp="1" noChangeArrowheads="1"/>
          </p:cNvSpPr>
          <p:nvPr>
            <p:ph type="body" idx="1"/>
          </p:nvPr>
        </p:nvSpPr>
        <p:spPr>
          <a:noFill/>
          <a:ln/>
        </p:spPr>
        <p:txBody>
          <a:bodyPr/>
          <a:lstStyle/>
          <a:p>
            <a:pPr eaLnBrk="1" hangingPunct="1"/>
            <a:endParaRPr lang="en-US" dirty="0" smtClean="0">
              <a:latin typeface="Times New Roman" pitchFamily="8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17838" y="9658350"/>
            <a:ext cx="34197925" cy="6664325"/>
          </a:xfrm>
        </p:spPr>
        <p:txBody>
          <a:bodyPr/>
          <a:lstStyle/>
          <a:p>
            <a:r>
              <a:rPr lang="en-US" smtClean="0"/>
              <a:t>Click to edit Master title style</a:t>
            </a:r>
            <a:endParaRPr lang="en-US"/>
          </a:p>
        </p:txBody>
      </p:sp>
      <p:sp>
        <p:nvSpPr>
          <p:cNvPr id="3" name="Subtitle 2"/>
          <p:cNvSpPr>
            <a:spLocks noGrp="1"/>
          </p:cNvSpPr>
          <p:nvPr>
            <p:ph type="subTitle" idx="1"/>
          </p:nvPr>
        </p:nvSpPr>
        <p:spPr>
          <a:xfrm>
            <a:off x="6035675" y="17618075"/>
            <a:ext cx="28162250" cy="79438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5B80CBBE-7891-434A-B535-8D30037728B4}"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97E0D8F6-DC22-48AE-8B61-AAA2F7777CFC}"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667075" y="2763838"/>
            <a:ext cx="8548688" cy="248713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7838" y="2763838"/>
            <a:ext cx="25496837" cy="24871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6F640707-2592-45C7-88AB-8622F8D0F8E8}"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0EAC0D28-3B7E-4511-B0F0-A1AB22F1E73F}"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178175" y="19978688"/>
            <a:ext cx="34197925" cy="6173787"/>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3178175" y="13177838"/>
            <a:ext cx="34197925" cy="680085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A47DEF06-3085-4169-B663-F99D6D1C2CA9}"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17838" y="8982075"/>
            <a:ext cx="17022762" cy="18653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0193000" y="8982075"/>
            <a:ext cx="17022763" cy="18653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061A6C68-DA52-49A2-9381-30D61E309863}"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011363" y="1244600"/>
            <a:ext cx="36210875" cy="5181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011363" y="6959600"/>
            <a:ext cx="17776825" cy="29003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011363" y="9859963"/>
            <a:ext cx="17776825" cy="17911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0437475" y="6959600"/>
            <a:ext cx="17784763" cy="29003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20437475" y="9859963"/>
            <a:ext cx="17784763" cy="17911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9C93D2CC-52AD-47A4-B286-77358B26ADCF}"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3E6B87BC-81FB-49CE-86DC-B86529D718B0}"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C0994E36-5988-4B4B-AF9E-0B4AE5410738}"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11363" y="1238250"/>
            <a:ext cx="13236575" cy="526732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15730538" y="1238250"/>
            <a:ext cx="22491700" cy="265334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011363" y="6505575"/>
            <a:ext cx="13236575" cy="212661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4016CD47-E35E-4473-A9A9-93330C71218F}"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86700" y="21763038"/>
            <a:ext cx="24139525" cy="2568575"/>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7886700" y="2778125"/>
            <a:ext cx="24139525" cy="186531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7886700" y="24331613"/>
            <a:ext cx="24139525" cy="36496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AE83C113-E08B-4D98-B161-4DC81C7F2FCB}"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017838" y="2763838"/>
            <a:ext cx="34197925" cy="5181600"/>
          </a:xfrm>
          <a:prstGeom prst="rect">
            <a:avLst/>
          </a:prstGeom>
          <a:noFill/>
          <a:ln w="9525">
            <a:noFill/>
            <a:miter lim="800000"/>
            <a:headEnd/>
            <a:tailEnd/>
          </a:ln>
        </p:spPr>
        <p:txBody>
          <a:bodyPr vert="horz" wrap="square" lIns="406840" tIns="204198" rIns="406840" bIns="204198"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3017838" y="8982075"/>
            <a:ext cx="34197925" cy="18653125"/>
          </a:xfrm>
          <a:prstGeom prst="rect">
            <a:avLst/>
          </a:prstGeom>
          <a:noFill/>
          <a:ln w="9525">
            <a:noFill/>
            <a:miter lim="800000"/>
            <a:headEnd/>
            <a:tailEnd/>
          </a:ln>
        </p:spPr>
        <p:txBody>
          <a:bodyPr vert="horz" wrap="square" lIns="406840" tIns="204198" rIns="406840" bIns="20419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3017838" y="28325763"/>
            <a:ext cx="8382000" cy="2073275"/>
          </a:xfrm>
          <a:prstGeom prst="rect">
            <a:avLst/>
          </a:prstGeom>
          <a:noFill/>
          <a:ln w="9525">
            <a:noFill/>
            <a:miter lim="800000"/>
            <a:headEnd/>
            <a:tailEnd/>
          </a:ln>
          <a:effectLst/>
        </p:spPr>
        <p:txBody>
          <a:bodyPr vert="horz" wrap="square" lIns="406840" tIns="204198" rIns="406840" bIns="204198" numCol="1" anchor="t" anchorCtr="0" compatLnSpc="1">
            <a:prstTxWarp prst="textNoShape">
              <a:avLst/>
            </a:prstTxWarp>
          </a:bodyPr>
          <a:lstStyle>
            <a:lvl1pPr>
              <a:defRPr sz="6200">
                <a:latin typeface="Times New Roman" pitchFamily="18" charset="0"/>
                <a:ea typeface="+mn-ea"/>
                <a:cs typeface="+mn-cs"/>
              </a:defRPr>
            </a:lvl1pPr>
          </a:lstStyle>
          <a:p>
            <a:pPr>
              <a:defRPr/>
            </a:pPr>
            <a:endParaRPr lang="en-US" dirty="0"/>
          </a:p>
        </p:txBody>
      </p:sp>
      <p:sp>
        <p:nvSpPr>
          <p:cNvPr id="1029" name="Rectangle 5"/>
          <p:cNvSpPr>
            <a:spLocks noGrp="1" noChangeArrowheads="1"/>
          </p:cNvSpPr>
          <p:nvPr>
            <p:ph type="ftr" sz="quarter" idx="3"/>
          </p:nvPr>
        </p:nvSpPr>
        <p:spPr bwMode="auto">
          <a:xfrm>
            <a:off x="13746163" y="28325763"/>
            <a:ext cx="12741275" cy="2073275"/>
          </a:xfrm>
          <a:prstGeom prst="rect">
            <a:avLst/>
          </a:prstGeom>
          <a:noFill/>
          <a:ln w="9525">
            <a:noFill/>
            <a:miter lim="800000"/>
            <a:headEnd/>
            <a:tailEnd/>
          </a:ln>
          <a:effectLst/>
        </p:spPr>
        <p:txBody>
          <a:bodyPr vert="horz" wrap="square" lIns="406840" tIns="204198" rIns="406840" bIns="204198" numCol="1" anchor="t" anchorCtr="0" compatLnSpc="1">
            <a:prstTxWarp prst="textNoShape">
              <a:avLst/>
            </a:prstTxWarp>
          </a:bodyPr>
          <a:lstStyle>
            <a:lvl1pPr algn="ctr">
              <a:defRPr sz="6200">
                <a:latin typeface="Times New Roman" pitchFamily="18" charset="0"/>
                <a:ea typeface="+mn-ea"/>
                <a:cs typeface="+mn-cs"/>
              </a:defRPr>
            </a:lvl1pPr>
          </a:lstStyle>
          <a:p>
            <a:pPr>
              <a:defRPr/>
            </a:pPr>
            <a:endParaRPr lang="en-US" dirty="0"/>
          </a:p>
        </p:txBody>
      </p:sp>
      <p:sp>
        <p:nvSpPr>
          <p:cNvPr id="1030" name="Rectangle 6"/>
          <p:cNvSpPr>
            <a:spLocks noGrp="1" noChangeArrowheads="1"/>
          </p:cNvSpPr>
          <p:nvPr>
            <p:ph type="sldNum" sz="quarter" idx="4"/>
          </p:nvPr>
        </p:nvSpPr>
        <p:spPr bwMode="auto">
          <a:xfrm>
            <a:off x="28833763" y="28325763"/>
            <a:ext cx="8382000" cy="2073275"/>
          </a:xfrm>
          <a:prstGeom prst="rect">
            <a:avLst/>
          </a:prstGeom>
          <a:noFill/>
          <a:ln w="9525">
            <a:noFill/>
            <a:miter lim="800000"/>
            <a:headEnd/>
            <a:tailEnd/>
          </a:ln>
          <a:effectLst/>
        </p:spPr>
        <p:txBody>
          <a:bodyPr vert="horz" wrap="square" lIns="406840" tIns="204198" rIns="406840" bIns="204198" numCol="1" anchor="t" anchorCtr="0" compatLnSpc="1">
            <a:prstTxWarp prst="textNoShape">
              <a:avLst/>
            </a:prstTxWarp>
          </a:bodyPr>
          <a:lstStyle>
            <a:lvl1pPr algn="r">
              <a:defRPr sz="6200">
                <a:latin typeface="Times New Roman" pitchFamily="18" charset="0"/>
                <a:ea typeface="+mn-ea"/>
                <a:cs typeface="+mn-cs"/>
              </a:defRPr>
            </a:lvl1pPr>
          </a:lstStyle>
          <a:p>
            <a:pPr>
              <a:defRPr/>
            </a:pPr>
            <a:fld id="{93ADF73F-EDD6-4080-AF89-FBA8D0F69449}"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defTabSz="4075113" rtl="0" eaLnBrk="0" fontAlgn="base" hangingPunct="0">
        <a:spcBef>
          <a:spcPct val="0"/>
        </a:spcBef>
        <a:spcAft>
          <a:spcPct val="0"/>
        </a:spcAft>
        <a:defRPr sz="19600">
          <a:solidFill>
            <a:schemeClr val="tx2"/>
          </a:solidFill>
          <a:latin typeface="+mj-lt"/>
          <a:ea typeface="ＭＳ Ｐゴシック" pitchFamily="84" charset="-128"/>
          <a:cs typeface="ＭＳ Ｐゴシック" pitchFamily="84" charset="-128"/>
        </a:defRPr>
      </a:lvl1pPr>
      <a:lvl2pPr algn="ctr" defTabSz="4075113" rtl="0" eaLnBrk="0" fontAlgn="base" hangingPunct="0">
        <a:spcBef>
          <a:spcPct val="0"/>
        </a:spcBef>
        <a:spcAft>
          <a:spcPct val="0"/>
        </a:spcAft>
        <a:defRPr sz="19600">
          <a:solidFill>
            <a:schemeClr val="tx2"/>
          </a:solidFill>
          <a:latin typeface="Times New Roman" pitchFamily="18" charset="0"/>
          <a:ea typeface="ＭＳ Ｐゴシック" pitchFamily="84" charset="-128"/>
          <a:cs typeface="ＭＳ Ｐゴシック" pitchFamily="84" charset="-128"/>
        </a:defRPr>
      </a:lvl2pPr>
      <a:lvl3pPr algn="ctr" defTabSz="4075113" rtl="0" eaLnBrk="0" fontAlgn="base" hangingPunct="0">
        <a:spcBef>
          <a:spcPct val="0"/>
        </a:spcBef>
        <a:spcAft>
          <a:spcPct val="0"/>
        </a:spcAft>
        <a:defRPr sz="19600">
          <a:solidFill>
            <a:schemeClr val="tx2"/>
          </a:solidFill>
          <a:latin typeface="Times New Roman" pitchFamily="18" charset="0"/>
          <a:ea typeface="ＭＳ Ｐゴシック" pitchFamily="84" charset="-128"/>
          <a:cs typeface="ＭＳ Ｐゴシック" pitchFamily="84" charset="-128"/>
        </a:defRPr>
      </a:lvl3pPr>
      <a:lvl4pPr algn="ctr" defTabSz="4075113" rtl="0" eaLnBrk="0" fontAlgn="base" hangingPunct="0">
        <a:spcBef>
          <a:spcPct val="0"/>
        </a:spcBef>
        <a:spcAft>
          <a:spcPct val="0"/>
        </a:spcAft>
        <a:defRPr sz="19600">
          <a:solidFill>
            <a:schemeClr val="tx2"/>
          </a:solidFill>
          <a:latin typeface="Times New Roman" pitchFamily="18" charset="0"/>
          <a:ea typeface="ＭＳ Ｐゴシック" pitchFamily="84" charset="-128"/>
          <a:cs typeface="ＭＳ Ｐゴシック" pitchFamily="84" charset="-128"/>
        </a:defRPr>
      </a:lvl4pPr>
      <a:lvl5pPr algn="ctr" defTabSz="4075113" rtl="0" eaLnBrk="0" fontAlgn="base" hangingPunct="0">
        <a:spcBef>
          <a:spcPct val="0"/>
        </a:spcBef>
        <a:spcAft>
          <a:spcPct val="0"/>
        </a:spcAft>
        <a:defRPr sz="19600">
          <a:solidFill>
            <a:schemeClr val="tx2"/>
          </a:solidFill>
          <a:latin typeface="Times New Roman" pitchFamily="18" charset="0"/>
          <a:ea typeface="ＭＳ Ｐゴシック" pitchFamily="84" charset="-128"/>
          <a:cs typeface="ＭＳ Ｐゴシック" pitchFamily="84" charset="-128"/>
        </a:defRPr>
      </a:lvl5pPr>
      <a:lvl6pPr marL="457200" algn="ctr" defTabSz="4075113" rtl="0" fontAlgn="base">
        <a:spcBef>
          <a:spcPct val="0"/>
        </a:spcBef>
        <a:spcAft>
          <a:spcPct val="0"/>
        </a:spcAft>
        <a:defRPr sz="19600">
          <a:solidFill>
            <a:schemeClr val="tx2"/>
          </a:solidFill>
          <a:latin typeface="Times New Roman" pitchFamily="18" charset="0"/>
        </a:defRPr>
      </a:lvl6pPr>
      <a:lvl7pPr marL="914400" algn="ctr" defTabSz="4075113" rtl="0" fontAlgn="base">
        <a:spcBef>
          <a:spcPct val="0"/>
        </a:spcBef>
        <a:spcAft>
          <a:spcPct val="0"/>
        </a:spcAft>
        <a:defRPr sz="19600">
          <a:solidFill>
            <a:schemeClr val="tx2"/>
          </a:solidFill>
          <a:latin typeface="Times New Roman" pitchFamily="18" charset="0"/>
        </a:defRPr>
      </a:lvl7pPr>
      <a:lvl8pPr marL="1371600" algn="ctr" defTabSz="4075113" rtl="0" fontAlgn="base">
        <a:spcBef>
          <a:spcPct val="0"/>
        </a:spcBef>
        <a:spcAft>
          <a:spcPct val="0"/>
        </a:spcAft>
        <a:defRPr sz="19600">
          <a:solidFill>
            <a:schemeClr val="tx2"/>
          </a:solidFill>
          <a:latin typeface="Times New Roman" pitchFamily="18" charset="0"/>
        </a:defRPr>
      </a:lvl8pPr>
      <a:lvl9pPr marL="1828800" algn="ctr" defTabSz="4075113" rtl="0" fontAlgn="base">
        <a:spcBef>
          <a:spcPct val="0"/>
        </a:spcBef>
        <a:spcAft>
          <a:spcPct val="0"/>
        </a:spcAft>
        <a:defRPr sz="19600">
          <a:solidFill>
            <a:schemeClr val="tx2"/>
          </a:solidFill>
          <a:latin typeface="Times New Roman" pitchFamily="18" charset="0"/>
        </a:defRPr>
      </a:lvl9pPr>
    </p:titleStyle>
    <p:bodyStyle>
      <a:lvl1pPr marL="1528763" indent="-1528763" algn="l" defTabSz="4075113" rtl="0" eaLnBrk="0" fontAlgn="base" hangingPunct="0">
        <a:spcBef>
          <a:spcPct val="20000"/>
        </a:spcBef>
        <a:spcAft>
          <a:spcPct val="0"/>
        </a:spcAft>
        <a:buChar char="•"/>
        <a:defRPr sz="14300">
          <a:solidFill>
            <a:schemeClr val="tx1"/>
          </a:solidFill>
          <a:latin typeface="+mn-lt"/>
          <a:ea typeface="ＭＳ Ｐゴシック" pitchFamily="84" charset="-128"/>
          <a:cs typeface="ＭＳ Ｐゴシック" pitchFamily="84" charset="-128"/>
        </a:defRPr>
      </a:lvl1pPr>
      <a:lvl2pPr marL="3303588" indent="-1265238" algn="l" defTabSz="4075113" rtl="0" eaLnBrk="0" fontAlgn="base" hangingPunct="0">
        <a:spcBef>
          <a:spcPct val="20000"/>
        </a:spcBef>
        <a:spcAft>
          <a:spcPct val="0"/>
        </a:spcAft>
        <a:buChar char="–"/>
        <a:defRPr sz="12500">
          <a:solidFill>
            <a:schemeClr val="tx1"/>
          </a:solidFill>
          <a:latin typeface="+mn-lt"/>
          <a:ea typeface="ＭＳ Ｐゴシック" pitchFamily="84" charset="-128"/>
        </a:defRPr>
      </a:lvl2pPr>
      <a:lvl3pPr marL="5094288" indent="-1019175" algn="l" defTabSz="4075113" rtl="0" eaLnBrk="0" fontAlgn="base" hangingPunct="0">
        <a:spcBef>
          <a:spcPct val="20000"/>
        </a:spcBef>
        <a:spcAft>
          <a:spcPct val="0"/>
        </a:spcAft>
        <a:buChar char="•"/>
        <a:defRPr sz="10700">
          <a:solidFill>
            <a:schemeClr val="tx1"/>
          </a:solidFill>
          <a:latin typeface="+mn-lt"/>
          <a:ea typeface="ＭＳ Ｐゴシック" pitchFamily="84" charset="-128"/>
        </a:defRPr>
      </a:lvl3pPr>
      <a:lvl4pPr marL="7132638" indent="-1019175" algn="l" defTabSz="4075113" rtl="0" eaLnBrk="0" fontAlgn="base" hangingPunct="0">
        <a:spcBef>
          <a:spcPct val="20000"/>
        </a:spcBef>
        <a:spcAft>
          <a:spcPct val="0"/>
        </a:spcAft>
        <a:buChar char="–"/>
        <a:defRPr sz="8900">
          <a:solidFill>
            <a:schemeClr val="tx1"/>
          </a:solidFill>
          <a:latin typeface="+mn-lt"/>
          <a:ea typeface="ＭＳ Ｐゴシック" pitchFamily="84" charset="-128"/>
        </a:defRPr>
      </a:lvl4pPr>
      <a:lvl5pPr marL="9169400" indent="-1017588" algn="l" defTabSz="4075113" rtl="0" eaLnBrk="0" fontAlgn="base" hangingPunct="0">
        <a:spcBef>
          <a:spcPct val="20000"/>
        </a:spcBef>
        <a:spcAft>
          <a:spcPct val="0"/>
        </a:spcAft>
        <a:buChar char="»"/>
        <a:defRPr sz="8900">
          <a:solidFill>
            <a:schemeClr val="tx1"/>
          </a:solidFill>
          <a:latin typeface="+mn-lt"/>
          <a:ea typeface="ＭＳ Ｐゴシック" pitchFamily="84" charset="-128"/>
        </a:defRPr>
      </a:lvl5pPr>
      <a:lvl6pPr marL="9626600" indent="-1017588" algn="l" defTabSz="4075113" rtl="0" fontAlgn="base">
        <a:spcBef>
          <a:spcPct val="20000"/>
        </a:spcBef>
        <a:spcAft>
          <a:spcPct val="0"/>
        </a:spcAft>
        <a:buChar char="»"/>
        <a:defRPr sz="8900">
          <a:solidFill>
            <a:schemeClr val="tx1"/>
          </a:solidFill>
          <a:latin typeface="+mn-lt"/>
        </a:defRPr>
      </a:lvl6pPr>
      <a:lvl7pPr marL="10083800" indent="-1017588" algn="l" defTabSz="4075113" rtl="0" fontAlgn="base">
        <a:spcBef>
          <a:spcPct val="20000"/>
        </a:spcBef>
        <a:spcAft>
          <a:spcPct val="0"/>
        </a:spcAft>
        <a:buChar char="»"/>
        <a:defRPr sz="8900">
          <a:solidFill>
            <a:schemeClr val="tx1"/>
          </a:solidFill>
          <a:latin typeface="+mn-lt"/>
        </a:defRPr>
      </a:lvl7pPr>
      <a:lvl8pPr marL="10541000" indent="-1017588" algn="l" defTabSz="4075113" rtl="0" fontAlgn="base">
        <a:spcBef>
          <a:spcPct val="20000"/>
        </a:spcBef>
        <a:spcAft>
          <a:spcPct val="0"/>
        </a:spcAft>
        <a:buChar char="»"/>
        <a:defRPr sz="8900">
          <a:solidFill>
            <a:schemeClr val="tx1"/>
          </a:solidFill>
          <a:latin typeface="+mn-lt"/>
        </a:defRPr>
      </a:lvl8pPr>
      <a:lvl9pPr marL="10998200" indent="-1017588" algn="l" defTabSz="4075113" rtl="0" fontAlgn="base">
        <a:spcBef>
          <a:spcPct val="20000"/>
        </a:spcBef>
        <a:spcAft>
          <a:spcPct val="0"/>
        </a:spcAft>
        <a:buChar char="»"/>
        <a:defRPr sz="89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04" name="Rectangle 2"/>
          <p:cNvSpPr>
            <a:spLocks noChangeArrowheads="1"/>
          </p:cNvSpPr>
          <p:nvPr/>
        </p:nvSpPr>
        <p:spPr bwMode="auto">
          <a:xfrm>
            <a:off x="8221663" y="1108075"/>
            <a:ext cx="23950612" cy="417513"/>
          </a:xfrm>
          <a:prstGeom prst="rect">
            <a:avLst/>
          </a:prstGeom>
          <a:noFill/>
          <a:ln w="9525">
            <a:noFill/>
            <a:miter lim="800000"/>
            <a:headEnd/>
            <a:tailEnd/>
          </a:ln>
        </p:spPr>
        <p:txBody>
          <a:bodyPr lIns="85082" tIns="41767" rIns="85082" bIns="41767">
            <a:prstTxWarp prst="textNoShape">
              <a:avLst/>
            </a:prstTxWarp>
            <a:spAutoFit/>
          </a:bodyPr>
          <a:lstStyle/>
          <a:p>
            <a:pPr defTabSz="849313">
              <a:spcBef>
                <a:spcPct val="50000"/>
              </a:spcBef>
            </a:pPr>
            <a:endParaRPr lang="en-US" dirty="0"/>
          </a:p>
        </p:txBody>
      </p:sp>
      <p:sp>
        <p:nvSpPr>
          <p:cNvPr id="15505" name="Rectangle 3"/>
          <p:cNvSpPr>
            <a:spLocks noChangeArrowheads="1"/>
          </p:cNvSpPr>
          <p:nvPr/>
        </p:nvSpPr>
        <p:spPr bwMode="auto">
          <a:xfrm>
            <a:off x="5791200" y="76200"/>
            <a:ext cx="26898600" cy="4177778"/>
          </a:xfrm>
          <a:prstGeom prst="rect">
            <a:avLst/>
          </a:prstGeom>
          <a:noFill/>
          <a:ln w="9525">
            <a:noFill/>
            <a:miter lim="800000"/>
            <a:headEnd/>
            <a:tailEnd/>
          </a:ln>
        </p:spPr>
        <p:txBody>
          <a:bodyPr lIns="85082" tIns="41767" rIns="85082" bIns="41767">
            <a:prstTxWarp prst="textNoShape">
              <a:avLst/>
            </a:prstTxWarp>
            <a:spAutoFit/>
          </a:bodyPr>
          <a:lstStyle/>
          <a:p>
            <a:pPr algn="ctr" defTabSz="849313">
              <a:spcBef>
                <a:spcPct val="50000"/>
              </a:spcBef>
            </a:pPr>
            <a:r>
              <a:rPr lang="en-US" sz="5400" b="1" dirty="0" smtClean="0"/>
              <a:t>Effectiveness of two-stage training for brief interventionists in a multi-site trial</a:t>
            </a:r>
          </a:p>
          <a:p>
            <a:pPr algn="ctr" defTabSz="849313">
              <a:spcBef>
                <a:spcPct val="50000"/>
              </a:spcBef>
            </a:pPr>
            <a:r>
              <a:rPr lang="en-US" sz="4000" dirty="0" smtClean="0"/>
              <a:t>Michael P. Bogenschutz,</a:t>
            </a:r>
            <a:r>
              <a:rPr lang="en-US" sz="4000" baseline="30000" dirty="0" smtClean="0"/>
              <a:t>1</a:t>
            </a:r>
            <a:r>
              <a:rPr lang="en-US" sz="4000" dirty="0" smtClean="0"/>
              <a:t> Alyssa A. Forcehimes,</a:t>
            </a:r>
            <a:r>
              <a:rPr lang="en-US" sz="4000" baseline="30000" dirty="0" smtClean="0"/>
              <a:t>1</a:t>
            </a:r>
            <a:r>
              <a:rPr lang="en-US" sz="4000" dirty="0" smtClean="0"/>
              <a:t> Christine Sanchez,</a:t>
            </a:r>
            <a:r>
              <a:rPr lang="en-US" sz="4000" baseline="30000" dirty="0" smtClean="0"/>
              <a:t>1</a:t>
            </a:r>
            <a:r>
              <a:rPr lang="en-US" sz="4000" dirty="0" smtClean="0"/>
              <a:t> Dennis M. Donovan,</a:t>
            </a:r>
            <a:r>
              <a:rPr lang="en-US" sz="4000" baseline="30000" dirty="0" smtClean="0"/>
              <a:t>2</a:t>
            </a:r>
            <a:r>
              <a:rPr lang="en-US" sz="4000" dirty="0" smtClean="0"/>
              <a:t> Chris Dunn, John Baer,</a:t>
            </a:r>
            <a:r>
              <a:rPr lang="en-US" sz="4000" baseline="30000" dirty="0" smtClean="0"/>
              <a:t>2</a:t>
            </a:r>
            <a:r>
              <a:rPr lang="en-US" sz="4000" dirty="0" smtClean="0"/>
              <a:t> Karin Wilson,</a:t>
            </a:r>
            <a:r>
              <a:rPr lang="en-US" sz="4000" baseline="30000" dirty="0" smtClean="0"/>
              <a:t>1</a:t>
            </a:r>
            <a:r>
              <a:rPr lang="en-US" sz="4000" dirty="0" smtClean="0"/>
              <a:t> Raul N. Mandler,</a:t>
            </a:r>
            <a:r>
              <a:rPr lang="en-US" sz="4000" baseline="30000" dirty="0" smtClean="0"/>
              <a:t>3</a:t>
            </a:r>
            <a:r>
              <a:rPr lang="en-US" sz="4000" dirty="0" smtClean="0"/>
              <a:t> Harold I. Perl,</a:t>
            </a:r>
            <a:r>
              <a:rPr lang="en-US" sz="4000" baseline="30000" dirty="0" smtClean="0"/>
              <a:t>3</a:t>
            </a:r>
            <a:r>
              <a:rPr lang="en-US" sz="4000" dirty="0" smtClean="0"/>
              <a:t> Theresa B. Moyers</a:t>
            </a:r>
            <a:r>
              <a:rPr lang="en-US" sz="4000" baseline="30000" dirty="0" smtClean="0"/>
              <a:t>1</a:t>
            </a:r>
            <a:endParaRPr lang="en-US" sz="4000" dirty="0" smtClean="0"/>
          </a:p>
          <a:p>
            <a:pPr algn="ctr" defTabSz="849313">
              <a:spcBef>
                <a:spcPct val="50000"/>
              </a:spcBef>
            </a:pPr>
            <a:endParaRPr lang="en-US" sz="2800" baseline="30000" dirty="0">
              <a:solidFill>
                <a:srgbClr val="FF0000"/>
              </a:solidFill>
            </a:endParaRPr>
          </a:p>
          <a:p>
            <a:pPr algn="ctr"/>
            <a:r>
              <a:rPr lang="en-US" sz="2800" baseline="30000" dirty="0" smtClean="0"/>
              <a:t>1</a:t>
            </a:r>
            <a:r>
              <a:rPr lang="en-US" sz="2800" dirty="0" smtClean="0"/>
              <a:t>University of  New Mexico, </a:t>
            </a:r>
          </a:p>
          <a:p>
            <a:pPr algn="ctr"/>
            <a:r>
              <a:rPr lang="en-US" sz="2800" baseline="30000" dirty="0" smtClean="0"/>
              <a:t>2</a:t>
            </a:r>
            <a:r>
              <a:rPr lang="en-US" sz="2800" dirty="0" smtClean="0"/>
              <a:t>University of  Washington, </a:t>
            </a:r>
          </a:p>
          <a:p>
            <a:pPr algn="ctr"/>
            <a:r>
              <a:rPr lang="en-US" sz="2800" baseline="30000" dirty="0" smtClean="0"/>
              <a:t>3</a:t>
            </a:r>
            <a:r>
              <a:rPr lang="en-US" sz="2800" dirty="0" smtClean="0"/>
              <a:t>National Institute on Drug  Abuse</a:t>
            </a:r>
            <a:endParaRPr lang="en-US" sz="2800" dirty="0"/>
          </a:p>
        </p:txBody>
      </p:sp>
      <p:sp>
        <p:nvSpPr>
          <p:cNvPr id="15506" name="Rectangle 4"/>
          <p:cNvSpPr>
            <a:spLocks noChangeArrowheads="1"/>
          </p:cNvSpPr>
          <p:nvPr/>
        </p:nvSpPr>
        <p:spPr bwMode="auto">
          <a:xfrm>
            <a:off x="0" y="4383560"/>
            <a:ext cx="13716000" cy="685800"/>
          </a:xfrm>
          <a:prstGeom prst="rect">
            <a:avLst/>
          </a:prstGeom>
          <a:gradFill rotWithShape="1">
            <a:gsLst>
              <a:gs pos="0">
                <a:srgbClr val="760000"/>
              </a:gs>
              <a:gs pos="50000">
                <a:srgbClr val="FF0000"/>
              </a:gs>
              <a:gs pos="100000">
                <a:srgbClr val="760000"/>
              </a:gs>
            </a:gsLst>
            <a:lin ang="5400000" scaled="1"/>
          </a:gradFill>
          <a:ln w="9525">
            <a:noFill/>
            <a:miter lim="800000"/>
            <a:headEnd/>
            <a:tailEnd/>
          </a:ln>
        </p:spPr>
        <p:txBody>
          <a:bodyPr lIns="89721" tIns="44865" rIns="89721" bIns="44865">
            <a:prstTxWarp prst="textNoShape">
              <a:avLst/>
            </a:prstTxWarp>
          </a:bodyPr>
          <a:lstStyle/>
          <a:p>
            <a:pPr algn="ctr" defTabSz="892175">
              <a:spcBef>
                <a:spcPct val="50000"/>
              </a:spcBef>
            </a:pPr>
            <a:r>
              <a:rPr lang="en-US" sz="4000" b="1" dirty="0">
                <a:latin typeface="Arial Unicode MS" pitchFamily="84" charset="0"/>
                <a:ea typeface="Arial Unicode MS" pitchFamily="84" charset="0"/>
                <a:cs typeface="Arial Unicode MS" pitchFamily="84" charset="0"/>
              </a:rPr>
              <a:t>INTRODUCTION</a:t>
            </a:r>
          </a:p>
        </p:txBody>
      </p:sp>
      <p:sp>
        <p:nvSpPr>
          <p:cNvPr id="15507" name="Rectangle 5"/>
          <p:cNvSpPr>
            <a:spLocks noChangeArrowheads="1"/>
          </p:cNvSpPr>
          <p:nvPr/>
        </p:nvSpPr>
        <p:spPr bwMode="auto">
          <a:xfrm>
            <a:off x="0" y="8632032"/>
            <a:ext cx="13716000" cy="685800"/>
          </a:xfrm>
          <a:prstGeom prst="rect">
            <a:avLst/>
          </a:prstGeom>
          <a:gradFill rotWithShape="1">
            <a:gsLst>
              <a:gs pos="0">
                <a:srgbClr val="760000"/>
              </a:gs>
              <a:gs pos="50000">
                <a:srgbClr val="FF0000"/>
              </a:gs>
              <a:gs pos="100000">
                <a:srgbClr val="760000"/>
              </a:gs>
            </a:gsLst>
            <a:lin ang="5400000" scaled="1"/>
          </a:gradFill>
          <a:ln w="9525">
            <a:noFill/>
            <a:miter lim="800000"/>
            <a:headEnd/>
            <a:tailEnd/>
          </a:ln>
        </p:spPr>
        <p:txBody>
          <a:bodyPr lIns="89721" tIns="44865" rIns="89721" bIns="44865">
            <a:prstTxWarp prst="textNoShape">
              <a:avLst/>
            </a:prstTxWarp>
          </a:bodyPr>
          <a:lstStyle/>
          <a:p>
            <a:pPr algn="ctr" defTabSz="892175">
              <a:spcBef>
                <a:spcPct val="50000"/>
              </a:spcBef>
            </a:pPr>
            <a:r>
              <a:rPr lang="en-US" sz="4000" b="1" dirty="0">
                <a:latin typeface="Arial Unicode MS" pitchFamily="84" charset="0"/>
                <a:ea typeface="Arial Unicode MS" pitchFamily="84" charset="0"/>
                <a:cs typeface="Arial Unicode MS" pitchFamily="84" charset="0"/>
              </a:rPr>
              <a:t>METHODS</a:t>
            </a:r>
          </a:p>
        </p:txBody>
      </p:sp>
      <p:sp>
        <p:nvSpPr>
          <p:cNvPr id="15508" name="Rectangle 6"/>
          <p:cNvSpPr>
            <a:spLocks noChangeArrowheads="1"/>
          </p:cNvSpPr>
          <p:nvPr/>
        </p:nvSpPr>
        <p:spPr bwMode="auto">
          <a:xfrm>
            <a:off x="0" y="27498128"/>
            <a:ext cx="13716000" cy="685800"/>
          </a:xfrm>
          <a:prstGeom prst="rect">
            <a:avLst/>
          </a:prstGeom>
          <a:gradFill rotWithShape="1">
            <a:gsLst>
              <a:gs pos="0">
                <a:srgbClr val="760000"/>
              </a:gs>
              <a:gs pos="50000">
                <a:srgbClr val="FF0000"/>
              </a:gs>
              <a:gs pos="100000">
                <a:srgbClr val="760000"/>
              </a:gs>
            </a:gsLst>
            <a:lin ang="5400000" scaled="1"/>
          </a:gradFill>
          <a:ln w="9525">
            <a:noFill/>
            <a:miter lim="800000"/>
            <a:headEnd/>
            <a:tailEnd/>
          </a:ln>
        </p:spPr>
        <p:txBody>
          <a:bodyPr lIns="89721" tIns="44865" rIns="89721" bIns="44865">
            <a:prstTxWarp prst="textNoShape">
              <a:avLst/>
            </a:prstTxWarp>
          </a:bodyPr>
          <a:lstStyle/>
          <a:p>
            <a:pPr algn="ctr" defTabSz="892175">
              <a:spcBef>
                <a:spcPct val="50000"/>
              </a:spcBef>
            </a:pPr>
            <a:r>
              <a:rPr lang="en-US" sz="4000" b="1" dirty="0">
                <a:latin typeface="Arial Unicode MS" pitchFamily="84" charset="0"/>
                <a:ea typeface="Arial Unicode MS" pitchFamily="84" charset="0"/>
                <a:cs typeface="Arial Unicode MS" pitchFamily="84" charset="0"/>
              </a:rPr>
              <a:t>RESULTS</a:t>
            </a:r>
          </a:p>
        </p:txBody>
      </p:sp>
      <p:sp>
        <p:nvSpPr>
          <p:cNvPr id="15509" name="Rectangle 7"/>
          <p:cNvSpPr>
            <a:spLocks noChangeArrowheads="1"/>
          </p:cNvSpPr>
          <p:nvPr/>
        </p:nvSpPr>
        <p:spPr bwMode="auto">
          <a:xfrm>
            <a:off x="26517600" y="22745600"/>
            <a:ext cx="13716000" cy="762000"/>
          </a:xfrm>
          <a:prstGeom prst="rect">
            <a:avLst/>
          </a:prstGeom>
          <a:gradFill rotWithShape="1">
            <a:gsLst>
              <a:gs pos="0">
                <a:srgbClr val="760000"/>
              </a:gs>
              <a:gs pos="50000">
                <a:srgbClr val="FF0000"/>
              </a:gs>
              <a:gs pos="100000">
                <a:srgbClr val="760000"/>
              </a:gs>
            </a:gsLst>
            <a:lin ang="5400000" scaled="1"/>
          </a:gradFill>
          <a:ln w="9525">
            <a:noFill/>
            <a:miter lim="800000"/>
            <a:headEnd/>
            <a:tailEnd/>
          </a:ln>
        </p:spPr>
        <p:txBody>
          <a:bodyPr lIns="89721" tIns="44865" rIns="89721" bIns="44865">
            <a:prstTxWarp prst="textNoShape">
              <a:avLst/>
            </a:prstTxWarp>
          </a:bodyPr>
          <a:lstStyle/>
          <a:p>
            <a:pPr algn="ctr" defTabSz="892175">
              <a:spcBef>
                <a:spcPct val="50000"/>
              </a:spcBef>
            </a:pPr>
            <a:r>
              <a:rPr lang="en-US" sz="4000" b="1" dirty="0">
                <a:latin typeface="Arial Unicode MS" pitchFamily="84" charset="0"/>
                <a:ea typeface="Arial Unicode MS" pitchFamily="84" charset="0"/>
                <a:cs typeface="Arial Unicode MS" pitchFamily="84" charset="0"/>
              </a:rPr>
              <a:t>CONCLUSIONS</a:t>
            </a:r>
          </a:p>
        </p:txBody>
      </p:sp>
      <p:sp>
        <p:nvSpPr>
          <p:cNvPr id="15510" name="Rectangle 8"/>
          <p:cNvSpPr>
            <a:spLocks noChangeArrowheads="1"/>
          </p:cNvSpPr>
          <p:nvPr/>
        </p:nvSpPr>
        <p:spPr bwMode="auto">
          <a:xfrm>
            <a:off x="26517600" y="29370336"/>
            <a:ext cx="13716000" cy="704850"/>
          </a:xfrm>
          <a:prstGeom prst="rect">
            <a:avLst/>
          </a:prstGeom>
          <a:gradFill rotWithShape="1">
            <a:gsLst>
              <a:gs pos="0">
                <a:srgbClr val="760000"/>
              </a:gs>
              <a:gs pos="50000">
                <a:srgbClr val="FF0000"/>
              </a:gs>
              <a:gs pos="100000">
                <a:srgbClr val="760000"/>
              </a:gs>
            </a:gsLst>
            <a:lin ang="5400000" scaled="1"/>
          </a:gradFill>
          <a:ln w="9525">
            <a:noFill/>
            <a:miter lim="800000"/>
            <a:headEnd/>
            <a:tailEnd/>
          </a:ln>
        </p:spPr>
        <p:txBody>
          <a:bodyPr lIns="89721" tIns="44865" rIns="89721" bIns="44865">
            <a:prstTxWarp prst="textNoShape">
              <a:avLst/>
            </a:prstTxWarp>
          </a:bodyPr>
          <a:lstStyle/>
          <a:p>
            <a:pPr algn="ctr" defTabSz="892175">
              <a:spcBef>
                <a:spcPct val="50000"/>
              </a:spcBef>
            </a:pPr>
            <a:r>
              <a:rPr lang="en-US" sz="4000" b="1" dirty="0">
                <a:latin typeface="Arial Unicode MS" pitchFamily="84" charset="0"/>
                <a:ea typeface="Arial Unicode MS" pitchFamily="84" charset="0"/>
                <a:cs typeface="Arial Unicode MS" pitchFamily="84" charset="0"/>
              </a:rPr>
              <a:t>ACKNOWLEDGEMENTS</a:t>
            </a:r>
          </a:p>
        </p:txBody>
      </p:sp>
      <p:sp>
        <p:nvSpPr>
          <p:cNvPr id="15511" name="Line 9"/>
          <p:cNvSpPr>
            <a:spLocks noChangeShapeType="1"/>
          </p:cNvSpPr>
          <p:nvPr/>
        </p:nvSpPr>
        <p:spPr bwMode="auto">
          <a:xfrm>
            <a:off x="0" y="4340225"/>
            <a:ext cx="40233600" cy="0"/>
          </a:xfrm>
          <a:prstGeom prst="line">
            <a:avLst/>
          </a:prstGeom>
          <a:noFill/>
          <a:ln w="12700">
            <a:solidFill>
              <a:schemeClr val="tx1"/>
            </a:solidFill>
            <a:round/>
            <a:headEnd type="none" w="sm" len="sm"/>
            <a:tailEnd type="none" w="sm" len="sm"/>
          </a:ln>
        </p:spPr>
        <p:txBody>
          <a:bodyPr>
            <a:prstTxWarp prst="textNoShape">
              <a:avLst/>
            </a:prstTxWarp>
          </a:bodyPr>
          <a:lstStyle/>
          <a:p>
            <a:endParaRPr lang="en-US" dirty="0"/>
          </a:p>
        </p:txBody>
      </p:sp>
      <p:sp>
        <p:nvSpPr>
          <p:cNvPr id="15512" name="Line 10"/>
          <p:cNvSpPr>
            <a:spLocks noChangeShapeType="1"/>
          </p:cNvSpPr>
          <p:nvPr/>
        </p:nvSpPr>
        <p:spPr bwMode="auto">
          <a:xfrm>
            <a:off x="13716000" y="4340225"/>
            <a:ext cx="0" cy="26749375"/>
          </a:xfrm>
          <a:prstGeom prst="line">
            <a:avLst/>
          </a:prstGeom>
          <a:noFill/>
          <a:ln w="12700">
            <a:solidFill>
              <a:schemeClr val="tx1"/>
            </a:solidFill>
            <a:round/>
            <a:headEnd type="none" w="sm" len="sm"/>
            <a:tailEnd type="none" w="sm" len="sm"/>
          </a:ln>
        </p:spPr>
        <p:txBody>
          <a:bodyPr>
            <a:prstTxWarp prst="textNoShape">
              <a:avLst/>
            </a:prstTxWarp>
          </a:bodyPr>
          <a:lstStyle/>
          <a:p>
            <a:endParaRPr lang="en-US" dirty="0"/>
          </a:p>
        </p:txBody>
      </p:sp>
      <p:sp>
        <p:nvSpPr>
          <p:cNvPr id="15513" name="Line 11"/>
          <p:cNvSpPr>
            <a:spLocks noChangeShapeType="1"/>
          </p:cNvSpPr>
          <p:nvPr/>
        </p:nvSpPr>
        <p:spPr bwMode="auto">
          <a:xfrm>
            <a:off x="26517600" y="4340225"/>
            <a:ext cx="0" cy="26749375"/>
          </a:xfrm>
          <a:prstGeom prst="line">
            <a:avLst/>
          </a:prstGeom>
          <a:noFill/>
          <a:ln w="12700">
            <a:solidFill>
              <a:schemeClr val="tx1"/>
            </a:solidFill>
            <a:round/>
            <a:headEnd type="none" w="sm" len="sm"/>
            <a:tailEnd type="none" w="sm" len="sm"/>
          </a:ln>
        </p:spPr>
        <p:txBody>
          <a:bodyPr>
            <a:prstTxWarp prst="textNoShape">
              <a:avLst/>
            </a:prstTxWarp>
          </a:bodyPr>
          <a:lstStyle/>
          <a:p>
            <a:endParaRPr lang="en-US" dirty="0"/>
          </a:p>
        </p:txBody>
      </p:sp>
      <p:sp>
        <p:nvSpPr>
          <p:cNvPr id="15514" name="Rectangle 13"/>
          <p:cNvSpPr>
            <a:spLocks noChangeArrowheads="1"/>
          </p:cNvSpPr>
          <p:nvPr/>
        </p:nvSpPr>
        <p:spPr bwMode="auto">
          <a:xfrm>
            <a:off x="530624" y="9352112"/>
            <a:ext cx="13037168" cy="11953328"/>
          </a:xfrm>
          <a:prstGeom prst="rect">
            <a:avLst/>
          </a:prstGeom>
          <a:noFill/>
          <a:ln w="9525">
            <a:noFill/>
            <a:miter lim="800000"/>
            <a:headEnd/>
            <a:tailEnd/>
          </a:ln>
        </p:spPr>
        <p:txBody>
          <a:bodyPr lIns="89721" tIns="44865" rIns="89721" bIns="44865">
            <a:prstTxWarp prst="textNoShape">
              <a:avLst/>
            </a:prstTxWarp>
          </a:bodyPr>
          <a:lstStyle/>
          <a:p>
            <a:r>
              <a:rPr lang="en-US" sz="3200" dirty="0" smtClean="0"/>
              <a:t>The primary aim of the SMART-ED study is to contrast substance use and substance-related outcomes among patients who endorse problematic substance use during an ED visit and are randomly assigned to one of three treatment conditions:  1) minimal screening only (MSO); 2) screening, assessment, and referral to treatment (if indicated or requested) (SAR); and 3) screening, assessment, and referral (if indicated or requested) plus a brief intervention (BI) with two telephone follow-up booster sessions (BI-B). Individuals presenting to an ED who endorse problematic substance use on screening are randomized in 1:1:1 ratio to MSO vs. SAR vs. BI-B.  Those assigned to the BI-B group receive a brief intervention consisting of motivational enhancement therapy (MET) adapted for use in the ED, followed by the informational pamphlet and referral if indicated or requested. The BI-B group also receive two booster telephone calls which will occur within 1 week of enrollment if possible, and in no cases later than 1 month following enrollment.  The study was implemented in two waves, such that the first two sites were received training and began recruitment first, followed 6 months later by the second group of 4 sites.  The booster interventionists were trained separately and serve all 6 sites.  </a:t>
            </a:r>
          </a:p>
          <a:p>
            <a:endParaRPr lang="en-US" sz="3200" dirty="0" smtClean="0"/>
          </a:p>
          <a:p>
            <a:pPr defTabSz="892175"/>
            <a:r>
              <a:rPr lang="en-US" sz="3200" dirty="0" smtClean="0"/>
              <a:t>Prior to completing any training, interventionists provided informed consent and  completed questionnaires including demographic information, training and experience, and knowledge of MI and other counseling approaches. The Short Understanding of Substance Abuse Scale (SUS, Humphreys et al., 1996) was used to assess their theoretical model for understanding addiction. This scale yields scores for three reliable subscales representing the Disease Model, the Psychological Model, and the Eclectic Model. Interventionists then received a 2-day training in basic Motivational Interviewing skills, conducted locally, followed 1 week later by a 2-day training in the specific counseling intervention used in the trial, conducted as part of the national protocol start-up meeting. They then completed practice sessions with consenting ED patients. Audiotapes of these sessions were reviewed by an expert rater, using the Motivational Interviewing Treatment Integrity scale (MITI, version 3.1.2) (Moyers et al., 2005) and content checklists. The MITI yields 4 summary scores as well as several calculated scores based on coding of utterances during the rated tape. To become certified, interventionists had to score at least 4.0 (“competent”) on the 5-point Global Clinician Rating from the MITI and 80% on content checklists, for 2 out of 3 sessions.  </a:t>
            </a:r>
            <a:endParaRPr lang="en-US" sz="3200" dirty="0"/>
          </a:p>
        </p:txBody>
      </p:sp>
      <p:sp>
        <p:nvSpPr>
          <p:cNvPr id="15516" name="Rectangle 16"/>
          <p:cNvSpPr>
            <a:spLocks noChangeArrowheads="1"/>
          </p:cNvSpPr>
          <p:nvPr/>
        </p:nvSpPr>
        <p:spPr bwMode="auto">
          <a:xfrm>
            <a:off x="26822400" y="30099000"/>
            <a:ext cx="13030200" cy="990600"/>
          </a:xfrm>
          <a:prstGeom prst="rect">
            <a:avLst/>
          </a:prstGeom>
          <a:noFill/>
          <a:ln w="9525">
            <a:noFill/>
            <a:miter lim="800000"/>
            <a:headEnd/>
            <a:tailEnd/>
          </a:ln>
        </p:spPr>
        <p:txBody>
          <a:bodyPr lIns="89721" tIns="44865" rIns="89721" bIns="44865">
            <a:prstTxWarp prst="textNoShape">
              <a:avLst/>
            </a:prstTxWarp>
          </a:bodyPr>
          <a:lstStyle/>
          <a:p>
            <a:pPr algn="ctr" defTabSz="892175">
              <a:spcBef>
                <a:spcPct val="50000"/>
              </a:spcBef>
            </a:pPr>
            <a:r>
              <a:rPr lang="en-US" sz="3000" b="1" i="1" dirty="0" smtClean="0"/>
              <a:t>Supported </a:t>
            </a:r>
            <a:r>
              <a:rPr lang="en-US" sz="3000" b="1" i="1" dirty="0"/>
              <a:t>by </a:t>
            </a:r>
            <a:r>
              <a:rPr lang="en-US" sz="3000" b="1" i="1" dirty="0" smtClean="0"/>
              <a:t>the National Drug Abuse Treatment </a:t>
            </a:r>
            <a:r>
              <a:rPr lang="en-US" sz="3000" b="1" i="1" dirty="0"/>
              <a:t>Clinical Trials Network</a:t>
            </a:r>
            <a:endParaRPr lang="en-US" sz="3600" b="1" i="1" dirty="0"/>
          </a:p>
          <a:p>
            <a:pPr algn="ctr" defTabSz="892175">
              <a:spcBef>
                <a:spcPct val="50000"/>
              </a:spcBef>
            </a:pPr>
            <a:endParaRPr lang="en-US" sz="3600" b="1" i="1" dirty="0"/>
          </a:p>
          <a:p>
            <a:pPr defTabSz="892175">
              <a:spcBef>
                <a:spcPct val="50000"/>
              </a:spcBef>
            </a:pPr>
            <a:endParaRPr lang="en-US" sz="3200" i="1" dirty="0"/>
          </a:p>
        </p:txBody>
      </p:sp>
      <p:sp>
        <p:nvSpPr>
          <p:cNvPr id="15517" name="Text Box 21"/>
          <p:cNvSpPr txBox="1">
            <a:spLocks noChangeArrowheads="1"/>
          </p:cNvSpPr>
          <p:nvPr/>
        </p:nvSpPr>
        <p:spPr bwMode="auto">
          <a:xfrm>
            <a:off x="-104775" y="23741063"/>
            <a:ext cx="247650" cy="423862"/>
          </a:xfrm>
          <a:prstGeom prst="rect">
            <a:avLst/>
          </a:prstGeom>
          <a:noFill/>
          <a:ln w="12700">
            <a:noFill/>
            <a:miter lim="800000"/>
            <a:headEnd type="none" w="sm" len="sm"/>
            <a:tailEnd type="none" w="sm" len="sm"/>
          </a:ln>
        </p:spPr>
        <p:txBody>
          <a:bodyPr wrap="none" lIns="89102" tIns="44553" rIns="89102" bIns="44553">
            <a:prstTxWarp prst="textNoShape">
              <a:avLst/>
            </a:prstTxWarp>
            <a:spAutoFit/>
          </a:bodyPr>
          <a:lstStyle/>
          <a:p>
            <a:pPr defTabSz="892175"/>
            <a:r>
              <a:rPr lang="en-US" dirty="0"/>
              <a:t> </a:t>
            </a:r>
          </a:p>
        </p:txBody>
      </p:sp>
      <p:sp>
        <p:nvSpPr>
          <p:cNvPr id="15519" name="Text Box 27"/>
          <p:cNvSpPr txBox="1">
            <a:spLocks noChangeArrowheads="1"/>
          </p:cNvSpPr>
          <p:nvPr/>
        </p:nvSpPr>
        <p:spPr bwMode="auto">
          <a:xfrm>
            <a:off x="13662025" y="19431000"/>
            <a:ext cx="177800" cy="1187450"/>
          </a:xfrm>
          <a:prstGeom prst="rect">
            <a:avLst/>
          </a:prstGeom>
          <a:noFill/>
          <a:ln w="12700">
            <a:noFill/>
            <a:miter lim="800000"/>
            <a:headEnd type="none" w="sm" len="sm"/>
            <a:tailEnd type="none" w="sm" len="sm"/>
          </a:ln>
        </p:spPr>
        <p:txBody>
          <a:bodyPr wrap="none" lIns="89102" tIns="44553" rIns="89102" bIns="44553">
            <a:prstTxWarp prst="textNoShape">
              <a:avLst/>
            </a:prstTxWarp>
            <a:spAutoFit/>
          </a:bodyPr>
          <a:lstStyle/>
          <a:p>
            <a:pPr defTabSz="892175"/>
            <a:endParaRPr lang="en-US" sz="3600" dirty="0"/>
          </a:p>
          <a:p>
            <a:pPr defTabSz="892175"/>
            <a:endParaRPr lang="en-US" sz="3600" dirty="0"/>
          </a:p>
        </p:txBody>
      </p:sp>
      <p:sp>
        <p:nvSpPr>
          <p:cNvPr id="15520" name="Text Box 32"/>
          <p:cNvSpPr txBox="1">
            <a:spLocks noChangeArrowheads="1"/>
          </p:cNvSpPr>
          <p:nvPr/>
        </p:nvSpPr>
        <p:spPr bwMode="auto">
          <a:xfrm>
            <a:off x="27393900" y="4375150"/>
            <a:ext cx="177800" cy="638175"/>
          </a:xfrm>
          <a:prstGeom prst="rect">
            <a:avLst/>
          </a:prstGeom>
          <a:noFill/>
          <a:ln w="12700">
            <a:noFill/>
            <a:miter lim="800000"/>
            <a:headEnd type="none" w="sm" len="sm"/>
            <a:tailEnd type="none" w="sm" len="sm"/>
          </a:ln>
        </p:spPr>
        <p:txBody>
          <a:bodyPr wrap="none" lIns="89102" tIns="44553" rIns="89102" bIns="44553">
            <a:prstTxWarp prst="textNoShape">
              <a:avLst/>
            </a:prstTxWarp>
            <a:spAutoFit/>
          </a:bodyPr>
          <a:lstStyle/>
          <a:p>
            <a:pPr defTabSz="892175"/>
            <a:endParaRPr lang="en-US" sz="3600" dirty="0"/>
          </a:p>
        </p:txBody>
      </p:sp>
      <p:sp>
        <p:nvSpPr>
          <p:cNvPr id="15521" name="Rectangle 53"/>
          <p:cNvSpPr>
            <a:spLocks noChangeArrowheads="1"/>
          </p:cNvSpPr>
          <p:nvPr/>
        </p:nvSpPr>
        <p:spPr bwMode="auto">
          <a:xfrm>
            <a:off x="26517600" y="27066080"/>
            <a:ext cx="13716000" cy="704850"/>
          </a:xfrm>
          <a:prstGeom prst="rect">
            <a:avLst/>
          </a:prstGeom>
          <a:gradFill rotWithShape="1">
            <a:gsLst>
              <a:gs pos="0">
                <a:srgbClr val="760000"/>
              </a:gs>
              <a:gs pos="50000">
                <a:srgbClr val="FF0000"/>
              </a:gs>
              <a:gs pos="100000">
                <a:srgbClr val="760000"/>
              </a:gs>
            </a:gsLst>
            <a:lin ang="5400000" scaled="1"/>
          </a:gradFill>
          <a:ln w="9525">
            <a:noFill/>
            <a:miter lim="800000"/>
            <a:headEnd/>
            <a:tailEnd/>
          </a:ln>
        </p:spPr>
        <p:txBody>
          <a:bodyPr lIns="89721" tIns="44865" rIns="89721" bIns="44865">
            <a:prstTxWarp prst="textNoShape">
              <a:avLst/>
            </a:prstTxWarp>
          </a:bodyPr>
          <a:lstStyle/>
          <a:p>
            <a:pPr algn="ctr" defTabSz="892175">
              <a:spcBef>
                <a:spcPct val="50000"/>
              </a:spcBef>
            </a:pPr>
            <a:r>
              <a:rPr lang="en-US" sz="4000" b="1" dirty="0">
                <a:latin typeface="Arial Unicode MS" pitchFamily="84" charset="0"/>
                <a:ea typeface="Arial Unicode MS" pitchFamily="84" charset="0"/>
                <a:cs typeface="Arial Unicode MS" pitchFamily="84" charset="0"/>
              </a:rPr>
              <a:t>REFERENCES</a:t>
            </a:r>
          </a:p>
        </p:txBody>
      </p:sp>
      <p:sp>
        <p:nvSpPr>
          <p:cNvPr id="15522" name="Text Box 276"/>
          <p:cNvSpPr txBox="1">
            <a:spLocks noChangeArrowheads="1"/>
          </p:cNvSpPr>
          <p:nvPr/>
        </p:nvSpPr>
        <p:spPr bwMode="auto">
          <a:xfrm>
            <a:off x="27131963" y="18516600"/>
            <a:ext cx="13101637" cy="6248400"/>
          </a:xfrm>
          <a:prstGeom prst="rect">
            <a:avLst/>
          </a:prstGeom>
          <a:noFill/>
          <a:ln w="12700">
            <a:noFill/>
            <a:miter lim="800000"/>
            <a:headEnd type="none" w="sm" len="sm"/>
            <a:tailEnd type="none" w="sm" len="sm"/>
          </a:ln>
        </p:spPr>
        <p:txBody>
          <a:bodyPr lIns="89102" tIns="44553" rIns="89102" bIns="44553">
            <a:prstTxWarp prst="textNoShape">
              <a:avLst/>
            </a:prstTxWarp>
          </a:bodyPr>
          <a:lstStyle/>
          <a:p>
            <a:endParaRPr lang="en-US" sz="2800" dirty="0">
              <a:solidFill>
                <a:srgbClr val="FF0000"/>
              </a:solidFill>
            </a:endParaRPr>
          </a:p>
        </p:txBody>
      </p:sp>
      <p:pic>
        <p:nvPicPr>
          <p:cNvPr id="15523" name="Picture 277" descr="redlogo"/>
          <p:cNvPicPr>
            <a:picLocks noChangeAspect="1" noChangeArrowheads="1"/>
          </p:cNvPicPr>
          <p:nvPr/>
        </p:nvPicPr>
        <p:blipFill>
          <a:blip r:embed="rId3" cstate="print"/>
          <a:srcRect/>
          <a:stretch>
            <a:fillRect/>
          </a:stretch>
        </p:blipFill>
        <p:spPr bwMode="auto">
          <a:xfrm>
            <a:off x="1066800" y="533400"/>
            <a:ext cx="3581400" cy="3133725"/>
          </a:xfrm>
          <a:prstGeom prst="rect">
            <a:avLst/>
          </a:prstGeom>
          <a:noFill/>
          <a:ln w="9525">
            <a:noFill/>
            <a:miter lim="800000"/>
            <a:headEnd/>
            <a:tailEnd/>
          </a:ln>
        </p:spPr>
      </p:pic>
      <p:pic>
        <p:nvPicPr>
          <p:cNvPr id="15524" name="Picture 40" descr="CTNLogo.jpg"/>
          <p:cNvPicPr>
            <a:picLocks noChangeAspect="1"/>
          </p:cNvPicPr>
          <p:nvPr/>
        </p:nvPicPr>
        <p:blipFill>
          <a:blip r:embed="rId4" cstate="print"/>
          <a:srcRect/>
          <a:stretch>
            <a:fillRect/>
          </a:stretch>
        </p:blipFill>
        <p:spPr bwMode="auto">
          <a:xfrm>
            <a:off x="32242323" y="567136"/>
            <a:ext cx="7991277" cy="3312368"/>
          </a:xfrm>
          <a:prstGeom prst="rect">
            <a:avLst/>
          </a:prstGeom>
          <a:noFill/>
          <a:ln w="9525">
            <a:noFill/>
            <a:miter lim="800000"/>
            <a:headEnd/>
            <a:tailEnd/>
          </a:ln>
        </p:spPr>
      </p:pic>
      <p:sp>
        <p:nvSpPr>
          <p:cNvPr id="15528" name="Text Box 31"/>
          <p:cNvSpPr txBox="1">
            <a:spLocks noChangeArrowheads="1"/>
          </p:cNvSpPr>
          <p:nvPr/>
        </p:nvSpPr>
        <p:spPr bwMode="auto">
          <a:xfrm>
            <a:off x="26517600" y="4527576"/>
            <a:ext cx="13113368" cy="3312368"/>
          </a:xfrm>
          <a:prstGeom prst="rect">
            <a:avLst/>
          </a:prstGeom>
          <a:noFill/>
          <a:ln w="12700">
            <a:noFill/>
            <a:miter lim="800000"/>
            <a:headEnd type="none" w="sm" len="sm"/>
            <a:tailEnd type="none" w="sm" len="sm"/>
          </a:ln>
        </p:spPr>
        <p:txBody>
          <a:bodyPr lIns="89102" tIns="44553" rIns="89102" bIns="44553">
            <a:prstTxWarp prst="textNoShape">
              <a:avLst/>
            </a:prstTxWarp>
          </a:bodyPr>
          <a:lstStyle/>
          <a:p>
            <a:pPr marL="228600" defTabSz="892175">
              <a:tabLst>
                <a:tab pos="228600" algn="l"/>
              </a:tabLst>
            </a:pPr>
            <a:r>
              <a:rPr lang="en-US" sz="3000" dirty="0" smtClean="0"/>
              <a:t>To explore interventionist characteristics that might account for variance in treatment fidelity observed in the training cases, bivariate correlations were computed between the MITI ratings and selected participant characteristics (See Table 3).  Age, counseling experience, and self-reported use and understanding of MI were not significantly related to performance in training cases.  Of the SUS subscales, only Psychological Model scores were significantly (and negatively) related to Global Clinical Ratings, MI Spirit, and Percent MI-Adherent.  </a:t>
            </a:r>
            <a:endParaRPr lang="en-US" sz="3000" dirty="0"/>
          </a:p>
          <a:p>
            <a:pPr marL="228600" defTabSz="892175">
              <a:buFont typeface="Times" pitchFamily="84" charset="0"/>
              <a:buChar char="•"/>
              <a:tabLst>
                <a:tab pos="228600" algn="l"/>
              </a:tabLst>
            </a:pPr>
            <a:endParaRPr lang="en-US" sz="3000" dirty="0"/>
          </a:p>
        </p:txBody>
      </p:sp>
      <p:sp>
        <p:nvSpPr>
          <p:cNvPr id="15529" name="Text Box 28"/>
          <p:cNvSpPr txBox="1">
            <a:spLocks noChangeArrowheads="1"/>
          </p:cNvSpPr>
          <p:nvPr/>
        </p:nvSpPr>
        <p:spPr bwMode="auto">
          <a:xfrm>
            <a:off x="26741536" y="23537688"/>
            <a:ext cx="12889432" cy="3240360"/>
          </a:xfrm>
          <a:prstGeom prst="rect">
            <a:avLst/>
          </a:prstGeom>
          <a:noFill/>
          <a:ln w="12700">
            <a:noFill/>
            <a:miter lim="800000"/>
            <a:headEnd type="none" w="sm" len="sm"/>
            <a:tailEnd type="none" w="sm" len="sm"/>
          </a:ln>
        </p:spPr>
        <p:txBody>
          <a:bodyPr lIns="89102" tIns="44553" rIns="89102" bIns="44553">
            <a:prstTxWarp prst="textNoShape">
              <a:avLst/>
            </a:prstTxWarp>
          </a:bodyPr>
          <a:lstStyle/>
          <a:p>
            <a:r>
              <a:rPr lang="en-US" sz="3200" dirty="0" smtClean="0"/>
              <a:t>The two-stage interventionist training used in this study produced very good results across the two waves of interventionists trained. Focusing first on fundamentals and later on specific intervention content may bestow an advantage for learning and implementing brief interventions based on a motivational interviewing approach.  The significant differences in ratings between the two waves underscore the need for formal fidelity monitoring even when training procedures are highly specified. </a:t>
            </a:r>
          </a:p>
          <a:p>
            <a:endParaRPr lang="en-US" sz="3200" dirty="0"/>
          </a:p>
          <a:p>
            <a:endParaRPr lang="en-US" sz="3200" dirty="0"/>
          </a:p>
          <a:p>
            <a:endParaRPr lang="en-US" sz="3200" dirty="0"/>
          </a:p>
        </p:txBody>
      </p:sp>
      <p:sp>
        <p:nvSpPr>
          <p:cNvPr id="15531" name="Text Box 30"/>
          <p:cNvSpPr txBox="1">
            <a:spLocks noChangeArrowheads="1"/>
          </p:cNvSpPr>
          <p:nvPr/>
        </p:nvSpPr>
        <p:spPr bwMode="auto">
          <a:xfrm>
            <a:off x="602632" y="5103640"/>
            <a:ext cx="13113368" cy="3528392"/>
          </a:xfrm>
          <a:prstGeom prst="rect">
            <a:avLst/>
          </a:prstGeom>
          <a:noFill/>
          <a:ln w="12700">
            <a:noFill/>
            <a:miter lim="800000"/>
            <a:headEnd type="none" w="sm" len="sm"/>
            <a:tailEnd type="none" w="sm" len="sm"/>
          </a:ln>
        </p:spPr>
        <p:txBody>
          <a:bodyPr lIns="89102" tIns="44553" rIns="89102" bIns="44553">
            <a:prstTxWarp prst="textNoShape">
              <a:avLst/>
            </a:prstTxWarp>
          </a:bodyPr>
          <a:lstStyle/>
          <a:p>
            <a:r>
              <a:rPr lang="en-US" sz="3200" dirty="0" smtClean="0"/>
              <a:t>Effective training in psychosocial treatment modalities is critical to maintaining fidelity in both research and practice. Maintaining fidelity may be particularly challenging in the Emergency Department settings due to the fast pace and competing urgent and emergent priorities.  Here we evaluate the effectiveness of a two-stage training for interventionists participating in NIDA Clinical Trials Network Study 0047: Screening, Motivational Assessment, Referral, and Treatment in Emergency Departments (SMART-ED). </a:t>
            </a:r>
          </a:p>
          <a:p>
            <a:pPr algn="just" defTabSz="892175"/>
            <a:endParaRPr lang="en-US" sz="3200" dirty="0">
              <a:solidFill>
                <a:srgbClr val="000000"/>
              </a:solidFill>
              <a:ea typeface="Times New Roman" pitchFamily="84" charset="0"/>
              <a:cs typeface="Times New Roman" pitchFamily="84" charset="0"/>
            </a:endParaRPr>
          </a:p>
        </p:txBody>
      </p:sp>
      <p:sp>
        <p:nvSpPr>
          <p:cNvPr id="15532" name="Rectangle 7"/>
          <p:cNvSpPr>
            <a:spLocks noChangeArrowheads="1"/>
          </p:cNvSpPr>
          <p:nvPr/>
        </p:nvSpPr>
        <p:spPr bwMode="auto">
          <a:xfrm>
            <a:off x="26517600" y="15400784"/>
            <a:ext cx="13716000" cy="838200"/>
          </a:xfrm>
          <a:prstGeom prst="rect">
            <a:avLst/>
          </a:prstGeom>
          <a:gradFill>
            <a:gsLst>
              <a:gs pos="0">
                <a:srgbClr val="760000"/>
              </a:gs>
              <a:gs pos="50000">
                <a:srgbClr val="FF0000"/>
              </a:gs>
              <a:gs pos="100000">
                <a:srgbClr val="760000"/>
              </a:gs>
            </a:gsLst>
            <a:lin ang="5400000" scaled="1"/>
          </a:gradFill>
          <a:ln w="9525">
            <a:noFill/>
            <a:miter lim="800000"/>
            <a:headEnd/>
            <a:tailEnd/>
          </a:ln>
        </p:spPr>
        <p:txBody>
          <a:bodyPr lIns="89721" tIns="44865" rIns="89721" bIns="44865">
            <a:prstTxWarp prst="textNoShape">
              <a:avLst/>
            </a:prstTxWarp>
          </a:bodyPr>
          <a:lstStyle/>
          <a:p>
            <a:pPr algn="ctr" defTabSz="892175">
              <a:spcBef>
                <a:spcPct val="50000"/>
              </a:spcBef>
            </a:pPr>
            <a:r>
              <a:rPr lang="en-US" sz="4000" b="1" dirty="0">
                <a:latin typeface="Arial Unicode MS" pitchFamily="84" charset="0"/>
                <a:ea typeface="Arial Unicode MS" pitchFamily="84" charset="0"/>
                <a:cs typeface="Arial Unicode MS" pitchFamily="84" charset="0"/>
              </a:rPr>
              <a:t>DISCUSSION</a:t>
            </a:r>
          </a:p>
        </p:txBody>
      </p:sp>
      <p:sp>
        <p:nvSpPr>
          <p:cNvPr id="15533" name="Text Box 31"/>
          <p:cNvSpPr txBox="1">
            <a:spLocks noChangeArrowheads="1"/>
          </p:cNvSpPr>
          <p:nvPr/>
        </p:nvSpPr>
        <p:spPr bwMode="auto">
          <a:xfrm>
            <a:off x="14249400" y="20040600"/>
            <a:ext cx="5562600" cy="533400"/>
          </a:xfrm>
          <a:prstGeom prst="rect">
            <a:avLst/>
          </a:prstGeom>
          <a:noFill/>
          <a:ln w="12700">
            <a:noFill/>
            <a:miter lim="800000"/>
            <a:headEnd type="none" w="sm" len="sm"/>
            <a:tailEnd type="none" w="sm" len="sm"/>
          </a:ln>
        </p:spPr>
        <p:txBody>
          <a:bodyPr lIns="89102" tIns="44553" rIns="89102" bIns="44553">
            <a:prstTxWarp prst="textNoShape">
              <a:avLst/>
            </a:prstTxWarp>
          </a:bodyPr>
          <a:lstStyle/>
          <a:p>
            <a:pPr marL="228600" defTabSz="892175">
              <a:tabLst>
                <a:tab pos="228600" algn="l"/>
              </a:tabLst>
            </a:pPr>
            <a:endParaRPr lang="en-US" sz="2900" dirty="0"/>
          </a:p>
          <a:p>
            <a:pPr marL="228600" defTabSz="892175">
              <a:tabLst>
                <a:tab pos="228600" algn="l"/>
              </a:tabLst>
            </a:pPr>
            <a:endParaRPr lang="en-US" sz="2800" dirty="0"/>
          </a:p>
        </p:txBody>
      </p:sp>
      <p:sp>
        <p:nvSpPr>
          <p:cNvPr id="15535" name="Text Box 146"/>
          <p:cNvSpPr txBox="1">
            <a:spLocks noChangeArrowheads="1"/>
          </p:cNvSpPr>
          <p:nvPr/>
        </p:nvSpPr>
        <p:spPr bwMode="auto">
          <a:xfrm>
            <a:off x="13924112" y="4743600"/>
            <a:ext cx="12517288" cy="553998"/>
          </a:xfrm>
          <a:prstGeom prst="rect">
            <a:avLst/>
          </a:prstGeom>
          <a:noFill/>
          <a:ln w="9525">
            <a:noFill/>
            <a:miter lim="800000"/>
            <a:headEnd/>
            <a:tailEnd/>
          </a:ln>
        </p:spPr>
        <p:txBody>
          <a:bodyPr wrap="square">
            <a:prstTxWarp prst="textNoShape">
              <a:avLst/>
            </a:prstTxWarp>
            <a:spAutoFit/>
          </a:bodyPr>
          <a:lstStyle/>
          <a:p>
            <a:r>
              <a:rPr lang="en-US" sz="3000" b="1" dirty="0">
                <a:latin typeface="Arial" pitchFamily="84" charset="0"/>
              </a:rPr>
              <a:t>TABLE </a:t>
            </a:r>
            <a:r>
              <a:rPr lang="en-US" sz="3000" b="1" dirty="0" smtClean="0">
                <a:latin typeface="Arial" pitchFamily="84" charset="0"/>
              </a:rPr>
              <a:t>1: Interventionist characteristics</a:t>
            </a:r>
            <a:endParaRPr lang="en-US" dirty="0"/>
          </a:p>
        </p:txBody>
      </p:sp>
      <p:sp>
        <p:nvSpPr>
          <p:cNvPr id="15536" name="Text Box 147"/>
          <p:cNvSpPr txBox="1">
            <a:spLocks noChangeArrowheads="1"/>
          </p:cNvSpPr>
          <p:nvPr/>
        </p:nvSpPr>
        <p:spPr bwMode="auto">
          <a:xfrm>
            <a:off x="13924112" y="24041744"/>
            <a:ext cx="12801600" cy="553998"/>
          </a:xfrm>
          <a:prstGeom prst="rect">
            <a:avLst/>
          </a:prstGeom>
          <a:noFill/>
          <a:ln w="9525">
            <a:noFill/>
            <a:miter lim="800000"/>
            <a:headEnd/>
            <a:tailEnd/>
          </a:ln>
        </p:spPr>
        <p:txBody>
          <a:bodyPr>
            <a:prstTxWarp prst="textNoShape">
              <a:avLst/>
            </a:prstTxWarp>
            <a:spAutoFit/>
          </a:bodyPr>
          <a:lstStyle/>
          <a:p>
            <a:r>
              <a:rPr lang="en-US" sz="3000" b="1" dirty="0">
                <a:latin typeface="Arial" pitchFamily="84" charset="0"/>
              </a:rPr>
              <a:t>TABLE 3</a:t>
            </a:r>
            <a:r>
              <a:rPr lang="en-US" sz="3000" b="1" dirty="0" smtClean="0">
                <a:latin typeface="Arial" pitchFamily="84" charset="0"/>
              </a:rPr>
              <a:t>: Regression model of predictors of training scores</a:t>
            </a:r>
            <a:endParaRPr lang="en-US" dirty="0"/>
          </a:p>
        </p:txBody>
      </p:sp>
      <p:sp>
        <p:nvSpPr>
          <p:cNvPr id="15537" name="Text Box 148"/>
          <p:cNvSpPr txBox="1">
            <a:spLocks noChangeArrowheads="1"/>
          </p:cNvSpPr>
          <p:nvPr/>
        </p:nvSpPr>
        <p:spPr bwMode="auto">
          <a:xfrm>
            <a:off x="13996120" y="22097528"/>
            <a:ext cx="12657584" cy="553998"/>
          </a:xfrm>
          <a:prstGeom prst="rect">
            <a:avLst/>
          </a:prstGeom>
          <a:noFill/>
          <a:ln w="9525">
            <a:noFill/>
            <a:miter lim="800000"/>
            <a:headEnd/>
            <a:tailEnd/>
          </a:ln>
        </p:spPr>
        <p:txBody>
          <a:bodyPr wrap="square">
            <a:prstTxWarp prst="textNoShape">
              <a:avLst/>
            </a:prstTxWarp>
            <a:spAutoFit/>
          </a:bodyPr>
          <a:lstStyle/>
          <a:p>
            <a:r>
              <a:rPr lang="en-US" sz="3000" b="1" dirty="0">
                <a:latin typeface="Arial" pitchFamily="84" charset="0"/>
              </a:rPr>
              <a:t>TABLE 2</a:t>
            </a:r>
            <a:r>
              <a:rPr lang="en-US" sz="3000" b="1" dirty="0" smtClean="0">
                <a:latin typeface="Arial" pitchFamily="84" charset="0"/>
              </a:rPr>
              <a:t>: Ratings of first two training cases </a:t>
            </a:r>
            <a:endParaRPr lang="en-US" dirty="0"/>
          </a:p>
        </p:txBody>
      </p:sp>
      <p:sp>
        <p:nvSpPr>
          <p:cNvPr id="51" name="Rectangle 50"/>
          <p:cNvSpPr/>
          <p:nvPr/>
        </p:nvSpPr>
        <p:spPr>
          <a:xfrm>
            <a:off x="674640" y="28146200"/>
            <a:ext cx="13033448" cy="2554545"/>
          </a:xfrm>
          <a:prstGeom prst="rect">
            <a:avLst/>
          </a:prstGeom>
        </p:spPr>
        <p:txBody>
          <a:bodyPr wrap="square">
            <a:spAutoFit/>
          </a:bodyPr>
          <a:lstStyle/>
          <a:p>
            <a:r>
              <a:rPr lang="en-US" sz="3200" dirty="0" smtClean="0"/>
              <a:t>Twenty-two counselors have received training to date across the two waves of the study, plus two booster counselors.  Table 1 summarizes counselor demographics and scores on the SUS, as well as non-parametric tests for differences between the wave 1 and wave 2.   Wave 1 counselors were older and lower on the Psychological Model scale of the SUS.  </a:t>
            </a:r>
          </a:p>
        </p:txBody>
      </p:sp>
      <p:graphicFrame>
        <p:nvGraphicFramePr>
          <p:cNvPr id="34" name="Table 33"/>
          <p:cNvGraphicFramePr>
            <a:graphicFrameLocks noGrp="1"/>
          </p:cNvGraphicFramePr>
          <p:nvPr/>
        </p:nvGraphicFramePr>
        <p:xfrm>
          <a:off x="14068128" y="5535688"/>
          <a:ext cx="12025334" cy="8758152"/>
        </p:xfrm>
        <a:graphic>
          <a:graphicData uri="http://schemas.openxmlformats.org/drawingml/2006/table">
            <a:tbl>
              <a:tblPr firstRow="1" bandRow="1">
                <a:tableStyleId>{5C22544A-7EE6-4342-B048-85BDC9FD1C3A}</a:tableStyleId>
              </a:tblPr>
              <a:tblGrid>
                <a:gridCol w="3256861"/>
                <a:gridCol w="1628431"/>
                <a:gridCol w="1691063"/>
                <a:gridCol w="1753694"/>
                <a:gridCol w="1753694"/>
                <a:gridCol w="1941591"/>
              </a:tblGrid>
              <a:tr h="802872">
                <a:tc>
                  <a:txBody>
                    <a:bodyPr/>
                    <a:lstStyle/>
                    <a:p>
                      <a:endParaRPr lang="en-US" dirty="0"/>
                    </a:p>
                  </a:txBody>
                  <a:tcPr/>
                </a:tc>
                <a:tc>
                  <a:txBody>
                    <a:bodyPr/>
                    <a:lstStyle/>
                    <a:p>
                      <a:r>
                        <a:rPr lang="en-US" sz="2400" dirty="0" smtClean="0"/>
                        <a:t>Wave 1</a:t>
                      </a:r>
                    </a:p>
                  </a:txBody>
                  <a:tcPr/>
                </a:tc>
                <a:tc>
                  <a:txBody>
                    <a:bodyPr/>
                    <a:lstStyle/>
                    <a:p>
                      <a:r>
                        <a:rPr lang="en-US" sz="2400" dirty="0" smtClean="0"/>
                        <a:t>Wave 2</a:t>
                      </a:r>
                      <a:endParaRPr lang="en-US" sz="2400" dirty="0"/>
                    </a:p>
                  </a:txBody>
                  <a:tcPr/>
                </a:tc>
                <a:tc>
                  <a:txBody>
                    <a:bodyPr/>
                    <a:lstStyle/>
                    <a:p>
                      <a:r>
                        <a:rPr lang="en-US" sz="2000" dirty="0" smtClean="0"/>
                        <a:t>Significance</a:t>
                      </a:r>
                      <a:endParaRPr lang="en-US" sz="2000" dirty="0"/>
                    </a:p>
                  </a:txBody>
                  <a:tcPr/>
                </a:tc>
                <a:tc>
                  <a:txBody>
                    <a:bodyPr/>
                    <a:lstStyle/>
                    <a:p>
                      <a:r>
                        <a:rPr lang="en-US" sz="2400" dirty="0" smtClean="0"/>
                        <a:t>Booster</a:t>
                      </a:r>
                      <a:endParaRPr lang="en-US" sz="2400" dirty="0"/>
                    </a:p>
                  </a:txBody>
                  <a:tcPr/>
                </a:tc>
                <a:tc>
                  <a:txBody>
                    <a:bodyPr/>
                    <a:lstStyle/>
                    <a:p>
                      <a:r>
                        <a:rPr lang="en-US" sz="2400" dirty="0" smtClean="0"/>
                        <a:t>Total</a:t>
                      </a:r>
                      <a:endParaRPr lang="en-US" sz="2400" dirty="0"/>
                    </a:p>
                  </a:txBody>
                  <a:tcPr/>
                </a:tc>
              </a:tr>
              <a:tr h="548640">
                <a:tc>
                  <a:txBody>
                    <a:bodyPr/>
                    <a:lstStyle/>
                    <a:p>
                      <a:r>
                        <a:rPr lang="en-US" sz="2400" dirty="0" smtClean="0"/>
                        <a:t> Female</a:t>
                      </a:r>
                      <a:r>
                        <a:rPr lang="en-US" sz="2400" baseline="0" dirty="0" smtClean="0"/>
                        <a:t> </a:t>
                      </a:r>
                      <a:r>
                        <a:rPr lang="en-US" sz="2400" dirty="0" smtClean="0"/>
                        <a:t>Gender</a:t>
                      </a:r>
                      <a:endParaRPr lang="en-US" sz="2400" dirty="0"/>
                    </a:p>
                  </a:txBody>
                  <a:tcPr/>
                </a:tc>
                <a:tc>
                  <a:txBody>
                    <a:bodyPr/>
                    <a:lstStyle/>
                    <a:p>
                      <a:r>
                        <a:rPr lang="en-US" sz="2400" dirty="0" smtClean="0"/>
                        <a:t>5/8</a:t>
                      </a:r>
                      <a:endParaRPr lang="en-US" sz="2400" dirty="0"/>
                    </a:p>
                  </a:txBody>
                  <a:tcPr/>
                </a:tc>
                <a:tc>
                  <a:txBody>
                    <a:bodyPr/>
                    <a:lstStyle/>
                    <a:p>
                      <a:r>
                        <a:rPr lang="en-US" sz="2400" dirty="0" smtClean="0"/>
                        <a:t>9/14</a:t>
                      </a:r>
                      <a:endParaRPr lang="en-US" sz="2400" dirty="0"/>
                    </a:p>
                  </a:txBody>
                  <a:tcPr/>
                </a:tc>
                <a:tc>
                  <a:txBody>
                    <a:bodyPr/>
                    <a:lstStyle/>
                    <a:p>
                      <a:r>
                        <a:rPr lang="en-US" sz="2400" dirty="0" smtClean="0"/>
                        <a:t>N.S.</a:t>
                      </a:r>
                      <a:endParaRPr lang="en-US" sz="2400" dirty="0"/>
                    </a:p>
                  </a:txBody>
                  <a:tcPr/>
                </a:tc>
                <a:tc>
                  <a:txBody>
                    <a:bodyPr/>
                    <a:lstStyle/>
                    <a:p>
                      <a:r>
                        <a:rPr lang="en-US" sz="2400" dirty="0" smtClean="0"/>
                        <a:t>2/2</a:t>
                      </a:r>
                      <a:endParaRPr lang="en-US" sz="2400" dirty="0"/>
                    </a:p>
                  </a:txBody>
                  <a:tcPr/>
                </a:tc>
                <a:tc>
                  <a:txBody>
                    <a:bodyPr/>
                    <a:lstStyle/>
                    <a:p>
                      <a:r>
                        <a:rPr lang="en-US" sz="2400" dirty="0" smtClean="0"/>
                        <a:t>16/24</a:t>
                      </a:r>
                      <a:endParaRPr lang="en-US" sz="2400" dirty="0"/>
                    </a:p>
                  </a:txBody>
                  <a:tcPr/>
                </a:tc>
              </a:tr>
              <a:tr h="1951522">
                <a:tc>
                  <a:txBody>
                    <a:bodyPr/>
                    <a:lstStyle/>
                    <a:p>
                      <a:r>
                        <a:rPr lang="en-US" sz="2400" dirty="0" smtClean="0"/>
                        <a:t>Race</a:t>
                      </a:r>
                    </a:p>
                    <a:p>
                      <a:r>
                        <a:rPr lang="en-US" sz="2400" dirty="0" smtClean="0"/>
                        <a:t>     AI/AN</a:t>
                      </a:r>
                    </a:p>
                    <a:p>
                      <a:r>
                        <a:rPr lang="en-US" sz="2400" dirty="0" smtClean="0"/>
                        <a:t>     Asian</a:t>
                      </a:r>
                    </a:p>
                    <a:p>
                      <a:r>
                        <a:rPr lang="en-US" sz="2400" dirty="0" smtClean="0"/>
                        <a:t>     African-Am.</a:t>
                      </a:r>
                    </a:p>
                    <a:p>
                      <a:r>
                        <a:rPr lang="en-US" sz="2400" dirty="0" smtClean="0"/>
                        <a:t>     Caucasian</a:t>
                      </a:r>
                    </a:p>
                    <a:p>
                      <a:r>
                        <a:rPr lang="en-US" sz="2400" dirty="0" smtClean="0"/>
                        <a:t>Ethnicity</a:t>
                      </a:r>
                    </a:p>
                    <a:p>
                      <a:r>
                        <a:rPr lang="en-US" sz="2400" dirty="0" smtClean="0"/>
                        <a:t>     Hispanic</a:t>
                      </a:r>
                      <a:endParaRPr lang="en-US" sz="2400" dirty="0"/>
                    </a:p>
                  </a:txBody>
                  <a:tcPr/>
                </a:tc>
                <a:tc>
                  <a:txBody>
                    <a:bodyPr/>
                    <a:lstStyle/>
                    <a:p>
                      <a:endParaRPr lang="en-US" sz="2400" dirty="0" smtClean="0"/>
                    </a:p>
                    <a:p>
                      <a:r>
                        <a:rPr lang="en-US" sz="2400" dirty="0" smtClean="0"/>
                        <a:t>1/8</a:t>
                      </a:r>
                    </a:p>
                    <a:p>
                      <a:r>
                        <a:rPr lang="en-US" sz="2400" dirty="0" smtClean="0"/>
                        <a:t>1/8</a:t>
                      </a:r>
                    </a:p>
                    <a:p>
                      <a:r>
                        <a:rPr lang="en-US" sz="2400" dirty="0" smtClean="0"/>
                        <a:t>1/8</a:t>
                      </a:r>
                    </a:p>
                    <a:p>
                      <a:r>
                        <a:rPr lang="en-US" sz="2400" dirty="0" smtClean="0"/>
                        <a:t>5/8</a:t>
                      </a:r>
                    </a:p>
                    <a:p>
                      <a:endParaRPr lang="en-US" sz="2400" dirty="0" smtClean="0"/>
                    </a:p>
                    <a:p>
                      <a:r>
                        <a:rPr lang="en-US" sz="2400" dirty="0" smtClean="0"/>
                        <a:t>2/8</a:t>
                      </a:r>
                      <a:endParaRPr lang="en-US" sz="2400" dirty="0"/>
                    </a:p>
                  </a:txBody>
                  <a:tcPr/>
                </a:tc>
                <a:tc>
                  <a:txBody>
                    <a:bodyPr/>
                    <a:lstStyle/>
                    <a:p>
                      <a:endParaRPr lang="en-US" sz="2400" dirty="0" smtClean="0"/>
                    </a:p>
                    <a:p>
                      <a:r>
                        <a:rPr lang="en-US" sz="2400" dirty="0" smtClean="0"/>
                        <a:t>0/14</a:t>
                      </a:r>
                    </a:p>
                    <a:p>
                      <a:r>
                        <a:rPr lang="en-US" sz="2400" dirty="0" smtClean="0"/>
                        <a:t>0/14</a:t>
                      </a:r>
                    </a:p>
                    <a:p>
                      <a:r>
                        <a:rPr lang="en-US" sz="2400" dirty="0" smtClean="0"/>
                        <a:t>2/14</a:t>
                      </a:r>
                    </a:p>
                    <a:p>
                      <a:r>
                        <a:rPr lang="en-US" sz="2400" dirty="0" smtClean="0"/>
                        <a:t>12/14</a:t>
                      </a:r>
                    </a:p>
                    <a:p>
                      <a:endParaRPr lang="en-US" sz="2400" dirty="0" smtClean="0"/>
                    </a:p>
                    <a:p>
                      <a:r>
                        <a:rPr lang="en-US" sz="2400" dirty="0" smtClean="0"/>
                        <a:t>1/14</a:t>
                      </a:r>
                      <a:endParaRPr lang="en-US" sz="2400" dirty="0"/>
                    </a:p>
                  </a:txBody>
                  <a:tcPr/>
                </a:tc>
                <a:tc>
                  <a:txBody>
                    <a:bodyPr/>
                    <a:lstStyle/>
                    <a:p>
                      <a:r>
                        <a:rPr lang="en-US" sz="2400" dirty="0" smtClean="0"/>
                        <a:t>N.S</a:t>
                      </a:r>
                    </a:p>
                    <a:p>
                      <a:endParaRPr lang="en-US" sz="2400" dirty="0" smtClean="0"/>
                    </a:p>
                    <a:p>
                      <a:endParaRPr lang="en-US" sz="2400" dirty="0" smtClean="0"/>
                    </a:p>
                    <a:p>
                      <a:endParaRPr lang="en-US" sz="2400" dirty="0" smtClean="0"/>
                    </a:p>
                    <a:p>
                      <a:endParaRPr lang="en-US" sz="2400" dirty="0" smtClean="0"/>
                    </a:p>
                    <a:p>
                      <a:r>
                        <a:rPr lang="en-US" sz="2400" dirty="0" smtClean="0"/>
                        <a:t>N.S..</a:t>
                      </a:r>
                      <a:endParaRPr lang="en-US" sz="2400" dirty="0"/>
                    </a:p>
                  </a:txBody>
                  <a:tcPr/>
                </a:tc>
                <a:tc>
                  <a:txBody>
                    <a:bodyPr/>
                    <a:lstStyle/>
                    <a:p>
                      <a:endParaRPr lang="en-US" sz="2400" dirty="0" smtClean="0"/>
                    </a:p>
                    <a:p>
                      <a:r>
                        <a:rPr lang="en-US" sz="2400" dirty="0" smtClean="0"/>
                        <a:t>0/2</a:t>
                      </a:r>
                    </a:p>
                    <a:p>
                      <a:r>
                        <a:rPr lang="en-US" sz="2400" dirty="0" smtClean="0"/>
                        <a:t>0/2</a:t>
                      </a:r>
                    </a:p>
                    <a:p>
                      <a:r>
                        <a:rPr lang="en-US" sz="2400" dirty="0" smtClean="0"/>
                        <a:t>0/2</a:t>
                      </a:r>
                    </a:p>
                    <a:p>
                      <a:r>
                        <a:rPr lang="en-US" sz="2400" dirty="0" smtClean="0"/>
                        <a:t>2/2</a:t>
                      </a:r>
                    </a:p>
                    <a:p>
                      <a:endParaRPr lang="en-US" sz="2400" dirty="0" smtClean="0"/>
                    </a:p>
                    <a:p>
                      <a:r>
                        <a:rPr lang="en-US" sz="2400" dirty="0" smtClean="0"/>
                        <a:t>0/2</a:t>
                      </a:r>
                      <a:endParaRPr lang="en-US" sz="2400" dirty="0"/>
                    </a:p>
                  </a:txBody>
                  <a:tcPr/>
                </a:tc>
                <a:tc>
                  <a:txBody>
                    <a:bodyPr/>
                    <a:lstStyle/>
                    <a:p>
                      <a:endParaRPr lang="en-US" sz="2400" dirty="0" smtClean="0"/>
                    </a:p>
                    <a:p>
                      <a:r>
                        <a:rPr lang="en-US" sz="2400" dirty="0" smtClean="0"/>
                        <a:t>1/24</a:t>
                      </a:r>
                    </a:p>
                    <a:p>
                      <a:r>
                        <a:rPr lang="en-US" sz="2400" dirty="0" smtClean="0"/>
                        <a:t>1/24</a:t>
                      </a:r>
                    </a:p>
                    <a:p>
                      <a:r>
                        <a:rPr lang="en-US" sz="2400" dirty="0" smtClean="0"/>
                        <a:t>3/24</a:t>
                      </a:r>
                    </a:p>
                    <a:p>
                      <a:r>
                        <a:rPr lang="en-US" sz="2400" dirty="0" smtClean="0"/>
                        <a:t>19/24</a:t>
                      </a:r>
                    </a:p>
                    <a:p>
                      <a:endParaRPr lang="en-US" sz="2400" dirty="0" smtClean="0"/>
                    </a:p>
                    <a:p>
                      <a:r>
                        <a:rPr lang="en-US" sz="2400" dirty="0" smtClean="0"/>
                        <a:t>3/24</a:t>
                      </a:r>
                      <a:endParaRPr lang="en-US" sz="2400" dirty="0"/>
                    </a:p>
                  </a:txBody>
                  <a:tcPr/>
                </a:tc>
              </a:tr>
              <a:tr h="548640">
                <a:tc>
                  <a:txBody>
                    <a:bodyPr/>
                    <a:lstStyle/>
                    <a:p>
                      <a:r>
                        <a:rPr lang="en-US" sz="2400" dirty="0" smtClean="0"/>
                        <a:t>Age</a:t>
                      </a:r>
                      <a:endParaRPr lang="en-US" sz="2400" dirty="0"/>
                    </a:p>
                  </a:txBody>
                  <a:tcPr/>
                </a:tc>
                <a:tc>
                  <a:txBody>
                    <a:bodyPr/>
                    <a:lstStyle/>
                    <a:p>
                      <a:r>
                        <a:rPr lang="en-US" sz="2400" dirty="0" smtClean="0"/>
                        <a:t>36.0 (9.2)</a:t>
                      </a:r>
                      <a:endParaRPr lang="en-US" sz="2400" dirty="0"/>
                    </a:p>
                  </a:txBody>
                  <a:tcPr/>
                </a:tc>
                <a:tc>
                  <a:txBody>
                    <a:bodyPr/>
                    <a:lstStyle/>
                    <a:p>
                      <a:r>
                        <a:rPr lang="en-US" sz="2400" dirty="0" smtClean="0"/>
                        <a:t>29.9</a:t>
                      </a:r>
                      <a:r>
                        <a:rPr lang="en-US" sz="2400" baseline="0" dirty="0" smtClean="0"/>
                        <a:t> (3.3)</a:t>
                      </a:r>
                      <a:endParaRPr lang="en-US" sz="2400" dirty="0"/>
                    </a:p>
                  </a:txBody>
                  <a:tcPr/>
                </a:tc>
                <a:tc>
                  <a:txBody>
                    <a:bodyPr/>
                    <a:lstStyle/>
                    <a:p>
                      <a:r>
                        <a:rPr lang="en-US" sz="2400" b="1" dirty="0" smtClean="0"/>
                        <a:t>.022</a:t>
                      </a:r>
                      <a:endParaRPr lang="en-US" sz="2400" b="1" dirty="0"/>
                    </a:p>
                  </a:txBody>
                  <a:tcPr/>
                </a:tc>
                <a:tc>
                  <a:txBody>
                    <a:bodyPr/>
                    <a:lstStyle/>
                    <a:p>
                      <a:r>
                        <a:rPr lang="en-US" sz="2400" dirty="0" smtClean="0"/>
                        <a:t>34.5 (6.4)</a:t>
                      </a:r>
                      <a:endParaRPr lang="en-US" sz="2400" dirty="0"/>
                    </a:p>
                  </a:txBody>
                  <a:tcPr/>
                </a:tc>
                <a:tc>
                  <a:txBody>
                    <a:bodyPr/>
                    <a:lstStyle/>
                    <a:p>
                      <a:r>
                        <a:rPr lang="en-US" sz="2400" dirty="0" smtClean="0"/>
                        <a:t>37.1</a:t>
                      </a:r>
                      <a:r>
                        <a:rPr lang="en-US" sz="2400" baseline="0" dirty="0" smtClean="0"/>
                        <a:t> (6.8)</a:t>
                      </a:r>
                      <a:endParaRPr lang="en-US" sz="2400" dirty="0"/>
                    </a:p>
                  </a:txBody>
                  <a:tcPr/>
                </a:tc>
              </a:tr>
              <a:tr h="548640">
                <a:tc>
                  <a:txBody>
                    <a:bodyPr/>
                    <a:lstStyle/>
                    <a:p>
                      <a:r>
                        <a:rPr lang="en-US" sz="2400" dirty="0" smtClean="0"/>
                        <a:t>Years counseling</a:t>
                      </a:r>
                      <a:r>
                        <a:rPr lang="en-US" sz="2400" baseline="0" dirty="0" smtClean="0"/>
                        <a:t> exp.</a:t>
                      </a:r>
                      <a:endParaRPr lang="en-US" sz="2400" dirty="0"/>
                    </a:p>
                  </a:txBody>
                  <a:tcPr/>
                </a:tc>
                <a:tc>
                  <a:txBody>
                    <a:bodyPr/>
                    <a:lstStyle/>
                    <a:p>
                      <a:r>
                        <a:rPr lang="en-US" sz="2400" dirty="0" smtClean="0"/>
                        <a:t>1.7 (2.3)</a:t>
                      </a:r>
                      <a:endParaRPr lang="en-US" sz="2400" dirty="0"/>
                    </a:p>
                  </a:txBody>
                  <a:tcPr/>
                </a:tc>
                <a:tc>
                  <a:txBody>
                    <a:bodyPr/>
                    <a:lstStyle/>
                    <a:p>
                      <a:r>
                        <a:rPr lang="en-US" sz="2400" dirty="0" smtClean="0"/>
                        <a:t>1.8 (2.5)</a:t>
                      </a:r>
                      <a:endParaRPr lang="en-US" sz="2400" dirty="0"/>
                    </a:p>
                  </a:txBody>
                  <a:tcPr/>
                </a:tc>
                <a:tc>
                  <a:txBody>
                    <a:bodyPr/>
                    <a:lstStyle/>
                    <a:p>
                      <a:r>
                        <a:rPr lang="en-US" sz="2400" dirty="0" smtClean="0"/>
                        <a:t>N.S.</a:t>
                      </a:r>
                      <a:endParaRPr lang="en-US" sz="2400" dirty="0"/>
                    </a:p>
                  </a:txBody>
                  <a:tcPr/>
                </a:tc>
                <a:tc>
                  <a:txBody>
                    <a:bodyPr/>
                    <a:lstStyle/>
                    <a:p>
                      <a:r>
                        <a:rPr lang="en-US" sz="2400" dirty="0" smtClean="0"/>
                        <a:t>5.0 (5.7)</a:t>
                      </a:r>
                      <a:endParaRPr lang="en-US" sz="2400" dirty="0"/>
                    </a:p>
                  </a:txBody>
                  <a:tcPr/>
                </a:tc>
                <a:tc>
                  <a:txBody>
                    <a:bodyPr/>
                    <a:lstStyle/>
                    <a:p>
                      <a:r>
                        <a:rPr lang="en-US" sz="2400" dirty="0" smtClean="0"/>
                        <a:t>2.0 (2.7)</a:t>
                      </a:r>
                      <a:endParaRPr lang="en-US" sz="2400" dirty="0"/>
                    </a:p>
                  </a:txBody>
                  <a:tcPr/>
                </a:tc>
              </a:tr>
              <a:tr h="548640">
                <a:tc>
                  <a:txBody>
                    <a:bodyPr/>
                    <a:lstStyle/>
                    <a:p>
                      <a:r>
                        <a:rPr lang="en-US" sz="2400" dirty="0" smtClean="0"/>
                        <a:t>Licensed as counselor</a:t>
                      </a:r>
                      <a:endParaRPr lang="en-US" sz="2400" dirty="0"/>
                    </a:p>
                  </a:txBody>
                  <a:tcPr/>
                </a:tc>
                <a:tc>
                  <a:txBody>
                    <a:bodyPr/>
                    <a:lstStyle/>
                    <a:p>
                      <a:r>
                        <a:rPr lang="en-US" sz="2400" dirty="0" smtClean="0"/>
                        <a:t>4/8</a:t>
                      </a:r>
                      <a:endParaRPr lang="en-US" sz="2400" dirty="0"/>
                    </a:p>
                  </a:txBody>
                  <a:tcPr/>
                </a:tc>
                <a:tc>
                  <a:txBody>
                    <a:bodyPr/>
                    <a:lstStyle/>
                    <a:p>
                      <a:r>
                        <a:rPr lang="en-US" sz="2400" dirty="0" smtClean="0"/>
                        <a:t>6/14</a:t>
                      </a:r>
                      <a:endParaRPr lang="en-US" sz="2400" dirty="0"/>
                    </a:p>
                  </a:txBody>
                  <a:tcPr/>
                </a:tc>
                <a:tc>
                  <a:txBody>
                    <a:bodyPr/>
                    <a:lstStyle/>
                    <a:p>
                      <a:r>
                        <a:rPr lang="en-US" sz="2400" dirty="0" smtClean="0"/>
                        <a:t>N.S.</a:t>
                      </a:r>
                      <a:endParaRPr lang="en-US" sz="2400" dirty="0"/>
                    </a:p>
                  </a:txBody>
                  <a:tcPr/>
                </a:tc>
                <a:tc>
                  <a:txBody>
                    <a:bodyPr/>
                    <a:lstStyle/>
                    <a:p>
                      <a:r>
                        <a:rPr lang="en-US" sz="2400" dirty="0" smtClean="0"/>
                        <a:t>2/2</a:t>
                      </a:r>
                      <a:endParaRPr lang="en-US" sz="2400" dirty="0"/>
                    </a:p>
                  </a:txBody>
                  <a:tcPr/>
                </a:tc>
                <a:tc>
                  <a:txBody>
                    <a:bodyPr/>
                    <a:lstStyle/>
                    <a:p>
                      <a:r>
                        <a:rPr lang="en-US" sz="2400" dirty="0" smtClean="0"/>
                        <a:t>12/24</a:t>
                      </a:r>
                      <a:endParaRPr lang="en-US" sz="2400" dirty="0"/>
                    </a:p>
                  </a:txBody>
                  <a:tcPr/>
                </a:tc>
              </a:tr>
              <a:tr h="802872">
                <a:tc>
                  <a:txBody>
                    <a:bodyPr/>
                    <a:lstStyle/>
                    <a:p>
                      <a:r>
                        <a:rPr lang="en-US" sz="2400" dirty="0" smtClean="0"/>
                        <a:t>Understanding of Substance</a:t>
                      </a:r>
                      <a:r>
                        <a:rPr lang="en-US" sz="2400" baseline="0" dirty="0" smtClean="0"/>
                        <a:t> Abuse</a:t>
                      </a:r>
                    </a:p>
                    <a:p>
                      <a:r>
                        <a:rPr lang="en-US" sz="2400" baseline="0" dirty="0" smtClean="0"/>
                        <a:t>     Disease Model</a:t>
                      </a:r>
                    </a:p>
                    <a:p>
                      <a:r>
                        <a:rPr lang="en-US" sz="2400" baseline="0" dirty="0" smtClean="0"/>
                        <a:t>     Psychological Model</a:t>
                      </a:r>
                    </a:p>
                    <a:p>
                      <a:r>
                        <a:rPr lang="en-US" sz="2400" baseline="0" dirty="0" smtClean="0"/>
                        <a:t>     Eclectic Model</a:t>
                      </a:r>
                      <a:endParaRPr lang="en-US" sz="2400" dirty="0"/>
                    </a:p>
                  </a:txBody>
                  <a:tcPr/>
                </a:tc>
                <a:tc>
                  <a:txBody>
                    <a:bodyPr/>
                    <a:lstStyle/>
                    <a:p>
                      <a:endParaRPr lang="en-US" sz="2400" kern="1200" dirty="0" smtClean="0">
                        <a:solidFill>
                          <a:schemeClr val="dk1"/>
                        </a:solidFill>
                        <a:latin typeface="+mn-lt"/>
                        <a:ea typeface="+mn-ea"/>
                        <a:cs typeface="+mn-cs"/>
                      </a:endParaRPr>
                    </a:p>
                    <a:p>
                      <a:endParaRPr lang="en-US" sz="2400" kern="1200" baseline="0" dirty="0" smtClean="0">
                        <a:solidFill>
                          <a:schemeClr val="dk1"/>
                        </a:solidFill>
                        <a:latin typeface="+mn-lt"/>
                        <a:ea typeface="+mn-ea"/>
                        <a:cs typeface="+mn-cs"/>
                      </a:endParaRPr>
                    </a:p>
                    <a:p>
                      <a:r>
                        <a:rPr lang="en-US" sz="2400" kern="1200" baseline="0" dirty="0" smtClean="0">
                          <a:solidFill>
                            <a:schemeClr val="dk1"/>
                          </a:solidFill>
                          <a:latin typeface="+mn-lt"/>
                          <a:ea typeface="+mn-ea"/>
                          <a:cs typeface="+mn-cs"/>
                        </a:rPr>
                        <a:t>11.9 (6.1)</a:t>
                      </a:r>
                      <a:endParaRPr lang="en-US" sz="2400" kern="1200" dirty="0" smtClean="0">
                        <a:solidFill>
                          <a:schemeClr val="dk1"/>
                        </a:solidFill>
                        <a:latin typeface="+mn-lt"/>
                        <a:ea typeface="+mn-ea"/>
                        <a:cs typeface="+mn-cs"/>
                      </a:endParaRPr>
                    </a:p>
                    <a:p>
                      <a:r>
                        <a:rPr lang="en-US" sz="2400" kern="1200" baseline="0" dirty="0" smtClean="0">
                          <a:solidFill>
                            <a:schemeClr val="dk1"/>
                          </a:solidFill>
                          <a:latin typeface="+mn-lt"/>
                          <a:ea typeface="+mn-ea"/>
                          <a:cs typeface="+mn-cs"/>
                        </a:rPr>
                        <a:t>12.3 (2.2)</a:t>
                      </a:r>
                    </a:p>
                    <a:p>
                      <a:r>
                        <a:rPr lang="en-US" sz="2400" kern="1200" baseline="0" dirty="0" smtClean="0">
                          <a:solidFill>
                            <a:schemeClr val="dk1"/>
                          </a:solidFill>
                          <a:latin typeface="+mn-lt"/>
                          <a:ea typeface="+mn-ea"/>
                          <a:cs typeface="+mn-cs"/>
                        </a:rPr>
                        <a:t>15.5 (3.0)</a:t>
                      </a:r>
                      <a:endParaRPr lang="en-US" sz="2400" dirty="0"/>
                    </a:p>
                  </a:txBody>
                  <a:tcPr/>
                </a:tc>
                <a:tc>
                  <a:txBody>
                    <a:bodyPr/>
                    <a:lstStyle/>
                    <a:p>
                      <a:endParaRPr lang="en-US" sz="2400" kern="1200" baseline="0" dirty="0" smtClean="0">
                        <a:solidFill>
                          <a:schemeClr val="dk1"/>
                        </a:solidFill>
                        <a:latin typeface="+mn-lt"/>
                        <a:ea typeface="+mn-ea"/>
                        <a:cs typeface="+mn-cs"/>
                      </a:endParaRPr>
                    </a:p>
                    <a:p>
                      <a:endParaRPr lang="en-US" sz="2400" kern="1200" baseline="0" dirty="0" smtClean="0">
                        <a:solidFill>
                          <a:schemeClr val="dk1"/>
                        </a:solidFill>
                        <a:latin typeface="+mn-lt"/>
                        <a:ea typeface="+mn-ea"/>
                        <a:cs typeface="+mn-cs"/>
                      </a:endParaRPr>
                    </a:p>
                    <a:p>
                      <a:r>
                        <a:rPr lang="en-US" sz="2400" kern="1200" baseline="0" dirty="0" smtClean="0">
                          <a:solidFill>
                            <a:schemeClr val="dk1"/>
                          </a:solidFill>
                          <a:latin typeface="+mn-lt"/>
                          <a:ea typeface="+mn-ea"/>
                          <a:cs typeface="+mn-cs"/>
                        </a:rPr>
                        <a:t>9.0 (6.5)</a:t>
                      </a:r>
                    </a:p>
                    <a:p>
                      <a:r>
                        <a:rPr lang="en-US" sz="2400" kern="1200" baseline="0" dirty="0" smtClean="0">
                          <a:solidFill>
                            <a:schemeClr val="dk1"/>
                          </a:solidFill>
                          <a:latin typeface="+mn-lt"/>
                          <a:ea typeface="+mn-ea"/>
                          <a:cs typeface="+mn-cs"/>
                        </a:rPr>
                        <a:t>15.3 (2.8)</a:t>
                      </a:r>
                    </a:p>
                    <a:p>
                      <a:r>
                        <a:rPr lang="en-US" sz="2400" kern="1200" baseline="0" dirty="0" smtClean="0">
                          <a:solidFill>
                            <a:schemeClr val="dk1"/>
                          </a:solidFill>
                          <a:latin typeface="+mn-lt"/>
                          <a:ea typeface="+mn-ea"/>
                          <a:cs typeface="+mn-cs"/>
                        </a:rPr>
                        <a:t>17.0  (4.0)</a:t>
                      </a:r>
                      <a:endParaRPr lang="en-US"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2400" kern="1200" baseline="0" dirty="0" smtClean="0">
                        <a:solidFill>
                          <a:schemeClr val="dk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2400" kern="1200" baseline="0" dirty="0" smtClean="0">
                        <a:solidFill>
                          <a:schemeClr val="dk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2400" kern="1200" baseline="0" dirty="0" smtClean="0">
                          <a:solidFill>
                            <a:schemeClr val="dk1"/>
                          </a:solidFill>
                          <a:latin typeface="+mn-lt"/>
                          <a:ea typeface="+mn-ea"/>
                          <a:cs typeface="+mn-cs"/>
                        </a:rPr>
                        <a:t>N.S.</a:t>
                      </a:r>
                    </a:p>
                    <a:p>
                      <a:pPr marL="0" marR="0" indent="0" algn="l" defTabSz="914400" rtl="0" eaLnBrk="1" fontAlgn="auto" latinLnBrk="0" hangingPunct="1">
                        <a:lnSpc>
                          <a:spcPct val="100000"/>
                        </a:lnSpc>
                        <a:spcBef>
                          <a:spcPts val="0"/>
                        </a:spcBef>
                        <a:spcAft>
                          <a:spcPts val="0"/>
                        </a:spcAft>
                        <a:buClrTx/>
                        <a:buSzTx/>
                        <a:buFontTx/>
                        <a:buNone/>
                        <a:tabLst/>
                        <a:defRPr/>
                      </a:pPr>
                      <a:r>
                        <a:rPr lang="en-US" sz="2400" b="1" kern="1200" baseline="0" dirty="0" smtClean="0">
                          <a:solidFill>
                            <a:schemeClr val="dk1"/>
                          </a:solidFill>
                          <a:latin typeface="+mn-lt"/>
                          <a:ea typeface="+mn-ea"/>
                          <a:cs typeface="+mn-cs"/>
                        </a:rPr>
                        <a:t>.021</a:t>
                      </a:r>
                    </a:p>
                    <a:p>
                      <a:pPr marL="0" marR="0" indent="0" algn="l" defTabSz="914400" rtl="0" eaLnBrk="1" fontAlgn="auto" latinLnBrk="0" hangingPunct="1">
                        <a:lnSpc>
                          <a:spcPct val="100000"/>
                        </a:lnSpc>
                        <a:spcBef>
                          <a:spcPts val="0"/>
                        </a:spcBef>
                        <a:spcAft>
                          <a:spcPts val="0"/>
                        </a:spcAft>
                        <a:buClrTx/>
                        <a:buSzTx/>
                        <a:buFontTx/>
                        <a:buNone/>
                        <a:tabLst/>
                        <a:defRPr/>
                      </a:pPr>
                      <a:r>
                        <a:rPr lang="en-US" sz="2400" kern="1200" baseline="0" dirty="0" smtClean="0">
                          <a:solidFill>
                            <a:schemeClr val="dk1"/>
                          </a:solidFill>
                          <a:latin typeface="+mn-lt"/>
                          <a:ea typeface="+mn-ea"/>
                          <a:cs typeface="+mn-cs"/>
                        </a:rPr>
                        <a:t>N.S.</a:t>
                      </a:r>
                    </a:p>
                  </a:txBody>
                  <a:tcPr/>
                </a:tc>
                <a:tc>
                  <a:txBody>
                    <a:bodyPr/>
                    <a:lstStyle/>
                    <a:p>
                      <a:endParaRPr lang="en-US" sz="2400" kern="1200" baseline="0" dirty="0" smtClean="0">
                        <a:solidFill>
                          <a:schemeClr val="dk1"/>
                        </a:solidFill>
                        <a:latin typeface="+mn-lt"/>
                        <a:ea typeface="+mn-ea"/>
                        <a:cs typeface="+mn-cs"/>
                      </a:endParaRPr>
                    </a:p>
                    <a:p>
                      <a:endParaRPr lang="en-US" sz="2400" kern="1200" baseline="0" dirty="0" smtClean="0">
                        <a:solidFill>
                          <a:schemeClr val="dk1"/>
                        </a:solidFill>
                        <a:latin typeface="+mn-lt"/>
                        <a:ea typeface="+mn-ea"/>
                        <a:cs typeface="+mn-cs"/>
                      </a:endParaRPr>
                    </a:p>
                    <a:p>
                      <a:r>
                        <a:rPr lang="en-US" sz="2400" kern="1200" baseline="0" dirty="0" smtClean="0">
                          <a:solidFill>
                            <a:schemeClr val="dk1"/>
                          </a:solidFill>
                          <a:latin typeface="+mn-lt"/>
                          <a:ea typeface="+mn-ea"/>
                          <a:cs typeface="+mn-cs"/>
                        </a:rPr>
                        <a:t>7.0 (0.0)</a:t>
                      </a:r>
                    </a:p>
                    <a:p>
                      <a:r>
                        <a:rPr lang="en-US" sz="2400" kern="1200" baseline="0" dirty="0" smtClean="0">
                          <a:solidFill>
                            <a:schemeClr val="dk1"/>
                          </a:solidFill>
                          <a:latin typeface="+mn-lt"/>
                          <a:ea typeface="+mn-ea"/>
                          <a:cs typeface="+mn-cs"/>
                        </a:rPr>
                        <a:t>12.5 (0.7)</a:t>
                      </a:r>
                    </a:p>
                    <a:p>
                      <a:pPr marL="0" marR="0" indent="0" algn="l" defTabSz="914400" rtl="0" eaLnBrk="1" fontAlgn="auto" latinLnBrk="0" hangingPunct="1">
                        <a:lnSpc>
                          <a:spcPct val="100000"/>
                        </a:lnSpc>
                        <a:spcBef>
                          <a:spcPts val="0"/>
                        </a:spcBef>
                        <a:spcAft>
                          <a:spcPts val="0"/>
                        </a:spcAft>
                        <a:buClrTx/>
                        <a:buSzTx/>
                        <a:buFontTx/>
                        <a:buNone/>
                        <a:tabLst/>
                        <a:defRPr/>
                      </a:pPr>
                      <a:r>
                        <a:rPr lang="en-US" sz="2400" kern="1200" baseline="0" dirty="0" smtClean="0">
                          <a:solidFill>
                            <a:schemeClr val="dk1"/>
                          </a:solidFill>
                          <a:latin typeface="+mn-lt"/>
                          <a:ea typeface="+mn-ea"/>
                          <a:cs typeface="+mn-cs"/>
                        </a:rPr>
                        <a:t>20.5  (0.7)</a:t>
                      </a:r>
                    </a:p>
                  </a:txBody>
                  <a:tcPr/>
                </a:tc>
                <a:tc>
                  <a:txBody>
                    <a:bodyPr/>
                    <a:lstStyle/>
                    <a:p>
                      <a:endParaRPr lang="en-US" sz="2400" kern="1200" baseline="0" dirty="0" smtClean="0">
                        <a:solidFill>
                          <a:schemeClr val="dk1"/>
                        </a:solidFill>
                        <a:latin typeface="+mn-lt"/>
                        <a:ea typeface="+mn-ea"/>
                        <a:cs typeface="+mn-cs"/>
                      </a:endParaRPr>
                    </a:p>
                    <a:p>
                      <a:endParaRPr lang="en-US" sz="2400" kern="1200" baseline="0" dirty="0" smtClean="0">
                        <a:solidFill>
                          <a:schemeClr val="dk1"/>
                        </a:solidFill>
                        <a:latin typeface="+mn-lt"/>
                        <a:ea typeface="+mn-ea"/>
                        <a:cs typeface="+mn-cs"/>
                      </a:endParaRPr>
                    </a:p>
                    <a:p>
                      <a:r>
                        <a:rPr lang="en-US" sz="2400" kern="1200" baseline="0" dirty="0" smtClean="0">
                          <a:solidFill>
                            <a:schemeClr val="dk1"/>
                          </a:solidFill>
                          <a:latin typeface="+mn-lt"/>
                          <a:ea typeface="+mn-ea"/>
                          <a:cs typeface="+mn-cs"/>
                        </a:rPr>
                        <a:t>9.8 (6.1)</a:t>
                      </a:r>
                    </a:p>
                    <a:p>
                      <a:r>
                        <a:rPr lang="en-US" sz="2400" kern="1200" baseline="0" dirty="0" smtClean="0">
                          <a:solidFill>
                            <a:schemeClr val="dk1"/>
                          </a:solidFill>
                          <a:latin typeface="+mn-lt"/>
                          <a:ea typeface="+mn-ea"/>
                          <a:cs typeface="+mn-cs"/>
                        </a:rPr>
                        <a:t>14.0 (2.9)</a:t>
                      </a:r>
                    </a:p>
                    <a:p>
                      <a:r>
                        <a:rPr lang="en-US" sz="2400" kern="1200" baseline="0" dirty="0" smtClean="0">
                          <a:solidFill>
                            <a:schemeClr val="dk1"/>
                          </a:solidFill>
                          <a:latin typeface="+mn-lt"/>
                          <a:ea typeface="+mn-ea"/>
                          <a:cs typeface="+mn-cs"/>
                        </a:rPr>
                        <a:t>16.8 (3.7)</a:t>
                      </a:r>
                      <a:endParaRPr lang="en-US" sz="2400" dirty="0"/>
                    </a:p>
                  </a:txBody>
                  <a:tcPr/>
                </a:tc>
              </a:tr>
              <a:tr h="802872">
                <a:tc gridSpan="6">
                  <a:txBody>
                    <a:bodyPr/>
                    <a:lstStyle/>
                    <a:p>
                      <a:pPr>
                        <a:buFont typeface="Arial" charset="0"/>
                        <a:buNone/>
                      </a:pPr>
                      <a:r>
                        <a:rPr lang="en-US" sz="2400" b="0" dirty="0" smtClean="0">
                          <a:solidFill>
                            <a:schemeClr val="tx1"/>
                          </a:solidFill>
                        </a:rPr>
                        <a:t>Categorical measures shown as proportions,</a:t>
                      </a:r>
                      <a:r>
                        <a:rPr lang="en-US" sz="2400" b="0" baseline="0" dirty="0" smtClean="0">
                          <a:solidFill>
                            <a:schemeClr val="tx1"/>
                          </a:solidFill>
                        </a:rPr>
                        <a:t> continuous measures shown as Mean (S.D.).  </a:t>
                      </a:r>
                      <a:r>
                        <a:rPr lang="en-US" sz="2400" b="0" dirty="0" smtClean="0">
                          <a:solidFill>
                            <a:schemeClr val="tx1"/>
                          </a:solidFill>
                        </a:rPr>
                        <a:t>Between-group</a:t>
                      </a:r>
                      <a:r>
                        <a:rPr lang="en-US" sz="2400" b="0" baseline="0" dirty="0" smtClean="0">
                          <a:solidFill>
                            <a:schemeClr val="tx1"/>
                          </a:solidFill>
                        </a:rPr>
                        <a:t> comparisons are for Wave 1 vs. Wave 2, and use Mann-Whitney U for  scale variables due to non-normal distributions.</a:t>
                      </a:r>
                    </a:p>
                  </a:txBody>
                  <a:tcPr/>
                </a:tc>
                <a:tc hMerge="1">
                  <a:txBody>
                    <a:bodyPr/>
                    <a:lstStyle/>
                    <a:p>
                      <a:endParaRPr lang="en-US" dirty="0"/>
                    </a:p>
                  </a:txBody>
                  <a:tcPr/>
                </a:tc>
                <a:tc hMerge="1">
                  <a:txBody>
                    <a:bodyPr/>
                    <a:lstStyle/>
                    <a:p>
                      <a:endParaRPr lang="en-US" dirty="0"/>
                    </a:p>
                  </a:txBody>
                  <a:tcPr/>
                </a:tc>
                <a:tc hMerge="1">
                  <a:txBody>
                    <a:bodyPr/>
                    <a:lstStyle/>
                    <a:p>
                      <a:endParaRPr lang="en-US"/>
                    </a:p>
                  </a:txBody>
                  <a:tcPr/>
                </a:tc>
                <a:tc hMerge="1">
                  <a:txBody>
                    <a:bodyPr/>
                    <a:lstStyle/>
                    <a:p>
                      <a:endParaRPr lang="en-US" dirty="0"/>
                    </a:p>
                  </a:txBody>
                  <a:tcPr/>
                </a:tc>
                <a:tc hMerge="1">
                  <a:txBody>
                    <a:bodyPr/>
                    <a:lstStyle/>
                    <a:p>
                      <a:endParaRPr lang="en-US" dirty="0"/>
                    </a:p>
                  </a:txBody>
                  <a:tcPr/>
                </a:tc>
              </a:tr>
            </a:tbl>
          </a:graphicData>
        </a:graphic>
      </p:graphicFrame>
      <p:graphicFrame>
        <p:nvGraphicFramePr>
          <p:cNvPr id="35" name="Table 34"/>
          <p:cNvGraphicFramePr>
            <a:graphicFrameLocks noGrp="1"/>
          </p:cNvGraphicFramePr>
          <p:nvPr/>
        </p:nvGraphicFramePr>
        <p:xfrm>
          <a:off x="14068128" y="22961624"/>
          <a:ext cx="11665296" cy="7365944"/>
        </p:xfrm>
        <a:graphic>
          <a:graphicData uri="http://schemas.openxmlformats.org/drawingml/2006/table">
            <a:tbl>
              <a:tblPr firstRow="1" bandRow="1">
                <a:tableStyleId>{5C22544A-7EE6-4342-B048-85BDC9FD1C3A}</a:tableStyleId>
              </a:tblPr>
              <a:tblGrid>
                <a:gridCol w="2826129"/>
                <a:gridCol w="1868442"/>
                <a:gridCol w="1707116"/>
                <a:gridCol w="1519193"/>
                <a:gridCol w="1880374"/>
                <a:gridCol w="1864042"/>
              </a:tblGrid>
              <a:tr h="802872">
                <a:tc>
                  <a:txBody>
                    <a:bodyPr/>
                    <a:lstStyle/>
                    <a:p>
                      <a:endParaRPr lang="en-US" sz="2400" dirty="0"/>
                    </a:p>
                  </a:txBody>
                  <a:tcPr/>
                </a:tc>
                <a:tc>
                  <a:txBody>
                    <a:bodyPr/>
                    <a:lstStyle/>
                    <a:p>
                      <a:r>
                        <a:rPr lang="en-US" sz="2400" dirty="0" smtClean="0"/>
                        <a:t>Wave 1</a:t>
                      </a:r>
                      <a:endParaRPr lang="en-US" sz="2400" dirty="0"/>
                    </a:p>
                  </a:txBody>
                  <a:tcPr/>
                </a:tc>
                <a:tc>
                  <a:txBody>
                    <a:bodyPr/>
                    <a:lstStyle/>
                    <a:p>
                      <a:r>
                        <a:rPr lang="en-US" sz="2400" dirty="0" smtClean="0"/>
                        <a:t>Wave 2</a:t>
                      </a:r>
                      <a:endParaRPr lang="en-US" sz="2400" dirty="0"/>
                    </a:p>
                  </a:txBody>
                  <a:tcPr/>
                </a:tc>
                <a:tc>
                  <a:txBody>
                    <a:bodyPr/>
                    <a:lstStyle/>
                    <a:p>
                      <a:r>
                        <a:rPr lang="en-US" sz="2000" dirty="0" smtClean="0"/>
                        <a:t>Significance</a:t>
                      </a:r>
                      <a:endParaRPr lang="en-US" sz="2000" dirty="0"/>
                    </a:p>
                  </a:txBody>
                  <a:tcPr/>
                </a:tc>
                <a:tc>
                  <a:txBody>
                    <a:bodyPr/>
                    <a:lstStyle/>
                    <a:p>
                      <a:r>
                        <a:rPr lang="en-US" sz="2400" dirty="0" smtClean="0"/>
                        <a:t>Booster</a:t>
                      </a:r>
                      <a:endParaRPr lang="en-US" sz="2400" dirty="0"/>
                    </a:p>
                  </a:txBody>
                  <a:tcPr/>
                </a:tc>
                <a:tc>
                  <a:txBody>
                    <a:bodyPr/>
                    <a:lstStyle/>
                    <a:p>
                      <a:r>
                        <a:rPr lang="en-US" sz="2400" dirty="0" smtClean="0"/>
                        <a:t>Total</a:t>
                      </a:r>
                      <a:endParaRPr lang="en-US" sz="2400" dirty="0"/>
                    </a:p>
                  </a:txBody>
                  <a:tcPr/>
                </a:tc>
              </a:tr>
              <a:tr h="802872">
                <a:tc>
                  <a:txBody>
                    <a:bodyPr/>
                    <a:lstStyle/>
                    <a:p>
                      <a:r>
                        <a:rPr lang="en-US" sz="2400" dirty="0" smtClean="0"/>
                        <a:t>Global Clinical Rating</a:t>
                      </a:r>
                      <a:endParaRPr lang="en-US" sz="2400" dirty="0"/>
                    </a:p>
                  </a:txBody>
                  <a:tcPr/>
                </a:tc>
                <a:tc>
                  <a:txBody>
                    <a:bodyPr/>
                    <a:lstStyle/>
                    <a:p>
                      <a:r>
                        <a:rPr lang="en-US" sz="2400" kern="1200" baseline="0" dirty="0" smtClean="0">
                          <a:solidFill>
                            <a:schemeClr val="dk1"/>
                          </a:solidFill>
                          <a:latin typeface="+mn-lt"/>
                          <a:ea typeface="+mn-ea"/>
                          <a:cs typeface="+mn-cs"/>
                        </a:rPr>
                        <a:t>4.91	.15</a:t>
                      </a:r>
                      <a:endParaRPr lang="en-US" sz="2400" dirty="0"/>
                    </a:p>
                  </a:txBody>
                  <a:tcPr/>
                </a:tc>
                <a:tc>
                  <a:txBody>
                    <a:bodyPr/>
                    <a:lstStyle/>
                    <a:p>
                      <a:r>
                        <a:rPr lang="en-US" sz="2400" kern="1200" baseline="0" dirty="0" smtClean="0">
                          <a:solidFill>
                            <a:schemeClr val="dk1"/>
                          </a:solidFill>
                          <a:latin typeface="+mn-lt"/>
                          <a:ea typeface="+mn-ea"/>
                          <a:cs typeface="+mn-cs"/>
                        </a:rPr>
                        <a:t>4.20	.55</a:t>
                      </a:r>
                      <a:endParaRPr lang="en-US" sz="2400" dirty="0"/>
                    </a:p>
                  </a:txBody>
                  <a:tcPr/>
                </a:tc>
                <a:tc>
                  <a:txBody>
                    <a:bodyPr/>
                    <a:lstStyle/>
                    <a:p>
                      <a:r>
                        <a:rPr lang="en-US" sz="2400" b="1" dirty="0" smtClean="0"/>
                        <a:t>.001</a:t>
                      </a:r>
                      <a:endParaRPr lang="en-US" sz="24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kern="1200" baseline="0" dirty="0" smtClean="0">
                          <a:solidFill>
                            <a:schemeClr val="dk1"/>
                          </a:solidFill>
                          <a:latin typeface="+mn-lt"/>
                          <a:ea typeface="+mn-ea"/>
                          <a:cs typeface="+mn-cs"/>
                        </a:rPr>
                        <a:t>5.00	.00</a:t>
                      </a:r>
                      <a:endParaRPr lang="en-US" sz="2400" dirty="0"/>
                    </a:p>
                  </a:txBody>
                  <a:tcPr/>
                </a:tc>
                <a:tc>
                  <a:txBody>
                    <a:bodyPr/>
                    <a:lstStyle/>
                    <a:p>
                      <a:r>
                        <a:rPr lang="en-US" sz="2400" kern="1200" baseline="0" dirty="0" smtClean="0">
                          <a:solidFill>
                            <a:schemeClr val="dk1"/>
                          </a:solidFill>
                          <a:latin typeface="+mn-lt"/>
                          <a:ea typeface="+mn-ea"/>
                          <a:cs typeface="+mn-cs"/>
                        </a:rPr>
                        <a:t>4.50	.56</a:t>
                      </a:r>
                      <a:endParaRPr lang="en-US" sz="2400" dirty="0"/>
                    </a:p>
                  </a:txBody>
                  <a:tcPr/>
                </a:tc>
              </a:tr>
              <a:tr h="842528">
                <a:tc>
                  <a:txBody>
                    <a:bodyPr/>
                    <a:lstStyle/>
                    <a:p>
                      <a:r>
                        <a:rPr lang="en-US" sz="2400" kern="1200" dirty="0" smtClean="0">
                          <a:solidFill>
                            <a:schemeClr val="dk1"/>
                          </a:solidFill>
                          <a:latin typeface="+mn-lt"/>
                          <a:ea typeface="+mn-ea"/>
                          <a:cs typeface="+mn-cs"/>
                        </a:rPr>
                        <a:t>MI Spirit</a:t>
                      </a:r>
                      <a:endParaRPr lang="en-US" sz="2400" kern="1200" baseline="0" dirty="0" smtClean="0">
                        <a:solidFill>
                          <a:schemeClr val="dk1"/>
                        </a:solidFill>
                        <a:latin typeface="+mn-lt"/>
                        <a:ea typeface="+mn-ea"/>
                        <a:cs typeface="+mn-cs"/>
                      </a:endParaRPr>
                    </a:p>
                  </a:txBody>
                  <a:tcPr/>
                </a:tc>
                <a:tc>
                  <a:txBody>
                    <a:bodyPr/>
                    <a:lstStyle/>
                    <a:p>
                      <a:r>
                        <a:rPr lang="en-US" sz="2400" kern="1200" baseline="0" dirty="0" smtClean="0">
                          <a:solidFill>
                            <a:schemeClr val="dk1"/>
                          </a:solidFill>
                          <a:latin typeface="+mn-lt"/>
                          <a:ea typeface="+mn-ea"/>
                          <a:cs typeface="+mn-cs"/>
                        </a:rPr>
                        <a:t>4.91	.18</a:t>
                      </a:r>
                    </a:p>
                  </a:txBody>
                  <a:tcPr/>
                </a:tc>
                <a:tc>
                  <a:txBody>
                    <a:bodyPr/>
                    <a:lstStyle/>
                    <a:p>
                      <a:r>
                        <a:rPr lang="en-US" sz="2400" kern="1200" baseline="0" dirty="0" smtClean="0">
                          <a:solidFill>
                            <a:schemeClr val="dk1"/>
                          </a:solidFill>
                          <a:latin typeface="+mn-lt"/>
                          <a:ea typeface="+mn-ea"/>
                          <a:cs typeface="+mn-cs"/>
                        </a:rPr>
                        <a:t>4.06	.57</a:t>
                      </a:r>
                      <a:endParaRPr lang="en-US" sz="2400" dirty="0"/>
                    </a:p>
                  </a:txBody>
                  <a:tcPr/>
                </a:tc>
                <a:tc>
                  <a:txBody>
                    <a:bodyPr/>
                    <a:lstStyle/>
                    <a:p>
                      <a:r>
                        <a:rPr lang="en-US" sz="2400" b="1" dirty="0" smtClean="0"/>
                        <a:t>&lt;.0005</a:t>
                      </a:r>
                      <a:endParaRPr lang="en-US" sz="2400" b="1" dirty="0"/>
                    </a:p>
                  </a:txBody>
                  <a:tcPr/>
                </a:tc>
                <a:tc>
                  <a:txBody>
                    <a:bodyPr/>
                    <a:lstStyle/>
                    <a:p>
                      <a:r>
                        <a:rPr lang="en-US" sz="2400" kern="1200" baseline="0" dirty="0" smtClean="0">
                          <a:solidFill>
                            <a:schemeClr val="dk1"/>
                          </a:solidFill>
                          <a:latin typeface="+mn-lt"/>
                          <a:ea typeface="+mn-ea"/>
                          <a:cs typeface="+mn-cs"/>
                        </a:rPr>
                        <a:t>5.00	.00</a:t>
                      </a:r>
                      <a:endParaRPr lang="en-US"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kern="1200" baseline="0" dirty="0" smtClean="0">
                          <a:solidFill>
                            <a:schemeClr val="dk1"/>
                          </a:solidFill>
                          <a:latin typeface="+mn-lt"/>
                          <a:ea typeface="+mn-ea"/>
                          <a:cs typeface="+mn-cs"/>
                        </a:rPr>
                        <a:t>4.42	.62</a:t>
                      </a:r>
                      <a:endParaRPr lang="en-US" sz="2400" dirty="0" smtClean="0"/>
                    </a:p>
                    <a:p>
                      <a:endParaRPr lang="en-US" sz="2400" dirty="0"/>
                    </a:p>
                  </a:txBody>
                  <a:tcPr/>
                </a:tc>
              </a:tr>
              <a:tr h="802872">
                <a:tc>
                  <a:txBody>
                    <a:bodyPr/>
                    <a:lstStyle/>
                    <a:p>
                      <a:r>
                        <a:rPr lang="en-US" sz="2400" dirty="0" smtClean="0"/>
                        <a:t>Direction</a:t>
                      </a:r>
                      <a:endParaRPr lang="en-US" sz="2400" dirty="0"/>
                    </a:p>
                  </a:txBody>
                  <a:tcPr/>
                </a:tc>
                <a:tc>
                  <a:txBody>
                    <a:bodyPr/>
                    <a:lstStyle/>
                    <a:p>
                      <a:r>
                        <a:rPr lang="en-US" sz="2400" kern="1200" baseline="0" dirty="0" smtClean="0">
                          <a:solidFill>
                            <a:schemeClr val="dk1"/>
                          </a:solidFill>
                          <a:latin typeface="+mn-lt"/>
                          <a:ea typeface="+mn-ea"/>
                          <a:cs typeface="+mn-cs"/>
                        </a:rPr>
                        <a:t>4.88	.35	</a:t>
                      </a:r>
                      <a:endParaRPr lang="en-US" sz="2400" dirty="0"/>
                    </a:p>
                  </a:txBody>
                  <a:tcPr/>
                </a:tc>
                <a:tc>
                  <a:txBody>
                    <a:bodyPr/>
                    <a:lstStyle/>
                    <a:p>
                      <a:r>
                        <a:rPr lang="en-US" sz="2400" kern="1200" baseline="0" dirty="0" smtClean="0">
                          <a:solidFill>
                            <a:schemeClr val="dk1"/>
                          </a:solidFill>
                          <a:latin typeface="+mn-lt"/>
                          <a:ea typeface="+mn-ea"/>
                          <a:cs typeface="+mn-cs"/>
                        </a:rPr>
                        <a:t>4.50	.59</a:t>
                      </a:r>
                      <a:endParaRPr lang="en-US" sz="2400" dirty="0"/>
                    </a:p>
                  </a:txBody>
                  <a:tcPr/>
                </a:tc>
                <a:tc>
                  <a:txBody>
                    <a:bodyPr/>
                    <a:lstStyle/>
                    <a:p>
                      <a:r>
                        <a:rPr lang="en-US" sz="2400" dirty="0" smtClean="0"/>
                        <a:t>N.S.</a:t>
                      </a:r>
                      <a:endParaRPr lang="en-US" sz="2400" dirty="0"/>
                    </a:p>
                  </a:txBody>
                  <a:tcPr/>
                </a:tc>
                <a:tc>
                  <a:txBody>
                    <a:bodyPr/>
                    <a:lstStyle/>
                    <a:p>
                      <a:r>
                        <a:rPr lang="en-US" sz="2400" kern="1200" baseline="0" dirty="0" smtClean="0">
                          <a:solidFill>
                            <a:schemeClr val="dk1"/>
                          </a:solidFill>
                          <a:latin typeface="+mn-lt"/>
                          <a:ea typeface="+mn-ea"/>
                          <a:cs typeface="+mn-cs"/>
                        </a:rPr>
                        <a:t>5.00	.00</a:t>
                      </a:r>
                      <a:endParaRPr lang="en-US" sz="2400" dirty="0"/>
                    </a:p>
                  </a:txBody>
                  <a:tcPr/>
                </a:tc>
                <a:tc>
                  <a:txBody>
                    <a:bodyPr/>
                    <a:lstStyle/>
                    <a:p>
                      <a:r>
                        <a:rPr lang="en-US" sz="2400" kern="1200" baseline="0" dirty="0" smtClean="0">
                          <a:solidFill>
                            <a:schemeClr val="dk1"/>
                          </a:solidFill>
                          <a:latin typeface="+mn-lt"/>
                          <a:ea typeface="+mn-ea"/>
                          <a:cs typeface="+mn-cs"/>
                        </a:rPr>
                        <a:t>4.67	.52</a:t>
                      </a:r>
                      <a:endParaRPr lang="en-US" sz="2400" dirty="0"/>
                    </a:p>
                  </a:txBody>
                  <a:tcPr/>
                </a:tc>
              </a:tr>
              <a:tr h="802872">
                <a:tc>
                  <a:txBody>
                    <a:bodyPr/>
                    <a:lstStyle/>
                    <a:p>
                      <a:r>
                        <a:rPr lang="en-US" sz="2400" dirty="0" smtClean="0"/>
                        <a:t>Empathy</a:t>
                      </a:r>
                      <a:endParaRPr lang="en-US" sz="2400" dirty="0"/>
                    </a:p>
                  </a:txBody>
                  <a:tcPr/>
                </a:tc>
                <a:tc>
                  <a:txBody>
                    <a:bodyPr/>
                    <a:lstStyle/>
                    <a:p>
                      <a:r>
                        <a:rPr lang="en-US" sz="2400" kern="1200" baseline="0" dirty="0" smtClean="0">
                          <a:solidFill>
                            <a:schemeClr val="dk1"/>
                          </a:solidFill>
                          <a:latin typeface="+mn-lt"/>
                          <a:ea typeface="+mn-ea"/>
                          <a:cs typeface="+mn-cs"/>
                        </a:rPr>
                        <a:t>4.94	.18</a:t>
                      </a:r>
                      <a:endParaRPr lang="en-US" sz="2400" dirty="0"/>
                    </a:p>
                  </a:txBody>
                  <a:tcPr/>
                </a:tc>
                <a:tc>
                  <a:txBody>
                    <a:bodyPr/>
                    <a:lstStyle/>
                    <a:p>
                      <a:r>
                        <a:rPr lang="en-US" sz="2400" kern="1200" baseline="0" dirty="0" smtClean="0">
                          <a:solidFill>
                            <a:schemeClr val="dk1"/>
                          </a:solidFill>
                          <a:latin typeface="+mn-lt"/>
                          <a:ea typeface="+mn-ea"/>
                          <a:cs typeface="+mn-cs"/>
                        </a:rPr>
                        <a:t>4.29	.67</a:t>
                      </a:r>
                      <a:endParaRPr lang="en-US" sz="2400" dirty="0"/>
                    </a:p>
                  </a:txBody>
                  <a:tcPr/>
                </a:tc>
                <a:tc>
                  <a:txBody>
                    <a:bodyPr/>
                    <a:lstStyle/>
                    <a:p>
                      <a:r>
                        <a:rPr lang="en-US" sz="2400" b="1" dirty="0" smtClean="0"/>
                        <a:t>.007</a:t>
                      </a:r>
                      <a:endParaRPr lang="en-US" sz="2400" b="1" dirty="0"/>
                    </a:p>
                  </a:txBody>
                  <a:tcPr/>
                </a:tc>
                <a:tc>
                  <a:txBody>
                    <a:bodyPr/>
                    <a:lstStyle/>
                    <a:p>
                      <a:r>
                        <a:rPr lang="en-US" sz="2400" kern="1200" baseline="0" dirty="0" smtClean="0">
                          <a:solidFill>
                            <a:schemeClr val="dk1"/>
                          </a:solidFill>
                          <a:latin typeface="+mn-lt"/>
                          <a:ea typeface="+mn-ea"/>
                          <a:cs typeface="+mn-cs"/>
                        </a:rPr>
                        <a:t>5.00	.00</a:t>
                      </a:r>
                      <a:endParaRPr lang="en-US" sz="2400" dirty="0"/>
                    </a:p>
                  </a:txBody>
                  <a:tcPr/>
                </a:tc>
                <a:tc>
                  <a:txBody>
                    <a:bodyPr/>
                    <a:lstStyle/>
                    <a:p>
                      <a:r>
                        <a:rPr lang="en-US" sz="2400" kern="1200" baseline="0" dirty="0" smtClean="0">
                          <a:solidFill>
                            <a:schemeClr val="dk1"/>
                          </a:solidFill>
                          <a:latin typeface="+mn-lt"/>
                          <a:ea typeface="+mn-ea"/>
                          <a:cs typeface="+mn-cs"/>
                        </a:rPr>
                        <a:t>4.56	.61</a:t>
                      </a:r>
                      <a:endParaRPr lang="en-US" sz="2400" dirty="0"/>
                    </a:p>
                  </a:txBody>
                  <a:tcPr/>
                </a:tc>
              </a:tr>
              <a:tr h="802872">
                <a:tc>
                  <a:txBody>
                    <a:bodyPr/>
                    <a:lstStyle/>
                    <a:p>
                      <a:r>
                        <a:rPr lang="en-US" sz="2400" dirty="0" smtClean="0"/>
                        <a:t>Reflection to Question Ratio</a:t>
                      </a:r>
                      <a:endParaRPr lang="en-US" sz="2400" dirty="0"/>
                    </a:p>
                  </a:txBody>
                  <a:tcPr/>
                </a:tc>
                <a:tc>
                  <a:txBody>
                    <a:bodyPr/>
                    <a:lstStyle/>
                    <a:p>
                      <a:r>
                        <a:rPr lang="en-US" sz="2400" kern="1200" baseline="0" dirty="0" smtClean="0">
                          <a:solidFill>
                            <a:schemeClr val="dk1"/>
                          </a:solidFill>
                          <a:latin typeface="+mn-lt"/>
                          <a:ea typeface="+mn-ea"/>
                          <a:cs typeface="+mn-cs"/>
                        </a:rPr>
                        <a:t>1.73	.77	</a:t>
                      </a:r>
                    </a:p>
                  </a:txBody>
                  <a:tcPr/>
                </a:tc>
                <a:tc>
                  <a:txBody>
                    <a:bodyPr/>
                    <a:lstStyle/>
                    <a:p>
                      <a:r>
                        <a:rPr lang="en-US" sz="2400" kern="1200" baseline="0" dirty="0" smtClean="0">
                          <a:solidFill>
                            <a:schemeClr val="dk1"/>
                          </a:solidFill>
                          <a:latin typeface="+mn-lt"/>
                          <a:ea typeface="+mn-ea"/>
                          <a:cs typeface="+mn-cs"/>
                        </a:rPr>
                        <a:t>1.55	.59</a:t>
                      </a:r>
                      <a:endParaRPr lang="en-US" sz="2400" dirty="0"/>
                    </a:p>
                  </a:txBody>
                  <a:tcPr/>
                </a:tc>
                <a:tc>
                  <a:txBody>
                    <a:bodyPr/>
                    <a:lstStyle/>
                    <a:p>
                      <a:r>
                        <a:rPr lang="en-US" sz="2400" dirty="0" smtClean="0"/>
                        <a:t>N.S.</a:t>
                      </a:r>
                      <a:endParaRPr lang="en-US" sz="2400" dirty="0"/>
                    </a:p>
                  </a:txBody>
                  <a:tcPr/>
                </a:tc>
                <a:tc>
                  <a:txBody>
                    <a:bodyPr/>
                    <a:lstStyle/>
                    <a:p>
                      <a:r>
                        <a:rPr lang="en-US" sz="2400" kern="1200" baseline="0" dirty="0" smtClean="0">
                          <a:solidFill>
                            <a:schemeClr val="dk1"/>
                          </a:solidFill>
                          <a:latin typeface="+mn-lt"/>
                          <a:ea typeface="+mn-ea"/>
                          <a:cs typeface="+mn-cs"/>
                        </a:rPr>
                        <a:t>1.08	.32</a:t>
                      </a:r>
                      <a:endParaRPr lang="en-US" sz="2400" dirty="0"/>
                    </a:p>
                  </a:txBody>
                  <a:tcPr/>
                </a:tc>
                <a:tc>
                  <a:txBody>
                    <a:bodyPr/>
                    <a:lstStyle/>
                    <a:p>
                      <a:r>
                        <a:rPr lang="en-US" sz="2400" kern="1200" baseline="0" dirty="0" smtClean="0">
                          <a:solidFill>
                            <a:schemeClr val="dk1"/>
                          </a:solidFill>
                          <a:latin typeface="+mn-lt"/>
                          <a:ea typeface="+mn-ea"/>
                          <a:cs typeface="+mn-cs"/>
                        </a:rPr>
                        <a:t>1.57	.64</a:t>
                      </a:r>
                      <a:endParaRPr lang="en-US" sz="2400" dirty="0"/>
                    </a:p>
                  </a:txBody>
                  <a:tcPr/>
                </a:tc>
              </a:tr>
              <a:tr h="802872">
                <a:tc>
                  <a:txBody>
                    <a:bodyPr/>
                    <a:lstStyle/>
                    <a:p>
                      <a:r>
                        <a:rPr lang="en-US" sz="2400" dirty="0" smtClean="0"/>
                        <a:t>Percent Open Questions</a:t>
                      </a:r>
                      <a:endParaRPr lang="en-US" sz="2400" dirty="0"/>
                    </a:p>
                  </a:txBody>
                  <a:tcPr/>
                </a:tc>
                <a:tc>
                  <a:txBody>
                    <a:bodyPr/>
                    <a:lstStyle/>
                    <a:p>
                      <a:r>
                        <a:rPr lang="en-US" sz="2400" kern="1200" baseline="0" dirty="0" smtClean="0">
                          <a:solidFill>
                            <a:schemeClr val="dk1"/>
                          </a:solidFill>
                          <a:latin typeface="+mn-lt"/>
                          <a:ea typeface="+mn-ea"/>
                          <a:cs typeface="+mn-cs"/>
                        </a:rPr>
                        <a:t>46.5	15.5</a:t>
                      </a:r>
                      <a:endParaRPr lang="en-US"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kern="1200" baseline="0" dirty="0" smtClean="0">
                          <a:solidFill>
                            <a:schemeClr val="dk1"/>
                          </a:solidFill>
                          <a:latin typeface="+mn-lt"/>
                          <a:ea typeface="+mn-ea"/>
                          <a:cs typeface="+mn-cs"/>
                        </a:rPr>
                        <a:t>52.4   14.6</a:t>
                      </a:r>
                      <a:endParaRPr lang="en-US" sz="2400" dirty="0"/>
                    </a:p>
                  </a:txBody>
                  <a:tcPr/>
                </a:tc>
                <a:tc>
                  <a:txBody>
                    <a:bodyPr/>
                    <a:lstStyle/>
                    <a:p>
                      <a:r>
                        <a:rPr lang="en-US" sz="2400" dirty="0" smtClean="0"/>
                        <a:t>N.S.</a:t>
                      </a:r>
                      <a:endParaRPr lang="en-US"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kern="1200" baseline="0" dirty="0" smtClean="0">
                          <a:solidFill>
                            <a:schemeClr val="dk1"/>
                          </a:solidFill>
                          <a:latin typeface="+mn-lt"/>
                          <a:ea typeface="+mn-ea"/>
                          <a:cs typeface="+mn-cs"/>
                        </a:rPr>
                        <a:t>52.8	30.1</a:t>
                      </a:r>
                      <a:endParaRPr lang="en-US"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kern="1200" baseline="0" dirty="0" smtClean="0">
                          <a:solidFill>
                            <a:schemeClr val="dk1"/>
                          </a:solidFill>
                          <a:latin typeface="+mn-lt"/>
                          <a:ea typeface="+mn-ea"/>
                          <a:cs typeface="+mn-cs"/>
                        </a:rPr>
                        <a:t>50.5	15.5</a:t>
                      </a:r>
                      <a:endParaRPr lang="en-US" sz="2400" dirty="0"/>
                    </a:p>
                  </a:txBody>
                  <a:tcPr/>
                </a:tc>
              </a:tr>
              <a:tr h="802872">
                <a:tc>
                  <a:txBody>
                    <a:bodyPr/>
                    <a:lstStyle/>
                    <a:p>
                      <a:r>
                        <a:rPr lang="en-US" sz="2400" dirty="0" smtClean="0"/>
                        <a:t>Percent Complex Reflections</a:t>
                      </a:r>
                      <a:endParaRPr lang="en-US" sz="2400" dirty="0"/>
                    </a:p>
                  </a:txBody>
                  <a:tcPr/>
                </a:tc>
                <a:tc>
                  <a:txBody>
                    <a:bodyPr/>
                    <a:lstStyle/>
                    <a:p>
                      <a:r>
                        <a:rPr lang="en-US" sz="2400" kern="1200" baseline="0" dirty="0" smtClean="0">
                          <a:solidFill>
                            <a:schemeClr val="dk1"/>
                          </a:solidFill>
                          <a:latin typeface="+mn-lt"/>
                          <a:ea typeface="+mn-ea"/>
                          <a:cs typeface="+mn-cs"/>
                        </a:rPr>
                        <a:t>57.4	6.2</a:t>
                      </a:r>
                      <a:endParaRPr lang="en-US" sz="2400" dirty="0"/>
                    </a:p>
                  </a:txBody>
                  <a:tcPr/>
                </a:tc>
                <a:tc>
                  <a:txBody>
                    <a:bodyPr/>
                    <a:lstStyle/>
                    <a:p>
                      <a:r>
                        <a:rPr lang="en-US" sz="2400" kern="1200" baseline="0" dirty="0" smtClean="0">
                          <a:solidFill>
                            <a:schemeClr val="dk1"/>
                          </a:solidFill>
                          <a:latin typeface="+mn-lt"/>
                          <a:ea typeface="+mn-ea"/>
                          <a:cs typeface="+mn-cs"/>
                        </a:rPr>
                        <a:t>53.6	7.1</a:t>
                      </a:r>
                      <a:endParaRPr lang="en-US" sz="2400" dirty="0"/>
                    </a:p>
                  </a:txBody>
                  <a:tcPr/>
                </a:tc>
                <a:tc>
                  <a:txBody>
                    <a:bodyPr/>
                    <a:lstStyle/>
                    <a:p>
                      <a:r>
                        <a:rPr lang="en-US" sz="2400" dirty="0" smtClean="0"/>
                        <a:t>N.S.</a:t>
                      </a:r>
                      <a:endParaRPr lang="en-US" sz="2400" dirty="0"/>
                    </a:p>
                  </a:txBody>
                  <a:tcPr/>
                </a:tc>
                <a:tc>
                  <a:txBody>
                    <a:bodyPr/>
                    <a:lstStyle/>
                    <a:p>
                      <a:r>
                        <a:rPr lang="en-US" sz="2400" kern="1200" baseline="0" dirty="0" smtClean="0">
                          <a:solidFill>
                            <a:schemeClr val="dk1"/>
                          </a:solidFill>
                          <a:latin typeface="+mn-lt"/>
                          <a:ea typeface="+mn-ea"/>
                          <a:cs typeface="+mn-cs"/>
                        </a:rPr>
                        <a:t>52.0	3.5</a:t>
                      </a:r>
                      <a:endParaRPr lang="en-US"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kern="1200" baseline="0" dirty="0" smtClean="0">
                          <a:solidFill>
                            <a:schemeClr val="dk1"/>
                          </a:solidFill>
                          <a:latin typeface="+mn-lt"/>
                          <a:ea typeface="+mn-ea"/>
                          <a:cs typeface="+mn-cs"/>
                        </a:rPr>
                        <a:t>54.7	6.7</a:t>
                      </a:r>
                      <a:endParaRPr lang="en-US" sz="2400" dirty="0"/>
                    </a:p>
                  </a:txBody>
                  <a:tcPr/>
                </a:tc>
              </a:tr>
              <a:tr h="802872">
                <a:tc>
                  <a:txBody>
                    <a:bodyPr/>
                    <a:lstStyle/>
                    <a:p>
                      <a:r>
                        <a:rPr lang="en-US" sz="2400" dirty="0" smtClean="0"/>
                        <a:t>Percent MI-Adherent</a:t>
                      </a:r>
                      <a:endParaRPr lang="en-US" sz="2400" dirty="0"/>
                    </a:p>
                  </a:txBody>
                  <a:tcPr/>
                </a:tc>
                <a:tc>
                  <a:txBody>
                    <a:bodyPr/>
                    <a:lstStyle/>
                    <a:p>
                      <a:r>
                        <a:rPr lang="en-US" sz="2400" kern="1200" baseline="0" dirty="0" smtClean="0">
                          <a:solidFill>
                            <a:schemeClr val="dk1"/>
                          </a:solidFill>
                          <a:latin typeface="+mn-lt"/>
                          <a:ea typeface="+mn-ea"/>
                          <a:cs typeface="+mn-cs"/>
                        </a:rPr>
                        <a:t>100	0</a:t>
                      </a:r>
                      <a:endParaRPr lang="en-US"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kern="1200" baseline="0" dirty="0" smtClean="0">
                          <a:solidFill>
                            <a:schemeClr val="dk1"/>
                          </a:solidFill>
                          <a:latin typeface="+mn-lt"/>
                          <a:ea typeface="+mn-ea"/>
                          <a:cs typeface="+mn-cs"/>
                        </a:rPr>
                        <a:t>89.2	13.4</a:t>
                      </a:r>
                      <a:endParaRPr lang="en-US" sz="2400" dirty="0"/>
                    </a:p>
                  </a:txBody>
                  <a:tcPr/>
                </a:tc>
                <a:tc>
                  <a:txBody>
                    <a:bodyPr/>
                    <a:lstStyle/>
                    <a:p>
                      <a:r>
                        <a:rPr lang="en-US" sz="2400" b="1" dirty="0" smtClean="0"/>
                        <a:t>.011</a:t>
                      </a:r>
                      <a:endParaRPr lang="en-US" sz="2400" b="1" dirty="0"/>
                    </a:p>
                  </a:txBody>
                  <a:tcPr/>
                </a:tc>
                <a:tc>
                  <a:txBody>
                    <a:bodyPr/>
                    <a:lstStyle/>
                    <a:p>
                      <a:r>
                        <a:rPr lang="en-US" sz="2400" kern="1200" baseline="0" dirty="0" smtClean="0">
                          <a:solidFill>
                            <a:schemeClr val="dk1"/>
                          </a:solidFill>
                          <a:latin typeface="+mn-lt"/>
                          <a:ea typeface="+mn-ea"/>
                          <a:cs typeface="+mn-cs"/>
                        </a:rPr>
                        <a:t>100	0</a:t>
                      </a:r>
                      <a:endParaRPr lang="en-US"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kern="1200" baseline="0" dirty="0" smtClean="0">
                          <a:solidFill>
                            <a:schemeClr val="dk1"/>
                          </a:solidFill>
                          <a:latin typeface="+mn-lt"/>
                          <a:ea typeface="+mn-ea"/>
                          <a:cs typeface="+mn-cs"/>
                        </a:rPr>
                        <a:t>93.7	11.4</a:t>
                      </a:r>
                      <a:endParaRPr lang="en-US" sz="2400" dirty="0"/>
                    </a:p>
                  </a:txBody>
                  <a:tcPr/>
                </a:tc>
              </a:tr>
            </a:tbl>
          </a:graphicData>
        </a:graphic>
      </p:graphicFrame>
      <p:graphicFrame>
        <p:nvGraphicFramePr>
          <p:cNvPr id="36" name="Table 35"/>
          <p:cNvGraphicFramePr>
            <a:graphicFrameLocks noGrp="1"/>
          </p:cNvGraphicFramePr>
          <p:nvPr/>
        </p:nvGraphicFramePr>
        <p:xfrm>
          <a:off x="26957563" y="8848056"/>
          <a:ext cx="12673401" cy="6309360"/>
        </p:xfrm>
        <a:graphic>
          <a:graphicData uri="http://schemas.openxmlformats.org/drawingml/2006/table">
            <a:tbl>
              <a:tblPr firstRow="1" bandRow="1">
                <a:tableStyleId>{5C22544A-7EE6-4342-B048-85BDC9FD1C3A}</a:tableStyleId>
              </a:tblPr>
              <a:tblGrid>
                <a:gridCol w="2011769"/>
                <a:gridCol w="1332704"/>
                <a:gridCol w="1332704"/>
                <a:gridCol w="1332704"/>
                <a:gridCol w="1332704"/>
                <a:gridCol w="1332704"/>
                <a:gridCol w="1332704"/>
                <a:gridCol w="1332704"/>
                <a:gridCol w="1332704"/>
              </a:tblGrid>
              <a:tr h="1152128">
                <a:tc>
                  <a:txBody>
                    <a:bodyPr/>
                    <a:lstStyle/>
                    <a:p>
                      <a:endParaRPr lang="en-US" dirty="0"/>
                    </a:p>
                  </a:txBody>
                  <a:tcPr/>
                </a:tc>
                <a:tc>
                  <a:txBody>
                    <a:bodyPr/>
                    <a:lstStyle/>
                    <a:p>
                      <a:r>
                        <a:rPr lang="en-US" dirty="0" smtClean="0"/>
                        <a:t>Global Clinical Rating</a:t>
                      </a:r>
                      <a:endParaRPr lang="en-US" dirty="0"/>
                    </a:p>
                  </a:txBody>
                  <a:tcPr/>
                </a:tc>
                <a:tc>
                  <a:txBody>
                    <a:bodyPr/>
                    <a:lstStyle/>
                    <a:p>
                      <a:r>
                        <a:rPr lang="en-US" dirty="0" smtClean="0"/>
                        <a:t>MI Spirit</a:t>
                      </a:r>
                      <a:endParaRPr lang="en-US" dirty="0"/>
                    </a:p>
                  </a:txBody>
                  <a:tcPr/>
                </a:tc>
                <a:tc>
                  <a:txBody>
                    <a:bodyPr/>
                    <a:lstStyle/>
                    <a:p>
                      <a:r>
                        <a:rPr lang="en-US" dirty="0" smtClean="0"/>
                        <a:t>Direction</a:t>
                      </a:r>
                      <a:endParaRPr lang="en-US" dirty="0"/>
                    </a:p>
                  </a:txBody>
                  <a:tcPr/>
                </a:tc>
                <a:tc>
                  <a:txBody>
                    <a:bodyPr/>
                    <a:lstStyle/>
                    <a:p>
                      <a:r>
                        <a:rPr lang="en-US" dirty="0" smtClean="0"/>
                        <a:t>Empathy</a:t>
                      </a:r>
                      <a:endParaRPr lang="en-US" dirty="0"/>
                    </a:p>
                  </a:txBody>
                  <a:tcPr/>
                </a:tc>
                <a:tc>
                  <a:txBody>
                    <a:bodyPr/>
                    <a:lstStyle/>
                    <a:p>
                      <a:r>
                        <a:rPr lang="en-US" dirty="0" smtClean="0"/>
                        <a:t>Ratio</a:t>
                      </a:r>
                      <a:r>
                        <a:rPr lang="en-US" baseline="0" dirty="0" smtClean="0"/>
                        <a:t> of Questions to Reflections</a:t>
                      </a:r>
                      <a:endParaRPr lang="en-US" dirty="0"/>
                    </a:p>
                  </a:txBody>
                  <a:tcPr/>
                </a:tc>
                <a:tc>
                  <a:txBody>
                    <a:bodyPr/>
                    <a:lstStyle/>
                    <a:p>
                      <a:r>
                        <a:rPr lang="en-US" dirty="0" smtClean="0"/>
                        <a:t>Percent Open Questions</a:t>
                      </a:r>
                      <a:endParaRPr lang="en-US" dirty="0"/>
                    </a:p>
                  </a:txBody>
                  <a:tcPr/>
                </a:tc>
                <a:tc>
                  <a:txBody>
                    <a:bodyPr/>
                    <a:lstStyle/>
                    <a:p>
                      <a:r>
                        <a:rPr lang="en-US" dirty="0" smtClean="0"/>
                        <a:t>Percent Complex Reflections</a:t>
                      </a:r>
                      <a:endParaRPr lang="en-US" dirty="0"/>
                    </a:p>
                  </a:txBody>
                  <a:tcPr/>
                </a:tc>
                <a:tc>
                  <a:txBody>
                    <a:bodyPr/>
                    <a:lstStyle/>
                    <a:p>
                      <a:r>
                        <a:rPr lang="en-US" dirty="0" smtClean="0"/>
                        <a:t>Percent MI-adherent</a:t>
                      </a:r>
                      <a:endParaRPr lang="en-US" dirty="0"/>
                    </a:p>
                  </a:txBody>
                  <a:tcPr/>
                </a:tc>
              </a:tr>
              <a:tr h="731520">
                <a:tc>
                  <a:txBody>
                    <a:bodyPr/>
                    <a:lstStyle/>
                    <a:p>
                      <a:r>
                        <a:rPr lang="en-US" b="1" dirty="0" smtClean="0"/>
                        <a:t>Age</a:t>
                      </a:r>
                      <a:endParaRPr lang="en-US" b="1" dirty="0"/>
                    </a:p>
                  </a:txBody>
                  <a:tcPr anchor="ctr"/>
                </a:tc>
                <a:tc>
                  <a:txBody>
                    <a:bodyPr/>
                    <a:lstStyle/>
                    <a:p>
                      <a:r>
                        <a:rPr lang="en-US" sz="2000" kern="1200" baseline="0" dirty="0" smtClean="0">
                          <a:solidFill>
                            <a:schemeClr val="dk1"/>
                          </a:solidFill>
                          <a:latin typeface="+mn-lt"/>
                          <a:ea typeface="+mn-ea"/>
                          <a:cs typeface="+mn-cs"/>
                        </a:rPr>
                        <a:t>.352	</a:t>
                      </a:r>
                    </a:p>
                    <a:p>
                      <a:r>
                        <a:rPr lang="en-US" sz="2000" kern="1200" baseline="0" dirty="0" smtClean="0">
                          <a:solidFill>
                            <a:schemeClr val="dk1"/>
                          </a:solidFill>
                          <a:latin typeface="+mn-lt"/>
                          <a:ea typeface="+mn-ea"/>
                          <a:cs typeface="+mn-cs"/>
                        </a:rPr>
                        <a:t>.091</a:t>
                      </a:r>
                      <a:endParaRPr lang="en-US" sz="2000" dirty="0" smtClean="0"/>
                    </a:p>
                  </a:txBody>
                  <a:tcPr anchor="ctr"/>
                </a:tc>
                <a:tc>
                  <a:txBody>
                    <a:bodyPr/>
                    <a:lstStyle/>
                    <a:p>
                      <a:r>
                        <a:rPr lang="en-US" sz="2000" kern="1200" baseline="0" dirty="0" smtClean="0">
                          <a:solidFill>
                            <a:schemeClr val="dk1"/>
                          </a:solidFill>
                          <a:latin typeface="+mn-lt"/>
                          <a:ea typeface="+mn-ea"/>
                          <a:cs typeface="+mn-cs"/>
                        </a:rPr>
                        <a:t>.376	</a:t>
                      </a:r>
                    </a:p>
                    <a:p>
                      <a:r>
                        <a:rPr lang="en-US" sz="2000" kern="1200" baseline="0" dirty="0" smtClean="0">
                          <a:solidFill>
                            <a:schemeClr val="dk1"/>
                          </a:solidFill>
                          <a:latin typeface="+mn-lt"/>
                          <a:ea typeface="+mn-ea"/>
                          <a:cs typeface="+mn-cs"/>
                        </a:rPr>
                        <a:t>.070</a:t>
                      </a:r>
                      <a:endParaRPr lang="en-US" sz="2000" dirty="0"/>
                    </a:p>
                  </a:txBody>
                  <a:tcPr anchor="ctr"/>
                </a:tc>
                <a:tc>
                  <a:txBody>
                    <a:bodyPr/>
                    <a:lstStyle/>
                    <a:p>
                      <a:r>
                        <a:rPr lang="en-US" sz="2000" kern="1200" baseline="0" dirty="0" smtClean="0">
                          <a:solidFill>
                            <a:schemeClr val="dk1"/>
                          </a:solidFill>
                          <a:latin typeface="+mn-lt"/>
                          <a:ea typeface="+mn-ea"/>
                          <a:cs typeface="+mn-cs"/>
                        </a:rPr>
                        <a:t>.277	</a:t>
                      </a:r>
                    </a:p>
                    <a:p>
                      <a:r>
                        <a:rPr lang="en-US" sz="2000" kern="1200" baseline="0" dirty="0" smtClean="0">
                          <a:solidFill>
                            <a:schemeClr val="dk1"/>
                          </a:solidFill>
                          <a:latin typeface="+mn-lt"/>
                          <a:ea typeface="+mn-ea"/>
                          <a:cs typeface="+mn-cs"/>
                        </a:rPr>
                        <a:t>.190</a:t>
                      </a:r>
                      <a:endParaRPr lang="en-US" sz="2000" dirty="0"/>
                    </a:p>
                  </a:txBody>
                  <a:tcPr anchor="ctr"/>
                </a:tc>
                <a:tc>
                  <a:txBody>
                    <a:bodyPr/>
                    <a:lstStyle/>
                    <a:p>
                      <a:r>
                        <a:rPr lang="en-US" sz="2000" kern="1200" baseline="0" dirty="0" smtClean="0">
                          <a:solidFill>
                            <a:schemeClr val="dk1"/>
                          </a:solidFill>
                          <a:latin typeface="+mn-lt"/>
                          <a:ea typeface="+mn-ea"/>
                          <a:cs typeface="+mn-cs"/>
                        </a:rPr>
                        <a:t>.229	</a:t>
                      </a:r>
                    </a:p>
                    <a:p>
                      <a:r>
                        <a:rPr lang="en-US" sz="2000" kern="1200" baseline="0" dirty="0" smtClean="0">
                          <a:solidFill>
                            <a:schemeClr val="dk1"/>
                          </a:solidFill>
                          <a:latin typeface="+mn-lt"/>
                          <a:ea typeface="+mn-ea"/>
                          <a:cs typeface="+mn-cs"/>
                        </a:rPr>
                        <a:t>.281</a:t>
                      </a:r>
                      <a:endParaRPr lang="en-US" sz="2000" dirty="0"/>
                    </a:p>
                  </a:txBody>
                  <a:tcPr anchor="ctr"/>
                </a:tc>
                <a:tc>
                  <a:txBody>
                    <a:bodyPr/>
                    <a:lstStyle/>
                    <a:p>
                      <a:r>
                        <a:rPr lang="en-US" sz="2000" kern="1200" baseline="0" dirty="0" smtClean="0">
                          <a:solidFill>
                            <a:schemeClr val="dk1"/>
                          </a:solidFill>
                          <a:latin typeface="+mn-lt"/>
                          <a:ea typeface="+mn-ea"/>
                          <a:cs typeface="+mn-cs"/>
                        </a:rPr>
                        <a:t>.120	</a:t>
                      </a:r>
                    </a:p>
                    <a:p>
                      <a:r>
                        <a:rPr lang="en-US" sz="2000" kern="1200" baseline="0" dirty="0" smtClean="0">
                          <a:solidFill>
                            <a:schemeClr val="dk1"/>
                          </a:solidFill>
                          <a:latin typeface="+mn-lt"/>
                          <a:ea typeface="+mn-ea"/>
                          <a:cs typeface="+mn-cs"/>
                        </a:rPr>
                        <a:t>.577</a:t>
                      </a:r>
                      <a:endParaRPr lang="en-US" sz="2000" dirty="0"/>
                    </a:p>
                  </a:txBody>
                  <a:tcPr anchor="ctr"/>
                </a:tc>
                <a:tc>
                  <a:txBody>
                    <a:bodyPr/>
                    <a:lstStyle/>
                    <a:p>
                      <a:r>
                        <a:rPr lang="en-US" sz="2000" kern="1200" baseline="0" dirty="0" smtClean="0">
                          <a:solidFill>
                            <a:schemeClr val="dk1"/>
                          </a:solidFill>
                          <a:latin typeface="+mn-lt"/>
                          <a:ea typeface="+mn-ea"/>
                          <a:cs typeface="+mn-cs"/>
                        </a:rPr>
                        <a:t>.291</a:t>
                      </a:r>
                    </a:p>
                    <a:p>
                      <a:r>
                        <a:rPr lang="en-US" sz="2000" kern="1200" baseline="0" dirty="0" smtClean="0">
                          <a:solidFill>
                            <a:schemeClr val="dk1"/>
                          </a:solidFill>
                          <a:latin typeface="+mn-lt"/>
                          <a:ea typeface="+mn-ea"/>
                          <a:cs typeface="+mn-cs"/>
                        </a:rPr>
                        <a:t>.168</a:t>
                      </a:r>
                      <a:endParaRPr lang="en-US" sz="2000" b="1" dirty="0"/>
                    </a:p>
                  </a:txBody>
                  <a:tcPr anchor="ctr"/>
                </a:tc>
                <a:tc>
                  <a:txBody>
                    <a:bodyPr/>
                    <a:lstStyle/>
                    <a:p>
                      <a:r>
                        <a:rPr lang="en-US" sz="2000" kern="1200" baseline="0" dirty="0" smtClean="0">
                          <a:solidFill>
                            <a:schemeClr val="dk1"/>
                          </a:solidFill>
                          <a:latin typeface="+mn-lt"/>
                          <a:ea typeface="+mn-ea"/>
                          <a:cs typeface="+mn-cs"/>
                        </a:rPr>
                        <a:t>.241	</a:t>
                      </a:r>
                    </a:p>
                    <a:p>
                      <a:r>
                        <a:rPr lang="en-US" sz="2000" kern="1200" baseline="0" dirty="0" smtClean="0">
                          <a:solidFill>
                            <a:schemeClr val="dk1"/>
                          </a:solidFill>
                          <a:latin typeface="+mn-lt"/>
                          <a:ea typeface="+mn-ea"/>
                          <a:cs typeface="+mn-cs"/>
                        </a:rPr>
                        <a:t>.257</a:t>
                      </a:r>
                      <a:endParaRPr lang="en-US" sz="2000" dirty="0"/>
                    </a:p>
                  </a:txBody>
                  <a:tcPr anchor="ctr"/>
                </a:tc>
                <a:tc>
                  <a:txBody>
                    <a:bodyPr/>
                    <a:lstStyle/>
                    <a:p>
                      <a:r>
                        <a:rPr lang="en-US" sz="2000" kern="1200" baseline="0" dirty="0" smtClean="0">
                          <a:solidFill>
                            <a:schemeClr val="dk1"/>
                          </a:solidFill>
                          <a:latin typeface="+mn-lt"/>
                          <a:ea typeface="+mn-ea"/>
                          <a:cs typeface="+mn-cs"/>
                        </a:rPr>
                        <a:t>.184	</a:t>
                      </a:r>
                    </a:p>
                    <a:p>
                      <a:r>
                        <a:rPr lang="en-US" sz="2000" kern="1200" baseline="0" dirty="0" smtClean="0">
                          <a:solidFill>
                            <a:schemeClr val="dk1"/>
                          </a:solidFill>
                          <a:latin typeface="+mn-lt"/>
                          <a:ea typeface="+mn-ea"/>
                          <a:cs typeface="+mn-cs"/>
                        </a:rPr>
                        <a:t>.389</a:t>
                      </a:r>
                      <a:endParaRPr lang="en-US" sz="2000" dirty="0"/>
                    </a:p>
                  </a:txBody>
                  <a:tcPr anchor="ctr"/>
                </a:tc>
              </a:tr>
              <a:tr h="731520">
                <a:tc>
                  <a:txBody>
                    <a:bodyPr/>
                    <a:lstStyle/>
                    <a:p>
                      <a:r>
                        <a:rPr lang="en-US" sz="1800" b="1" kern="1200" baseline="0" dirty="0" smtClean="0">
                          <a:solidFill>
                            <a:schemeClr val="dk1"/>
                          </a:solidFill>
                          <a:latin typeface="+mn-lt"/>
                          <a:ea typeface="+mn-ea"/>
                          <a:cs typeface="+mn-cs"/>
                        </a:rPr>
                        <a:t>Self-reported use of MI approach</a:t>
                      </a:r>
                    </a:p>
                  </a:txBody>
                  <a:tcPr anchor="ctr"/>
                </a:tc>
                <a:tc>
                  <a:txBody>
                    <a:bodyPr/>
                    <a:lstStyle/>
                    <a:p>
                      <a:r>
                        <a:rPr lang="en-US" sz="2000" kern="1200" baseline="0" dirty="0" smtClean="0">
                          <a:solidFill>
                            <a:schemeClr val="dk1"/>
                          </a:solidFill>
                          <a:latin typeface="+mn-lt"/>
                          <a:ea typeface="+mn-ea"/>
                          <a:cs typeface="+mn-cs"/>
                        </a:rPr>
                        <a:t>.256	</a:t>
                      </a:r>
                    </a:p>
                    <a:p>
                      <a:r>
                        <a:rPr lang="en-US" sz="2000" kern="1200" baseline="0" dirty="0" smtClean="0">
                          <a:solidFill>
                            <a:schemeClr val="dk1"/>
                          </a:solidFill>
                          <a:latin typeface="+mn-lt"/>
                          <a:ea typeface="+mn-ea"/>
                          <a:cs typeface="+mn-cs"/>
                        </a:rPr>
                        <a:t>.239</a:t>
                      </a:r>
                    </a:p>
                  </a:txBody>
                  <a:tcPr anchor="ctr"/>
                </a:tc>
                <a:tc>
                  <a:txBody>
                    <a:bodyPr/>
                    <a:lstStyle/>
                    <a:p>
                      <a:r>
                        <a:rPr lang="en-US" sz="2000" kern="1200" baseline="0" dirty="0" smtClean="0">
                          <a:solidFill>
                            <a:schemeClr val="dk1"/>
                          </a:solidFill>
                          <a:latin typeface="+mn-lt"/>
                          <a:ea typeface="+mn-ea"/>
                          <a:cs typeface="+mn-cs"/>
                        </a:rPr>
                        <a:t>.316	</a:t>
                      </a:r>
                    </a:p>
                    <a:p>
                      <a:r>
                        <a:rPr lang="en-US" sz="2000" kern="1200" baseline="0" dirty="0" smtClean="0">
                          <a:solidFill>
                            <a:schemeClr val="dk1"/>
                          </a:solidFill>
                          <a:latin typeface="+mn-lt"/>
                          <a:ea typeface="+mn-ea"/>
                          <a:cs typeface="+mn-cs"/>
                        </a:rPr>
                        <a:t>.141</a:t>
                      </a:r>
                    </a:p>
                  </a:txBody>
                  <a:tcPr anchor="ctr"/>
                </a:tc>
                <a:tc>
                  <a:txBody>
                    <a:bodyPr/>
                    <a:lstStyle/>
                    <a:p>
                      <a:r>
                        <a:rPr lang="en-US" sz="2000" kern="1200" baseline="0" dirty="0" smtClean="0">
                          <a:solidFill>
                            <a:schemeClr val="dk1"/>
                          </a:solidFill>
                          <a:latin typeface="+mn-lt"/>
                          <a:ea typeface="+mn-ea"/>
                          <a:cs typeface="+mn-cs"/>
                        </a:rPr>
                        <a:t>-.041	</a:t>
                      </a:r>
                    </a:p>
                    <a:p>
                      <a:r>
                        <a:rPr lang="en-US" sz="2000" kern="1200" baseline="0" dirty="0" smtClean="0">
                          <a:solidFill>
                            <a:schemeClr val="dk1"/>
                          </a:solidFill>
                          <a:latin typeface="+mn-lt"/>
                          <a:ea typeface="+mn-ea"/>
                          <a:cs typeface="+mn-cs"/>
                        </a:rPr>
                        <a:t>.852</a:t>
                      </a:r>
                    </a:p>
                  </a:txBody>
                  <a:tcPr anchor="ctr"/>
                </a:tc>
                <a:tc>
                  <a:txBody>
                    <a:bodyPr/>
                    <a:lstStyle/>
                    <a:p>
                      <a:r>
                        <a:rPr lang="en-US" sz="2000" kern="1200" baseline="0" dirty="0" smtClean="0">
                          <a:solidFill>
                            <a:schemeClr val="dk1"/>
                          </a:solidFill>
                          <a:latin typeface="+mn-lt"/>
                          <a:ea typeface="+mn-ea"/>
                          <a:cs typeface="+mn-cs"/>
                        </a:rPr>
                        <a:t>.242	</a:t>
                      </a:r>
                    </a:p>
                    <a:p>
                      <a:r>
                        <a:rPr lang="en-US" sz="2000" kern="1200" baseline="0" dirty="0" smtClean="0">
                          <a:solidFill>
                            <a:schemeClr val="dk1"/>
                          </a:solidFill>
                          <a:latin typeface="+mn-lt"/>
                          <a:ea typeface="+mn-ea"/>
                          <a:cs typeface="+mn-cs"/>
                        </a:rPr>
                        <a:t>.265</a:t>
                      </a:r>
                    </a:p>
                  </a:txBody>
                  <a:tcPr anchor="ctr"/>
                </a:tc>
                <a:tc>
                  <a:txBody>
                    <a:bodyPr/>
                    <a:lstStyle/>
                    <a:p>
                      <a:r>
                        <a:rPr lang="en-US" sz="2000" kern="1200" baseline="0" dirty="0" smtClean="0">
                          <a:solidFill>
                            <a:schemeClr val="dk1"/>
                          </a:solidFill>
                          <a:latin typeface="+mn-lt"/>
                          <a:ea typeface="+mn-ea"/>
                          <a:cs typeface="+mn-cs"/>
                        </a:rPr>
                        <a:t>-.087	</a:t>
                      </a:r>
                    </a:p>
                    <a:p>
                      <a:r>
                        <a:rPr lang="en-US" sz="2000" kern="1200" baseline="0" dirty="0" smtClean="0">
                          <a:solidFill>
                            <a:schemeClr val="dk1"/>
                          </a:solidFill>
                          <a:latin typeface="+mn-lt"/>
                          <a:ea typeface="+mn-ea"/>
                          <a:cs typeface="+mn-cs"/>
                        </a:rPr>
                        <a:t>.693	</a:t>
                      </a:r>
                      <a:endParaRPr lang="en-US" sz="2000" dirty="0"/>
                    </a:p>
                  </a:txBody>
                  <a:tcPr anchor="ctr"/>
                </a:tc>
                <a:tc>
                  <a:txBody>
                    <a:bodyPr/>
                    <a:lstStyle/>
                    <a:p>
                      <a:r>
                        <a:rPr lang="en-US" sz="2000" kern="1200" baseline="0" dirty="0" smtClean="0">
                          <a:solidFill>
                            <a:schemeClr val="dk1"/>
                          </a:solidFill>
                          <a:latin typeface="+mn-lt"/>
                          <a:ea typeface="+mn-ea"/>
                          <a:cs typeface="+mn-cs"/>
                        </a:rPr>
                        <a:t>-.282</a:t>
                      </a:r>
                    </a:p>
                    <a:p>
                      <a:r>
                        <a:rPr lang="en-US" sz="2000" kern="1200" baseline="0" dirty="0" smtClean="0">
                          <a:solidFill>
                            <a:schemeClr val="dk1"/>
                          </a:solidFill>
                          <a:latin typeface="+mn-lt"/>
                          <a:ea typeface="+mn-ea"/>
                          <a:cs typeface="+mn-cs"/>
                        </a:rPr>
                        <a:t>.192</a:t>
                      </a:r>
                      <a:endParaRPr lang="en-US" sz="2000" b="1" dirty="0"/>
                    </a:p>
                  </a:txBody>
                  <a:tcPr anchor="ctr"/>
                </a:tc>
                <a:tc>
                  <a:txBody>
                    <a:bodyPr/>
                    <a:lstStyle/>
                    <a:p>
                      <a:r>
                        <a:rPr lang="en-US" sz="2000" kern="1200" baseline="0" dirty="0" smtClean="0">
                          <a:solidFill>
                            <a:schemeClr val="dk1"/>
                          </a:solidFill>
                          <a:latin typeface="+mn-lt"/>
                          <a:ea typeface="+mn-ea"/>
                          <a:cs typeface="+mn-cs"/>
                        </a:rPr>
                        <a:t>-.056	</a:t>
                      </a:r>
                    </a:p>
                    <a:p>
                      <a:r>
                        <a:rPr lang="en-US" sz="2000" kern="1200" baseline="0" dirty="0" smtClean="0">
                          <a:solidFill>
                            <a:schemeClr val="dk1"/>
                          </a:solidFill>
                          <a:latin typeface="+mn-lt"/>
                          <a:ea typeface="+mn-ea"/>
                          <a:cs typeface="+mn-cs"/>
                        </a:rPr>
                        <a:t>.799</a:t>
                      </a:r>
                      <a:endParaRPr lang="en-US" sz="2000" dirty="0"/>
                    </a:p>
                  </a:txBody>
                  <a:tcPr anchor="ctr"/>
                </a:tc>
                <a:tc>
                  <a:txBody>
                    <a:bodyPr/>
                    <a:lstStyle/>
                    <a:p>
                      <a:r>
                        <a:rPr lang="en-US" sz="2000" kern="1200" baseline="0" dirty="0" smtClean="0">
                          <a:solidFill>
                            <a:schemeClr val="dk1"/>
                          </a:solidFill>
                          <a:latin typeface="+mn-lt"/>
                          <a:ea typeface="+mn-ea"/>
                          <a:cs typeface="+mn-cs"/>
                        </a:rPr>
                        <a:t>.026	</a:t>
                      </a:r>
                    </a:p>
                    <a:p>
                      <a:r>
                        <a:rPr lang="en-US" sz="2000" kern="1200" baseline="0" dirty="0" smtClean="0">
                          <a:solidFill>
                            <a:schemeClr val="dk1"/>
                          </a:solidFill>
                          <a:latin typeface="+mn-lt"/>
                          <a:ea typeface="+mn-ea"/>
                          <a:cs typeface="+mn-cs"/>
                        </a:rPr>
                        <a:t>.906</a:t>
                      </a:r>
                      <a:endParaRPr lang="en-US" sz="2000" dirty="0"/>
                    </a:p>
                  </a:txBody>
                  <a:tcPr anchor="ctr"/>
                </a:tc>
              </a:tr>
              <a:tr h="731520">
                <a:tc>
                  <a:txBody>
                    <a:bodyPr/>
                    <a:lstStyle/>
                    <a:p>
                      <a:r>
                        <a:rPr lang="en-US" b="1" dirty="0" smtClean="0"/>
                        <a:t>Self-reported</a:t>
                      </a:r>
                      <a:r>
                        <a:rPr lang="en-US" b="1" baseline="0" dirty="0" smtClean="0"/>
                        <a:t> MI understanding </a:t>
                      </a:r>
                      <a:endParaRPr lang="en-US" b="1" dirty="0"/>
                    </a:p>
                  </a:txBody>
                  <a:tcPr anchor="ctr"/>
                </a:tc>
                <a:tc>
                  <a:txBody>
                    <a:bodyPr/>
                    <a:lstStyle/>
                    <a:p>
                      <a:r>
                        <a:rPr lang="en-US" sz="2000" kern="1200" baseline="0" dirty="0" smtClean="0">
                          <a:solidFill>
                            <a:schemeClr val="dk1"/>
                          </a:solidFill>
                          <a:latin typeface="+mn-lt"/>
                          <a:ea typeface="+mn-ea"/>
                          <a:cs typeface="+mn-cs"/>
                        </a:rPr>
                        <a:t>.148	</a:t>
                      </a:r>
                    </a:p>
                    <a:p>
                      <a:r>
                        <a:rPr lang="en-US" sz="2000" kern="1200" baseline="0" dirty="0" smtClean="0">
                          <a:solidFill>
                            <a:schemeClr val="dk1"/>
                          </a:solidFill>
                          <a:latin typeface="+mn-lt"/>
                          <a:ea typeface="+mn-ea"/>
                          <a:cs typeface="+mn-cs"/>
                        </a:rPr>
                        <a:t>.499	</a:t>
                      </a:r>
                      <a:endParaRPr lang="en-US" sz="2000" dirty="0"/>
                    </a:p>
                  </a:txBody>
                  <a:tcPr anchor="ctr"/>
                </a:tc>
                <a:tc>
                  <a:txBody>
                    <a:bodyPr/>
                    <a:lstStyle/>
                    <a:p>
                      <a:r>
                        <a:rPr lang="en-US" sz="2000" kern="1200" baseline="0" dirty="0" smtClean="0">
                          <a:solidFill>
                            <a:schemeClr val="dk1"/>
                          </a:solidFill>
                          <a:latin typeface="+mn-lt"/>
                          <a:ea typeface="+mn-ea"/>
                          <a:cs typeface="+mn-cs"/>
                        </a:rPr>
                        <a:t>.251</a:t>
                      </a:r>
                    </a:p>
                    <a:p>
                      <a:r>
                        <a:rPr lang="en-US" sz="2000" kern="1200" baseline="0" dirty="0" smtClean="0">
                          <a:solidFill>
                            <a:schemeClr val="dk1"/>
                          </a:solidFill>
                          <a:latin typeface="+mn-lt"/>
                          <a:ea typeface="+mn-ea"/>
                          <a:cs typeface="+mn-cs"/>
                        </a:rPr>
                        <a:t>.248</a:t>
                      </a:r>
                      <a:endParaRPr lang="en-US" sz="2000" dirty="0"/>
                    </a:p>
                  </a:txBody>
                  <a:tcPr anchor="ctr"/>
                </a:tc>
                <a:tc>
                  <a:txBody>
                    <a:bodyPr/>
                    <a:lstStyle/>
                    <a:p>
                      <a:r>
                        <a:rPr lang="en-US" sz="2000" kern="1200" baseline="0" dirty="0" smtClean="0">
                          <a:solidFill>
                            <a:schemeClr val="dk1"/>
                          </a:solidFill>
                          <a:latin typeface="+mn-lt"/>
                          <a:ea typeface="+mn-ea"/>
                          <a:cs typeface="+mn-cs"/>
                        </a:rPr>
                        <a:t>-.195	</a:t>
                      </a:r>
                    </a:p>
                    <a:p>
                      <a:r>
                        <a:rPr lang="en-US" sz="2000" kern="1200" baseline="0" dirty="0" smtClean="0">
                          <a:solidFill>
                            <a:schemeClr val="dk1"/>
                          </a:solidFill>
                          <a:latin typeface="+mn-lt"/>
                          <a:ea typeface="+mn-ea"/>
                          <a:cs typeface="+mn-cs"/>
                        </a:rPr>
                        <a:t>.373</a:t>
                      </a:r>
                      <a:endParaRPr lang="en-US" sz="2000" dirty="0"/>
                    </a:p>
                  </a:txBody>
                  <a:tcPr anchor="ctr"/>
                </a:tc>
                <a:tc>
                  <a:txBody>
                    <a:bodyPr/>
                    <a:lstStyle/>
                    <a:p>
                      <a:r>
                        <a:rPr lang="en-US" sz="2000" kern="1200" baseline="0" dirty="0" smtClean="0">
                          <a:solidFill>
                            <a:schemeClr val="dk1"/>
                          </a:solidFill>
                          <a:latin typeface="+mn-lt"/>
                          <a:ea typeface="+mn-ea"/>
                          <a:cs typeface="+mn-cs"/>
                        </a:rPr>
                        <a:t>.056	</a:t>
                      </a:r>
                    </a:p>
                    <a:p>
                      <a:r>
                        <a:rPr lang="en-US" sz="2000" kern="1200" baseline="0" dirty="0" smtClean="0">
                          <a:solidFill>
                            <a:schemeClr val="dk1"/>
                          </a:solidFill>
                          <a:latin typeface="+mn-lt"/>
                          <a:ea typeface="+mn-ea"/>
                          <a:cs typeface="+mn-cs"/>
                        </a:rPr>
                        <a:t>.800</a:t>
                      </a:r>
                      <a:endParaRPr lang="en-US" sz="2000" dirty="0"/>
                    </a:p>
                  </a:txBody>
                  <a:tcPr anchor="ctr"/>
                </a:tc>
                <a:tc>
                  <a:txBody>
                    <a:bodyPr/>
                    <a:lstStyle/>
                    <a:p>
                      <a:r>
                        <a:rPr lang="en-US" sz="2000" kern="1200" baseline="0" dirty="0" smtClean="0">
                          <a:solidFill>
                            <a:schemeClr val="dk1"/>
                          </a:solidFill>
                          <a:latin typeface="+mn-lt"/>
                          <a:ea typeface="+mn-ea"/>
                          <a:cs typeface="+mn-cs"/>
                        </a:rPr>
                        <a:t>-.177	</a:t>
                      </a:r>
                    </a:p>
                    <a:p>
                      <a:r>
                        <a:rPr lang="en-US" sz="2000" kern="1200" baseline="0" dirty="0" smtClean="0">
                          <a:solidFill>
                            <a:schemeClr val="dk1"/>
                          </a:solidFill>
                          <a:latin typeface="+mn-lt"/>
                          <a:ea typeface="+mn-ea"/>
                          <a:cs typeface="+mn-cs"/>
                        </a:rPr>
                        <a:t>.418</a:t>
                      </a:r>
                      <a:endParaRPr lang="en-US" sz="2000" dirty="0"/>
                    </a:p>
                  </a:txBody>
                  <a:tcPr anchor="ctr"/>
                </a:tc>
                <a:tc>
                  <a:txBody>
                    <a:bodyPr/>
                    <a:lstStyle/>
                    <a:p>
                      <a:r>
                        <a:rPr lang="en-US" sz="2000" kern="1200" baseline="0" dirty="0" smtClean="0">
                          <a:solidFill>
                            <a:schemeClr val="dk1"/>
                          </a:solidFill>
                          <a:latin typeface="+mn-lt"/>
                          <a:ea typeface="+mn-ea"/>
                          <a:cs typeface="+mn-cs"/>
                        </a:rPr>
                        <a:t>.003</a:t>
                      </a:r>
                    </a:p>
                    <a:p>
                      <a:r>
                        <a:rPr lang="en-US" sz="2000" kern="1200" baseline="0" dirty="0" smtClean="0">
                          <a:solidFill>
                            <a:schemeClr val="dk1"/>
                          </a:solidFill>
                          <a:latin typeface="+mn-lt"/>
                          <a:ea typeface="+mn-ea"/>
                          <a:cs typeface="+mn-cs"/>
                        </a:rPr>
                        <a:t>.988</a:t>
                      </a:r>
                      <a:endParaRPr lang="en-US" sz="2000" dirty="0"/>
                    </a:p>
                  </a:txBody>
                  <a:tcPr anchor="ctr"/>
                </a:tc>
                <a:tc>
                  <a:txBody>
                    <a:bodyPr/>
                    <a:lstStyle/>
                    <a:p>
                      <a:r>
                        <a:rPr lang="en-US" sz="2000" kern="1200" baseline="0" dirty="0" smtClean="0">
                          <a:solidFill>
                            <a:schemeClr val="dk1"/>
                          </a:solidFill>
                          <a:latin typeface="+mn-lt"/>
                          <a:ea typeface="+mn-ea"/>
                          <a:cs typeface="+mn-cs"/>
                        </a:rPr>
                        <a:t>.005	</a:t>
                      </a:r>
                    </a:p>
                    <a:p>
                      <a:r>
                        <a:rPr lang="en-US" sz="2000" kern="1200" baseline="0" dirty="0" smtClean="0">
                          <a:solidFill>
                            <a:schemeClr val="dk1"/>
                          </a:solidFill>
                          <a:latin typeface="+mn-lt"/>
                          <a:ea typeface="+mn-ea"/>
                          <a:cs typeface="+mn-cs"/>
                        </a:rPr>
                        <a:t>.982</a:t>
                      </a:r>
                      <a:endParaRPr lang="en-US" sz="2000" dirty="0"/>
                    </a:p>
                  </a:txBody>
                  <a:tcPr anchor="ctr"/>
                </a:tc>
                <a:tc>
                  <a:txBody>
                    <a:bodyPr/>
                    <a:lstStyle/>
                    <a:p>
                      <a:r>
                        <a:rPr lang="en-US" sz="2000" kern="1200" baseline="0" dirty="0" smtClean="0">
                          <a:solidFill>
                            <a:schemeClr val="dk1"/>
                          </a:solidFill>
                          <a:latin typeface="+mn-lt"/>
                          <a:ea typeface="+mn-ea"/>
                          <a:cs typeface="+mn-cs"/>
                        </a:rPr>
                        <a:t>.160	</a:t>
                      </a:r>
                    </a:p>
                    <a:p>
                      <a:r>
                        <a:rPr lang="en-US" sz="2000" kern="1200" baseline="0" dirty="0" smtClean="0">
                          <a:solidFill>
                            <a:schemeClr val="dk1"/>
                          </a:solidFill>
                          <a:latin typeface="+mn-lt"/>
                          <a:ea typeface="+mn-ea"/>
                          <a:cs typeface="+mn-cs"/>
                        </a:rPr>
                        <a:t>.467</a:t>
                      </a:r>
                      <a:endParaRPr lang="en-US" sz="2000" dirty="0"/>
                    </a:p>
                  </a:txBody>
                  <a:tcPr anchor="ctr"/>
                </a:tc>
              </a:tr>
              <a:tr h="731520">
                <a:tc>
                  <a:txBody>
                    <a:bodyPr/>
                    <a:lstStyle/>
                    <a:p>
                      <a:r>
                        <a:rPr lang="en-US" b="1" dirty="0" smtClean="0"/>
                        <a:t>Years of </a:t>
                      </a:r>
                      <a:r>
                        <a:rPr lang="en-US" b="1" baseline="0" dirty="0" smtClean="0"/>
                        <a:t>experience</a:t>
                      </a:r>
                      <a:endParaRPr lang="en-US" b="1" dirty="0"/>
                    </a:p>
                  </a:txBody>
                  <a:tcPr anchor="ctr"/>
                </a:tc>
                <a:tc>
                  <a:txBody>
                    <a:bodyPr/>
                    <a:lstStyle/>
                    <a:p>
                      <a:r>
                        <a:rPr lang="en-US" sz="2000" kern="1200" baseline="0" dirty="0" smtClean="0">
                          <a:solidFill>
                            <a:schemeClr val="dk1"/>
                          </a:solidFill>
                          <a:latin typeface="+mn-lt"/>
                          <a:ea typeface="+mn-ea"/>
                          <a:cs typeface="+mn-cs"/>
                        </a:rPr>
                        <a:t>.152	</a:t>
                      </a:r>
                    </a:p>
                    <a:p>
                      <a:r>
                        <a:rPr lang="en-US" sz="2000" kern="1200" baseline="0" dirty="0" smtClean="0">
                          <a:solidFill>
                            <a:schemeClr val="dk1"/>
                          </a:solidFill>
                          <a:latin typeface="+mn-lt"/>
                          <a:ea typeface="+mn-ea"/>
                          <a:cs typeface="+mn-cs"/>
                        </a:rPr>
                        <a:t>.478</a:t>
                      </a:r>
                      <a:endParaRPr lang="en-US" sz="2000" dirty="0"/>
                    </a:p>
                  </a:txBody>
                  <a:tcPr anchor="ctr"/>
                </a:tc>
                <a:tc>
                  <a:txBody>
                    <a:bodyPr/>
                    <a:lstStyle/>
                    <a:p>
                      <a:r>
                        <a:rPr lang="en-US" sz="2000" kern="1200" baseline="0" dirty="0" smtClean="0">
                          <a:solidFill>
                            <a:schemeClr val="dk1"/>
                          </a:solidFill>
                          <a:latin typeface="+mn-lt"/>
                          <a:ea typeface="+mn-ea"/>
                          <a:cs typeface="+mn-cs"/>
                        </a:rPr>
                        <a:t>.142	</a:t>
                      </a:r>
                    </a:p>
                    <a:p>
                      <a:r>
                        <a:rPr lang="en-US" sz="2000" kern="1200" baseline="0" dirty="0" smtClean="0">
                          <a:solidFill>
                            <a:schemeClr val="dk1"/>
                          </a:solidFill>
                          <a:latin typeface="+mn-lt"/>
                          <a:ea typeface="+mn-ea"/>
                          <a:cs typeface="+mn-cs"/>
                        </a:rPr>
                        <a:t>.509	</a:t>
                      </a:r>
                      <a:endParaRPr lang="en-US" sz="2000" dirty="0"/>
                    </a:p>
                  </a:txBody>
                  <a:tcPr anchor="ctr"/>
                </a:tc>
                <a:tc>
                  <a:txBody>
                    <a:bodyPr/>
                    <a:lstStyle/>
                    <a:p>
                      <a:r>
                        <a:rPr lang="en-US" sz="2000" kern="1200" baseline="0" dirty="0" smtClean="0">
                          <a:solidFill>
                            <a:schemeClr val="dk1"/>
                          </a:solidFill>
                          <a:latin typeface="+mn-lt"/>
                          <a:ea typeface="+mn-ea"/>
                          <a:cs typeface="+mn-cs"/>
                        </a:rPr>
                        <a:t>.313	</a:t>
                      </a:r>
                    </a:p>
                    <a:p>
                      <a:r>
                        <a:rPr lang="en-US" sz="2000" kern="1200" baseline="0" dirty="0" smtClean="0">
                          <a:solidFill>
                            <a:schemeClr val="dk1"/>
                          </a:solidFill>
                          <a:latin typeface="+mn-lt"/>
                          <a:ea typeface="+mn-ea"/>
                          <a:cs typeface="+mn-cs"/>
                        </a:rPr>
                        <a:t>.137</a:t>
                      </a:r>
                      <a:endParaRPr lang="en-US" sz="2000" dirty="0"/>
                    </a:p>
                  </a:txBody>
                  <a:tcPr anchor="ctr"/>
                </a:tc>
                <a:tc>
                  <a:txBody>
                    <a:bodyPr/>
                    <a:lstStyle/>
                    <a:p>
                      <a:r>
                        <a:rPr lang="en-US" sz="2000" kern="1200" baseline="0" dirty="0" smtClean="0">
                          <a:solidFill>
                            <a:schemeClr val="dk1"/>
                          </a:solidFill>
                          <a:latin typeface="+mn-lt"/>
                          <a:ea typeface="+mn-ea"/>
                          <a:cs typeface="+mn-cs"/>
                        </a:rPr>
                        <a:t>.005	</a:t>
                      </a:r>
                    </a:p>
                    <a:p>
                      <a:r>
                        <a:rPr lang="en-US" sz="2000" kern="1200" baseline="0" dirty="0" smtClean="0">
                          <a:solidFill>
                            <a:schemeClr val="dk1"/>
                          </a:solidFill>
                          <a:latin typeface="+mn-lt"/>
                          <a:ea typeface="+mn-ea"/>
                          <a:cs typeface="+mn-cs"/>
                        </a:rPr>
                        <a:t>.982</a:t>
                      </a:r>
                      <a:endParaRPr lang="en-US" sz="2000" dirty="0"/>
                    </a:p>
                  </a:txBody>
                  <a:tcPr anchor="ctr"/>
                </a:tc>
                <a:tc>
                  <a:txBody>
                    <a:bodyPr/>
                    <a:lstStyle/>
                    <a:p>
                      <a:r>
                        <a:rPr lang="en-US" sz="2000" kern="1200" baseline="0" dirty="0" smtClean="0">
                          <a:solidFill>
                            <a:schemeClr val="dk1"/>
                          </a:solidFill>
                          <a:latin typeface="+mn-lt"/>
                          <a:ea typeface="+mn-ea"/>
                          <a:cs typeface="+mn-cs"/>
                        </a:rPr>
                        <a:t>-.270	</a:t>
                      </a:r>
                    </a:p>
                    <a:p>
                      <a:r>
                        <a:rPr lang="en-US" sz="2000" kern="1200" baseline="0" dirty="0" smtClean="0">
                          <a:solidFill>
                            <a:schemeClr val="dk1"/>
                          </a:solidFill>
                          <a:latin typeface="+mn-lt"/>
                          <a:ea typeface="+mn-ea"/>
                          <a:cs typeface="+mn-cs"/>
                        </a:rPr>
                        <a:t>.201</a:t>
                      </a:r>
                      <a:endParaRPr lang="en-US" sz="2000" dirty="0"/>
                    </a:p>
                  </a:txBody>
                  <a:tcPr anchor="ctr"/>
                </a:tc>
                <a:tc>
                  <a:txBody>
                    <a:bodyPr/>
                    <a:lstStyle/>
                    <a:p>
                      <a:r>
                        <a:rPr lang="en-US" sz="2000" kern="1200" baseline="0" dirty="0" smtClean="0">
                          <a:solidFill>
                            <a:schemeClr val="dk1"/>
                          </a:solidFill>
                          <a:latin typeface="+mn-lt"/>
                          <a:ea typeface="+mn-ea"/>
                          <a:cs typeface="+mn-cs"/>
                        </a:rPr>
                        <a:t>.069</a:t>
                      </a:r>
                    </a:p>
                    <a:p>
                      <a:r>
                        <a:rPr lang="en-US" sz="2000" kern="1200" baseline="0" dirty="0" smtClean="0">
                          <a:solidFill>
                            <a:schemeClr val="dk1"/>
                          </a:solidFill>
                          <a:latin typeface="+mn-lt"/>
                          <a:ea typeface="+mn-ea"/>
                          <a:cs typeface="+mn-cs"/>
                        </a:rPr>
                        <a:t>.748</a:t>
                      </a:r>
                      <a:endParaRPr lang="en-US" sz="2000" b="1" dirty="0"/>
                    </a:p>
                  </a:txBody>
                  <a:tcPr anchor="ctr"/>
                </a:tc>
                <a:tc>
                  <a:txBody>
                    <a:bodyPr/>
                    <a:lstStyle/>
                    <a:p>
                      <a:r>
                        <a:rPr lang="en-US" sz="2000" kern="1200" baseline="0" dirty="0" smtClean="0">
                          <a:solidFill>
                            <a:schemeClr val="dk1"/>
                          </a:solidFill>
                          <a:latin typeface="+mn-lt"/>
                          <a:ea typeface="+mn-ea"/>
                          <a:cs typeface="+mn-cs"/>
                        </a:rPr>
                        <a:t>.001	</a:t>
                      </a:r>
                    </a:p>
                    <a:p>
                      <a:r>
                        <a:rPr lang="en-US" sz="2000" kern="1200" baseline="0" dirty="0" smtClean="0">
                          <a:solidFill>
                            <a:schemeClr val="dk1"/>
                          </a:solidFill>
                          <a:latin typeface="+mn-lt"/>
                          <a:ea typeface="+mn-ea"/>
                          <a:cs typeface="+mn-cs"/>
                        </a:rPr>
                        <a:t>.995</a:t>
                      </a:r>
                      <a:endParaRPr lang="en-US" sz="2000" dirty="0"/>
                    </a:p>
                  </a:txBody>
                  <a:tcPr anchor="ctr"/>
                </a:tc>
                <a:tc>
                  <a:txBody>
                    <a:bodyPr/>
                    <a:lstStyle/>
                    <a:p>
                      <a:r>
                        <a:rPr lang="en-US" sz="2000" kern="1200" baseline="0" dirty="0" smtClean="0">
                          <a:solidFill>
                            <a:schemeClr val="dk1"/>
                          </a:solidFill>
                          <a:latin typeface="+mn-lt"/>
                          <a:ea typeface="+mn-ea"/>
                          <a:cs typeface="+mn-cs"/>
                        </a:rPr>
                        <a:t>.058	</a:t>
                      </a:r>
                    </a:p>
                    <a:p>
                      <a:r>
                        <a:rPr lang="en-US" sz="2000" kern="1200" baseline="0" dirty="0" smtClean="0">
                          <a:solidFill>
                            <a:schemeClr val="dk1"/>
                          </a:solidFill>
                          <a:latin typeface="+mn-lt"/>
                          <a:ea typeface="+mn-ea"/>
                          <a:cs typeface="+mn-cs"/>
                        </a:rPr>
                        <a:t>.787</a:t>
                      </a:r>
                      <a:endParaRPr lang="en-US" sz="2000" dirty="0"/>
                    </a:p>
                  </a:txBody>
                  <a:tcPr anchor="ctr"/>
                </a:tc>
              </a:tr>
              <a:tr h="731520">
                <a:tc>
                  <a:txBody>
                    <a:bodyPr/>
                    <a:lstStyle/>
                    <a:p>
                      <a:r>
                        <a:rPr lang="en-US" b="1" dirty="0" smtClean="0"/>
                        <a:t>Disease Model</a:t>
                      </a:r>
                      <a:endParaRPr lang="en-US" b="1" dirty="0"/>
                    </a:p>
                  </a:txBody>
                  <a:tcPr anchor="ctr"/>
                </a:tc>
                <a:tc>
                  <a:txBody>
                    <a:bodyPr/>
                    <a:lstStyle/>
                    <a:p>
                      <a:r>
                        <a:rPr lang="en-US" sz="2000" kern="1200" baseline="0" dirty="0" smtClean="0">
                          <a:solidFill>
                            <a:schemeClr val="dk1"/>
                          </a:solidFill>
                          <a:latin typeface="+mn-lt"/>
                          <a:ea typeface="+mn-ea"/>
                          <a:cs typeface="+mn-cs"/>
                        </a:rPr>
                        <a:t>.248	</a:t>
                      </a:r>
                    </a:p>
                    <a:p>
                      <a:r>
                        <a:rPr lang="en-US" sz="2000" kern="1200" baseline="0" dirty="0" smtClean="0">
                          <a:solidFill>
                            <a:schemeClr val="dk1"/>
                          </a:solidFill>
                          <a:latin typeface="+mn-lt"/>
                          <a:ea typeface="+mn-ea"/>
                          <a:cs typeface="+mn-cs"/>
                        </a:rPr>
                        <a:t>.254</a:t>
                      </a:r>
                    </a:p>
                  </a:txBody>
                  <a:tcPr anchor="ctr"/>
                </a:tc>
                <a:tc>
                  <a:txBody>
                    <a:bodyPr/>
                    <a:lstStyle/>
                    <a:p>
                      <a:r>
                        <a:rPr lang="en-US" sz="2000" kern="1200" baseline="0" dirty="0" smtClean="0">
                          <a:solidFill>
                            <a:schemeClr val="dk1"/>
                          </a:solidFill>
                          <a:latin typeface="+mn-lt"/>
                          <a:ea typeface="+mn-ea"/>
                          <a:cs typeface="+mn-cs"/>
                        </a:rPr>
                        <a:t>.298	</a:t>
                      </a:r>
                    </a:p>
                    <a:p>
                      <a:r>
                        <a:rPr lang="en-US" sz="2000" kern="1200" baseline="0" dirty="0" smtClean="0">
                          <a:solidFill>
                            <a:schemeClr val="dk1"/>
                          </a:solidFill>
                          <a:latin typeface="+mn-lt"/>
                          <a:ea typeface="+mn-ea"/>
                          <a:cs typeface="+mn-cs"/>
                        </a:rPr>
                        <a:t>.168</a:t>
                      </a:r>
                    </a:p>
                  </a:txBody>
                  <a:tcPr anchor="ctr"/>
                </a:tc>
                <a:tc>
                  <a:txBody>
                    <a:bodyPr/>
                    <a:lstStyle/>
                    <a:p>
                      <a:r>
                        <a:rPr lang="en-US" sz="2000" kern="1200" baseline="0" dirty="0" smtClean="0">
                          <a:solidFill>
                            <a:schemeClr val="dk1"/>
                          </a:solidFill>
                          <a:latin typeface="+mn-lt"/>
                          <a:ea typeface="+mn-ea"/>
                          <a:cs typeface="+mn-cs"/>
                        </a:rPr>
                        <a:t>.008	</a:t>
                      </a:r>
                    </a:p>
                    <a:p>
                      <a:r>
                        <a:rPr lang="en-US" sz="2000" kern="1200" baseline="0" dirty="0" smtClean="0">
                          <a:solidFill>
                            <a:schemeClr val="dk1"/>
                          </a:solidFill>
                          <a:latin typeface="+mn-lt"/>
                          <a:ea typeface="+mn-ea"/>
                          <a:cs typeface="+mn-cs"/>
                        </a:rPr>
                        <a:t>.969	</a:t>
                      </a:r>
                    </a:p>
                  </a:txBody>
                  <a:tcPr anchor="ctr"/>
                </a:tc>
                <a:tc>
                  <a:txBody>
                    <a:bodyPr/>
                    <a:lstStyle/>
                    <a:p>
                      <a:r>
                        <a:rPr lang="en-US" sz="2000" kern="1200" baseline="0" dirty="0" smtClean="0">
                          <a:solidFill>
                            <a:schemeClr val="dk1"/>
                          </a:solidFill>
                          <a:latin typeface="+mn-lt"/>
                          <a:ea typeface="+mn-ea"/>
                          <a:cs typeface="+mn-cs"/>
                        </a:rPr>
                        <a:t>.227	</a:t>
                      </a:r>
                    </a:p>
                    <a:p>
                      <a:r>
                        <a:rPr lang="en-US" sz="2000" kern="1200" baseline="0" dirty="0" smtClean="0">
                          <a:solidFill>
                            <a:schemeClr val="dk1"/>
                          </a:solidFill>
                          <a:latin typeface="+mn-lt"/>
                          <a:ea typeface="+mn-ea"/>
                          <a:cs typeface="+mn-cs"/>
                        </a:rPr>
                        <a:t>.299</a:t>
                      </a:r>
                    </a:p>
                  </a:txBody>
                  <a:tcPr anchor="ctr"/>
                </a:tc>
                <a:tc>
                  <a:txBody>
                    <a:bodyPr/>
                    <a:lstStyle/>
                    <a:p>
                      <a:r>
                        <a:rPr lang="en-US" sz="2000" kern="1200" baseline="0" dirty="0" smtClean="0">
                          <a:solidFill>
                            <a:schemeClr val="dk1"/>
                          </a:solidFill>
                          <a:latin typeface="+mn-lt"/>
                          <a:ea typeface="+mn-ea"/>
                          <a:cs typeface="+mn-cs"/>
                        </a:rPr>
                        <a:t>.085	</a:t>
                      </a:r>
                    </a:p>
                    <a:p>
                      <a:r>
                        <a:rPr lang="en-US" sz="2000" kern="1200" baseline="0" dirty="0" smtClean="0">
                          <a:solidFill>
                            <a:schemeClr val="dk1"/>
                          </a:solidFill>
                          <a:latin typeface="+mn-lt"/>
                          <a:ea typeface="+mn-ea"/>
                          <a:cs typeface="+mn-cs"/>
                        </a:rPr>
                        <a:t>.699</a:t>
                      </a:r>
                      <a:endParaRPr lang="en-US" sz="2000" dirty="0"/>
                    </a:p>
                  </a:txBody>
                  <a:tcPr anchor="ctr"/>
                </a:tc>
                <a:tc>
                  <a:txBody>
                    <a:bodyPr/>
                    <a:lstStyle/>
                    <a:p>
                      <a:r>
                        <a:rPr lang="en-US" sz="2000" kern="1200" baseline="0" dirty="0" smtClean="0">
                          <a:solidFill>
                            <a:schemeClr val="dk1"/>
                          </a:solidFill>
                          <a:latin typeface="+mn-lt"/>
                          <a:ea typeface="+mn-ea"/>
                          <a:cs typeface="+mn-cs"/>
                        </a:rPr>
                        <a:t>-.045</a:t>
                      </a:r>
                    </a:p>
                    <a:p>
                      <a:r>
                        <a:rPr lang="en-US" sz="2000" kern="1200" baseline="0" dirty="0" smtClean="0">
                          <a:solidFill>
                            <a:schemeClr val="dk1"/>
                          </a:solidFill>
                          <a:latin typeface="+mn-lt"/>
                          <a:ea typeface="+mn-ea"/>
                          <a:cs typeface="+mn-cs"/>
                        </a:rPr>
                        <a:t>.839</a:t>
                      </a:r>
                      <a:endParaRPr lang="en-US" sz="2000" dirty="0"/>
                    </a:p>
                  </a:txBody>
                  <a:tcPr anchor="ctr"/>
                </a:tc>
                <a:tc>
                  <a:txBody>
                    <a:bodyPr/>
                    <a:lstStyle/>
                    <a:p>
                      <a:r>
                        <a:rPr lang="en-US" sz="2000" kern="1200" baseline="0" dirty="0" smtClean="0">
                          <a:solidFill>
                            <a:schemeClr val="dk1"/>
                          </a:solidFill>
                          <a:latin typeface="+mn-lt"/>
                          <a:ea typeface="+mn-ea"/>
                          <a:cs typeface="+mn-cs"/>
                        </a:rPr>
                        <a:t>.025	</a:t>
                      </a:r>
                    </a:p>
                    <a:p>
                      <a:r>
                        <a:rPr lang="en-US" sz="2000" kern="1200" baseline="0" dirty="0" smtClean="0">
                          <a:solidFill>
                            <a:schemeClr val="dk1"/>
                          </a:solidFill>
                          <a:latin typeface="+mn-lt"/>
                          <a:ea typeface="+mn-ea"/>
                          <a:cs typeface="+mn-cs"/>
                        </a:rPr>
                        <a:t>.911</a:t>
                      </a:r>
                      <a:endParaRPr lang="en-US" sz="2000" dirty="0"/>
                    </a:p>
                  </a:txBody>
                  <a:tcPr anchor="ctr"/>
                </a:tc>
                <a:tc>
                  <a:txBody>
                    <a:bodyPr/>
                    <a:lstStyle/>
                    <a:p>
                      <a:r>
                        <a:rPr lang="en-US" sz="2000" kern="1200" baseline="0" dirty="0" smtClean="0">
                          <a:solidFill>
                            <a:schemeClr val="dk1"/>
                          </a:solidFill>
                          <a:latin typeface="+mn-lt"/>
                          <a:ea typeface="+mn-ea"/>
                          <a:cs typeface="+mn-cs"/>
                        </a:rPr>
                        <a:t>.352	</a:t>
                      </a:r>
                    </a:p>
                    <a:p>
                      <a:r>
                        <a:rPr lang="en-US" sz="2000" kern="1200" baseline="0" dirty="0" smtClean="0">
                          <a:solidFill>
                            <a:schemeClr val="dk1"/>
                          </a:solidFill>
                          <a:latin typeface="+mn-lt"/>
                          <a:ea typeface="+mn-ea"/>
                          <a:cs typeface="+mn-cs"/>
                        </a:rPr>
                        <a:t>.099</a:t>
                      </a:r>
                      <a:endParaRPr lang="en-US" sz="2000" dirty="0"/>
                    </a:p>
                  </a:txBody>
                  <a:tcPr anchor="ctr"/>
                </a:tc>
              </a:tr>
              <a:tr h="731520">
                <a:tc>
                  <a:txBody>
                    <a:bodyPr/>
                    <a:lstStyle/>
                    <a:p>
                      <a:r>
                        <a:rPr lang="en-US" b="1" dirty="0" smtClean="0"/>
                        <a:t>Psychological Model</a:t>
                      </a:r>
                      <a:endParaRPr lang="en-US" b="1" dirty="0"/>
                    </a:p>
                  </a:txBody>
                  <a:tcPr anchor="ctr"/>
                </a:tc>
                <a:tc>
                  <a:txBody>
                    <a:bodyPr/>
                    <a:lstStyle/>
                    <a:p>
                      <a:r>
                        <a:rPr lang="en-US" sz="2000" b="1" kern="1200" baseline="0" dirty="0" smtClean="0">
                          <a:solidFill>
                            <a:schemeClr val="dk1"/>
                          </a:solidFill>
                          <a:latin typeface="+mn-lt"/>
                          <a:ea typeface="+mn-ea"/>
                          <a:cs typeface="+mn-cs"/>
                        </a:rPr>
                        <a:t>-.444	</a:t>
                      </a:r>
                    </a:p>
                    <a:p>
                      <a:r>
                        <a:rPr lang="en-US" sz="2000" b="1" kern="1200" baseline="0" dirty="0" smtClean="0">
                          <a:solidFill>
                            <a:schemeClr val="dk1"/>
                          </a:solidFill>
                          <a:latin typeface="+mn-lt"/>
                          <a:ea typeface="+mn-ea"/>
                          <a:cs typeface="+mn-cs"/>
                        </a:rPr>
                        <a:t>.030</a:t>
                      </a:r>
                    </a:p>
                  </a:txBody>
                  <a:tcPr anchor="ctr"/>
                </a:tc>
                <a:tc>
                  <a:txBody>
                    <a:bodyPr/>
                    <a:lstStyle/>
                    <a:p>
                      <a:r>
                        <a:rPr lang="en-US" sz="2000" b="1" kern="1200" baseline="0" dirty="0" smtClean="0">
                          <a:solidFill>
                            <a:schemeClr val="dk1"/>
                          </a:solidFill>
                          <a:latin typeface="+mn-lt"/>
                          <a:ea typeface="+mn-ea"/>
                          <a:cs typeface="+mn-cs"/>
                        </a:rPr>
                        <a:t>-.443</a:t>
                      </a:r>
                    </a:p>
                    <a:p>
                      <a:r>
                        <a:rPr lang="en-US" sz="2000" b="1" kern="1200" baseline="0" dirty="0" smtClean="0">
                          <a:solidFill>
                            <a:schemeClr val="dk1"/>
                          </a:solidFill>
                          <a:latin typeface="+mn-lt"/>
                          <a:ea typeface="+mn-ea"/>
                          <a:cs typeface="+mn-cs"/>
                        </a:rPr>
                        <a:t>.030	</a:t>
                      </a:r>
                      <a:endParaRPr lang="en-US" sz="2000" b="1" dirty="0"/>
                    </a:p>
                  </a:txBody>
                  <a:tcPr anchor="ctr"/>
                </a:tc>
                <a:tc>
                  <a:txBody>
                    <a:bodyPr/>
                    <a:lstStyle/>
                    <a:p>
                      <a:r>
                        <a:rPr lang="en-US" sz="2000" kern="1200" baseline="0" dirty="0" smtClean="0">
                          <a:solidFill>
                            <a:schemeClr val="dk1"/>
                          </a:solidFill>
                          <a:latin typeface="+mn-lt"/>
                          <a:ea typeface="+mn-ea"/>
                          <a:cs typeface="+mn-cs"/>
                        </a:rPr>
                        <a:t>-.364	</a:t>
                      </a:r>
                    </a:p>
                    <a:p>
                      <a:r>
                        <a:rPr lang="en-US" sz="2000" kern="1200" baseline="0" dirty="0" smtClean="0">
                          <a:solidFill>
                            <a:schemeClr val="dk1"/>
                          </a:solidFill>
                          <a:latin typeface="+mn-lt"/>
                          <a:ea typeface="+mn-ea"/>
                          <a:cs typeface="+mn-cs"/>
                        </a:rPr>
                        <a:t>.080</a:t>
                      </a:r>
                      <a:endParaRPr lang="en-US" sz="2000" dirty="0"/>
                    </a:p>
                  </a:txBody>
                  <a:tcPr anchor="ctr"/>
                </a:tc>
                <a:tc>
                  <a:txBody>
                    <a:bodyPr/>
                    <a:lstStyle/>
                    <a:p>
                      <a:r>
                        <a:rPr lang="en-US" sz="2000" kern="1200" baseline="0" dirty="0" smtClean="0">
                          <a:solidFill>
                            <a:schemeClr val="dk1"/>
                          </a:solidFill>
                          <a:latin typeface="+mn-lt"/>
                          <a:ea typeface="+mn-ea"/>
                          <a:cs typeface="+mn-cs"/>
                        </a:rPr>
                        <a:t>-.358	</a:t>
                      </a:r>
                    </a:p>
                    <a:p>
                      <a:r>
                        <a:rPr lang="en-US" sz="2000" kern="1200" baseline="0" dirty="0" smtClean="0">
                          <a:solidFill>
                            <a:schemeClr val="dk1"/>
                          </a:solidFill>
                          <a:latin typeface="+mn-lt"/>
                          <a:ea typeface="+mn-ea"/>
                          <a:cs typeface="+mn-cs"/>
                        </a:rPr>
                        <a:t>.086</a:t>
                      </a:r>
                      <a:endParaRPr lang="en-US" sz="2000" dirty="0"/>
                    </a:p>
                  </a:txBody>
                  <a:tcPr anchor="ctr"/>
                </a:tc>
                <a:tc>
                  <a:txBody>
                    <a:bodyPr/>
                    <a:lstStyle/>
                    <a:p>
                      <a:r>
                        <a:rPr lang="en-US" sz="2000" kern="1200" baseline="0" dirty="0" smtClean="0">
                          <a:solidFill>
                            <a:schemeClr val="dk1"/>
                          </a:solidFill>
                          <a:latin typeface="+mn-lt"/>
                          <a:ea typeface="+mn-ea"/>
                          <a:cs typeface="+mn-cs"/>
                        </a:rPr>
                        <a:t>-.296	</a:t>
                      </a:r>
                    </a:p>
                    <a:p>
                      <a:r>
                        <a:rPr lang="en-US" sz="2000" kern="1200" baseline="0" dirty="0" smtClean="0">
                          <a:solidFill>
                            <a:schemeClr val="dk1"/>
                          </a:solidFill>
                          <a:latin typeface="+mn-lt"/>
                          <a:ea typeface="+mn-ea"/>
                          <a:cs typeface="+mn-cs"/>
                        </a:rPr>
                        <a:t>.161</a:t>
                      </a:r>
                      <a:endParaRPr lang="en-US" sz="2000" dirty="0"/>
                    </a:p>
                  </a:txBody>
                  <a:tcPr anchor="ctr"/>
                </a:tc>
                <a:tc>
                  <a:txBody>
                    <a:bodyPr/>
                    <a:lstStyle/>
                    <a:p>
                      <a:r>
                        <a:rPr lang="en-US" sz="2000" kern="1200" baseline="0" dirty="0" smtClean="0">
                          <a:solidFill>
                            <a:schemeClr val="dk1"/>
                          </a:solidFill>
                          <a:latin typeface="+mn-lt"/>
                          <a:ea typeface="+mn-ea"/>
                          <a:cs typeface="+mn-cs"/>
                        </a:rPr>
                        <a:t>-.020</a:t>
                      </a:r>
                    </a:p>
                    <a:p>
                      <a:r>
                        <a:rPr lang="en-US" sz="2000" kern="1200" baseline="0" dirty="0" smtClean="0">
                          <a:solidFill>
                            <a:schemeClr val="dk1"/>
                          </a:solidFill>
                          <a:latin typeface="+mn-lt"/>
                          <a:ea typeface="+mn-ea"/>
                          <a:cs typeface="+mn-cs"/>
                        </a:rPr>
                        <a:t>.927</a:t>
                      </a:r>
                      <a:endParaRPr lang="en-US" sz="2000" dirty="0"/>
                    </a:p>
                  </a:txBody>
                  <a:tcPr anchor="ctr"/>
                </a:tc>
                <a:tc>
                  <a:txBody>
                    <a:bodyPr/>
                    <a:lstStyle/>
                    <a:p>
                      <a:r>
                        <a:rPr lang="en-US" sz="2000" kern="1200" baseline="0" dirty="0" smtClean="0">
                          <a:solidFill>
                            <a:schemeClr val="dk1"/>
                          </a:solidFill>
                          <a:latin typeface="+mn-lt"/>
                          <a:ea typeface="+mn-ea"/>
                          <a:cs typeface="+mn-cs"/>
                        </a:rPr>
                        <a:t>.047	</a:t>
                      </a:r>
                    </a:p>
                    <a:p>
                      <a:r>
                        <a:rPr lang="en-US" sz="2000" kern="1200" baseline="0" dirty="0" smtClean="0">
                          <a:solidFill>
                            <a:schemeClr val="dk1"/>
                          </a:solidFill>
                          <a:latin typeface="+mn-lt"/>
                          <a:ea typeface="+mn-ea"/>
                          <a:cs typeface="+mn-cs"/>
                        </a:rPr>
                        <a:t>.828	</a:t>
                      </a:r>
                      <a:endParaRPr lang="en-US" sz="2000" dirty="0"/>
                    </a:p>
                  </a:txBody>
                  <a:tcPr anchor="ctr"/>
                </a:tc>
                <a:tc>
                  <a:txBody>
                    <a:bodyPr/>
                    <a:lstStyle/>
                    <a:p>
                      <a:r>
                        <a:rPr lang="en-US" sz="2000" b="1" kern="1200" baseline="0" dirty="0" smtClean="0">
                          <a:solidFill>
                            <a:schemeClr val="dk1"/>
                          </a:solidFill>
                          <a:latin typeface="+mn-lt"/>
                          <a:ea typeface="+mn-ea"/>
                          <a:cs typeface="+mn-cs"/>
                        </a:rPr>
                        <a:t>-.433	</a:t>
                      </a:r>
                    </a:p>
                    <a:p>
                      <a:r>
                        <a:rPr lang="en-US" sz="2000" b="1" kern="1200" baseline="0" dirty="0" smtClean="0">
                          <a:solidFill>
                            <a:schemeClr val="dk1"/>
                          </a:solidFill>
                          <a:latin typeface="+mn-lt"/>
                          <a:ea typeface="+mn-ea"/>
                          <a:cs typeface="+mn-cs"/>
                        </a:rPr>
                        <a:t>.034</a:t>
                      </a:r>
                      <a:endParaRPr lang="en-US" sz="2000" b="1" dirty="0"/>
                    </a:p>
                  </a:txBody>
                  <a:tcPr anchor="ctr"/>
                </a:tc>
              </a:tr>
              <a:tr h="731520">
                <a:tc>
                  <a:txBody>
                    <a:bodyPr/>
                    <a:lstStyle/>
                    <a:p>
                      <a:r>
                        <a:rPr lang="en-US" b="1" dirty="0" smtClean="0"/>
                        <a:t>Eclectic</a:t>
                      </a:r>
                      <a:r>
                        <a:rPr lang="en-US" b="1" baseline="0" dirty="0" smtClean="0"/>
                        <a:t> Model</a:t>
                      </a:r>
                      <a:endParaRPr lang="en-US" b="1" dirty="0"/>
                    </a:p>
                  </a:txBody>
                  <a:tcPr anchor="ctr"/>
                </a:tc>
                <a:tc>
                  <a:txBody>
                    <a:bodyPr/>
                    <a:lstStyle/>
                    <a:p>
                      <a:r>
                        <a:rPr lang="en-US" sz="2000" kern="1200" baseline="0" dirty="0" smtClean="0">
                          <a:solidFill>
                            <a:schemeClr val="dk1"/>
                          </a:solidFill>
                          <a:latin typeface="+mn-lt"/>
                          <a:ea typeface="+mn-ea"/>
                          <a:cs typeface="+mn-cs"/>
                        </a:rPr>
                        <a:t>.028	</a:t>
                      </a:r>
                    </a:p>
                    <a:p>
                      <a:r>
                        <a:rPr lang="en-US" sz="2000" kern="1200" baseline="0" dirty="0" smtClean="0">
                          <a:solidFill>
                            <a:schemeClr val="dk1"/>
                          </a:solidFill>
                          <a:latin typeface="+mn-lt"/>
                          <a:ea typeface="+mn-ea"/>
                          <a:cs typeface="+mn-cs"/>
                        </a:rPr>
                        <a:t>.896</a:t>
                      </a:r>
                      <a:endParaRPr lang="en-US" sz="2000" dirty="0"/>
                    </a:p>
                  </a:txBody>
                  <a:tcPr anchor="ctr"/>
                </a:tc>
                <a:tc>
                  <a:txBody>
                    <a:bodyPr/>
                    <a:lstStyle/>
                    <a:p>
                      <a:r>
                        <a:rPr lang="en-US" sz="2000" kern="1200" baseline="0" dirty="0" smtClean="0">
                          <a:solidFill>
                            <a:schemeClr val="dk1"/>
                          </a:solidFill>
                          <a:latin typeface="+mn-lt"/>
                          <a:ea typeface="+mn-ea"/>
                          <a:cs typeface="+mn-cs"/>
                        </a:rPr>
                        <a:t>.015	</a:t>
                      </a:r>
                    </a:p>
                    <a:p>
                      <a:r>
                        <a:rPr lang="en-US" sz="2000" kern="1200" baseline="0" dirty="0" smtClean="0">
                          <a:solidFill>
                            <a:schemeClr val="dk1"/>
                          </a:solidFill>
                          <a:latin typeface="+mn-lt"/>
                          <a:ea typeface="+mn-ea"/>
                          <a:cs typeface="+mn-cs"/>
                        </a:rPr>
                        <a:t>.943</a:t>
                      </a:r>
                      <a:endParaRPr lang="en-US" sz="2000" dirty="0"/>
                    </a:p>
                  </a:txBody>
                  <a:tcPr anchor="ctr"/>
                </a:tc>
                <a:tc>
                  <a:txBody>
                    <a:bodyPr/>
                    <a:lstStyle/>
                    <a:p>
                      <a:r>
                        <a:rPr lang="en-US" sz="2000" kern="1200" baseline="0" dirty="0" smtClean="0">
                          <a:solidFill>
                            <a:schemeClr val="dk1"/>
                          </a:solidFill>
                          <a:latin typeface="+mn-lt"/>
                          <a:ea typeface="+mn-ea"/>
                          <a:cs typeface="+mn-cs"/>
                        </a:rPr>
                        <a:t>.154	</a:t>
                      </a:r>
                    </a:p>
                    <a:p>
                      <a:r>
                        <a:rPr lang="en-US" sz="2000" kern="1200" baseline="0" dirty="0" smtClean="0">
                          <a:solidFill>
                            <a:schemeClr val="dk1"/>
                          </a:solidFill>
                          <a:latin typeface="+mn-lt"/>
                          <a:ea typeface="+mn-ea"/>
                          <a:cs typeface="+mn-cs"/>
                        </a:rPr>
                        <a:t>.472	</a:t>
                      </a:r>
                      <a:endParaRPr lang="en-US" sz="2000" dirty="0"/>
                    </a:p>
                  </a:txBody>
                  <a:tcPr anchor="ctr"/>
                </a:tc>
                <a:tc>
                  <a:txBody>
                    <a:bodyPr/>
                    <a:lstStyle/>
                    <a:p>
                      <a:r>
                        <a:rPr lang="en-US" sz="2000" kern="1200" baseline="0" dirty="0" smtClean="0">
                          <a:solidFill>
                            <a:schemeClr val="dk1"/>
                          </a:solidFill>
                          <a:latin typeface="+mn-lt"/>
                          <a:ea typeface="+mn-ea"/>
                          <a:cs typeface="+mn-cs"/>
                        </a:rPr>
                        <a:t>-.062	</a:t>
                      </a:r>
                    </a:p>
                    <a:p>
                      <a:r>
                        <a:rPr lang="en-US" sz="2000" kern="1200" baseline="0" dirty="0" smtClean="0">
                          <a:solidFill>
                            <a:schemeClr val="dk1"/>
                          </a:solidFill>
                          <a:latin typeface="+mn-lt"/>
                          <a:ea typeface="+mn-ea"/>
                          <a:cs typeface="+mn-cs"/>
                        </a:rPr>
                        <a:t>.775</a:t>
                      </a:r>
                      <a:endParaRPr lang="en-US" sz="2000" dirty="0"/>
                    </a:p>
                  </a:txBody>
                  <a:tcPr anchor="ctr"/>
                </a:tc>
                <a:tc>
                  <a:txBody>
                    <a:bodyPr/>
                    <a:lstStyle/>
                    <a:p>
                      <a:r>
                        <a:rPr lang="en-US" sz="2000" kern="1200" baseline="0" dirty="0" smtClean="0">
                          <a:solidFill>
                            <a:schemeClr val="dk1"/>
                          </a:solidFill>
                          <a:latin typeface="+mn-lt"/>
                          <a:ea typeface="+mn-ea"/>
                          <a:cs typeface="+mn-cs"/>
                        </a:rPr>
                        <a:t>-.258	</a:t>
                      </a:r>
                    </a:p>
                    <a:p>
                      <a:r>
                        <a:rPr lang="en-US" sz="2000" kern="1200" baseline="0" dirty="0" smtClean="0">
                          <a:solidFill>
                            <a:schemeClr val="dk1"/>
                          </a:solidFill>
                          <a:latin typeface="+mn-lt"/>
                          <a:ea typeface="+mn-ea"/>
                          <a:cs typeface="+mn-cs"/>
                        </a:rPr>
                        <a:t>.223</a:t>
                      </a:r>
                      <a:endParaRPr lang="en-US" sz="2000" dirty="0"/>
                    </a:p>
                  </a:txBody>
                  <a:tcPr anchor="ctr"/>
                </a:tc>
                <a:tc>
                  <a:txBody>
                    <a:bodyPr/>
                    <a:lstStyle/>
                    <a:p>
                      <a:r>
                        <a:rPr lang="en-US" sz="2000" kern="1200" baseline="0" dirty="0" smtClean="0">
                          <a:solidFill>
                            <a:schemeClr val="dk1"/>
                          </a:solidFill>
                          <a:latin typeface="+mn-lt"/>
                          <a:ea typeface="+mn-ea"/>
                          <a:cs typeface="+mn-cs"/>
                        </a:rPr>
                        <a:t>.033</a:t>
                      </a:r>
                    </a:p>
                    <a:p>
                      <a:r>
                        <a:rPr lang="en-US" sz="2000" kern="1200" baseline="0" dirty="0" smtClean="0">
                          <a:solidFill>
                            <a:schemeClr val="dk1"/>
                          </a:solidFill>
                          <a:latin typeface="+mn-lt"/>
                          <a:ea typeface="+mn-ea"/>
                          <a:cs typeface="+mn-cs"/>
                        </a:rPr>
                        <a:t>.878</a:t>
                      </a:r>
                      <a:endParaRPr lang="en-US" sz="2000" dirty="0"/>
                    </a:p>
                  </a:txBody>
                  <a:tcPr anchor="ctr"/>
                </a:tc>
                <a:tc>
                  <a:txBody>
                    <a:bodyPr/>
                    <a:lstStyle/>
                    <a:p>
                      <a:r>
                        <a:rPr lang="en-US" sz="2000" kern="1200" baseline="0" dirty="0" smtClean="0">
                          <a:solidFill>
                            <a:schemeClr val="dk1"/>
                          </a:solidFill>
                          <a:latin typeface="+mn-lt"/>
                          <a:ea typeface="+mn-ea"/>
                          <a:cs typeface="+mn-cs"/>
                        </a:rPr>
                        <a:t>-.187	</a:t>
                      </a:r>
                    </a:p>
                    <a:p>
                      <a:r>
                        <a:rPr lang="en-US" sz="2000" kern="1200" baseline="0" dirty="0" smtClean="0">
                          <a:solidFill>
                            <a:schemeClr val="dk1"/>
                          </a:solidFill>
                          <a:latin typeface="+mn-lt"/>
                          <a:ea typeface="+mn-ea"/>
                          <a:cs typeface="+mn-cs"/>
                        </a:rPr>
                        <a:t>.383</a:t>
                      </a:r>
                      <a:endParaRPr lang="en-US" sz="2000" dirty="0"/>
                    </a:p>
                  </a:txBody>
                  <a:tcPr anchor="ctr"/>
                </a:tc>
                <a:tc>
                  <a:txBody>
                    <a:bodyPr/>
                    <a:lstStyle/>
                    <a:p>
                      <a:r>
                        <a:rPr lang="en-US" sz="2000" kern="1200" baseline="0" dirty="0" smtClean="0">
                          <a:solidFill>
                            <a:schemeClr val="dk1"/>
                          </a:solidFill>
                          <a:latin typeface="+mn-lt"/>
                          <a:ea typeface="+mn-ea"/>
                          <a:cs typeface="+mn-cs"/>
                        </a:rPr>
                        <a:t>-.024	</a:t>
                      </a:r>
                    </a:p>
                    <a:p>
                      <a:r>
                        <a:rPr lang="en-US" sz="2000" kern="1200" baseline="0" dirty="0" smtClean="0">
                          <a:solidFill>
                            <a:schemeClr val="dk1"/>
                          </a:solidFill>
                          <a:latin typeface="+mn-lt"/>
                          <a:ea typeface="+mn-ea"/>
                          <a:cs typeface="+mn-cs"/>
                        </a:rPr>
                        <a:t>.911</a:t>
                      </a:r>
                      <a:endParaRPr lang="en-US" sz="2000" dirty="0"/>
                    </a:p>
                  </a:txBody>
                  <a:tcPr anchor="ctr"/>
                </a:tc>
              </a:tr>
            </a:tbl>
          </a:graphicData>
        </a:graphic>
      </p:graphicFrame>
      <p:sp>
        <p:nvSpPr>
          <p:cNvPr id="37" name="Text Box 30"/>
          <p:cNvSpPr txBox="1">
            <a:spLocks noChangeArrowheads="1"/>
          </p:cNvSpPr>
          <p:nvPr/>
        </p:nvSpPr>
        <p:spPr bwMode="auto">
          <a:xfrm>
            <a:off x="13996120" y="14464680"/>
            <a:ext cx="12241360" cy="5472608"/>
          </a:xfrm>
          <a:prstGeom prst="rect">
            <a:avLst/>
          </a:prstGeom>
          <a:noFill/>
          <a:ln w="12700">
            <a:noFill/>
            <a:miter lim="800000"/>
            <a:headEnd type="none" w="sm" len="sm"/>
            <a:tailEnd type="none" w="sm" len="sm"/>
          </a:ln>
        </p:spPr>
        <p:txBody>
          <a:bodyPr lIns="89102" tIns="44553" rIns="89102" bIns="44553">
            <a:prstTxWarp prst="textNoShape">
              <a:avLst/>
            </a:prstTxWarp>
          </a:bodyPr>
          <a:lstStyle/>
          <a:p>
            <a:r>
              <a:rPr lang="en-US" sz="3200" dirty="0" smtClean="0"/>
              <a:t>MITI Global Clinician Ratings averaged 4.50 ± .56 on a scale of 1-5, well above the threshold for competency (4.0), and higher than scores typically recorded after a two-day training (See Table 2).  Scores on the other three summary ratings (MI Spirit, Direction, and Empathy) were also well above the criterion for competency.  The four computed scores (Reflection to Question Ratio, Percent Open Questions, Percent Complex Reflections, and Percent MI-Adherent) were all in the “Beginning Proficiency” range, except for Percent Complex Reflections, which was in the Competent range.  All but 2 participants met criteria for certification based on the first 2 practice sessions, and all were eventually certified. All interventionists scored 100% on the content checklists for both sessions.  Surprisingly, significant differences were found between Waves 1 and 2 on three of the four summary ratings as well as one of the computed scores (Percent MI-Adherent), with higher scores for Wave 1 in each case.</a:t>
            </a:r>
            <a:endParaRPr lang="en-US" sz="3200" dirty="0">
              <a:ea typeface="Times New Roman" pitchFamily="84" charset="0"/>
              <a:cs typeface="Times New Roman" pitchFamily="84" charset="0"/>
            </a:endParaRPr>
          </a:p>
        </p:txBody>
      </p:sp>
      <p:sp>
        <p:nvSpPr>
          <p:cNvPr id="38" name="Text Box 146"/>
          <p:cNvSpPr txBox="1">
            <a:spLocks noChangeArrowheads="1"/>
          </p:cNvSpPr>
          <p:nvPr/>
        </p:nvSpPr>
        <p:spPr bwMode="auto">
          <a:xfrm>
            <a:off x="26813544" y="8055968"/>
            <a:ext cx="12649200" cy="553998"/>
          </a:xfrm>
          <a:prstGeom prst="rect">
            <a:avLst/>
          </a:prstGeom>
          <a:noFill/>
          <a:ln w="9525">
            <a:noFill/>
            <a:miter lim="800000"/>
            <a:headEnd/>
            <a:tailEnd/>
          </a:ln>
        </p:spPr>
        <p:txBody>
          <a:bodyPr>
            <a:prstTxWarp prst="textNoShape">
              <a:avLst/>
            </a:prstTxWarp>
            <a:spAutoFit/>
          </a:bodyPr>
          <a:lstStyle/>
          <a:p>
            <a:r>
              <a:rPr lang="en-US" sz="3000" b="1" dirty="0">
                <a:latin typeface="Arial" pitchFamily="84" charset="0"/>
              </a:rPr>
              <a:t>TABLE </a:t>
            </a:r>
            <a:r>
              <a:rPr lang="en-US" sz="3000" b="1" dirty="0" smtClean="0">
                <a:latin typeface="Arial" pitchFamily="84" charset="0"/>
              </a:rPr>
              <a:t>3: Correlates of treatment fidelity (Pearson’s r, p)</a:t>
            </a:r>
            <a:endParaRPr lang="en-US" dirty="0"/>
          </a:p>
        </p:txBody>
      </p:sp>
      <p:sp>
        <p:nvSpPr>
          <p:cNvPr id="39" name="Text Box 28"/>
          <p:cNvSpPr txBox="1">
            <a:spLocks noChangeArrowheads="1"/>
          </p:cNvSpPr>
          <p:nvPr/>
        </p:nvSpPr>
        <p:spPr bwMode="auto">
          <a:xfrm>
            <a:off x="26813544" y="16264880"/>
            <a:ext cx="12817424" cy="3240360"/>
          </a:xfrm>
          <a:prstGeom prst="rect">
            <a:avLst/>
          </a:prstGeom>
          <a:noFill/>
          <a:ln w="12700">
            <a:noFill/>
            <a:miter lim="800000"/>
            <a:headEnd type="none" w="sm" len="sm"/>
            <a:tailEnd type="none" w="sm" len="sm"/>
          </a:ln>
        </p:spPr>
        <p:txBody>
          <a:bodyPr lIns="89102" tIns="44553" rIns="89102" bIns="44553">
            <a:prstTxWarp prst="textNoShape">
              <a:avLst/>
            </a:prstTxWarp>
          </a:bodyPr>
          <a:lstStyle/>
          <a:p>
            <a:r>
              <a:rPr lang="en-US" sz="3200" dirty="0" smtClean="0"/>
              <a:t>Overall, the performance of interventionist on pilot cases in this trial was very good, even though the interventionists were not highly experienced and only half were licensed.  This supports the effectiveness of the two-stage training approach that was used.  Given small sample size and the large number of comparisons that were made, the inferential findings of this study should be interpreted cautiously.  Still, the relatively large differences in performance between waves 1 and 2 are surprising, and are not readily explained by differences between the groups. This raises the possibility that differences in the first (local) phase of the training could have accounted for some of the observed differences. The finding that Psychological Model scores were inversely related to  proficiency scores was unexpected, and requires replication.  It remains to be seen whether session ratings during the training phase will predict performance during the main trial.  </a:t>
            </a:r>
          </a:p>
          <a:p>
            <a:endParaRPr lang="en-US" sz="3200" dirty="0"/>
          </a:p>
          <a:p>
            <a:endParaRPr lang="en-US" sz="3200" dirty="0"/>
          </a:p>
          <a:p>
            <a:endParaRPr lang="en-US" sz="3200" dirty="0"/>
          </a:p>
        </p:txBody>
      </p:sp>
      <p:sp>
        <p:nvSpPr>
          <p:cNvPr id="40" name="Text Box 28"/>
          <p:cNvSpPr txBox="1">
            <a:spLocks noChangeArrowheads="1"/>
          </p:cNvSpPr>
          <p:nvPr/>
        </p:nvSpPr>
        <p:spPr bwMode="auto">
          <a:xfrm>
            <a:off x="26669528" y="27786160"/>
            <a:ext cx="13105456" cy="1440160"/>
          </a:xfrm>
          <a:prstGeom prst="rect">
            <a:avLst/>
          </a:prstGeom>
          <a:noFill/>
          <a:ln w="12700">
            <a:noFill/>
            <a:miter lim="800000"/>
            <a:headEnd type="none" w="sm" len="sm"/>
            <a:tailEnd type="none" w="sm" len="sm"/>
          </a:ln>
        </p:spPr>
        <p:txBody>
          <a:bodyPr lIns="89102" tIns="44553" rIns="89102" bIns="44553">
            <a:prstTxWarp prst="textNoShape">
              <a:avLst/>
            </a:prstTxWarp>
          </a:bodyPr>
          <a:lstStyle/>
          <a:p>
            <a:pPr indent="-457200"/>
            <a:r>
              <a:rPr lang="en-US" sz="2400" dirty="0" smtClean="0"/>
              <a:t>Moyers, T. B., Martin, T., Manuel, J. K., Hendrickson, S. M. L., &amp; Miller, W. R. (2005). Assessing</a:t>
            </a:r>
          </a:p>
          <a:p>
            <a:pPr indent="-457200"/>
            <a:r>
              <a:rPr lang="en-US" sz="2400" dirty="0" smtClean="0"/>
              <a:t>    competence in the use of motivational interviewing. Journal of Substance Abuse Treatment, 28, 19–26.</a:t>
            </a:r>
          </a:p>
          <a:p>
            <a:pPr indent="-457200"/>
            <a:r>
              <a:rPr lang="de-DE" sz="2400" dirty="0" smtClean="0"/>
              <a:t>Humphreys K, Greenbaum MA, et al. </a:t>
            </a:r>
            <a:r>
              <a:rPr lang="en-US" sz="2400" dirty="0" smtClean="0"/>
              <a:t>(1996). "Reliability, validity, and normative data for a short version</a:t>
            </a:r>
          </a:p>
          <a:p>
            <a:pPr indent="-457200"/>
            <a:r>
              <a:rPr lang="en-US" sz="2400" dirty="0" smtClean="0"/>
              <a:t>    of the Understanding of Alcoholism Scale." Psychology of Addictive Behaviors 10(1): 38-44.</a:t>
            </a:r>
            <a:endParaRPr lang="en-US" sz="3200" dirty="0" smtClean="0"/>
          </a:p>
          <a:p>
            <a:endParaRPr lang="en-US" sz="3200" dirty="0"/>
          </a:p>
          <a:p>
            <a:endParaRPr lang="en-US" sz="3200" dirty="0"/>
          </a:p>
          <a:p>
            <a:endParaRPr lang="en-US" sz="3200" dirty="0"/>
          </a:p>
        </p:txBody>
      </p:sp>
    </p:spTree>
  </p:cSld>
  <p:clrMapOvr>
    <a:masterClrMapping/>
  </p:clrMapOvr>
</p:sld>
</file>

<file path=ppt/theme/theme1.xml><?xml version="1.0" encoding="utf-8"?>
<a:theme xmlns:a="http://schemas.openxmlformats.org/drawingml/2006/main" name="Default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892175" rtl="0" eaLnBrk="1" fontAlgn="base" latinLnBrk="0" hangingPunct="1">
          <a:lnSpc>
            <a:spcPct val="100000"/>
          </a:lnSpc>
          <a:spcBef>
            <a:spcPct val="0"/>
          </a:spcBef>
          <a:spcAft>
            <a:spcPct val="0"/>
          </a:spcAft>
          <a:buClrTx/>
          <a:buSzTx/>
          <a:buFontTx/>
          <a:buNone/>
          <a:tabLst/>
          <a:defRPr kumimoji="0" lang="en-US" sz="22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892175" rtl="0" eaLnBrk="1" fontAlgn="base" latinLnBrk="0" hangingPunct="1">
          <a:lnSpc>
            <a:spcPct val="100000"/>
          </a:lnSpc>
          <a:spcBef>
            <a:spcPct val="0"/>
          </a:spcBef>
          <a:spcAft>
            <a:spcPct val="0"/>
          </a:spcAft>
          <a:buClrTx/>
          <a:buSzTx/>
          <a:buFontTx/>
          <a:buNone/>
          <a:tabLst/>
          <a:defRPr kumimoji="0" lang="en-US" sz="22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11246</TotalTime>
  <Words>1755</Words>
  <Application>Microsoft Office PowerPoint</Application>
  <PresentationFormat>Custom</PresentationFormat>
  <Paragraphs>316</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Default Design</vt:lpstr>
      <vt:lpstr>PowerPoint Presentation</vt:lpstr>
    </vt:vector>
  </TitlesOfParts>
  <Company>UNM CASAA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 O'Nuska</dc:creator>
  <cp:lastModifiedBy>Meg Brunner</cp:lastModifiedBy>
  <cp:revision>379</cp:revision>
  <dcterms:created xsi:type="dcterms:W3CDTF">2002-04-08T15:27:17Z</dcterms:created>
  <dcterms:modified xsi:type="dcterms:W3CDTF">2011-06-27T18:18:41Z</dcterms:modified>
</cp:coreProperties>
</file>