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3"/>
  </p:notesMasterIdLst>
  <p:handoutMasterIdLst>
    <p:handoutMasterId r:id="rId4"/>
  </p:handoutMasterIdLst>
  <p:sldIdLst>
    <p:sldId id="256" r:id="rId2"/>
  </p:sldIdLst>
  <p:sldSz cx="40233600" cy="31089600"/>
  <p:notesSz cx="9296400" cy="6858000"/>
  <p:defaultTextStyle>
    <a:defPPr>
      <a:defRPr lang="en-US"/>
    </a:defPPr>
    <a:lvl1pPr algn="l" rtl="0" fontAlgn="base">
      <a:spcBef>
        <a:spcPct val="0"/>
      </a:spcBef>
      <a:spcAft>
        <a:spcPct val="0"/>
      </a:spcAft>
      <a:defRPr sz="2200" kern="1200">
        <a:solidFill>
          <a:schemeClr val="tx1"/>
        </a:solidFill>
        <a:latin typeface="Times New Roman" pitchFamily="48" charset="0"/>
        <a:ea typeface="+mn-ea"/>
        <a:cs typeface="+mn-cs"/>
      </a:defRPr>
    </a:lvl1pPr>
    <a:lvl2pPr marL="457076" algn="l" rtl="0" fontAlgn="base">
      <a:spcBef>
        <a:spcPct val="0"/>
      </a:spcBef>
      <a:spcAft>
        <a:spcPct val="0"/>
      </a:spcAft>
      <a:defRPr sz="2200" kern="1200">
        <a:solidFill>
          <a:schemeClr val="tx1"/>
        </a:solidFill>
        <a:latin typeface="Times New Roman" pitchFamily="48" charset="0"/>
        <a:ea typeface="+mn-ea"/>
        <a:cs typeface="+mn-cs"/>
      </a:defRPr>
    </a:lvl2pPr>
    <a:lvl3pPr marL="914151" algn="l" rtl="0" fontAlgn="base">
      <a:spcBef>
        <a:spcPct val="0"/>
      </a:spcBef>
      <a:spcAft>
        <a:spcPct val="0"/>
      </a:spcAft>
      <a:defRPr sz="2200" kern="1200">
        <a:solidFill>
          <a:schemeClr val="tx1"/>
        </a:solidFill>
        <a:latin typeface="Times New Roman" pitchFamily="48" charset="0"/>
        <a:ea typeface="+mn-ea"/>
        <a:cs typeface="+mn-cs"/>
      </a:defRPr>
    </a:lvl3pPr>
    <a:lvl4pPr marL="1371227" algn="l" rtl="0" fontAlgn="base">
      <a:spcBef>
        <a:spcPct val="0"/>
      </a:spcBef>
      <a:spcAft>
        <a:spcPct val="0"/>
      </a:spcAft>
      <a:defRPr sz="2200" kern="1200">
        <a:solidFill>
          <a:schemeClr val="tx1"/>
        </a:solidFill>
        <a:latin typeface="Times New Roman" pitchFamily="48" charset="0"/>
        <a:ea typeface="+mn-ea"/>
        <a:cs typeface="+mn-cs"/>
      </a:defRPr>
    </a:lvl4pPr>
    <a:lvl5pPr marL="1828302" algn="l" rtl="0" fontAlgn="base">
      <a:spcBef>
        <a:spcPct val="0"/>
      </a:spcBef>
      <a:spcAft>
        <a:spcPct val="0"/>
      </a:spcAft>
      <a:defRPr sz="2200" kern="1200">
        <a:solidFill>
          <a:schemeClr val="tx1"/>
        </a:solidFill>
        <a:latin typeface="Times New Roman" pitchFamily="48" charset="0"/>
        <a:ea typeface="+mn-ea"/>
        <a:cs typeface="+mn-cs"/>
      </a:defRPr>
    </a:lvl5pPr>
    <a:lvl6pPr marL="2285378" algn="l" defTabSz="914151" rtl="0" eaLnBrk="1" latinLnBrk="0" hangingPunct="1">
      <a:defRPr sz="2200" kern="1200">
        <a:solidFill>
          <a:schemeClr val="tx1"/>
        </a:solidFill>
        <a:latin typeface="Times New Roman" pitchFamily="48" charset="0"/>
        <a:ea typeface="+mn-ea"/>
        <a:cs typeface="+mn-cs"/>
      </a:defRPr>
    </a:lvl6pPr>
    <a:lvl7pPr marL="2742454" algn="l" defTabSz="914151" rtl="0" eaLnBrk="1" latinLnBrk="0" hangingPunct="1">
      <a:defRPr sz="2200" kern="1200">
        <a:solidFill>
          <a:schemeClr val="tx1"/>
        </a:solidFill>
        <a:latin typeface="Times New Roman" pitchFamily="48" charset="0"/>
        <a:ea typeface="+mn-ea"/>
        <a:cs typeface="+mn-cs"/>
      </a:defRPr>
    </a:lvl7pPr>
    <a:lvl8pPr marL="3199529" algn="l" defTabSz="914151" rtl="0" eaLnBrk="1" latinLnBrk="0" hangingPunct="1">
      <a:defRPr sz="2200" kern="1200">
        <a:solidFill>
          <a:schemeClr val="tx1"/>
        </a:solidFill>
        <a:latin typeface="Times New Roman" pitchFamily="48" charset="0"/>
        <a:ea typeface="+mn-ea"/>
        <a:cs typeface="+mn-cs"/>
      </a:defRPr>
    </a:lvl8pPr>
    <a:lvl9pPr marL="3656605" algn="l" defTabSz="914151" rtl="0" eaLnBrk="1" latinLnBrk="0" hangingPunct="1">
      <a:defRPr sz="2200" kern="1200">
        <a:solidFill>
          <a:schemeClr val="tx1"/>
        </a:solidFill>
        <a:latin typeface="Times New Roman" pitchFamily="4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b424" initials="l"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823326"/>
    <a:srgbClr val="684F00"/>
    <a:srgbClr val="FF0000"/>
    <a:srgbClr val="008C9C"/>
    <a:srgbClr val="3A6E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70" autoAdjust="0"/>
  </p:normalViewPr>
  <p:slideViewPr>
    <p:cSldViewPr>
      <p:cViewPr varScale="1">
        <p:scale>
          <a:sx n="19" d="100"/>
          <a:sy n="19" d="100"/>
        </p:scale>
        <p:origin x="-132" y="-474"/>
      </p:cViewPr>
      <p:guideLst>
        <p:guide orient="horz" pos="9792"/>
        <p:guide pos="126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5900" cy="342900"/>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defTabSz="985838">
              <a:defRPr sz="1300">
                <a:latin typeface="Times New Roman" pitchFamily="18" charset="0"/>
              </a:defRPr>
            </a:lvl1pPr>
          </a:lstStyle>
          <a:p>
            <a:pPr>
              <a:defRPr/>
            </a:pPr>
            <a:endParaRPr lang="en-US"/>
          </a:p>
        </p:txBody>
      </p:sp>
      <p:sp>
        <p:nvSpPr>
          <p:cNvPr id="3075" name="Rectangle 3"/>
          <p:cNvSpPr>
            <a:spLocks noGrp="1" noChangeArrowheads="1"/>
          </p:cNvSpPr>
          <p:nvPr>
            <p:ph type="dt" sz="quarter" idx="1"/>
          </p:nvPr>
        </p:nvSpPr>
        <p:spPr bwMode="auto">
          <a:xfrm>
            <a:off x="5270500" y="0"/>
            <a:ext cx="4025900" cy="342900"/>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algn="r" defTabSz="985838">
              <a:defRPr sz="1300">
                <a:latin typeface="Times New Roman" pitchFamily="18" charset="0"/>
              </a:defRPr>
            </a:lvl1pPr>
          </a:lstStyle>
          <a:p>
            <a:pPr>
              <a:defRPr/>
            </a:pPr>
            <a:endParaRPr lang="en-US"/>
          </a:p>
        </p:txBody>
      </p:sp>
      <p:sp>
        <p:nvSpPr>
          <p:cNvPr id="3076" name="Rectangle 4"/>
          <p:cNvSpPr>
            <a:spLocks noGrp="1" noChangeArrowheads="1"/>
          </p:cNvSpPr>
          <p:nvPr>
            <p:ph type="ftr" sz="quarter" idx="2"/>
          </p:nvPr>
        </p:nvSpPr>
        <p:spPr bwMode="auto">
          <a:xfrm>
            <a:off x="0" y="6515100"/>
            <a:ext cx="4025900" cy="342900"/>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defTabSz="985838">
              <a:defRPr sz="1300">
                <a:latin typeface="Times New Roman" pitchFamily="18" charset="0"/>
              </a:defRPr>
            </a:lvl1pPr>
          </a:lstStyle>
          <a:p>
            <a:pPr>
              <a:defRPr/>
            </a:pPr>
            <a:endParaRPr lang="en-US"/>
          </a:p>
        </p:txBody>
      </p:sp>
      <p:sp>
        <p:nvSpPr>
          <p:cNvPr id="3077" name="Rectangle 5"/>
          <p:cNvSpPr>
            <a:spLocks noGrp="1" noChangeArrowheads="1"/>
          </p:cNvSpPr>
          <p:nvPr>
            <p:ph type="sldNum" sz="quarter" idx="3"/>
          </p:nvPr>
        </p:nvSpPr>
        <p:spPr bwMode="auto">
          <a:xfrm>
            <a:off x="5270500" y="6515100"/>
            <a:ext cx="4025900" cy="342900"/>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algn="r" defTabSz="985838">
              <a:defRPr sz="1300">
                <a:latin typeface="Times New Roman" pitchFamily="18" charset="0"/>
              </a:defRPr>
            </a:lvl1pPr>
          </a:lstStyle>
          <a:p>
            <a:pPr>
              <a:defRPr/>
            </a:pPr>
            <a:fld id="{7D6E46DC-0F91-4C25-9770-A19F046E06E3}" type="slidenum">
              <a:rPr lang="en-US"/>
              <a:pPr>
                <a:defRPr/>
              </a:pPr>
              <a:t>‹#›</a:t>
            </a:fld>
            <a:endParaRPr lang="en-US"/>
          </a:p>
        </p:txBody>
      </p:sp>
    </p:spTree>
    <p:extLst>
      <p:ext uri="{BB962C8B-B14F-4D97-AF65-F5344CB8AC3E}">
        <p14:creationId xmlns:p14="http://schemas.microsoft.com/office/powerpoint/2010/main" val="2749810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4025900" cy="344488"/>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defTabSz="985838">
              <a:defRPr sz="1300">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5270500" y="0"/>
            <a:ext cx="4025900" cy="344488"/>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algn="r" defTabSz="985838">
              <a:defRPr sz="1300">
                <a:latin typeface="Times New Roman" pitchFamily="18"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2976563" y="519113"/>
            <a:ext cx="3346450" cy="2586037"/>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1238250" y="3279775"/>
            <a:ext cx="6819900" cy="3048000"/>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6500813"/>
            <a:ext cx="4025900" cy="344487"/>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defTabSz="985838">
              <a:defRPr sz="1300">
                <a:latin typeface="Times New Roman" pitchFamily="18" charset="0"/>
              </a:defRPr>
            </a:lvl1pPr>
          </a:lstStyle>
          <a:p>
            <a:pPr>
              <a:defRPr/>
            </a:pPr>
            <a:endParaRPr lang="en-US"/>
          </a:p>
        </p:txBody>
      </p:sp>
      <p:sp>
        <p:nvSpPr>
          <p:cNvPr id="2055" name="Rectangle 7"/>
          <p:cNvSpPr>
            <a:spLocks noGrp="1" noChangeArrowheads="1"/>
          </p:cNvSpPr>
          <p:nvPr>
            <p:ph type="sldNum" sz="quarter" idx="5"/>
          </p:nvPr>
        </p:nvSpPr>
        <p:spPr bwMode="auto">
          <a:xfrm>
            <a:off x="5270500" y="6500813"/>
            <a:ext cx="4025900" cy="344487"/>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algn="r" defTabSz="985838">
              <a:defRPr sz="1300">
                <a:latin typeface="Times New Roman" pitchFamily="18" charset="0"/>
              </a:defRPr>
            </a:lvl1pPr>
          </a:lstStyle>
          <a:p>
            <a:pPr>
              <a:defRPr/>
            </a:pPr>
            <a:fld id="{501CA08E-3F05-4795-8B0D-BD05BBAC8FB3}" type="slidenum">
              <a:rPr lang="en-US"/>
              <a:pPr>
                <a:defRPr/>
              </a:pPr>
              <a:t>‹#›</a:t>
            </a:fld>
            <a:endParaRPr lang="en-US"/>
          </a:p>
        </p:txBody>
      </p:sp>
    </p:spTree>
    <p:extLst>
      <p:ext uri="{BB962C8B-B14F-4D97-AF65-F5344CB8AC3E}">
        <p14:creationId xmlns:p14="http://schemas.microsoft.com/office/powerpoint/2010/main" val="20475601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Times New Roman" pitchFamily="18" charset="0"/>
        <a:ea typeface="+mn-ea"/>
        <a:cs typeface="+mn-cs"/>
      </a:defRPr>
    </a:lvl1pPr>
    <a:lvl2pPr marL="457076" algn="l" rtl="0" eaLnBrk="0" fontAlgn="base" hangingPunct="0">
      <a:spcBef>
        <a:spcPct val="30000"/>
      </a:spcBef>
      <a:spcAft>
        <a:spcPct val="0"/>
      </a:spcAft>
      <a:defRPr sz="1300" kern="1200">
        <a:solidFill>
          <a:schemeClr val="tx1"/>
        </a:solidFill>
        <a:latin typeface="Times New Roman" pitchFamily="18" charset="0"/>
        <a:ea typeface="+mn-ea"/>
        <a:cs typeface="+mn-cs"/>
      </a:defRPr>
    </a:lvl2pPr>
    <a:lvl3pPr marL="914151" algn="l" rtl="0" eaLnBrk="0" fontAlgn="base" hangingPunct="0">
      <a:spcBef>
        <a:spcPct val="30000"/>
      </a:spcBef>
      <a:spcAft>
        <a:spcPct val="0"/>
      </a:spcAft>
      <a:defRPr sz="1300" kern="1200">
        <a:solidFill>
          <a:schemeClr val="tx1"/>
        </a:solidFill>
        <a:latin typeface="Times New Roman" pitchFamily="18" charset="0"/>
        <a:ea typeface="+mn-ea"/>
        <a:cs typeface="+mn-cs"/>
      </a:defRPr>
    </a:lvl3pPr>
    <a:lvl4pPr marL="1371227" algn="l" rtl="0" eaLnBrk="0" fontAlgn="base" hangingPunct="0">
      <a:spcBef>
        <a:spcPct val="30000"/>
      </a:spcBef>
      <a:spcAft>
        <a:spcPct val="0"/>
      </a:spcAft>
      <a:defRPr sz="1300" kern="1200">
        <a:solidFill>
          <a:schemeClr val="tx1"/>
        </a:solidFill>
        <a:latin typeface="Times New Roman" pitchFamily="18" charset="0"/>
        <a:ea typeface="+mn-ea"/>
        <a:cs typeface="+mn-cs"/>
      </a:defRPr>
    </a:lvl4pPr>
    <a:lvl5pPr marL="1828302" algn="l" rtl="0" eaLnBrk="0" fontAlgn="base" hangingPunct="0">
      <a:spcBef>
        <a:spcPct val="30000"/>
      </a:spcBef>
      <a:spcAft>
        <a:spcPct val="0"/>
      </a:spcAft>
      <a:defRPr sz="1300" kern="1200">
        <a:solidFill>
          <a:schemeClr val="tx1"/>
        </a:solidFill>
        <a:latin typeface="Times New Roman" pitchFamily="18" charset="0"/>
        <a:ea typeface="+mn-ea"/>
        <a:cs typeface="+mn-cs"/>
      </a:defRPr>
    </a:lvl5pPr>
    <a:lvl6pPr marL="2285378" algn="l" defTabSz="914151" rtl="0" eaLnBrk="1" latinLnBrk="0" hangingPunct="1">
      <a:defRPr sz="1300" kern="1200">
        <a:solidFill>
          <a:schemeClr val="tx1"/>
        </a:solidFill>
        <a:latin typeface="+mn-lt"/>
        <a:ea typeface="+mn-ea"/>
        <a:cs typeface="+mn-cs"/>
      </a:defRPr>
    </a:lvl6pPr>
    <a:lvl7pPr marL="2742454" algn="l" defTabSz="914151" rtl="0" eaLnBrk="1" latinLnBrk="0" hangingPunct="1">
      <a:defRPr sz="1300" kern="1200">
        <a:solidFill>
          <a:schemeClr val="tx1"/>
        </a:solidFill>
        <a:latin typeface="+mn-lt"/>
        <a:ea typeface="+mn-ea"/>
        <a:cs typeface="+mn-cs"/>
      </a:defRPr>
    </a:lvl7pPr>
    <a:lvl8pPr marL="3199529" algn="l" defTabSz="914151" rtl="0" eaLnBrk="1" latinLnBrk="0" hangingPunct="1">
      <a:defRPr sz="1300" kern="1200">
        <a:solidFill>
          <a:schemeClr val="tx1"/>
        </a:solidFill>
        <a:latin typeface="+mn-lt"/>
        <a:ea typeface="+mn-ea"/>
        <a:cs typeface="+mn-cs"/>
      </a:defRPr>
    </a:lvl8pPr>
    <a:lvl9pPr marL="3656605" algn="l" defTabSz="914151"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F1E9E123-5A4F-4F49-8CF9-3D4995E60A64}" type="slidenum">
              <a:rPr lang="en-US" smtClean="0">
                <a:latin typeface="Times New Roman" pitchFamily="48" charset="0"/>
              </a:rPr>
              <a:pPr/>
              <a:t>1</a:t>
            </a:fld>
            <a:endParaRPr lang="en-US" smtClean="0">
              <a:latin typeface="Times New Roman" pitchFamily="48" charset="0"/>
            </a:endParaRPr>
          </a:p>
        </p:txBody>
      </p:sp>
      <p:sp>
        <p:nvSpPr>
          <p:cNvPr id="4099" name="Rectangle 2"/>
          <p:cNvSpPr>
            <a:spLocks noGrp="1" noRot="1" noChangeAspect="1" noChangeArrowheads="1" noTextEdit="1"/>
          </p:cNvSpPr>
          <p:nvPr>
            <p:ph type="sldImg"/>
          </p:nvPr>
        </p:nvSpPr>
        <p:spPr>
          <a:xfrm>
            <a:off x="2976563" y="519113"/>
            <a:ext cx="3346450" cy="2586037"/>
          </a:xfrm>
          <a:ln cap="flat"/>
        </p:spPr>
      </p:sp>
      <p:sp>
        <p:nvSpPr>
          <p:cNvPr id="4100" name="Rectangle 3"/>
          <p:cNvSpPr>
            <a:spLocks noGrp="1" noChangeArrowheads="1"/>
          </p:cNvSpPr>
          <p:nvPr>
            <p:ph type="body" idx="1"/>
          </p:nvPr>
        </p:nvSpPr>
        <p:spPr>
          <a:noFill/>
          <a:ln/>
        </p:spPr>
        <p:txBody>
          <a:bodyPr/>
          <a:lstStyle/>
          <a:p>
            <a:pPr eaLnBrk="1" hangingPunct="1"/>
            <a:endParaRPr lang="en-US" smtClean="0">
              <a:latin typeface="Times New Roman" pitchFamily="4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2263140" y="24252891"/>
            <a:ext cx="37970460" cy="10794"/>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07557" tIns="203779" rIns="407557" bIns="203779" anchor="t" compatLnSpc="1"/>
          <a:lstStyle/>
          <a:p>
            <a:endParaRPr kumimoji="0" lang="en-US"/>
          </a:p>
        </p:txBody>
      </p:sp>
      <p:sp>
        <p:nvSpPr>
          <p:cNvPr id="29" name="Title 28"/>
          <p:cNvSpPr>
            <a:spLocks noGrp="1"/>
          </p:cNvSpPr>
          <p:nvPr>
            <p:ph type="ctrTitle"/>
          </p:nvPr>
        </p:nvSpPr>
        <p:spPr>
          <a:xfrm>
            <a:off x="1676400" y="22002132"/>
            <a:ext cx="37216080" cy="5541433"/>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1676400" y="17617440"/>
            <a:ext cx="37216080" cy="4145280"/>
          </a:xfrm>
        </p:spPr>
        <p:txBody>
          <a:bodyPr anchor="b"/>
          <a:lstStyle>
            <a:lvl1pPr marL="0" indent="0" algn="l">
              <a:buNone/>
              <a:defRPr sz="10700">
                <a:solidFill>
                  <a:schemeClr val="tx2">
                    <a:shade val="75000"/>
                  </a:schemeClr>
                </a:solidFill>
              </a:defRPr>
            </a:lvl1pPr>
            <a:lvl2pPr marL="2037786" indent="0" algn="ctr">
              <a:buNone/>
            </a:lvl2pPr>
            <a:lvl3pPr marL="4075572" indent="0" algn="ctr">
              <a:buNone/>
            </a:lvl3pPr>
            <a:lvl4pPr marL="6113358" indent="0" algn="ctr">
              <a:buNone/>
            </a:lvl4pPr>
            <a:lvl5pPr marL="8151144" indent="0" algn="ctr">
              <a:buNone/>
            </a:lvl5pPr>
            <a:lvl6pPr marL="10188931" indent="0" algn="ctr">
              <a:buNone/>
            </a:lvl6pPr>
            <a:lvl7pPr marL="12226717" indent="0" algn="ctr">
              <a:buNone/>
            </a:lvl7pPr>
            <a:lvl8pPr marL="14264503" indent="0" algn="ctr">
              <a:buNone/>
            </a:lvl8pPr>
            <a:lvl9pPr marL="16302289"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pPr>
              <a:defRPr/>
            </a:pPr>
            <a:endParaRPr lang="en-US"/>
          </a:p>
        </p:txBody>
      </p:sp>
      <p:sp>
        <p:nvSpPr>
          <p:cNvPr id="2" name="Footer Placeholder 1"/>
          <p:cNvSpPr>
            <a:spLocks noGrp="1"/>
          </p:cNvSpPr>
          <p:nvPr>
            <p:ph type="ftr" sz="quarter" idx="11"/>
          </p:nvPr>
        </p:nvSpPr>
        <p:spPr/>
        <p:txBody>
          <a:bodyPr/>
          <a:lstStyle/>
          <a:p>
            <a:pPr>
              <a:defRPr/>
            </a:pPr>
            <a:endParaRPr lang="en-US"/>
          </a:p>
        </p:txBody>
      </p:sp>
      <p:sp>
        <p:nvSpPr>
          <p:cNvPr id="15" name="Slide Number Placeholder 14"/>
          <p:cNvSpPr>
            <a:spLocks noGrp="1"/>
          </p:cNvSpPr>
          <p:nvPr>
            <p:ph type="sldNum" sz="quarter" idx="12"/>
          </p:nvPr>
        </p:nvSpPr>
        <p:spPr>
          <a:xfrm>
            <a:off x="36210240" y="29348582"/>
            <a:ext cx="3339389" cy="1119226"/>
          </a:xfrm>
        </p:spPr>
        <p:txBody>
          <a:bodyPr/>
          <a:lstStyle/>
          <a:p>
            <a:pPr>
              <a:defRPr/>
            </a:pPr>
            <a:fld id="{76DCB431-B42B-4C0F-9BBA-233DE7252326}"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96536AF-7C23-44E3-B451-4001D04E09FC}"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175200" y="2490054"/>
            <a:ext cx="8046720" cy="2652691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011680" y="2490054"/>
            <a:ext cx="27492960" cy="2652691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C5CBBBB-962D-4223-90E7-6F486537C9C4}"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a:xfrm>
            <a:off x="15758160" y="345442"/>
            <a:ext cx="12740640" cy="1309793"/>
          </a:xfrm>
        </p:spPr>
        <p:txBody>
          <a:bodyPr/>
          <a:lstStyle/>
          <a:p>
            <a:pPr>
              <a:defRPr/>
            </a:pPr>
            <a:endParaRPr lang="en-US"/>
          </a:p>
        </p:txBody>
      </p:sp>
      <p:sp>
        <p:nvSpPr>
          <p:cNvPr id="16" name="Slide Number Placeholder 15"/>
          <p:cNvSpPr>
            <a:spLocks noGrp="1"/>
          </p:cNvSpPr>
          <p:nvPr>
            <p:ph type="sldNum" sz="quarter" idx="12"/>
          </p:nvPr>
        </p:nvSpPr>
        <p:spPr>
          <a:xfrm>
            <a:off x="36210240" y="29348582"/>
            <a:ext cx="3339389" cy="1119226"/>
          </a:xfrm>
        </p:spPr>
        <p:txBody>
          <a:bodyPr/>
          <a:lstStyle/>
          <a:p>
            <a:pPr>
              <a:defRPr/>
            </a:pPr>
            <a:fld id="{5522E45B-122E-4B3B-8035-F48BCC099BA6}"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2263140" y="15616891"/>
            <a:ext cx="37970460" cy="10794"/>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07557" tIns="203779" rIns="407557" bIns="203779" anchor="t" compatLnSpc="1"/>
          <a:lstStyle/>
          <a:p>
            <a:endParaRPr kumimoji="0" lang="en-US"/>
          </a:p>
        </p:txBody>
      </p:sp>
      <p:sp>
        <p:nvSpPr>
          <p:cNvPr id="6" name="Text Placeholder 5"/>
          <p:cNvSpPr>
            <a:spLocks noGrp="1"/>
          </p:cNvSpPr>
          <p:nvPr>
            <p:ph type="body" idx="1"/>
          </p:nvPr>
        </p:nvSpPr>
        <p:spPr>
          <a:xfrm>
            <a:off x="1676400" y="7599680"/>
            <a:ext cx="37216080" cy="5527040"/>
          </a:xfrm>
        </p:spPr>
        <p:txBody>
          <a:bodyPr anchor="b"/>
          <a:lstStyle>
            <a:lvl1pPr marL="0" indent="0" algn="r">
              <a:buNone/>
              <a:defRPr sz="8900">
                <a:solidFill>
                  <a:schemeClr val="tx2">
                    <a:shade val="75000"/>
                  </a:schemeClr>
                </a:solidFill>
              </a:defRPr>
            </a:lvl1pPr>
            <a:lvl2pPr>
              <a:buNone/>
              <a:defRPr sz="8000">
                <a:solidFill>
                  <a:schemeClr val="tx1">
                    <a:tint val="75000"/>
                  </a:schemeClr>
                </a:solidFill>
              </a:defRPr>
            </a:lvl2pPr>
            <a:lvl3pPr>
              <a:buNone/>
              <a:defRPr sz="7100">
                <a:solidFill>
                  <a:schemeClr val="tx1">
                    <a:tint val="75000"/>
                  </a:schemeClr>
                </a:solidFill>
              </a:defRPr>
            </a:lvl3pPr>
            <a:lvl4pPr>
              <a:buNone/>
              <a:defRPr sz="6200">
                <a:solidFill>
                  <a:schemeClr val="tx1">
                    <a:tint val="75000"/>
                  </a:schemeClr>
                </a:solidFill>
              </a:defRPr>
            </a:lvl4pPr>
            <a:lvl5pPr>
              <a:buNone/>
              <a:defRPr sz="62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pPr>
              <a:defRPr/>
            </a:pPr>
            <a:endParaRPr lang="en-US"/>
          </a:p>
        </p:txBody>
      </p:sp>
      <p:sp>
        <p:nvSpPr>
          <p:cNvPr id="11" name="Footer Placeholder 10"/>
          <p:cNvSpPr>
            <a:spLocks noGrp="1"/>
          </p:cNvSpPr>
          <p:nvPr>
            <p:ph type="ftr" sz="quarter" idx="11"/>
          </p:nvPr>
        </p:nvSpPr>
        <p:spPr/>
        <p:txBody>
          <a:bodyPr/>
          <a:lstStyle/>
          <a:p>
            <a:pPr>
              <a:defRPr/>
            </a:pPr>
            <a:endParaRPr lang="en-US"/>
          </a:p>
        </p:txBody>
      </p:sp>
      <p:sp>
        <p:nvSpPr>
          <p:cNvPr id="16" name="Slide Number Placeholder 15"/>
          <p:cNvSpPr>
            <a:spLocks noGrp="1"/>
          </p:cNvSpPr>
          <p:nvPr>
            <p:ph type="sldNum" sz="quarter" idx="12"/>
          </p:nvPr>
        </p:nvSpPr>
        <p:spPr/>
        <p:txBody>
          <a:bodyPr/>
          <a:lstStyle/>
          <a:p>
            <a:pPr>
              <a:defRPr/>
            </a:pPr>
            <a:fld id="{AEDD8A95-6051-4B8E-BDBF-A08136D53782}" type="slidenum">
              <a:rPr lang="en-US" smtClean="0"/>
              <a:pPr>
                <a:defRPr/>
              </a:pPr>
              <a:t>‹#›</a:t>
            </a:fld>
            <a:endParaRPr lang="en-US"/>
          </a:p>
        </p:txBody>
      </p:sp>
      <p:sp>
        <p:nvSpPr>
          <p:cNvPr id="8" name="Title 7"/>
          <p:cNvSpPr>
            <a:spLocks noGrp="1"/>
          </p:cNvSpPr>
          <p:nvPr>
            <p:ph type="title"/>
          </p:nvPr>
        </p:nvSpPr>
        <p:spPr>
          <a:xfrm>
            <a:off x="794090" y="13360121"/>
            <a:ext cx="38221920" cy="5371207"/>
          </a:xfrm>
        </p:spPr>
        <p:txBody>
          <a:bodyPr rtlCol="0" anchor="t"/>
          <a:lstStyle>
            <a:lvl1pPr algn="r">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1327709" y="2072640"/>
            <a:ext cx="38221920" cy="381365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1341120" y="7254240"/>
            <a:ext cx="18440400" cy="21417280"/>
          </a:xfrm>
        </p:spPr>
        <p:txBody>
          <a:bodyPr/>
          <a:lstStyle>
            <a:lvl1pPr>
              <a:defRPr sz="12500"/>
            </a:lvl1pPr>
            <a:lvl2pPr>
              <a:defRPr sz="10700"/>
            </a:lvl2pPr>
            <a:lvl3pPr>
              <a:defRPr sz="8900"/>
            </a:lvl3pPr>
            <a:lvl4pPr>
              <a:defRPr sz="8000"/>
            </a:lvl4pPr>
            <a:lvl5pPr>
              <a:defRPr sz="8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20452080" y="7254240"/>
            <a:ext cx="19110960" cy="21417280"/>
          </a:xfrm>
        </p:spPr>
        <p:txBody>
          <a:bodyPr/>
          <a:lstStyle>
            <a:lvl1pPr>
              <a:defRPr sz="12500"/>
            </a:lvl1pPr>
            <a:lvl2pPr>
              <a:defRPr sz="10700"/>
            </a:lvl2pPr>
            <a:lvl3pPr>
              <a:defRPr sz="8900"/>
            </a:lvl3pPr>
            <a:lvl4pPr>
              <a:defRPr sz="8000"/>
            </a:lvl4pPr>
            <a:lvl5pPr>
              <a:defRPr sz="8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pPr>
              <a:defRPr/>
            </a:pPr>
            <a:endParaRPr lang="en-US"/>
          </a:p>
        </p:txBody>
      </p:sp>
      <p:sp>
        <p:nvSpPr>
          <p:cNvPr id="10" name="Footer Placeholder 9"/>
          <p:cNvSpPr>
            <a:spLocks noGrp="1"/>
          </p:cNvSpPr>
          <p:nvPr>
            <p:ph type="ftr" sz="quarter" idx="11"/>
          </p:nvPr>
        </p:nvSpPr>
        <p:spPr/>
        <p:txBody>
          <a:bodyPr/>
          <a:lstStyle/>
          <a:p>
            <a:pPr>
              <a:defRPr/>
            </a:pPr>
            <a:endParaRPr lang="en-US"/>
          </a:p>
        </p:txBody>
      </p:sp>
      <p:sp>
        <p:nvSpPr>
          <p:cNvPr id="31" name="Slide Number Placeholder 30"/>
          <p:cNvSpPr>
            <a:spLocks noGrp="1"/>
          </p:cNvSpPr>
          <p:nvPr>
            <p:ph type="sldNum" sz="quarter" idx="12"/>
          </p:nvPr>
        </p:nvSpPr>
        <p:spPr/>
        <p:txBody>
          <a:bodyPr/>
          <a:lstStyle/>
          <a:p>
            <a:pPr>
              <a:defRPr/>
            </a:pPr>
            <a:fld id="{39DFF6C7-E905-4E05-837D-C49136B9390D}"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1341120" y="24526240"/>
            <a:ext cx="37886640" cy="4001347"/>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1238354" y="3022600"/>
            <a:ext cx="18878446" cy="2900254"/>
          </a:xfrm>
        </p:spPr>
        <p:txBody>
          <a:bodyPr anchor="ctr"/>
          <a:lstStyle>
            <a:lvl1pPr marL="0" indent="0">
              <a:buNone/>
              <a:defRPr sz="8000" b="0" cap="all" baseline="0">
                <a:solidFill>
                  <a:schemeClr val="accent1">
                    <a:shade val="50000"/>
                  </a:schemeClr>
                </a:solidFill>
                <a:latin typeface="+mj-lt"/>
                <a:ea typeface="+mj-ea"/>
                <a:cs typeface="+mj-cs"/>
              </a:defRPr>
            </a:lvl1pPr>
            <a:lvl2pPr>
              <a:buNone/>
              <a:defRPr sz="8900" b="1"/>
            </a:lvl2pPr>
            <a:lvl3pPr>
              <a:buNone/>
              <a:defRPr sz="8000" b="1"/>
            </a:lvl3pPr>
            <a:lvl4pPr>
              <a:buNone/>
              <a:defRPr sz="7100" b="1"/>
            </a:lvl4pPr>
            <a:lvl5pPr>
              <a:buNone/>
              <a:defRPr sz="71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20438112" y="3022600"/>
            <a:ext cx="18885860" cy="2900254"/>
          </a:xfrm>
        </p:spPr>
        <p:txBody>
          <a:bodyPr anchor="ctr"/>
          <a:lstStyle>
            <a:lvl1pPr marL="0" indent="0">
              <a:buNone/>
              <a:defRPr sz="8000" b="0" cap="all" baseline="0">
                <a:solidFill>
                  <a:schemeClr val="accent1">
                    <a:shade val="50000"/>
                  </a:schemeClr>
                </a:solidFill>
                <a:latin typeface="+mj-lt"/>
                <a:ea typeface="+mj-ea"/>
                <a:cs typeface="+mj-cs"/>
              </a:defRPr>
            </a:lvl1pPr>
            <a:lvl2pPr>
              <a:buNone/>
              <a:defRPr sz="8900" b="1"/>
            </a:lvl2pPr>
            <a:lvl3pPr>
              <a:buNone/>
              <a:defRPr sz="8000" b="1"/>
            </a:lvl3pPr>
            <a:lvl4pPr>
              <a:buNone/>
              <a:defRPr sz="7100" b="1"/>
            </a:lvl4pPr>
            <a:lvl5pPr>
              <a:buNone/>
              <a:defRPr sz="71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1238354" y="5966036"/>
            <a:ext cx="18878446" cy="17869326"/>
          </a:xfrm>
        </p:spPr>
        <p:txBody>
          <a:bodyPr/>
          <a:lstStyle>
            <a:lvl1pPr>
              <a:defRPr sz="10700"/>
            </a:lvl1pPr>
            <a:lvl2pPr>
              <a:defRPr sz="8900"/>
            </a:lvl2pPr>
            <a:lvl3pPr>
              <a:defRPr sz="8000"/>
            </a:lvl3pPr>
            <a:lvl4pPr>
              <a:defRPr sz="7100"/>
            </a:lvl4pPr>
            <a:lvl5pPr>
              <a:defRPr sz="71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20454412" y="5966036"/>
            <a:ext cx="18869558" cy="17869326"/>
          </a:xfrm>
        </p:spPr>
        <p:txBody>
          <a:bodyPr/>
          <a:lstStyle>
            <a:lvl1pPr>
              <a:defRPr sz="10700"/>
            </a:lvl1pPr>
            <a:lvl2pPr>
              <a:defRPr sz="8900"/>
            </a:lvl2pPr>
            <a:lvl3pPr>
              <a:defRPr sz="8000"/>
            </a:lvl3pPr>
            <a:lvl4pPr>
              <a:defRPr sz="7100"/>
            </a:lvl4pPr>
            <a:lvl5pPr>
              <a:defRPr sz="71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36210240" y="29362400"/>
            <a:ext cx="3352800" cy="1119226"/>
          </a:xfrm>
        </p:spPr>
        <p:txBody>
          <a:bodyPr/>
          <a:lstStyle/>
          <a:p>
            <a:pPr>
              <a:defRPr/>
            </a:pPr>
            <a:fld id="{711D1186-4A5E-488B-BB28-B92D90CDA328}" type="slidenum">
              <a:rPr lang="en-US" smtClean="0"/>
              <a:pPr>
                <a:defRPr/>
              </a:pPr>
              <a:t>‹#›</a:t>
            </a:fld>
            <a:endParaRPr lang="en-US"/>
          </a:p>
        </p:txBody>
      </p:sp>
      <p:sp>
        <p:nvSpPr>
          <p:cNvPr id="11" name="Straight Connector 10"/>
          <p:cNvSpPr>
            <a:spLocks noChangeShapeType="1"/>
          </p:cNvSpPr>
          <p:nvPr/>
        </p:nvSpPr>
        <p:spPr bwMode="auto">
          <a:xfrm>
            <a:off x="2263140" y="27289762"/>
            <a:ext cx="37970460" cy="10794"/>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07557" tIns="203779" rIns="407557" bIns="203779"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1327709" y="2072640"/>
            <a:ext cx="38221920" cy="381365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n-US"/>
          </a:p>
        </p:txBody>
      </p:sp>
      <p:sp>
        <p:nvSpPr>
          <p:cNvPr id="21" name="Footer Placeholder 20"/>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4EFA80D-9BA8-4BD7-99B4-B5625EC1228A}"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24" name="Footer Placeholder 23"/>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379E138-2753-4ECC-89DE-548859056FC7}"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2263140" y="26515999"/>
            <a:ext cx="37970460" cy="10794"/>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07557" tIns="203779" rIns="407557" bIns="203779" anchor="t" compatLnSpc="1"/>
          <a:lstStyle/>
          <a:p>
            <a:endParaRPr kumimoji="0" lang="en-US"/>
          </a:p>
        </p:txBody>
      </p:sp>
      <p:sp>
        <p:nvSpPr>
          <p:cNvPr id="12" name="Title 11"/>
          <p:cNvSpPr>
            <a:spLocks noGrp="1"/>
          </p:cNvSpPr>
          <p:nvPr>
            <p:ph type="title"/>
          </p:nvPr>
        </p:nvSpPr>
        <p:spPr>
          <a:xfrm>
            <a:off x="2011680" y="24871680"/>
            <a:ext cx="37216080" cy="2360507"/>
          </a:xfrm>
        </p:spPr>
        <p:txBody>
          <a:bodyPr anchor="ctr"/>
          <a:lstStyle>
            <a:lvl1pPr algn="l">
              <a:buNone/>
              <a:defRPr sz="89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2011682" y="2763520"/>
            <a:ext cx="13236577" cy="21762720"/>
          </a:xfrm>
        </p:spPr>
        <p:txBody>
          <a:bodyPr/>
          <a:lstStyle>
            <a:lvl1pPr marL="0" indent="0">
              <a:buNone/>
              <a:defRPr sz="6200"/>
            </a:lvl1pPr>
            <a:lvl2pPr>
              <a:buNone/>
              <a:defRPr sz="5300"/>
            </a:lvl2pPr>
            <a:lvl3pPr>
              <a:buNone/>
              <a:defRPr sz="4500"/>
            </a:lvl3pPr>
            <a:lvl4pPr>
              <a:buNone/>
              <a:defRPr sz="4000"/>
            </a:lvl4pPr>
            <a:lvl5pPr>
              <a:buNone/>
              <a:defRPr sz="40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15730220" y="2763520"/>
            <a:ext cx="23497540" cy="21762720"/>
          </a:xfrm>
        </p:spPr>
        <p:txBody>
          <a:bodyPr/>
          <a:lstStyle>
            <a:lvl1pPr>
              <a:defRPr sz="14300"/>
            </a:lvl1pPr>
            <a:lvl2pPr>
              <a:defRPr sz="12500"/>
            </a:lvl2pPr>
            <a:lvl3pPr>
              <a:defRPr sz="10700"/>
            </a:lvl3pPr>
            <a:lvl4pPr>
              <a:defRPr sz="8900"/>
            </a:lvl4pPr>
            <a:lvl5pPr>
              <a:defRPr sz="8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a:defRPr/>
            </a:pPr>
            <a:endParaRPr lang="en-US"/>
          </a:p>
        </p:txBody>
      </p:sp>
      <p:sp>
        <p:nvSpPr>
          <p:cNvPr id="29" name="Footer Placeholder 28"/>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DD89762-7163-4A9A-AE10-5EAA19AE57BB}"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15422880" y="2795407"/>
            <a:ext cx="22128480" cy="1658112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143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31" name="Slide Number Placeholder 30"/>
          <p:cNvSpPr>
            <a:spLocks noGrp="1"/>
          </p:cNvSpPr>
          <p:nvPr>
            <p:ph type="sldNum" sz="quarter" idx="12"/>
          </p:nvPr>
        </p:nvSpPr>
        <p:spPr/>
        <p:txBody>
          <a:bodyPr/>
          <a:lstStyle/>
          <a:p>
            <a:pPr>
              <a:defRPr/>
            </a:pPr>
            <a:fld id="{4E6B8280-8C6D-458F-8039-FBC1E7C5836D}" type="slidenum">
              <a:rPr lang="en-US" smtClean="0"/>
              <a:pPr>
                <a:defRPr/>
              </a:pPr>
              <a:t>‹#›</a:t>
            </a:fld>
            <a:endParaRPr lang="en-US"/>
          </a:p>
        </p:txBody>
      </p:sp>
      <p:sp>
        <p:nvSpPr>
          <p:cNvPr id="17" name="Title 16"/>
          <p:cNvSpPr>
            <a:spLocks noGrp="1"/>
          </p:cNvSpPr>
          <p:nvPr>
            <p:ph type="title"/>
          </p:nvPr>
        </p:nvSpPr>
        <p:spPr>
          <a:xfrm>
            <a:off x="1676400" y="22638378"/>
            <a:ext cx="25816560" cy="2367706"/>
          </a:xfrm>
        </p:spPr>
        <p:txBody>
          <a:bodyPr anchor="ctr"/>
          <a:lstStyle>
            <a:lvl1pPr algn="l">
              <a:buNone/>
              <a:defRPr sz="89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1676400" y="25083921"/>
            <a:ext cx="25816560" cy="3483187"/>
          </a:xfrm>
        </p:spPr>
        <p:txBody>
          <a:bodyPr lIns="489069" tIns="0"/>
          <a:lstStyle>
            <a:lvl1pPr marL="0" indent="0">
              <a:buNone/>
              <a:defRPr sz="6200"/>
            </a:lvl1pPr>
            <a:lvl2pPr>
              <a:defRPr sz="5300"/>
            </a:lvl2pPr>
            <a:lvl3pPr>
              <a:defRPr sz="4500"/>
            </a:lvl3pPr>
            <a:lvl4pPr>
              <a:defRPr sz="4000"/>
            </a:lvl4pPr>
            <a:lvl5pPr>
              <a:defRPr sz="40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2263140" y="4764073"/>
            <a:ext cx="37970460" cy="10794"/>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07557" tIns="203779" rIns="407557" bIns="203779" anchor="t" compatLnSpc="1"/>
          <a:lstStyle/>
          <a:p>
            <a:endParaRPr kumimoji="0" lang="en-US"/>
          </a:p>
        </p:txBody>
      </p:sp>
      <p:sp>
        <p:nvSpPr>
          <p:cNvPr id="8" name="Text Placeholder 7"/>
          <p:cNvSpPr>
            <a:spLocks noGrp="1"/>
          </p:cNvSpPr>
          <p:nvPr>
            <p:ph type="body" idx="1"/>
          </p:nvPr>
        </p:nvSpPr>
        <p:spPr>
          <a:xfrm>
            <a:off x="1341120" y="7045537"/>
            <a:ext cx="38221920" cy="20517699"/>
          </a:xfrm>
          <a:prstGeom prst="rect">
            <a:avLst/>
          </a:prstGeom>
        </p:spPr>
        <p:txBody>
          <a:bodyPr vert="horz" lIns="407557" tIns="203779" rIns="407557" bIns="203779">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28498800" y="345442"/>
            <a:ext cx="11064240" cy="1309793"/>
          </a:xfrm>
          <a:prstGeom prst="rect">
            <a:avLst/>
          </a:prstGeom>
        </p:spPr>
        <p:txBody>
          <a:bodyPr vert="horz" lIns="407557" tIns="203779" rIns="407557" bIns="203779"/>
          <a:lstStyle>
            <a:lvl1pPr algn="l" eaLnBrk="1" latinLnBrk="0" hangingPunct="1">
              <a:defRPr kumimoji="0" sz="5300">
                <a:solidFill>
                  <a:schemeClr val="accent1">
                    <a:shade val="75000"/>
                  </a:schemeClr>
                </a:solidFill>
              </a:defRPr>
            </a:lvl1pPr>
          </a:lstStyle>
          <a:p>
            <a:pPr>
              <a:defRPr/>
            </a:pPr>
            <a:endParaRPr lang="en-US"/>
          </a:p>
        </p:txBody>
      </p:sp>
      <p:sp>
        <p:nvSpPr>
          <p:cNvPr id="28" name="Footer Placeholder 27"/>
          <p:cNvSpPr>
            <a:spLocks noGrp="1"/>
          </p:cNvSpPr>
          <p:nvPr>
            <p:ph type="ftr" sz="quarter" idx="3"/>
          </p:nvPr>
        </p:nvSpPr>
        <p:spPr>
          <a:xfrm>
            <a:off x="13746480" y="345442"/>
            <a:ext cx="14752320" cy="1309793"/>
          </a:xfrm>
          <a:prstGeom prst="rect">
            <a:avLst/>
          </a:prstGeom>
        </p:spPr>
        <p:txBody>
          <a:bodyPr vert="horz" lIns="407557" tIns="203779" rIns="407557" bIns="203779"/>
          <a:lstStyle>
            <a:lvl1pPr algn="r" eaLnBrk="1" latinLnBrk="0" hangingPunct="1">
              <a:defRPr kumimoji="0" sz="5300">
                <a:solidFill>
                  <a:schemeClr val="accent1">
                    <a:shade val="75000"/>
                  </a:schemeClr>
                </a:solidFill>
              </a:defRPr>
            </a:lvl1pPr>
          </a:lstStyle>
          <a:p>
            <a:pPr>
              <a:defRPr/>
            </a:pPr>
            <a:endParaRPr lang="en-US"/>
          </a:p>
        </p:txBody>
      </p:sp>
      <p:sp>
        <p:nvSpPr>
          <p:cNvPr id="5" name="Slide Number Placeholder 4"/>
          <p:cNvSpPr>
            <a:spLocks noGrp="1"/>
          </p:cNvSpPr>
          <p:nvPr>
            <p:ph type="sldNum" sz="quarter" idx="4"/>
          </p:nvPr>
        </p:nvSpPr>
        <p:spPr>
          <a:xfrm>
            <a:off x="36210240" y="29362402"/>
            <a:ext cx="3352800" cy="1108287"/>
          </a:xfrm>
          <a:prstGeom prst="rect">
            <a:avLst/>
          </a:prstGeom>
        </p:spPr>
        <p:txBody>
          <a:bodyPr vert="horz" lIns="407557" tIns="203779" rIns="407557" bIns="203779"/>
          <a:lstStyle>
            <a:lvl1pPr algn="r" eaLnBrk="1" latinLnBrk="0" hangingPunct="1">
              <a:defRPr kumimoji="0" sz="5300">
                <a:solidFill>
                  <a:schemeClr val="accent1">
                    <a:shade val="75000"/>
                  </a:schemeClr>
                </a:solidFill>
              </a:defRPr>
            </a:lvl1pPr>
          </a:lstStyle>
          <a:p>
            <a:pPr>
              <a:defRPr/>
            </a:pPr>
            <a:fld id="{6C20EBB0-E329-42AB-BDA2-DCDB509E3A6D}" type="slidenum">
              <a:rPr lang="en-US" smtClean="0"/>
              <a:pPr>
                <a:defRPr/>
              </a:pPr>
              <a:t>‹#›</a:t>
            </a:fld>
            <a:endParaRPr lang="en-US"/>
          </a:p>
        </p:txBody>
      </p:sp>
      <p:sp>
        <p:nvSpPr>
          <p:cNvPr id="10" name="Title Placeholder 9"/>
          <p:cNvSpPr>
            <a:spLocks noGrp="1"/>
          </p:cNvSpPr>
          <p:nvPr>
            <p:ph type="title"/>
          </p:nvPr>
        </p:nvSpPr>
        <p:spPr>
          <a:xfrm>
            <a:off x="1341120" y="2072640"/>
            <a:ext cx="38221920" cy="3799840"/>
          </a:xfrm>
          <a:prstGeom prst="rect">
            <a:avLst/>
          </a:prstGeom>
        </p:spPr>
        <p:txBody>
          <a:bodyPr vert="horz" lIns="407557" tIns="203779" rIns="407557" bIns="203779"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2263140" y="4764073"/>
            <a:ext cx="37970460" cy="10794"/>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07557" tIns="203779" rIns="407557" bIns="203779" anchor="t" compatLnSpc="1"/>
          <a:lstStyle/>
          <a:p>
            <a:endParaRPr kumimoji="0" lang="en-US"/>
          </a:p>
        </p:txBody>
      </p:sp>
      <p:sp>
        <p:nvSpPr>
          <p:cNvPr id="12" name="Straight Connector 11"/>
          <p:cNvSpPr>
            <a:spLocks noChangeShapeType="1"/>
          </p:cNvSpPr>
          <p:nvPr/>
        </p:nvSpPr>
        <p:spPr bwMode="auto">
          <a:xfrm>
            <a:off x="2263140" y="4796205"/>
            <a:ext cx="37970460" cy="10794"/>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07557" tIns="203779" rIns="407557" bIns="203779"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160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1528340" indent="-1528340" algn="l" rtl="0" eaLnBrk="1" latinLnBrk="0" hangingPunct="1">
        <a:spcBef>
          <a:spcPct val="20000"/>
        </a:spcBef>
        <a:buClr>
          <a:schemeClr val="accent1"/>
        </a:buClr>
        <a:buSzPct val="70000"/>
        <a:buFont typeface="Wingdings 2"/>
        <a:buChar char=""/>
        <a:defRPr kumimoji="0" sz="14300" kern="1200">
          <a:solidFill>
            <a:schemeClr val="tx2"/>
          </a:solidFill>
          <a:latin typeface="+mn-lt"/>
          <a:ea typeface="+mn-ea"/>
          <a:cs typeface="+mn-cs"/>
        </a:defRPr>
      </a:lvl1pPr>
      <a:lvl2pPr marL="3311402" indent="-1273616" algn="l" rtl="0" eaLnBrk="1" latinLnBrk="0" hangingPunct="1">
        <a:spcBef>
          <a:spcPct val="20000"/>
        </a:spcBef>
        <a:buClr>
          <a:schemeClr val="accent1"/>
        </a:buClr>
        <a:buSzPct val="70000"/>
        <a:buFont typeface="Wingdings 2"/>
        <a:buChar char=""/>
        <a:defRPr kumimoji="0" sz="12500" kern="1200">
          <a:solidFill>
            <a:schemeClr val="tx2"/>
          </a:solidFill>
          <a:latin typeface="+mn-lt"/>
          <a:ea typeface="+mn-ea"/>
          <a:cs typeface="+mn-cs"/>
        </a:defRPr>
      </a:lvl2pPr>
      <a:lvl3pPr marL="5094465" indent="-1018893" algn="l" rtl="0" eaLnBrk="1" latinLnBrk="0" hangingPunct="1">
        <a:spcBef>
          <a:spcPct val="20000"/>
        </a:spcBef>
        <a:buClr>
          <a:schemeClr val="accent1"/>
        </a:buClr>
        <a:buSzPct val="70000"/>
        <a:buFont typeface="Wingdings 2"/>
        <a:buChar char=""/>
        <a:defRPr kumimoji="0" sz="10700" kern="1200">
          <a:solidFill>
            <a:schemeClr val="tx2"/>
          </a:solidFill>
          <a:latin typeface="+mn-lt"/>
          <a:ea typeface="+mn-ea"/>
          <a:cs typeface="+mn-cs"/>
        </a:defRPr>
      </a:lvl3pPr>
      <a:lvl4pPr marL="7132251" indent="-1018893" algn="l" rtl="0" eaLnBrk="1" latinLnBrk="0" hangingPunct="1">
        <a:spcBef>
          <a:spcPct val="20000"/>
        </a:spcBef>
        <a:buClr>
          <a:schemeClr val="accent1"/>
        </a:buClr>
        <a:buSzPct val="70000"/>
        <a:buFont typeface="Wingdings 2"/>
        <a:buChar char=""/>
        <a:defRPr kumimoji="0" sz="8900" kern="1200">
          <a:solidFill>
            <a:schemeClr val="tx2"/>
          </a:solidFill>
          <a:latin typeface="+mn-lt"/>
          <a:ea typeface="+mn-ea"/>
          <a:cs typeface="+mn-cs"/>
        </a:defRPr>
      </a:lvl4pPr>
      <a:lvl5pPr marL="9170038" indent="-1018893" algn="l" rtl="0" eaLnBrk="1" latinLnBrk="0" hangingPunct="1">
        <a:spcBef>
          <a:spcPct val="20000"/>
        </a:spcBef>
        <a:buClr>
          <a:schemeClr val="accent1"/>
        </a:buClr>
        <a:buSzPct val="60000"/>
        <a:buFont typeface="Wingdings 2"/>
        <a:buChar char=""/>
        <a:defRPr kumimoji="0" sz="8000" kern="1200">
          <a:solidFill>
            <a:schemeClr val="tx2"/>
          </a:solidFill>
          <a:latin typeface="+mn-lt"/>
          <a:ea typeface="+mn-ea"/>
          <a:cs typeface="+mn-cs"/>
        </a:defRPr>
      </a:lvl5pPr>
      <a:lvl6pPr marL="11207824" indent="-1018893" algn="l" rtl="0" eaLnBrk="1" latinLnBrk="0" hangingPunct="1">
        <a:spcBef>
          <a:spcPct val="20000"/>
        </a:spcBef>
        <a:buClr>
          <a:schemeClr val="accent1"/>
        </a:buClr>
        <a:buSzPct val="60000"/>
        <a:buFont typeface="Wingdings 2"/>
        <a:buChar char=""/>
        <a:defRPr kumimoji="0" sz="8000" kern="1200">
          <a:solidFill>
            <a:schemeClr val="tx2"/>
          </a:solidFill>
          <a:latin typeface="+mn-lt"/>
          <a:ea typeface="+mn-ea"/>
          <a:cs typeface="+mn-cs"/>
        </a:defRPr>
      </a:lvl6pPr>
      <a:lvl7pPr marL="13245610" indent="-1018893" algn="l" rtl="0" eaLnBrk="1" latinLnBrk="0" hangingPunct="1">
        <a:spcBef>
          <a:spcPct val="20000"/>
        </a:spcBef>
        <a:buClr>
          <a:schemeClr val="accent1"/>
        </a:buClr>
        <a:buSzPct val="60000"/>
        <a:buFont typeface="Wingdings 2"/>
        <a:buChar char=""/>
        <a:defRPr kumimoji="0" sz="7100" kern="1200">
          <a:solidFill>
            <a:schemeClr val="tx2"/>
          </a:solidFill>
          <a:latin typeface="+mn-lt"/>
          <a:ea typeface="+mn-ea"/>
          <a:cs typeface="+mn-cs"/>
        </a:defRPr>
      </a:lvl7pPr>
      <a:lvl8pPr marL="15283396" indent="-1018893" algn="l" rtl="0" eaLnBrk="1" latinLnBrk="0" hangingPunct="1">
        <a:spcBef>
          <a:spcPct val="20000"/>
        </a:spcBef>
        <a:buClr>
          <a:schemeClr val="accent1"/>
        </a:buClr>
        <a:buSzPct val="60000"/>
        <a:buFont typeface="Wingdings 2"/>
        <a:buChar char=""/>
        <a:defRPr kumimoji="0" sz="7100" kern="1200" baseline="0">
          <a:solidFill>
            <a:schemeClr val="tx2"/>
          </a:solidFill>
          <a:latin typeface="+mn-lt"/>
          <a:ea typeface="+mn-ea"/>
          <a:cs typeface="+mn-cs"/>
        </a:defRPr>
      </a:lvl8pPr>
      <a:lvl9pPr marL="17321182" indent="-1018893" algn="l" rtl="0" eaLnBrk="1" latinLnBrk="0" hangingPunct="1">
        <a:spcBef>
          <a:spcPct val="20000"/>
        </a:spcBef>
        <a:buClr>
          <a:schemeClr val="accent1"/>
        </a:buClr>
        <a:buSzPct val="60000"/>
        <a:buFont typeface="Wingdings 2"/>
        <a:buChar char=""/>
        <a:defRPr kumimoji="0" sz="62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037786" algn="l" rtl="0" eaLnBrk="1" latinLnBrk="0" hangingPunct="1">
        <a:defRPr kumimoji="0" kern="1200">
          <a:solidFill>
            <a:schemeClr val="tx1"/>
          </a:solidFill>
          <a:latin typeface="+mn-lt"/>
          <a:ea typeface="+mn-ea"/>
          <a:cs typeface="+mn-cs"/>
        </a:defRPr>
      </a:lvl2pPr>
      <a:lvl3pPr marL="4075572" algn="l" rtl="0" eaLnBrk="1" latinLnBrk="0" hangingPunct="1">
        <a:defRPr kumimoji="0" kern="1200">
          <a:solidFill>
            <a:schemeClr val="tx1"/>
          </a:solidFill>
          <a:latin typeface="+mn-lt"/>
          <a:ea typeface="+mn-ea"/>
          <a:cs typeface="+mn-cs"/>
        </a:defRPr>
      </a:lvl3pPr>
      <a:lvl4pPr marL="6113358" algn="l" rtl="0" eaLnBrk="1" latinLnBrk="0" hangingPunct="1">
        <a:defRPr kumimoji="0" kern="1200">
          <a:solidFill>
            <a:schemeClr val="tx1"/>
          </a:solidFill>
          <a:latin typeface="+mn-lt"/>
          <a:ea typeface="+mn-ea"/>
          <a:cs typeface="+mn-cs"/>
        </a:defRPr>
      </a:lvl4pPr>
      <a:lvl5pPr marL="8151144" algn="l" rtl="0" eaLnBrk="1" latinLnBrk="0" hangingPunct="1">
        <a:defRPr kumimoji="0" kern="1200">
          <a:solidFill>
            <a:schemeClr val="tx1"/>
          </a:solidFill>
          <a:latin typeface="+mn-lt"/>
          <a:ea typeface="+mn-ea"/>
          <a:cs typeface="+mn-cs"/>
        </a:defRPr>
      </a:lvl5pPr>
      <a:lvl6pPr marL="10188931" algn="l" rtl="0" eaLnBrk="1" latinLnBrk="0" hangingPunct="1">
        <a:defRPr kumimoji="0" kern="1200">
          <a:solidFill>
            <a:schemeClr val="tx1"/>
          </a:solidFill>
          <a:latin typeface="+mn-lt"/>
          <a:ea typeface="+mn-ea"/>
          <a:cs typeface="+mn-cs"/>
        </a:defRPr>
      </a:lvl6pPr>
      <a:lvl7pPr marL="12226717" algn="l" rtl="0" eaLnBrk="1" latinLnBrk="0" hangingPunct="1">
        <a:defRPr kumimoji="0" kern="1200">
          <a:solidFill>
            <a:schemeClr val="tx1"/>
          </a:solidFill>
          <a:latin typeface="+mn-lt"/>
          <a:ea typeface="+mn-ea"/>
          <a:cs typeface="+mn-cs"/>
        </a:defRPr>
      </a:lvl7pPr>
      <a:lvl8pPr marL="14264503" algn="l" rtl="0" eaLnBrk="1" latinLnBrk="0" hangingPunct="1">
        <a:defRPr kumimoji="0" kern="1200">
          <a:solidFill>
            <a:schemeClr val="tx1"/>
          </a:solidFill>
          <a:latin typeface="+mn-lt"/>
          <a:ea typeface="+mn-ea"/>
          <a:cs typeface="+mn-cs"/>
        </a:defRPr>
      </a:lvl8pPr>
      <a:lvl9pPr marL="16302289"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gi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30"/>
          <p:cNvSpPr txBox="1">
            <a:spLocks noChangeArrowheads="1"/>
          </p:cNvSpPr>
          <p:nvPr/>
        </p:nvSpPr>
        <p:spPr bwMode="auto">
          <a:xfrm>
            <a:off x="381003" y="5257803"/>
            <a:ext cx="12877801" cy="10896597"/>
          </a:xfrm>
          <a:prstGeom prst="rect">
            <a:avLst/>
          </a:prstGeom>
          <a:noFill/>
          <a:ln w="12700">
            <a:noFill/>
            <a:miter lim="800000"/>
            <a:headEnd type="none" w="sm" len="sm"/>
            <a:tailEnd type="none" w="sm" len="sm"/>
          </a:ln>
        </p:spPr>
        <p:txBody>
          <a:bodyPr lIns="89080" tIns="44540" rIns="89080" bIns="44540"/>
          <a:lstStyle/>
          <a:p>
            <a:r>
              <a:rPr lang="en-US" sz="2600" dirty="0" smtClean="0">
                <a:latin typeface="Times New Roman" pitchFamily="18" charset="0"/>
                <a:cs typeface="Times New Roman" pitchFamily="18" charset="0"/>
              </a:rPr>
              <a:t>One of the strongest determinants of addiction treatment outcome is the relationship between the provider and the patient (</a:t>
            </a:r>
            <a:r>
              <a:rPr lang="en-US" sz="2600" dirty="0" err="1" smtClean="0">
                <a:latin typeface="Times New Roman" pitchFamily="18" charset="0"/>
                <a:cs typeface="Times New Roman" pitchFamily="18" charset="0"/>
              </a:rPr>
              <a:t>McLellan</a:t>
            </a:r>
            <a:r>
              <a:rPr lang="en-US" sz="2600" dirty="0" smtClean="0">
                <a:latin typeface="Times New Roman" pitchFamily="18" charset="0"/>
                <a:cs typeface="Times New Roman" pitchFamily="18" charset="0"/>
              </a:rPr>
              <a:t>, Woody et al. 1988; </a:t>
            </a:r>
            <a:r>
              <a:rPr lang="en-US" sz="2600" dirty="0" err="1" smtClean="0">
                <a:latin typeface="Times New Roman" pitchFamily="18" charset="0"/>
                <a:cs typeface="Times New Roman" pitchFamily="18" charset="0"/>
              </a:rPr>
              <a:t>Leake</a:t>
            </a:r>
            <a:r>
              <a:rPr lang="en-US" sz="2600" dirty="0" smtClean="0">
                <a:latin typeface="Times New Roman" pitchFamily="18" charset="0"/>
                <a:cs typeface="Times New Roman" pitchFamily="18" charset="0"/>
              </a:rPr>
              <a:t> &amp; King, 1977). Therapeutic alliance, describing the quality of the relationship between the patient and provider, appears to be a strong contributing factor defining the quality of the relationship between the patient and provider.. Both motivational interviewing (MI) and motivational enhancement therapy (MET) are rooted in a belief that change is facilitated through a strengthening of a collaborative therapeutic relationship. The successful use of MI may depend on the therapist’s ability to develop strong alliance (Miller &amp; Rose, 2009). </a:t>
            </a:r>
          </a:p>
          <a:p>
            <a:endParaRPr lang="en-US" sz="26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There have been few studies examining alliance and treatment outcome for MI based interventions. A positive outcome was found in Project MATCH (Connors, Carroll et al. 1997), in which alliance was positively associated with percent days abstinent and negatively related to drinks per drinking day during both the treatment and follow-up periods.  Other studies have failed to find a significant relationship in alliance and treatment outcome for MI based interventions. For instance, Feldstein and </a:t>
            </a:r>
            <a:r>
              <a:rPr lang="en-US" sz="2600" dirty="0" err="1" smtClean="0">
                <a:latin typeface="Times New Roman" pitchFamily="18" charset="0"/>
                <a:cs typeface="Times New Roman" pitchFamily="18" charset="0"/>
              </a:rPr>
              <a:t>Forcehimes</a:t>
            </a:r>
            <a:r>
              <a:rPr lang="en-US" sz="2600" dirty="0" smtClean="0">
                <a:latin typeface="Times New Roman" pitchFamily="18" charset="0"/>
                <a:cs typeface="Times New Roman" pitchFamily="18" charset="0"/>
              </a:rPr>
              <a:t> (2007) did not find a significant relationship between alliance and drinking outcomes in college students with a history of problem drinking.  More recently </a:t>
            </a:r>
            <a:r>
              <a:rPr lang="en-US" sz="2600" dirty="0" err="1" smtClean="0">
                <a:latin typeface="Times New Roman" pitchFamily="18" charset="0"/>
                <a:cs typeface="Times New Roman" pitchFamily="18" charset="0"/>
              </a:rPr>
              <a:t>Crits-Cristoph</a:t>
            </a:r>
            <a:r>
              <a:rPr lang="en-US" sz="2600" dirty="0" smtClean="0">
                <a:latin typeface="Times New Roman" pitchFamily="18" charset="0"/>
                <a:cs typeface="Times New Roman" pitchFamily="18" charset="0"/>
              </a:rPr>
              <a:t>, et al. (2009) found that MET did not produce higher alliance scores than treatment as usual. To understand what factors might be influencing therapeutic alliance, it is important to look at potential moderators. One possibility is that alliance, may vary depending on ethnicity or gender matches (or mismatches) between the patient and therapist.</a:t>
            </a:r>
          </a:p>
          <a:p>
            <a:endParaRPr lang="en-US" sz="2600" dirty="0" smtClean="0">
              <a:latin typeface="Times New Roman" pitchFamily="18" charset="0"/>
              <a:cs typeface="Times New Roman" pitchFamily="18" charset="0"/>
            </a:endParaRPr>
          </a:p>
          <a:p>
            <a:pPr lvl="0"/>
            <a:r>
              <a:rPr lang="en-US" sz="2600" dirty="0" smtClean="0">
                <a:latin typeface="Times New Roman" pitchFamily="18" charset="0"/>
                <a:cs typeface="Times New Roman" pitchFamily="18" charset="0"/>
              </a:rPr>
              <a:t>Although some research supports patient/therapist similarity (i.e., matching) in developing a therapeutic alliance more successfully (</a:t>
            </a:r>
            <a:r>
              <a:rPr lang="en-US" sz="2600" dirty="0" err="1" smtClean="0">
                <a:latin typeface="Times New Roman" pitchFamily="18" charset="0"/>
                <a:cs typeface="Times New Roman" pitchFamily="18" charset="0"/>
              </a:rPr>
              <a:t>Thompson,Worthington</a:t>
            </a:r>
            <a:r>
              <a:rPr lang="en-US" sz="2600" dirty="0" smtClean="0">
                <a:latin typeface="Times New Roman" pitchFamily="18" charset="0"/>
                <a:cs typeface="Times New Roman" pitchFamily="18" charset="0"/>
              </a:rPr>
              <a:t>, et al., 1994), findings in this area are mixed (</a:t>
            </a:r>
            <a:r>
              <a:rPr lang="en-US" sz="2600" dirty="0" err="1" smtClean="0">
                <a:latin typeface="Times New Roman" pitchFamily="18" charset="0"/>
                <a:cs typeface="Times New Roman" pitchFamily="18" charset="0"/>
              </a:rPr>
              <a:t>Fiorentine</a:t>
            </a:r>
            <a:r>
              <a:rPr lang="en-US" sz="2600" dirty="0" smtClean="0">
                <a:latin typeface="Times New Roman" pitchFamily="18" charset="0"/>
                <a:cs typeface="Times New Roman" pitchFamily="18" charset="0"/>
              </a:rPr>
              <a:t> &amp; </a:t>
            </a:r>
            <a:r>
              <a:rPr lang="en-US" sz="2600" dirty="0" err="1" smtClean="0">
                <a:latin typeface="Times New Roman" pitchFamily="18" charset="0"/>
                <a:cs typeface="Times New Roman" pitchFamily="18" charset="0"/>
              </a:rPr>
              <a:t>Hillhouse</a:t>
            </a:r>
            <a:r>
              <a:rPr lang="en-US" sz="2600" dirty="0" smtClean="0">
                <a:latin typeface="Times New Roman" pitchFamily="18" charset="0"/>
                <a:cs typeface="Times New Roman" pitchFamily="18" charset="0"/>
              </a:rPr>
              <a:t>, 1999). The aim of this study was to examine the moderating effects of gender/race matching between therapists and patients on therapeutic alliance and substance use outcomes. </a:t>
            </a:r>
          </a:p>
          <a:p>
            <a:endParaRPr lang="en-US" sz="2600" dirty="0" smtClean="0">
              <a:latin typeface="Times New Roman" pitchFamily="18" charset="0"/>
              <a:cs typeface="Times New Roman" pitchFamily="18" charset="0"/>
            </a:endParaRPr>
          </a:p>
          <a:p>
            <a:endParaRPr lang="en-US" sz="2600" dirty="0">
              <a:latin typeface="Times New Roman" pitchFamily="18" charset="0"/>
              <a:cs typeface="Times New Roman" pitchFamily="18" charset="0"/>
            </a:endParaRPr>
          </a:p>
          <a:p>
            <a:endParaRPr lang="en-US" sz="2600" dirty="0">
              <a:latin typeface="Times New Roman" pitchFamily="18" charset="0"/>
              <a:cs typeface="Times New Roman" pitchFamily="18" charset="0"/>
            </a:endParaRPr>
          </a:p>
          <a:p>
            <a:endParaRPr lang="en-US" sz="2600" dirty="0">
              <a:latin typeface="Times New Roman" pitchFamily="18" charset="0"/>
              <a:cs typeface="Times New Roman" pitchFamily="18" charset="0"/>
            </a:endParaRPr>
          </a:p>
          <a:p>
            <a:pPr algn="just"/>
            <a:endParaRPr lang="en-US" sz="3100" dirty="0">
              <a:latin typeface="Times New Roman" pitchFamily="18" charset="0"/>
              <a:cs typeface="Times New Roman" pitchFamily="18" charset="0"/>
            </a:endParaRPr>
          </a:p>
        </p:txBody>
      </p:sp>
      <p:sp>
        <p:nvSpPr>
          <p:cNvPr id="2051" name="Rectangle 2"/>
          <p:cNvSpPr>
            <a:spLocks noChangeArrowheads="1"/>
          </p:cNvSpPr>
          <p:nvPr/>
        </p:nvSpPr>
        <p:spPr bwMode="auto">
          <a:xfrm>
            <a:off x="8221666" y="1108080"/>
            <a:ext cx="23950612" cy="434579"/>
          </a:xfrm>
          <a:prstGeom prst="rect">
            <a:avLst/>
          </a:prstGeom>
          <a:noFill/>
          <a:ln w="9525">
            <a:noFill/>
            <a:miter lim="800000"/>
            <a:headEnd/>
            <a:tailEnd/>
          </a:ln>
        </p:spPr>
        <p:txBody>
          <a:bodyPr lIns="85059" tIns="41754" rIns="85059" bIns="41754">
            <a:spAutoFit/>
          </a:bodyPr>
          <a:lstStyle/>
          <a:p>
            <a:pPr defTabSz="849082">
              <a:spcBef>
                <a:spcPct val="50000"/>
              </a:spcBef>
            </a:pPr>
            <a:endParaRPr lang="en-US" dirty="0">
              <a:latin typeface="Times New Roman" pitchFamily="18" charset="0"/>
              <a:cs typeface="Times New Roman" pitchFamily="18" charset="0"/>
            </a:endParaRPr>
          </a:p>
        </p:txBody>
      </p:sp>
      <p:sp>
        <p:nvSpPr>
          <p:cNvPr id="2052" name="Rectangle 3"/>
          <p:cNvSpPr>
            <a:spLocks noChangeArrowheads="1"/>
          </p:cNvSpPr>
          <p:nvPr/>
        </p:nvSpPr>
        <p:spPr bwMode="auto">
          <a:xfrm>
            <a:off x="5181598" y="0"/>
            <a:ext cx="27660600" cy="4182881"/>
          </a:xfrm>
          <a:prstGeom prst="rect">
            <a:avLst/>
          </a:prstGeom>
          <a:noFill/>
          <a:ln w="9525">
            <a:noFill/>
            <a:miter lim="800000"/>
            <a:headEnd/>
            <a:tailEnd/>
          </a:ln>
        </p:spPr>
        <p:txBody>
          <a:bodyPr wrap="square" lIns="85059" tIns="41754" rIns="85059" bIns="41754">
            <a:spAutoFit/>
          </a:bodyPr>
          <a:lstStyle/>
          <a:p>
            <a:pPr algn="ctr"/>
            <a:r>
              <a:rPr lang="en-US" sz="4000" dirty="0" smtClean="0">
                <a:latin typeface="Times New Roman" pitchFamily="18" charset="0"/>
                <a:cs typeface="Times New Roman" pitchFamily="18" charset="0"/>
              </a:rPr>
              <a:t>The Relationship between Therapist and Patient Gender/Race Matching and Substance Use Outcomes across Two Motivational Enhancement Therapy Trials</a:t>
            </a:r>
          </a:p>
          <a:p>
            <a:pPr algn="ctr"/>
            <a:endParaRPr lang="en-US" sz="4000" dirty="0" smtClean="0">
              <a:latin typeface="Times New Roman" pitchFamily="18" charset="0"/>
              <a:cs typeface="Times New Roman" pitchFamily="18" charset="0"/>
            </a:endParaRPr>
          </a:p>
          <a:p>
            <a:pPr algn="ctr"/>
            <a:r>
              <a:rPr lang="en-US" sz="3100" dirty="0" smtClean="0">
                <a:latin typeface="Times New Roman" pitchFamily="18" charset="0"/>
                <a:cs typeface="Times New Roman" pitchFamily="18" charset="0"/>
              </a:rPr>
              <a:t>A.A. Forcehimes</a:t>
            </a:r>
            <a:r>
              <a:rPr lang="en-US" sz="3100" baseline="30000" dirty="0" smtClean="0">
                <a:latin typeface="Times New Roman" pitchFamily="18" charset="0"/>
                <a:cs typeface="Times New Roman" pitchFamily="18" charset="0"/>
              </a:rPr>
              <a:t>1</a:t>
            </a:r>
            <a:r>
              <a:rPr lang="en-US" sz="3100" dirty="0" smtClean="0">
                <a:latin typeface="Times New Roman" pitchFamily="18" charset="0"/>
                <a:cs typeface="Times New Roman" pitchFamily="18" charset="0"/>
              </a:rPr>
              <a:t>,</a:t>
            </a:r>
            <a:r>
              <a:rPr lang="en-US" sz="3100" baseline="30000"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 M. Nakazawa.</a:t>
            </a:r>
            <a:r>
              <a:rPr lang="en-US" sz="3100" baseline="30000" dirty="0" smtClean="0">
                <a:latin typeface="Times New Roman" pitchFamily="18" charset="0"/>
                <a:cs typeface="Times New Roman" pitchFamily="18" charset="0"/>
              </a:rPr>
              <a:t>1</a:t>
            </a:r>
            <a:r>
              <a:rPr lang="en-US" sz="3100" dirty="0" smtClean="0">
                <a:latin typeface="Times New Roman" pitchFamily="18" charset="0"/>
                <a:cs typeface="Times New Roman" pitchFamily="18" charset="0"/>
              </a:rPr>
              <a:t>, L. Montgomery</a:t>
            </a:r>
            <a:r>
              <a:rPr lang="en-US" sz="3100" baseline="30000" dirty="0" smtClean="0">
                <a:latin typeface="Times New Roman" pitchFamily="18" charset="0"/>
                <a:cs typeface="Times New Roman" pitchFamily="18" charset="0"/>
              </a:rPr>
              <a:t>2</a:t>
            </a:r>
            <a:r>
              <a:rPr lang="en-US" sz="3100" dirty="0" smtClean="0">
                <a:latin typeface="Times New Roman" pitchFamily="18" charset="0"/>
                <a:cs typeface="Times New Roman" pitchFamily="18" charset="0"/>
              </a:rPr>
              <a:t>, K.A. Burlew</a:t>
            </a:r>
            <a:r>
              <a:rPr lang="en-US" sz="3100" baseline="30000" dirty="0" smtClean="0">
                <a:latin typeface="Times New Roman" pitchFamily="18" charset="0"/>
                <a:cs typeface="Times New Roman" pitchFamily="18" charset="0"/>
              </a:rPr>
              <a:t>2</a:t>
            </a:r>
            <a:r>
              <a:rPr lang="en-US" sz="3100" dirty="0" smtClean="0">
                <a:latin typeface="Times New Roman" pitchFamily="18" charset="0"/>
                <a:cs typeface="Times New Roman" pitchFamily="18" charset="0"/>
              </a:rPr>
              <a:t>, A. Kosinski</a:t>
            </a:r>
            <a:r>
              <a:rPr lang="en-US" sz="3100" baseline="30000" dirty="0" smtClean="0">
                <a:latin typeface="Times New Roman" pitchFamily="18" charset="0"/>
                <a:cs typeface="Times New Roman" pitchFamily="18" charset="0"/>
              </a:rPr>
              <a:t>3 </a:t>
            </a:r>
            <a:r>
              <a:rPr lang="en-US" sz="3100" dirty="0" smtClean="0">
                <a:latin typeface="Times New Roman" pitchFamily="18" charset="0"/>
                <a:cs typeface="Times New Roman" pitchFamily="18" charset="0"/>
              </a:rPr>
              <a:t>, P. Kothari</a:t>
            </a:r>
            <a:r>
              <a:rPr lang="en-US" sz="3100" baseline="30000" dirty="0" smtClean="0">
                <a:latin typeface="Times New Roman" pitchFamily="18" charset="0"/>
                <a:cs typeface="Times New Roman" pitchFamily="18" charset="0"/>
              </a:rPr>
              <a:t>4</a:t>
            </a:r>
          </a:p>
          <a:p>
            <a:pPr algn="ctr"/>
            <a:endParaRPr lang="en-US" sz="3200" baseline="30000" dirty="0" smtClean="0">
              <a:latin typeface="Times New Roman" pitchFamily="18" charset="0"/>
              <a:cs typeface="Times New Roman" pitchFamily="18" charset="0"/>
            </a:endParaRPr>
          </a:p>
          <a:p>
            <a:pPr algn="ctr"/>
            <a:r>
              <a:rPr lang="en-US" sz="2400" baseline="30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University of New Mexico Center on Alcoholism, Substance Abuse, &amp; Addictions</a:t>
            </a:r>
          </a:p>
          <a:p>
            <a:pPr algn="ctr"/>
            <a:r>
              <a:rPr lang="en-US" sz="2400" baseline="30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University of Cincinnati</a:t>
            </a:r>
          </a:p>
          <a:p>
            <a:pPr algn="ctr"/>
            <a:r>
              <a:rPr lang="en-US" sz="2400" baseline="30000" dirty="0" smtClean="0">
                <a:latin typeface="Times New Roman" pitchFamily="18" charset="0"/>
                <a:cs typeface="Times New Roman" pitchFamily="18" charset="0"/>
              </a:rPr>
              <a:t>3</a:t>
            </a:r>
            <a:r>
              <a:rPr lang="en-US" sz="2400" dirty="0" smtClean="0">
                <a:latin typeface="Times New Roman" pitchFamily="18" charset="0"/>
                <a:cs typeface="Times New Roman" pitchFamily="18" charset="0"/>
              </a:rPr>
              <a:t>Duke Clinical Research Institute</a:t>
            </a:r>
          </a:p>
          <a:p>
            <a:pPr algn="ctr"/>
            <a:r>
              <a:rPr lang="en-US" sz="2400" baseline="30000" dirty="0" smtClean="0">
                <a:latin typeface="Times New Roman" pitchFamily="18" charset="0"/>
                <a:cs typeface="Times New Roman" pitchFamily="18" charset="0"/>
              </a:rPr>
              <a:t>4</a:t>
            </a:r>
            <a:r>
              <a:rPr lang="en-US" sz="2400" dirty="0" smtClean="0">
                <a:latin typeface="Times New Roman" pitchFamily="18" charset="0"/>
                <a:cs typeface="Times New Roman" pitchFamily="18" charset="0"/>
              </a:rPr>
              <a:t> Synergy Enterprises</a:t>
            </a:r>
            <a:endParaRPr lang="en-US" sz="2400" dirty="0">
              <a:latin typeface="Times New Roman" pitchFamily="18" charset="0"/>
              <a:cs typeface="Times New Roman" pitchFamily="18" charset="0"/>
            </a:endParaRPr>
          </a:p>
        </p:txBody>
      </p:sp>
      <p:sp>
        <p:nvSpPr>
          <p:cNvPr id="2053" name="Rectangle 4"/>
          <p:cNvSpPr>
            <a:spLocks noChangeArrowheads="1"/>
          </p:cNvSpPr>
          <p:nvPr/>
        </p:nvSpPr>
        <p:spPr bwMode="auto">
          <a:xfrm>
            <a:off x="0" y="4343400"/>
            <a:ext cx="13411200" cy="704852"/>
          </a:xfrm>
          <a:prstGeom prst="rect">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w="76200">
            <a:solidFill>
              <a:schemeClr val="tx1"/>
            </a:solidFill>
            <a:miter lim="800000"/>
            <a:headEnd/>
            <a:tailEnd/>
          </a:ln>
        </p:spPr>
        <p:txBody>
          <a:bodyPr lIns="89695" tIns="44852" rIns="89695" bIns="44852"/>
          <a:lstStyle/>
          <a:p>
            <a:pPr algn="ctr" defTabSz="891933">
              <a:spcBef>
                <a:spcPct val="50000"/>
              </a:spcBef>
            </a:pPr>
            <a:r>
              <a:rPr lang="en-US" sz="4000" b="1" dirty="0">
                <a:latin typeface="Times New Roman" pitchFamily="18" charset="0"/>
                <a:ea typeface="Arial Unicode MS" pitchFamily="34" charset="-128"/>
                <a:cs typeface="Times New Roman" pitchFamily="18" charset="0"/>
              </a:rPr>
              <a:t>INTRODUCTION</a:t>
            </a:r>
          </a:p>
        </p:txBody>
      </p:sp>
      <p:sp>
        <p:nvSpPr>
          <p:cNvPr id="2054" name="Rectangle 5"/>
          <p:cNvSpPr>
            <a:spLocks noChangeArrowheads="1"/>
          </p:cNvSpPr>
          <p:nvPr/>
        </p:nvSpPr>
        <p:spPr bwMode="auto">
          <a:xfrm>
            <a:off x="0" y="16230600"/>
            <a:ext cx="13411200" cy="706438"/>
          </a:xfrm>
          <a:prstGeom prst="rect">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w="76200">
            <a:solidFill>
              <a:schemeClr val="tx1"/>
            </a:solidFill>
            <a:miter lim="800000"/>
            <a:headEnd/>
            <a:tailEnd/>
          </a:ln>
        </p:spPr>
        <p:txBody>
          <a:bodyPr lIns="89695" tIns="44852" rIns="89695" bIns="44852"/>
          <a:lstStyle/>
          <a:p>
            <a:pPr algn="ctr" defTabSz="891933">
              <a:spcBef>
                <a:spcPct val="50000"/>
              </a:spcBef>
            </a:pPr>
            <a:r>
              <a:rPr lang="en-US" sz="4000" b="1" dirty="0">
                <a:latin typeface="Times New Roman" pitchFamily="18" charset="0"/>
                <a:ea typeface="Arial Unicode MS" pitchFamily="34" charset="-128"/>
                <a:cs typeface="Times New Roman" pitchFamily="18" charset="0"/>
              </a:rPr>
              <a:t>METHOD</a:t>
            </a:r>
          </a:p>
        </p:txBody>
      </p:sp>
      <p:sp>
        <p:nvSpPr>
          <p:cNvPr id="2055" name="Rectangle 6"/>
          <p:cNvSpPr>
            <a:spLocks noChangeArrowheads="1"/>
          </p:cNvSpPr>
          <p:nvPr/>
        </p:nvSpPr>
        <p:spPr bwMode="auto">
          <a:xfrm>
            <a:off x="13411200" y="16059148"/>
            <a:ext cx="13411200" cy="704852"/>
          </a:xfrm>
          <a:prstGeom prst="rect">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w="76200">
            <a:solidFill>
              <a:schemeClr val="tx1"/>
            </a:solidFill>
            <a:miter lim="800000"/>
            <a:headEnd/>
            <a:tailEnd/>
          </a:ln>
        </p:spPr>
        <p:txBody>
          <a:bodyPr lIns="89695" tIns="44852" rIns="89695" bIns="44852"/>
          <a:lstStyle/>
          <a:p>
            <a:pPr algn="ctr" defTabSz="891933">
              <a:spcBef>
                <a:spcPct val="50000"/>
              </a:spcBef>
            </a:pPr>
            <a:r>
              <a:rPr lang="en-US" sz="4000" b="1" dirty="0">
                <a:latin typeface="Times New Roman" pitchFamily="18" charset="0"/>
                <a:ea typeface="Arial Unicode MS" pitchFamily="34" charset="-128"/>
                <a:cs typeface="Times New Roman" pitchFamily="18" charset="0"/>
              </a:rPr>
              <a:t>RESULTS</a:t>
            </a:r>
          </a:p>
        </p:txBody>
      </p:sp>
      <p:sp>
        <p:nvSpPr>
          <p:cNvPr id="2056" name="Rectangle 7"/>
          <p:cNvSpPr>
            <a:spLocks noChangeArrowheads="1"/>
          </p:cNvSpPr>
          <p:nvPr/>
        </p:nvSpPr>
        <p:spPr bwMode="auto">
          <a:xfrm>
            <a:off x="26822400" y="4343400"/>
            <a:ext cx="13411200" cy="704852"/>
          </a:xfrm>
          <a:prstGeom prst="rect">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w="76200">
            <a:solidFill>
              <a:schemeClr val="tx2"/>
            </a:solidFill>
            <a:miter lim="800000"/>
            <a:headEnd/>
            <a:tailEnd/>
          </a:ln>
        </p:spPr>
        <p:txBody>
          <a:bodyPr lIns="89695" tIns="44852" rIns="89695" bIns="44852"/>
          <a:lstStyle/>
          <a:p>
            <a:pPr algn="ctr" defTabSz="891933">
              <a:spcBef>
                <a:spcPct val="50000"/>
              </a:spcBef>
            </a:pPr>
            <a:r>
              <a:rPr lang="en-US" sz="4000" b="1" dirty="0">
                <a:latin typeface="Times New Roman" pitchFamily="18" charset="0"/>
                <a:ea typeface="Arial Unicode MS" pitchFamily="34" charset="-128"/>
                <a:cs typeface="Times New Roman" pitchFamily="18" charset="0"/>
              </a:rPr>
              <a:t>DISCUSSION</a:t>
            </a:r>
          </a:p>
        </p:txBody>
      </p:sp>
      <p:sp>
        <p:nvSpPr>
          <p:cNvPr id="2057" name="Rectangle 8"/>
          <p:cNvSpPr>
            <a:spLocks noChangeArrowheads="1"/>
          </p:cNvSpPr>
          <p:nvPr/>
        </p:nvSpPr>
        <p:spPr bwMode="auto">
          <a:xfrm>
            <a:off x="26822400" y="29698948"/>
            <a:ext cx="13411200" cy="704852"/>
          </a:xfrm>
          <a:prstGeom prst="rect">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w="76200">
            <a:solidFill>
              <a:schemeClr val="tx1"/>
            </a:solidFill>
            <a:miter lim="800000"/>
            <a:headEnd/>
            <a:tailEnd/>
          </a:ln>
        </p:spPr>
        <p:txBody>
          <a:bodyPr lIns="89695" tIns="44852" rIns="89695" bIns="44852"/>
          <a:lstStyle/>
          <a:p>
            <a:pPr algn="ctr" defTabSz="891933">
              <a:spcBef>
                <a:spcPct val="50000"/>
              </a:spcBef>
            </a:pPr>
            <a:r>
              <a:rPr lang="en-US" sz="4000" b="1" dirty="0">
                <a:latin typeface="Times New Roman" pitchFamily="18" charset="0"/>
                <a:ea typeface="Arial Unicode MS" pitchFamily="34" charset="-128"/>
                <a:cs typeface="Times New Roman" pitchFamily="18" charset="0"/>
              </a:rPr>
              <a:t>ACKNOWLEDGEMENTS</a:t>
            </a:r>
          </a:p>
        </p:txBody>
      </p:sp>
      <p:sp>
        <p:nvSpPr>
          <p:cNvPr id="2058" name="Line 9"/>
          <p:cNvSpPr>
            <a:spLocks noChangeShapeType="1"/>
          </p:cNvSpPr>
          <p:nvPr/>
        </p:nvSpPr>
        <p:spPr bwMode="auto">
          <a:xfrm>
            <a:off x="0" y="4340227"/>
            <a:ext cx="40233600" cy="0"/>
          </a:xfrm>
          <a:prstGeom prst="line">
            <a:avLst/>
          </a:prstGeom>
          <a:noFill/>
          <a:ln w="76200">
            <a:solidFill>
              <a:schemeClr val="tx1"/>
            </a:solidFill>
            <a:round/>
            <a:headEnd type="none" w="sm" len="sm"/>
            <a:tailEnd type="none" w="sm" len="sm"/>
          </a:ln>
        </p:spPr>
        <p:txBody>
          <a:bodyPr lIns="91415" tIns="45708" rIns="91415" bIns="45708"/>
          <a:lstStyle/>
          <a:p>
            <a:endParaRPr lang="en-US">
              <a:latin typeface="Times New Roman" pitchFamily="18" charset="0"/>
              <a:cs typeface="Times New Roman" pitchFamily="18" charset="0"/>
            </a:endParaRPr>
          </a:p>
        </p:txBody>
      </p:sp>
      <p:sp>
        <p:nvSpPr>
          <p:cNvPr id="2059" name="Line 10"/>
          <p:cNvSpPr>
            <a:spLocks noChangeShapeType="1"/>
          </p:cNvSpPr>
          <p:nvPr/>
        </p:nvSpPr>
        <p:spPr bwMode="auto">
          <a:xfrm>
            <a:off x="13411200" y="4340229"/>
            <a:ext cx="0" cy="26749373"/>
          </a:xfrm>
          <a:prstGeom prst="line">
            <a:avLst/>
          </a:prstGeom>
          <a:noFill/>
          <a:ln w="76200">
            <a:solidFill>
              <a:schemeClr val="tx1"/>
            </a:solidFill>
            <a:round/>
            <a:headEnd type="none" w="sm" len="sm"/>
            <a:tailEnd type="none" w="sm" len="sm"/>
          </a:ln>
        </p:spPr>
        <p:txBody>
          <a:bodyPr lIns="91415" tIns="45708" rIns="91415" bIns="45708"/>
          <a:lstStyle/>
          <a:p>
            <a:endParaRPr lang="en-US">
              <a:latin typeface="Times New Roman" pitchFamily="18" charset="0"/>
              <a:cs typeface="Times New Roman" pitchFamily="18" charset="0"/>
            </a:endParaRPr>
          </a:p>
        </p:txBody>
      </p:sp>
      <p:sp>
        <p:nvSpPr>
          <p:cNvPr id="2060" name="Line 11"/>
          <p:cNvSpPr>
            <a:spLocks noChangeShapeType="1"/>
          </p:cNvSpPr>
          <p:nvPr/>
        </p:nvSpPr>
        <p:spPr bwMode="auto">
          <a:xfrm>
            <a:off x="26822400" y="4340229"/>
            <a:ext cx="0" cy="26749373"/>
          </a:xfrm>
          <a:prstGeom prst="line">
            <a:avLst/>
          </a:prstGeom>
          <a:noFill/>
          <a:ln w="76200">
            <a:solidFill>
              <a:schemeClr val="tx1"/>
            </a:solidFill>
            <a:round/>
            <a:headEnd type="none" w="sm" len="sm"/>
            <a:tailEnd type="none" w="sm" len="sm"/>
          </a:ln>
        </p:spPr>
        <p:txBody>
          <a:bodyPr lIns="91415" tIns="45708" rIns="91415" bIns="45708"/>
          <a:lstStyle/>
          <a:p>
            <a:endParaRPr lang="en-US">
              <a:latin typeface="Times New Roman" pitchFamily="18" charset="0"/>
              <a:cs typeface="Times New Roman" pitchFamily="18" charset="0"/>
            </a:endParaRPr>
          </a:p>
        </p:txBody>
      </p:sp>
      <p:sp>
        <p:nvSpPr>
          <p:cNvPr id="2061" name="Rectangle 13"/>
          <p:cNvSpPr>
            <a:spLocks noChangeArrowheads="1"/>
          </p:cNvSpPr>
          <p:nvPr/>
        </p:nvSpPr>
        <p:spPr bwMode="auto">
          <a:xfrm>
            <a:off x="228599" y="17068799"/>
            <a:ext cx="13030201" cy="12649201"/>
          </a:xfrm>
          <a:prstGeom prst="rect">
            <a:avLst/>
          </a:prstGeom>
          <a:noFill/>
          <a:ln w="9525">
            <a:noFill/>
            <a:miter lim="800000"/>
            <a:headEnd/>
            <a:tailEnd/>
          </a:ln>
        </p:spPr>
        <p:txBody>
          <a:bodyPr lIns="89695" tIns="44852" rIns="89695" bIns="44852"/>
          <a:lstStyle/>
          <a:p>
            <a:pPr>
              <a:defRPr/>
            </a:pPr>
            <a:r>
              <a:rPr lang="en-US" sz="2600" dirty="0" smtClean="0">
                <a:latin typeface="Times New Roman" pitchFamily="18" charset="0"/>
                <a:cs typeface="Times New Roman" pitchFamily="18" charset="0"/>
              </a:rPr>
              <a:t>Identical measures were obtained in two CTN trials of MET: </a:t>
            </a:r>
          </a:p>
          <a:p>
            <a:pPr>
              <a:defRPr/>
            </a:pPr>
            <a:endParaRPr lang="en-US" sz="2000" i="1" dirty="0" smtClean="0">
              <a:latin typeface="Times New Roman" pitchFamily="18" charset="0"/>
              <a:cs typeface="Times New Roman" pitchFamily="18" charset="0"/>
            </a:endParaRPr>
          </a:p>
          <a:p>
            <a:pPr>
              <a:buFont typeface="Arial" charset="0"/>
              <a:buChar char="•"/>
              <a:defRPr/>
            </a:pPr>
            <a:r>
              <a:rPr lang="en-US" sz="2600" b="1" i="1" dirty="0" smtClean="0">
                <a:latin typeface="Times New Roman" pitchFamily="18" charset="0"/>
                <a:cs typeface="Times New Roman" pitchFamily="18" charset="0"/>
              </a:rPr>
              <a:t>3 sessions of individual MET vs. Treatment as Usual (TAU) (CTN 0004)</a:t>
            </a:r>
          </a:p>
          <a:p>
            <a:pPr>
              <a:buFont typeface="Arial" charset="0"/>
              <a:buChar char="•"/>
              <a:defRPr/>
            </a:pPr>
            <a:r>
              <a:rPr lang="en-US" sz="2600" b="1" i="1" dirty="0" smtClean="0">
                <a:latin typeface="Times New Roman" pitchFamily="18" charset="0"/>
                <a:cs typeface="Times New Roman" pitchFamily="18" charset="0"/>
              </a:rPr>
              <a:t>3 sessions of individual MET delivered in Spanish vs. TAU delivered in Spanish (CTN 0021)</a:t>
            </a:r>
          </a:p>
          <a:p>
            <a:pPr>
              <a:defRPr/>
            </a:pPr>
            <a:endParaRPr lang="en-US" sz="2000" b="1" i="1" dirty="0" smtClean="0">
              <a:latin typeface="Times New Roman" pitchFamily="18" charset="0"/>
              <a:cs typeface="Times New Roman" pitchFamily="18" charset="0"/>
            </a:endParaRPr>
          </a:p>
          <a:p>
            <a:pPr>
              <a:defRPr/>
            </a:pPr>
            <a:r>
              <a:rPr lang="en-US" sz="2600" b="1" i="1" dirty="0" smtClean="0">
                <a:latin typeface="Times New Roman" pitchFamily="18" charset="0"/>
                <a:cs typeface="Times New Roman" pitchFamily="18" charset="0"/>
              </a:rPr>
              <a:t>Participants</a:t>
            </a:r>
          </a:p>
          <a:p>
            <a:pPr>
              <a:defRPr/>
            </a:pPr>
            <a:r>
              <a:rPr lang="en-US" sz="2600" dirty="0" smtClean="0">
                <a:latin typeface="Times New Roman" pitchFamily="18" charset="0"/>
                <a:cs typeface="Times New Roman" pitchFamily="18" charset="0"/>
              </a:rPr>
              <a:t>Participants were patients (valid N=345, 35% of N at randomization) and therapists (valid N=24) participating in 0004 and 0021 who had completed the Helping Alliance Questionnaire-II (measuring therapeutic alliance) at the end of treatment, had self reported substance use data from the ASI-</a:t>
            </a:r>
            <a:r>
              <a:rPr lang="en-US" sz="2600" dirty="0" err="1" smtClean="0">
                <a:latin typeface="Times New Roman" pitchFamily="18" charset="0"/>
                <a:cs typeface="Times New Roman" pitchFamily="18" charset="0"/>
              </a:rPr>
              <a:t>lite</a:t>
            </a:r>
            <a:r>
              <a:rPr lang="en-US" sz="2600" dirty="0" smtClean="0">
                <a:latin typeface="Times New Roman" pitchFamily="18" charset="0"/>
                <a:cs typeface="Times New Roman" pitchFamily="18" charset="0"/>
              </a:rPr>
              <a:t> at baseline and at week 4 (post-treatment) and had complete data on two questions from a post-treatment questionnaire indicating perceptions of their provider’s race and gender.  The two studies included  64 females and 281 males with a mean age of 33.7 (SD = 9.2).  43% of participants reported their race as white, 30% reported Latino, and 1% reported African American.</a:t>
            </a:r>
          </a:p>
          <a:p>
            <a:pPr>
              <a:defRPr/>
            </a:pPr>
            <a:r>
              <a:rPr lang="en-US" sz="2600" dirty="0" smtClean="0">
                <a:latin typeface="Times New Roman" pitchFamily="18" charset="0"/>
                <a:cs typeface="Times New Roman" pitchFamily="18" charset="0"/>
              </a:rPr>
              <a:t> </a:t>
            </a:r>
            <a:endParaRPr lang="en-US" sz="2600" b="1" i="1" dirty="0" smtClean="0">
              <a:latin typeface="Times New Roman" pitchFamily="18" charset="0"/>
              <a:cs typeface="Times New Roman" pitchFamily="18" charset="0"/>
            </a:endParaRPr>
          </a:p>
          <a:p>
            <a:pPr>
              <a:defRPr/>
            </a:pPr>
            <a:r>
              <a:rPr lang="en-US" sz="2600" b="1" i="1" dirty="0" smtClean="0">
                <a:latin typeface="Times New Roman" pitchFamily="18" charset="0"/>
                <a:cs typeface="Times New Roman" pitchFamily="18" charset="0"/>
              </a:rPr>
              <a:t>Measures </a:t>
            </a:r>
          </a:p>
          <a:p>
            <a:pPr>
              <a:defRPr/>
            </a:pPr>
            <a:r>
              <a:rPr lang="en-US" sz="2600" b="1" i="1" dirty="0" smtClean="0">
                <a:latin typeface="Times New Roman" pitchFamily="18" charset="0"/>
                <a:cs typeface="Times New Roman" pitchFamily="18" charset="0"/>
              </a:rPr>
              <a:t>The Helping Alliance Questionnaire-II (HAQ-II) </a:t>
            </a:r>
            <a:r>
              <a:rPr lang="en-US" sz="2600" dirty="0" smtClean="0">
                <a:latin typeface="Times New Roman" pitchFamily="18" charset="0"/>
                <a:cs typeface="Times New Roman" pitchFamily="18" charset="0"/>
              </a:rPr>
              <a:t>Levels of perceived therapeutic alliance for both therapists and clients was assessed using total scores on the HAQ-II. There are 19 items on the HAQ-II that are rated on a scale of 1-6 from “strongly disagree” to “strongly agree”. (</a:t>
            </a:r>
            <a:r>
              <a:rPr lang="en-US" sz="2600" dirty="0" err="1" smtClean="0">
                <a:latin typeface="Times New Roman" pitchFamily="18" charset="0"/>
                <a:cs typeface="Times New Roman" pitchFamily="18" charset="0"/>
              </a:rPr>
              <a:t>Luborsky</a:t>
            </a:r>
            <a:r>
              <a:rPr lang="en-US" sz="2600" dirty="0" smtClean="0">
                <a:latin typeface="Times New Roman" pitchFamily="18" charset="0"/>
                <a:cs typeface="Times New Roman" pitchFamily="18" charset="0"/>
              </a:rPr>
              <a:t>, Barber, </a:t>
            </a:r>
            <a:r>
              <a:rPr lang="en-US" sz="2600" dirty="0" err="1" smtClean="0">
                <a:latin typeface="Times New Roman" pitchFamily="18" charset="0"/>
                <a:cs typeface="Times New Roman" pitchFamily="18" charset="0"/>
              </a:rPr>
              <a:t>Siqueland</a:t>
            </a:r>
            <a:r>
              <a:rPr lang="en-US" sz="2600" dirty="0" smtClean="0">
                <a:latin typeface="Times New Roman" pitchFamily="18" charset="0"/>
                <a:cs typeface="Times New Roman" pitchFamily="18" charset="0"/>
              </a:rPr>
              <a:t>, &amp; Johnson, 1996). Higher scores on the HAQ indicate a stronger alliance between the therapist and patient. According to </a:t>
            </a:r>
            <a:r>
              <a:rPr lang="en-US" sz="2600" dirty="0" err="1" smtClean="0">
                <a:latin typeface="Times New Roman" pitchFamily="18" charset="0"/>
                <a:cs typeface="Times New Roman" pitchFamily="18" charset="0"/>
              </a:rPr>
              <a:t>Luborsky</a:t>
            </a:r>
            <a:r>
              <a:rPr lang="en-US" sz="2600" dirty="0" smtClean="0">
                <a:latin typeface="Times New Roman" pitchFamily="18" charset="0"/>
                <a:cs typeface="Times New Roman" pitchFamily="18" charset="0"/>
              </a:rPr>
              <a:t> et al. (1996), scores below 86 are considered poor alliance (range from 19 to 114).</a:t>
            </a:r>
          </a:p>
          <a:p>
            <a:pPr>
              <a:defRPr/>
            </a:pPr>
            <a:endParaRPr lang="en-US" sz="2000" dirty="0" smtClean="0">
              <a:latin typeface="Times New Roman" pitchFamily="18" charset="0"/>
              <a:cs typeface="Times New Roman" pitchFamily="18" charset="0"/>
            </a:endParaRPr>
          </a:p>
          <a:p>
            <a:pPr>
              <a:defRPr/>
            </a:pPr>
            <a:r>
              <a:rPr lang="en-US" sz="2600" b="1" i="1" dirty="0" smtClean="0">
                <a:latin typeface="Times New Roman" pitchFamily="18" charset="0"/>
                <a:cs typeface="Times New Roman" pitchFamily="18" charset="0"/>
              </a:rPr>
              <a:t>The Addiction Severity Index-</a:t>
            </a:r>
            <a:r>
              <a:rPr lang="en-US" sz="2600" b="1" i="1" dirty="0" err="1" smtClean="0">
                <a:latin typeface="Times New Roman" pitchFamily="18" charset="0"/>
                <a:cs typeface="Times New Roman" pitchFamily="18" charset="0"/>
              </a:rPr>
              <a:t>Lite</a:t>
            </a:r>
            <a:r>
              <a:rPr lang="en-US" sz="2600" b="1" i="1"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Severity of substance use and substance-related problems were be measured by composite scores of the Addiction Severity Index </a:t>
            </a:r>
            <a:r>
              <a:rPr lang="en-US" sz="2600" dirty="0" err="1" smtClean="0">
                <a:latin typeface="Times New Roman" pitchFamily="18" charset="0"/>
                <a:cs typeface="Times New Roman" pitchFamily="18" charset="0"/>
              </a:rPr>
              <a:t>Lite</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McLellan</a:t>
            </a:r>
            <a:r>
              <a:rPr lang="en-US" sz="2600" dirty="0" smtClean="0">
                <a:latin typeface="Times New Roman" pitchFamily="18" charset="0"/>
                <a:cs typeface="Times New Roman" pitchFamily="18" charset="0"/>
              </a:rPr>
              <a:t>, Kushner et al., 1992). The ASI is the most widely-used instrument for assessment of substance use and related problems and its psychometric properties are well established (</a:t>
            </a:r>
            <a:r>
              <a:rPr lang="en-US" sz="2600" dirty="0" err="1" smtClean="0">
                <a:latin typeface="Times New Roman" pitchFamily="18" charset="0"/>
                <a:cs typeface="Times New Roman" pitchFamily="18" charset="0"/>
              </a:rPr>
              <a:t>Cacciola</a:t>
            </a:r>
            <a:r>
              <a:rPr lang="en-US" sz="2600"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Alterman</a:t>
            </a:r>
            <a:r>
              <a:rPr lang="en-US" sz="2600" dirty="0" smtClean="0">
                <a:latin typeface="Times New Roman" pitchFamily="18" charset="0"/>
                <a:cs typeface="Times New Roman" pitchFamily="18" charset="0"/>
              </a:rPr>
              <a:t> et al. 2007).</a:t>
            </a:r>
            <a:r>
              <a:rPr lang="en-US" sz="2600" b="1" i="1" dirty="0" smtClean="0">
                <a:latin typeface="Times New Roman" pitchFamily="18" charset="0"/>
                <a:cs typeface="Times New Roman" pitchFamily="18" charset="0"/>
              </a:rPr>
              <a:t> </a:t>
            </a:r>
          </a:p>
          <a:p>
            <a:pPr>
              <a:defRPr/>
            </a:pPr>
            <a:endParaRPr lang="en-US" sz="2000" b="1" i="1" dirty="0" smtClean="0">
              <a:latin typeface="Times New Roman" pitchFamily="18" charset="0"/>
              <a:cs typeface="Times New Roman" pitchFamily="18" charset="0"/>
            </a:endParaRPr>
          </a:p>
          <a:p>
            <a:pPr>
              <a:defRPr/>
            </a:pPr>
            <a:r>
              <a:rPr lang="en-US" sz="2600" b="1" i="1" dirty="0" smtClean="0">
                <a:latin typeface="Times New Roman" pitchFamily="18" charset="0"/>
                <a:cs typeface="Times New Roman" pitchFamily="18" charset="0"/>
              </a:rPr>
              <a:t>Posttreatment Attitudes and Expectations Questionnaire.</a:t>
            </a:r>
            <a:r>
              <a:rPr lang="en-US" sz="2600" i="1"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This self-report form adapted from the National Institute</a:t>
            </a:r>
            <a:r>
              <a:rPr lang="en-US" sz="2600" baseline="30000"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of Mental Health Treatment of Depression Collaborative Research</a:t>
            </a:r>
            <a:r>
              <a:rPr lang="en-US" sz="2600" baseline="30000"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Program (Elkin, </a:t>
            </a:r>
            <a:r>
              <a:rPr lang="en-US" sz="2600" dirty="0" err="1" smtClean="0">
                <a:latin typeface="Times New Roman" pitchFamily="18" charset="0"/>
                <a:cs typeface="Times New Roman" pitchFamily="18" charset="0"/>
              </a:rPr>
              <a:t>Parloff</a:t>
            </a:r>
            <a:r>
              <a:rPr lang="en-US" sz="2600" dirty="0" smtClean="0">
                <a:latin typeface="Times New Roman" pitchFamily="18" charset="0"/>
                <a:cs typeface="Times New Roman" pitchFamily="18" charset="0"/>
              </a:rPr>
              <a:t> et al. 1985) has been modified for use with drug dependent individuals.  The 36-item self-report form queries satisfaction with treatment, counselor’s level of understanding and specific behaviors . The two questions used for this study were patient’s perception of the gender and ethnicity similarity to their therapist: “</a:t>
            </a:r>
            <a:r>
              <a:rPr lang="en-US" sz="2600" i="1" dirty="0" smtClean="0">
                <a:latin typeface="Times New Roman" pitchFamily="18" charset="0"/>
                <a:cs typeface="Times New Roman" pitchFamily="18" charset="0"/>
              </a:rPr>
              <a:t>Was your counselor the same gender as you?”</a:t>
            </a:r>
            <a:r>
              <a:rPr lang="en-US" sz="2600" dirty="0" smtClean="0">
                <a:latin typeface="Times New Roman" pitchFamily="18" charset="0"/>
                <a:cs typeface="Times New Roman" pitchFamily="18" charset="0"/>
              </a:rPr>
              <a:t> and “</a:t>
            </a:r>
            <a:r>
              <a:rPr lang="en-US" sz="2600" i="1" dirty="0" smtClean="0">
                <a:latin typeface="Times New Roman" pitchFamily="18" charset="0"/>
                <a:cs typeface="Times New Roman" pitchFamily="18" charset="0"/>
              </a:rPr>
              <a:t>Was your counselor the same race as you?” </a:t>
            </a:r>
          </a:p>
          <a:p>
            <a:pPr>
              <a:defRPr/>
            </a:pPr>
            <a:endParaRPr lang="en-US" sz="2700" dirty="0" smtClean="0">
              <a:latin typeface="Times New Roman" pitchFamily="18" charset="0"/>
              <a:cs typeface="Times New Roman" pitchFamily="18" charset="0"/>
            </a:endParaRPr>
          </a:p>
          <a:p>
            <a:pPr>
              <a:defRPr/>
            </a:pPr>
            <a:endParaRPr lang="en-US" sz="2700" dirty="0" smtClean="0">
              <a:latin typeface="Times New Roman" pitchFamily="18" charset="0"/>
              <a:cs typeface="Times New Roman" pitchFamily="18" charset="0"/>
            </a:endParaRPr>
          </a:p>
          <a:p>
            <a:pPr>
              <a:defRPr/>
            </a:pPr>
            <a:endParaRPr lang="en-US" sz="2700" dirty="0" smtClean="0">
              <a:latin typeface="Times New Roman" pitchFamily="18" charset="0"/>
              <a:cs typeface="Times New Roman" pitchFamily="18" charset="0"/>
            </a:endParaRPr>
          </a:p>
          <a:p>
            <a:pPr>
              <a:defRPr/>
            </a:pPr>
            <a:endParaRPr lang="en-US" dirty="0" smtClean="0">
              <a:latin typeface="Times New Roman" pitchFamily="18" charset="0"/>
              <a:cs typeface="Times New Roman" pitchFamily="18" charset="0"/>
            </a:endParaRPr>
          </a:p>
          <a:p>
            <a:pPr>
              <a:defRPr/>
            </a:pPr>
            <a:r>
              <a:rPr lang="en-US" dirty="0" smtClean="0">
                <a:latin typeface="Times New Roman" pitchFamily="18" charset="0"/>
                <a:cs typeface="Times New Roman" pitchFamily="18" charset="0"/>
              </a:rPr>
              <a:t> </a:t>
            </a:r>
          </a:p>
          <a:p>
            <a:pPr>
              <a:defRPr/>
            </a:pPr>
            <a:endParaRPr lang="en-US" sz="2700" dirty="0" smtClean="0">
              <a:latin typeface="Times New Roman" pitchFamily="18" charset="0"/>
              <a:cs typeface="Times New Roman" pitchFamily="18" charset="0"/>
            </a:endParaRPr>
          </a:p>
          <a:p>
            <a:pPr lvl="1">
              <a:defRPr/>
            </a:pPr>
            <a:endParaRPr lang="en-US" sz="3100" i="1" dirty="0" smtClean="0">
              <a:latin typeface="Times New Roman" pitchFamily="18" charset="0"/>
              <a:cs typeface="Times New Roman" pitchFamily="18" charset="0"/>
            </a:endParaRPr>
          </a:p>
          <a:p>
            <a:pPr lvl="1">
              <a:defRPr/>
            </a:pPr>
            <a:endParaRPr lang="en-US" sz="3100" i="1" dirty="0" smtClean="0">
              <a:latin typeface="Times New Roman" pitchFamily="18" charset="0"/>
              <a:cs typeface="Times New Roman" pitchFamily="18" charset="0"/>
            </a:endParaRPr>
          </a:p>
          <a:p>
            <a:pPr lvl="1">
              <a:defRPr/>
            </a:pPr>
            <a:endParaRPr lang="en-US" sz="3100" i="1" dirty="0" smtClean="0">
              <a:latin typeface="Times New Roman" pitchFamily="18" charset="0"/>
              <a:cs typeface="Times New Roman" pitchFamily="18" charset="0"/>
            </a:endParaRPr>
          </a:p>
          <a:p>
            <a:pPr>
              <a:defRPr/>
            </a:pPr>
            <a:endParaRPr lang="en-US" sz="3100" i="1" dirty="0" smtClean="0">
              <a:latin typeface="Times New Roman" pitchFamily="18" charset="0"/>
              <a:cs typeface="Times New Roman" pitchFamily="18" charset="0"/>
            </a:endParaRPr>
          </a:p>
          <a:p>
            <a:pPr>
              <a:defRPr/>
            </a:pPr>
            <a:endParaRPr lang="en-US" sz="3100" dirty="0" smtClean="0">
              <a:latin typeface="Times New Roman" pitchFamily="18" charset="0"/>
              <a:cs typeface="Times New Roman" pitchFamily="18" charset="0"/>
            </a:endParaRPr>
          </a:p>
          <a:p>
            <a:pPr algn="just">
              <a:spcBef>
                <a:spcPct val="50000"/>
              </a:spcBef>
              <a:defRPr/>
            </a:pPr>
            <a:endParaRPr lang="en-US" sz="3100" dirty="0" smtClean="0">
              <a:latin typeface="Times New Roman" pitchFamily="18" charset="0"/>
              <a:cs typeface="Times New Roman" pitchFamily="18" charset="0"/>
            </a:endParaRPr>
          </a:p>
          <a:p>
            <a:pPr algn="just">
              <a:spcBef>
                <a:spcPct val="50000"/>
              </a:spcBef>
              <a:defRPr/>
            </a:pPr>
            <a:endParaRPr lang="en-US" sz="3100" dirty="0" smtClean="0">
              <a:latin typeface="Times New Roman" pitchFamily="18" charset="0"/>
              <a:cs typeface="Times New Roman" pitchFamily="18" charset="0"/>
            </a:endParaRPr>
          </a:p>
          <a:p>
            <a:pPr algn="just">
              <a:spcBef>
                <a:spcPct val="50000"/>
              </a:spcBef>
              <a:defRPr/>
            </a:pPr>
            <a:endParaRPr lang="en-US" sz="3100" dirty="0" smtClean="0">
              <a:latin typeface="Times New Roman" pitchFamily="18" charset="0"/>
              <a:cs typeface="Times New Roman" pitchFamily="18" charset="0"/>
            </a:endParaRPr>
          </a:p>
          <a:p>
            <a:pPr algn="just">
              <a:spcBef>
                <a:spcPct val="50000"/>
              </a:spcBef>
              <a:defRPr/>
            </a:pPr>
            <a:endParaRPr lang="en-US" sz="3100" dirty="0">
              <a:latin typeface="Times New Roman" pitchFamily="18" charset="0"/>
              <a:cs typeface="Times New Roman" pitchFamily="18" charset="0"/>
            </a:endParaRPr>
          </a:p>
        </p:txBody>
      </p:sp>
      <p:sp>
        <p:nvSpPr>
          <p:cNvPr id="2062" name="Rectangle 16"/>
          <p:cNvSpPr>
            <a:spLocks noChangeArrowheads="1"/>
          </p:cNvSpPr>
          <p:nvPr/>
        </p:nvSpPr>
        <p:spPr bwMode="auto">
          <a:xfrm>
            <a:off x="27203403" y="30479998"/>
            <a:ext cx="12268199" cy="1981202"/>
          </a:xfrm>
          <a:prstGeom prst="rect">
            <a:avLst/>
          </a:prstGeom>
          <a:noFill/>
          <a:ln w="9525">
            <a:noFill/>
            <a:miter lim="800000"/>
            <a:headEnd/>
            <a:tailEnd/>
          </a:ln>
        </p:spPr>
        <p:txBody>
          <a:bodyPr lIns="89695" tIns="44852" rIns="89695" bIns="44852"/>
          <a:lstStyle/>
          <a:p>
            <a:pPr algn="ctr" defTabSz="891933">
              <a:spcBef>
                <a:spcPct val="50000"/>
              </a:spcBef>
            </a:pPr>
            <a:r>
              <a:rPr lang="en-US" sz="2800" b="1" i="1" dirty="0">
                <a:latin typeface="Times New Roman" pitchFamily="18" charset="0"/>
                <a:cs typeface="Times New Roman" pitchFamily="18" charset="0"/>
              </a:rPr>
              <a:t>This research was supported by NIDA’s Clinical Trials Network</a:t>
            </a:r>
          </a:p>
          <a:p>
            <a:pPr defTabSz="891933">
              <a:spcBef>
                <a:spcPct val="50000"/>
              </a:spcBef>
            </a:pPr>
            <a:endParaRPr lang="en-US" sz="3100" i="1" dirty="0">
              <a:latin typeface="Times New Roman" pitchFamily="18" charset="0"/>
              <a:cs typeface="Times New Roman" pitchFamily="18" charset="0"/>
            </a:endParaRPr>
          </a:p>
        </p:txBody>
      </p:sp>
      <p:sp>
        <p:nvSpPr>
          <p:cNvPr id="2063" name="Text Box 21"/>
          <p:cNvSpPr txBox="1">
            <a:spLocks noChangeArrowheads="1"/>
          </p:cNvSpPr>
          <p:nvPr/>
        </p:nvSpPr>
        <p:spPr bwMode="auto">
          <a:xfrm>
            <a:off x="-104773" y="23741064"/>
            <a:ext cx="248125" cy="440300"/>
          </a:xfrm>
          <a:prstGeom prst="rect">
            <a:avLst/>
          </a:prstGeom>
          <a:noFill/>
          <a:ln w="12700">
            <a:noFill/>
            <a:miter lim="800000"/>
            <a:headEnd type="none" w="sm" len="sm"/>
            <a:tailEnd type="none" w="sm" len="sm"/>
          </a:ln>
        </p:spPr>
        <p:txBody>
          <a:bodyPr wrap="none" lIns="89080" tIns="44540" rIns="89080" bIns="44540">
            <a:spAutoFit/>
          </a:bodyPr>
          <a:lstStyle/>
          <a:p>
            <a:pPr defTabSz="891933"/>
            <a:r>
              <a:rPr lang="en-US" dirty="0">
                <a:latin typeface="Times New Roman" pitchFamily="18" charset="0"/>
                <a:cs typeface="Times New Roman" pitchFamily="18" charset="0"/>
              </a:rPr>
              <a:t> </a:t>
            </a:r>
          </a:p>
        </p:txBody>
      </p:sp>
      <p:sp>
        <p:nvSpPr>
          <p:cNvPr id="2064" name="Text Box 27"/>
          <p:cNvSpPr txBox="1">
            <a:spLocks noChangeArrowheads="1"/>
          </p:cNvSpPr>
          <p:nvPr/>
        </p:nvSpPr>
        <p:spPr bwMode="auto">
          <a:xfrm>
            <a:off x="13662029" y="19431000"/>
            <a:ext cx="179964" cy="1197946"/>
          </a:xfrm>
          <a:prstGeom prst="rect">
            <a:avLst/>
          </a:prstGeom>
          <a:noFill/>
          <a:ln w="12700">
            <a:noFill/>
            <a:miter lim="800000"/>
            <a:headEnd type="none" w="sm" len="sm"/>
            <a:tailEnd type="none" w="sm" len="sm"/>
          </a:ln>
        </p:spPr>
        <p:txBody>
          <a:bodyPr wrap="none" lIns="89080" tIns="44540" rIns="89080" bIns="44540">
            <a:spAutoFit/>
          </a:bodyPr>
          <a:lstStyle/>
          <a:p>
            <a:pPr defTabSz="891933"/>
            <a:endParaRPr lang="en-US" sz="3600" dirty="0">
              <a:latin typeface="Times New Roman" pitchFamily="18" charset="0"/>
              <a:cs typeface="Times New Roman" pitchFamily="18" charset="0"/>
            </a:endParaRPr>
          </a:p>
          <a:p>
            <a:pPr defTabSz="891933"/>
            <a:endParaRPr lang="en-US" sz="3600" dirty="0">
              <a:latin typeface="Times New Roman" pitchFamily="18" charset="0"/>
              <a:cs typeface="Times New Roman" pitchFamily="18" charset="0"/>
            </a:endParaRPr>
          </a:p>
        </p:txBody>
      </p:sp>
      <p:sp>
        <p:nvSpPr>
          <p:cNvPr id="2066" name="Rectangle 53"/>
          <p:cNvSpPr>
            <a:spLocks noChangeArrowheads="1"/>
          </p:cNvSpPr>
          <p:nvPr/>
        </p:nvSpPr>
        <p:spPr bwMode="auto">
          <a:xfrm>
            <a:off x="26822400" y="19659600"/>
            <a:ext cx="13411200" cy="704852"/>
          </a:xfrm>
          <a:prstGeom prst="rect">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w="76200">
            <a:solidFill>
              <a:schemeClr val="tx1"/>
            </a:solidFill>
            <a:miter lim="800000"/>
            <a:headEnd/>
            <a:tailEnd/>
          </a:ln>
        </p:spPr>
        <p:txBody>
          <a:bodyPr lIns="89695" tIns="44852" rIns="89695" bIns="44852"/>
          <a:lstStyle/>
          <a:p>
            <a:pPr algn="ctr" defTabSz="891933">
              <a:spcBef>
                <a:spcPct val="50000"/>
              </a:spcBef>
            </a:pPr>
            <a:r>
              <a:rPr lang="en-US" sz="4000" b="1" dirty="0">
                <a:latin typeface="Times New Roman" pitchFamily="18" charset="0"/>
                <a:ea typeface="Arial Unicode MS" pitchFamily="34" charset="-128"/>
                <a:cs typeface="Times New Roman" pitchFamily="18" charset="0"/>
              </a:rPr>
              <a:t>REFERENCES</a:t>
            </a:r>
          </a:p>
        </p:txBody>
      </p:sp>
      <p:sp>
        <p:nvSpPr>
          <p:cNvPr id="2067" name="Text Box 276"/>
          <p:cNvSpPr txBox="1">
            <a:spLocks noChangeArrowheads="1"/>
          </p:cNvSpPr>
          <p:nvPr/>
        </p:nvSpPr>
        <p:spPr bwMode="auto">
          <a:xfrm>
            <a:off x="26903367" y="19507201"/>
            <a:ext cx="13101638" cy="6248402"/>
          </a:xfrm>
          <a:prstGeom prst="rect">
            <a:avLst/>
          </a:prstGeom>
          <a:noFill/>
          <a:ln w="12700">
            <a:noFill/>
            <a:miter lim="800000"/>
            <a:headEnd type="none" w="sm" len="sm"/>
            <a:tailEnd type="none" w="sm" len="sm"/>
          </a:ln>
        </p:spPr>
        <p:txBody>
          <a:bodyPr lIns="89080" tIns="44540" rIns="89080" bIns="44540"/>
          <a:lstStyle/>
          <a:p>
            <a:endParaRPr lang="en-US" sz="2700" dirty="0">
              <a:latin typeface="Times New Roman" pitchFamily="18" charset="0"/>
              <a:cs typeface="Times New Roman" pitchFamily="18" charset="0"/>
            </a:endParaRPr>
          </a:p>
        </p:txBody>
      </p:sp>
      <p:pic>
        <p:nvPicPr>
          <p:cNvPr id="2068" name="Picture 277" descr="redlogo"/>
          <p:cNvPicPr>
            <a:picLocks noChangeAspect="1" noChangeArrowheads="1"/>
          </p:cNvPicPr>
          <p:nvPr/>
        </p:nvPicPr>
        <p:blipFill>
          <a:blip r:embed="rId3" cstate="print">
            <a:duotone>
              <a:schemeClr val="accent4">
                <a:shade val="45000"/>
                <a:satMod val="135000"/>
              </a:schemeClr>
              <a:prstClr val="white"/>
            </a:duotone>
          </a:blip>
          <a:srcRect/>
          <a:stretch>
            <a:fillRect/>
          </a:stretch>
        </p:blipFill>
        <p:spPr bwMode="auto">
          <a:xfrm>
            <a:off x="990600" y="914400"/>
            <a:ext cx="3657602" cy="2743200"/>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2069" name="Picture 40" descr="CTNLogo.jpg"/>
          <p:cNvPicPr>
            <a:picLocks noChangeAspect="1"/>
          </p:cNvPicPr>
          <p:nvPr/>
        </p:nvPicPr>
        <p:blipFill>
          <a:blip r:embed="rId4" cstate="print">
            <a:duotone>
              <a:schemeClr val="accent4">
                <a:shade val="45000"/>
                <a:satMod val="135000"/>
              </a:schemeClr>
              <a:prstClr val="white"/>
            </a:duotone>
          </a:blip>
          <a:srcRect/>
          <a:stretch>
            <a:fillRect/>
          </a:stretch>
        </p:blipFill>
        <p:spPr bwMode="auto">
          <a:xfrm>
            <a:off x="34366200" y="838200"/>
            <a:ext cx="5029200" cy="2743195"/>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2070" name="Text Box 31"/>
          <p:cNvSpPr txBox="1">
            <a:spLocks noChangeArrowheads="1"/>
          </p:cNvSpPr>
          <p:nvPr/>
        </p:nvSpPr>
        <p:spPr bwMode="auto">
          <a:xfrm>
            <a:off x="27584401" y="13715999"/>
            <a:ext cx="12649199" cy="6705598"/>
          </a:xfrm>
          <a:prstGeom prst="rect">
            <a:avLst/>
          </a:prstGeom>
          <a:noFill/>
          <a:ln w="12700">
            <a:noFill/>
            <a:miter lim="800000"/>
            <a:headEnd type="none" w="sm" len="sm"/>
            <a:tailEnd type="none" w="sm" len="sm"/>
          </a:ln>
        </p:spPr>
        <p:txBody>
          <a:bodyPr lIns="89080" tIns="44540" rIns="89080" bIns="44540"/>
          <a:lstStyle/>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2700" dirty="0">
              <a:latin typeface="Times New Roman" pitchFamily="18" charset="0"/>
              <a:cs typeface="Times New Roman" pitchFamily="18" charset="0"/>
            </a:endParaRPr>
          </a:p>
          <a:p>
            <a:pPr marL="228538" defTabSz="891933">
              <a:tabLst>
                <a:tab pos="228538" algn="l"/>
              </a:tabLst>
            </a:pPr>
            <a:endParaRPr lang="en-US" sz="2700" dirty="0">
              <a:latin typeface="Times New Roman" pitchFamily="18" charset="0"/>
              <a:cs typeface="Times New Roman" pitchFamily="18" charset="0"/>
            </a:endParaRPr>
          </a:p>
          <a:p>
            <a:pPr marL="228538" algn="just" defTabSz="891933">
              <a:tabLst>
                <a:tab pos="228538" algn="l"/>
              </a:tabLst>
            </a:pPr>
            <a:endParaRPr lang="en-US" sz="2700" dirty="0">
              <a:latin typeface="Times New Roman" pitchFamily="18" charset="0"/>
              <a:cs typeface="Times New Roman" pitchFamily="18" charset="0"/>
            </a:endParaRPr>
          </a:p>
        </p:txBody>
      </p:sp>
      <p:pic>
        <p:nvPicPr>
          <p:cNvPr id="2071" name="Picture 75" descr="Cincinnati%20Logo"/>
          <p:cNvPicPr>
            <a:picLocks noChangeAspect="1" noChangeArrowheads="1"/>
          </p:cNvPicPr>
          <p:nvPr/>
        </p:nvPicPr>
        <p:blipFill>
          <a:blip r:embed="rId5" cstate="print">
            <a:duotone>
              <a:schemeClr val="accent4">
                <a:shade val="45000"/>
                <a:satMod val="135000"/>
              </a:schemeClr>
              <a:prstClr val="white"/>
            </a:duotone>
          </a:blip>
          <a:srcRect/>
          <a:stretch>
            <a:fillRect/>
          </a:stretch>
        </p:blipFill>
        <p:spPr bwMode="auto">
          <a:xfrm>
            <a:off x="30556200" y="1219200"/>
            <a:ext cx="2514598" cy="2362197"/>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55" name="TextBox 54"/>
          <p:cNvSpPr txBox="1"/>
          <p:nvPr/>
        </p:nvSpPr>
        <p:spPr>
          <a:xfrm>
            <a:off x="13563600" y="4386436"/>
            <a:ext cx="13030200" cy="12110984"/>
          </a:xfrm>
          <a:prstGeom prst="rect">
            <a:avLst/>
          </a:prstGeom>
          <a:noFill/>
        </p:spPr>
        <p:txBody>
          <a:bodyPr wrap="square" lIns="91415" tIns="45708" rIns="91415" bIns="45708">
            <a:spAutoFit/>
          </a:bodyPr>
          <a:lstStyle/>
          <a:p>
            <a:pPr>
              <a:defRPr/>
            </a:pPr>
            <a:r>
              <a:rPr lang="en-US" sz="2600" b="1" i="1" dirty="0" smtClean="0">
                <a:latin typeface="Times New Roman" pitchFamily="18" charset="0"/>
                <a:cs typeface="Times New Roman" pitchFamily="18" charset="0"/>
              </a:rPr>
              <a:t>Procedure</a:t>
            </a:r>
            <a:r>
              <a:rPr lang="en-US" sz="2600" b="1" i="1" dirty="0">
                <a:latin typeface="Times New Roman" pitchFamily="18" charset="0"/>
                <a:cs typeface="Times New Roman" pitchFamily="18" charset="0"/>
              </a:rPr>
              <a:t>:</a:t>
            </a:r>
            <a:endParaRPr lang="en-US" sz="2600" dirty="0">
              <a:latin typeface="Times New Roman" pitchFamily="18" charset="0"/>
              <a:cs typeface="Times New Roman" pitchFamily="18" charset="0"/>
            </a:endParaRPr>
          </a:p>
          <a:p>
            <a:pPr>
              <a:defRPr/>
            </a:pPr>
            <a:r>
              <a:rPr lang="en-US" sz="2600" dirty="0">
                <a:latin typeface="Times New Roman" pitchFamily="18" charset="0"/>
                <a:cs typeface="Times New Roman" pitchFamily="18" charset="0"/>
              </a:rPr>
              <a:t>All participants completed the Helping Alliance Questionnaire (HAQ-II</a:t>
            </a:r>
            <a:r>
              <a:rPr lang="en-US" sz="2600" dirty="0" smtClean="0">
                <a:latin typeface="Times New Roman" pitchFamily="18" charset="0"/>
                <a:cs typeface="Times New Roman" pitchFamily="18" charset="0"/>
              </a:rPr>
              <a:t>) at the end of the 3 sessions of treatment. Therapists </a:t>
            </a:r>
            <a:r>
              <a:rPr lang="en-US" sz="2600" dirty="0">
                <a:latin typeface="Times New Roman" pitchFamily="18" charset="0"/>
                <a:cs typeface="Times New Roman" pitchFamily="18" charset="0"/>
              </a:rPr>
              <a:t>also completed a parallel version of the HAQ form as a measure of the level of alliance they perceived with a particular patient. </a:t>
            </a:r>
            <a:r>
              <a:rPr lang="en-US" sz="2600" dirty="0" smtClean="0">
                <a:latin typeface="Times New Roman" pitchFamily="18" charset="0"/>
                <a:cs typeface="Times New Roman" pitchFamily="18" charset="0"/>
              </a:rPr>
              <a:t>The, Addiction Severity Index-</a:t>
            </a:r>
            <a:r>
              <a:rPr lang="en-US" sz="2600" dirty="0" err="1" smtClean="0">
                <a:latin typeface="Times New Roman" pitchFamily="18" charset="0"/>
                <a:cs typeface="Times New Roman" pitchFamily="18" charset="0"/>
              </a:rPr>
              <a:t>Lite</a:t>
            </a:r>
            <a:r>
              <a:rPr lang="en-US" sz="2600" dirty="0" smtClean="0">
                <a:latin typeface="Times New Roman" pitchFamily="18" charset="0"/>
                <a:cs typeface="Times New Roman" pitchFamily="18" charset="0"/>
              </a:rPr>
              <a:t> was administered at the 4-week follow up period. Patient’s perception of their therapist’s race or gender was extracted from the Posttreatment Attitudes and Expectations Questionnaire. Of the 677 patients randomized to 0004 and 0021, 345 had complete data (i.e., HAQ-II patient and therapist scores,  perceptions of therapist’s race and gender, and self-reported days of substance use at week 4). </a:t>
            </a:r>
          </a:p>
          <a:p>
            <a:endParaRPr lang="en-US" sz="26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The relationship among the variables was examined using ANCOVAs.  The primary outcome variable was self-reported days of alcohol and drug use at week 4 assessed with ASI (possible range: 0-360, 30 days for each of the 12 drug categories, observed range: 0-100). The covariates were HAQ-II patient and therapist scores and baseline substance use days, and the fixed variable was race or gender match.  Both HAQ-II scores were centered so that the intercept would be at the means of these scores, instead of 0. Log transformation was applied to the outcome variable to reduce its </a:t>
            </a:r>
            <a:r>
              <a:rPr lang="en-US" sz="2600" dirty="0" err="1" smtClean="0">
                <a:latin typeface="Times New Roman" pitchFamily="18" charset="0"/>
                <a:cs typeface="Times New Roman" pitchFamily="18" charset="0"/>
              </a:rPr>
              <a:t>skewness</a:t>
            </a:r>
            <a:r>
              <a:rPr lang="en-US" sz="2600" dirty="0" smtClean="0">
                <a:latin typeface="Times New Roman" pitchFamily="18" charset="0"/>
                <a:cs typeface="Times New Roman" pitchFamily="18" charset="0"/>
              </a:rPr>
              <a:t>. Effect size was indicated by Cohen’s </a:t>
            </a:r>
            <a:r>
              <a:rPr lang="en-US" sz="2600" i="1" dirty="0" smtClean="0">
                <a:latin typeface="Times New Roman" pitchFamily="18" charset="0"/>
                <a:cs typeface="Times New Roman" pitchFamily="18" charset="0"/>
              </a:rPr>
              <a:t>d</a:t>
            </a:r>
            <a:r>
              <a:rPr lang="en-US" sz="2600" dirty="0" smtClean="0">
                <a:latin typeface="Times New Roman" pitchFamily="18" charset="0"/>
                <a:cs typeface="Times New Roman" pitchFamily="18" charset="0"/>
              </a:rPr>
              <a:t>. </a:t>
            </a:r>
          </a:p>
          <a:p>
            <a:endParaRPr lang="en-US" sz="2600" dirty="0" smtClean="0">
              <a:latin typeface="Times New Roman" pitchFamily="18" charset="0"/>
              <a:cs typeface="Times New Roman" pitchFamily="18" charset="0"/>
            </a:endParaRPr>
          </a:p>
          <a:p>
            <a:pPr>
              <a:defRPr/>
            </a:pPr>
            <a:r>
              <a:rPr lang="en-US" sz="2600" b="1" i="1" dirty="0" smtClean="0">
                <a:latin typeface="Times New Roman" pitchFamily="18" charset="0"/>
                <a:cs typeface="Times New Roman" pitchFamily="18" charset="0"/>
              </a:rPr>
              <a:t>Hypotheses</a:t>
            </a:r>
            <a:r>
              <a:rPr lang="en-US" sz="2600" b="1" i="1" dirty="0">
                <a:latin typeface="Times New Roman" pitchFamily="18" charset="0"/>
                <a:cs typeface="Times New Roman" pitchFamily="18" charset="0"/>
              </a:rPr>
              <a:t>:</a:t>
            </a:r>
          </a:p>
          <a:p>
            <a:pPr marL="514211" indent="-514211">
              <a:buAutoNum type="arabicParenBoth"/>
            </a:pPr>
            <a:r>
              <a:rPr lang="en-US" sz="2600" dirty="0" smtClean="0">
                <a:latin typeface="Times New Roman" pitchFamily="18" charset="0"/>
                <a:cs typeface="Times New Roman" pitchFamily="18" charset="0"/>
              </a:rPr>
              <a:t>Patients’ perception of their therapists’ race will affect the amount of substance use, defined as self-reported days of substance use at the end of the active phase of treatment, and patients’ perception will moderate the relationship between therapeutic alliance, defined by patient as well as therapist scores on the HAQ-II at the end of the active phase of treatment, and substance use.</a:t>
            </a:r>
          </a:p>
          <a:p>
            <a:pPr marL="514211" indent="-514211">
              <a:buAutoNum type="arabicParenBoth"/>
            </a:pPr>
            <a:r>
              <a:rPr lang="en-US" sz="2600" dirty="0" smtClean="0">
                <a:latin typeface="Times New Roman" pitchFamily="18" charset="0"/>
                <a:cs typeface="Times New Roman" pitchFamily="18" charset="0"/>
              </a:rPr>
              <a:t>Patients’ perception of their therapists’ race will affect the amount of substance use, defined as self-reported days of substance use at the end of the active phase of treatment, and patients’ perception will moderate the relationship between therapeutic alliance, defined by patient as well as therapist scores on the HAQ-II at the end of the active phase of treatment, and substance use.</a:t>
            </a:r>
          </a:p>
          <a:p>
            <a:pPr>
              <a:defRPr/>
            </a:pPr>
            <a:endParaRPr lang="en-US" sz="2700" dirty="0">
              <a:latin typeface="Times New Roman" pitchFamily="18" charset="0"/>
              <a:cs typeface="Times New Roman" pitchFamily="18" charset="0"/>
            </a:endParaRPr>
          </a:p>
        </p:txBody>
      </p:sp>
      <p:sp>
        <p:nvSpPr>
          <p:cNvPr id="2073" name="TextBox 61"/>
          <p:cNvSpPr txBox="1">
            <a:spLocks noChangeArrowheads="1"/>
          </p:cNvSpPr>
          <p:nvPr/>
        </p:nvSpPr>
        <p:spPr bwMode="auto">
          <a:xfrm>
            <a:off x="26974798" y="5105400"/>
            <a:ext cx="13258802" cy="16065912"/>
          </a:xfrm>
          <a:prstGeom prst="rect">
            <a:avLst/>
          </a:prstGeom>
          <a:noFill/>
          <a:ln w="9525">
            <a:noFill/>
            <a:miter lim="800000"/>
            <a:headEnd/>
            <a:tailEnd/>
          </a:ln>
        </p:spPr>
        <p:txBody>
          <a:bodyPr lIns="91415" tIns="45708" rIns="91415" bIns="45708">
            <a:spAutoFit/>
          </a:bodyPr>
          <a:lstStyle/>
          <a:p>
            <a:r>
              <a:rPr lang="en-US" sz="2600" dirty="0" smtClean="0">
                <a:latin typeface="Times New Roman" pitchFamily="18" charset="0"/>
                <a:cs typeface="Times New Roman" pitchFamily="18" charset="0"/>
              </a:rPr>
              <a:t>The aim of this study was to examine the moderating effects of gender/race matching between therapists and patients on therapeutic alliance and substance use outcomes across </a:t>
            </a:r>
            <a:r>
              <a:rPr lang="en-US" sz="2600" dirty="0">
                <a:latin typeface="Times New Roman" pitchFamily="18" charset="0"/>
                <a:cs typeface="Times New Roman" pitchFamily="18" charset="0"/>
              </a:rPr>
              <a:t>participants in </a:t>
            </a:r>
            <a:r>
              <a:rPr lang="en-US" sz="2600" dirty="0" smtClean="0">
                <a:latin typeface="Times New Roman" pitchFamily="18" charset="0"/>
                <a:cs typeface="Times New Roman" pitchFamily="18" charset="0"/>
              </a:rPr>
              <a:t>two MET </a:t>
            </a:r>
            <a:r>
              <a:rPr lang="en-US" sz="2600" dirty="0">
                <a:latin typeface="Times New Roman" pitchFamily="18" charset="0"/>
                <a:cs typeface="Times New Roman" pitchFamily="18" charset="0"/>
              </a:rPr>
              <a:t>trials in the CTN. </a:t>
            </a:r>
            <a:r>
              <a:rPr lang="en-US" sz="2600" dirty="0" smtClean="0">
                <a:latin typeface="Times New Roman" pitchFamily="18" charset="0"/>
                <a:cs typeface="Times New Roman" pitchFamily="18" charset="0"/>
              </a:rPr>
              <a:t> Our examination of  how these gender and race matches or </a:t>
            </a:r>
            <a:r>
              <a:rPr lang="en-US" sz="2600" dirty="0" err="1" smtClean="0">
                <a:latin typeface="Times New Roman" pitchFamily="18" charset="0"/>
                <a:cs typeface="Times New Roman" pitchFamily="18" charset="0"/>
              </a:rPr>
              <a:t>mis</a:t>
            </a:r>
            <a:r>
              <a:rPr lang="en-US" sz="2600" dirty="0" smtClean="0">
                <a:latin typeface="Times New Roman" pitchFamily="18" charset="0"/>
                <a:cs typeface="Times New Roman" pitchFamily="18" charset="0"/>
              </a:rPr>
              <a:t>-matches impacted substance use outcome and therapeutic alliance resulted in some unexpected findings:</a:t>
            </a:r>
          </a:p>
          <a:p>
            <a:endParaRPr lang="en-US" sz="12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       ● Matches in race resulted in significantly less substance use compared to patients and</a:t>
            </a:r>
          </a:p>
          <a:p>
            <a:r>
              <a:rPr lang="en-US" sz="2600" dirty="0" smtClean="0">
                <a:latin typeface="Times New Roman" pitchFamily="18" charset="0"/>
                <a:cs typeface="Times New Roman" pitchFamily="18" charset="0"/>
              </a:rPr>
              <a:t>          therapists whose race did not match.  </a:t>
            </a:r>
          </a:p>
          <a:p>
            <a:endParaRPr lang="en-US" sz="12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       ● Patients’ perception of perceived race matches did moderate therapeutic alliance </a:t>
            </a:r>
          </a:p>
          <a:p>
            <a:r>
              <a:rPr lang="en-US" sz="2600" dirty="0" smtClean="0">
                <a:latin typeface="Times New Roman" pitchFamily="18" charset="0"/>
                <a:cs typeface="Times New Roman" pitchFamily="18" charset="0"/>
              </a:rPr>
              <a:t>          scores, but surprisingly this was true only for therapist alliance scores, not patient </a:t>
            </a:r>
          </a:p>
          <a:p>
            <a:r>
              <a:rPr lang="en-US" sz="2600" dirty="0" smtClean="0">
                <a:latin typeface="Times New Roman" pitchFamily="18" charset="0"/>
                <a:cs typeface="Times New Roman" pitchFamily="18" charset="0"/>
              </a:rPr>
              <a:t>          ratings of alliance.  This suggests that therapists in this study seemed to have an </a:t>
            </a:r>
          </a:p>
          <a:p>
            <a:r>
              <a:rPr lang="en-US" sz="2600" dirty="0" smtClean="0">
                <a:latin typeface="Times New Roman" pitchFamily="18" charset="0"/>
                <a:cs typeface="Times New Roman" pitchFamily="18" charset="0"/>
              </a:rPr>
              <a:t>          easier time building alliance when working with a patient whose race matched their</a:t>
            </a:r>
          </a:p>
          <a:p>
            <a:r>
              <a:rPr lang="en-US" sz="2600" dirty="0" smtClean="0">
                <a:latin typeface="Times New Roman" pitchFamily="18" charset="0"/>
                <a:cs typeface="Times New Roman" pitchFamily="18" charset="0"/>
              </a:rPr>
              <a:t>          own. </a:t>
            </a:r>
          </a:p>
          <a:p>
            <a:endParaRPr lang="en-US" sz="12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       ● Unlike matches in race, matches in perceived gender between therapist and </a:t>
            </a:r>
          </a:p>
          <a:p>
            <a:r>
              <a:rPr lang="en-US" sz="2600" dirty="0" smtClean="0">
                <a:latin typeface="Times New Roman" pitchFamily="18" charset="0"/>
                <a:cs typeface="Times New Roman" pitchFamily="18" charset="0"/>
              </a:rPr>
              <a:t>          patient do not seem to be a helpful in decreasing substance use.  Patients who </a:t>
            </a:r>
          </a:p>
          <a:p>
            <a:r>
              <a:rPr lang="en-US" sz="2600" dirty="0" smtClean="0">
                <a:latin typeface="Times New Roman" pitchFamily="18" charset="0"/>
                <a:cs typeface="Times New Roman" pitchFamily="18" charset="0"/>
              </a:rPr>
              <a:t>          perceived their therapist’s gender to be the same as their own gender actually had </a:t>
            </a:r>
          </a:p>
          <a:p>
            <a:r>
              <a:rPr lang="en-US" sz="2600" i="1" dirty="0" smtClean="0">
                <a:latin typeface="Times New Roman" pitchFamily="18" charset="0"/>
                <a:cs typeface="Times New Roman" pitchFamily="18" charset="0"/>
              </a:rPr>
              <a:t>          more</a:t>
            </a:r>
            <a:r>
              <a:rPr lang="en-US" sz="2600" dirty="0" smtClean="0">
                <a:latin typeface="Times New Roman" pitchFamily="18" charset="0"/>
                <a:cs typeface="Times New Roman" pitchFamily="18" charset="0"/>
              </a:rPr>
              <a:t> days of substance use.  Gender similarity also didn’t increase therapeutic </a:t>
            </a:r>
          </a:p>
          <a:p>
            <a:r>
              <a:rPr lang="en-US" sz="2600" dirty="0" smtClean="0">
                <a:latin typeface="Times New Roman" pitchFamily="18" charset="0"/>
                <a:cs typeface="Times New Roman" pitchFamily="18" charset="0"/>
              </a:rPr>
              <a:t>          alliance as perceived by patients or therapists.  </a:t>
            </a:r>
          </a:p>
          <a:p>
            <a:endParaRPr lang="en-US" sz="1200" dirty="0" smtClean="0">
              <a:latin typeface="Times New Roman" pitchFamily="18" charset="0"/>
              <a:cs typeface="Times New Roman" pitchFamily="18" charset="0"/>
            </a:endParaRPr>
          </a:p>
          <a:p>
            <a:r>
              <a:rPr lang="en-US" sz="2600" dirty="0" smtClean="0"/>
              <a:t>A few limitations are worthy of mention when interpreting these results:</a:t>
            </a:r>
          </a:p>
          <a:p>
            <a:endParaRPr lang="en-US" sz="14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 This study only examined patients’ perceptions of gender and race.  It cannot be 	assumed that the therapists had the same impression, and it remains unknown 	whether these impressions might have resulted in different outcomes. </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●Asking patients about their therapist’s race may have been confusing for patients who  	were Latino or Hispanic, since many consider “Latino” to be an ethnic group rather 	than a race. Race may have been defined differently, thus results may have differed if 	the question would have been “</a:t>
            </a:r>
            <a:r>
              <a:rPr lang="en-US" sz="2800" i="1" dirty="0" smtClean="0">
                <a:latin typeface="Times New Roman" pitchFamily="18" charset="0"/>
                <a:cs typeface="Times New Roman" pitchFamily="18" charset="0"/>
              </a:rPr>
              <a:t>Was your counselor the same ethnicity as you?”</a:t>
            </a:r>
          </a:p>
          <a:p>
            <a:endParaRPr lang="en-US" sz="14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 There were many more males than females in this study, which may have influenced 	the results. There were also very few African Americans, which is too few to make 	conclusions about matching African American patients with same race therapists.</a:t>
            </a:r>
          </a:p>
          <a:p>
            <a:endParaRPr lang="en-US" sz="1200" dirty="0" smtClean="0"/>
          </a:p>
          <a:p>
            <a:r>
              <a:rPr lang="en-US" sz="2800" dirty="0" smtClean="0"/>
              <a:t>Overall, findings from this study support a recommendation of matching patients to providers of the same race, but do not support a recommendation of routinely matching patients to providers of the same gender.</a:t>
            </a:r>
            <a:endParaRPr lang="en-US" sz="2700" b="1" i="1"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sz="18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2074" name="TextBox 63"/>
          <p:cNvSpPr txBox="1">
            <a:spLocks noChangeArrowheads="1"/>
          </p:cNvSpPr>
          <p:nvPr/>
        </p:nvSpPr>
        <p:spPr bwMode="auto">
          <a:xfrm>
            <a:off x="26974798" y="20399598"/>
            <a:ext cx="13258802" cy="10156602"/>
          </a:xfrm>
          <a:prstGeom prst="rect">
            <a:avLst/>
          </a:prstGeom>
          <a:noFill/>
          <a:ln w="9525">
            <a:noFill/>
            <a:miter lim="800000"/>
            <a:headEnd/>
            <a:tailEnd/>
          </a:ln>
        </p:spPr>
        <p:txBody>
          <a:bodyPr wrap="square" lIns="91415" tIns="45708" rIns="91415" bIns="45708">
            <a:spAutoFit/>
          </a:bodyPr>
          <a:lstStyle/>
          <a:p>
            <a:r>
              <a:rPr lang="en-US" sz="2000" dirty="0" err="1" smtClean="0">
                <a:latin typeface="Times New Roman" pitchFamily="18" charset="0"/>
                <a:cs typeface="Times New Roman" pitchFamily="18" charset="0"/>
              </a:rPr>
              <a:t>Cacciola</a:t>
            </a:r>
            <a:r>
              <a:rPr lang="en-US" sz="2000" dirty="0">
                <a:latin typeface="Times New Roman" pitchFamily="18" charset="0"/>
                <a:cs typeface="Times New Roman" pitchFamily="18" charset="0"/>
              </a:rPr>
              <a:t>, J. S., A. I. </a:t>
            </a:r>
            <a:r>
              <a:rPr lang="en-US" sz="2000" dirty="0" err="1">
                <a:latin typeface="Times New Roman" pitchFamily="18" charset="0"/>
                <a:cs typeface="Times New Roman" pitchFamily="18" charset="0"/>
              </a:rPr>
              <a:t>Alterman</a:t>
            </a:r>
            <a:r>
              <a:rPr lang="en-US" sz="2000" dirty="0">
                <a:latin typeface="Times New Roman" pitchFamily="18" charset="0"/>
                <a:cs typeface="Times New Roman" pitchFamily="18" charset="0"/>
              </a:rPr>
              <a:t>, et al. (2007). "Initial evidence for the reliability and validity of a '</a:t>
            </a:r>
            <a:r>
              <a:rPr lang="en-US" sz="2000" dirty="0" err="1">
                <a:latin typeface="Times New Roman" pitchFamily="18" charset="0"/>
                <a:cs typeface="Times New Roman" pitchFamily="18" charset="0"/>
              </a:rPr>
              <a:t>Lite</a:t>
            </a:r>
            <a:r>
              <a:rPr lang="en-US" sz="2000" dirty="0">
                <a:latin typeface="Times New Roman" pitchFamily="18" charset="0"/>
                <a:cs typeface="Times New Roman" pitchFamily="18" charset="0"/>
              </a:rPr>
              <a:t>' version of the </a:t>
            </a:r>
          </a:p>
          <a:p>
            <a:r>
              <a:rPr lang="en-US" sz="2000" dirty="0">
                <a:latin typeface="Times New Roman" pitchFamily="18" charset="0"/>
                <a:cs typeface="Times New Roman" pitchFamily="18" charset="0"/>
              </a:rPr>
              <a:t>	Addiction Severity Index." </a:t>
            </a:r>
            <a:r>
              <a:rPr lang="en-US" sz="2000" u="sng" dirty="0">
                <a:latin typeface="Times New Roman" pitchFamily="18" charset="0"/>
                <a:cs typeface="Times New Roman" pitchFamily="18" charset="0"/>
              </a:rPr>
              <a:t>Drug and Alcohol Dependence</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87</a:t>
            </a:r>
            <a:r>
              <a:rPr lang="en-US" sz="2000" dirty="0">
                <a:latin typeface="Times New Roman" pitchFamily="18" charset="0"/>
                <a:cs typeface="Times New Roman" pitchFamily="18" charset="0"/>
              </a:rPr>
              <a:t>(2): 297-302.</a:t>
            </a:r>
          </a:p>
          <a:p>
            <a:r>
              <a:rPr lang="en-US" sz="2000" dirty="0" smtClean="0">
                <a:latin typeface="Times New Roman" pitchFamily="18" charset="0"/>
                <a:cs typeface="Times New Roman" pitchFamily="18" charset="0"/>
              </a:rPr>
              <a:t>Crits-Christoph, P., R. Gallop, et al. (2009). "The alliance in motivational enhancement therapy and counseling as usual for</a:t>
            </a:r>
          </a:p>
          <a:p>
            <a:r>
              <a:rPr lang="en-US" sz="2000" dirty="0" smtClean="0">
                <a:latin typeface="Times New Roman" pitchFamily="18" charset="0"/>
                <a:cs typeface="Times New Roman" pitchFamily="18" charset="0"/>
              </a:rPr>
              <a:t>	 substance use problems." </a:t>
            </a:r>
            <a:r>
              <a:rPr lang="en-US" sz="2000" u="sng" dirty="0" smtClean="0">
                <a:latin typeface="Times New Roman" pitchFamily="18" charset="0"/>
                <a:cs typeface="Times New Roman" pitchFamily="18" charset="0"/>
              </a:rPr>
              <a:t>Journal of Consulting and Clinical Psychology</a:t>
            </a: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77</a:t>
            </a:r>
            <a:r>
              <a:rPr lang="en-US" sz="2000" dirty="0" smtClean="0">
                <a:latin typeface="Times New Roman" pitchFamily="18" charset="0"/>
                <a:cs typeface="Times New Roman" pitchFamily="18" charset="0"/>
              </a:rPr>
              <a:t>(6): 1125-1135.</a:t>
            </a:r>
          </a:p>
          <a:p>
            <a:r>
              <a:rPr lang="en-US" sz="2000" dirty="0" smtClean="0">
                <a:latin typeface="Times New Roman" pitchFamily="18" charset="0"/>
                <a:cs typeface="Times New Roman" pitchFamily="18" charset="0"/>
              </a:rPr>
              <a:t>Connors, G. J., K. M. Carroll, et al. (1997). "The therapeutic alliance and its relationship to alcoholism treatment participation </a:t>
            </a:r>
          </a:p>
          <a:p>
            <a:r>
              <a:rPr lang="en-US" sz="2000" dirty="0" smtClean="0">
                <a:latin typeface="Times New Roman" pitchFamily="18" charset="0"/>
                <a:cs typeface="Times New Roman" pitchFamily="18" charset="0"/>
              </a:rPr>
              <a:t>	and outcome." </a:t>
            </a:r>
            <a:r>
              <a:rPr lang="en-US" sz="2000" u="sng" dirty="0" smtClean="0">
                <a:latin typeface="Times New Roman" pitchFamily="18" charset="0"/>
                <a:cs typeface="Times New Roman" pitchFamily="18" charset="0"/>
              </a:rPr>
              <a:t>Journal of Consulting and Clinical Psychology</a:t>
            </a: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65</a:t>
            </a:r>
            <a:r>
              <a:rPr lang="en-US" sz="2000" dirty="0" smtClean="0">
                <a:latin typeface="Times New Roman" pitchFamily="18" charset="0"/>
                <a:cs typeface="Times New Roman" pitchFamily="18" charset="0"/>
              </a:rPr>
              <a:t>(4): 588-598.</a:t>
            </a:r>
          </a:p>
          <a:p>
            <a:r>
              <a:rPr lang="en-US" sz="2000" dirty="0" err="1" smtClean="0">
                <a:latin typeface="Times New Roman" pitchFamily="18" charset="0"/>
                <a:cs typeface="Times New Roman" pitchFamily="18" charset="0"/>
              </a:rPr>
              <a:t>DiClemente</a:t>
            </a:r>
            <a:r>
              <a:rPr lang="en-US" sz="2000" dirty="0">
                <a:latin typeface="Times New Roman" pitchFamily="18" charset="0"/>
                <a:cs typeface="Times New Roman" pitchFamily="18" charset="0"/>
              </a:rPr>
              <a:t>, C. C., Carroll, K. M., Miller, W. R., Connors, G. J., &amp; Donovan, D. M. (2003). A look inside treatment:  </a:t>
            </a:r>
          </a:p>
          <a:p>
            <a:r>
              <a:rPr lang="en-US" sz="2000" dirty="0">
                <a:latin typeface="Times New Roman" pitchFamily="18" charset="0"/>
                <a:cs typeface="Times New Roman" pitchFamily="18" charset="0"/>
              </a:rPr>
              <a:t>	Therapist effects, the therapeutic alliance, and the process of intentional behavior change. In T. F. </a:t>
            </a:r>
            <a:r>
              <a:rPr lang="en-US" sz="2000" dirty="0" err="1">
                <a:latin typeface="Times New Roman" pitchFamily="18" charset="0"/>
                <a:cs typeface="Times New Roman" pitchFamily="18" charset="0"/>
              </a:rPr>
              <a:t>Babor</a:t>
            </a:r>
            <a:r>
              <a:rPr lang="en-US" sz="2000" dirty="0">
                <a:latin typeface="Times New Roman" pitchFamily="18" charset="0"/>
                <a:cs typeface="Times New Roman" pitchFamily="18" charset="0"/>
              </a:rPr>
              <a:t> &amp; F. K. </a:t>
            </a:r>
          </a:p>
          <a:p>
            <a:r>
              <a:rPr lang="en-US" sz="2000" dirty="0">
                <a:latin typeface="Times New Roman" pitchFamily="18" charset="0"/>
                <a:cs typeface="Times New Roman" pitchFamily="18" charset="0"/>
              </a:rPr>
              <a:t>	Del Boca (Eds.), </a:t>
            </a:r>
            <a:r>
              <a:rPr lang="en-US" sz="2000" i="1" dirty="0">
                <a:latin typeface="Times New Roman" pitchFamily="18" charset="0"/>
                <a:cs typeface="Times New Roman" pitchFamily="18" charset="0"/>
              </a:rPr>
              <a:t>Treatment matching in alcoholism</a:t>
            </a:r>
            <a:r>
              <a:rPr lang="en-US" sz="2000" dirty="0">
                <a:latin typeface="Times New Roman" pitchFamily="18" charset="0"/>
                <a:cs typeface="Times New Roman" pitchFamily="18" charset="0"/>
              </a:rPr>
              <a:t> (pp. 166-183). New York: Cambridge University Press.</a:t>
            </a:r>
          </a:p>
          <a:p>
            <a:r>
              <a:rPr lang="en-US" sz="2000" dirty="0" smtClean="0">
                <a:latin typeface="Times New Roman" pitchFamily="18" charset="0"/>
                <a:cs typeface="Times New Roman" pitchFamily="18" charset="0"/>
              </a:rPr>
              <a:t>Feldstein, S. W. and A. A. </a:t>
            </a:r>
            <a:r>
              <a:rPr lang="en-US" sz="2000" dirty="0" err="1" smtClean="0">
                <a:latin typeface="Times New Roman" pitchFamily="18" charset="0"/>
                <a:cs typeface="Times New Roman" pitchFamily="18" charset="0"/>
              </a:rPr>
              <a:t>Forcehimes</a:t>
            </a:r>
            <a:r>
              <a:rPr lang="en-US" sz="2000" dirty="0" smtClean="0">
                <a:latin typeface="Times New Roman" pitchFamily="18" charset="0"/>
                <a:cs typeface="Times New Roman" pitchFamily="18" charset="0"/>
              </a:rPr>
              <a:t> (2007). "Motivational interviewing with underage college drinkers: A preliminary look at</a:t>
            </a:r>
          </a:p>
          <a:p>
            <a:r>
              <a:rPr lang="en-US" sz="2000" dirty="0" smtClean="0">
                <a:latin typeface="Times New Roman" pitchFamily="18" charset="0"/>
                <a:cs typeface="Times New Roman" pitchFamily="18" charset="0"/>
              </a:rPr>
              <a:t>	 the role of empathy and alliance." </a:t>
            </a:r>
            <a:r>
              <a:rPr lang="en-US" sz="2000" u="sng" dirty="0" smtClean="0">
                <a:latin typeface="Times New Roman" pitchFamily="18" charset="0"/>
                <a:cs typeface="Times New Roman" pitchFamily="18" charset="0"/>
              </a:rPr>
              <a:t>The American Journal of Drug and Alcohol Abuse</a:t>
            </a: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33</a:t>
            </a:r>
            <a:r>
              <a:rPr lang="en-US" sz="2000" dirty="0" smtClean="0">
                <a:latin typeface="Times New Roman" pitchFamily="18" charset="0"/>
                <a:cs typeface="Times New Roman" pitchFamily="18" charset="0"/>
              </a:rPr>
              <a:t>(5): 737-746.</a:t>
            </a:r>
          </a:p>
          <a:p>
            <a:r>
              <a:rPr lang="en-US" sz="2000" dirty="0" err="1" smtClean="0">
                <a:latin typeface="Times New Roman" pitchFamily="18" charset="0"/>
                <a:cs typeface="Times New Roman" pitchFamily="18" charset="0"/>
              </a:rPr>
              <a:t>Fiorentine</a:t>
            </a:r>
            <a:r>
              <a:rPr lang="en-US" sz="2000" dirty="0" smtClean="0">
                <a:latin typeface="Times New Roman" pitchFamily="18" charset="0"/>
                <a:cs typeface="Times New Roman" pitchFamily="18" charset="0"/>
              </a:rPr>
              <a:t>, R. and M. P. </a:t>
            </a:r>
            <a:r>
              <a:rPr lang="en-US" sz="2000" dirty="0" err="1" smtClean="0">
                <a:latin typeface="Times New Roman" pitchFamily="18" charset="0"/>
                <a:cs typeface="Times New Roman" pitchFamily="18" charset="0"/>
              </a:rPr>
              <a:t>Hillhouse</a:t>
            </a:r>
            <a:r>
              <a:rPr lang="en-US" sz="2000" dirty="0" smtClean="0">
                <a:latin typeface="Times New Roman" pitchFamily="18" charset="0"/>
                <a:cs typeface="Times New Roman" pitchFamily="18" charset="0"/>
              </a:rPr>
              <a:t> (1999). "Drug treatment effectiveness and client-counselor empathy." </a:t>
            </a:r>
            <a:r>
              <a:rPr lang="en-US" sz="2000" u="sng" dirty="0" smtClean="0">
                <a:latin typeface="Times New Roman" pitchFamily="18" charset="0"/>
                <a:cs typeface="Times New Roman" pitchFamily="18" charset="0"/>
              </a:rPr>
              <a:t>Journal of Drug Issues</a:t>
            </a:r>
          </a:p>
          <a:p>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29</a:t>
            </a:r>
            <a:r>
              <a:rPr lang="en-US" sz="2000" dirty="0" smtClean="0">
                <a:latin typeface="Times New Roman" pitchFamily="18" charset="0"/>
                <a:cs typeface="Times New Roman" pitchFamily="18" charset="0"/>
              </a:rPr>
              <a:t>(1): 59-74.</a:t>
            </a:r>
          </a:p>
          <a:p>
            <a:r>
              <a:rPr lang="en-US" sz="2000" dirty="0" smtClean="0">
                <a:latin typeface="Times New Roman" pitchFamily="18" charset="0"/>
                <a:cs typeface="Times New Roman" pitchFamily="18" charset="0"/>
              </a:rPr>
              <a:t>Horvath</a:t>
            </a:r>
            <a:r>
              <a:rPr lang="en-US" sz="2000" dirty="0">
                <a:latin typeface="Times New Roman" pitchFamily="18" charset="0"/>
                <a:cs typeface="Times New Roman" pitchFamily="18" charset="0"/>
              </a:rPr>
              <a:t>, A. O., &amp; Symonds, B. D. (1991). Relation between working alliance and outcome in psychotherapy:  A  meta-</a:t>
            </a:r>
          </a:p>
          <a:p>
            <a:r>
              <a:rPr lang="en-US" sz="2000" dirty="0">
                <a:latin typeface="Times New Roman" pitchFamily="18" charset="0"/>
                <a:cs typeface="Times New Roman" pitchFamily="18" charset="0"/>
              </a:rPr>
              <a:t>	analysis. </a:t>
            </a:r>
            <a:r>
              <a:rPr lang="en-US" sz="2000" i="1" dirty="0">
                <a:latin typeface="Times New Roman" pitchFamily="18" charset="0"/>
                <a:cs typeface="Times New Roman" pitchFamily="18" charset="0"/>
              </a:rPr>
              <a:t>Journal of Counseling Psychology, 38</a:t>
            </a:r>
            <a:r>
              <a:rPr lang="en-US" sz="2000" dirty="0">
                <a:latin typeface="Times New Roman" pitchFamily="18" charset="0"/>
                <a:cs typeface="Times New Roman" pitchFamily="18" charset="0"/>
              </a:rPr>
              <a:t>(2), 139-149.</a:t>
            </a:r>
          </a:p>
          <a:p>
            <a:r>
              <a:rPr lang="en-US" sz="2000" dirty="0" err="1">
                <a:latin typeface="Times New Roman" pitchFamily="18" charset="0"/>
                <a:cs typeface="Times New Roman" pitchFamily="18" charset="0"/>
              </a:rPr>
              <a:t>Luborsky</a:t>
            </a:r>
            <a:r>
              <a:rPr lang="en-US" sz="2000" dirty="0">
                <a:latin typeface="Times New Roman" pitchFamily="18" charset="0"/>
                <a:cs typeface="Times New Roman" pitchFamily="18" charset="0"/>
              </a:rPr>
              <a:t>, L., Barber, J. P., </a:t>
            </a:r>
            <a:r>
              <a:rPr lang="en-US" sz="2000" dirty="0" err="1">
                <a:latin typeface="Times New Roman" pitchFamily="18" charset="0"/>
                <a:cs typeface="Times New Roman" pitchFamily="18" charset="0"/>
              </a:rPr>
              <a:t>Siqueland</a:t>
            </a:r>
            <a:r>
              <a:rPr lang="en-US" sz="2000" dirty="0">
                <a:latin typeface="Times New Roman" pitchFamily="18" charset="0"/>
                <a:cs typeface="Times New Roman" pitchFamily="18" charset="0"/>
              </a:rPr>
              <a:t>, L., &amp; Johnson, S. (1996). The revised Helping Alliance questionnaire (HAQ-II): </a:t>
            </a:r>
          </a:p>
          <a:p>
            <a:r>
              <a:rPr lang="en-US" sz="2000" dirty="0">
                <a:latin typeface="Times New Roman" pitchFamily="18" charset="0"/>
                <a:cs typeface="Times New Roman" pitchFamily="18" charset="0"/>
              </a:rPr>
              <a:t>	Psychometric properties. </a:t>
            </a:r>
            <a:r>
              <a:rPr lang="en-US" sz="2000" i="1" dirty="0">
                <a:latin typeface="Times New Roman" pitchFamily="18" charset="0"/>
                <a:cs typeface="Times New Roman" pitchFamily="18" charset="0"/>
              </a:rPr>
              <a:t>Journal of Psychotherapy Practice &amp; Research, 5</a:t>
            </a:r>
            <a:r>
              <a:rPr lang="en-US" sz="2000" dirty="0">
                <a:latin typeface="Times New Roman" pitchFamily="18" charset="0"/>
                <a:cs typeface="Times New Roman" pitchFamily="18" charset="0"/>
              </a:rPr>
              <a:t>(3), 260-271. </a:t>
            </a:r>
          </a:p>
          <a:p>
            <a:r>
              <a:rPr lang="en-US" sz="2000" dirty="0" err="1">
                <a:latin typeface="Times New Roman" pitchFamily="18" charset="0"/>
                <a:cs typeface="Times New Roman" pitchFamily="18" charset="0"/>
              </a:rPr>
              <a:t>Leake</a:t>
            </a:r>
            <a:r>
              <a:rPr lang="en-US" sz="2000" dirty="0">
                <a:latin typeface="Times New Roman" pitchFamily="18" charset="0"/>
                <a:cs typeface="Times New Roman" pitchFamily="18" charset="0"/>
              </a:rPr>
              <a:t>, G. J. and King, A.S. (1977). "Effect of counselor expectations on alcoholic recovery."</a:t>
            </a:r>
            <a:r>
              <a:rPr lang="en-US" sz="2000" u="sng" dirty="0">
                <a:latin typeface="Times New Roman" pitchFamily="18" charset="0"/>
                <a:cs typeface="Times New Roman" pitchFamily="18" charset="0"/>
              </a:rPr>
              <a:t> </a:t>
            </a:r>
            <a:r>
              <a:rPr lang="en-US" sz="2000" i="1" dirty="0">
                <a:latin typeface="Times New Roman" pitchFamily="18" charset="0"/>
                <a:cs typeface="Times New Roman" pitchFamily="18" charset="0"/>
              </a:rPr>
              <a:t>Alcohol Health &amp; Research </a:t>
            </a:r>
          </a:p>
          <a:p>
            <a:r>
              <a:rPr lang="en-US" sz="2000" i="1" dirty="0">
                <a:latin typeface="Times New Roman" pitchFamily="18" charset="0"/>
                <a:cs typeface="Times New Roman" pitchFamily="18" charset="0"/>
              </a:rPr>
              <a:t>	World </a:t>
            </a:r>
            <a:r>
              <a:rPr lang="en-US" sz="2000" b="1" i="1" dirty="0">
                <a:latin typeface="Times New Roman" pitchFamily="18" charset="0"/>
                <a:cs typeface="Times New Roman" pitchFamily="18" charset="0"/>
              </a:rPr>
              <a:t>11</a:t>
            </a:r>
            <a:r>
              <a:rPr lang="en-US" sz="2000" i="1" dirty="0">
                <a:latin typeface="Times New Roman" pitchFamily="18" charset="0"/>
                <a:cs typeface="Times New Roman" pitchFamily="18" charset="0"/>
              </a:rPr>
              <a:t>(3)</a:t>
            </a:r>
            <a:r>
              <a:rPr lang="en-US" sz="2000" u="sng" dirty="0">
                <a:latin typeface="Times New Roman" pitchFamily="18" charset="0"/>
                <a:cs typeface="Times New Roman" pitchFamily="18" charset="0"/>
              </a:rPr>
              <a:t>: 16-22.</a:t>
            </a:r>
          </a:p>
          <a:p>
            <a:r>
              <a:rPr lang="en-US" sz="2000" dirty="0" err="1">
                <a:latin typeface="Times New Roman" pitchFamily="18" charset="0"/>
                <a:cs typeface="Times New Roman" pitchFamily="18" charset="0"/>
              </a:rPr>
              <a:t>McLellan</a:t>
            </a:r>
            <a:r>
              <a:rPr lang="en-US" sz="2000" dirty="0">
                <a:latin typeface="Times New Roman" pitchFamily="18" charset="0"/>
                <a:cs typeface="Times New Roman" pitchFamily="18" charset="0"/>
              </a:rPr>
              <a:t>, A.T., Kushner, H., Metzger, D., Peters, R., Smith, I., Grissom, G., </a:t>
            </a:r>
            <a:r>
              <a:rPr lang="en-US" sz="2000" dirty="0" err="1">
                <a:latin typeface="Times New Roman" pitchFamily="18" charset="0"/>
                <a:cs typeface="Times New Roman" pitchFamily="18" charset="0"/>
              </a:rPr>
              <a:t>Pettinati</a:t>
            </a:r>
            <a:r>
              <a:rPr lang="en-US" sz="2000" dirty="0">
                <a:latin typeface="Times New Roman" pitchFamily="18" charset="0"/>
                <a:cs typeface="Times New Roman" pitchFamily="18" charset="0"/>
              </a:rPr>
              <a:t>, H., &amp; </a:t>
            </a:r>
            <a:r>
              <a:rPr lang="en-US" sz="2000" dirty="0" err="1">
                <a:latin typeface="Times New Roman" pitchFamily="18" charset="0"/>
                <a:cs typeface="Times New Roman" pitchFamily="18" charset="0"/>
              </a:rPr>
              <a:t>Argerious</a:t>
            </a:r>
            <a:r>
              <a:rPr lang="en-US" sz="2000" dirty="0">
                <a:latin typeface="Times New Roman" pitchFamily="18" charset="0"/>
                <a:cs typeface="Times New Roman" pitchFamily="18" charset="0"/>
              </a:rPr>
              <a:t>, M. (1992). The </a:t>
            </a:r>
          </a:p>
          <a:p>
            <a:r>
              <a:rPr lang="en-US" sz="2000" dirty="0">
                <a:latin typeface="Times New Roman" pitchFamily="18" charset="0"/>
                <a:cs typeface="Times New Roman" pitchFamily="18" charset="0"/>
              </a:rPr>
              <a:t>	fifth edition of the Addiction Severity Index. Journal of Substance Abuse Treatment, 9, 199-213. </a:t>
            </a:r>
            <a:endParaRPr lang="en-US" sz="2000" dirty="0" smtClean="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McLellan</a:t>
            </a:r>
            <a:r>
              <a:rPr lang="en-US" sz="2000" dirty="0" smtClean="0">
                <a:latin typeface="Times New Roman" pitchFamily="18" charset="0"/>
                <a:cs typeface="Times New Roman" pitchFamily="18" charset="0"/>
              </a:rPr>
              <a:t>, A. T., G. E. Woody, et al. (1988). "Is the counselor an "active ingredient" in substance abuse rehabilitation?  An </a:t>
            </a:r>
          </a:p>
          <a:p>
            <a:r>
              <a:rPr lang="en-US" sz="2000" dirty="0" smtClean="0">
                <a:latin typeface="Times New Roman" pitchFamily="18" charset="0"/>
                <a:cs typeface="Times New Roman" pitchFamily="18" charset="0"/>
              </a:rPr>
              <a:t>	examination of treatment success among four counselors." </a:t>
            </a:r>
            <a:r>
              <a:rPr lang="en-US" sz="2000" u="sng" dirty="0" smtClean="0">
                <a:latin typeface="Times New Roman" pitchFamily="18" charset="0"/>
                <a:cs typeface="Times New Roman" pitchFamily="18" charset="0"/>
              </a:rPr>
              <a:t>Journal of Nervous and Mental Disease</a:t>
            </a: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176</a:t>
            </a:r>
            <a:r>
              <a:rPr lang="en-US" sz="2000" dirty="0" smtClean="0">
                <a:latin typeface="Times New Roman" pitchFamily="18" charset="0"/>
                <a:cs typeface="Times New Roman" pitchFamily="18" charset="0"/>
              </a:rPr>
              <a:t>: 423-430.</a:t>
            </a:r>
          </a:p>
          <a:p>
            <a:r>
              <a:rPr lang="en-US" sz="2000" dirty="0" smtClean="0">
                <a:latin typeface="Times New Roman" pitchFamily="18" charset="0"/>
                <a:cs typeface="Times New Roman" pitchFamily="18" charset="0"/>
              </a:rPr>
              <a:t>Miller, W. R., &amp; Rose, G. S. (2009). Toward a theory of motivational interviewing. </a:t>
            </a:r>
            <a:r>
              <a:rPr lang="en-US" sz="2000" i="1" dirty="0" smtClean="0">
                <a:latin typeface="Times New Roman" pitchFamily="18" charset="0"/>
                <a:cs typeface="Times New Roman" pitchFamily="18" charset="0"/>
              </a:rPr>
              <a:t>American Psychologist, 64, 527–537.</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Project </a:t>
            </a:r>
            <a:r>
              <a:rPr lang="en-US" sz="2000" dirty="0">
                <a:latin typeface="Times New Roman" pitchFamily="18" charset="0"/>
                <a:cs typeface="Times New Roman" pitchFamily="18" charset="0"/>
              </a:rPr>
              <a:t>MATCH Research Group (1998). "Therapist effects in three treatments for alcohol problems." </a:t>
            </a:r>
            <a:r>
              <a:rPr lang="en-US" sz="2000" i="1" dirty="0">
                <a:latin typeface="Times New Roman" pitchFamily="18" charset="0"/>
                <a:cs typeface="Times New Roman" pitchFamily="18" charset="0"/>
              </a:rPr>
              <a:t>Psychotherapy </a:t>
            </a:r>
          </a:p>
          <a:p>
            <a:r>
              <a:rPr lang="en-US" sz="2000" i="1" dirty="0">
                <a:latin typeface="Times New Roman" pitchFamily="18" charset="0"/>
                <a:cs typeface="Times New Roman" pitchFamily="18" charset="0"/>
              </a:rPr>
              <a:t>	Research </a:t>
            </a:r>
            <a:r>
              <a:rPr lang="en-US" sz="2000" b="1" i="1" dirty="0">
                <a:latin typeface="Times New Roman" pitchFamily="18" charset="0"/>
                <a:cs typeface="Times New Roman" pitchFamily="18" charset="0"/>
              </a:rPr>
              <a:t>8</a:t>
            </a:r>
            <a:r>
              <a:rPr lang="en-US" sz="2000" dirty="0">
                <a:latin typeface="Times New Roman" pitchFamily="18" charset="0"/>
                <a:cs typeface="Times New Roman" pitchFamily="18" charset="0"/>
              </a:rPr>
              <a:t>: 455-474</a:t>
            </a:r>
            <a:r>
              <a:rPr lang="en-US" sz="2000" dirty="0" smtClean="0">
                <a:latin typeface="Times New Roman" pitchFamily="18" charset="0"/>
                <a:cs typeface="Times New Roman" pitchFamily="18" charset="0"/>
              </a:rPr>
              <a:t>. </a:t>
            </a:r>
          </a:p>
          <a:p>
            <a:r>
              <a:rPr lang="en-US" sz="2000" dirty="0" smtClean="0">
                <a:latin typeface="Times New Roman" pitchFamily="18" charset="0"/>
                <a:cs typeface="Times New Roman" pitchFamily="18" charset="0"/>
              </a:rPr>
              <a:t>Summers, R. F. and J. P. Barber (2003). "Therapeutic Alliance as a Measurable Psychotherapy Skill." </a:t>
            </a:r>
            <a:r>
              <a:rPr lang="en-US" sz="2000" u="sng" dirty="0" smtClean="0">
                <a:latin typeface="Times New Roman" pitchFamily="18" charset="0"/>
                <a:cs typeface="Times New Roman" pitchFamily="18" charset="0"/>
              </a:rPr>
              <a:t>Academic Psychiatry</a:t>
            </a:r>
            <a:r>
              <a:rPr lang="en-US" sz="2000" dirty="0" smtClean="0">
                <a:latin typeface="Times New Roman" pitchFamily="18" charset="0"/>
                <a:cs typeface="Times New Roman" pitchFamily="18" charset="0"/>
              </a:rPr>
              <a:t> </a:t>
            </a:r>
          </a:p>
          <a:p>
            <a:r>
              <a:rPr lang="en-US" sz="2000" b="1" dirty="0" smtClean="0">
                <a:latin typeface="Times New Roman" pitchFamily="18" charset="0"/>
                <a:cs typeface="Times New Roman" pitchFamily="18" charset="0"/>
              </a:rPr>
              <a:t>	27</a:t>
            </a:r>
            <a:r>
              <a:rPr lang="en-US" sz="2000" dirty="0" smtClean="0">
                <a:latin typeface="Times New Roman" pitchFamily="18" charset="0"/>
                <a:cs typeface="Times New Roman" pitchFamily="18" charset="0"/>
              </a:rPr>
              <a:t>(3): 160-165. </a:t>
            </a:r>
          </a:p>
          <a:p>
            <a:r>
              <a:rPr lang="en-US" sz="2000" dirty="0" smtClean="0">
                <a:latin typeface="Times New Roman" pitchFamily="18" charset="0"/>
                <a:cs typeface="Times New Roman" pitchFamily="18" charset="0"/>
              </a:rPr>
              <a:t>Thompson, C. E., R. Worthington, et al. (1994). "Counselor content orientation, counselor race, and Black women's cultural </a:t>
            </a:r>
          </a:p>
          <a:p>
            <a:r>
              <a:rPr lang="en-US" sz="2000" dirty="0" smtClean="0">
                <a:latin typeface="Times New Roman" pitchFamily="18" charset="0"/>
                <a:cs typeface="Times New Roman" pitchFamily="18" charset="0"/>
              </a:rPr>
              <a:t>	mistrust and self-disclosures." </a:t>
            </a:r>
            <a:r>
              <a:rPr lang="en-US" sz="2000" u="sng" dirty="0" smtClean="0">
                <a:latin typeface="Times New Roman" pitchFamily="18" charset="0"/>
                <a:cs typeface="Times New Roman" pitchFamily="18" charset="0"/>
              </a:rPr>
              <a:t>Journal of Counseling Psychology</a:t>
            </a: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41</a:t>
            </a:r>
            <a:r>
              <a:rPr lang="en-US" sz="2000" dirty="0" smtClean="0">
                <a:latin typeface="Times New Roman" pitchFamily="18" charset="0"/>
                <a:cs typeface="Times New Roman" pitchFamily="18" charset="0"/>
              </a:rPr>
              <a:t>(2): 155-161.</a:t>
            </a:r>
          </a:p>
          <a:p>
            <a:endParaRPr lang="en-US" sz="1800" dirty="0" smtClean="0">
              <a:latin typeface="Times New Roman" pitchFamily="18" charset="0"/>
              <a:cs typeface="Times New Roman" pitchFamily="18" charset="0"/>
            </a:endParaRPr>
          </a:p>
          <a:p>
            <a:endParaRPr lang="en-US" sz="1800" dirty="0" smtClean="0">
              <a:latin typeface="Times New Roman" pitchFamily="18" charset="0"/>
              <a:cs typeface="Times New Roman" pitchFamily="18" charset="0"/>
            </a:endParaRPr>
          </a:p>
          <a:p>
            <a:endParaRPr lang="en-US" sz="1800" dirty="0">
              <a:latin typeface="Times New Roman" pitchFamily="18" charset="0"/>
              <a:cs typeface="Times New Roman" pitchFamily="18" charset="0"/>
            </a:endParaRPr>
          </a:p>
        </p:txBody>
      </p:sp>
      <p:sp>
        <p:nvSpPr>
          <p:cNvPr id="28" name="TextBox 27"/>
          <p:cNvSpPr txBox="1"/>
          <p:nvPr/>
        </p:nvSpPr>
        <p:spPr>
          <a:xfrm>
            <a:off x="13563600" y="16002000"/>
            <a:ext cx="13030200" cy="14403919"/>
          </a:xfrm>
          <a:prstGeom prst="rect">
            <a:avLst/>
          </a:prstGeom>
          <a:noFill/>
        </p:spPr>
        <p:txBody>
          <a:bodyPr wrap="square" lIns="91415" tIns="45708" rIns="91415" bIns="45708">
            <a:spAutoFit/>
          </a:bodyPr>
          <a:lstStyle/>
          <a:p>
            <a:pPr>
              <a:defRPr/>
            </a:pPr>
            <a:endParaRPr lang="en-US" sz="2600" b="1" i="1" dirty="0" smtClean="0">
              <a:latin typeface="Times New Roman" pitchFamily="18" charset="0"/>
              <a:cs typeface="Times New Roman" pitchFamily="18" charset="0"/>
            </a:endParaRPr>
          </a:p>
          <a:p>
            <a:pPr>
              <a:defRPr/>
            </a:pPr>
            <a:endParaRPr lang="en-US" sz="2600" b="1" i="1" dirty="0" smtClean="0">
              <a:latin typeface="Times New Roman" pitchFamily="18" charset="0"/>
              <a:cs typeface="Times New Roman" pitchFamily="18" charset="0"/>
            </a:endParaRPr>
          </a:p>
          <a:p>
            <a:pPr>
              <a:defRPr/>
            </a:pPr>
            <a:r>
              <a:rPr lang="en-US" sz="2600" b="1" i="1" dirty="0" smtClean="0">
                <a:latin typeface="Times New Roman" pitchFamily="18" charset="0"/>
                <a:cs typeface="Times New Roman" pitchFamily="18" charset="0"/>
              </a:rPr>
              <a:t>Hypothesis 1:</a:t>
            </a:r>
          </a:p>
          <a:p>
            <a:pPr>
              <a:defRPr/>
            </a:pPr>
            <a:endParaRPr lang="en-US" sz="1600" b="1" i="1" dirty="0" smtClean="0">
              <a:latin typeface="Times New Roman" pitchFamily="18" charset="0"/>
              <a:cs typeface="Times New Roman" pitchFamily="18" charset="0"/>
            </a:endParaRPr>
          </a:p>
          <a:p>
            <a:pPr>
              <a:defRPr/>
            </a:pPr>
            <a:r>
              <a:rPr lang="en-US" sz="2600" dirty="0" smtClean="0">
                <a:latin typeface="Times New Roman" pitchFamily="18" charset="0"/>
                <a:cs typeface="Times New Roman" pitchFamily="18" charset="0"/>
              </a:rPr>
              <a:t>● As hypothesized, racially matched patients reported significantly fewer days of drug use (t(341) = -2.40, p = 0.02, d = -0.26). This effect equals to a 26% reduction in days of substance use from 5.2 to 3.9.  </a:t>
            </a:r>
          </a:p>
          <a:p>
            <a:pPr>
              <a:defRPr/>
            </a:pPr>
            <a:endParaRPr lang="en-US" sz="1200" dirty="0" smtClean="0">
              <a:latin typeface="Times New Roman" pitchFamily="18" charset="0"/>
              <a:cs typeface="Times New Roman" pitchFamily="18" charset="0"/>
            </a:endParaRPr>
          </a:p>
          <a:p>
            <a:pPr>
              <a:defRPr/>
            </a:pPr>
            <a:r>
              <a:rPr lang="en-US" sz="2600" dirty="0" smtClean="0">
                <a:latin typeface="Times New Roman" pitchFamily="18" charset="0"/>
                <a:cs typeface="Times New Roman" pitchFamily="18" charset="0"/>
              </a:rPr>
              <a:t>● However, racial match was unrelated to patient perceived helping alliance (t(341) = 0.65, p = 0.52, </a:t>
            </a:r>
            <a:r>
              <a:rPr lang="en-US" sz="2600" i="1" dirty="0" smtClean="0">
                <a:latin typeface="Times New Roman" pitchFamily="18" charset="0"/>
                <a:cs typeface="Times New Roman" pitchFamily="18" charset="0"/>
              </a:rPr>
              <a:t>d</a:t>
            </a:r>
            <a:r>
              <a:rPr lang="en-US" sz="2600" dirty="0" smtClean="0">
                <a:latin typeface="Times New Roman" pitchFamily="18" charset="0"/>
                <a:cs typeface="Times New Roman" pitchFamily="18" charset="0"/>
              </a:rPr>
              <a:t> = 0.07). </a:t>
            </a:r>
          </a:p>
          <a:p>
            <a:pPr>
              <a:defRPr/>
            </a:pPr>
            <a:endParaRPr lang="en-US" sz="1200" dirty="0" smtClean="0">
              <a:latin typeface="Times New Roman" pitchFamily="18" charset="0"/>
              <a:cs typeface="Times New Roman" pitchFamily="18" charset="0"/>
            </a:endParaRPr>
          </a:p>
          <a:p>
            <a:pPr>
              <a:defRPr/>
            </a:pPr>
            <a:r>
              <a:rPr lang="en-US" sz="2600" dirty="0" smtClean="0">
                <a:latin typeface="Times New Roman" pitchFamily="18" charset="0"/>
                <a:cs typeface="Times New Roman" pitchFamily="18" charset="0"/>
              </a:rPr>
              <a:t>● When HAQ-II therapists’ scores were included in the model, racially matched patients again reported significantly fewer days of drug use (t(341) = -2.36, p = 0.02, </a:t>
            </a:r>
            <a:r>
              <a:rPr lang="en-US" sz="2600" i="1" dirty="0" smtClean="0">
                <a:latin typeface="Times New Roman" pitchFamily="18" charset="0"/>
                <a:cs typeface="Times New Roman" pitchFamily="18" charset="0"/>
              </a:rPr>
              <a:t>d</a:t>
            </a:r>
            <a:r>
              <a:rPr lang="en-US" sz="2600" dirty="0" smtClean="0">
                <a:latin typeface="Times New Roman" pitchFamily="18" charset="0"/>
                <a:cs typeface="Times New Roman" pitchFamily="18" charset="0"/>
              </a:rPr>
              <a:t> = -0.26).</a:t>
            </a:r>
          </a:p>
          <a:p>
            <a:pPr>
              <a:defRPr/>
            </a:pPr>
            <a:endParaRPr lang="en-US" sz="1200" dirty="0" smtClean="0">
              <a:latin typeface="Times New Roman" pitchFamily="18" charset="0"/>
              <a:cs typeface="Times New Roman" pitchFamily="18" charset="0"/>
            </a:endParaRPr>
          </a:p>
          <a:p>
            <a:pPr>
              <a:defRPr/>
            </a:pPr>
            <a:r>
              <a:rPr lang="en-US" sz="2600" dirty="0" smtClean="0">
                <a:latin typeface="Times New Roman" pitchFamily="18" charset="0"/>
                <a:cs typeface="Times New Roman" pitchFamily="18" charset="0"/>
              </a:rPr>
              <a:t>● Race matching significantly moderated the relationship between helping alliance perceived by therapists and substance use (t(341) = 2.03, p = 0.04, </a:t>
            </a:r>
            <a:r>
              <a:rPr lang="en-US" sz="2600" i="1" dirty="0" smtClean="0">
                <a:latin typeface="Times New Roman" pitchFamily="18" charset="0"/>
                <a:cs typeface="Times New Roman" pitchFamily="18" charset="0"/>
              </a:rPr>
              <a:t>d</a:t>
            </a:r>
            <a:r>
              <a:rPr lang="en-US" sz="2600" dirty="0" smtClean="0">
                <a:latin typeface="Times New Roman" pitchFamily="18" charset="0"/>
                <a:cs typeface="Times New Roman" pitchFamily="18" charset="0"/>
              </a:rPr>
              <a:t> = 0.22, fig. 1). </a:t>
            </a:r>
          </a:p>
          <a:p>
            <a:pPr>
              <a:defRPr/>
            </a:pPr>
            <a:endParaRPr lang="en-US" sz="1200" dirty="0" smtClean="0">
              <a:latin typeface="Times New Roman" pitchFamily="18" charset="0"/>
              <a:cs typeface="Times New Roman" pitchFamily="18" charset="0"/>
            </a:endParaRPr>
          </a:p>
          <a:p>
            <a:pPr>
              <a:defRPr/>
            </a:pPr>
            <a:r>
              <a:rPr lang="en-US" sz="2600" dirty="0" smtClean="0">
                <a:latin typeface="Times New Roman" pitchFamily="18" charset="0"/>
                <a:cs typeface="Times New Roman" pitchFamily="18" charset="0"/>
              </a:rPr>
              <a:t>● There were no differences in matching between CTN 0004 and 0021.</a:t>
            </a:r>
          </a:p>
          <a:p>
            <a:pPr>
              <a:defRPr/>
            </a:pPr>
            <a:endParaRPr lang="en-US" sz="2600" dirty="0" smtClean="0">
              <a:latin typeface="Times New Roman" pitchFamily="18" charset="0"/>
              <a:cs typeface="Times New Roman" pitchFamily="18" charset="0"/>
            </a:endParaRPr>
          </a:p>
          <a:p>
            <a:pPr>
              <a:defRPr/>
            </a:pPr>
            <a:endParaRPr lang="en-US" sz="2600" dirty="0" smtClean="0">
              <a:latin typeface="Times New Roman" pitchFamily="18" charset="0"/>
              <a:cs typeface="Times New Roman" pitchFamily="18" charset="0"/>
            </a:endParaRPr>
          </a:p>
          <a:p>
            <a:pPr algn="ctr">
              <a:defRPr/>
            </a:pPr>
            <a:r>
              <a:rPr lang="en-US" sz="2600" b="1" i="1" dirty="0" smtClean="0">
                <a:latin typeface="Times New Roman" pitchFamily="18" charset="0"/>
                <a:cs typeface="Times New Roman" pitchFamily="18" charset="0"/>
              </a:rPr>
              <a:t>IMAGE???  </a:t>
            </a:r>
          </a:p>
          <a:p>
            <a:pPr>
              <a:defRPr/>
            </a:pPr>
            <a:endParaRPr lang="en-US" sz="2600" b="1" i="1" dirty="0" smtClean="0">
              <a:latin typeface="Times New Roman" pitchFamily="18" charset="0"/>
              <a:cs typeface="Times New Roman" pitchFamily="18" charset="0"/>
            </a:endParaRPr>
          </a:p>
          <a:p>
            <a:pPr>
              <a:defRPr/>
            </a:pPr>
            <a:endParaRPr lang="en-US" sz="2600" b="1" i="1" dirty="0" smtClean="0">
              <a:latin typeface="Times New Roman" pitchFamily="18" charset="0"/>
              <a:cs typeface="Times New Roman" pitchFamily="18" charset="0"/>
            </a:endParaRPr>
          </a:p>
          <a:p>
            <a:pPr>
              <a:defRPr/>
            </a:pPr>
            <a:endParaRPr lang="en-US" sz="1200" b="1" i="1" dirty="0" smtClean="0">
              <a:latin typeface="Times New Roman" pitchFamily="18" charset="0"/>
              <a:cs typeface="Times New Roman" pitchFamily="18" charset="0"/>
            </a:endParaRPr>
          </a:p>
          <a:p>
            <a:pPr>
              <a:defRPr/>
            </a:pPr>
            <a:endParaRPr lang="en-US" sz="1400" b="1" i="1" dirty="0" smtClean="0">
              <a:latin typeface="Times New Roman" pitchFamily="18" charset="0"/>
              <a:cs typeface="Times New Roman" pitchFamily="18" charset="0"/>
            </a:endParaRPr>
          </a:p>
          <a:p>
            <a:pPr>
              <a:defRPr/>
            </a:pPr>
            <a:r>
              <a:rPr lang="en-US" sz="2600" b="1" i="1" dirty="0" smtClean="0">
                <a:latin typeface="Times New Roman" pitchFamily="18" charset="0"/>
                <a:cs typeface="Times New Roman" pitchFamily="18" charset="0"/>
              </a:rPr>
              <a:t>Hypothesis 2:</a:t>
            </a:r>
          </a:p>
          <a:p>
            <a:pPr>
              <a:defRPr/>
            </a:pPr>
            <a:endParaRPr lang="en-US" sz="1600" dirty="0" smtClean="0">
              <a:latin typeface="Times New Roman" pitchFamily="18" charset="0"/>
              <a:cs typeface="Times New Roman" pitchFamily="18" charset="0"/>
            </a:endParaRPr>
          </a:p>
          <a:p>
            <a:pPr>
              <a:defRPr/>
            </a:pPr>
            <a:r>
              <a:rPr lang="en-US" sz="2600" dirty="0" smtClean="0">
                <a:latin typeface="Times New Roman" pitchFamily="18" charset="0"/>
                <a:cs typeface="Times New Roman" pitchFamily="18" charset="0"/>
              </a:rPr>
              <a:t>● Gender matched patients reported significantly more days of drug use (t(341) = 2.17, p = 0.03, d = 0.23, fig. 2; a 57%  increase from 3.4 to 5.3 days,) even after HAQ-II therapists scores were included in the model (t(341) = 2.01, p = 0.045, </a:t>
            </a:r>
            <a:r>
              <a:rPr lang="en-US" sz="2600" i="1" dirty="0" smtClean="0">
                <a:latin typeface="Times New Roman" pitchFamily="18" charset="0"/>
                <a:cs typeface="Times New Roman" pitchFamily="18" charset="0"/>
              </a:rPr>
              <a:t>d</a:t>
            </a:r>
            <a:r>
              <a:rPr lang="en-US" sz="2600" dirty="0" smtClean="0">
                <a:latin typeface="Times New Roman" pitchFamily="18" charset="0"/>
                <a:cs typeface="Times New Roman" pitchFamily="18" charset="0"/>
              </a:rPr>
              <a:t> = 0.22).  There were no differences in matching between CTN 0004 and 0021.</a:t>
            </a:r>
          </a:p>
          <a:p>
            <a:pPr>
              <a:defRPr/>
            </a:pPr>
            <a:endParaRPr lang="en-US" sz="1200" dirty="0" smtClean="0">
              <a:latin typeface="Times New Roman" pitchFamily="18" charset="0"/>
              <a:cs typeface="Times New Roman" pitchFamily="18" charset="0"/>
            </a:endParaRPr>
          </a:p>
          <a:p>
            <a:pPr>
              <a:defRPr/>
            </a:pPr>
            <a:r>
              <a:rPr lang="en-US" sz="2600" dirty="0" smtClean="0">
                <a:latin typeface="Times New Roman" pitchFamily="18" charset="0"/>
                <a:cs typeface="Times New Roman" pitchFamily="18" charset="0"/>
              </a:rPr>
              <a:t>● Perceived gender similarity did not significantly affect the level of helping alliance indicated by patients (t(341) = 1.72, p = 0.09, d = 0.19) or therapists (t(341) = 0.56, p = 0.58, </a:t>
            </a:r>
            <a:r>
              <a:rPr lang="en-US" sz="2600" i="1" dirty="0" smtClean="0">
                <a:latin typeface="Times New Roman" pitchFamily="18" charset="0"/>
                <a:cs typeface="Times New Roman" pitchFamily="18" charset="0"/>
              </a:rPr>
              <a:t>d</a:t>
            </a:r>
            <a:r>
              <a:rPr lang="en-US" sz="2600" dirty="0" smtClean="0">
                <a:latin typeface="Times New Roman" pitchFamily="18" charset="0"/>
                <a:cs typeface="Times New Roman" pitchFamily="18" charset="0"/>
              </a:rPr>
              <a:t> = 0.06). </a:t>
            </a:r>
          </a:p>
          <a:p>
            <a:pPr>
              <a:defRPr/>
            </a:pPr>
            <a:endParaRPr lang="en-US" sz="1200" dirty="0" smtClean="0">
              <a:latin typeface="Times New Roman" pitchFamily="18" charset="0"/>
              <a:cs typeface="Times New Roman" pitchFamily="18" charset="0"/>
            </a:endParaRPr>
          </a:p>
          <a:p>
            <a:pPr>
              <a:defRPr/>
            </a:pPr>
            <a:r>
              <a:rPr lang="en-US" sz="2800" dirty="0" smtClean="0">
                <a:latin typeface="Times New Roman" pitchFamily="18" charset="0"/>
                <a:cs typeface="Times New Roman" pitchFamily="18" charset="0"/>
              </a:rPr>
              <a:t>● There were no differences in matching between CTN 0004 and 0021.</a:t>
            </a:r>
          </a:p>
          <a:p>
            <a:pPr>
              <a:defRPr/>
            </a:pPr>
            <a:endParaRPr lang="en-US" sz="2700" dirty="0" smtClean="0">
              <a:latin typeface="Times New Roman" pitchFamily="18" charset="0"/>
              <a:cs typeface="Times New Roman" pitchFamily="18" charset="0"/>
            </a:endParaRPr>
          </a:p>
          <a:p>
            <a:pPr algn="ctr">
              <a:defRPr/>
            </a:pPr>
            <a:endParaRPr lang="en-US" sz="2700" dirty="0" smtClean="0">
              <a:latin typeface="Times New Roman" pitchFamily="18" charset="0"/>
              <a:cs typeface="Times New Roman" pitchFamily="18" charset="0"/>
            </a:endParaRPr>
          </a:p>
          <a:p>
            <a:pPr algn="ctr">
              <a:defRPr/>
            </a:pPr>
            <a:endParaRPr lang="en-US" sz="2700" dirty="0" smtClean="0">
              <a:latin typeface="Times New Roman" pitchFamily="18" charset="0"/>
              <a:cs typeface="Times New Roman" pitchFamily="18" charset="0"/>
            </a:endParaRPr>
          </a:p>
          <a:p>
            <a:pPr algn="ctr">
              <a:defRPr/>
            </a:pPr>
            <a:r>
              <a:rPr lang="en-US" sz="2700" dirty="0" smtClean="0">
                <a:latin typeface="Times New Roman" pitchFamily="18" charset="0"/>
                <a:cs typeface="Times New Roman" pitchFamily="18" charset="0"/>
              </a:rPr>
              <a:t>IMAGE???</a:t>
            </a:r>
            <a:endParaRPr lang="en-US" sz="2700" dirty="0">
              <a:latin typeface="Times New Roman" pitchFamily="18" charset="0"/>
              <a:cs typeface="Times New Roman" pitchFamily="18" charset="0"/>
            </a:endParaRPr>
          </a:p>
        </p:txBody>
      </p:sp>
      <p:pic>
        <p:nvPicPr>
          <p:cNvPr id="29" name="Picture 28" descr="Slide1.GIF"/>
          <p:cNvPicPr>
            <a:picLocks noChangeAspect="1"/>
          </p:cNvPicPr>
          <p:nvPr/>
        </p:nvPicPr>
        <p:blipFill>
          <a:blip r:embed="rId6" cstate="print">
            <a:duotone>
              <a:schemeClr val="accent4">
                <a:shade val="45000"/>
                <a:satMod val="135000"/>
              </a:schemeClr>
              <a:prstClr val="white"/>
            </a:duotone>
          </a:blip>
          <a:srcRect t="10667" b="7680"/>
          <a:stretch>
            <a:fillRect/>
          </a:stretch>
        </p:blipFill>
        <p:spPr>
          <a:xfrm>
            <a:off x="17221200" y="22479000"/>
            <a:ext cx="5715002" cy="2590800"/>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30" name="Picture 29" descr="Slide2.GIF"/>
          <p:cNvPicPr>
            <a:picLocks noChangeAspect="1"/>
          </p:cNvPicPr>
          <p:nvPr/>
        </p:nvPicPr>
        <p:blipFill>
          <a:blip r:embed="rId7" cstate="print">
            <a:duotone>
              <a:schemeClr val="accent4">
                <a:shade val="45000"/>
                <a:satMod val="135000"/>
              </a:schemeClr>
              <a:prstClr val="white"/>
            </a:duotone>
          </a:blip>
          <a:srcRect t="14933" b="8533"/>
          <a:stretch>
            <a:fillRect/>
          </a:stretch>
        </p:blipFill>
        <p:spPr>
          <a:xfrm>
            <a:off x="17221200" y="28498800"/>
            <a:ext cx="5715002" cy="2362200"/>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31322</TotalTime>
  <Words>1831</Words>
  <Application>Microsoft Office PowerPoint</Application>
  <PresentationFormat>Custom</PresentationFormat>
  <Paragraphs>166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Trek</vt:lpstr>
      <vt:lpstr>PowerPoint Presentation</vt:lpstr>
    </vt:vector>
  </TitlesOfParts>
  <Company>UNM CASAA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O'Nuska</dc:creator>
  <cp:lastModifiedBy>Meg Brunner</cp:lastModifiedBy>
  <cp:revision>553</cp:revision>
  <dcterms:created xsi:type="dcterms:W3CDTF">2002-04-08T15:27:17Z</dcterms:created>
  <dcterms:modified xsi:type="dcterms:W3CDTF">2011-06-27T19:48:57Z</dcterms:modified>
</cp:coreProperties>
</file>