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334"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33"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1" r:id="rId7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2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523914F-0E2B-45EE-9574-E42DDE3CDC7F}" type="datetimeFigureOut">
              <a:rPr lang="en-US"/>
              <a:pPr>
                <a:defRPr/>
              </a:pPr>
              <a:t>8/11/2011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FE30D04-94CC-428F-A9B1-61F94F453F85}" type="slidenum">
              <a:rPr lang="en-US"/>
              <a:pPr>
                <a:defRPr/>
              </a:pPr>
              <a:t>‹#›</a:t>
            </a:fld>
            <a:endParaRPr lang="en-US"/>
          </a:p>
        </p:txBody>
      </p:sp>
    </p:spTree>
    <p:extLst>
      <p:ext uri="{BB962C8B-B14F-4D97-AF65-F5344CB8AC3E}">
        <p14:creationId xmlns:p14="http://schemas.microsoft.com/office/powerpoint/2010/main" val="3265090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CB8638-9646-426C-9FAD-D2F8DC54E047}"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52B5B9-6034-496E-83E7-909B4911108F}"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172FA0-6FAB-40B5-B790-6590E53EBEB9}"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D0A60-D82E-44CE-8E34-00FE777D349A}"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24325D-D47D-476B-88BF-DC6264A5EAE2}"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FF85F8-EF65-4E23-8149-320984FD930E}"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5355AF-DF8C-4773-9023-41990D49D995}"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522EC1-3FA1-489C-B7F0-E806C8D7BAA6}"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4CC4DC-B521-40FB-AA5E-3696311868A5}"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B71D6F-F42C-4082-BA2F-DBB4138B0D34}"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86DCB5-052C-4227-A821-D8BA12020931}"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66F8FD-1E0B-4D66-A666-4D9AC5BE7054}"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549C03-0E5B-4301-88F2-1BEC8905DA50}"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D1238F-7A95-4137-9DF3-CB199A49C3E6}"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860FE0-C99D-4C91-A9FE-F4D7BEBD0E10}"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4D0D4B-02C9-4F9D-B5E7-C30115090A17}"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Conducted chi-square categorical &amp; Kruskal-Wallis continuous</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7EF7F7-9FF3-4D9A-9025-CF5124D32FB3}"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514322-6906-48AD-B37E-9A55E18CEA17}"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4F4931-C0F7-4D3F-9C17-5F30C7278DCC}"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571E4E-5AB0-485A-A1BD-0C1F8A6FF60A}"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4B78E7-FEFB-403E-A2BC-C6B50152A974}"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CACF25-AB1A-4756-9364-81FE5184F429}"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944236-A20D-4A66-B8DE-2EC106A73053}" type="slidenum">
              <a:rPr lang="en-US" smtClean="0"/>
              <a:pPr/>
              <a:t>3</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6CFF5C-39FB-42E1-A61B-B965BD6EA9AF}"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C0FFAC-26DD-42EF-8049-7152C8FC2F5C}"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377AD6-8CAE-4EE8-AAED-042767F1E945}"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DE4E57-3D82-4CCD-8067-47B634D8C2EF}"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E38735-1FF8-4E0D-99A1-92E0401CEC89}"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D50B8B-56F1-438E-B2FE-2486861CB0B9}"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3B5D34-C981-475E-AA68-6B06B7D4511F}"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CD2A0E-1EE5-468A-93F5-F4114078C873}"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C11FF3-6444-4B8B-96A6-C3C57A72A8E8}"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1800"/>
              </a:spcBef>
              <a:spcAft>
                <a:spcPts val="0"/>
              </a:spcAft>
              <a:defRPr/>
            </a:pP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Racial/ethnic differences can lead to poorer communication, understanding, and rapport (Sue &amp; Sue, 1977; Watkins, Terrell, Miller, &amp; Terrell, 1989). </a:t>
            </a:r>
          </a:p>
          <a:p>
            <a:pPr eaLnBrk="1" fontAlgn="auto" hangingPunct="1">
              <a:spcBef>
                <a:spcPts val="1800"/>
              </a:spcBef>
              <a:spcAft>
                <a:spcPts val="0"/>
              </a:spcAft>
              <a:defRPr/>
            </a:pP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EBTs are largely based on data from White (middle class, English speaking) participants (Hall, 2001).</a:t>
            </a:r>
          </a:p>
          <a:p>
            <a:pPr eaLnBrk="1" fontAlgn="auto" hangingPunct="1">
              <a:spcBef>
                <a:spcPts val="1800"/>
              </a:spcBef>
              <a:spcAft>
                <a:spcPts val="0"/>
              </a:spcAft>
              <a:defRPr/>
            </a:pP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Culturally sensitive therapies (CSTs) may serve to effectively engage and retain minority clients more so than “mainstream” EBTs (Hall, 2001).</a:t>
            </a:r>
          </a:p>
          <a:p>
            <a:pPr eaLnBrk="1" fontAlgn="auto" hangingPunct="1">
              <a:spcBef>
                <a:spcPts val="0"/>
              </a:spcBef>
              <a:spcAft>
                <a:spcPts val="0"/>
              </a:spcAft>
              <a:defRPr/>
            </a:pPr>
            <a:endParaRPr lang="en-US" dirty="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75CAB4-A0CA-4C66-8483-146D462DCEC4}"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F3D7D1-EE4B-48B1-9DB4-4C83A989B682}"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0220B6-52F2-43E0-ADD4-151A44EFE491}"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4D2969-983B-427A-B0B8-469F650D9160}"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708B7D-9CBC-4069-8014-12721F49F706}"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7587E5-9F41-4267-97E3-5303D7911E30}"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228F46-3278-4BF1-8E73-C3AAFE6C70A7}"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F1FB80-F886-489C-BD35-7A3EE265460D}"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Composite scores for family functioning and externalizing behaviors were created in an effort to collapse the multiple scores from the family functioning and externalizing measures into total composite scores for each variable. To create the composite scores, Z-scores were obtained for each scale and the scores were summed to obtain the total composite scores (Feaster et al., 2010). This method (i.e., the use of Z-scores) ensured that (1) each measure was based on the same metric and (2) each scale contributed equally to the total composite score for the externalizing and family functioning variables.  The measures/subscales included in the composite score for family functioning include the adolescent and parent reports on the FES and the Parenting Practices Questionnaire. The measures/subscales included in the composite score for externalizing behaviors include the adolescent and parent reports on the NYS, YSR, and DISC-PS.</a:t>
            </a:r>
          </a:p>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65DEA0-E994-4F4E-B52B-A2204C58EFD8}"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215037-998D-476C-B8F4-5C3D5A8EB4C4}"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CA9E24-CC3D-49E8-B4B5-FF6A407BB338}"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F5BD29-CE45-4CC2-B482-3153D24F6418}"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61A580-FD2F-4856-A55E-340246CBA654}"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2CCD80-DB33-41A7-BBB8-D4767205B16D}"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CC1E97-3FC8-4131-BCD9-440177A74E21}"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7D06B5-A133-490B-B05F-5B4A45700818}"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3680BC-E921-473B-BF90-91E224E519E8}"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D6B315-2E39-4982-BC2F-717F41AAF6DC}"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0183ED-3BFC-41BE-83DF-E16232AD48BA}"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C1105C-1E04-4C8E-831C-05E456787B96}"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935BBB-7D13-4D6D-B289-691F3E45A21D}"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82E7E6-B4A6-494D-9B11-032901180648}"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6DC144-37B9-4273-8E1A-60E515EE08AC}"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B26822-FF53-402F-A9B8-366DF67F0EB2}"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59A69F-33C6-47D3-B515-0AF64E01424A}"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31CE9A-561E-435A-9628-E4412B1CA208}"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213782-139A-41B0-9677-776E57BE48EA}"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ED8A10-EF6D-43B2-A10F-3FB50719A75D}"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449DA4-79AA-434A-899C-FCB19785E454}"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532A14-B46E-41FB-B334-17BEBB87D7B3}"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919A78-5B65-408F-B432-579C75304C4F}"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2934AF-27D3-4AE7-84C1-1391687ED18E}"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7158FE-AB5D-4C6B-BAF3-5E0136152F82}"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9257F4-B179-4073-AD6D-E24C9606A130}"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2A99A-6333-44C9-855E-6016B5827D37}"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CE61A4-B1C2-4809-91C0-D49C51D0027F}" type="slidenum">
              <a:rPr lang="en-US" smtClean="0"/>
              <a:pPr/>
              <a:t>70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11F502-9482-4993-B4C2-06D487BBE25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FFEBED-5B78-478E-A590-3572FF768448}"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11-52 PP Template for APA Convention Layouts 201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28433" y="5439961"/>
            <a:ext cx="8994721" cy="1376284"/>
          </a:xfrm>
        </p:spPr>
        <p:txBody>
          <a:bodyPr>
            <a:normAutofit/>
          </a:bodyPr>
          <a:lstStyle>
            <a:lvl1pPr algn="r">
              <a:defRPr sz="280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09A1A62-7466-49F1-A34D-E55849350634}" type="datetimeFigureOut">
              <a:rPr lang="en-US"/>
              <a:pPr>
                <a:defRPr/>
              </a:pPr>
              <a:t>8/11/2011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C9F56F-11B3-40D0-A179-EFB64C1938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3F5CC1-E67E-41E7-88EC-0F205244F178}" type="datetimeFigureOut">
              <a:rPr lang="en-US"/>
              <a:pPr>
                <a:defRPr/>
              </a:pPr>
              <a:t>8/11/2011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580E82-AA40-43E9-B39A-4DAAF1D16E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77DFE7-B2B5-4357-8F73-EE5F41406C1C}" type="datetimeFigureOut">
              <a:rPr lang="en-US"/>
              <a:pPr>
                <a:defRPr/>
              </a:pPr>
              <a:t>8/11/2011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1A8F2A-C447-4F09-88B7-53452380332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dirty="0"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986FC46C-7D58-433E-BDDC-8BBBE514E860}" type="datetime1">
              <a:rPr lang="en-US"/>
              <a:pPr>
                <a:defRPr/>
              </a:pPr>
              <a:t>8/11/2011</a:t>
            </a:fld>
            <a:endParaRPr lang="en-US"/>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a:defRPr/>
            </a:pPr>
            <a:fld id="{8A0DF372-9754-4AA6-AC32-C0C46AEC910C}" type="slidenum">
              <a:rPr lang="en-US"/>
              <a:pPr>
                <a:defRPr/>
              </a:pPr>
              <a:t>‹#›</a:t>
            </a:fld>
            <a:endParaRPr 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6" descr="11-52 PP Template for APA Convention Layouts 201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28433" y="5439961"/>
            <a:ext cx="8994721" cy="1376284"/>
          </a:xfrm>
        </p:spPr>
        <p:txBody>
          <a:bodyPr>
            <a:normAutofit/>
          </a:bodyPr>
          <a:lstStyle>
            <a:lvl1pPr algn="r">
              <a:defRPr sz="280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FDCA9C9-50E6-46CF-AD1B-CF3D6D9E565A}" type="datetimeFigureOut">
              <a:rPr lang="en-US"/>
              <a:pPr>
                <a:defRPr/>
              </a:pPr>
              <a:t>8/11/2011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B3C45F-F5DF-4320-AF1E-9736A9E070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631C66-1EE3-460C-BFC5-59A8C876AE10}" type="datetimeFigureOut">
              <a:rPr lang="en-US"/>
              <a:pPr>
                <a:defRPr/>
              </a:pPr>
              <a:t>8/11/2011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7A1D79-93FE-41FF-9C2C-514352D272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descr="11-52 PP Template for APA Convention Layouts 2011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45716" y="3326489"/>
            <a:ext cx="4187344" cy="1639608"/>
          </a:xfrm>
        </p:spPr>
        <p:txBody>
          <a:bodyPr anchor="t">
            <a:normAutofit/>
          </a:bodyPr>
          <a:lstStyle>
            <a:lvl1pPr algn="l">
              <a:defRPr sz="2800" b="0" cap="all"/>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84CC7DA-A44D-4E1B-A78B-D8AB063B0420}" type="datetimeFigureOut">
              <a:rPr lang="en-US"/>
              <a:pPr>
                <a:defRPr/>
              </a:pPr>
              <a:t>8/11/2011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C899F9-BAF3-4BFE-B98C-499F74EF48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D52AD7-A42C-4663-90A8-8856A8D93E26}" type="datetimeFigureOut">
              <a:rPr lang="en-US"/>
              <a:pPr>
                <a:defRPr/>
              </a:pPr>
              <a:t>8/11/2011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FAE849-49C5-4CCC-BC4C-34B0AD864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624BA6-F4C6-4AE0-8BE9-5BDDC050CBFE}" type="datetimeFigureOut">
              <a:rPr lang="en-US"/>
              <a:pPr>
                <a:defRPr/>
              </a:pPr>
              <a:t>8/11/2011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BB57B45-A59F-4076-946B-3595580AE3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BCBA8F-9EED-4DBB-8B01-224891B01BDD}" type="datetimeFigureOut">
              <a:rPr lang="en-US"/>
              <a:pPr>
                <a:defRPr/>
              </a:pPr>
              <a:t>8/11/2011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E08FF3-E6CB-4D6E-9F89-A59B1C7CD96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6CE6F1-E8A8-431A-8E3C-6666A90B619B}" type="datetimeFigureOut">
              <a:rPr lang="en-US"/>
              <a:pPr>
                <a:defRPr/>
              </a:pPr>
              <a:t>8/11/2011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2A98E1-4FC6-476D-89E4-A4B412B751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C97FA4-B0A9-403D-AFBA-E228611A1E08}" type="datetimeFigureOut">
              <a:rPr lang="en-US"/>
              <a:pPr>
                <a:defRPr/>
              </a:pPr>
              <a:t>8/11/2011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D9E13A-F73D-4BA6-BAC3-8C4409CD0D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C8D1F2-25BC-4725-B01D-D69F93820504}" type="datetimeFigureOut">
              <a:rPr lang="en-US"/>
              <a:pPr>
                <a:defRPr/>
              </a:pPr>
              <a:t>8/11/2011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9D7E22-2D66-426D-95F5-48F3ACD49A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36538"/>
            <a:ext cx="82296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298575"/>
            <a:ext cx="8229600" cy="4827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9445979-CE94-4C68-A318-52223E190277}" type="datetimeFigureOut">
              <a:rPr lang="en-US"/>
              <a:pPr>
                <a:defRPr/>
              </a:pPr>
              <a:t>8/11/2011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0DBB4C8-4B95-4AE8-B3C5-A746661B6F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19" r:id="rId2"/>
    <p:sldLayoutId id="214748372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30" r:id="rId12"/>
    <p:sldLayoutId id="2147483731" r:id="rId13"/>
  </p:sldLayoutIdLst>
  <p:txStyles>
    <p:titleStyle>
      <a:lvl1pPr algn="l" defTabSz="457200" rtl="0" eaLnBrk="0" fontAlgn="base" hangingPunct="0">
        <a:spcBef>
          <a:spcPct val="0"/>
        </a:spcBef>
        <a:spcAft>
          <a:spcPct val="0"/>
        </a:spcAft>
        <a:defRPr sz="3200" kern="1200">
          <a:solidFill>
            <a:schemeClr val="bg1"/>
          </a:solidFill>
          <a:latin typeface="Futura Book"/>
          <a:ea typeface="Futura Book"/>
          <a:cs typeface="Futura Book"/>
        </a:defRPr>
      </a:lvl1pPr>
      <a:lvl2pPr algn="l" defTabSz="457200" rtl="0" eaLnBrk="0" fontAlgn="base" hangingPunct="0">
        <a:spcBef>
          <a:spcPct val="0"/>
        </a:spcBef>
        <a:spcAft>
          <a:spcPct val="0"/>
        </a:spcAft>
        <a:defRPr sz="3200">
          <a:solidFill>
            <a:schemeClr val="bg1"/>
          </a:solidFill>
          <a:latin typeface="Futura Book"/>
          <a:ea typeface="Futura Book"/>
          <a:cs typeface="Futura Book"/>
        </a:defRPr>
      </a:lvl2pPr>
      <a:lvl3pPr algn="l" defTabSz="457200" rtl="0" eaLnBrk="0" fontAlgn="base" hangingPunct="0">
        <a:spcBef>
          <a:spcPct val="0"/>
        </a:spcBef>
        <a:spcAft>
          <a:spcPct val="0"/>
        </a:spcAft>
        <a:defRPr sz="3200">
          <a:solidFill>
            <a:schemeClr val="bg1"/>
          </a:solidFill>
          <a:latin typeface="Futura Book"/>
          <a:ea typeface="Futura Book"/>
          <a:cs typeface="Futura Book"/>
        </a:defRPr>
      </a:lvl3pPr>
      <a:lvl4pPr algn="l" defTabSz="457200" rtl="0" eaLnBrk="0" fontAlgn="base" hangingPunct="0">
        <a:spcBef>
          <a:spcPct val="0"/>
        </a:spcBef>
        <a:spcAft>
          <a:spcPct val="0"/>
        </a:spcAft>
        <a:defRPr sz="3200">
          <a:solidFill>
            <a:schemeClr val="bg1"/>
          </a:solidFill>
          <a:latin typeface="Futura Book"/>
          <a:ea typeface="Futura Book"/>
          <a:cs typeface="Futura Book"/>
        </a:defRPr>
      </a:lvl4pPr>
      <a:lvl5pPr algn="l" defTabSz="457200" rtl="0" eaLnBrk="0" fontAlgn="base" hangingPunct="0">
        <a:spcBef>
          <a:spcPct val="0"/>
        </a:spcBef>
        <a:spcAft>
          <a:spcPct val="0"/>
        </a:spcAft>
        <a:defRPr sz="3200">
          <a:solidFill>
            <a:schemeClr val="bg1"/>
          </a:solidFill>
          <a:latin typeface="Futura Book"/>
          <a:ea typeface="Futura Book"/>
          <a:cs typeface="Futura Book"/>
        </a:defRPr>
      </a:lvl5pPr>
      <a:lvl6pPr marL="457200" algn="l" defTabSz="457200" rtl="0" fontAlgn="base">
        <a:spcBef>
          <a:spcPct val="0"/>
        </a:spcBef>
        <a:spcAft>
          <a:spcPct val="0"/>
        </a:spcAft>
        <a:defRPr sz="3200">
          <a:solidFill>
            <a:schemeClr val="bg1"/>
          </a:solidFill>
          <a:latin typeface="Futura Book"/>
          <a:ea typeface="Futura Book"/>
          <a:cs typeface="Futura Book"/>
        </a:defRPr>
      </a:lvl6pPr>
      <a:lvl7pPr marL="914400" algn="l" defTabSz="457200" rtl="0" fontAlgn="base">
        <a:spcBef>
          <a:spcPct val="0"/>
        </a:spcBef>
        <a:spcAft>
          <a:spcPct val="0"/>
        </a:spcAft>
        <a:defRPr sz="3200">
          <a:solidFill>
            <a:schemeClr val="bg1"/>
          </a:solidFill>
          <a:latin typeface="Futura Book"/>
          <a:ea typeface="Futura Book"/>
          <a:cs typeface="Futura Book"/>
        </a:defRPr>
      </a:lvl7pPr>
      <a:lvl8pPr marL="1371600" algn="l" defTabSz="457200" rtl="0" fontAlgn="base">
        <a:spcBef>
          <a:spcPct val="0"/>
        </a:spcBef>
        <a:spcAft>
          <a:spcPct val="0"/>
        </a:spcAft>
        <a:defRPr sz="3200">
          <a:solidFill>
            <a:schemeClr val="bg1"/>
          </a:solidFill>
          <a:latin typeface="Futura Book"/>
          <a:ea typeface="Futura Book"/>
          <a:cs typeface="Futura Book"/>
        </a:defRPr>
      </a:lvl8pPr>
      <a:lvl9pPr marL="1828800" algn="l" defTabSz="457200" rtl="0" fontAlgn="base">
        <a:spcBef>
          <a:spcPct val="0"/>
        </a:spcBef>
        <a:spcAft>
          <a:spcPct val="0"/>
        </a:spcAft>
        <a:defRPr sz="3200">
          <a:solidFill>
            <a:schemeClr val="bg1"/>
          </a:solidFill>
          <a:latin typeface="Futura Book"/>
          <a:ea typeface="Futura Book"/>
          <a:cs typeface="Futura Book"/>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Futura Book"/>
          <a:ea typeface="Futura Book"/>
          <a:cs typeface="Futura Book"/>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Futura Book"/>
          <a:ea typeface="Futura Book"/>
          <a:cs typeface="Futura Book"/>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Futura Book"/>
          <a:ea typeface="Futura Book"/>
          <a:cs typeface="Futura Book"/>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Futura Book"/>
          <a:ea typeface="Futura Book"/>
          <a:cs typeface="Futura Book"/>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Futura Book"/>
          <a:ea typeface="Futura Book"/>
          <a:cs typeface="Futura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mailto:Aforcehimes@comcast.net" TargetMode="External"/><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hyperlink" Target="mailto:weekesjc@mail.uc.edu" TargetMode="External"/><Relationship Id="rId5" Type="http://schemas.openxmlformats.org/officeDocument/2006/relationships/hyperlink" Target="mailto:crosa@nida.nih.gov" TargetMode="External"/><Relationship Id="rId4" Type="http://schemas.openxmlformats.org/officeDocument/2006/relationships/hyperlink" Target="mailto:rkburlew@juno.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ubtitle 2"/>
          <p:cNvSpPr>
            <a:spLocks noGrp="1"/>
          </p:cNvSpPr>
          <p:nvPr>
            <p:ph type="subTitle" idx="1"/>
          </p:nvPr>
        </p:nvSpPr>
        <p:spPr>
          <a:xfrm>
            <a:off x="990600" y="5105400"/>
            <a:ext cx="5602288" cy="1295400"/>
          </a:xfrm>
        </p:spPr>
        <p:txBody>
          <a:bodyPr>
            <a:normAutofit fontScale="77500" lnSpcReduction="20000"/>
          </a:bodyPr>
          <a:lstStyle/>
          <a:p>
            <a:pPr marL="36513" algn="ctr" eaLnBrk="1" fontAlgn="auto" hangingPunct="1">
              <a:spcBef>
                <a:spcPct val="0"/>
              </a:spcBef>
              <a:spcAft>
                <a:spcPts val="0"/>
              </a:spcAft>
              <a:buFont typeface="Wingdings 2" pitchFamily="18" charset="2"/>
              <a:buNone/>
              <a:defRPr/>
            </a:pPr>
            <a:r>
              <a:rPr lang="en-US" sz="2400" dirty="0" smtClean="0">
                <a:solidFill>
                  <a:schemeClr val="bg1"/>
                </a:solidFill>
                <a:latin typeface="Candara" pitchFamily="34" charset="0"/>
              </a:rPr>
              <a:t>Kathy Burlew, PhD (Chair)</a:t>
            </a:r>
          </a:p>
          <a:p>
            <a:pPr marL="36513" algn="ctr" eaLnBrk="1" fontAlgn="auto" hangingPunct="1">
              <a:spcBef>
                <a:spcPct val="0"/>
              </a:spcBef>
              <a:spcAft>
                <a:spcPts val="0"/>
              </a:spcAft>
              <a:buFont typeface="Wingdings 2" pitchFamily="18" charset="2"/>
              <a:buNone/>
              <a:defRPr/>
            </a:pPr>
            <a:r>
              <a:rPr lang="en-US" sz="2400" dirty="0" smtClean="0">
                <a:solidFill>
                  <a:schemeClr val="bg1"/>
                </a:solidFill>
                <a:latin typeface="Candara" pitchFamily="34" charset="0"/>
              </a:rPr>
              <a:t>Carmen Rosa, MS</a:t>
            </a:r>
          </a:p>
          <a:p>
            <a:pPr marL="36513" algn="ctr" eaLnBrk="1" fontAlgn="auto" hangingPunct="1">
              <a:spcBef>
                <a:spcPct val="0"/>
              </a:spcBef>
              <a:spcAft>
                <a:spcPts val="0"/>
              </a:spcAft>
              <a:buFont typeface="Wingdings 2" pitchFamily="18" charset="2"/>
              <a:buNone/>
              <a:defRPr/>
            </a:pPr>
            <a:r>
              <a:rPr lang="en-US" sz="2400" dirty="0" smtClean="0">
                <a:solidFill>
                  <a:schemeClr val="bg1"/>
                </a:solidFill>
                <a:latin typeface="Candara" pitchFamily="34" charset="0"/>
              </a:rPr>
              <a:t>Audrey Brooks, PhD</a:t>
            </a:r>
          </a:p>
          <a:p>
            <a:pPr marL="36513" algn="ctr" eaLnBrk="1" fontAlgn="auto" hangingPunct="1">
              <a:spcBef>
                <a:spcPct val="0"/>
              </a:spcBef>
              <a:spcAft>
                <a:spcPts val="0"/>
              </a:spcAft>
              <a:buFont typeface="Wingdings 2" pitchFamily="18" charset="2"/>
              <a:buNone/>
              <a:defRPr/>
            </a:pPr>
            <a:r>
              <a:rPr lang="en-US" sz="2400" dirty="0" smtClean="0">
                <a:solidFill>
                  <a:schemeClr val="bg1"/>
                </a:solidFill>
                <a:latin typeface="Candara" pitchFamily="34" charset="0"/>
              </a:rPr>
              <a:t>Jerren Weekes, MA</a:t>
            </a:r>
          </a:p>
          <a:p>
            <a:pPr marL="36513" algn="ctr" eaLnBrk="1" fontAlgn="auto" hangingPunct="1">
              <a:spcBef>
                <a:spcPct val="0"/>
              </a:spcBef>
              <a:spcAft>
                <a:spcPts val="0"/>
              </a:spcAft>
              <a:buFont typeface="Wingdings 2" pitchFamily="18" charset="2"/>
              <a:buNone/>
              <a:defRPr/>
            </a:pPr>
            <a:r>
              <a:rPr lang="en-US" sz="2400" dirty="0" smtClean="0">
                <a:solidFill>
                  <a:schemeClr val="bg1"/>
                </a:solidFill>
                <a:latin typeface="Candara" pitchFamily="34" charset="0"/>
              </a:rPr>
              <a:t>Alyssa </a:t>
            </a:r>
            <a:r>
              <a:rPr lang="en-US" sz="2400" dirty="0" err="1" smtClean="0">
                <a:solidFill>
                  <a:schemeClr val="bg1"/>
                </a:solidFill>
                <a:latin typeface="Candara" pitchFamily="34" charset="0"/>
              </a:rPr>
              <a:t>Forcehimes</a:t>
            </a:r>
            <a:r>
              <a:rPr lang="en-US" sz="2400" dirty="0" smtClean="0">
                <a:solidFill>
                  <a:schemeClr val="bg1"/>
                </a:solidFill>
                <a:latin typeface="Candara" pitchFamily="34" charset="0"/>
              </a:rPr>
              <a:t>, PhD </a:t>
            </a:r>
          </a:p>
        </p:txBody>
      </p:sp>
      <p:sp>
        <p:nvSpPr>
          <p:cNvPr id="7170" name="Title 1"/>
          <p:cNvSpPr>
            <a:spLocks noGrp="1"/>
          </p:cNvSpPr>
          <p:nvPr>
            <p:ph type="title"/>
          </p:nvPr>
        </p:nvSpPr>
        <p:spPr>
          <a:xfrm>
            <a:off x="152400" y="1295400"/>
            <a:ext cx="6669088" cy="2971800"/>
          </a:xfrm>
        </p:spPr>
        <p:txBody>
          <a:bodyPr/>
          <a:lstStyle/>
          <a:p>
            <a:pPr algn="ctr" eaLnBrk="1" fontAlgn="auto" hangingPunct="1">
              <a:spcAft>
                <a:spcPts val="0"/>
              </a:spcAft>
              <a:defRPr/>
            </a:pPr>
            <a:r>
              <a:rPr lang="en-US" sz="2800" cap="small" dirty="0" smtClean="0"/>
              <a:t>Substance Use Treatment with Ethnic Minorities: Lessons Learned in the Clinical Trials Network of the National Institute on Drug Abuse</a:t>
            </a:r>
            <a:endParaRPr lang="en-US" sz="2800" b="1" cap="small" dirty="0" smtClean="0">
              <a:solidFill>
                <a:srgbClr val="FFFFFF"/>
              </a:solidFill>
              <a:latin typeface="Candara" pitchFamily="34" charset="0"/>
            </a:endParaRPr>
          </a:p>
        </p:txBody>
      </p:sp>
      <p:grpSp>
        <p:nvGrpSpPr>
          <p:cNvPr id="6148" name="Group 31"/>
          <p:cNvGrpSpPr>
            <a:grpSpLocks noChangeAspect="1"/>
          </p:cNvGrpSpPr>
          <p:nvPr/>
        </p:nvGrpSpPr>
        <p:grpSpPr bwMode="auto">
          <a:xfrm>
            <a:off x="7162800" y="4937125"/>
            <a:ext cx="1606550" cy="1371600"/>
            <a:chOff x="1568" y="1792"/>
            <a:chExt cx="5432" cy="4638"/>
          </a:xfrm>
        </p:grpSpPr>
        <p:sp>
          <p:nvSpPr>
            <p:cNvPr id="6150" name="Oval 32"/>
            <p:cNvSpPr>
              <a:spLocks noChangeAspect="1" noChangeArrowheads="1"/>
            </p:cNvSpPr>
            <p:nvPr/>
          </p:nvSpPr>
          <p:spPr bwMode="auto">
            <a:xfrm>
              <a:off x="2445" y="5347"/>
              <a:ext cx="528" cy="523"/>
            </a:xfrm>
            <a:prstGeom prst="ellipse">
              <a:avLst/>
            </a:prstGeom>
            <a:solidFill>
              <a:srgbClr val="000090"/>
            </a:solidFill>
            <a:ln w="12700">
              <a:solidFill>
                <a:srgbClr val="000090"/>
              </a:solidFill>
              <a:round/>
              <a:headEnd/>
              <a:tailEnd/>
            </a:ln>
          </p:spPr>
          <p:txBody>
            <a:bodyPr anchor="ctr"/>
            <a:lstStyle/>
            <a:p>
              <a:endParaRPr lang="en-US"/>
            </a:p>
          </p:txBody>
        </p:sp>
        <p:sp>
          <p:nvSpPr>
            <p:cNvPr id="6151" name="Oval 33"/>
            <p:cNvSpPr>
              <a:spLocks noChangeAspect="1" noChangeArrowheads="1"/>
            </p:cNvSpPr>
            <p:nvPr/>
          </p:nvSpPr>
          <p:spPr bwMode="auto">
            <a:xfrm>
              <a:off x="1568" y="3855"/>
              <a:ext cx="527" cy="522"/>
            </a:xfrm>
            <a:prstGeom prst="ellipse">
              <a:avLst/>
            </a:prstGeom>
            <a:solidFill>
              <a:srgbClr val="000090"/>
            </a:solidFill>
            <a:ln w="12700">
              <a:solidFill>
                <a:srgbClr val="000090"/>
              </a:solidFill>
              <a:round/>
              <a:headEnd/>
              <a:tailEnd/>
            </a:ln>
          </p:spPr>
          <p:txBody>
            <a:bodyPr anchor="ctr"/>
            <a:lstStyle/>
            <a:p>
              <a:endParaRPr lang="en-US"/>
            </a:p>
          </p:txBody>
        </p:sp>
        <p:sp>
          <p:nvSpPr>
            <p:cNvPr id="6152" name="Oval 34"/>
            <p:cNvSpPr>
              <a:spLocks noChangeAspect="1" noChangeArrowheads="1"/>
            </p:cNvSpPr>
            <p:nvPr/>
          </p:nvSpPr>
          <p:spPr bwMode="auto">
            <a:xfrm>
              <a:off x="2515" y="3220"/>
              <a:ext cx="528" cy="522"/>
            </a:xfrm>
            <a:prstGeom prst="ellipse">
              <a:avLst/>
            </a:prstGeom>
            <a:solidFill>
              <a:srgbClr val="000090"/>
            </a:solidFill>
            <a:ln w="12700">
              <a:solidFill>
                <a:srgbClr val="000090"/>
              </a:solidFill>
              <a:round/>
              <a:headEnd/>
              <a:tailEnd/>
            </a:ln>
          </p:spPr>
          <p:txBody>
            <a:bodyPr anchor="ctr"/>
            <a:lstStyle/>
            <a:p>
              <a:endParaRPr lang="en-US"/>
            </a:p>
          </p:txBody>
        </p:sp>
        <p:sp>
          <p:nvSpPr>
            <p:cNvPr id="6153" name="Oval 35"/>
            <p:cNvSpPr>
              <a:spLocks noChangeAspect="1" noChangeArrowheads="1"/>
            </p:cNvSpPr>
            <p:nvPr/>
          </p:nvSpPr>
          <p:spPr bwMode="auto">
            <a:xfrm>
              <a:off x="2445" y="2352"/>
              <a:ext cx="528" cy="523"/>
            </a:xfrm>
            <a:prstGeom prst="ellipse">
              <a:avLst/>
            </a:prstGeom>
            <a:solidFill>
              <a:srgbClr val="000090"/>
            </a:solidFill>
            <a:ln w="12700">
              <a:solidFill>
                <a:srgbClr val="000090"/>
              </a:solidFill>
              <a:round/>
              <a:headEnd/>
              <a:tailEnd/>
            </a:ln>
          </p:spPr>
          <p:txBody>
            <a:bodyPr anchor="ctr"/>
            <a:lstStyle/>
            <a:p>
              <a:endParaRPr lang="en-US"/>
            </a:p>
          </p:txBody>
        </p:sp>
        <p:sp>
          <p:nvSpPr>
            <p:cNvPr id="6154" name="Oval 36"/>
            <p:cNvSpPr>
              <a:spLocks noChangeAspect="1" noChangeArrowheads="1"/>
            </p:cNvSpPr>
            <p:nvPr/>
          </p:nvSpPr>
          <p:spPr bwMode="auto">
            <a:xfrm>
              <a:off x="3453" y="2510"/>
              <a:ext cx="527" cy="522"/>
            </a:xfrm>
            <a:prstGeom prst="ellipse">
              <a:avLst/>
            </a:prstGeom>
            <a:solidFill>
              <a:srgbClr val="000090"/>
            </a:solidFill>
            <a:ln w="12700">
              <a:solidFill>
                <a:srgbClr val="000090"/>
              </a:solidFill>
              <a:round/>
              <a:headEnd/>
              <a:tailEnd/>
            </a:ln>
          </p:spPr>
          <p:txBody>
            <a:bodyPr anchor="ctr"/>
            <a:lstStyle/>
            <a:p>
              <a:endParaRPr lang="en-US"/>
            </a:p>
          </p:txBody>
        </p:sp>
        <p:sp>
          <p:nvSpPr>
            <p:cNvPr id="6155" name="Oval 37"/>
            <p:cNvSpPr>
              <a:spLocks noChangeAspect="1" noChangeArrowheads="1"/>
            </p:cNvSpPr>
            <p:nvPr/>
          </p:nvSpPr>
          <p:spPr bwMode="auto">
            <a:xfrm>
              <a:off x="5610" y="2347"/>
              <a:ext cx="528" cy="523"/>
            </a:xfrm>
            <a:prstGeom prst="ellipse">
              <a:avLst/>
            </a:prstGeom>
            <a:solidFill>
              <a:srgbClr val="000090"/>
            </a:solidFill>
            <a:ln w="12700">
              <a:solidFill>
                <a:srgbClr val="000090"/>
              </a:solidFill>
              <a:round/>
              <a:headEnd/>
              <a:tailEnd/>
            </a:ln>
          </p:spPr>
          <p:txBody>
            <a:bodyPr anchor="ctr"/>
            <a:lstStyle/>
            <a:p>
              <a:endParaRPr lang="en-US"/>
            </a:p>
          </p:txBody>
        </p:sp>
        <p:sp>
          <p:nvSpPr>
            <p:cNvPr id="6156" name="Oval 38"/>
            <p:cNvSpPr>
              <a:spLocks noChangeAspect="1" noChangeArrowheads="1"/>
            </p:cNvSpPr>
            <p:nvPr/>
          </p:nvSpPr>
          <p:spPr bwMode="auto">
            <a:xfrm>
              <a:off x="4605" y="2515"/>
              <a:ext cx="528" cy="522"/>
            </a:xfrm>
            <a:prstGeom prst="ellipse">
              <a:avLst/>
            </a:prstGeom>
            <a:solidFill>
              <a:srgbClr val="000090"/>
            </a:solidFill>
            <a:ln w="12700">
              <a:solidFill>
                <a:srgbClr val="000090"/>
              </a:solidFill>
              <a:round/>
              <a:headEnd/>
              <a:tailEnd/>
            </a:ln>
          </p:spPr>
          <p:txBody>
            <a:bodyPr anchor="ctr"/>
            <a:lstStyle/>
            <a:p>
              <a:endParaRPr lang="en-US"/>
            </a:p>
          </p:txBody>
        </p:sp>
        <p:sp>
          <p:nvSpPr>
            <p:cNvPr id="6157" name="Oval 39"/>
            <p:cNvSpPr>
              <a:spLocks noChangeAspect="1" noChangeArrowheads="1"/>
            </p:cNvSpPr>
            <p:nvPr/>
          </p:nvSpPr>
          <p:spPr bwMode="auto">
            <a:xfrm>
              <a:off x="5540" y="3215"/>
              <a:ext cx="528" cy="522"/>
            </a:xfrm>
            <a:prstGeom prst="ellipse">
              <a:avLst/>
            </a:prstGeom>
            <a:solidFill>
              <a:srgbClr val="000090"/>
            </a:solidFill>
            <a:ln w="12700">
              <a:solidFill>
                <a:srgbClr val="000090"/>
              </a:solidFill>
              <a:round/>
              <a:headEnd/>
              <a:tailEnd/>
            </a:ln>
          </p:spPr>
          <p:txBody>
            <a:bodyPr anchor="ctr"/>
            <a:lstStyle/>
            <a:p>
              <a:endParaRPr lang="en-US"/>
            </a:p>
          </p:txBody>
        </p:sp>
        <p:sp>
          <p:nvSpPr>
            <p:cNvPr id="6158" name="Oval 40"/>
            <p:cNvSpPr>
              <a:spLocks noChangeAspect="1" noChangeArrowheads="1"/>
            </p:cNvSpPr>
            <p:nvPr/>
          </p:nvSpPr>
          <p:spPr bwMode="auto">
            <a:xfrm>
              <a:off x="2515" y="4482"/>
              <a:ext cx="528" cy="523"/>
            </a:xfrm>
            <a:prstGeom prst="ellipse">
              <a:avLst/>
            </a:prstGeom>
            <a:solidFill>
              <a:srgbClr val="000090"/>
            </a:solidFill>
            <a:ln w="12700">
              <a:solidFill>
                <a:srgbClr val="000090"/>
              </a:solidFill>
              <a:round/>
              <a:headEnd/>
              <a:tailEnd/>
            </a:ln>
          </p:spPr>
          <p:txBody>
            <a:bodyPr anchor="ctr"/>
            <a:lstStyle/>
            <a:p>
              <a:endParaRPr lang="en-US"/>
            </a:p>
          </p:txBody>
        </p:sp>
        <p:sp>
          <p:nvSpPr>
            <p:cNvPr id="6159" name="Oval 41"/>
            <p:cNvSpPr>
              <a:spLocks noChangeAspect="1" noChangeArrowheads="1"/>
            </p:cNvSpPr>
            <p:nvPr/>
          </p:nvSpPr>
          <p:spPr bwMode="auto">
            <a:xfrm>
              <a:off x="6473" y="3850"/>
              <a:ext cx="527" cy="522"/>
            </a:xfrm>
            <a:prstGeom prst="ellipse">
              <a:avLst/>
            </a:prstGeom>
            <a:solidFill>
              <a:srgbClr val="000090"/>
            </a:solidFill>
            <a:ln w="12700">
              <a:solidFill>
                <a:srgbClr val="000090"/>
              </a:solidFill>
              <a:round/>
              <a:headEnd/>
              <a:tailEnd/>
            </a:ln>
          </p:spPr>
          <p:txBody>
            <a:bodyPr anchor="ctr"/>
            <a:lstStyle/>
            <a:p>
              <a:endParaRPr lang="en-US"/>
            </a:p>
          </p:txBody>
        </p:sp>
        <p:sp>
          <p:nvSpPr>
            <p:cNvPr id="6160" name="Line 42"/>
            <p:cNvSpPr>
              <a:spLocks noChangeAspect="1" noChangeShapeType="1"/>
            </p:cNvSpPr>
            <p:nvPr/>
          </p:nvSpPr>
          <p:spPr bwMode="auto">
            <a:xfrm>
              <a:off x="2010" y="4112"/>
              <a:ext cx="4560" cy="0"/>
            </a:xfrm>
            <a:prstGeom prst="line">
              <a:avLst/>
            </a:prstGeom>
            <a:noFill/>
            <a:ln w="12700">
              <a:solidFill>
                <a:srgbClr val="000090"/>
              </a:solidFill>
              <a:round/>
              <a:headEnd/>
              <a:tailEnd/>
            </a:ln>
          </p:spPr>
          <p:txBody>
            <a:bodyPr/>
            <a:lstStyle/>
            <a:p>
              <a:endParaRPr lang="en-US"/>
            </a:p>
          </p:txBody>
        </p:sp>
        <p:sp>
          <p:nvSpPr>
            <p:cNvPr id="6161" name="Rectangle 43"/>
            <p:cNvSpPr>
              <a:spLocks noChangeAspect="1" noChangeArrowheads="1"/>
            </p:cNvSpPr>
            <p:nvPr/>
          </p:nvSpPr>
          <p:spPr bwMode="auto">
            <a:xfrm>
              <a:off x="4223" y="4060"/>
              <a:ext cx="120" cy="115"/>
            </a:xfrm>
            <a:prstGeom prst="rect">
              <a:avLst/>
            </a:prstGeom>
            <a:solidFill>
              <a:srgbClr val="000090"/>
            </a:solidFill>
            <a:ln w="12700">
              <a:solidFill>
                <a:srgbClr val="000000"/>
              </a:solidFill>
              <a:miter lim="800000"/>
              <a:headEnd/>
              <a:tailEnd/>
            </a:ln>
          </p:spPr>
          <p:txBody>
            <a:bodyPr anchor="ctr"/>
            <a:lstStyle/>
            <a:p>
              <a:endParaRPr lang="en-US"/>
            </a:p>
          </p:txBody>
        </p:sp>
        <p:sp>
          <p:nvSpPr>
            <p:cNvPr id="6162" name="Line 44"/>
            <p:cNvSpPr>
              <a:spLocks noChangeAspect="1" noChangeShapeType="1"/>
            </p:cNvSpPr>
            <p:nvPr/>
          </p:nvSpPr>
          <p:spPr bwMode="auto">
            <a:xfrm flipV="1">
              <a:off x="2740" y="3597"/>
              <a:ext cx="3163" cy="1073"/>
            </a:xfrm>
            <a:prstGeom prst="line">
              <a:avLst/>
            </a:prstGeom>
            <a:noFill/>
            <a:ln w="12700">
              <a:solidFill>
                <a:srgbClr val="000090"/>
              </a:solidFill>
              <a:round/>
              <a:headEnd/>
              <a:tailEnd/>
            </a:ln>
          </p:spPr>
          <p:txBody>
            <a:bodyPr/>
            <a:lstStyle/>
            <a:p>
              <a:endParaRPr lang="en-US"/>
            </a:p>
          </p:txBody>
        </p:sp>
        <p:sp>
          <p:nvSpPr>
            <p:cNvPr id="6163" name="Line 45"/>
            <p:cNvSpPr>
              <a:spLocks noChangeAspect="1" noChangeShapeType="1"/>
            </p:cNvSpPr>
            <p:nvPr/>
          </p:nvSpPr>
          <p:spPr bwMode="auto">
            <a:xfrm>
              <a:off x="3723" y="2857"/>
              <a:ext cx="1090" cy="2535"/>
            </a:xfrm>
            <a:prstGeom prst="line">
              <a:avLst/>
            </a:prstGeom>
            <a:noFill/>
            <a:ln w="12700">
              <a:solidFill>
                <a:srgbClr val="000090"/>
              </a:solidFill>
              <a:round/>
              <a:headEnd/>
              <a:tailEnd/>
            </a:ln>
          </p:spPr>
          <p:txBody>
            <a:bodyPr/>
            <a:lstStyle/>
            <a:p>
              <a:endParaRPr lang="en-US"/>
            </a:p>
          </p:txBody>
        </p:sp>
        <p:sp>
          <p:nvSpPr>
            <p:cNvPr id="6164" name="Line 46"/>
            <p:cNvSpPr>
              <a:spLocks noChangeAspect="1" noChangeShapeType="1"/>
            </p:cNvSpPr>
            <p:nvPr/>
          </p:nvSpPr>
          <p:spPr bwMode="auto">
            <a:xfrm flipV="1">
              <a:off x="3700" y="2820"/>
              <a:ext cx="1160" cy="2587"/>
            </a:xfrm>
            <a:prstGeom prst="line">
              <a:avLst/>
            </a:prstGeom>
            <a:noFill/>
            <a:ln w="12700">
              <a:solidFill>
                <a:srgbClr val="000090"/>
              </a:solidFill>
              <a:round/>
              <a:headEnd/>
              <a:tailEnd/>
            </a:ln>
          </p:spPr>
          <p:txBody>
            <a:bodyPr/>
            <a:lstStyle/>
            <a:p>
              <a:endParaRPr lang="en-US"/>
            </a:p>
          </p:txBody>
        </p:sp>
        <p:sp>
          <p:nvSpPr>
            <p:cNvPr id="6165" name="Line 47"/>
            <p:cNvSpPr>
              <a:spLocks noChangeAspect="1" noChangeShapeType="1"/>
            </p:cNvSpPr>
            <p:nvPr/>
          </p:nvSpPr>
          <p:spPr bwMode="auto">
            <a:xfrm>
              <a:off x="2808" y="2637"/>
              <a:ext cx="3037" cy="3010"/>
            </a:xfrm>
            <a:prstGeom prst="line">
              <a:avLst/>
            </a:prstGeom>
            <a:noFill/>
            <a:ln w="12700">
              <a:solidFill>
                <a:srgbClr val="000090"/>
              </a:solidFill>
              <a:round/>
              <a:headEnd/>
              <a:tailEnd/>
            </a:ln>
          </p:spPr>
          <p:txBody>
            <a:bodyPr/>
            <a:lstStyle/>
            <a:p>
              <a:endParaRPr lang="en-US"/>
            </a:p>
          </p:txBody>
        </p:sp>
        <p:sp>
          <p:nvSpPr>
            <p:cNvPr id="6166" name="Line 48"/>
            <p:cNvSpPr>
              <a:spLocks noChangeAspect="1" noChangeShapeType="1"/>
            </p:cNvSpPr>
            <p:nvPr/>
          </p:nvSpPr>
          <p:spPr bwMode="auto">
            <a:xfrm flipV="1">
              <a:off x="2673" y="2637"/>
              <a:ext cx="3110" cy="2973"/>
            </a:xfrm>
            <a:prstGeom prst="line">
              <a:avLst/>
            </a:prstGeom>
            <a:noFill/>
            <a:ln w="12700">
              <a:solidFill>
                <a:srgbClr val="000090"/>
              </a:solidFill>
              <a:round/>
              <a:headEnd/>
              <a:tailEnd/>
            </a:ln>
          </p:spPr>
          <p:txBody>
            <a:bodyPr/>
            <a:lstStyle/>
            <a:p>
              <a:endParaRPr lang="en-US"/>
            </a:p>
          </p:txBody>
        </p:sp>
        <p:sp>
          <p:nvSpPr>
            <p:cNvPr id="6167" name="Line 49"/>
            <p:cNvSpPr>
              <a:spLocks noChangeAspect="1" noChangeShapeType="1"/>
            </p:cNvSpPr>
            <p:nvPr/>
          </p:nvSpPr>
          <p:spPr bwMode="auto">
            <a:xfrm>
              <a:off x="2660" y="3542"/>
              <a:ext cx="3018" cy="1163"/>
            </a:xfrm>
            <a:prstGeom prst="line">
              <a:avLst/>
            </a:prstGeom>
            <a:noFill/>
            <a:ln w="12700">
              <a:solidFill>
                <a:srgbClr val="000090"/>
              </a:solidFill>
              <a:round/>
              <a:headEnd/>
              <a:tailEnd/>
            </a:ln>
          </p:spPr>
          <p:txBody>
            <a:bodyPr/>
            <a:lstStyle/>
            <a:p>
              <a:endParaRPr lang="en-US"/>
            </a:p>
          </p:txBody>
        </p:sp>
        <p:sp>
          <p:nvSpPr>
            <p:cNvPr id="6168" name="Oval 50"/>
            <p:cNvSpPr>
              <a:spLocks noChangeAspect="1" noChangeArrowheads="1"/>
            </p:cNvSpPr>
            <p:nvPr/>
          </p:nvSpPr>
          <p:spPr bwMode="auto">
            <a:xfrm>
              <a:off x="3453" y="5187"/>
              <a:ext cx="527" cy="523"/>
            </a:xfrm>
            <a:prstGeom prst="ellipse">
              <a:avLst/>
            </a:prstGeom>
            <a:solidFill>
              <a:srgbClr val="000090"/>
            </a:solidFill>
            <a:ln w="12700">
              <a:solidFill>
                <a:srgbClr val="000090"/>
              </a:solidFill>
              <a:round/>
              <a:headEnd/>
              <a:tailEnd/>
            </a:ln>
          </p:spPr>
          <p:txBody>
            <a:bodyPr anchor="ctr"/>
            <a:lstStyle/>
            <a:p>
              <a:endParaRPr lang="en-US"/>
            </a:p>
          </p:txBody>
        </p:sp>
        <p:sp>
          <p:nvSpPr>
            <p:cNvPr id="6169" name="Oval 51"/>
            <p:cNvSpPr>
              <a:spLocks noChangeAspect="1" noChangeArrowheads="1"/>
            </p:cNvSpPr>
            <p:nvPr/>
          </p:nvSpPr>
          <p:spPr bwMode="auto">
            <a:xfrm>
              <a:off x="4603" y="5187"/>
              <a:ext cx="527" cy="523"/>
            </a:xfrm>
            <a:prstGeom prst="ellipse">
              <a:avLst/>
            </a:prstGeom>
            <a:solidFill>
              <a:srgbClr val="000090"/>
            </a:solidFill>
            <a:ln w="12700">
              <a:solidFill>
                <a:srgbClr val="000090"/>
              </a:solidFill>
              <a:round/>
              <a:headEnd/>
              <a:tailEnd/>
            </a:ln>
          </p:spPr>
          <p:txBody>
            <a:bodyPr anchor="ctr"/>
            <a:lstStyle/>
            <a:p>
              <a:endParaRPr lang="en-US"/>
            </a:p>
          </p:txBody>
        </p:sp>
        <p:sp>
          <p:nvSpPr>
            <p:cNvPr id="6170" name="Oval 52"/>
            <p:cNvSpPr>
              <a:spLocks noChangeAspect="1" noChangeArrowheads="1"/>
            </p:cNvSpPr>
            <p:nvPr/>
          </p:nvSpPr>
          <p:spPr bwMode="auto">
            <a:xfrm>
              <a:off x="5543" y="5347"/>
              <a:ext cx="527" cy="523"/>
            </a:xfrm>
            <a:prstGeom prst="ellipse">
              <a:avLst/>
            </a:prstGeom>
            <a:solidFill>
              <a:srgbClr val="000090"/>
            </a:solidFill>
            <a:ln w="12700">
              <a:solidFill>
                <a:srgbClr val="000090"/>
              </a:solidFill>
              <a:round/>
              <a:headEnd/>
              <a:tailEnd/>
            </a:ln>
          </p:spPr>
          <p:txBody>
            <a:bodyPr anchor="ctr"/>
            <a:lstStyle/>
            <a:p>
              <a:endParaRPr lang="en-US"/>
            </a:p>
          </p:txBody>
        </p:sp>
        <p:sp>
          <p:nvSpPr>
            <p:cNvPr id="6171" name="Oval 53"/>
            <p:cNvSpPr>
              <a:spLocks noChangeAspect="1" noChangeArrowheads="1"/>
            </p:cNvSpPr>
            <p:nvPr/>
          </p:nvSpPr>
          <p:spPr bwMode="auto">
            <a:xfrm>
              <a:off x="5540" y="4487"/>
              <a:ext cx="528" cy="523"/>
            </a:xfrm>
            <a:prstGeom prst="ellipse">
              <a:avLst/>
            </a:prstGeom>
            <a:solidFill>
              <a:srgbClr val="000090"/>
            </a:solidFill>
            <a:ln w="12700">
              <a:solidFill>
                <a:srgbClr val="000090"/>
              </a:solidFill>
              <a:round/>
              <a:headEnd/>
              <a:tailEnd/>
            </a:ln>
          </p:spPr>
          <p:txBody>
            <a:bodyPr anchor="ctr"/>
            <a:lstStyle/>
            <a:p>
              <a:endParaRPr lang="en-US"/>
            </a:p>
          </p:txBody>
        </p:sp>
        <p:sp>
          <p:nvSpPr>
            <p:cNvPr id="6172" name="Oval 54"/>
            <p:cNvSpPr>
              <a:spLocks noChangeAspect="1" noChangeArrowheads="1"/>
            </p:cNvSpPr>
            <p:nvPr/>
          </p:nvSpPr>
          <p:spPr bwMode="auto">
            <a:xfrm>
              <a:off x="4033" y="1792"/>
              <a:ext cx="527" cy="523"/>
            </a:xfrm>
            <a:prstGeom prst="ellipse">
              <a:avLst/>
            </a:prstGeom>
            <a:solidFill>
              <a:srgbClr val="000090"/>
            </a:solidFill>
            <a:ln w="12700">
              <a:solidFill>
                <a:srgbClr val="000090"/>
              </a:solidFill>
              <a:round/>
              <a:headEnd/>
              <a:tailEnd/>
            </a:ln>
          </p:spPr>
          <p:txBody>
            <a:bodyPr anchor="ctr"/>
            <a:lstStyle/>
            <a:p>
              <a:endParaRPr lang="en-US"/>
            </a:p>
          </p:txBody>
        </p:sp>
        <p:sp>
          <p:nvSpPr>
            <p:cNvPr id="6173" name="Oval 55"/>
            <p:cNvSpPr>
              <a:spLocks noChangeAspect="1" noChangeArrowheads="1"/>
            </p:cNvSpPr>
            <p:nvPr/>
          </p:nvSpPr>
          <p:spPr bwMode="auto">
            <a:xfrm>
              <a:off x="4028" y="5907"/>
              <a:ext cx="527" cy="523"/>
            </a:xfrm>
            <a:prstGeom prst="ellipse">
              <a:avLst/>
            </a:prstGeom>
            <a:solidFill>
              <a:srgbClr val="000090"/>
            </a:solidFill>
            <a:ln w="12700">
              <a:solidFill>
                <a:srgbClr val="000090"/>
              </a:solidFill>
              <a:round/>
              <a:headEnd/>
              <a:tailEnd/>
            </a:ln>
          </p:spPr>
          <p:txBody>
            <a:bodyPr anchor="ctr"/>
            <a:lstStyle/>
            <a:p>
              <a:endParaRPr lang="en-US"/>
            </a:p>
          </p:txBody>
        </p:sp>
        <p:sp>
          <p:nvSpPr>
            <p:cNvPr id="6174" name="Line 56"/>
            <p:cNvSpPr>
              <a:spLocks noChangeAspect="1" noChangeShapeType="1"/>
            </p:cNvSpPr>
            <p:nvPr/>
          </p:nvSpPr>
          <p:spPr bwMode="auto">
            <a:xfrm>
              <a:off x="4293" y="2157"/>
              <a:ext cx="0" cy="3960"/>
            </a:xfrm>
            <a:prstGeom prst="line">
              <a:avLst/>
            </a:prstGeom>
            <a:noFill/>
            <a:ln w="12700">
              <a:solidFill>
                <a:srgbClr val="000090"/>
              </a:solidFill>
              <a:round/>
              <a:headEnd/>
              <a:tailEnd/>
            </a:ln>
          </p:spPr>
          <p:txBody>
            <a:bodyPr/>
            <a:lstStyle/>
            <a:p>
              <a:endParaRPr lang="en-US"/>
            </a:p>
          </p:txBody>
        </p:sp>
        <p:sp>
          <p:nvSpPr>
            <p:cNvPr id="6175" name="Oval 57"/>
            <p:cNvSpPr>
              <a:spLocks noChangeAspect="1" noChangeArrowheads="1"/>
            </p:cNvSpPr>
            <p:nvPr/>
          </p:nvSpPr>
          <p:spPr bwMode="auto">
            <a:xfrm>
              <a:off x="3743" y="3717"/>
              <a:ext cx="1027" cy="790"/>
            </a:xfrm>
            <a:prstGeom prst="ellipse">
              <a:avLst/>
            </a:prstGeom>
            <a:solidFill>
              <a:srgbClr val="FF0000"/>
            </a:solidFill>
            <a:ln w="12700">
              <a:solidFill>
                <a:srgbClr val="FF0000"/>
              </a:solidFill>
              <a:round/>
              <a:headEnd/>
              <a:tailEnd/>
            </a:ln>
          </p:spPr>
          <p:txBody>
            <a:bodyPr anchor="ctr"/>
            <a:lstStyle/>
            <a:p>
              <a:endParaRPr lang="en-US"/>
            </a:p>
          </p:txBody>
        </p:sp>
      </p:grpSp>
      <p:sp>
        <p:nvSpPr>
          <p:cNvPr id="6149" name="TextBox 34"/>
          <p:cNvSpPr txBox="1">
            <a:spLocks noChangeArrowheads="1"/>
          </p:cNvSpPr>
          <p:nvPr/>
        </p:nvSpPr>
        <p:spPr bwMode="auto">
          <a:xfrm>
            <a:off x="7010400" y="304800"/>
            <a:ext cx="1981200" cy="954088"/>
          </a:xfrm>
          <a:prstGeom prst="rect">
            <a:avLst/>
          </a:prstGeom>
          <a:noFill/>
          <a:ln w="9525">
            <a:noFill/>
            <a:miter lim="800000"/>
            <a:headEnd/>
            <a:tailEnd/>
          </a:ln>
        </p:spPr>
        <p:txBody>
          <a:bodyPr>
            <a:spAutoFit/>
          </a:bodyPr>
          <a:lstStyle/>
          <a:p>
            <a:pPr algn="ctr"/>
            <a:r>
              <a:rPr lang="en-US" sz="1400" b="1"/>
              <a:t>2011 Annual APA Convention</a:t>
            </a:r>
          </a:p>
          <a:p>
            <a:pPr algn="ctr"/>
            <a:endParaRPr lang="en-US" sz="1400" b="1"/>
          </a:p>
          <a:p>
            <a:pPr algn="ctr"/>
            <a:r>
              <a:rPr lang="en-US" sz="1400" b="1"/>
              <a:t>August 5</a:t>
            </a:r>
            <a:r>
              <a:rPr lang="en-US" sz="1400" b="1" baseline="30000"/>
              <a:t>th</a:t>
            </a:r>
            <a:r>
              <a:rPr lang="en-US" sz="1400" b="1"/>
              <a:t>,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65138"/>
            <a:ext cx="8229600" cy="714375"/>
          </a:xfrm>
        </p:spPr>
        <p:txBody>
          <a:bodyPr/>
          <a:lstStyle/>
          <a:p>
            <a:pPr eaLnBrk="1" hangingPunct="1"/>
            <a:r>
              <a:rPr lang="en-US" sz="2400" b="1" smtClean="0"/>
              <a:t>Measures of participation based on 24 clinical trials </a:t>
            </a:r>
            <a:br>
              <a:rPr lang="en-US" sz="2400" b="1" smtClean="0"/>
            </a:br>
            <a:r>
              <a:rPr lang="en-US" sz="2400" b="1" smtClean="0"/>
              <a:t>on drug abuse (in %)</a:t>
            </a:r>
            <a:r>
              <a:rPr lang="en-US" sz="2400" smtClean="0"/>
              <a:t/>
            </a:r>
            <a:br>
              <a:rPr lang="en-US" sz="2400" smtClean="0"/>
            </a:br>
            <a:endParaRPr lang="en-US" sz="2400" smtClean="0"/>
          </a:p>
        </p:txBody>
      </p:sp>
      <p:graphicFrame>
        <p:nvGraphicFramePr>
          <p:cNvPr id="4" name="Table 3"/>
          <p:cNvGraphicFramePr>
            <a:graphicFrameLocks noGrp="1"/>
          </p:cNvGraphicFramePr>
          <p:nvPr/>
        </p:nvGraphicFramePr>
        <p:xfrm>
          <a:off x="523875" y="1227138"/>
          <a:ext cx="8239027" cy="5245376"/>
        </p:xfrm>
        <a:graphic>
          <a:graphicData uri="http://schemas.openxmlformats.org/drawingml/2006/table">
            <a:tbl>
              <a:tblPr/>
              <a:tblGrid>
                <a:gridCol w="3638748"/>
                <a:gridCol w="1388009"/>
                <a:gridCol w="1606135"/>
                <a:gridCol w="1606135"/>
              </a:tblGrid>
              <a:tr h="256678">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Demographic Category</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 (APOM)</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 (TE)</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 (FU)</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Female</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74.2</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75.2</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72.8</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Male</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73.6</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76.6</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71.3</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endParaRPr lang="en-US" sz="1800" dirty="0">
                        <a:solidFill>
                          <a:schemeClr val="accent6">
                            <a:lumMod val="50000"/>
                          </a:schemeClr>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solidFill>
                          <a:schemeClr val="accent6">
                            <a:lumMod val="50000"/>
                          </a:schemeClr>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solidFill>
                          <a:schemeClr val="accent6">
                            <a:lumMod val="50000"/>
                          </a:schemeClr>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solidFill>
                          <a:schemeClr val="accent6">
                            <a:lumMod val="50000"/>
                          </a:schemeClr>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356">
                <a:tc>
                  <a:txBody>
                    <a:bodyPr/>
                    <a:lstStyle/>
                    <a:p>
                      <a:pPr marL="0" marR="0">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Non-Hispanic African-American</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71.7</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71.2</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68.5</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Multi-Race</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70.2</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72.4</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70.4</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Hispanic</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73.2</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72.4</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73.9</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Non-Hispanic White</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73.8</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74.5</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72.2</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endParaRPr lang="en-US" sz="1800" dirty="0">
                        <a:solidFill>
                          <a:schemeClr val="accent6">
                            <a:lumMod val="50000"/>
                          </a:schemeClr>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solidFill>
                          <a:schemeClr val="accent6">
                            <a:lumMod val="50000"/>
                          </a:schemeClr>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solidFill>
                          <a:schemeClr val="accent6">
                            <a:lumMod val="50000"/>
                          </a:schemeClr>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solidFill>
                          <a:schemeClr val="accent6">
                            <a:lumMod val="50000"/>
                          </a:schemeClr>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18  to  &lt;25 </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66.8</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68.9</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64.3</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25  to  &lt;35 </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68.6</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67.4</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67.9</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35  to  &lt;45 </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73.2</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71.9</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70.8</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45  to  &lt;55 </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76.8</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75.9</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75.2</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55  to  &lt;65 </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80.1</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75.8</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79.4</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endParaRPr lang="en-US" sz="1800" dirty="0">
                        <a:solidFill>
                          <a:schemeClr val="accent6">
                            <a:lumMod val="50000"/>
                          </a:schemeClr>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solidFill>
                          <a:schemeClr val="accent6">
                            <a:lumMod val="50000"/>
                          </a:schemeClr>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solidFill>
                          <a:schemeClr val="accent6">
                            <a:lumMod val="50000"/>
                          </a:schemeClr>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solidFill>
                          <a:schemeClr val="accent6">
                            <a:lumMod val="50000"/>
                          </a:schemeClr>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78">
                <a:tc>
                  <a:txBody>
                    <a:bodyPr/>
                    <a:lstStyle/>
                    <a:p>
                      <a:pPr marL="0" marR="0">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Overall*</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74.0</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73.3</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chemeClr val="accent6">
                              <a:lumMod val="50000"/>
                            </a:schemeClr>
                          </a:solidFill>
                          <a:latin typeface="Times New Roman"/>
                          <a:ea typeface="Calibri"/>
                          <a:cs typeface="Times New Roman"/>
                        </a:rPr>
                        <a:t>70.5</a:t>
                      </a:r>
                      <a:endParaRPr lang="en-US" sz="1800" dirty="0">
                        <a:solidFill>
                          <a:schemeClr val="accent6">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p:cNvPicPr>
            <a:picLocks noGrp="1"/>
          </p:cNvPicPr>
          <p:nvPr>
            <p:ph idx="4294967295"/>
          </p:nvPr>
        </p:nvPicPr>
        <p:blipFill>
          <a:blip r:embed="rId3"/>
          <a:srcRect/>
          <a:stretch>
            <a:fillRect/>
          </a:stretch>
        </p:blipFill>
        <p:spPr>
          <a:xfrm>
            <a:off x="0" y="0"/>
            <a:ext cx="9144000" cy="6824663"/>
          </a:xfrm>
          <a:ln>
            <a:solidFill>
              <a:srgbClr val="00000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Discussion</a:t>
            </a:r>
          </a:p>
        </p:txBody>
      </p:sp>
      <p:sp>
        <p:nvSpPr>
          <p:cNvPr id="19459" name="Content Placeholder 2"/>
          <p:cNvSpPr>
            <a:spLocks noGrp="1"/>
          </p:cNvSpPr>
          <p:nvPr>
            <p:ph idx="1"/>
          </p:nvPr>
        </p:nvSpPr>
        <p:spPr/>
        <p:txBody>
          <a:bodyPr/>
          <a:lstStyle/>
          <a:p>
            <a:pPr eaLnBrk="1" hangingPunct="1">
              <a:spcBef>
                <a:spcPts val="1200"/>
              </a:spcBef>
            </a:pPr>
            <a:r>
              <a:rPr lang="en-US" smtClean="0"/>
              <a:t>No statistically significant differences among gender or race/ethnic groups </a:t>
            </a:r>
          </a:p>
          <a:p>
            <a:pPr lvl="1" eaLnBrk="1" hangingPunct="1">
              <a:spcBef>
                <a:spcPts val="1200"/>
              </a:spcBef>
            </a:pPr>
            <a:r>
              <a:rPr lang="en-US" smtClean="0"/>
              <a:t>Difference for some indicators in some of the trials, showing that NHW and Hispanics remain in certain studies longer than NHAA</a:t>
            </a:r>
          </a:p>
          <a:p>
            <a:pPr eaLnBrk="1" hangingPunct="1">
              <a:spcBef>
                <a:spcPts val="1200"/>
              </a:spcBef>
            </a:pPr>
            <a:r>
              <a:rPr lang="en-US" smtClean="0"/>
              <a:t>Differences among age groups: retention was higher for older participants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Recommendations</a:t>
            </a:r>
          </a:p>
        </p:txBody>
      </p:sp>
      <p:sp>
        <p:nvSpPr>
          <p:cNvPr id="20483" name="Content Placeholder 2"/>
          <p:cNvSpPr>
            <a:spLocks noGrp="1"/>
          </p:cNvSpPr>
          <p:nvPr>
            <p:ph idx="1"/>
          </p:nvPr>
        </p:nvSpPr>
        <p:spPr/>
        <p:txBody>
          <a:bodyPr/>
          <a:lstStyle/>
          <a:p>
            <a:pPr eaLnBrk="1" hangingPunct="1">
              <a:spcBef>
                <a:spcPts val="1200"/>
              </a:spcBef>
            </a:pPr>
            <a:r>
              <a:rPr lang="en-US" smtClean="0"/>
              <a:t>Include more AIAN and AAPI participants in clinical trials</a:t>
            </a:r>
          </a:p>
          <a:p>
            <a:pPr lvl="1" eaLnBrk="1" hangingPunct="1">
              <a:spcBef>
                <a:spcPts val="1200"/>
              </a:spcBef>
            </a:pPr>
            <a:r>
              <a:rPr lang="en-US" smtClean="0"/>
              <a:t>CTN researching barriers to TX and expanding to include treatment programs</a:t>
            </a:r>
          </a:p>
          <a:p>
            <a:pPr lvl="1" eaLnBrk="1" hangingPunct="1">
              <a:spcBef>
                <a:spcPts val="1200"/>
              </a:spcBef>
            </a:pPr>
            <a:r>
              <a:rPr lang="en-US" smtClean="0"/>
              <a:t>CBPR with AIAN populations</a:t>
            </a:r>
          </a:p>
          <a:p>
            <a:pPr eaLnBrk="1" hangingPunct="1">
              <a:spcBef>
                <a:spcPts val="1200"/>
              </a:spcBef>
            </a:pPr>
            <a:r>
              <a:rPr lang="en-US" smtClean="0"/>
              <a:t>Increase efforts in retention of younger and NHAA participants </a:t>
            </a:r>
          </a:p>
          <a:p>
            <a:pPr eaLnBrk="1" hangingPunct="1">
              <a:spcBef>
                <a:spcPts val="1200"/>
              </a:spcBef>
            </a:pPr>
            <a:r>
              <a:rPr lang="en-US" smtClean="0"/>
              <a:t>Investigate reasons for lower retention in younger populations</a:t>
            </a:r>
          </a:p>
          <a:p>
            <a:pPr eaLnBrk="1" hangingPunct="1">
              <a:spcBef>
                <a:spcPts val="1200"/>
              </a:spcBef>
            </a:pPr>
            <a:endParaRPr lang="en-US" smtClean="0"/>
          </a:p>
          <a:p>
            <a:pPr eaLnBrk="1" hangingPunct="1">
              <a:spcBef>
                <a:spcPts val="1200"/>
              </a:spcBef>
            </a:pPr>
            <a:endParaRPr lang="en-US" smtClean="0"/>
          </a:p>
          <a:p>
            <a:pPr eaLnBrk="1" hangingPunct="1">
              <a:spcBef>
                <a:spcPts val="1200"/>
              </a:spcBef>
            </a:pP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Limitations</a:t>
            </a:r>
          </a:p>
        </p:txBody>
      </p:sp>
      <p:sp>
        <p:nvSpPr>
          <p:cNvPr id="21507" name="Content Placeholder 2"/>
          <p:cNvSpPr>
            <a:spLocks noGrp="1"/>
          </p:cNvSpPr>
          <p:nvPr>
            <p:ph idx="1"/>
          </p:nvPr>
        </p:nvSpPr>
        <p:spPr/>
        <p:txBody>
          <a:bodyPr/>
          <a:lstStyle/>
          <a:p>
            <a:pPr eaLnBrk="1" hangingPunct="1">
              <a:spcBef>
                <a:spcPts val="1200"/>
              </a:spcBef>
            </a:pPr>
            <a:r>
              <a:rPr lang="en-US" smtClean="0"/>
              <a:t>Observational analysis</a:t>
            </a:r>
          </a:p>
          <a:p>
            <a:pPr eaLnBrk="1" hangingPunct="1">
              <a:spcBef>
                <a:spcPts val="1200"/>
              </a:spcBef>
            </a:pPr>
            <a:r>
              <a:rPr lang="en-US" smtClean="0"/>
              <a:t>Several factors may affect retention</a:t>
            </a:r>
          </a:p>
          <a:p>
            <a:pPr lvl="1" eaLnBrk="1" hangingPunct="1">
              <a:spcBef>
                <a:spcPts val="1200"/>
              </a:spcBef>
            </a:pPr>
            <a:r>
              <a:rPr lang="en-US" smtClean="0"/>
              <a:t>Primary drug use/patterns of drug use</a:t>
            </a:r>
          </a:p>
          <a:p>
            <a:pPr lvl="1" eaLnBrk="1" hangingPunct="1">
              <a:spcBef>
                <a:spcPts val="1200"/>
              </a:spcBef>
            </a:pPr>
            <a:r>
              <a:rPr lang="en-US" smtClean="0"/>
              <a:t>Trial specific definition of retention indicators</a:t>
            </a:r>
          </a:p>
          <a:p>
            <a:pPr eaLnBrk="1" hangingPunct="1">
              <a:spcBef>
                <a:spcPts val="1200"/>
              </a:spcBef>
            </a:pPr>
            <a:r>
              <a:rPr lang="en-US" smtClean="0"/>
              <a:t>Did not analyze data for specific reasons for attrition</a:t>
            </a:r>
          </a:p>
          <a:p>
            <a:pPr eaLnBrk="1" hangingPunct="1">
              <a:spcBef>
                <a:spcPts val="1200"/>
              </a:spcBef>
            </a:pPr>
            <a:endParaRPr lang="en-US" smtClean="0"/>
          </a:p>
          <a:p>
            <a:pPr lvl="1" eaLnBrk="1" hangingPunct="1">
              <a:spcBef>
                <a:spcPts val="1200"/>
              </a:spcBef>
              <a:buFont typeface="Arial" pitchFamily="34" charset="0"/>
              <a:buNone/>
            </a:pP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04025" y="4986338"/>
            <a:ext cx="2362200" cy="1828800"/>
          </a:xfrm>
        </p:spPr>
        <p:txBody>
          <a:bodyPr/>
          <a:lstStyle/>
          <a:p>
            <a:pPr algn="ctr" eaLnBrk="1" hangingPunct="1">
              <a:defRPr/>
            </a:pPr>
            <a:r>
              <a:rPr lang="en-US" b="1" dirty="0" smtClean="0">
                <a:solidFill>
                  <a:schemeClr val="accent6">
                    <a:lumMod val="50000"/>
                  </a:schemeClr>
                </a:solidFill>
              </a:rPr>
              <a:t>Audrey Brooks</a:t>
            </a:r>
            <a:r>
              <a:rPr lang="en-US" dirty="0" smtClean="0">
                <a:solidFill>
                  <a:schemeClr val="accent6">
                    <a:lumMod val="50000"/>
                  </a:schemeClr>
                </a:solidFill>
              </a:rPr>
              <a:t>,</a:t>
            </a:r>
          </a:p>
          <a:p>
            <a:pPr algn="ctr" eaLnBrk="1" hangingPunct="1">
              <a:defRPr/>
            </a:pPr>
            <a:r>
              <a:rPr lang="en-US" dirty="0" smtClean="0">
                <a:solidFill>
                  <a:schemeClr val="accent6">
                    <a:lumMod val="50000"/>
                  </a:schemeClr>
                </a:solidFill>
              </a:rPr>
              <a:t>University of </a:t>
            </a:r>
          </a:p>
          <a:p>
            <a:pPr algn="ctr" eaLnBrk="1" hangingPunct="1">
              <a:defRPr/>
            </a:pPr>
            <a:r>
              <a:rPr lang="en-US" dirty="0" smtClean="0">
                <a:solidFill>
                  <a:schemeClr val="accent6">
                    <a:lumMod val="50000"/>
                  </a:schemeClr>
                </a:solidFill>
              </a:rPr>
              <a:t>Arizona</a:t>
            </a:r>
            <a:endParaRPr lang="en-US" dirty="0">
              <a:solidFill>
                <a:schemeClr val="accent6">
                  <a:lumMod val="50000"/>
                </a:schemeClr>
              </a:solidFill>
            </a:endParaRPr>
          </a:p>
        </p:txBody>
      </p:sp>
      <p:sp>
        <p:nvSpPr>
          <p:cNvPr id="3" name="Title 2"/>
          <p:cNvSpPr>
            <a:spLocks noGrp="1"/>
          </p:cNvSpPr>
          <p:nvPr>
            <p:ph type="title"/>
          </p:nvPr>
        </p:nvSpPr>
        <p:spPr>
          <a:xfrm>
            <a:off x="457200" y="2052638"/>
            <a:ext cx="6324600" cy="1828800"/>
          </a:xfrm>
        </p:spPr>
        <p:txBody>
          <a:bodyPr/>
          <a:lstStyle/>
          <a:p>
            <a:pPr algn="ctr" eaLnBrk="1" hangingPunct="1">
              <a:defRPr/>
            </a:pPr>
            <a:r>
              <a:rPr lang="en-US" sz="2800" dirty="0" smtClean="0"/>
              <a:t>Racial/Ethnic Differences in the Rates and Correlates of HIV Risk </a:t>
            </a:r>
            <a:br>
              <a:rPr lang="en-US" sz="2800" dirty="0" smtClean="0"/>
            </a:br>
            <a:r>
              <a:rPr lang="en-US" sz="2800" dirty="0" smtClean="0"/>
              <a:t>Behaviors Among Drug Abusers</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2000" smtClean="0"/>
              <a:t>Racial/Ethnic Differences in the Rates and Correlates of HIV Risk </a:t>
            </a:r>
            <a:br>
              <a:rPr lang="en-US" sz="2000" smtClean="0"/>
            </a:br>
            <a:r>
              <a:rPr lang="en-US" sz="2000" smtClean="0"/>
              <a:t>Behaviors Among Drug Abusers</a:t>
            </a:r>
          </a:p>
        </p:txBody>
      </p:sp>
      <p:sp>
        <p:nvSpPr>
          <p:cNvPr id="23555" name="Title 1"/>
          <p:cNvSpPr>
            <a:spLocks noGrp="1"/>
          </p:cNvSpPr>
          <p:nvPr>
            <p:ph idx="1"/>
          </p:nvPr>
        </p:nvSpPr>
        <p:spPr/>
        <p:txBody>
          <a:bodyPr/>
          <a:lstStyle/>
          <a:p>
            <a:pPr eaLnBrk="1" hangingPunct="1"/>
            <a:r>
              <a:rPr lang="en-US" sz="2000" smtClean="0"/>
              <a:t>Audrey J. Brooks, Ph.D., University of Arizona</a:t>
            </a:r>
          </a:p>
          <a:p>
            <a:pPr eaLnBrk="1" hangingPunct="1"/>
            <a:r>
              <a:rPr lang="en-US" sz="2000" smtClean="0"/>
              <a:t>Yuliya Lokhnygina, Ph.D., Duke Clinical Research Institute</a:t>
            </a:r>
          </a:p>
          <a:p>
            <a:pPr eaLnBrk="1" hangingPunct="1"/>
            <a:r>
              <a:rPr lang="en-US" sz="2000" smtClean="0"/>
              <a:t>Christina S. Meade, Ph.D., Duke University School of Medicine</a:t>
            </a:r>
          </a:p>
          <a:p>
            <a:pPr eaLnBrk="1" hangingPunct="1"/>
            <a:r>
              <a:rPr lang="en-US" sz="2000" smtClean="0"/>
              <a:t>Jennifer Sharpe Potter, Ph.D., M.P.H, University of Texas Health Science Center at San Antonio</a:t>
            </a:r>
          </a:p>
          <a:p>
            <a:pPr eaLnBrk="1" hangingPunct="1"/>
            <a:r>
              <a:rPr lang="en-US" sz="2000" smtClean="0"/>
              <a:t>Donald A. Calsyn, Ph.D., University of Washington</a:t>
            </a:r>
          </a:p>
          <a:p>
            <a:pPr eaLnBrk="1" hangingPunct="1"/>
            <a:r>
              <a:rPr lang="en-US" sz="2000" smtClean="0"/>
              <a:t>Shelly F. Greenfield, M.D., M.P.H., Harvard Medical School</a:t>
            </a:r>
          </a:p>
          <a:p>
            <a:pPr eaLnBrk="1" hangingPunct="1"/>
            <a:endParaRPr lang="en-US" sz="2000" smtClean="0"/>
          </a:p>
          <a:p>
            <a:pPr eaLnBrk="1" hangingPunct="1">
              <a:buFont typeface="Arial" pitchFamily="34" charset="0"/>
              <a:buNone/>
            </a:pPr>
            <a:r>
              <a:rPr lang="en-US" sz="2000" b="1" i="1" smtClean="0">
                <a:latin typeface="Times New Roman" pitchFamily="18" charset="0"/>
                <a:cs typeface="Times New Roman" pitchFamily="18" charset="0"/>
              </a:rPr>
              <a:t>This research was supported by NIDA’s Clinical Trials Network</a:t>
            </a:r>
          </a:p>
          <a:p>
            <a:pPr eaLnBrk="1" hangingPunct="1">
              <a:buFont typeface="Arial" pitchFamily="34" charset="0"/>
              <a:buNone/>
            </a:pPr>
            <a:endParaRPr lang="en-US" sz="2000" smtClean="0"/>
          </a:p>
        </p:txBody>
      </p:sp>
      <p:pic>
        <p:nvPicPr>
          <p:cNvPr id="23556" name="Picture 23" descr="ctn logo"/>
          <p:cNvPicPr>
            <a:picLocks noChangeAspect="1" noChangeArrowheads="1"/>
          </p:cNvPicPr>
          <p:nvPr/>
        </p:nvPicPr>
        <p:blipFill>
          <a:blip r:embed="rId3"/>
          <a:srcRect/>
          <a:stretch>
            <a:fillRect/>
          </a:stretch>
        </p:blipFill>
        <p:spPr bwMode="auto">
          <a:xfrm>
            <a:off x="457200" y="5248275"/>
            <a:ext cx="1181100" cy="1006475"/>
          </a:xfrm>
          <a:prstGeom prst="rect">
            <a:avLst/>
          </a:prstGeom>
          <a:solidFill>
            <a:srgbClr val="00FFFF">
              <a:alpha val="50195"/>
            </a:srgbClr>
          </a:solidFill>
          <a:ln w="9525">
            <a:noFill/>
            <a:miter lim="800000"/>
            <a:headEnd/>
            <a:tailEnd/>
          </a:ln>
        </p:spPr>
      </p:pic>
      <p:sp>
        <p:nvSpPr>
          <p:cNvPr id="23557" name="TextBox 6"/>
          <p:cNvSpPr txBox="1">
            <a:spLocks noChangeArrowheads="1"/>
          </p:cNvSpPr>
          <p:nvPr/>
        </p:nvSpPr>
        <p:spPr bwMode="auto">
          <a:xfrm>
            <a:off x="1638300" y="5884863"/>
            <a:ext cx="3195638" cy="369887"/>
          </a:xfrm>
          <a:prstGeom prst="rect">
            <a:avLst/>
          </a:prstGeom>
          <a:noFill/>
          <a:ln w="9525">
            <a:noFill/>
            <a:miter lim="800000"/>
            <a:headEnd/>
            <a:tailEnd/>
          </a:ln>
        </p:spPr>
        <p:txBody>
          <a:bodyPr>
            <a:spAutoFit/>
          </a:bodyPr>
          <a:lstStyle/>
          <a:p>
            <a:r>
              <a:rPr lang="en-US"/>
              <a:t>NIDA Clinical Trials Network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Background</a:t>
            </a:r>
          </a:p>
        </p:txBody>
      </p:sp>
      <p:sp>
        <p:nvSpPr>
          <p:cNvPr id="24579" name="Content Placeholder 2"/>
          <p:cNvSpPr>
            <a:spLocks noGrp="1"/>
          </p:cNvSpPr>
          <p:nvPr>
            <p:ph idx="1"/>
          </p:nvPr>
        </p:nvSpPr>
        <p:spPr>
          <a:xfrm>
            <a:off x="457200" y="1393825"/>
            <a:ext cx="8396288" cy="4827588"/>
          </a:xfrm>
        </p:spPr>
        <p:txBody>
          <a:bodyPr/>
          <a:lstStyle/>
          <a:p>
            <a:pPr eaLnBrk="1" hangingPunct="1"/>
            <a:r>
              <a:rPr lang="en-US" smtClean="0"/>
              <a:t>HIV infection disproportionately impacts minorities in the United States.</a:t>
            </a:r>
          </a:p>
          <a:p>
            <a:pPr eaLnBrk="1" hangingPunct="1"/>
            <a:r>
              <a:rPr lang="en-US" smtClean="0"/>
              <a:t>HIV infection is estimated to be 7 times higher for African-Americans and 3 times higher in Hispanics than among Whites.</a:t>
            </a:r>
          </a:p>
          <a:p>
            <a:pPr eaLnBrk="1" hangingPunct="1"/>
            <a:r>
              <a:rPr lang="en-US" smtClean="0"/>
              <a:t>Multiple risk factors for HIV risk behaviors have been identified.</a:t>
            </a:r>
          </a:p>
          <a:p>
            <a:pPr eaLnBrk="1" hangingPunct="1"/>
            <a:r>
              <a:rPr lang="en-US" smtClean="0"/>
              <a:t>Whether the relationship between risk factor and risk behavior varies by ethnicity has rarely been examined.</a:t>
            </a:r>
          </a:p>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3513" y="236538"/>
            <a:ext cx="8229600" cy="863600"/>
          </a:xfrm>
        </p:spPr>
        <p:txBody>
          <a:bodyPr/>
          <a:lstStyle/>
          <a:p>
            <a:pPr eaLnBrk="1" hangingPunct="1"/>
            <a:r>
              <a:rPr lang="en-US" sz="2800" smtClean="0"/>
              <a:t>Background on NIDA Clinical Trials Network</a:t>
            </a:r>
          </a:p>
        </p:txBody>
      </p:sp>
      <p:sp>
        <p:nvSpPr>
          <p:cNvPr id="7171" name="Content Placeholder 2"/>
          <p:cNvSpPr>
            <a:spLocks noGrp="1"/>
          </p:cNvSpPr>
          <p:nvPr>
            <p:ph idx="1"/>
          </p:nvPr>
        </p:nvSpPr>
        <p:spPr/>
        <p:txBody>
          <a:bodyPr/>
          <a:lstStyle/>
          <a:p>
            <a:pPr eaLnBrk="1" hangingPunct="1"/>
            <a:r>
              <a:rPr lang="en-US" smtClean="0"/>
              <a:t>Established in 1999</a:t>
            </a:r>
          </a:p>
          <a:p>
            <a:pPr eaLnBrk="1" hangingPunct="1"/>
            <a:r>
              <a:rPr lang="en-US" smtClean="0"/>
              <a:t>Improve substance abuse treatment by bridging the gap between practice and research</a:t>
            </a:r>
          </a:p>
        </p:txBody>
      </p:sp>
      <p:grpSp>
        <p:nvGrpSpPr>
          <p:cNvPr id="7172" name="Group 31"/>
          <p:cNvGrpSpPr>
            <a:grpSpLocks noChangeAspect="1"/>
          </p:cNvGrpSpPr>
          <p:nvPr/>
        </p:nvGrpSpPr>
        <p:grpSpPr bwMode="auto">
          <a:xfrm>
            <a:off x="7277100" y="5332413"/>
            <a:ext cx="1347788" cy="1150937"/>
            <a:chOff x="1568" y="1792"/>
            <a:chExt cx="5432" cy="4638"/>
          </a:xfrm>
        </p:grpSpPr>
        <p:sp>
          <p:nvSpPr>
            <p:cNvPr id="7173" name="Oval 32"/>
            <p:cNvSpPr>
              <a:spLocks noChangeAspect="1" noChangeArrowheads="1"/>
            </p:cNvSpPr>
            <p:nvPr/>
          </p:nvSpPr>
          <p:spPr bwMode="auto">
            <a:xfrm>
              <a:off x="2445" y="5347"/>
              <a:ext cx="528" cy="523"/>
            </a:xfrm>
            <a:prstGeom prst="ellipse">
              <a:avLst/>
            </a:prstGeom>
            <a:solidFill>
              <a:srgbClr val="000090"/>
            </a:solidFill>
            <a:ln w="12700">
              <a:solidFill>
                <a:srgbClr val="000090"/>
              </a:solidFill>
              <a:round/>
              <a:headEnd/>
              <a:tailEnd/>
            </a:ln>
          </p:spPr>
          <p:txBody>
            <a:bodyPr anchor="ctr"/>
            <a:lstStyle/>
            <a:p>
              <a:endParaRPr lang="en-US"/>
            </a:p>
          </p:txBody>
        </p:sp>
        <p:sp>
          <p:nvSpPr>
            <p:cNvPr id="7174" name="Oval 33"/>
            <p:cNvSpPr>
              <a:spLocks noChangeAspect="1" noChangeArrowheads="1"/>
            </p:cNvSpPr>
            <p:nvPr/>
          </p:nvSpPr>
          <p:spPr bwMode="auto">
            <a:xfrm>
              <a:off x="1568" y="3855"/>
              <a:ext cx="527" cy="522"/>
            </a:xfrm>
            <a:prstGeom prst="ellipse">
              <a:avLst/>
            </a:prstGeom>
            <a:solidFill>
              <a:srgbClr val="000090"/>
            </a:solidFill>
            <a:ln w="12700">
              <a:solidFill>
                <a:srgbClr val="000090"/>
              </a:solidFill>
              <a:round/>
              <a:headEnd/>
              <a:tailEnd/>
            </a:ln>
          </p:spPr>
          <p:txBody>
            <a:bodyPr anchor="ctr"/>
            <a:lstStyle/>
            <a:p>
              <a:endParaRPr lang="en-US"/>
            </a:p>
          </p:txBody>
        </p:sp>
        <p:sp>
          <p:nvSpPr>
            <p:cNvPr id="7175" name="Oval 34"/>
            <p:cNvSpPr>
              <a:spLocks noChangeAspect="1" noChangeArrowheads="1"/>
            </p:cNvSpPr>
            <p:nvPr/>
          </p:nvSpPr>
          <p:spPr bwMode="auto">
            <a:xfrm>
              <a:off x="2515" y="3220"/>
              <a:ext cx="528" cy="522"/>
            </a:xfrm>
            <a:prstGeom prst="ellipse">
              <a:avLst/>
            </a:prstGeom>
            <a:solidFill>
              <a:srgbClr val="000090"/>
            </a:solidFill>
            <a:ln w="12700">
              <a:solidFill>
                <a:srgbClr val="000090"/>
              </a:solidFill>
              <a:round/>
              <a:headEnd/>
              <a:tailEnd/>
            </a:ln>
          </p:spPr>
          <p:txBody>
            <a:bodyPr anchor="ctr"/>
            <a:lstStyle/>
            <a:p>
              <a:endParaRPr lang="en-US"/>
            </a:p>
          </p:txBody>
        </p:sp>
        <p:sp>
          <p:nvSpPr>
            <p:cNvPr id="7176" name="Oval 35"/>
            <p:cNvSpPr>
              <a:spLocks noChangeAspect="1" noChangeArrowheads="1"/>
            </p:cNvSpPr>
            <p:nvPr/>
          </p:nvSpPr>
          <p:spPr bwMode="auto">
            <a:xfrm>
              <a:off x="2445" y="2352"/>
              <a:ext cx="528" cy="523"/>
            </a:xfrm>
            <a:prstGeom prst="ellipse">
              <a:avLst/>
            </a:prstGeom>
            <a:solidFill>
              <a:srgbClr val="000090"/>
            </a:solidFill>
            <a:ln w="12700">
              <a:solidFill>
                <a:srgbClr val="000090"/>
              </a:solidFill>
              <a:round/>
              <a:headEnd/>
              <a:tailEnd/>
            </a:ln>
          </p:spPr>
          <p:txBody>
            <a:bodyPr anchor="ctr"/>
            <a:lstStyle/>
            <a:p>
              <a:endParaRPr lang="en-US"/>
            </a:p>
          </p:txBody>
        </p:sp>
        <p:sp>
          <p:nvSpPr>
            <p:cNvPr id="7177" name="Oval 36"/>
            <p:cNvSpPr>
              <a:spLocks noChangeAspect="1" noChangeArrowheads="1"/>
            </p:cNvSpPr>
            <p:nvPr/>
          </p:nvSpPr>
          <p:spPr bwMode="auto">
            <a:xfrm>
              <a:off x="3453" y="2510"/>
              <a:ext cx="527" cy="522"/>
            </a:xfrm>
            <a:prstGeom prst="ellipse">
              <a:avLst/>
            </a:prstGeom>
            <a:solidFill>
              <a:srgbClr val="000090"/>
            </a:solidFill>
            <a:ln w="12700">
              <a:solidFill>
                <a:srgbClr val="000090"/>
              </a:solidFill>
              <a:round/>
              <a:headEnd/>
              <a:tailEnd/>
            </a:ln>
          </p:spPr>
          <p:txBody>
            <a:bodyPr anchor="ctr"/>
            <a:lstStyle/>
            <a:p>
              <a:endParaRPr lang="en-US"/>
            </a:p>
          </p:txBody>
        </p:sp>
        <p:sp>
          <p:nvSpPr>
            <p:cNvPr id="7178" name="Oval 37"/>
            <p:cNvSpPr>
              <a:spLocks noChangeAspect="1" noChangeArrowheads="1"/>
            </p:cNvSpPr>
            <p:nvPr/>
          </p:nvSpPr>
          <p:spPr bwMode="auto">
            <a:xfrm>
              <a:off x="5610" y="2347"/>
              <a:ext cx="528" cy="523"/>
            </a:xfrm>
            <a:prstGeom prst="ellipse">
              <a:avLst/>
            </a:prstGeom>
            <a:solidFill>
              <a:srgbClr val="000090"/>
            </a:solidFill>
            <a:ln w="12700">
              <a:solidFill>
                <a:srgbClr val="000090"/>
              </a:solidFill>
              <a:round/>
              <a:headEnd/>
              <a:tailEnd/>
            </a:ln>
          </p:spPr>
          <p:txBody>
            <a:bodyPr anchor="ctr"/>
            <a:lstStyle/>
            <a:p>
              <a:endParaRPr lang="en-US"/>
            </a:p>
          </p:txBody>
        </p:sp>
        <p:sp>
          <p:nvSpPr>
            <p:cNvPr id="7179" name="Oval 38"/>
            <p:cNvSpPr>
              <a:spLocks noChangeAspect="1" noChangeArrowheads="1"/>
            </p:cNvSpPr>
            <p:nvPr/>
          </p:nvSpPr>
          <p:spPr bwMode="auto">
            <a:xfrm>
              <a:off x="4605" y="2515"/>
              <a:ext cx="528" cy="522"/>
            </a:xfrm>
            <a:prstGeom prst="ellipse">
              <a:avLst/>
            </a:prstGeom>
            <a:solidFill>
              <a:srgbClr val="000090"/>
            </a:solidFill>
            <a:ln w="12700">
              <a:solidFill>
                <a:srgbClr val="000090"/>
              </a:solidFill>
              <a:round/>
              <a:headEnd/>
              <a:tailEnd/>
            </a:ln>
          </p:spPr>
          <p:txBody>
            <a:bodyPr anchor="ctr"/>
            <a:lstStyle/>
            <a:p>
              <a:endParaRPr lang="en-US"/>
            </a:p>
          </p:txBody>
        </p:sp>
        <p:sp>
          <p:nvSpPr>
            <p:cNvPr id="7180" name="Oval 39"/>
            <p:cNvSpPr>
              <a:spLocks noChangeAspect="1" noChangeArrowheads="1"/>
            </p:cNvSpPr>
            <p:nvPr/>
          </p:nvSpPr>
          <p:spPr bwMode="auto">
            <a:xfrm>
              <a:off x="5540" y="3215"/>
              <a:ext cx="528" cy="522"/>
            </a:xfrm>
            <a:prstGeom prst="ellipse">
              <a:avLst/>
            </a:prstGeom>
            <a:solidFill>
              <a:srgbClr val="000090"/>
            </a:solidFill>
            <a:ln w="12700">
              <a:solidFill>
                <a:srgbClr val="000090"/>
              </a:solidFill>
              <a:round/>
              <a:headEnd/>
              <a:tailEnd/>
            </a:ln>
          </p:spPr>
          <p:txBody>
            <a:bodyPr anchor="ctr"/>
            <a:lstStyle/>
            <a:p>
              <a:endParaRPr lang="en-US"/>
            </a:p>
          </p:txBody>
        </p:sp>
        <p:sp>
          <p:nvSpPr>
            <p:cNvPr id="7181" name="Oval 40"/>
            <p:cNvSpPr>
              <a:spLocks noChangeAspect="1" noChangeArrowheads="1"/>
            </p:cNvSpPr>
            <p:nvPr/>
          </p:nvSpPr>
          <p:spPr bwMode="auto">
            <a:xfrm>
              <a:off x="2515" y="4482"/>
              <a:ext cx="528" cy="523"/>
            </a:xfrm>
            <a:prstGeom prst="ellipse">
              <a:avLst/>
            </a:prstGeom>
            <a:solidFill>
              <a:srgbClr val="000090"/>
            </a:solidFill>
            <a:ln w="12700">
              <a:solidFill>
                <a:srgbClr val="000090"/>
              </a:solidFill>
              <a:round/>
              <a:headEnd/>
              <a:tailEnd/>
            </a:ln>
          </p:spPr>
          <p:txBody>
            <a:bodyPr anchor="ctr"/>
            <a:lstStyle/>
            <a:p>
              <a:endParaRPr lang="en-US"/>
            </a:p>
          </p:txBody>
        </p:sp>
        <p:sp>
          <p:nvSpPr>
            <p:cNvPr id="7182" name="Oval 41"/>
            <p:cNvSpPr>
              <a:spLocks noChangeAspect="1" noChangeArrowheads="1"/>
            </p:cNvSpPr>
            <p:nvPr/>
          </p:nvSpPr>
          <p:spPr bwMode="auto">
            <a:xfrm>
              <a:off x="6473" y="3850"/>
              <a:ext cx="527" cy="522"/>
            </a:xfrm>
            <a:prstGeom prst="ellipse">
              <a:avLst/>
            </a:prstGeom>
            <a:solidFill>
              <a:srgbClr val="000090"/>
            </a:solidFill>
            <a:ln w="12700">
              <a:solidFill>
                <a:srgbClr val="000090"/>
              </a:solidFill>
              <a:round/>
              <a:headEnd/>
              <a:tailEnd/>
            </a:ln>
          </p:spPr>
          <p:txBody>
            <a:bodyPr anchor="ctr"/>
            <a:lstStyle/>
            <a:p>
              <a:endParaRPr lang="en-US"/>
            </a:p>
          </p:txBody>
        </p:sp>
        <p:sp>
          <p:nvSpPr>
            <p:cNvPr id="7183" name="Line 42"/>
            <p:cNvSpPr>
              <a:spLocks noChangeAspect="1" noChangeShapeType="1"/>
            </p:cNvSpPr>
            <p:nvPr/>
          </p:nvSpPr>
          <p:spPr bwMode="auto">
            <a:xfrm>
              <a:off x="2010" y="4112"/>
              <a:ext cx="4560" cy="0"/>
            </a:xfrm>
            <a:prstGeom prst="line">
              <a:avLst/>
            </a:prstGeom>
            <a:noFill/>
            <a:ln w="12700">
              <a:solidFill>
                <a:srgbClr val="000090"/>
              </a:solidFill>
              <a:round/>
              <a:headEnd/>
              <a:tailEnd/>
            </a:ln>
          </p:spPr>
          <p:txBody>
            <a:bodyPr/>
            <a:lstStyle/>
            <a:p>
              <a:endParaRPr lang="en-US"/>
            </a:p>
          </p:txBody>
        </p:sp>
        <p:sp>
          <p:nvSpPr>
            <p:cNvPr id="7184" name="Rectangle 43"/>
            <p:cNvSpPr>
              <a:spLocks noChangeAspect="1" noChangeArrowheads="1"/>
            </p:cNvSpPr>
            <p:nvPr/>
          </p:nvSpPr>
          <p:spPr bwMode="auto">
            <a:xfrm>
              <a:off x="4223" y="4060"/>
              <a:ext cx="120" cy="115"/>
            </a:xfrm>
            <a:prstGeom prst="rect">
              <a:avLst/>
            </a:prstGeom>
            <a:solidFill>
              <a:srgbClr val="000090"/>
            </a:solidFill>
            <a:ln w="12700">
              <a:solidFill>
                <a:srgbClr val="000000"/>
              </a:solidFill>
              <a:miter lim="800000"/>
              <a:headEnd/>
              <a:tailEnd/>
            </a:ln>
          </p:spPr>
          <p:txBody>
            <a:bodyPr anchor="ctr"/>
            <a:lstStyle/>
            <a:p>
              <a:endParaRPr lang="en-US"/>
            </a:p>
          </p:txBody>
        </p:sp>
        <p:sp>
          <p:nvSpPr>
            <p:cNvPr id="7185" name="Line 44"/>
            <p:cNvSpPr>
              <a:spLocks noChangeAspect="1" noChangeShapeType="1"/>
            </p:cNvSpPr>
            <p:nvPr/>
          </p:nvSpPr>
          <p:spPr bwMode="auto">
            <a:xfrm flipV="1">
              <a:off x="2740" y="3597"/>
              <a:ext cx="3163" cy="1073"/>
            </a:xfrm>
            <a:prstGeom prst="line">
              <a:avLst/>
            </a:prstGeom>
            <a:noFill/>
            <a:ln w="12700">
              <a:solidFill>
                <a:srgbClr val="000090"/>
              </a:solidFill>
              <a:round/>
              <a:headEnd/>
              <a:tailEnd/>
            </a:ln>
          </p:spPr>
          <p:txBody>
            <a:bodyPr/>
            <a:lstStyle/>
            <a:p>
              <a:endParaRPr lang="en-US"/>
            </a:p>
          </p:txBody>
        </p:sp>
        <p:sp>
          <p:nvSpPr>
            <p:cNvPr id="7186" name="Line 45"/>
            <p:cNvSpPr>
              <a:spLocks noChangeAspect="1" noChangeShapeType="1"/>
            </p:cNvSpPr>
            <p:nvPr/>
          </p:nvSpPr>
          <p:spPr bwMode="auto">
            <a:xfrm>
              <a:off x="3723" y="2857"/>
              <a:ext cx="1090" cy="2535"/>
            </a:xfrm>
            <a:prstGeom prst="line">
              <a:avLst/>
            </a:prstGeom>
            <a:noFill/>
            <a:ln w="12700">
              <a:solidFill>
                <a:srgbClr val="000090"/>
              </a:solidFill>
              <a:round/>
              <a:headEnd/>
              <a:tailEnd/>
            </a:ln>
          </p:spPr>
          <p:txBody>
            <a:bodyPr/>
            <a:lstStyle/>
            <a:p>
              <a:endParaRPr lang="en-US"/>
            </a:p>
          </p:txBody>
        </p:sp>
        <p:sp>
          <p:nvSpPr>
            <p:cNvPr id="7187" name="Line 46"/>
            <p:cNvSpPr>
              <a:spLocks noChangeAspect="1" noChangeShapeType="1"/>
            </p:cNvSpPr>
            <p:nvPr/>
          </p:nvSpPr>
          <p:spPr bwMode="auto">
            <a:xfrm flipV="1">
              <a:off x="3700" y="2820"/>
              <a:ext cx="1160" cy="2587"/>
            </a:xfrm>
            <a:prstGeom prst="line">
              <a:avLst/>
            </a:prstGeom>
            <a:noFill/>
            <a:ln w="12700">
              <a:solidFill>
                <a:srgbClr val="000090"/>
              </a:solidFill>
              <a:round/>
              <a:headEnd/>
              <a:tailEnd/>
            </a:ln>
          </p:spPr>
          <p:txBody>
            <a:bodyPr/>
            <a:lstStyle/>
            <a:p>
              <a:endParaRPr lang="en-US"/>
            </a:p>
          </p:txBody>
        </p:sp>
        <p:sp>
          <p:nvSpPr>
            <p:cNvPr id="7188" name="Line 47"/>
            <p:cNvSpPr>
              <a:spLocks noChangeAspect="1" noChangeShapeType="1"/>
            </p:cNvSpPr>
            <p:nvPr/>
          </p:nvSpPr>
          <p:spPr bwMode="auto">
            <a:xfrm>
              <a:off x="2808" y="2637"/>
              <a:ext cx="3037" cy="3010"/>
            </a:xfrm>
            <a:prstGeom prst="line">
              <a:avLst/>
            </a:prstGeom>
            <a:noFill/>
            <a:ln w="12700">
              <a:solidFill>
                <a:srgbClr val="000090"/>
              </a:solidFill>
              <a:round/>
              <a:headEnd/>
              <a:tailEnd/>
            </a:ln>
          </p:spPr>
          <p:txBody>
            <a:bodyPr/>
            <a:lstStyle/>
            <a:p>
              <a:endParaRPr lang="en-US"/>
            </a:p>
          </p:txBody>
        </p:sp>
        <p:sp>
          <p:nvSpPr>
            <p:cNvPr id="7189" name="Line 48"/>
            <p:cNvSpPr>
              <a:spLocks noChangeAspect="1" noChangeShapeType="1"/>
            </p:cNvSpPr>
            <p:nvPr/>
          </p:nvSpPr>
          <p:spPr bwMode="auto">
            <a:xfrm flipV="1">
              <a:off x="2673" y="2637"/>
              <a:ext cx="3110" cy="2973"/>
            </a:xfrm>
            <a:prstGeom prst="line">
              <a:avLst/>
            </a:prstGeom>
            <a:noFill/>
            <a:ln w="12700">
              <a:solidFill>
                <a:srgbClr val="000090"/>
              </a:solidFill>
              <a:round/>
              <a:headEnd/>
              <a:tailEnd/>
            </a:ln>
          </p:spPr>
          <p:txBody>
            <a:bodyPr/>
            <a:lstStyle/>
            <a:p>
              <a:endParaRPr lang="en-US"/>
            </a:p>
          </p:txBody>
        </p:sp>
        <p:sp>
          <p:nvSpPr>
            <p:cNvPr id="7190" name="Line 49"/>
            <p:cNvSpPr>
              <a:spLocks noChangeAspect="1" noChangeShapeType="1"/>
            </p:cNvSpPr>
            <p:nvPr/>
          </p:nvSpPr>
          <p:spPr bwMode="auto">
            <a:xfrm>
              <a:off x="2660" y="3542"/>
              <a:ext cx="3018" cy="1163"/>
            </a:xfrm>
            <a:prstGeom prst="line">
              <a:avLst/>
            </a:prstGeom>
            <a:noFill/>
            <a:ln w="12700">
              <a:solidFill>
                <a:srgbClr val="000090"/>
              </a:solidFill>
              <a:round/>
              <a:headEnd/>
              <a:tailEnd/>
            </a:ln>
          </p:spPr>
          <p:txBody>
            <a:bodyPr/>
            <a:lstStyle/>
            <a:p>
              <a:endParaRPr lang="en-US"/>
            </a:p>
          </p:txBody>
        </p:sp>
        <p:sp>
          <p:nvSpPr>
            <p:cNvPr id="7191" name="Oval 50"/>
            <p:cNvSpPr>
              <a:spLocks noChangeAspect="1" noChangeArrowheads="1"/>
            </p:cNvSpPr>
            <p:nvPr/>
          </p:nvSpPr>
          <p:spPr bwMode="auto">
            <a:xfrm>
              <a:off x="3453" y="5187"/>
              <a:ext cx="527" cy="523"/>
            </a:xfrm>
            <a:prstGeom prst="ellipse">
              <a:avLst/>
            </a:prstGeom>
            <a:solidFill>
              <a:srgbClr val="000090"/>
            </a:solidFill>
            <a:ln w="12700">
              <a:solidFill>
                <a:srgbClr val="000090"/>
              </a:solidFill>
              <a:round/>
              <a:headEnd/>
              <a:tailEnd/>
            </a:ln>
          </p:spPr>
          <p:txBody>
            <a:bodyPr anchor="ctr"/>
            <a:lstStyle/>
            <a:p>
              <a:endParaRPr lang="en-US"/>
            </a:p>
          </p:txBody>
        </p:sp>
        <p:sp>
          <p:nvSpPr>
            <p:cNvPr id="7192" name="Oval 51"/>
            <p:cNvSpPr>
              <a:spLocks noChangeAspect="1" noChangeArrowheads="1"/>
            </p:cNvSpPr>
            <p:nvPr/>
          </p:nvSpPr>
          <p:spPr bwMode="auto">
            <a:xfrm>
              <a:off x="4603" y="5187"/>
              <a:ext cx="527" cy="523"/>
            </a:xfrm>
            <a:prstGeom prst="ellipse">
              <a:avLst/>
            </a:prstGeom>
            <a:solidFill>
              <a:srgbClr val="000090"/>
            </a:solidFill>
            <a:ln w="12700">
              <a:solidFill>
                <a:srgbClr val="000090"/>
              </a:solidFill>
              <a:round/>
              <a:headEnd/>
              <a:tailEnd/>
            </a:ln>
          </p:spPr>
          <p:txBody>
            <a:bodyPr anchor="ctr"/>
            <a:lstStyle/>
            <a:p>
              <a:endParaRPr lang="en-US"/>
            </a:p>
          </p:txBody>
        </p:sp>
        <p:sp>
          <p:nvSpPr>
            <p:cNvPr id="7193" name="Oval 52"/>
            <p:cNvSpPr>
              <a:spLocks noChangeAspect="1" noChangeArrowheads="1"/>
            </p:cNvSpPr>
            <p:nvPr/>
          </p:nvSpPr>
          <p:spPr bwMode="auto">
            <a:xfrm>
              <a:off x="5543" y="5347"/>
              <a:ext cx="527" cy="523"/>
            </a:xfrm>
            <a:prstGeom prst="ellipse">
              <a:avLst/>
            </a:prstGeom>
            <a:solidFill>
              <a:srgbClr val="000090"/>
            </a:solidFill>
            <a:ln w="12700">
              <a:solidFill>
                <a:srgbClr val="000090"/>
              </a:solidFill>
              <a:round/>
              <a:headEnd/>
              <a:tailEnd/>
            </a:ln>
          </p:spPr>
          <p:txBody>
            <a:bodyPr anchor="ctr"/>
            <a:lstStyle/>
            <a:p>
              <a:endParaRPr lang="en-US"/>
            </a:p>
          </p:txBody>
        </p:sp>
        <p:sp>
          <p:nvSpPr>
            <p:cNvPr id="7194" name="Oval 53"/>
            <p:cNvSpPr>
              <a:spLocks noChangeAspect="1" noChangeArrowheads="1"/>
            </p:cNvSpPr>
            <p:nvPr/>
          </p:nvSpPr>
          <p:spPr bwMode="auto">
            <a:xfrm>
              <a:off x="5540" y="4487"/>
              <a:ext cx="528" cy="523"/>
            </a:xfrm>
            <a:prstGeom prst="ellipse">
              <a:avLst/>
            </a:prstGeom>
            <a:solidFill>
              <a:srgbClr val="000090"/>
            </a:solidFill>
            <a:ln w="12700">
              <a:solidFill>
                <a:srgbClr val="000090"/>
              </a:solidFill>
              <a:round/>
              <a:headEnd/>
              <a:tailEnd/>
            </a:ln>
          </p:spPr>
          <p:txBody>
            <a:bodyPr anchor="ctr"/>
            <a:lstStyle/>
            <a:p>
              <a:endParaRPr lang="en-US"/>
            </a:p>
          </p:txBody>
        </p:sp>
        <p:sp>
          <p:nvSpPr>
            <p:cNvPr id="7195" name="Oval 54"/>
            <p:cNvSpPr>
              <a:spLocks noChangeAspect="1" noChangeArrowheads="1"/>
            </p:cNvSpPr>
            <p:nvPr/>
          </p:nvSpPr>
          <p:spPr bwMode="auto">
            <a:xfrm>
              <a:off x="4033" y="1792"/>
              <a:ext cx="527" cy="523"/>
            </a:xfrm>
            <a:prstGeom prst="ellipse">
              <a:avLst/>
            </a:prstGeom>
            <a:solidFill>
              <a:srgbClr val="000090"/>
            </a:solidFill>
            <a:ln w="12700">
              <a:solidFill>
                <a:srgbClr val="000090"/>
              </a:solidFill>
              <a:round/>
              <a:headEnd/>
              <a:tailEnd/>
            </a:ln>
          </p:spPr>
          <p:txBody>
            <a:bodyPr anchor="ctr"/>
            <a:lstStyle/>
            <a:p>
              <a:endParaRPr lang="en-US"/>
            </a:p>
          </p:txBody>
        </p:sp>
        <p:sp>
          <p:nvSpPr>
            <p:cNvPr id="7196" name="Oval 55"/>
            <p:cNvSpPr>
              <a:spLocks noChangeAspect="1" noChangeArrowheads="1"/>
            </p:cNvSpPr>
            <p:nvPr/>
          </p:nvSpPr>
          <p:spPr bwMode="auto">
            <a:xfrm>
              <a:off x="4028" y="5907"/>
              <a:ext cx="527" cy="523"/>
            </a:xfrm>
            <a:prstGeom prst="ellipse">
              <a:avLst/>
            </a:prstGeom>
            <a:solidFill>
              <a:srgbClr val="000090"/>
            </a:solidFill>
            <a:ln w="12700">
              <a:solidFill>
                <a:srgbClr val="000090"/>
              </a:solidFill>
              <a:round/>
              <a:headEnd/>
              <a:tailEnd/>
            </a:ln>
          </p:spPr>
          <p:txBody>
            <a:bodyPr anchor="ctr"/>
            <a:lstStyle/>
            <a:p>
              <a:endParaRPr lang="en-US"/>
            </a:p>
          </p:txBody>
        </p:sp>
        <p:sp>
          <p:nvSpPr>
            <p:cNvPr id="7197" name="Line 56"/>
            <p:cNvSpPr>
              <a:spLocks noChangeAspect="1" noChangeShapeType="1"/>
            </p:cNvSpPr>
            <p:nvPr/>
          </p:nvSpPr>
          <p:spPr bwMode="auto">
            <a:xfrm>
              <a:off x="4293" y="2157"/>
              <a:ext cx="0" cy="3960"/>
            </a:xfrm>
            <a:prstGeom prst="line">
              <a:avLst/>
            </a:prstGeom>
            <a:noFill/>
            <a:ln w="12700">
              <a:solidFill>
                <a:srgbClr val="000090"/>
              </a:solidFill>
              <a:round/>
              <a:headEnd/>
              <a:tailEnd/>
            </a:ln>
          </p:spPr>
          <p:txBody>
            <a:bodyPr/>
            <a:lstStyle/>
            <a:p>
              <a:endParaRPr lang="en-US"/>
            </a:p>
          </p:txBody>
        </p:sp>
        <p:sp>
          <p:nvSpPr>
            <p:cNvPr id="7198" name="Oval 57"/>
            <p:cNvSpPr>
              <a:spLocks noChangeAspect="1" noChangeArrowheads="1"/>
            </p:cNvSpPr>
            <p:nvPr/>
          </p:nvSpPr>
          <p:spPr bwMode="auto">
            <a:xfrm>
              <a:off x="3743" y="3717"/>
              <a:ext cx="1027" cy="790"/>
            </a:xfrm>
            <a:prstGeom prst="ellipse">
              <a:avLst/>
            </a:prstGeom>
            <a:solidFill>
              <a:srgbClr val="FF0000"/>
            </a:solidFill>
            <a:ln w="12700">
              <a:solidFill>
                <a:srgbClr val="FF0000"/>
              </a:solidFill>
              <a:round/>
              <a:headEnd/>
              <a:tailEnd/>
            </a:ln>
          </p:spPr>
          <p:txBody>
            <a:bodyPr anchor="ctr"/>
            <a:lstStyle/>
            <a:p>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smtClean="0"/>
              <a:t>Purpose</a:t>
            </a:r>
          </a:p>
        </p:txBody>
      </p:sp>
      <p:sp>
        <p:nvSpPr>
          <p:cNvPr id="25603" name="Content Placeholder 4"/>
          <p:cNvSpPr>
            <a:spLocks noGrp="1"/>
          </p:cNvSpPr>
          <p:nvPr>
            <p:ph idx="1"/>
          </p:nvPr>
        </p:nvSpPr>
        <p:spPr/>
        <p:txBody>
          <a:bodyPr/>
          <a:lstStyle/>
          <a:p>
            <a:pPr eaLnBrk="1" hangingPunct="1"/>
            <a:r>
              <a:rPr lang="en-US" smtClean="0"/>
              <a:t>This study examined racial/ethnic differences in the rates of HIV risk behaviors and whether the relationship between HIV risk factors and HIV risk behaviors varies by race/ethnicity in clients participating in NIDA Clinical Trials Network multi-site trials.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Methods</a:t>
            </a:r>
          </a:p>
        </p:txBody>
      </p:sp>
      <p:sp>
        <p:nvSpPr>
          <p:cNvPr id="26627" name="Content Placeholder 2"/>
          <p:cNvSpPr>
            <a:spLocks noGrp="1"/>
          </p:cNvSpPr>
          <p:nvPr>
            <p:ph idx="1"/>
          </p:nvPr>
        </p:nvSpPr>
        <p:spPr/>
        <p:txBody>
          <a:bodyPr/>
          <a:lstStyle/>
          <a:p>
            <a:pPr eaLnBrk="1" hangingPunct="1"/>
            <a:r>
              <a:rPr lang="en-US" smtClean="0"/>
              <a:t>Secondary data analysis of randomized participants from 7 CTN multi-site trials.</a:t>
            </a:r>
          </a:p>
          <a:p>
            <a:pPr lvl="1" eaLnBrk="1" hangingPunct="1"/>
            <a:r>
              <a:rPr lang="en-US" smtClean="0"/>
              <a:t>Buprenorphine/Naloxone vs. Clonidine for Inpatient &amp; Outpatient Opiate Detoxification</a:t>
            </a:r>
          </a:p>
          <a:p>
            <a:pPr lvl="1" eaLnBrk="1" hangingPunct="1"/>
            <a:r>
              <a:rPr lang="en-US" smtClean="0"/>
              <a:t>Motivational Incentives for Stimulant Users in Outpatient Clinics &amp; Methadone Clinics</a:t>
            </a:r>
          </a:p>
          <a:p>
            <a:pPr lvl="1" eaLnBrk="1" hangingPunct="1"/>
            <a:r>
              <a:rPr lang="en-US" smtClean="0"/>
              <a:t>Motivational Enhancement Treatment to Improve Treatment Engagement and Outcome – English &amp; Spanish-speaking </a:t>
            </a:r>
          </a:p>
          <a:p>
            <a:pPr lvl="1" eaLnBrk="1" hangingPunct="1"/>
            <a:r>
              <a:rPr lang="en-US" smtClean="0"/>
              <a:t>Motivational Interviewing in Outpatient Clinics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Measures</a:t>
            </a:r>
          </a:p>
        </p:txBody>
      </p:sp>
      <p:sp>
        <p:nvSpPr>
          <p:cNvPr id="27651" name="Content Placeholder 2"/>
          <p:cNvSpPr>
            <a:spLocks noGrp="1"/>
          </p:cNvSpPr>
          <p:nvPr>
            <p:ph idx="1"/>
          </p:nvPr>
        </p:nvSpPr>
        <p:spPr/>
        <p:txBody>
          <a:bodyPr/>
          <a:lstStyle/>
          <a:p>
            <a:pPr eaLnBrk="1" hangingPunct="1"/>
            <a:r>
              <a:rPr lang="en-US" smtClean="0"/>
              <a:t>HIV Risk Behavior Scale - past 30 days</a:t>
            </a:r>
          </a:p>
          <a:p>
            <a:pPr lvl="1" eaLnBrk="1" hangingPunct="1"/>
            <a:r>
              <a:rPr lang="en-US" smtClean="0"/>
              <a:t>Drug risk behaviors: frequency of injection drug use, receptive and distributive needle sharing, and needle cleaning</a:t>
            </a:r>
          </a:p>
          <a:p>
            <a:pPr lvl="1" eaLnBrk="1" hangingPunct="1"/>
            <a:r>
              <a:rPr lang="en-US" smtClean="0"/>
              <a:t>Sex risk behaviors: number of partners, sex trading, anal sex and condom use</a:t>
            </a:r>
          </a:p>
          <a:p>
            <a:pPr eaLnBrk="1" hangingPunct="1"/>
            <a:r>
              <a:rPr lang="en-US" smtClean="0"/>
              <a:t>Addiction Severity Index – Lite</a:t>
            </a:r>
          </a:p>
          <a:p>
            <a:pPr lvl="1" eaLnBrk="1" hangingPunct="1"/>
            <a:r>
              <a:rPr lang="en-US" smtClean="0"/>
              <a:t>Sociodemographic variables</a:t>
            </a:r>
          </a:p>
          <a:p>
            <a:pPr lvl="1" eaLnBrk="1" hangingPunct="1"/>
            <a:r>
              <a:rPr lang="en-US" smtClean="0"/>
              <a:t>Alcohol &amp; drug use, psychiatric, legal, family/social, employment composites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Sample Characteristics (N=2,063)</a:t>
            </a:r>
          </a:p>
        </p:txBody>
      </p:sp>
      <p:sp>
        <p:nvSpPr>
          <p:cNvPr id="28675" name="Content Placeholder 2"/>
          <p:cNvSpPr>
            <a:spLocks noGrp="1"/>
          </p:cNvSpPr>
          <p:nvPr>
            <p:ph idx="1"/>
          </p:nvPr>
        </p:nvSpPr>
        <p:spPr/>
        <p:txBody>
          <a:bodyPr/>
          <a:lstStyle/>
          <a:p>
            <a:pPr eaLnBrk="1" hangingPunct="1"/>
            <a:r>
              <a:rPr lang="en-US" smtClean="0"/>
              <a:t>41% non-Hispanic White</a:t>
            </a:r>
          </a:p>
          <a:p>
            <a:pPr eaLnBrk="1" hangingPunct="1"/>
            <a:r>
              <a:rPr lang="en-US" smtClean="0"/>
              <a:t>32% non-Hispanic African-American</a:t>
            </a:r>
          </a:p>
          <a:p>
            <a:pPr eaLnBrk="1" hangingPunct="1"/>
            <a:r>
              <a:rPr lang="en-US" smtClean="0"/>
              <a:t>27% Hispanic American</a:t>
            </a:r>
          </a:p>
          <a:p>
            <a:pPr eaLnBrk="1" hangingPunct="1"/>
            <a:r>
              <a:rPr lang="en-US" smtClean="0"/>
              <a:t>35% Female</a:t>
            </a:r>
          </a:p>
          <a:p>
            <a:pPr eaLnBrk="1" hangingPunct="1"/>
            <a:r>
              <a:rPr lang="en-US" smtClean="0"/>
              <a:t>Average Age 36.5 years, 18-73 range</a:t>
            </a:r>
          </a:p>
          <a:p>
            <a:pPr eaLnBrk="1" hangingPunct="1"/>
            <a:r>
              <a:rPr lang="en-US" smtClean="0"/>
              <a:t>Average Education 11.8 years, 0-27 range</a:t>
            </a:r>
          </a:p>
          <a:p>
            <a:pPr eaLnBrk="1" hangingPunct="1"/>
            <a:r>
              <a:rPr lang="en-US" smtClean="0"/>
              <a:t>55% Employed Full-time</a:t>
            </a:r>
          </a:p>
          <a:p>
            <a:pPr eaLnBrk="1" hangingPunct="1"/>
            <a:r>
              <a:rPr lang="en-US" smtClean="0"/>
              <a:t>28% Stimulant; 14% Heroin/Opiate; 27% Both, 31% Other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381000" y="165100"/>
            <a:ext cx="8382000" cy="1054100"/>
          </a:xfrm>
        </p:spPr>
        <p:txBody>
          <a:bodyPr/>
          <a:lstStyle/>
          <a:p>
            <a:pPr eaLnBrk="1" hangingPunct="1"/>
            <a:r>
              <a:rPr lang="en-US" smtClean="0"/>
              <a:t>Racial/Ethnic Differences Demographics</a:t>
            </a:r>
          </a:p>
        </p:txBody>
      </p:sp>
      <p:graphicFrame>
        <p:nvGraphicFramePr>
          <p:cNvPr id="4" name="Content Placeholder 3"/>
          <p:cNvGraphicFramePr>
            <a:graphicFrameLocks noGrp="1"/>
          </p:cNvGraphicFramePr>
          <p:nvPr>
            <p:ph idx="4294967295"/>
          </p:nvPr>
        </p:nvGraphicFramePr>
        <p:xfrm>
          <a:off x="381000" y="1271588"/>
          <a:ext cx="8229600" cy="5455920"/>
        </p:xfrm>
        <a:graphic>
          <a:graphicData uri="http://schemas.openxmlformats.org/drawingml/2006/table">
            <a:tbl>
              <a:tblPr/>
              <a:tblGrid>
                <a:gridCol w="1850164"/>
                <a:gridCol w="1442311"/>
                <a:gridCol w="1865313"/>
                <a:gridCol w="1477962"/>
                <a:gridCol w="1593850"/>
              </a:tblGrid>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6">
                              <a:lumMod val="50000"/>
                            </a:schemeClr>
                          </a:solidFill>
                          <a:effectLst/>
                          <a:latin typeface="Calibri" pitchFamily="34" charset="0"/>
                        </a:rPr>
                        <a:t>Variable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6">
                              <a:lumMod val="50000"/>
                            </a:schemeClr>
                          </a:solidFill>
                          <a:effectLst/>
                          <a:latin typeface="Calibri" pitchFamily="34" charset="0"/>
                        </a:rPr>
                        <a:t>White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6">
                              <a:lumMod val="50000"/>
                            </a:schemeClr>
                          </a:solidFill>
                          <a:effectLst/>
                          <a:latin typeface="Calibri" pitchFamily="34" charset="0"/>
                        </a:rPr>
                        <a:t>N=838 (41%)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6">
                              <a:lumMod val="50000"/>
                            </a:schemeClr>
                          </a:solidFill>
                          <a:effectLst/>
                          <a:latin typeface="Calibri" pitchFamily="34" charset="0"/>
                        </a:rPr>
                        <a:t>African-American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6">
                              <a:lumMod val="50000"/>
                            </a:schemeClr>
                          </a:solidFill>
                          <a:effectLst/>
                          <a:latin typeface="Calibri" pitchFamily="34" charset="0"/>
                        </a:rPr>
                        <a:t>N=665 (32%)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6">
                              <a:lumMod val="50000"/>
                            </a:schemeClr>
                          </a:solidFill>
                          <a:effectLst/>
                          <a:latin typeface="Calibri" pitchFamily="34" charset="0"/>
                        </a:rPr>
                        <a:t>Hispanic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6">
                              <a:lumMod val="50000"/>
                            </a:schemeClr>
                          </a:solidFill>
                          <a:effectLst/>
                          <a:latin typeface="Calibri" pitchFamily="34" charset="0"/>
                        </a:rPr>
                        <a:t>N=560 (27%)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6">
                              <a:lumMod val="50000"/>
                            </a:schemeClr>
                          </a:solidFill>
                          <a:effectLst/>
                          <a:latin typeface="Calibri" pitchFamily="34" charset="0"/>
                        </a:rPr>
                        <a:t>Total Sample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accent6">
                              <a:lumMod val="50000"/>
                            </a:schemeClr>
                          </a:solidFill>
                          <a:effectLst/>
                          <a:latin typeface="Calibri" pitchFamily="34" charset="0"/>
                        </a:rPr>
                        <a:t>N=2063    </a:t>
                      </a:r>
                      <a:r>
                        <a:rPr kumimoji="0" lang="en-US" sz="1100" b="1" i="0" u="none" strike="noStrike" cap="none" normalizeH="0" baseline="0" dirty="0" smtClean="0">
                          <a:ln>
                            <a:noFill/>
                          </a:ln>
                          <a:solidFill>
                            <a:schemeClr val="accent6">
                              <a:lumMod val="50000"/>
                            </a:schemeClr>
                          </a:solidFill>
                          <a:effectLst/>
                          <a:latin typeface="Calibri" pitchFamily="34" charset="0"/>
                        </a:rPr>
                        <a:t>*p&lt;0.001</a:t>
                      </a:r>
                      <a:endParaRPr kumimoji="0" lang="en-US" sz="1600" b="1" i="0" u="none" strike="noStrike" cap="none" normalizeH="0" baseline="0" dirty="0" smtClean="0">
                        <a:ln>
                          <a:noFill/>
                        </a:ln>
                        <a:solidFill>
                          <a:schemeClr val="accent6">
                            <a:lumMod val="50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rPr>
                        <a:t>Age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34.3±9.8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42.1±7.7</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33.1±9.1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36.5±9.8*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rPr>
                        <a:t>Education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12.7±2.1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12.0±1.9</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10.0±3.2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11.8±2.6*</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rPr>
                        <a:t>Female </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379 (45.2%)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279 (42.0%)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75 (12.9%)</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730 (35.4%)*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rPr>
                        <a:t>Employed FT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accent6">
                              <a:lumMod val="50000"/>
                            </a:schemeClr>
                          </a:solidFill>
                          <a:effectLst/>
                          <a:latin typeface="Calibri" pitchFamily="34" charset="0"/>
                          <a:cs typeface="Times New Roman" pitchFamily="18" charset="0"/>
                        </a:rPr>
                        <a:t>463 (55.3%)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324 (48.7%)</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355 (63.4%)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1142 (55.4%)*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rPr>
                        <a:t>Employed PT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151 (18.0%)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accent6">
                              <a:lumMod val="50000"/>
                            </a:schemeClr>
                          </a:solidFill>
                          <a:effectLst/>
                          <a:latin typeface="Calibri" pitchFamily="34" charset="0"/>
                          <a:cs typeface="Times New Roman" pitchFamily="18" charset="0"/>
                        </a:rPr>
                        <a:t>76 (11.4%)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66 (11.8%)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293 (14.2%)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6">
                              <a:lumMod val="50000"/>
                            </a:schemeClr>
                          </a:solidFill>
                          <a:effectLst/>
                          <a:latin typeface="Calibri" pitchFamily="34" charset="0"/>
                        </a:rPr>
                        <a:t>Living w-Partner</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322 (38.4%)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267 (40.2%)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48 (8.6%)</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637 (30.9%)*</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6">
                              <a:lumMod val="50000"/>
                            </a:schemeClr>
                          </a:solidFill>
                          <a:effectLst/>
                          <a:latin typeface="Calibri" pitchFamily="34" charset="0"/>
                        </a:rPr>
                        <a:t>Heroin/Opiates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accent6">
                              <a:lumMod val="50000"/>
                            </a:schemeClr>
                          </a:solidFill>
                          <a:effectLst/>
                          <a:latin typeface="Calibri" pitchFamily="34" charset="0"/>
                          <a:cs typeface="Times New Roman" pitchFamily="18" charset="0"/>
                        </a:rPr>
                        <a:t>162 (19.3%)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59 (8.9%)</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67 (12.0%)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288 (14.0%)*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accent6">
                              <a:lumMod val="50000"/>
                            </a:schemeClr>
                          </a:solidFill>
                          <a:effectLst/>
                          <a:latin typeface="Calibri" pitchFamily="34" charset="0"/>
                        </a:rPr>
                        <a:t>Stimulants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accent6">
                              <a:lumMod val="50000"/>
                            </a:schemeClr>
                          </a:solidFill>
                          <a:effectLst/>
                          <a:latin typeface="Calibri" pitchFamily="34" charset="0"/>
                          <a:cs typeface="Times New Roman" pitchFamily="18" charset="0"/>
                        </a:rPr>
                        <a:t>196 (23.4%)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accent6">
                              <a:lumMod val="50000"/>
                            </a:schemeClr>
                          </a:solidFill>
                          <a:effectLst/>
                          <a:latin typeface="Calibri" pitchFamily="34" charset="0"/>
                          <a:cs typeface="Times New Roman" pitchFamily="18" charset="0"/>
                        </a:rPr>
                        <a:t>224 (33.7%)</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accent6">
                              <a:lumMod val="50000"/>
                            </a:schemeClr>
                          </a:solidFill>
                          <a:effectLst/>
                          <a:latin typeface="Calibri" pitchFamily="34" charset="0"/>
                          <a:cs typeface="Times New Roman" pitchFamily="18" charset="0"/>
                        </a:rPr>
                        <a:t>152 (27.1%)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572 (27.7%)</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rPr>
                        <a:t>Opiates /Stimulants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accent6">
                              <a:lumMod val="50000"/>
                            </a:schemeClr>
                          </a:solidFill>
                          <a:effectLst/>
                          <a:latin typeface="Calibri" pitchFamily="34" charset="0"/>
                          <a:cs typeface="Times New Roman" pitchFamily="18" charset="0"/>
                        </a:rPr>
                        <a:t>226 (27.0%)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277 (41.7%)</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59 (10.5%)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562 (27.2%)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rPr>
                        <a:t>Other Drug</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254 (30.3%)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105 (15.8%)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282 (50.4%)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641 (31.1%)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Racial/Ethnic Differences Demographics</a:t>
            </a:r>
          </a:p>
        </p:txBody>
      </p:sp>
      <p:sp>
        <p:nvSpPr>
          <p:cNvPr id="30723" name="Content Placeholder 2"/>
          <p:cNvSpPr>
            <a:spLocks noGrp="1"/>
          </p:cNvSpPr>
          <p:nvPr>
            <p:ph sz="half" idx="1"/>
          </p:nvPr>
        </p:nvSpPr>
        <p:spPr/>
        <p:txBody>
          <a:bodyPr/>
          <a:lstStyle/>
          <a:p>
            <a:pPr eaLnBrk="1" hangingPunct="1"/>
            <a:r>
              <a:rPr lang="en-US" smtClean="0"/>
              <a:t>Hispanics:</a:t>
            </a:r>
          </a:p>
          <a:p>
            <a:pPr lvl="1" eaLnBrk="1" hangingPunct="1"/>
            <a:r>
              <a:rPr lang="en-US" smtClean="0"/>
              <a:t>Fewer females</a:t>
            </a:r>
          </a:p>
          <a:p>
            <a:pPr lvl="1" eaLnBrk="1" hangingPunct="1"/>
            <a:r>
              <a:rPr lang="en-US" smtClean="0"/>
              <a:t>Less education</a:t>
            </a:r>
          </a:p>
          <a:p>
            <a:pPr lvl="1" eaLnBrk="1" hangingPunct="1"/>
            <a:r>
              <a:rPr lang="en-US" smtClean="0"/>
              <a:t>Most likely to be employed FT</a:t>
            </a:r>
          </a:p>
          <a:p>
            <a:pPr lvl="1" eaLnBrk="1" hangingPunct="1"/>
            <a:r>
              <a:rPr lang="en-US" smtClean="0"/>
              <a:t>Least likely to live with a sexual partner</a:t>
            </a:r>
          </a:p>
          <a:p>
            <a:pPr lvl="1" eaLnBrk="1" hangingPunct="1"/>
            <a:r>
              <a:rPr lang="en-US" smtClean="0"/>
              <a:t>Most likely to report “other” drug use </a:t>
            </a:r>
          </a:p>
        </p:txBody>
      </p:sp>
      <p:sp>
        <p:nvSpPr>
          <p:cNvPr id="30724" name="Content Placeholder 3"/>
          <p:cNvSpPr>
            <a:spLocks noGrp="1"/>
          </p:cNvSpPr>
          <p:nvPr>
            <p:ph sz="half" idx="2"/>
          </p:nvPr>
        </p:nvSpPr>
        <p:spPr/>
        <p:txBody>
          <a:bodyPr/>
          <a:lstStyle/>
          <a:p>
            <a:pPr eaLnBrk="1" hangingPunct="1"/>
            <a:r>
              <a:rPr lang="en-US" smtClean="0"/>
              <a:t>African-Americans </a:t>
            </a:r>
          </a:p>
          <a:p>
            <a:pPr lvl="1" eaLnBrk="1" hangingPunct="1"/>
            <a:r>
              <a:rPr lang="en-US" smtClean="0"/>
              <a:t>Older</a:t>
            </a:r>
          </a:p>
          <a:p>
            <a:pPr lvl="1" eaLnBrk="1" hangingPunct="1"/>
            <a:r>
              <a:rPr lang="en-US" smtClean="0"/>
              <a:t>Most likely to report Stimulant/Opiate use</a:t>
            </a:r>
          </a:p>
          <a:p>
            <a:pPr eaLnBrk="1" hangingPunct="1"/>
            <a:r>
              <a:rPr lang="en-US" smtClean="0"/>
              <a:t>Whites</a:t>
            </a:r>
          </a:p>
          <a:p>
            <a:pPr lvl="1" eaLnBrk="1" hangingPunct="1"/>
            <a:r>
              <a:rPr lang="en-US" smtClean="0"/>
              <a:t>Most likely to report Heroin/Opiate use</a:t>
            </a:r>
          </a:p>
          <a:p>
            <a:pPr eaLnBrk="1" hangingPunct="1"/>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381000" y="152400"/>
            <a:ext cx="8382000" cy="1054100"/>
          </a:xfrm>
        </p:spPr>
        <p:txBody>
          <a:bodyPr/>
          <a:lstStyle/>
          <a:p>
            <a:pPr eaLnBrk="1" hangingPunct="1"/>
            <a:r>
              <a:rPr lang="en-US" smtClean="0"/>
              <a:t>Racial/Ethnic Differences HIV Sex Risk Behaviors</a:t>
            </a:r>
          </a:p>
        </p:txBody>
      </p:sp>
      <p:graphicFrame>
        <p:nvGraphicFramePr>
          <p:cNvPr id="4" name="Content Placeholder 3"/>
          <p:cNvGraphicFramePr>
            <a:graphicFrameLocks noGrp="1"/>
          </p:cNvGraphicFramePr>
          <p:nvPr>
            <p:ph idx="4294967295"/>
          </p:nvPr>
        </p:nvGraphicFramePr>
        <p:xfrm>
          <a:off x="457200" y="1409700"/>
          <a:ext cx="8229600" cy="4846320"/>
        </p:xfrm>
        <a:graphic>
          <a:graphicData uri="http://schemas.openxmlformats.org/drawingml/2006/table">
            <a:tbl>
              <a:tblPr/>
              <a:tblGrid>
                <a:gridCol w="1646238"/>
                <a:gridCol w="1751012"/>
                <a:gridCol w="1871663"/>
                <a:gridCol w="1427162"/>
                <a:gridCol w="1533525"/>
              </a:tblGrid>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Variable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White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African-American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Hispanic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Total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rPr>
                        <a:t>Sexually Active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513 (61.2%)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393 (59.1%)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355 (63.4%)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1261 (61.1%)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rPr>
                        <a:t>2+ Partners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86 (16.8%)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80 (20.4%)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36 (10.1%)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202 (16.0%)*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rPr>
                        <a:t>UPS - Partner</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379 (73.9%)</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276 (70.2%)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270 (76.1%)</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925 (73.4%)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rPr>
                        <a:t>UPS - Casual Sex</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57 (11.2%)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28 (7.4%)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39 (11.0%)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124 (10.0%)**</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accent6">
                              <a:lumMod val="50000"/>
                            </a:schemeClr>
                          </a:solidFill>
                          <a:effectLst/>
                          <a:latin typeface="+mn-lt"/>
                        </a:rPr>
                        <a:t>No Trading Sex</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algn="r">
                        <a:lnSpc>
                          <a:spcPct val="200000"/>
                        </a:lnSpc>
                        <a:spcBef>
                          <a:spcPts val="0"/>
                        </a:spcBef>
                        <a:spcAft>
                          <a:spcPts val="0"/>
                        </a:spcAft>
                      </a:pPr>
                      <a:r>
                        <a:rPr lang="en-US" sz="1600" b="0" dirty="0" smtClean="0">
                          <a:solidFill>
                            <a:schemeClr val="accent6">
                              <a:lumMod val="50000"/>
                            </a:schemeClr>
                          </a:solidFill>
                          <a:latin typeface="+mn-lt"/>
                          <a:ea typeface="Times New Roman"/>
                          <a:cs typeface="Times New Roman"/>
                        </a:rPr>
                        <a:t>472 </a:t>
                      </a:r>
                      <a:r>
                        <a:rPr lang="en-US" sz="1600" b="0" dirty="0">
                          <a:solidFill>
                            <a:schemeClr val="accent6">
                              <a:lumMod val="50000"/>
                            </a:schemeClr>
                          </a:solidFill>
                          <a:latin typeface="+mn-lt"/>
                          <a:ea typeface="Times New Roman"/>
                          <a:cs typeface="Times New Roman"/>
                        </a:rPr>
                        <a:t>(92.9%)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algn="r">
                        <a:lnSpc>
                          <a:spcPct val="200000"/>
                        </a:lnSpc>
                        <a:spcBef>
                          <a:spcPts val="0"/>
                        </a:spcBef>
                        <a:spcAft>
                          <a:spcPts val="0"/>
                        </a:spcAft>
                      </a:pPr>
                      <a:r>
                        <a:rPr lang="en-US" sz="1600" b="0" dirty="0">
                          <a:solidFill>
                            <a:schemeClr val="accent6">
                              <a:lumMod val="50000"/>
                            </a:schemeClr>
                          </a:solidFill>
                          <a:latin typeface="+mn-lt"/>
                          <a:ea typeface="Times New Roman"/>
                          <a:cs typeface="Times New Roman"/>
                        </a:rPr>
                        <a:t>340 (89.9%)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algn="r">
                        <a:lnSpc>
                          <a:spcPct val="200000"/>
                        </a:lnSpc>
                        <a:spcBef>
                          <a:spcPts val="0"/>
                        </a:spcBef>
                        <a:spcAft>
                          <a:spcPts val="0"/>
                        </a:spcAft>
                      </a:pPr>
                      <a:r>
                        <a:rPr lang="en-US" sz="1600" b="0" dirty="0">
                          <a:solidFill>
                            <a:schemeClr val="accent6">
                              <a:lumMod val="50000"/>
                            </a:schemeClr>
                          </a:solidFill>
                          <a:latin typeface="+mn-lt"/>
                          <a:ea typeface="Times New Roman"/>
                          <a:cs typeface="Times New Roman"/>
                        </a:rPr>
                        <a:t>330 (93.2%)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algn="r">
                        <a:lnSpc>
                          <a:spcPct val="200000"/>
                        </a:lnSpc>
                        <a:spcBef>
                          <a:spcPts val="0"/>
                        </a:spcBef>
                        <a:spcAft>
                          <a:spcPts val="0"/>
                        </a:spcAft>
                      </a:pPr>
                      <a:r>
                        <a:rPr lang="en-US" sz="1600" b="0" dirty="0">
                          <a:solidFill>
                            <a:schemeClr val="accent6">
                              <a:lumMod val="50000"/>
                            </a:schemeClr>
                          </a:solidFill>
                          <a:latin typeface="+mn-lt"/>
                          <a:ea typeface="Times New Roman"/>
                          <a:cs typeface="Times New Roman"/>
                        </a:rPr>
                        <a:t>1142 (92.1%)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rPr>
                        <a:t>UPS - Trading Sex</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23 (4.5%)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18 (4.8%)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19 (5.4%)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60 (4.8%)***</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rPr>
                        <a:t>No Anal Sex</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465 (91.5%)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368 (94.4%)</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323 (91.2%)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1156 (92.3%)</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rPr>
                        <a:t>UPS - Anal Sex</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33 (6.5%)</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15 (3.9%)</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22 (6.2%)</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70 (5.6%)</a:t>
                      </a: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rPr>
                        <a:t>Sex Risk Total </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5.9±2.8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5.7±2.7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5.9±3.1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dirty="0" smtClean="0">
                          <a:ln>
                            <a:noFill/>
                          </a:ln>
                          <a:solidFill>
                            <a:schemeClr val="accent6">
                              <a:lumMod val="50000"/>
                            </a:schemeClr>
                          </a:solidFill>
                          <a:effectLst/>
                          <a:latin typeface="+mn-lt"/>
                          <a:cs typeface="Times New Roman" pitchFamily="18" charset="0"/>
                        </a:rPr>
                        <a:t>5.9±2.8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bl>
          </a:graphicData>
        </a:graphic>
      </p:graphicFrame>
      <p:sp>
        <p:nvSpPr>
          <p:cNvPr id="13383" name="TextBox 4"/>
          <p:cNvSpPr txBox="1">
            <a:spLocks noChangeArrowheads="1"/>
          </p:cNvSpPr>
          <p:nvPr/>
        </p:nvSpPr>
        <p:spPr bwMode="auto">
          <a:xfrm>
            <a:off x="457200" y="6376988"/>
            <a:ext cx="8229600" cy="307975"/>
          </a:xfrm>
          <a:prstGeom prst="rect">
            <a:avLst/>
          </a:prstGeom>
          <a:noFill/>
          <a:ln w="9525">
            <a:noFill/>
            <a:miter lim="800000"/>
            <a:headEnd/>
            <a:tailEnd/>
          </a:ln>
        </p:spPr>
        <p:txBody>
          <a:bodyPr>
            <a:spAutoFit/>
          </a:bodyPr>
          <a:lstStyle/>
          <a:p>
            <a:pPr>
              <a:defRPr/>
            </a:pPr>
            <a:r>
              <a:rPr lang="en-US" sz="1400" b="1" dirty="0">
                <a:solidFill>
                  <a:schemeClr val="accent6">
                    <a:lumMod val="50000"/>
                  </a:schemeClr>
                </a:solidFill>
              </a:rPr>
              <a:t>UPS = Unprotected Sex 				 			*p&lt;0.001; **p=0.009; ***p=0.036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Racial/Ethnic Differences HIV Sex Risk Behaviors</a:t>
            </a:r>
          </a:p>
        </p:txBody>
      </p:sp>
      <p:sp>
        <p:nvSpPr>
          <p:cNvPr id="32771" name="Content Placeholder 2"/>
          <p:cNvSpPr>
            <a:spLocks noGrp="1"/>
          </p:cNvSpPr>
          <p:nvPr>
            <p:ph idx="1"/>
          </p:nvPr>
        </p:nvSpPr>
        <p:spPr/>
        <p:txBody>
          <a:bodyPr/>
          <a:lstStyle/>
          <a:p>
            <a:pPr eaLnBrk="1" hangingPunct="1"/>
            <a:r>
              <a:rPr lang="en-US" smtClean="0"/>
              <a:t>Two-thirds sexually active</a:t>
            </a:r>
          </a:p>
          <a:p>
            <a:pPr eaLnBrk="1" hangingPunct="1"/>
            <a:r>
              <a:rPr lang="en-US" smtClean="0"/>
              <a:t>African Americans most likely to report multiple partners &amp; trading sex but least likely to report unprotected sex with a casual partner</a:t>
            </a:r>
          </a:p>
          <a:p>
            <a:pPr eaLnBrk="1" hangingPunct="1"/>
            <a:r>
              <a:rPr lang="en-US" smtClean="0"/>
              <a:t>Hispanics least likely to report trading sex but most likely to report unprotected sex when trading sex</a:t>
            </a:r>
          </a:p>
          <a:p>
            <a:pPr eaLnBrk="1" hangingPunct="1"/>
            <a:endParaRPr lang="en-US" smtClean="0"/>
          </a:p>
          <a:p>
            <a:pPr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Racial/Ethnic Differences HIV Drug Risk Behaviors</a:t>
            </a:r>
          </a:p>
        </p:txBody>
      </p:sp>
      <p:graphicFrame>
        <p:nvGraphicFramePr>
          <p:cNvPr id="4" name="Content Placeholder 3"/>
          <p:cNvGraphicFramePr>
            <a:graphicFrameLocks noGrp="1"/>
          </p:cNvGraphicFramePr>
          <p:nvPr>
            <p:ph idx="1"/>
          </p:nvPr>
        </p:nvGraphicFramePr>
        <p:xfrm>
          <a:off x="457200" y="1639888"/>
          <a:ext cx="8229600" cy="4303395"/>
        </p:xfrm>
        <a:graphic>
          <a:graphicData uri="http://schemas.openxmlformats.org/drawingml/2006/table">
            <a:tbl>
              <a:tblPr/>
              <a:tblGrid>
                <a:gridCol w="1960563"/>
                <a:gridCol w="1495425"/>
                <a:gridCol w="1939925"/>
                <a:gridCol w="1376362"/>
                <a:gridCol w="1457325"/>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Calibri" pitchFamily="34" charset="0"/>
                        </a:rPr>
                        <a:t>Variable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Calibri" pitchFamily="34" charset="0"/>
                        </a:rPr>
                        <a:t>White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Calibri" pitchFamily="34" charset="0"/>
                        </a:rPr>
                        <a:t>African-American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Calibri" pitchFamily="34" charset="0"/>
                        </a:rPr>
                        <a:t>Hispanic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Calibri" pitchFamily="34" charset="0"/>
                        </a:rPr>
                        <a:t>Total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Any IDU</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232 (27.7%)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111 (16.7%)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69 (12.3%)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412 (20.0%)*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Daily IDU</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163 (70.3%)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55 (49.5%)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52(75.4%)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270 (65.5%)*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Receptive Needle Sharing</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42 (21.0%)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13 (12.7%)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16 (23.2%)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71 (19.1%)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Distributive Needle Sharing</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52 (23.2%)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18 (16.4%)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25 (37.3%)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95 (23.7%)**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Inconsistent Needle Cleaning  Before Use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112 (54.4%)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60 (56.6%)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46 (66.7%)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218 (57.2%)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Drug Risk Composite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8.9±5.2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7.0±4.3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cs typeface="Times New Roman" pitchFamily="18" charset="0"/>
                        </a:rPr>
                        <a:t>9.7±4.4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r" defTabSz="457200" rtl="0" eaLnBrk="1" fontAlgn="base" latinLnBrk="0" hangingPunct="1">
                        <a:lnSpc>
                          <a:spcPct val="2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cs typeface="Times New Roman" pitchFamily="18" charset="0"/>
                        </a:rPr>
                        <a:t>8.5±4.9*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bl>
          </a:graphicData>
        </a:graphic>
      </p:graphicFrame>
      <p:sp>
        <p:nvSpPr>
          <p:cNvPr id="15413" name="TextBox 4"/>
          <p:cNvSpPr txBox="1">
            <a:spLocks noChangeArrowheads="1"/>
          </p:cNvSpPr>
          <p:nvPr/>
        </p:nvSpPr>
        <p:spPr bwMode="auto">
          <a:xfrm>
            <a:off x="457200" y="6049963"/>
            <a:ext cx="2705100" cy="339725"/>
          </a:xfrm>
          <a:prstGeom prst="rect">
            <a:avLst/>
          </a:prstGeom>
          <a:noFill/>
          <a:ln w="9525">
            <a:noFill/>
            <a:miter lim="800000"/>
            <a:headEnd/>
            <a:tailEnd/>
          </a:ln>
        </p:spPr>
        <p:txBody>
          <a:bodyPr>
            <a:spAutoFit/>
          </a:bodyPr>
          <a:lstStyle/>
          <a:p>
            <a:pPr>
              <a:defRPr/>
            </a:pPr>
            <a:r>
              <a:rPr lang="en-US" sz="1600" b="1" dirty="0">
                <a:solidFill>
                  <a:schemeClr val="accent6">
                    <a:lumMod val="50000"/>
                  </a:schemeClr>
                </a:solidFill>
              </a:rPr>
              <a:t>*p&lt;0.001; **p=0.006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Racial/Ethnic Differences HIV Drug Risk Behaviors</a:t>
            </a:r>
          </a:p>
        </p:txBody>
      </p:sp>
      <p:sp>
        <p:nvSpPr>
          <p:cNvPr id="34819" name="Content Placeholder 2"/>
          <p:cNvSpPr>
            <a:spLocks noGrp="1"/>
          </p:cNvSpPr>
          <p:nvPr>
            <p:ph idx="1"/>
          </p:nvPr>
        </p:nvSpPr>
        <p:spPr/>
        <p:txBody>
          <a:bodyPr/>
          <a:lstStyle/>
          <a:p>
            <a:pPr eaLnBrk="1" hangingPunct="1"/>
            <a:r>
              <a:rPr lang="en-US" smtClean="0"/>
              <a:t>20% reported IDU</a:t>
            </a:r>
          </a:p>
          <a:p>
            <a:pPr lvl="1" eaLnBrk="1" hangingPunct="1"/>
            <a:r>
              <a:rPr lang="en-US" smtClean="0"/>
              <a:t>66% daily users; 32% shared needles</a:t>
            </a:r>
          </a:p>
          <a:p>
            <a:pPr lvl="1" eaLnBrk="1" hangingPunct="1"/>
            <a:r>
              <a:rPr lang="en-US" smtClean="0"/>
              <a:t>57% inconsistently cleaned needles</a:t>
            </a:r>
          </a:p>
          <a:p>
            <a:pPr eaLnBrk="1" hangingPunct="1"/>
            <a:r>
              <a:rPr lang="en-US" smtClean="0"/>
              <a:t>Hispanics least likely to report IDU but highest distributive needle sharing &amp; overall drug risk behaviors</a:t>
            </a:r>
          </a:p>
          <a:p>
            <a:pPr eaLnBrk="1" hangingPunct="1"/>
            <a:r>
              <a:rPr lang="en-US" smtClean="0"/>
              <a:t>African-Americans least likely to report daily IDU, distributive needle sharing &amp; overall drug risk behaviors</a:t>
            </a:r>
          </a:p>
          <a:p>
            <a:pPr eaLnBrk="1" hangingPunct="1"/>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 name="Rounded Rectangle 285"/>
          <p:cNvSpPr/>
          <p:nvPr/>
        </p:nvSpPr>
        <p:spPr bwMode="auto">
          <a:xfrm>
            <a:off x="3657600" y="5975350"/>
            <a:ext cx="1828800" cy="38417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700" b="1" dirty="0">
                <a:solidFill>
                  <a:schemeClr val="tx1"/>
                </a:solidFill>
              </a:rPr>
              <a:t>Pacific Northwest Node</a:t>
            </a:r>
          </a:p>
          <a:p>
            <a:pPr algn="ctr">
              <a:defRPr/>
            </a:pPr>
            <a:r>
              <a:rPr lang="en-US" sz="700" dirty="0">
                <a:solidFill>
                  <a:schemeClr val="tx1"/>
                </a:solidFill>
              </a:rPr>
              <a:t>University of Washington</a:t>
            </a:r>
          </a:p>
          <a:p>
            <a:pPr algn="ctr">
              <a:defRPr/>
            </a:pPr>
            <a:r>
              <a:rPr lang="en-US" sz="700" dirty="0">
                <a:solidFill>
                  <a:schemeClr val="tx1"/>
                </a:solidFill>
              </a:rPr>
              <a:t>Washington State University</a:t>
            </a:r>
          </a:p>
        </p:txBody>
      </p:sp>
      <p:sp>
        <p:nvSpPr>
          <p:cNvPr id="289" name="Rounded Rectangle 288"/>
          <p:cNvSpPr/>
          <p:nvPr/>
        </p:nvSpPr>
        <p:spPr bwMode="auto">
          <a:xfrm>
            <a:off x="5486400" y="5975350"/>
            <a:ext cx="1828800" cy="38417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700" b="1" dirty="0">
                <a:solidFill>
                  <a:schemeClr val="tx1"/>
                </a:solidFill>
              </a:rPr>
              <a:t>Pacific Region Node</a:t>
            </a:r>
          </a:p>
          <a:p>
            <a:pPr algn="ctr">
              <a:defRPr/>
            </a:pPr>
            <a:r>
              <a:rPr lang="en-US" sz="700" dirty="0">
                <a:solidFill>
                  <a:schemeClr val="tx1"/>
                </a:solidFill>
              </a:rPr>
              <a:t>University of California, Los Angeles</a:t>
            </a:r>
          </a:p>
        </p:txBody>
      </p:sp>
      <p:sp>
        <p:nvSpPr>
          <p:cNvPr id="290" name="Rounded Rectangle 289"/>
          <p:cNvSpPr/>
          <p:nvPr/>
        </p:nvSpPr>
        <p:spPr bwMode="auto">
          <a:xfrm>
            <a:off x="5486400" y="6454775"/>
            <a:ext cx="1828800" cy="38417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700" b="1" dirty="0">
                <a:solidFill>
                  <a:schemeClr val="tx1"/>
                </a:solidFill>
              </a:rPr>
              <a:t>Western States Node</a:t>
            </a:r>
          </a:p>
          <a:p>
            <a:pPr algn="ctr">
              <a:defRPr/>
            </a:pPr>
            <a:r>
              <a:rPr lang="en-US" sz="700" dirty="0">
                <a:solidFill>
                  <a:schemeClr val="tx1"/>
                </a:solidFill>
              </a:rPr>
              <a:t>University of California, San Francisco</a:t>
            </a:r>
          </a:p>
          <a:p>
            <a:pPr algn="ctr">
              <a:defRPr/>
            </a:pPr>
            <a:r>
              <a:rPr lang="en-US" sz="700" dirty="0">
                <a:solidFill>
                  <a:schemeClr val="tx1"/>
                </a:solidFill>
              </a:rPr>
              <a:t>Oregon Health &amp; Science University </a:t>
            </a:r>
          </a:p>
        </p:txBody>
      </p:sp>
      <p:sp>
        <p:nvSpPr>
          <p:cNvPr id="302" name="Rounded Rectangle 301"/>
          <p:cNvSpPr/>
          <p:nvPr/>
        </p:nvSpPr>
        <p:spPr bwMode="auto">
          <a:xfrm>
            <a:off x="1828800" y="6454775"/>
            <a:ext cx="1828800" cy="38417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700" b="1" dirty="0">
                <a:solidFill>
                  <a:schemeClr val="tx1"/>
                </a:solidFill>
              </a:rPr>
              <a:t>Southwest Node</a:t>
            </a:r>
          </a:p>
          <a:p>
            <a:pPr algn="ctr">
              <a:defRPr/>
            </a:pPr>
            <a:r>
              <a:rPr lang="en-US" sz="700" dirty="0">
                <a:solidFill>
                  <a:schemeClr val="tx1"/>
                </a:solidFill>
              </a:rPr>
              <a:t>University of New Mexico</a:t>
            </a:r>
          </a:p>
        </p:txBody>
      </p:sp>
      <p:sp>
        <p:nvSpPr>
          <p:cNvPr id="303" name="Rounded Rectangle 302"/>
          <p:cNvSpPr/>
          <p:nvPr/>
        </p:nvSpPr>
        <p:spPr bwMode="auto">
          <a:xfrm>
            <a:off x="7315200" y="5972175"/>
            <a:ext cx="1828800" cy="38417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700" b="1" dirty="0">
                <a:solidFill>
                  <a:schemeClr val="tx1"/>
                </a:solidFill>
              </a:rPr>
              <a:t>Southern Consortium Node</a:t>
            </a:r>
          </a:p>
          <a:p>
            <a:pPr algn="ctr">
              <a:defRPr/>
            </a:pPr>
            <a:r>
              <a:rPr lang="en-US" sz="700" dirty="0">
                <a:solidFill>
                  <a:schemeClr val="tx1"/>
                </a:solidFill>
              </a:rPr>
              <a:t>Medical University of South Carolina</a:t>
            </a:r>
          </a:p>
          <a:p>
            <a:pPr algn="ctr">
              <a:defRPr/>
            </a:pPr>
            <a:r>
              <a:rPr lang="en-US" sz="700" dirty="0">
                <a:solidFill>
                  <a:schemeClr val="tx1"/>
                </a:solidFill>
              </a:rPr>
              <a:t>Duke University Medical Center</a:t>
            </a:r>
          </a:p>
        </p:txBody>
      </p:sp>
      <p:sp>
        <p:nvSpPr>
          <p:cNvPr id="304" name="Rounded Rectangle 303"/>
          <p:cNvSpPr/>
          <p:nvPr/>
        </p:nvSpPr>
        <p:spPr bwMode="auto">
          <a:xfrm>
            <a:off x="3657600" y="5486400"/>
            <a:ext cx="1828800" cy="38417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700" b="1" dirty="0">
                <a:solidFill>
                  <a:schemeClr val="tx1"/>
                </a:solidFill>
              </a:rPr>
              <a:t>Florida Node Alliance</a:t>
            </a:r>
          </a:p>
          <a:p>
            <a:pPr algn="ctr">
              <a:defRPr/>
            </a:pPr>
            <a:r>
              <a:rPr lang="en-US" sz="700" dirty="0">
                <a:solidFill>
                  <a:schemeClr val="tx1"/>
                </a:solidFill>
              </a:rPr>
              <a:t>University of Miami</a:t>
            </a:r>
          </a:p>
        </p:txBody>
      </p:sp>
      <p:sp>
        <p:nvSpPr>
          <p:cNvPr id="305" name="Rounded Rectangle 304"/>
          <p:cNvSpPr/>
          <p:nvPr/>
        </p:nvSpPr>
        <p:spPr bwMode="auto">
          <a:xfrm>
            <a:off x="3657600" y="6457950"/>
            <a:ext cx="1828800" cy="38417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700" b="1" dirty="0">
                <a:solidFill>
                  <a:schemeClr val="tx1"/>
                </a:solidFill>
              </a:rPr>
              <a:t>Texas Node</a:t>
            </a:r>
          </a:p>
          <a:p>
            <a:pPr algn="ctr">
              <a:defRPr/>
            </a:pPr>
            <a:r>
              <a:rPr lang="en-US" sz="700" dirty="0">
                <a:solidFill>
                  <a:schemeClr val="tx1"/>
                </a:solidFill>
              </a:rPr>
              <a:t>Univ. of Texas, Southwestern Med Cen.</a:t>
            </a:r>
          </a:p>
        </p:txBody>
      </p:sp>
      <p:sp>
        <p:nvSpPr>
          <p:cNvPr id="306" name="Rounded Rectangle 305"/>
          <p:cNvSpPr/>
          <p:nvPr/>
        </p:nvSpPr>
        <p:spPr bwMode="auto">
          <a:xfrm>
            <a:off x="7315200" y="5486400"/>
            <a:ext cx="1828800" cy="38417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700" b="1" dirty="0">
                <a:solidFill>
                  <a:schemeClr val="tx1"/>
                </a:solidFill>
              </a:rPr>
              <a:t>Mid-Atlantic Node</a:t>
            </a:r>
          </a:p>
          <a:p>
            <a:pPr algn="ctr">
              <a:defRPr/>
            </a:pPr>
            <a:r>
              <a:rPr lang="en-US" sz="700" dirty="0">
                <a:solidFill>
                  <a:schemeClr val="tx1"/>
                </a:solidFill>
              </a:rPr>
              <a:t>The Johns Hopkins University</a:t>
            </a:r>
          </a:p>
          <a:p>
            <a:pPr algn="ctr">
              <a:defRPr/>
            </a:pPr>
            <a:r>
              <a:rPr lang="en-US" sz="700" dirty="0">
                <a:solidFill>
                  <a:schemeClr val="tx1"/>
                </a:solidFill>
              </a:rPr>
              <a:t>Friends Research Institute, Inc.</a:t>
            </a:r>
          </a:p>
          <a:p>
            <a:pPr algn="ctr">
              <a:defRPr/>
            </a:pPr>
            <a:endParaRPr lang="en-US" sz="700" dirty="0">
              <a:solidFill>
                <a:schemeClr val="tx1"/>
              </a:solidFill>
            </a:endParaRPr>
          </a:p>
        </p:txBody>
      </p:sp>
      <p:sp>
        <p:nvSpPr>
          <p:cNvPr id="307" name="Rounded Rectangle 306"/>
          <p:cNvSpPr/>
          <p:nvPr/>
        </p:nvSpPr>
        <p:spPr bwMode="auto">
          <a:xfrm>
            <a:off x="1828800" y="5486400"/>
            <a:ext cx="1828800" cy="38417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700" b="1" dirty="0">
                <a:solidFill>
                  <a:schemeClr val="tx1"/>
                </a:solidFill>
              </a:rPr>
              <a:t>Delaware Valley Node</a:t>
            </a:r>
          </a:p>
          <a:p>
            <a:pPr algn="ctr">
              <a:defRPr/>
            </a:pPr>
            <a:r>
              <a:rPr lang="en-US" sz="700" dirty="0">
                <a:solidFill>
                  <a:schemeClr val="tx1"/>
                </a:solidFill>
              </a:rPr>
              <a:t>University of Pennsylvania</a:t>
            </a:r>
          </a:p>
        </p:txBody>
      </p:sp>
      <p:sp>
        <p:nvSpPr>
          <p:cNvPr id="308" name="Rounded Rectangle 307"/>
          <p:cNvSpPr/>
          <p:nvPr/>
        </p:nvSpPr>
        <p:spPr bwMode="auto">
          <a:xfrm>
            <a:off x="0" y="5486400"/>
            <a:ext cx="1828800" cy="38417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700" b="1" dirty="0">
                <a:solidFill>
                  <a:schemeClr val="tx1"/>
                </a:solidFill>
              </a:rPr>
              <a:t>Appalachian Tri-State Node</a:t>
            </a:r>
          </a:p>
          <a:p>
            <a:pPr algn="ctr">
              <a:defRPr/>
            </a:pPr>
            <a:r>
              <a:rPr lang="en-US" sz="700" dirty="0">
                <a:solidFill>
                  <a:schemeClr val="tx1"/>
                </a:solidFill>
              </a:rPr>
              <a:t>University of Pittsburgh</a:t>
            </a:r>
          </a:p>
        </p:txBody>
      </p:sp>
      <p:sp>
        <p:nvSpPr>
          <p:cNvPr id="309" name="Rounded Rectangle 308"/>
          <p:cNvSpPr/>
          <p:nvPr/>
        </p:nvSpPr>
        <p:spPr bwMode="auto">
          <a:xfrm>
            <a:off x="1828800" y="5975350"/>
            <a:ext cx="1828800" cy="38417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700" b="1" dirty="0">
                <a:solidFill>
                  <a:schemeClr val="tx1"/>
                </a:solidFill>
              </a:rPr>
              <a:t>Ohio Valley Node</a:t>
            </a:r>
          </a:p>
          <a:p>
            <a:pPr algn="ctr">
              <a:defRPr/>
            </a:pPr>
            <a:r>
              <a:rPr lang="en-US" sz="700" dirty="0">
                <a:solidFill>
                  <a:schemeClr val="tx1"/>
                </a:solidFill>
              </a:rPr>
              <a:t>University of Cincinnati</a:t>
            </a:r>
          </a:p>
        </p:txBody>
      </p:sp>
      <p:sp>
        <p:nvSpPr>
          <p:cNvPr id="310" name="Rounded Rectangle 309"/>
          <p:cNvSpPr/>
          <p:nvPr/>
        </p:nvSpPr>
        <p:spPr bwMode="auto">
          <a:xfrm>
            <a:off x="5486400" y="5486400"/>
            <a:ext cx="1828800" cy="38417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700" b="1" dirty="0">
                <a:solidFill>
                  <a:schemeClr val="tx1"/>
                </a:solidFill>
              </a:rPr>
              <a:t>Greater New York Node</a:t>
            </a:r>
          </a:p>
          <a:p>
            <a:pPr algn="ctr">
              <a:defRPr/>
            </a:pPr>
            <a:r>
              <a:rPr lang="en-US" sz="700" dirty="0">
                <a:solidFill>
                  <a:schemeClr val="tx1"/>
                </a:solidFill>
              </a:rPr>
              <a:t>New York State Psychiatric Institute</a:t>
            </a:r>
          </a:p>
          <a:p>
            <a:pPr algn="ctr">
              <a:defRPr/>
            </a:pPr>
            <a:r>
              <a:rPr lang="en-US" sz="700" dirty="0">
                <a:solidFill>
                  <a:schemeClr val="tx1"/>
                </a:solidFill>
              </a:rPr>
              <a:t>New York University</a:t>
            </a:r>
          </a:p>
        </p:txBody>
      </p:sp>
      <p:sp>
        <p:nvSpPr>
          <p:cNvPr id="312" name="Rounded Rectangle 311"/>
          <p:cNvSpPr/>
          <p:nvPr/>
        </p:nvSpPr>
        <p:spPr bwMode="auto">
          <a:xfrm>
            <a:off x="0" y="5972175"/>
            <a:ext cx="1828800" cy="38417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700" b="1" dirty="0">
                <a:solidFill>
                  <a:schemeClr val="tx1"/>
                </a:solidFill>
              </a:rPr>
              <a:t>New England  Consortium </a:t>
            </a:r>
          </a:p>
          <a:p>
            <a:pPr algn="ctr">
              <a:defRPr/>
            </a:pPr>
            <a:r>
              <a:rPr lang="en-US" sz="700" dirty="0">
                <a:solidFill>
                  <a:schemeClr val="tx1"/>
                </a:solidFill>
              </a:rPr>
              <a:t>McLean Hospital</a:t>
            </a:r>
          </a:p>
          <a:p>
            <a:pPr algn="ctr">
              <a:defRPr/>
            </a:pPr>
            <a:r>
              <a:rPr lang="en-US" sz="700" dirty="0">
                <a:solidFill>
                  <a:schemeClr val="tx1"/>
                </a:solidFill>
              </a:rPr>
              <a:t>Yale University</a:t>
            </a:r>
          </a:p>
        </p:txBody>
      </p:sp>
      <p:sp>
        <p:nvSpPr>
          <p:cNvPr id="8207" name="Text Box 2"/>
          <p:cNvSpPr txBox="1">
            <a:spLocks noChangeArrowheads="1"/>
          </p:cNvSpPr>
          <p:nvPr/>
        </p:nvSpPr>
        <p:spPr bwMode="auto">
          <a:xfrm>
            <a:off x="7886700" y="4191000"/>
            <a:ext cx="1257300" cy="304800"/>
          </a:xfrm>
          <a:prstGeom prst="rect">
            <a:avLst/>
          </a:prstGeom>
          <a:noFill/>
          <a:ln w="9525">
            <a:noFill/>
            <a:miter lim="800000"/>
            <a:headEnd/>
            <a:tailEnd/>
          </a:ln>
        </p:spPr>
        <p:txBody>
          <a:bodyPr>
            <a:spAutoFit/>
          </a:bodyPr>
          <a:lstStyle/>
          <a:p>
            <a:r>
              <a:rPr lang="en-US" sz="700" b="1">
                <a:solidFill>
                  <a:srgbClr val="CCECFF"/>
                </a:solidFill>
              </a:rPr>
              <a:t>Regional Research and Training Center (RRTC)</a:t>
            </a:r>
          </a:p>
        </p:txBody>
      </p:sp>
      <p:sp>
        <p:nvSpPr>
          <p:cNvPr id="656" name="Rectangle 3"/>
          <p:cNvSpPr>
            <a:spLocks noChangeArrowheads="1"/>
          </p:cNvSpPr>
          <p:nvPr/>
        </p:nvSpPr>
        <p:spPr bwMode="auto">
          <a:xfrm>
            <a:off x="7696200" y="4562475"/>
            <a:ext cx="100013" cy="100013"/>
          </a:xfrm>
          <a:prstGeom prst="rect">
            <a:avLst/>
          </a:prstGeom>
          <a:solidFill>
            <a:schemeClr val="accent5">
              <a:lumMod val="50000"/>
            </a:schemeClr>
          </a:solidFill>
          <a:ln w="1651">
            <a:solidFill>
              <a:schemeClr val="tx1"/>
            </a:solidFill>
            <a:round/>
            <a:headEnd/>
            <a:tailEnd/>
          </a:ln>
        </p:spPr>
        <p:txBody>
          <a:bodyPr/>
          <a:lstStyle/>
          <a:p>
            <a:pPr>
              <a:defRPr/>
            </a:pPr>
            <a:endParaRPr lang="en-US" dirty="0"/>
          </a:p>
        </p:txBody>
      </p:sp>
      <p:sp>
        <p:nvSpPr>
          <p:cNvPr id="8209" name="Text Box 4"/>
          <p:cNvSpPr txBox="1">
            <a:spLocks noChangeArrowheads="1"/>
          </p:cNvSpPr>
          <p:nvPr/>
        </p:nvSpPr>
        <p:spPr bwMode="auto">
          <a:xfrm>
            <a:off x="7877175" y="4486275"/>
            <a:ext cx="1266825" cy="314325"/>
          </a:xfrm>
          <a:prstGeom prst="rect">
            <a:avLst/>
          </a:prstGeom>
          <a:noFill/>
          <a:ln w="9525">
            <a:noFill/>
            <a:miter lim="800000"/>
            <a:headEnd/>
            <a:tailEnd/>
          </a:ln>
        </p:spPr>
        <p:txBody>
          <a:bodyPr>
            <a:spAutoFit/>
          </a:bodyPr>
          <a:lstStyle/>
          <a:p>
            <a:r>
              <a:rPr lang="en-US" sz="700" b="1">
                <a:solidFill>
                  <a:srgbClr val="CCECFF"/>
                </a:solidFill>
              </a:rPr>
              <a:t>State with Community Treatment Program (CTP)</a:t>
            </a:r>
          </a:p>
        </p:txBody>
      </p:sp>
      <p:sp>
        <p:nvSpPr>
          <p:cNvPr id="8210" name="AutoShape 147"/>
          <p:cNvSpPr>
            <a:spLocks noChangeArrowheads="1"/>
          </p:cNvSpPr>
          <p:nvPr/>
        </p:nvSpPr>
        <p:spPr bwMode="auto">
          <a:xfrm>
            <a:off x="7696200" y="4191000"/>
            <a:ext cx="152400" cy="228600"/>
          </a:xfrm>
          <a:prstGeom prst="star4">
            <a:avLst>
              <a:gd name="adj" fmla="val 12500"/>
            </a:avLst>
          </a:prstGeom>
          <a:solidFill>
            <a:srgbClr val="D20606"/>
          </a:solidFill>
          <a:ln w="9525">
            <a:noFill/>
            <a:miter lim="800000"/>
            <a:headEnd/>
            <a:tailEnd/>
          </a:ln>
        </p:spPr>
        <p:txBody>
          <a:bodyPr wrap="none" anchor="ctr"/>
          <a:lstStyle/>
          <a:p>
            <a:endParaRPr lang="en-US"/>
          </a:p>
        </p:txBody>
      </p:sp>
      <p:sp>
        <p:nvSpPr>
          <p:cNvPr id="8211" name="Rectangle 5"/>
          <p:cNvSpPr>
            <a:spLocks noChangeArrowheads="1"/>
          </p:cNvSpPr>
          <p:nvPr/>
        </p:nvSpPr>
        <p:spPr bwMode="auto">
          <a:xfrm>
            <a:off x="0" y="46038"/>
            <a:ext cx="9144000" cy="1200150"/>
          </a:xfrm>
          <a:prstGeom prst="rect">
            <a:avLst/>
          </a:prstGeom>
          <a:noFill/>
          <a:ln w="9525">
            <a:noFill/>
            <a:miter lim="800000"/>
            <a:headEnd/>
            <a:tailEnd/>
          </a:ln>
        </p:spPr>
        <p:txBody>
          <a:bodyPr anchor="ctr">
            <a:spAutoFit/>
          </a:bodyPr>
          <a:lstStyle/>
          <a:p>
            <a:pPr algn="ctr"/>
            <a:r>
              <a:rPr lang="en-US" sz="3600">
                <a:solidFill>
                  <a:schemeClr val="tx2"/>
                </a:solidFill>
                <a:latin typeface="Tahoma" pitchFamily="34" charset="0"/>
              </a:rPr>
              <a:t>National Drug Abuse Treatment </a:t>
            </a:r>
          </a:p>
          <a:p>
            <a:pPr algn="ctr"/>
            <a:r>
              <a:rPr lang="en-US" sz="3600">
                <a:solidFill>
                  <a:schemeClr val="tx2"/>
                </a:solidFill>
                <a:latin typeface="Tahoma" pitchFamily="34" charset="0"/>
              </a:rPr>
              <a:t>Clinical Trials Network</a:t>
            </a:r>
          </a:p>
        </p:txBody>
      </p:sp>
      <p:cxnSp>
        <p:nvCxnSpPr>
          <p:cNvPr id="135" name="Straight Connector 134"/>
          <p:cNvCxnSpPr/>
          <p:nvPr/>
        </p:nvCxnSpPr>
        <p:spPr>
          <a:xfrm>
            <a:off x="0" y="5410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0" y="1219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214" name="Group 131"/>
          <p:cNvGrpSpPr>
            <a:grpSpLocks/>
          </p:cNvGrpSpPr>
          <p:nvPr/>
        </p:nvGrpSpPr>
        <p:grpSpPr bwMode="auto">
          <a:xfrm>
            <a:off x="1066800" y="1590675"/>
            <a:ext cx="6400800" cy="3590925"/>
            <a:chOff x="1066800" y="1591003"/>
            <a:chExt cx="6400800" cy="3590597"/>
          </a:xfrm>
        </p:grpSpPr>
        <p:grpSp>
          <p:nvGrpSpPr>
            <p:cNvPr id="8215" name="Group 770"/>
            <p:cNvGrpSpPr>
              <a:grpSpLocks noChangeAspect="1"/>
            </p:cNvGrpSpPr>
            <p:nvPr/>
          </p:nvGrpSpPr>
          <p:grpSpPr bwMode="auto">
            <a:xfrm>
              <a:off x="1066800" y="1591003"/>
              <a:ext cx="6400800" cy="3590597"/>
              <a:chOff x="609599" y="1224879"/>
              <a:chExt cx="7982712" cy="4477988"/>
            </a:xfrm>
          </p:grpSpPr>
          <p:sp>
            <p:nvSpPr>
              <p:cNvPr id="772" name="Freeform 100"/>
              <p:cNvSpPr>
                <a:spLocks noChangeAspect="1"/>
              </p:cNvSpPr>
              <p:nvPr/>
            </p:nvSpPr>
            <p:spPr bwMode="auto">
              <a:xfrm>
                <a:off x="7265819" y="2915508"/>
                <a:ext cx="631569" cy="302888"/>
              </a:xfrm>
              <a:custGeom>
                <a:avLst/>
                <a:gdLst>
                  <a:gd name="T0" fmla="*/ 0 w 445"/>
                  <a:gd name="T1" fmla="*/ 64 h 215"/>
                  <a:gd name="T2" fmla="*/ 10 w 445"/>
                  <a:gd name="T3" fmla="*/ 124 h 215"/>
                  <a:gd name="T4" fmla="*/ 44 w 445"/>
                  <a:gd name="T5" fmla="*/ 87 h 215"/>
                  <a:gd name="T6" fmla="*/ 97 w 445"/>
                  <a:gd name="T7" fmla="*/ 71 h 215"/>
                  <a:gd name="T8" fmla="*/ 107 w 445"/>
                  <a:gd name="T9" fmla="*/ 56 h 215"/>
                  <a:gd name="T10" fmla="*/ 136 w 445"/>
                  <a:gd name="T11" fmla="*/ 53 h 215"/>
                  <a:gd name="T12" fmla="*/ 174 w 445"/>
                  <a:gd name="T13" fmla="*/ 83 h 215"/>
                  <a:gd name="T14" fmla="*/ 199 w 445"/>
                  <a:gd name="T15" fmla="*/ 90 h 215"/>
                  <a:gd name="T16" fmla="*/ 247 w 445"/>
                  <a:gd name="T17" fmla="*/ 133 h 215"/>
                  <a:gd name="T18" fmla="*/ 230 w 445"/>
                  <a:gd name="T19" fmla="*/ 174 h 215"/>
                  <a:gd name="T20" fmla="*/ 237 w 445"/>
                  <a:gd name="T21" fmla="*/ 192 h 215"/>
                  <a:gd name="T22" fmla="*/ 257 w 445"/>
                  <a:gd name="T23" fmla="*/ 184 h 215"/>
                  <a:gd name="T24" fmla="*/ 276 w 445"/>
                  <a:gd name="T25" fmla="*/ 184 h 215"/>
                  <a:gd name="T26" fmla="*/ 286 w 445"/>
                  <a:gd name="T27" fmla="*/ 197 h 215"/>
                  <a:gd name="T28" fmla="*/ 309 w 445"/>
                  <a:gd name="T29" fmla="*/ 197 h 215"/>
                  <a:gd name="T30" fmla="*/ 317 w 445"/>
                  <a:gd name="T31" fmla="*/ 192 h 215"/>
                  <a:gd name="T32" fmla="*/ 304 w 445"/>
                  <a:gd name="T33" fmla="*/ 155 h 215"/>
                  <a:gd name="T34" fmla="*/ 300 w 445"/>
                  <a:gd name="T35" fmla="*/ 87 h 215"/>
                  <a:gd name="T36" fmla="*/ 283 w 445"/>
                  <a:gd name="T37" fmla="*/ 76 h 215"/>
                  <a:gd name="T38" fmla="*/ 317 w 445"/>
                  <a:gd name="T39" fmla="*/ 46 h 215"/>
                  <a:gd name="T40" fmla="*/ 319 w 445"/>
                  <a:gd name="T41" fmla="*/ 25 h 215"/>
                  <a:gd name="T42" fmla="*/ 341 w 445"/>
                  <a:gd name="T43" fmla="*/ 27 h 215"/>
                  <a:gd name="T44" fmla="*/ 314 w 445"/>
                  <a:gd name="T45" fmla="*/ 70 h 215"/>
                  <a:gd name="T46" fmla="*/ 329 w 445"/>
                  <a:gd name="T47" fmla="*/ 121 h 215"/>
                  <a:gd name="T48" fmla="*/ 336 w 445"/>
                  <a:gd name="T49" fmla="*/ 134 h 215"/>
                  <a:gd name="T50" fmla="*/ 346 w 445"/>
                  <a:gd name="T51" fmla="*/ 141 h 215"/>
                  <a:gd name="T52" fmla="*/ 326 w 445"/>
                  <a:gd name="T53" fmla="*/ 140 h 215"/>
                  <a:gd name="T54" fmla="*/ 333 w 445"/>
                  <a:gd name="T55" fmla="*/ 172 h 215"/>
                  <a:gd name="T56" fmla="*/ 368 w 445"/>
                  <a:gd name="T57" fmla="*/ 192 h 215"/>
                  <a:gd name="T58" fmla="*/ 377 w 445"/>
                  <a:gd name="T59" fmla="*/ 197 h 215"/>
                  <a:gd name="T60" fmla="*/ 387 w 445"/>
                  <a:gd name="T61" fmla="*/ 197 h 215"/>
                  <a:gd name="T62" fmla="*/ 382 w 445"/>
                  <a:gd name="T63" fmla="*/ 215 h 215"/>
                  <a:gd name="T64" fmla="*/ 426 w 445"/>
                  <a:gd name="T65" fmla="*/ 192 h 215"/>
                  <a:gd name="T66" fmla="*/ 435 w 445"/>
                  <a:gd name="T67" fmla="*/ 165 h 215"/>
                  <a:gd name="T68" fmla="*/ 445 w 445"/>
                  <a:gd name="T69" fmla="*/ 136 h 215"/>
                  <a:gd name="T70" fmla="*/ 382 w 445"/>
                  <a:gd name="T71" fmla="*/ 150 h 215"/>
                  <a:gd name="T72" fmla="*/ 341 w 445"/>
                  <a:gd name="T73" fmla="*/ 0 h 215"/>
                  <a:gd name="T74" fmla="*/ 0 w 445"/>
                  <a:gd name="T75" fmla="*/ 64 h 215"/>
                  <a:gd name="T76" fmla="*/ 0 w 445"/>
                  <a:gd name="T77" fmla="*/ 64 h 215"/>
                  <a:gd name="T78" fmla="*/ 0 w 445"/>
                  <a:gd name="T79" fmla="*/ 64 h 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5"/>
                  <a:gd name="T121" fmla="*/ 0 h 215"/>
                  <a:gd name="T122" fmla="*/ 445 w 445"/>
                  <a:gd name="T123" fmla="*/ 215 h 2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5" h="215">
                    <a:moveTo>
                      <a:pt x="0" y="64"/>
                    </a:moveTo>
                    <a:lnTo>
                      <a:pt x="10" y="124"/>
                    </a:lnTo>
                    <a:lnTo>
                      <a:pt x="44" y="87"/>
                    </a:lnTo>
                    <a:lnTo>
                      <a:pt x="97" y="71"/>
                    </a:lnTo>
                    <a:lnTo>
                      <a:pt x="107" y="56"/>
                    </a:lnTo>
                    <a:lnTo>
                      <a:pt x="136" y="53"/>
                    </a:lnTo>
                    <a:lnTo>
                      <a:pt x="174" y="83"/>
                    </a:lnTo>
                    <a:lnTo>
                      <a:pt x="199" y="90"/>
                    </a:lnTo>
                    <a:lnTo>
                      <a:pt x="247" y="133"/>
                    </a:lnTo>
                    <a:lnTo>
                      <a:pt x="230" y="174"/>
                    </a:lnTo>
                    <a:lnTo>
                      <a:pt x="237" y="192"/>
                    </a:lnTo>
                    <a:lnTo>
                      <a:pt x="257" y="184"/>
                    </a:lnTo>
                    <a:lnTo>
                      <a:pt x="276" y="184"/>
                    </a:lnTo>
                    <a:lnTo>
                      <a:pt x="286" y="197"/>
                    </a:lnTo>
                    <a:lnTo>
                      <a:pt x="309" y="197"/>
                    </a:lnTo>
                    <a:lnTo>
                      <a:pt x="317" y="192"/>
                    </a:lnTo>
                    <a:lnTo>
                      <a:pt x="304" y="155"/>
                    </a:lnTo>
                    <a:lnTo>
                      <a:pt x="300" y="87"/>
                    </a:lnTo>
                    <a:lnTo>
                      <a:pt x="283" y="76"/>
                    </a:lnTo>
                    <a:lnTo>
                      <a:pt x="317" y="46"/>
                    </a:lnTo>
                    <a:lnTo>
                      <a:pt x="319" y="25"/>
                    </a:lnTo>
                    <a:lnTo>
                      <a:pt x="341" y="27"/>
                    </a:lnTo>
                    <a:lnTo>
                      <a:pt x="314" y="70"/>
                    </a:lnTo>
                    <a:lnTo>
                      <a:pt x="329" y="121"/>
                    </a:lnTo>
                    <a:lnTo>
                      <a:pt x="336" y="134"/>
                    </a:lnTo>
                    <a:lnTo>
                      <a:pt x="346" y="141"/>
                    </a:lnTo>
                    <a:lnTo>
                      <a:pt x="326" y="140"/>
                    </a:lnTo>
                    <a:lnTo>
                      <a:pt x="333" y="172"/>
                    </a:lnTo>
                    <a:lnTo>
                      <a:pt x="368" y="192"/>
                    </a:lnTo>
                    <a:lnTo>
                      <a:pt x="377" y="197"/>
                    </a:lnTo>
                    <a:lnTo>
                      <a:pt x="387" y="197"/>
                    </a:lnTo>
                    <a:lnTo>
                      <a:pt x="382" y="215"/>
                    </a:lnTo>
                    <a:lnTo>
                      <a:pt x="426" y="192"/>
                    </a:lnTo>
                    <a:lnTo>
                      <a:pt x="435" y="165"/>
                    </a:lnTo>
                    <a:lnTo>
                      <a:pt x="445" y="136"/>
                    </a:lnTo>
                    <a:lnTo>
                      <a:pt x="382" y="150"/>
                    </a:lnTo>
                    <a:lnTo>
                      <a:pt x="341" y="0"/>
                    </a:lnTo>
                    <a:lnTo>
                      <a:pt x="0" y="64"/>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grpSp>
            <p:nvGrpSpPr>
              <p:cNvPr id="8219" name="Group 659"/>
              <p:cNvGrpSpPr>
                <a:grpSpLocks noChangeAspect="1"/>
              </p:cNvGrpSpPr>
              <p:nvPr/>
            </p:nvGrpSpPr>
            <p:grpSpPr bwMode="auto">
              <a:xfrm>
                <a:off x="609599" y="1224879"/>
                <a:ext cx="7982713" cy="4477989"/>
                <a:chOff x="609600" y="1224880"/>
                <a:chExt cx="6781799" cy="3804323"/>
              </a:xfrm>
            </p:grpSpPr>
            <p:sp>
              <p:nvSpPr>
                <p:cNvPr id="774" name="Rectangle 773"/>
                <p:cNvSpPr/>
                <p:nvPr/>
              </p:nvSpPr>
              <p:spPr>
                <a:xfrm>
                  <a:off x="609600" y="3581138"/>
                  <a:ext cx="1143756" cy="106628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221" name="Group 652"/>
                <p:cNvGrpSpPr>
                  <a:grpSpLocks/>
                </p:cNvGrpSpPr>
                <p:nvPr/>
              </p:nvGrpSpPr>
              <p:grpSpPr bwMode="auto">
                <a:xfrm>
                  <a:off x="702652" y="1224880"/>
                  <a:ext cx="6688747" cy="3804323"/>
                  <a:chOff x="702652" y="1224880"/>
                  <a:chExt cx="6688747" cy="3804323"/>
                </a:xfrm>
              </p:grpSpPr>
              <p:sp>
                <p:nvSpPr>
                  <p:cNvPr id="8232" name="Freeform 12"/>
                  <p:cNvSpPr>
                    <a:spLocks/>
                  </p:cNvSpPr>
                  <p:nvPr/>
                </p:nvSpPr>
                <p:spPr bwMode="auto">
                  <a:xfrm>
                    <a:off x="1704161" y="1254149"/>
                    <a:ext cx="767376" cy="540839"/>
                  </a:xfrm>
                  <a:custGeom>
                    <a:avLst/>
                    <a:gdLst>
                      <a:gd name="T0" fmla="*/ 2147483647 w 655"/>
                      <a:gd name="T1" fmla="*/ 2147483647 h 464"/>
                      <a:gd name="T2" fmla="*/ 2147483647 w 655"/>
                      <a:gd name="T3" fmla="*/ 2147483647 h 464"/>
                      <a:gd name="T4" fmla="*/ 2147483647 w 655"/>
                      <a:gd name="T5" fmla="*/ 2147483647 h 464"/>
                      <a:gd name="T6" fmla="*/ 2147483647 w 655"/>
                      <a:gd name="T7" fmla="*/ 2147483647 h 464"/>
                      <a:gd name="T8" fmla="*/ 2147483647 w 655"/>
                      <a:gd name="T9" fmla="*/ 2147483647 h 464"/>
                      <a:gd name="T10" fmla="*/ 0 w 655"/>
                      <a:gd name="T11" fmla="*/ 2147483647 h 464"/>
                      <a:gd name="T12" fmla="*/ 2147483647 w 655"/>
                      <a:gd name="T13" fmla="*/ 2147483647 h 464"/>
                      <a:gd name="T14" fmla="*/ 2147483647 w 655"/>
                      <a:gd name="T15" fmla="*/ 2147483647 h 464"/>
                      <a:gd name="T16" fmla="*/ 2147483647 w 655"/>
                      <a:gd name="T17" fmla="*/ 2147483647 h 464"/>
                      <a:gd name="T18" fmla="*/ 2147483647 w 655"/>
                      <a:gd name="T19" fmla="*/ 2147483647 h 464"/>
                      <a:gd name="T20" fmla="*/ 2147483647 w 655"/>
                      <a:gd name="T21" fmla="*/ 2147483647 h 464"/>
                      <a:gd name="T22" fmla="*/ 2147483647 w 655"/>
                      <a:gd name="T23" fmla="*/ 2147483647 h 464"/>
                      <a:gd name="T24" fmla="*/ 2147483647 w 655"/>
                      <a:gd name="T25" fmla="*/ 2147483647 h 464"/>
                      <a:gd name="T26" fmla="*/ 2147483647 w 655"/>
                      <a:gd name="T27" fmla="*/ 2147483647 h 464"/>
                      <a:gd name="T28" fmla="*/ 2147483647 w 655"/>
                      <a:gd name="T29" fmla="*/ 2147483647 h 464"/>
                      <a:gd name="T30" fmla="*/ 2147483647 w 655"/>
                      <a:gd name="T31" fmla="*/ 2147483647 h 464"/>
                      <a:gd name="T32" fmla="*/ 2147483647 w 655"/>
                      <a:gd name="T33" fmla="*/ 2147483647 h 464"/>
                      <a:gd name="T34" fmla="*/ 2147483647 w 655"/>
                      <a:gd name="T35" fmla="*/ 0 h 464"/>
                      <a:gd name="T36" fmla="*/ 2147483647 w 655"/>
                      <a:gd name="T37" fmla="*/ 2147483647 h 464"/>
                      <a:gd name="T38" fmla="*/ 2147483647 w 655"/>
                      <a:gd name="T39" fmla="*/ 2147483647 h 464"/>
                      <a:gd name="T40" fmla="*/ 2147483647 w 655"/>
                      <a:gd name="T41" fmla="*/ 2147483647 h 464"/>
                      <a:gd name="T42" fmla="*/ 2147483647 w 655"/>
                      <a:gd name="T43" fmla="*/ 2147483647 h 464"/>
                      <a:gd name="T44" fmla="*/ 2147483647 w 655"/>
                      <a:gd name="T45" fmla="*/ 2147483647 h 464"/>
                      <a:gd name="T46" fmla="*/ 2147483647 w 655"/>
                      <a:gd name="T47" fmla="*/ 2147483647 h 464"/>
                      <a:gd name="T48" fmla="*/ 2147483647 w 655"/>
                      <a:gd name="T49" fmla="*/ 2147483647 h 464"/>
                      <a:gd name="T50" fmla="*/ 2147483647 w 655"/>
                      <a:gd name="T51" fmla="*/ 2147483647 h 464"/>
                      <a:gd name="T52" fmla="*/ 2147483647 w 655"/>
                      <a:gd name="T53" fmla="*/ 2147483647 h 464"/>
                      <a:gd name="T54" fmla="*/ 2147483647 w 655"/>
                      <a:gd name="T55" fmla="*/ 2147483647 h 464"/>
                      <a:gd name="T56" fmla="*/ 2147483647 w 655"/>
                      <a:gd name="T57" fmla="*/ 2147483647 h 464"/>
                      <a:gd name="T58" fmla="*/ 2147483647 w 655"/>
                      <a:gd name="T59" fmla="*/ 2147483647 h 464"/>
                      <a:gd name="T60" fmla="*/ 2147483647 w 655"/>
                      <a:gd name="T61" fmla="*/ 2147483647 h 464"/>
                      <a:gd name="T62" fmla="*/ 2147483647 w 655"/>
                      <a:gd name="T63" fmla="*/ 2147483647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5"/>
                      <a:gd name="T97" fmla="*/ 0 h 464"/>
                      <a:gd name="T98" fmla="*/ 655 w 655"/>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5" h="464">
                        <a:moveTo>
                          <a:pt x="23" y="100"/>
                        </a:moveTo>
                        <a:lnTo>
                          <a:pt x="15" y="228"/>
                        </a:lnTo>
                        <a:lnTo>
                          <a:pt x="30" y="228"/>
                        </a:lnTo>
                        <a:lnTo>
                          <a:pt x="22" y="255"/>
                        </a:lnTo>
                        <a:lnTo>
                          <a:pt x="10" y="238"/>
                        </a:lnTo>
                        <a:lnTo>
                          <a:pt x="0" y="273"/>
                        </a:lnTo>
                        <a:lnTo>
                          <a:pt x="46" y="298"/>
                        </a:lnTo>
                        <a:lnTo>
                          <a:pt x="47" y="310"/>
                        </a:lnTo>
                        <a:lnTo>
                          <a:pt x="59" y="312"/>
                        </a:lnTo>
                        <a:lnTo>
                          <a:pt x="119" y="406"/>
                        </a:lnTo>
                        <a:lnTo>
                          <a:pt x="186" y="402"/>
                        </a:lnTo>
                        <a:lnTo>
                          <a:pt x="235" y="424"/>
                        </a:lnTo>
                        <a:lnTo>
                          <a:pt x="259" y="421"/>
                        </a:lnTo>
                        <a:lnTo>
                          <a:pt x="409" y="424"/>
                        </a:lnTo>
                        <a:lnTo>
                          <a:pt x="580" y="464"/>
                        </a:lnTo>
                        <a:lnTo>
                          <a:pt x="584" y="412"/>
                        </a:lnTo>
                        <a:lnTo>
                          <a:pt x="655" y="114"/>
                        </a:lnTo>
                        <a:lnTo>
                          <a:pt x="201" y="0"/>
                        </a:lnTo>
                        <a:lnTo>
                          <a:pt x="204" y="87"/>
                        </a:lnTo>
                        <a:lnTo>
                          <a:pt x="182" y="158"/>
                        </a:lnTo>
                        <a:lnTo>
                          <a:pt x="179" y="196"/>
                        </a:lnTo>
                        <a:lnTo>
                          <a:pt x="131" y="208"/>
                        </a:lnTo>
                        <a:lnTo>
                          <a:pt x="128" y="191"/>
                        </a:lnTo>
                        <a:lnTo>
                          <a:pt x="167" y="167"/>
                        </a:lnTo>
                        <a:lnTo>
                          <a:pt x="163" y="146"/>
                        </a:lnTo>
                        <a:lnTo>
                          <a:pt x="128" y="151"/>
                        </a:lnTo>
                        <a:lnTo>
                          <a:pt x="155" y="129"/>
                        </a:lnTo>
                        <a:lnTo>
                          <a:pt x="174" y="114"/>
                        </a:lnTo>
                        <a:lnTo>
                          <a:pt x="27" y="22"/>
                        </a:lnTo>
                        <a:lnTo>
                          <a:pt x="15" y="47"/>
                        </a:lnTo>
                        <a:lnTo>
                          <a:pt x="23" y="100"/>
                        </a:lnTo>
                        <a:close/>
                      </a:path>
                    </a:pathLst>
                  </a:custGeom>
                  <a:solidFill>
                    <a:schemeClr val="tx2"/>
                  </a:solidFill>
                  <a:ln w="9525">
                    <a:solidFill>
                      <a:schemeClr val="bg1"/>
                    </a:solidFill>
                    <a:round/>
                    <a:headEnd/>
                    <a:tailEnd/>
                  </a:ln>
                </p:spPr>
                <p:txBody>
                  <a:bodyPr/>
                  <a:lstStyle/>
                  <a:p>
                    <a:endParaRPr lang="en-US"/>
                  </a:p>
                </p:txBody>
              </p:sp>
              <p:sp>
                <p:nvSpPr>
                  <p:cNvPr id="8233" name="Freeform 14"/>
                  <p:cNvSpPr>
                    <a:spLocks/>
                  </p:cNvSpPr>
                  <p:nvPr/>
                </p:nvSpPr>
                <p:spPr bwMode="auto">
                  <a:xfrm>
                    <a:off x="2414270" y="2402000"/>
                    <a:ext cx="650297" cy="786444"/>
                  </a:xfrm>
                  <a:custGeom>
                    <a:avLst/>
                    <a:gdLst>
                      <a:gd name="T0" fmla="*/ 2147483647 w 555"/>
                      <a:gd name="T1" fmla="*/ 0 h 676"/>
                      <a:gd name="T2" fmla="*/ 2147483647 w 555"/>
                      <a:gd name="T3" fmla="*/ 2147483647 h 676"/>
                      <a:gd name="T4" fmla="*/ 2147483647 w 555"/>
                      <a:gd name="T5" fmla="*/ 2147483647 h 676"/>
                      <a:gd name="T6" fmla="*/ 2147483647 w 555"/>
                      <a:gd name="T7" fmla="*/ 2147483647 h 676"/>
                      <a:gd name="T8" fmla="*/ 2147483647 w 555"/>
                      <a:gd name="T9" fmla="*/ 2147483647 h 676"/>
                      <a:gd name="T10" fmla="*/ 0 w 555"/>
                      <a:gd name="T11" fmla="*/ 2147483647 h 676"/>
                      <a:gd name="T12" fmla="*/ 2147483647 w 555"/>
                      <a:gd name="T13" fmla="*/ 0 h 676"/>
                      <a:gd name="T14" fmla="*/ 2147483647 w 555"/>
                      <a:gd name="T15" fmla="*/ 0 h 676"/>
                      <a:gd name="T16" fmla="*/ 0 60000 65536"/>
                      <a:gd name="T17" fmla="*/ 0 60000 65536"/>
                      <a:gd name="T18" fmla="*/ 0 60000 65536"/>
                      <a:gd name="T19" fmla="*/ 0 60000 65536"/>
                      <a:gd name="T20" fmla="*/ 0 60000 65536"/>
                      <a:gd name="T21" fmla="*/ 0 60000 65536"/>
                      <a:gd name="T22" fmla="*/ 0 60000 65536"/>
                      <a:gd name="T23" fmla="*/ 0 60000 65536"/>
                      <a:gd name="T24" fmla="*/ 0 w 555"/>
                      <a:gd name="T25" fmla="*/ 0 h 676"/>
                      <a:gd name="T26" fmla="*/ 555 w 555"/>
                      <a:gd name="T27" fmla="*/ 676 h 6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5" h="676">
                        <a:moveTo>
                          <a:pt x="119" y="0"/>
                        </a:moveTo>
                        <a:lnTo>
                          <a:pt x="389" y="50"/>
                        </a:lnTo>
                        <a:lnTo>
                          <a:pt x="369" y="167"/>
                        </a:lnTo>
                        <a:lnTo>
                          <a:pt x="555" y="196"/>
                        </a:lnTo>
                        <a:lnTo>
                          <a:pt x="483" y="676"/>
                        </a:lnTo>
                        <a:lnTo>
                          <a:pt x="0" y="595"/>
                        </a:lnTo>
                        <a:lnTo>
                          <a:pt x="119" y="0"/>
                        </a:lnTo>
                        <a:close/>
                      </a:path>
                    </a:pathLst>
                  </a:custGeom>
                  <a:solidFill>
                    <a:schemeClr val="tx2"/>
                  </a:solidFill>
                  <a:ln w="9525">
                    <a:solidFill>
                      <a:schemeClr val="bg1"/>
                    </a:solidFill>
                    <a:round/>
                    <a:headEnd/>
                    <a:tailEnd/>
                  </a:ln>
                </p:spPr>
                <p:txBody>
                  <a:bodyPr/>
                  <a:lstStyle/>
                  <a:p>
                    <a:endParaRPr lang="en-US"/>
                  </a:p>
                </p:txBody>
              </p:sp>
              <p:sp>
                <p:nvSpPr>
                  <p:cNvPr id="8234" name="Freeform 15"/>
                  <p:cNvSpPr>
                    <a:spLocks/>
                  </p:cNvSpPr>
                  <p:nvPr/>
                </p:nvSpPr>
                <p:spPr bwMode="auto">
                  <a:xfrm>
                    <a:off x="1501818" y="1583742"/>
                    <a:ext cx="916270" cy="752085"/>
                  </a:xfrm>
                  <a:custGeom>
                    <a:avLst/>
                    <a:gdLst>
                      <a:gd name="T0" fmla="*/ 0 w 782"/>
                      <a:gd name="T1" fmla="*/ 2147483647 h 646"/>
                      <a:gd name="T2" fmla="*/ 2147483647 w 782"/>
                      <a:gd name="T3" fmla="*/ 2147483647 h 646"/>
                      <a:gd name="T4" fmla="*/ 2147483647 w 782"/>
                      <a:gd name="T5" fmla="*/ 2147483647 h 646"/>
                      <a:gd name="T6" fmla="*/ 2147483647 w 782"/>
                      <a:gd name="T7" fmla="*/ 0 h 646"/>
                      <a:gd name="T8" fmla="*/ 2147483647 w 782"/>
                      <a:gd name="T9" fmla="*/ 2147483647 h 646"/>
                      <a:gd name="T10" fmla="*/ 2147483647 w 782"/>
                      <a:gd name="T11" fmla="*/ 2147483647 h 646"/>
                      <a:gd name="T12" fmla="*/ 2147483647 w 782"/>
                      <a:gd name="T13" fmla="*/ 2147483647 h 646"/>
                      <a:gd name="T14" fmla="*/ 2147483647 w 782"/>
                      <a:gd name="T15" fmla="*/ 2147483647 h 646"/>
                      <a:gd name="T16" fmla="*/ 2147483647 w 782"/>
                      <a:gd name="T17" fmla="*/ 2147483647 h 646"/>
                      <a:gd name="T18" fmla="*/ 2147483647 w 782"/>
                      <a:gd name="T19" fmla="*/ 2147483647 h 646"/>
                      <a:gd name="T20" fmla="*/ 2147483647 w 782"/>
                      <a:gd name="T21" fmla="*/ 2147483647 h 646"/>
                      <a:gd name="T22" fmla="*/ 2147483647 w 782"/>
                      <a:gd name="T23" fmla="*/ 2147483647 h 646"/>
                      <a:gd name="T24" fmla="*/ 2147483647 w 782"/>
                      <a:gd name="T25" fmla="*/ 2147483647 h 646"/>
                      <a:gd name="T26" fmla="*/ 2147483647 w 782"/>
                      <a:gd name="T27" fmla="*/ 2147483647 h 646"/>
                      <a:gd name="T28" fmla="*/ 2147483647 w 782"/>
                      <a:gd name="T29" fmla="*/ 2147483647 h 646"/>
                      <a:gd name="T30" fmla="*/ 2147483647 w 782"/>
                      <a:gd name="T31" fmla="*/ 2147483647 h 646"/>
                      <a:gd name="T32" fmla="*/ 2147483647 w 782"/>
                      <a:gd name="T33" fmla="*/ 2147483647 h 646"/>
                      <a:gd name="T34" fmla="*/ 2147483647 w 782"/>
                      <a:gd name="T35" fmla="*/ 2147483647 h 646"/>
                      <a:gd name="T36" fmla="*/ 2147483647 w 782"/>
                      <a:gd name="T37" fmla="*/ 2147483647 h 646"/>
                      <a:gd name="T38" fmla="*/ 2147483647 w 782"/>
                      <a:gd name="T39" fmla="*/ 2147483647 h 646"/>
                      <a:gd name="T40" fmla="*/ 2147483647 w 782"/>
                      <a:gd name="T41" fmla="*/ 2147483647 h 646"/>
                      <a:gd name="T42" fmla="*/ 2147483647 w 782"/>
                      <a:gd name="T43" fmla="*/ 2147483647 h 646"/>
                      <a:gd name="T44" fmla="*/ 0 w 782"/>
                      <a:gd name="T45" fmla="*/ 2147483647 h 646"/>
                      <a:gd name="T46" fmla="*/ 0 w 782"/>
                      <a:gd name="T47" fmla="*/ 2147483647 h 6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2"/>
                      <a:gd name="T73" fmla="*/ 0 h 646"/>
                      <a:gd name="T74" fmla="*/ 782 w 782"/>
                      <a:gd name="T75" fmla="*/ 646 h 6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2" h="646">
                        <a:moveTo>
                          <a:pt x="0" y="482"/>
                        </a:moveTo>
                        <a:lnTo>
                          <a:pt x="34" y="319"/>
                        </a:lnTo>
                        <a:lnTo>
                          <a:pt x="73" y="271"/>
                        </a:lnTo>
                        <a:lnTo>
                          <a:pt x="169" y="0"/>
                        </a:lnTo>
                        <a:lnTo>
                          <a:pt x="219" y="13"/>
                        </a:lnTo>
                        <a:lnTo>
                          <a:pt x="220" y="25"/>
                        </a:lnTo>
                        <a:lnTo>
                          <a:pt x="232" y="27"/>
                        </a:lnTo>
                        <a:lnTo>
                          <a:pt x="292" y="121"/>
                        </a:lnTo>
                        <a:lnTo>
                          <a:pt x="359" y="117"/>
                        </a:lnTo>
                        <a:lnTo>
                          <a:pt x="408" y="140"/>
                        </a:lnTo>
                        <a:lnTo>
                          <a:pt x="432" y="136"/>
                        </a:lnTo>
                        <a:lnTo>
                          <a:pt x="582" y="140"/>
                        </a:lnTo>
                        <a:lnTo>
                          <a:pt x="753" y="179"/>
                        </a:lnTo>
                        <a:lnTo>
                          <a:pt x="762" y="199"/>
                        </a:lnTo>
                        <a:lnTo>
                          <a:pt x="782" y="228"/>
                        </a:lnTo>
                        <a:lnTo>
                          <a:pt x="724" y="317"/>
                        </a:lnTo>
                        <a:lnTo>
                          <a:pt x="686" y="349"/>
                        </a:lnTo>
                        <a:lnTo>
                          <a:pt x="681" y="373"/>
                        </a:lnTo>
                        <a:lnTo>
                          <a:pt x="704" y="397"/>
                        </a:lnTo>
                        <a:lnTo>
                          <a:pt x="680" y="452"/>
                        </a:lnTo>
                        <a:lnTo>
                          <a:pt x="632" y="646"/>
                        </a:lnTo>
                        <a:lnTo>
                          <a:pt x="367" y="583"/>
                        </a:lnTo>
                        <a:lnTo>
                          <a:pt x="0" y="482"/>
                        </a:lnTo>
                        <a:close/>
                      </a:path>
                    </a:pathLst>
                  </a:custGeom>
                  <a:solidFill>
                    <a:schemeClr val="tx2"/>
                  </a:solidFill>
                  <a:ln w="9525">
                    <a:solidFill>
                      <a:schemeClr val="bg1"/>
                    </a:solidFill>
                    <a:round/>
                    <a:headEnd/>
                    <a:tailEnd/>
                  </a:ln>
                </p:spPr>
                <p:txBody>
                  <a:bodyPr/>
                  <a:lstStyle/>
                  <a:p>
                    <a:endParaRPr lang="en-US"/>
                  </a:p>
                </p:txBody>
              </p:sp>
              <p:sp>
                <p:nvSpPr>
                  <p:cNvPr id="8235" name="Freeform 17"/>
                  <p:cNvSpPr>
                    <a:spLocks/>
                  </p:cNvSpPr>
                  <p:nvPr/>
                </p:nvSpPr>
                <p:spPr bwMode="auto">
                  <a:xfrm>
                    <a:off x="1823785" y="2262018"/>
                    <a:ext cx="729198" cy="1093131"/>
                  </a:xfrm>
                  <a:custGeom>
                    <a:avLst/>
                    <a:gdLst>
                      <a:gd name="T0" fmla="*/ 0 w 623"/>
                      <a:gd name="T1" fmla="*/ 2147483647 h 938"/>
                      <a:gd name="T2" fmla="*/ 2147483647 w 623"/>
                      <a:gd name="T3" fmla="*/ 2147483647 h 938"/>
                      <a:gd name="T4" fmla="*/ 2147483647 w 623"/>
                      <a:gd name="T5" fmla="*/ 2147483647 h 938"/>
                      <a:gd name="T6" fmla="*/ 2147483647 w 623"/>
                      <a:gd name="T7" fmla="*/ 2147483647 h 938"/>
                      <a:gd name="T8" fmla="*/ 2147483647 w 623"/>
                      <a:gd name="T9" fmla="*/ 2147483647 h 938"/>
                      <a:gd name="T10" fmla="*/ 2147483647 w 623"/>
                      <a:gd name="T11" fmla="*/ 2147483647 h 938"/>
                      <a:gd name="T12" fmla="*/ 2147483647 w 623"/>
                      <a:gd name="T13" fmla="*/ 2147483647 h 938"/>
                      <a:gd name="T14" fmla="*/ 2147483647 w 623"/>
                      <a:gd name="T15" fmla="*/ 2147483647 h 938"/>
                      <a:gd name="T16" fmla="*/ 2147483647 w 623"/>
                      <a:gd name="T17" fmla="*/ 0 h 938"/>
                      <a:gd name="T18" fmla="*/ 0 w 623"/>
                      <a:gd name="T19" fmla="*/ 2147483647 h 938"/>
                      <a:gd name="T20" fmla="*/ 0 w 623"/>
                      <a:gd name="T21" fmla="*/ 2147483647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3"/>
                      <a:gd name="T34" fmla="*/ 0 h 938"/>
                      <a:gd name="T35" fmla="*/ 623 w 623"/>
                      <a:gd name="T36" fmla="*/ 938 h 9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3" h="938">
                        <a:moveTo>
                          <a:pt x="0" y="344"/>
                        </a:moveTo>
                        <a:lnTo>
                          <a:pt x="396" y="938"/>
                        </a:lnTo>
                        <a:lnTo>
                          <a:pt x="411" y="812"/>
                        </a:lnTo>
                        <a:lnTo>
                          <a:pt x="434" y="805"/>
                        </a:lnTo>
                        <a:lnTo>
                          <a:pt x="471" y="827"/>
                        </a:lnTo>
                        <a:lnTo>
                          <a:pt x="504" y="714"/>
                        </a:lnTo>
                        <a:lnTo>
                          <a:pt x="623" y="119"/>
                        </a:lnTo>
                        <a:lnTo>
                          <a:pt x="357" y="63"/>
                        </a:lnTo>
                        <a:lnTo>
                          <a:pt x="92" y="0"/>
                        </a:lnTo>
                        <a:lnTo>
                          <a:pt x="0" y="344"/>
                        </a:lnTo>
                        <a:close/>
                      </a:path>
                    </a:pathLst>
                  </a:custGeom>
                  <a:solidFill>
                    <a:schemeClr val="tx2"/>
                  </a:solidFill>
                  <a:ln w="9525">
                    <a:solidFill>
                      <a:schemeClr val="bg1"/>
                    </a:solidFill>
                    <a:round/>
                    <a:headEnd/>
                    <a:tailEnd/>
                  </a:ln>
                </p:spPr>
                <p:txBody>
                  <a:bodyPr/>
                  <a:lstStyle/>
                  <a:p>
                    <a:endParaRPr lang="en-US"/>
                  </a:p>
                </p:txBody>
              </p:sp>
              <p:sp>
                <p:nvSpPr>
                  <p:cNvPr id="8236" name="Freeform 18"/>
                  <p:cNvSpPr>
                    <a:spLocks/>
                  </p:cNvSpPr>
                  <p:nvPr/>
                </p:nvSpPr>
                <p:spPr bwMode="auto">
                  <a:xfrm>
                    <a:off x="2242470" y="1386495"/>
                    <a:ext cx="687203" cy="1070225"/>
                  </a:xfrm>
                  <a:custGeom>
                    <a:avLst/>
                    <a:gdLst>
                      <a:gd name="T0" fmla="*/ 0 w 587"/>
                      <a:gd name="T1" fmla="*/ 2147483647 h 919"/>
                      <a:gd name="T2" fmla="*/ 2147483647 w 587"/>
                      <a:gd name="T3" fmla="*/ 2147483647 h 919"/>
                      <a:gd name="T4" fmla="*/ 2147483647 w 587"/>
                      <a:gd name="T5" fmla="*/ 2147483647 h 919"/>
                      <a:gd name="T6" fmla="*/ 2147483647 w 587"/>
                      <a:gd name="T7" fmla="*/ 2147483647 h 919"/>
                      <a:gd name="T8" fmla="*/ 2147483647 w 587"/>
                      <a:gd name="T9" fmla="*/ 2147483647 h 919"/>
                      <a:gd name="T10" fmla="*/ 2147483647 w 587"/>
                      <a:gd name="T11" fmla="*/ 2147483647 h 919"/>
                      <a:gd name="T12" fmla="*/ 2147483647 w 587"/>
                      <a:gd name="T13" fmla="*/ 2147483647 h 919"/>
                      <a:gd name="T14" fmla="*/ 2147483647 w 587"/>
                      <a:gd name="T15" fmla="*/ 2147483647 h 919"/>
                      <a:gd name="T16" fmla="*/ 2147483647 w 587"/>
                      <a:gd name="T17" fmla="*/ 2147483647 h 919"/>
                      <a:gd name="T18" fmla="*/ 2147483647 w 587"/>
                      <a:gd name="T19" fmla="*/ 2147483647 h 919"/>
                      <a:gd name="T20" fmla="*/ 2147483647 w 587"/>
                      <a:gd name="T21" fmla="*/ 0 h 919"/>
                      <a:gd name="T22" fmla="*/ 2147483647 w 587"/>
                      <a:gd name="T23" fmla="*/ 2147483647 h 919"/>
                      <a:gd name="T24" fmla="*/ 2147483647 w 587"/>
                      <a:gd name="T25" fmla="*/ 2147483647 h 919"/>
                      <a:gd name="T26" fmla="*/ 2147483647 w 587"/>
                      <a:gd name="T27" fmla="*/ 2147483647 h 919"/>
                      <a:gd name="T28" fmla="*/ 2147483647 w 587"/>
                      <a:gd name="T29" fmla="*/ 2147483647 h 919"/>
                      <a:gd name="T30" fmla="*/ 2147483647 w 587"/>
                      <a:gd name="T31" fmla="*/ 2147483647 h 919"/>
                      <a:gd name="T32" fmla="*/ 2147483647 w 587"/>
                      <a:gd name="T33" fmla="*/ 2147483647 h 919"/>
                      <a:gd name="T34" fmla="*/ 2147483647 w 587"/>
                      <a:gd name="T35" fmla="*/ 2147483647 h 919"/>
                      <a:gd name="T36" fmla="*/ 2147483647 w 587"/>
                      <a:gd name="T37" fmla="*/ 2147483647 h 919"/>
                      <a:gd name="T38" fmla="*/ 2147483647 w 587"/>
                      <a:gd name="T39" fmla="*/ 2147483647 h 919"/>
                      <a:gd name="T40" fmla="*/ 2147483647 w 587"/>
                      <a:gd name="T41" fmla="*/ 2147483647 h 919"/>
                      <a:gd name="T42" fmla="*/ 2147483647 w 587"/>
                      <a:gd name="T43" fmla="*/ 2147483647 h 919"/>
                      <a:gd name="T44" fmla="*/ 2147483647 w 587"/>
                      <a:gd name="T45" fmla="*/ 2147483647 h 919"/>
                      <a:gd name="T46" fmla="*/ 2147483647 w 587"/>
                      <a:gd name="T47" fmla="*/ 2147483647 h 919"/>
                      <a:gd name="T48" fmla="*/ 2147483647 w 587"/>
                      <a:gd name="T49" fmla="*/ 2147483647 h 919"/>
                      <a:gd name="T50" fmla="*/ 2147483647 w 587"/>
                      <a:gd name="T51" fmla="*/ 2147483647 h 919"/>
                      <a:gd name="T52" fmla="*/ 2147483647 w 587"/>
                      <a:gd name="T53" fmla="*/ 2147483647 h 919"/>
                      <a:gd name="T54" fmla="*/ 2147483647 w 587"/>
                      <a:gd name="T55" fmla="*/ 2147483647 h 919"/>
                      <a:gd name="T56" fmla="*/ 2147483647 w 587"/>
                      <a:gd name="T57" fmla="*/ 2147483647 h 919"/>
                      <a:gd name="T58" fmla="*/ 2147483647 w 587"/>
                      <a:gd name="T59" fmla="*/ 2147483647 h 919"/>
                      <a:gd name="T60" fmla="*/ 2147483647 w 587"/>
                      <a:gd name="T61" fmla="*/ 2147483647 h 919"/>
                      <a:gd name="T62" fmla="*/ 0 w 587"/>
                      <a:gd name="T63" fmla="*/ 2147483647 h 919"/>
                      <a:gd name="T64" fmla="*/ 0 w 587"/>
                      <a:gd name="T65" fmla="*/ 2147483647 h 9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7"/>
                      <a:gd name="T100" fmla="*/ 0 h 919"/>
                      <a:gd name="T101" fmla="*/ 587 w 587"/>
                      <a:gd name="T102" fmla="*/ 919 h 9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7" h="919">
                        <a:moveTo>
                          <a:pt x="0" y="815"/>
                        </a:moveTo>
                        <a:lnTo>
                          <a:pt x="48" y="621"/>
                        </a:lnTo>
                        <a:lnTo>
                          <a:pt x="72" y="566"/>
                        </a:lnTo>
                        <a:lnTo>
                          <a:pt x="49" y="542"/>
                        </a:lnTo>
                        <a:lnTo>
                          <a:pt x="54" y="518"/>
                        </a:lnTo>
                        <a:lnTo>
                          <a:pt x="92" y="486"/>
                        </a:lnTo>
                        <a:lnTo>
                          <a:pt x="150" y="397"/>
                        </a:lnTo>
                        <a:lnTo>
                          <a:pt x="130" y="368"/>
                        </a:lnTo>
                        <a:lnTo>
                          <a:pt x="121" y="348"/>
                        </a:lnTo>
                        <a:lnTo>
                          <a:pt x="125" y="298"/>
                        </a:lnTo>
                        <a:lnTo>
                          <a:pt x="196" y="0"/>
                        </a:lnTo>
                        <a:lnTo>
                          <a:pt x="273" y="15"/>
                        </a:lnTo>
                        <a:lnTo>
                          <a:pt x="247" y="133"/>
                        </a:lnTo>
                        <a:lnTo>
                          <a:pt x="265" y="174"/>
                        </a:lnTo>
                        <a:lnTo>
                          <a:pt x="266" y="199"/>
                        </a:lnTo>
                        <a:lnTo>
                          <a:pt x="258" y="205"/>
                        </a:lnTo>
                        <a:lnTo>
                          <a:pt x="287" y="232"/>
                        </a:lnTo>
                        <a:lnTo>
                          <a:pt x="317" y="307"/>
                        </a:lnTo>
                        <a:lnTo>
                          <a:pt x="328" y="373"/>
                        </a:lnTo>
                        <a:lnTo>
                          <a:pt x="333" y="409"/>
                        </a:lnTo>
                        <a:lnTo>
                          <a:pt x="311" y="443"/>
                        </a:lnTo>
                        <a:lnTo>
                          <a:pt x="326" y="459"/>
                        </a:lnTo>
                        <a:lnTo>
                          <a:pt x="367" y="436"/>
                        </a:lnTo>
                        <a:lnTo>
                          <a:pt x="394" y="554"/>
                        </a:lnTo>
                        <a:lnTo>
                          <a:pt x="413" y="559"/>
                        </a:lnTo>
                        <a:lnTo>
                          <a:pt x="417" y="593"/>
                        </a:lnTo>
                        <a:lnTo>
                          <a:pt x="469" y="607"/>
                        </a:lnTo>
                        <a:lnTo>
                          <a:pt x="551" y="609"/>
                        </a:lnTo>
                        <a:lnTo>
                          <a:pt x="587" y="624"/>
                        </a:lnTo>
                        <a:lnTo>
                          <a:pt x="536" y="919"/>
                        </a:lnTo>
                        <a:lnTo>
                          <a:pt x="266" y="871"/>
                        </a:lnTo>
                        <a:lnTo>
                          <a:pt x="0" y="815"/>
                        </a:lnTo>
                        <a:close/>
                      </a:path>
                    </a:pathLst>
                  </a:custGeom>
                  <a:solidFill>
                    <a:schemeClr val="tx2"/>
                  </a:solidFill>
                  <a:ln w="9525">
                    <a:solidFill>
                      <a:schemeClr val="bg1"/>
                    </a:solidFill>
                    <a:round/>
                    <a:headEnd/>
                    <a:tailEnd/>
                  </a:ln>
                </p:spPr>
                <p:txBody>
                  <a:bodyPr/>
                  <a:lstStyle/>
                  <a:p>
                    <a:endParaRPr lang="en-US"/>
                  </a:p>
                </p:txBody>
              </p:sp>
              <p:sp>
                <p:nvSpPr>
                  <p:cNvPr id="8237" name="Freeform 19"/>
                  <p:cNvSpPr>
                    <a:spLocks/>
                  </p:cNvSpPr>
                  <p:nvPr/>
                </p:nvSpPr>
                <p:spPr bwMode="auto">
                  <a:xfrm>
                    <a:off x="2531350" y="1405583"/>
                    <a:ext cx="1177152" cy="724088"/>
                  </a:xfrm>
                  <a:custGeom>
                    <a:avLst/>
                    <a:gdLst>
                      <a:gd name="T0" fmla="*/ 2147483647 w 1005"/>
                      <a:gd name="T1" fmla="*/ 2147483647 h 623"/>
                      <a:gd name="T2" fmla="*/ 2147483647 w 1005"/>
                      <a:gd name="T3" fmla="*/ 2147483647 h 623"/>
                      <a:gd name="T4" fmla="*/ 2147483647 w 1005"/>
                      <a:gd name="T5" fmla="*/ 2147483647 h 623"/>
                      <a:gd name="T6" fmla="*/ 2147483647 w 1005"/>
                      <a:gd name="T7" fmla="*/ 2147483647 h 623"/>
                      <a:gd name="T8" fmla="*/ 2147483647 w 1005"/>
                      <a:gd name="T9" fmla="*/ 2147483647 h 623"/>
                      <a:gd name="T10" fmla="*/ 2147483647 w 1005"/>
                      <a:gd name="T11" fmla="*/ 2147483647 h 623"/>
                      <a:gd name="T12" fmla="*/ 2147483647 w 1005"/>
                      <a:gd name="T13" fmla="*/ 2147483647 h 623"/>
                      <a:gd name="T14" fmla="*/ 2147483647 w 1005"/>
                      <a:gd name="T15" fmla="*/ 2147483647 h 623"/>
                      <a:gd name="T16" fmla="*/ 2147483647 w 1005"/>
                      <a:gd name="T17" fmla="*/ 2147483647 h 623"/>
                      <a:gd name="T18" fmla="*/ 2147483647 w 1005"/>
                      <a:gd name="T19" fmla="*/ 2147483647 h 623"/>
                      <a:gd name="T20" fmla="*/ 2147483647 w 1005"/>
                      <a:gd name="T21" fmla="*/ 2147483647 h 623"/>
                      <a:gd name="T22" fmla="*/ 2147483647 w 1005"/>
                      <a:gd name="T23" fmla="*/ 2147483647 h 623"/>
                      <a:gd name="T24" fmla="*/ 2147483647 w 1005"/>
                      <a:gd name="T25" fmla="*/ 2147483647 h 623"/>
                      <a:gd name="T26" fmla="*/ 2147483647 w 1005"/>
                      <a:gd name="T27" fmla="*/ 2147483647 h 623"/>
                      <a:gd name="T28" fmla="*/ 2147483647 w 1005"/>
                      <a:gd name="T29" fmla="*/ 2147483647 h 623"/>
                      <a:gd name="T30" fmla="*/ 2147483647 w 1005"/>
                      <a:gd name="T31" fmla="*/ 2147483647 h 623"/>
                      <a:gd name="T32" fmla="*/ 2147483647 w 1005"/>
                      <a:gd name="T33" fmla="*/ 2147483647 h 623"/>
                      <a:gd name="T34" fmla="*/ 2147483647 w 1005"/>
                      <a:gd name="T35" fmla="*/ 2147483647 h 623"/>
                      <a:gd name="T36" fmla="*/ 2147483647 w 1005"/>
                      <a:gd name="T37" fmla="*/ 2147483647 h 623"/>
                      <a:gd name="T38" fmla="*/ 2147483647 w 1005"/>
                      <a:gd name="T39" fmla="*/ 2147483647 h 623"/>
                      <a:gd name="T40" fmla="*/ 2147483647 w 1005"/>
                      <a:gd name="T41" fmla="*/ 2147483647 h 623"/>
                      <a:gd name="T42" fmla="*/ 2147483647 w 1005"/>
                      <a:gd name="T43" fmla="*/ 2147483647 h 623"/>
                      <a:gd name="T44" fmla="*/ 2147483647 w 1005"/>
                      <a:gd name="T45" fmla="*/ 2147483647 h 623"/>
                      <a:gd name="T46" fmla="*/ 2147483647 w 1005"/>
                      <a:gd name="T47" fmla="*/ 2147483647 h 623"/>
                      <a:gd name="T48" fmla="*/ 2147483647 w 1005"/>
                      <a:gd name="T49" fmla="*/ 0 h 623"/>
                      <a:gd name="T50" fmla="*/ 0 w 1005"/>
                      <a:gd name="T51" fmla="*/ 2147483647 h 623"/>
                      <a:gd name="T52" fmla="*/ 2147483647 w 1005"/>
                      <a:gd name="T53" fmla="*/ 2147483647 h 623"/>
                      <a:gd name="T54" fmla="*/ 2147483647 w 1005"/>
                      <a:gd name="T55" fmla="*/ 2147483647 h 6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5"/>
                      <a:gd name="T85" fmla="*/ 0 h 623"/>
                      <a:gd name="T86" fmla="*/ 1005 w 1005"/>
                      <a:gd name="T87" fmla="*/ 623 h 6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5" h="623">
                        <a:moveTo>
                          <a:pt x="18" y="159"/>
                        </a:moveTo>
                        <a:lnTo>
                          <a:pt x="19" y="184"/>
                        </a:lnTo>
                        <a:lnTo>
                          <a:pt x="11" y="190"/>
                        </a:lnTo>
                        <a:lnTo>
                          <a:pt x="40" y="217"/>
                        </a:lnTo>
                        <a:lnTo>
                          <a:pt x="70" y="292"/>
                        </a:lnTo>
                        <a:lnTo>
                          <a:pt x="81" y="358"/>
                        </a:lnTo>
                        <a:lnTo>
                          <a:pt x="86" y="394"/>
                        </a:lnTo>
                        <a:lnTo>
                          <a:pt x="64" y="428"/>
                        </a:lnTo>
                        <a:lnTo>
                          <a:pt x="79" y="444"/>
                        </a:lnTo>
                        <a:lnTo>
                          <a:pt x="120" y="421"/>
                        </a:lnTo>
                        <a:lnTo>
                          <a:pt x="147" y="539"/>
                        </a:lnTo>
                        <a:lnTo>
                          <a:pt x="166" y="544"/>
                        </a:lnTo>
                        <a:lnTo>
                          <a:pt x="170" y="578"/>
                        </a:lnTo>
                        <a:lnTo>
                          <a:pt x="183" y="595"/>
                        </a:lnTo>
                        <a:lnTo>
                          <a:pt x="222" y="592"/>
                        </a:lnTo>
                        <a:lnTo>
                          <a:pt x="304" y="594"/>
                        </a:lnTo>
                        <a:lnTo>
                          <a:pt x="340" y="609"/>
                        </a:lnTo>
                        <a:lnTo>
                          <a:pt x="351" y="548"/>
                        </a:lnTo>
                        <a:lnTo>
                          <a:pt x="624" y="589"/>
                        </a:lnTo>
                        <a:lnTo>
                          <a:pt x="958" y="623"/>
                        </a:lnTo>
                        <a:lnTo>
                          <a:pt x="970" y="510"/>
                        </a:lnTo>
                        <a:lnTo>
                          <a:pt x="1005" y="147"/>
                        </a:lnTo>
                        <a:lnTo>
                          <a:pt x="559" y="96"/>
                        </a:lnTo>
                        <a:lnTo>
                          <a:pt x="339" y="60"/>
                        </a:lnTo>
                        <a:lnTo>
                          <a:pt x="26" y="0"/>
                        </a:lnTo>
                        <a:lnTo>
                          <a:pt x="0" y="118"/>
                        </a:lnTo>
                        <a:lnTo>
                          <a:pt x="18" y="159"/>
                        </a:lnTo>
                        <a:close/>
                      </a:path>
                    </a:pathLst>
                  </a:custGeom>
                  <a:solidFill>
                    <a:schemeClr val="tx2"/>
                  </a:solidFill>
                  <a:ln w="9525">
                    <a:solidFill>
                      <a:schemeClr val="bg1"/>
                    </a:solidFill>
                    <a:round/>
                    <a:headEnd/>
                    <a:tailEnd/>
                  </a:ln>
                </p:spPr>
                <p:txBody>
                  <a:bodyPr/>
                  <a:lstStyle/>
                  <a:p>
                    <a:endParaRPr lang="en-US"/>
                  </a:p>
                </p:txBody>
              </p:sp>
              <p:sp>
                <p:nvSpPr>
                  <p:cNvPr id="8238" name="Freeform 21"/>
                  <p:cNvSpPr>
                    <a:spLocks/>
                  </p:cNvSpPr>
                  <p:nvPr/>
                </p:nvSpPr>
                <p:spPr bwMode="auto">
                  <a:xfrm>
                    <a:off x="2846953" y="2043138"/>
                    <a:ext cx="808100" cy="645189"/>
                  </a:xfrm>
                  <a:custGeom>
                    <a:avLst/>
                    <a:gdLst>
                      <a:gd name="T0" fmla="*/ 0 w 689"/>
                      <a:gd name="T1" fmla="*/ 2147483647 h 554"/>
                      <a:gd name="T2" fmla="*/ 2147483647 w 689"/>
                      <a:gd name="T3" fmla="*/ 0 h 554"/>
                      <a:gd name="T4" fmla="*/ 2147483647 w 689"/>
                      <a:gd name="T5" fmla="*/ 2147483647 h 554"/>
                      <a:gd name="T6" fmla="*/ 2147483647 w 689"/>
                      <a:gd name="T7" fmla="*/ 2147483647 h 554"/>
                      <a:gd name="T8" fmla="*/ 2147483647 w 689"/>
                      <a:gd name="T9" fmla="*/ 2147483647 h 554"/>
                      <a:gd name="T10" fmla="*/ 2147483647 w 689"/>
                      <a:gd name="T11" fmla="*/ 2147483647 h 554"/>
                      <a:gd name="T12" fmla="*/ 2147483647 w 689"/>
                      <a:gd name="T13" fmla="*/ 2147483647 h 554"/>
                      <a:gd name="T14" fmla="*/ 0 w 689"/>
                      <a:gd name="T15" fmla="*/ 2147483647 h 554"/>
                      <a:gd name="T16" fmla="*/ 0 w 689"/>
                      <a:gd name="T17" fmla="*/ 2147483647 h 5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9"/>
                      <a:gd name="T28" fmla="*/ 0 h 554"/>
                      <a:gd name="T29" fmla="*/ 689 w 689"/>
                      <a:gd name="T30" fmla="*/ 554 h 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9" h="554">
                        <a:moveTo>
                          <a:pt x="0" y="475"/>
                        </a:moveTo>
                        <a:lnTo>
                          <a:pt x="82" y="0"/>
                        </a:lnTo>
                        <a:lnTo>
                          <a:pt x="355" y="41"/>
                        </a:lnTo>
                        <a:lnTo>
                          <a:pt x="689" y="75"/>
                        </a:lnTo>
                        <a:lnTo>
                          <a:pt x="667" y="315"/>
                        </a:lnTo>
                        <a:lnTo>
                          <a:pt x="645" y="554"/>
                        </a:lnTo>
                        <a:lnTo>
                          <a:pt x="186" y="504"/>
                        </a:lnTo>
                        <a:lnTo>
                          <a:pt x="0" y="475"/>
                        </a:lnTo>
                        <a:close/>
                      </a:path>
                    </a:pathLst>
                  </a:custGeom>
                  <a:solidFill>
                    <a:schemeClr val="tx2"/>
                  </a:solidFill>
                  <a:ln w="9525">
                    <a:solidFill>
                      <a:schemeClr val="bg1"/>
                    </a:solidFill>
                    <a:round/>
                    <a:headEnd/>
                    <a:tailEnd/>
                  </a:ln>
                </p:spPr>
                <p:txBody>
                  <a:bodyPr/>
                  <a:lstStyle/>
                  <a:p>
                    <a:endParaRPr lang="en-US"/>
                  </a:p>
                </p:txBody>
              </p:sp>
              <p:sp>
                <p:nvSpPr>
                  <p:cNvPr id="8239" name="Freeform 22"/>
                  <p:cNvSpPr>
                    <a:spLocks/>
                  </p:cNvSpPr>
                  <p:nvPr/>
                </p:nvSpPr>
                <p:spPr bwMode="auto">
                  <a:xfrm>
                    <a:off x="2980576" y="2629789"/>
                    <a:ext cx="837369" cy="638827"/>
                  </a:xfrm>
                  <a:custGeom>
                    <a:avLst/>
                    <a:gdLst>
                      <a:gd name="T0" fmla="*/ 2147483647 w 715"/>
                      <a:gd name="T1" fmla="*/ 0 h 549"/>
                      <a:gd name="T2" fmla="*/ 2147483647 w 715"/>
                      <a:gd name="T3" fmla="*/ 2147483647 h 549"/>
                      <a:gd name="T4" fmla="*/ 2147483647 w 715"/>
                      <a:gd name="T5" fmla="*/ 2147483647 h 549"/>
                      <a:gd name="T6" fmla="*/ 2147483647 w 715"/>
                      <a:gd name="T7" fmla="*/ 2147483647 h 549"/>
                      <a:gd name="T8" fmla="*/ 2147483647 w 715"/>
                      <a:gd name="T9" fmla="*/ 2147483647 h 549"/>
                      <a:gd name="T10" fmla="*/ 2147483647 w 715"/>
                      <a:gd name="T11" fmla="*/ 2147483647 h 549"/>
                      <a:gd name="T12" fmla="*/ 2147483647 w 715"/>
                      <a:gd name="T13" fmla="*/ 2147483647 h 549"/>
                      <a:gd name="T14" fmla="*/ 0 w 715"/>
                      <a:gd name="T15" fmla="*/ 2147483647 h 549"/>
                      <a:gd name="T16" fmla="*/ 2147483647 w 715"/>
                      <a:gd name="T17" fmla="*/ 0 h 549"/>
                      <a:gd name="T18" fmla="*/ 2147483647 w 715"/>
                      <a:gd name="T19" fmla="*/ 0 h 5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5"/>
                      <a:gd name="T31" fmla="*/ 0 h 549"/>
                      <a:gd name="T32" fmla="*/ 715 w 715"/>
                      <a:gd name="T33" fmla="*/ 549 h 5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5" h="549">
                        <a:moveTo>
                          <a:pt x="72" y="0"/>
                        </a:moveTo>
                        <a:lnTo>
                          <a:pt x="531" y="50"/>
                        </a:lnTo>
                        <a:lnTo>
                          <a:pt x="715" y="67"/>
                        </a:lnTo>
                        <a:lnTo>
                          <a:pt x="707" y="185"/>
                        </a:lnTo>
                        <a:lnTo>
                          <a:pt x="683" y="549"/>
                        </a:lnTo>
                        <a:lnTo>
                          <a:pt x="589" y="543"/>
                        </a:lnTo>
                        <a:lnTo>
                          <a:pt x="295" y="517"/>
                        </a:lnTo>
                        <a:lnTo>
                          <a:pt x="0" y="480"/>
                        </a:lnTo>
                        <a:lnTo>
                          <a:pt x="72" y="0"/>
                        </a:lnTo>
                        <a:close/>
                      </a:path>
                    </a:pathLst>
                  </a:custGeom>
                  <a:solidFill>
                    <a:schemeClr val="tx2"/>
                  </a:solidFill>
                  <a:ln w="9525">
                    <a:solidFill>
                      <a:schemeClr val="bg1"/>
                    </a:solidFill>
                    <a:round/>
                    <a:headEnd/>
                    <a:tailEnd/>
                  </a:ln>
                </p:spPr>
                <p:txBody>
                  <a:bodyPr/>
                  <a:lstStyle/>
                  <a:p>
                    <a:endParaRPr lang="en-US"/>
                  </a:p>
                </p:txBody>
              </p:sp>
              <p:sp>
                <p:nvSpPr>
                  <p:cNvPr id="8240" name="Freeform 25"/>
                  <p:cNvSpPr>
                    <a:spLocks/>
                  </p:cNvSpPr>
                  <p:nvPr/>
                </p:nvSpPr>
                <p:spPr bwMode="auto">
                  <a:xfrm>
                    <a:off x="3669051" y="1576106"/>
                    <a:ext cx="755924" cy="461942"/>
                  </a:xfrm>
                  <a:custGeom>
                    <a:avLst/>
                    <a:gdLst>
                      <a:gd name="T0" fmla="*/ 2147483647 w 646"/>
                      <a:gd name="T1" fmla="*/ 0 h 396"/>
                      <a:gd name="T2" fmla="*/ 2147483647 w 646"/>
                      <a:gd name="T3" fmla="*/ 2147483647 h 396"/>
                      <a:gd name="T4" fmla="*/ 2147483647 w 646"/>
                      <a:gd name="T5" fmla="*/ 2147483647 h 396"/>
                      <a:gd name="T6" fmla="*/ 2147483647 w 646"/>
                      <a:gd name="T7" fmla="*/ 2147483647 h 396"/>
                      <a:gd name="T8" fmla="*/ 2147483647 w 646"/>
                      <a:gd name="T9" fmla="*/ 2147483647 h 396"/>
                      <a:gd name="T10" fmla="*/ 2147483647 w 646"/>
                      <a:gd name="T11" fmla="*/ 2147483647 h 396"/>
                      <a:gd name="T12" fmla="*/ 2147483647 w 646"/>
                      <a:gd name="T13" fmla="*/ 2147483647 h 396"/>
                      <a:gd name="T14" fmla="*/ 0 w 646"/>
                      <a:gd name="T15" fmla="*/ 2147483647 h 396"/>
                      <a:gd name="T16" fmla="*/ 2147483647 w 646"/>
                      <a:gd name="T17" fmla="*/ 0 h 396"/>
                      <a:gd name="T18" fmla="*/ 2147483647 w 646"/>
                      <a:gd name="T19" fmla="*/ 0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6"/>
                      <a:gd name="T31" fmla="*/ 0 h 396"/>
                      <a:gd name="T32" fmla="*/ 646 w 646"/>
                      <a:gd name="T33" fmla="*/ 396 h 3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6" h="396">
                        <a:moveTo>
                          <a:pt x="35" y="0"/>
                        </a:moveTo>
                        <a:lnTo>
                          <a:pt x="596" y="29"/>
                        </a:lnTo>
                        <a:lnTo>
                          <a:pt x="600" y="128"/>
                        </a:lnTo>
                        <a:lnTo>
                          <a:pt x="625" y="208"/>
                        </a:lnTo>
                        <a:lnTo>
                          <a:pt x="629" y="312"/>
                        </a:lnTo>
                        <a:lnTo>
                          <a:pt x="646" y="396"/>
                        </a:lnTo>
                        <a:lnTo>
                          <a:pt x="306" y="385"/>
                        </a:lnTo>
                        <a:lnTo>
                          <a:pt x="0" y="363"/>
                        </a:lnTo>
                        <a:lnTo>
                          <a:pt x="35" y="0"/>
                        </a:lnTo>
                        <a:close/>
                      </a:path>
                    </a:pathLst>
                  </a:custGeom>
                  <a:solidFill>
                    <a:schemeClr val="tx2"/>
                  </a:solidFill>
                  <a:ln w="9525">
                    <a:solidFill>
                      <a:schemeClr val="bg1"/>
                    </a:solidFill>
                    <a:round/>
                    <a:headEnd/>
                    <a:tailEnd/>
                  </a:ln>
                </p:spPr>
                <p:txBody>
                  <a:bodyPr/>
                  <a:lstStyle/>
                  <a:p>
                    <a:endParaRPr lang="en-US"/>
                  </a:p>
                </p:txBody>
              </p:sp>
              <p:sp>
                <p:nvSpPr>
                  <p:cNvPr id="8241" name="Freeform 26"/>
                  <p:cNvSpPr>
                    <a:spLocks/>
                  </p:cNvSpPr>
                  <p:nvPr/>
                </p:nvSpPr>
                <p:spPr bwMode="auto">
                  <a:xfrm>
                    <a:off x="3628329" y="1998598"/>
                    <a:ext cx="809372" cy="524297"/>
                  </a:xfrm>
                  <a:custGeom>
                    <a:avLst/>
                    <a:gdLst>
                      <a:gd name="T0" fmla="*/ 2147483647 w 690"/>
                      <a:gd name="T1" fmla="*/ 0 h 450"/>
                      <a:gd name="T2" fmla="*/ 2147483647 w 690"/>
                      <a:gd name="T3" fmla="*/ 2147483647 h 450"/>
                      <a:gd name="T4" fmla="*/ 2147483647 w 690"/>
                      <a:gd name="T5" fmla="*/ 2147483647 h 450"/>
                      <a:gd name="T6" fmla="*/ 2147483647 w 690"/>
                      <a:gd name="T7" fmla="*/ 2147483647 h 450"/>
                      <a:gd name="T8" fmla="*/ 2147483647 w 690"/>
                      <a:gd name="T9" fmla="*/ 2147483647 h 450"/>
                      <a:gd name="T10" fmla="*/ 2147483647 w 690"/>
                      <a:gd name="T11" fmla="*/ 2147483647 h 450"/>
                      <a:gd name="T12" fmla="*/ 2147483647 w 690"/>
                      <a:gd name="T13" fmla="*/ 2147483647 h 450"/>
                      <a:gd name="T14" fmla="*/ 2147483647 w 690"/>
                      <a:gd name="T15" fmla="*/ 2147483647 h 450"/>
                      <a:gd name="T16" fmla="*/ 2147483647 w 690"/>
                      <a:gd name="T17" fmla="*/ 2147483647 h 450"/>
                      <a:gd name="T18" fmla="*/ 2147483647 w 690"/>
                      <a:gd name="T19" fmla="*/ 2147483647 h 450"/>
                      <a:gd name="T20" fmla="*/ 2147483647 w 690"/>
                      <a:gd name="T21" fmla="*/ 2147483647 h 450"/>
                      <a:gd name="T22" fmla="*/ 2147483647 w 690"/>
                      <a:gd name="T23" fmla="*/ 2147483647 h 450"/>
                      <a:gd name="T24" fmla="*/ 2147483647 w 690"/>
                      <a:gd name="T25" fmla="*/ 2147483647 h 450"/>
                      <a:gd name="T26" fmla="*/ 2147483647 w 690"/>
                      <a:gd name="T27" fmla="*/ 2147483647 h 450"/>
                      <a:gd name="T28" fmla="*/ 2147483647 w 690"/>
                      <a:gd name="T29" fmla="*/ 2147483647 h 450"/>
                      <a:gd name="T30" fmla="*/ 2147483647 w 690"/>
                      <a:gd name="T31" fmla="*/ 2147483647 h 450"/>
                      <a:gd name="T32" fmla="*/ 0 w 690"/>
                      <a:gd name="T33" fmla="*/ 2147483647 h 450"/>
                      <a:gd name="T34" fmla="*/ 2147483647 w 690"/>
                      <a:gd name="T35" fmla="*/ 0 h 450"/>
                      <a:gd name="T36" fmla="*/ 2147483647 w 690"/>
                      <a:gd name="T37" fmla="*/ 0 h 4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0"/>
                      <a:gd name="T58" fmla="*/ 0 h 450"/>
                      <a:gd name="T59" fmla="*/ 690 w 690"/>
                      <a:gd name="T60" fmla="*/ 450 h 4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0" h="450">
                        <a:moveTo>
                          <a:pt x="34" y="0"/>
                        </a:moveTo>
                        <a:lnTo>
                          <a:pt x="340" y="22"/>
                        </a:lnTo>
                        <a:lnTo>
                          <a:pt x="680" y="33"/>
                        </a:lnTo>
                        <a:lnTo>
                          <a:pt x="656" y="75"/>
                        </a:lnTo>
                        <a:lnTo>
                          <a:pt x="690" y="106"/>
                        </a:lnTo>
                        <a:lnTo>
                          <a:pt x="688" y="328"/>
                        </a:lnTo>
                        <a:lnTo>
                          <a:pt x="675" y="326"/>
                        </a:lnTo>
                        <a:lnTo>
                          <a:pt x="675" y="355"/>
                        </a:lnTo>
                        <a:lnTo>
                          <a:pt x="687" y="375"/>
                        </a:lnTo>
                        <a:lnTo>
                          <a:pt x="680" y="397"/>
                        </a:lnTo>
                        <a:lnTo>
                          <a:pt x="687" y="450"/>
                        </a:lnTo>
                        <a:lnTo>
                          <a:pt x="671" y="444"/>
                        </a:lnTo>
                        <a:lnTo>
                          <a:pt x="653" y="425"/>
                        </a:lnTo>
                        <a:lnTo>
                          <a:pt x="593" y="404"/>
                        </a:lnTo>
                        <a:lnTo>
                          <a:pt x="533" y="408"/>
                        </a:lnTo>
                        <a:lnTo>
                          <a:pt x="499" y="382"/>
                        </a:lnTo>
                        <a:lnTo>
                          <a:pt x="0" y="353"/>
                        </a:lnTo>
                        <a:lnTo>
                          <a:pt x="34" y="0"/>
                        </a:lnTo>
                        <a:close/>
                      </a:path>
                    </a:pathLst>
                  </a:custGeom>
                  <a:solidFill>
                    <a:schemeClr val="tx2"/>
                  </a:solidFill>
                  <a:ln w="9525">
                    <a:solidFill>
                      <a:schemeClr val="bg1"/>
                    </a:solidFill>
                    <a:round/>
                    <a:headEnd/>
                    <a:tailEnd/>
                  </a:ln>
                </p:spPr>
                <p:txBody>
                  <a:bodyPr/>
                  <a:lstStyle/>
                  <a:p>
                    <a:endParaRPr lang="en-US"/>
                  </a:p>
                </p:txBody>
              </p:sp>
              <p:sp>
                <p:nvSpPr>
                  <p:cNvPr id="8242" name="Freeform 27"/>
                  <p:cNvSpPr>
                    <a:spLocks/>
                  </p:cNvSpPr>
                  <p:nvPr/>
                </p:nvSpPr>
                <p:spPr bwMode="auto">
                  <a:xfrm>
                    <a:off x="3601603" y="2409635"/>
                    <a:ext cx="949357" cy="459396"/>
                  </a:xfrm>
                  <a:custGeom>
                    <a:avLst/>
                    <a:gdLst>
                      <a:gd name="T0" fmla="*/ 2147483647 w 809"/>
                      <a:gd name="T1" fmla="*/ 0 h 394"/>
                      <a:gd name="T2" fmla="*/ 2147483647 w 809"/>
                      <a:gd name="T3" fmla="*/ 2147483647 h 394"/>
                      <a:gd name="T4" fmla="*/ 2147483647 w 809"/>
                      <a:gd name="T5" fmla="*/ 2147483647 h 394"/>
                      <a:gd name="T6" fmla="*/ 2147483647 w 809"/>
                      <a:gd name="T7" fmla="*/ 2147483647 h 394"/>
                      <a:gd name="T8" fmla="*/ 2147483647 w 809"/>
                      <a:gd name="T9" fmla="*/ 2147483647 h 394"/>
                      <a:gd name="T10" fmla="*/ 2147483647 w 809"/>
                      <a:gd name="T11" fmla="*/ 2147483647 h 394"/>
                      <a:gd name="T12" fmla="*/ 2147483647 w 809"/>
                      <a:gd name="T13" fmla="*/ 2147483647 h 394"/>
                      <a:gd name="T14" fmla="*/ 2147483647 w 809"/>
                      <a:gd name="T15" fmla="*/ 2147483647 h 394"/>
                      <a:gd name="T16" fmla="*/ 2147483647 w 809"/>
                      <a:gd name="T17" fmla="*/ 2147483647 h 394"/>
                      <a:gd name="T18" fmla="*/ 2147483647 w 809"/>
                      <a:gd name="T19" fmla="*/ 2147483647 h 394"/>
                      <a:gd name="T20" fmla="*/ 2147483647 w 809"/>
                      <a:gd name="T21" fmla="*/ 2147483647 h 394"/>
                      <a:gd name="T22" fmla="*/ 2147483647 w 809"/>
                      <a:gd name="T23" fmla="*/ 2147483647 h 394"/>
                      <a:gd name="T24" fmla="*/ 2147483647 w 809"/>
                      <a:gd name="T25" fmla="*/ 2147483647 h 394"/>
                      <a:gd name="T26" fmla="*/ 2147483647 w 809"/>
                      <a:gd name="T27" fmla="*/ 2147483647 h 394"/>
                      <a:gd name="T28" fmla="*/ 2147483647 w 809"/>
                      <a:gd name="T29" fmla="*/ 2147483647 h 394"/>
                      <a:gd name="T30" fmla="*/ 2147483647 w 809"/>
                      <a:gd name="T31" fmla="*/ 2147483647 h 394"/>
                      <a:gd name="T32" fmla="*/ 2147483647 w 809"/>
                      <a:gd name="T33" fmla="*/ 2147483647 h 394"/>
                      <a:gd name="T34" fmla="*/ 0 w 809"/>
                      <a:gd name="T35" fmla="*/ 2147483647 h 394"/>
                      <a:gd name="T36" fmla="*/ 2147483647 w 809"/>
                      <a:gd name="T37" fmla="*/ 0 h 394"/>
                      <a:gd name="T38" fmla="*/ 2147483647 w 809"/>
                      <a:gd name="T39" fmla="*/ 0 h 3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9"/>
                      <a:gd name="T61" fmla="*/ 0 h 394"/>
                      <a:gd name="T62" fmla="*/ 809 w 809"/>
                      <a:gd name="T63" fmla="*/ 394 h 3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9" h="394">
                        <a:moveTo>
                          <a:pt x="22" y="0"/>
                        </a:moveTo>
                        <a:lnTo>
                          <a:pt x="521" y="29"/>
                        </a:lnTo>
                        <a:lnTo>
                          <a:pt x="555" y="55"/>
                        </a:lnTo>
                        <a:lnTo>
                          <a:pt x="615" y="51"/>
                        </a:lnTo>
                        <a:lnTo>
                          <a:pt x="675" y="72"/>
                        </a:lnTo>
                        <a:lnTo>
                          <a:pt x="693" y="91"/>
                        </a:lnTo>
                        <a:lnTo>
                          <a:pt x="709" y="97"/>
                        </a:lnTo>
                        <a:lnTo>
                          <a:pt x="736" y="172"/>
                        </a:lnTo>
                        <a:lnTo>
                          <a:pt x="736" y="195"/>
                        </a:lnTo>
                        <a:lnTo>
                          <a:pt x="755" y="230"/>
                        </a:lnTo>
                        <a:lnTo>
                          <a:pt x="763" y="287"/>
                        </a:lnTo>
                        <a:lnTo>
                          <a:pt x="758" y="304"/>
                        </a:lnTo>
                        <a:lnTo>
                          <a:pt x="770" y="322"/>
                        </a:lnTo>
                        <a:lnTo>
                          <a:pt x="809" y="394"/>
                        </a:lnTo>
                        <a:lnTo>
                          <a:pt x="449" y="391"/>
                        </a:lnTo>
                        <a:lnTo>
                          <a:pt x="176" y="374"/>
                        </a:lnTo>
                        <a:lnTo>
                          <a:pt x="184" y="256"/>
                        </a:lnTo>
                        <a:lnTo>
                          <a:pt x="0" y="239"/>
                        </a:lnTo>
                        <a:lnTo>
                          <a:pt x="22" y="0"/>
                        </a:lnTo>
                        <a:close/>
                      </a:path>
                    </a:pathLst>
                  </a:custGeom>
                  <a:solidFill>
                    <a:schemeClr val="tx2"/>
                  </a:solidFill>
                  <a:ln w="9525">
                    <a:solidFill>
                      <a:schemeClr val="bg1"/>
                    </a:solidFill>
                    <a:round/>
                    <a:headEnd/>
                    <a:tailEnd/>
                  </a:ln>
                </p:spPr>
                <p:txBody>
                  <a:bodyPr/>
                  <a:lstStyle/>
                  <a:p>
                    <a:endParaRPr lang="en-US"/>
                  </a:p>
                </p:txBody>
              </p:sp>
              <p:sp>
                <p:nvSpPr>
                  <p:cNvPr id="8243" name="Freeform 28"/>
                  <p:cNvSpPr>
                    <a:spLocks/>
                  </p:cNvSpPr>
                  <p:nvPr/>
                </p:nvSpPr>
                <p:spPr bwMode="auto">
                  <a:xfrm>
                    <a:off x="3779767" y="2843579"/>
                    <a:ext cx="855186" cy="445397"/>
                  </a:xfrm>
                  <a:custGeom>
                    <a:avLst/>
                    <a:gdLst>
                      <a:gd name="T0" fmla="*/ 2147483647 w 729"/>
                      <a:gd name="T1" fmla="*/ 0 h 383"/>
                      <a:gd name="T2" fmla="*/ 2147483647 w 729"/>
                      <a:gd name="T3" fmla="*/ 2147483647 h 383"/>
                      <a:gd name="T4" fmla="*/ 2147483647 w 729"/>
                      <a:gd name="T5" fmla="*/ 2147483647 h 383"/>
                      <a:gd name="T6" fmla="*/ 2147483647 w 729"/>
                      <a:gd name="T7" fmla="*/ 2147483647 h 383"/>
                      <a:gd name="T8" fmla="*/ 2147483647 w 729"/>
                      <a:gd name="T9" fmla="*/ 2147483647 h 383"/>
                      <a:gd name="T10" fmla="*/ 2147483647 w 729"/>
                      <a:gd name="T11" fmla="*/ 2147483647 h 383"/>
                      <a:gd name="T12" fmla="*/ 2147483647 w 729"/>
                      <a:gd name="T13" fmla="*/ 2147483647 h 383"/>
                      <a:gd name="T14" fmla="*/ 2147483647 w 729"/>
                      <a:gd name="T15" fmla="*/ 2147483647 h 383"/>
                      <a:gd name="T16" fmla="*/ 2147483647 w 729"/>
                      <a:gd name="T17" fmla="*/ 2147483647 h 383"/>
                      <a:gd name="T18" fmla="*/ 2147483647 w 729"/>
                      <a:gd name="T19" fmla="*/ 2147483647 h 383"/>
                      <a:gd name="T20" fmla="*/ 2147483647 w 729"/>
                      <a:gd name="T21" fmla="*/ 2147483647 h 383"/>
                      <a:gd name="T22" fmla="*/ 2147483647 w 729"/>
                      <a:gd name="T23" fmla="*/ 2147483647 h 383"/>
                      <a:gd name="T24" fmla="*/ 0 w 729"/>
                      <a:gd name="T25" fmla="*/ 2147483647 h 383"/>
                      <a:gd name="T26" fmla="*/ 2147483647 w 729"/>
                      <a:gd name="T27" fmla="*/ 0 h 383"/>
                      <a:gd name="T28" fmla="*/ 2147483647 w 729"/>
                      <a:gd name="T29" fmla="*/ 0 h 3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9"/>
                      <a:gd name="T46" fmla="*/ 0 h 383"/>
                      <a:gd name="T47" fmla="*/ 729 w 729"/>
                      <a:gd name="T48" fmla="*/ 383 h 3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9" h="383">
                        <a:moveTo>
                          <a:pt x="24" y="0"/>
                        </a:moveTo>
                        <a:lnTo>
                          <a:pt x="297" y="17"/>
                        </a:lnTo>
                        <a:lnTo>
                          <a:pt x="657" y="20"/>
                        </a:lnTo>
                        <a:lnTo>
                          <a:pt x="676" y="37"/>
                        </a:lnTo>
                        <a:lnTo>
                          <a:pt x="688" y="34"/>
                        </a:lnTo>
                        <a:lnTo>
                          <a:pt x="702" y="52"/>
                        </a:lnTo>
                        <a:lnTo>
                          <a:pt x="690" y="52"/>
                        </a:lnTo>
                        <a:lnTo>
                          <a:pt x="678" y="76"/>
                        </a:lnTo>
                        <a:lnTo>
                          <a:pt x="707" y="117"/>
                        </a:lnTo>
                        <a:lnTo>
                          <a:pt x="729" y="124"/>
                        </a:lnTo>
                        <a:lnTo>
                          <a:pt x="726" y="382"/>
                        </a:lnTo>
                        <a:lnTo>
                          <a:pt x="417" y="383"/>
                        </a:lnTo>
                        <a:lnTo>
                          <a:pt x="0" y="364"/>
                        </a:lnTo>
                        <a:lnTo>
                          <a:pt x="24" y="0"/>
                        </a:lnTo>
                        <a:close/>
                      </a:path>
                    </a:pathLst>
                  </a:custGeom>
                  <a:solidFill>
                    <a:schemeClr val="tx2"/>
                  </a:solidFill>
                  <a:ln w="9525">
                    <a:solidFill>
                      <a:schemeClr val="bg1"/>
                    </a:solidFill>
                    <a:round/>
                    <a:headEnd/>
                    <a:tailEnd/>
                  </a:ln>
                </p:spPr>
                <p:txBody>
                  <a:bodyPr/>
                  <a:lstStyle/>
                  <a:p>
                    <a:endParaRPr lang="en-US"/>
                  </a:p>
                </p:txBody>
              </p:sp>
              <p:sp>
                <p:nvSpPr>
                  <p:cNvPr id="8244" name="Freeform 29"/>
                  <p:cNvSpPr>
                    <a:spLocks/>
                  </p:cNvSpPr>
                  <p:nvPr/>
                </p:nvSpPr>
                <p:spPr bwMode="auto">
                  <a:xfrm>
                    <a:off x="3663961" y="3262252"/>
                    <a:ext cx="992626" cy="497572"/>
                  </a:xfrm>
                  <a:custGeom>
                    <a:avLst/>
                    <a:gdLst>
                      <a:gd name="T0" fmla="*/ 2147483647 w 847"/>
                      <a:gd name="T1" fmla="*/ 0 h 429"/>
                      <a:gd name="T2" fmla="*/ 2147483647 w 847"/>
                      <a:gd name="T3" fmla="*/ 2147483647 h 429"/>
                      <a:gd name="T4" fmla="*/ 2147483647 w 847"/>
                      <a:gd name="T5" fmla="*/ 2147483647 h 429"/>
                      <a:gd name="T6" fmla="*/ 2147483647 w 847"/>
                      <a:gd name="T7" fmla="*/ 2147483647 h 429"/>
                      <a:gd name="T8" fmla="*/ 2147483647 w 847"/>
                      <a:gd name="T9" fmla="*/ 2147483647 h 429"/>
                      <a:gd name="T10" fmla="*/ 2147483647 w 847"/>
                      <a:gd name="T11" fmla="*/ 2147483647 h 429"/>
                      <a:gd name="T12" fmla="*/ 2147483647 w 847"/>
                      <a:gd name="T13" fmla="*/ 2147483647 h 429"/>
                      <a:gd name="T14" fmla="*/ 2147483647 w 847"/>
                      <a:gd name="T15" fmla="*/ 2147483647 h 429"/>
                      <a:gd name="T16" fmla="*/ 2147483647 w 847"/>
                      <a:gd name="T17" fmla="*/ 2147483647 h 429"/>
                      <a:gd name="T18" fmla="*/ 2147483647 w 847"/>
                      <a:gd name="T19" fmla="*/ 2147483647 h 429"/>
                      <a:gd name="T20" fmla="*/ 2147483647 w 847"/>
                      <a:gd name="T21" fmla="*/ 2147483647 h 429"/>
                      <a:gd name="T22" fmla="*/ 2147483647 w 847"/>
                      <a:gd name="T23" fmla="*/ 2147483647 h 429"/>
                      <a:gd name="T24" fmla="*/ 2147483647 w 847"/>
                      <a:gd name="T25" fmla="*/ 2147483647 h 429"/>
                      <a:gd name="T26" fmla="*/ 2147483647 w 847"/>
                      <a:gd name="T27" fmla="*/ 2147483647 h 429"/>
                      <a:gd name="T28" fmla="*/ 2147483647 w 847"/>
                      <a:gd name="T29" fmla="*/ 2147483647 h 429"/>
                      <a:gd name="T30" fmla="*/ 2147483647 w 847"/>
                      <a:gd name="T31" fmla="*/ 2147483647 h 429"/>
                      <a:gd name="T32" fmla="*/ 2147483647 w 847"/>
                      <a:gd name="T33" fmla="*/ 2147483647 h 429"/>
                      <a:gd name="T34" fmla="*/ 2147483647 w 847"/>
                      <a:gd name="T35" fmla="*/ 2147483647 h 429"/>
                      <a:gd name="T36" fmla="*/ 2147483647 w 847"/>
                      <a:gd name="T37" fmla="*/ 2147483647 h 429"/>
                      <a:gd name="T38" fmla="*/ 0 w 847"/>
                      <a:gd name="T39" fmla="*/ 2147483647 h 429"/>
                      <a:gd name="T40" fmla="*/ 2147483647 w 847"/>
                      <a:gd name="T41" fmla="*/ 0 h 429"/>
                      <a:gd name="T42" fmla="*/ 2147483647 w 847"/>
                      <a:gd name="T43" fmla="*/ 0 h 4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7"/>
                      <a:gd name="T67" fmla="*/ 0 h 429"/>
                      <a:gd name="T68" fmla="*/ 847 w 847"/>
                      <a:gd name="T69" fmla="*/ 429 h 4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7" h="429">
                        <a:moveTo>
                          <a:pt x="5" y="0"/>
                        </a:moveTo>
                        <a:lnTo>
                          <a:pt x="99" y="6"/>
                        </a:lnTo>
                        <a:lnTo>
                          <a:pt x="516" y="25"/>
                        </a:lnTo>
                        <a:lnTo>
                          <a:pt x="825" y="24"/>
                        </a:lnTo>
                        <a:lnTo>
                          <a:pt x="828" y="87"/>
                        </a:lnTo>
                        <a:lnTo>
                          <a:pt x="847" y="220"/>
                        </a:lnTo>
                        <a:lnTo>
                          <a:pt x="844" y="429"/>
                        </a:lnTo>
                        <a:lnTo>
                          <a:pt x="775" y="394"/>
                        </a:lnTo>
                        <a:lnTo>
                          <a:pt x="703" y="407"/>
                        </a:lnTo>
                        <a:lnTo>
                          <a:pt x="651" y="423"/>
                        </a:lnTo>
                        <a:lnTo>
                          <a:pt x="574" y="423"/>
                        </a:lnTo>
                        <a:lnTo>
                          <a:pt x="516" y="390"/>
                        </a:lnTo>
                        <a:lnTo>
                          <a:pt x="499" y="407"/>
                        </a:lnTo>
                        <a:lnTo>
                          <a:pt x="410" y="368"/>
                        </a:lnTo>
                        <a:lnTo>
                          <a:pt x="365" y="358"/>
                        </a:lnTo>
                        <a:lnTo>
                          <a:pt x="343" y="336"/>
                        </a:lnTo>
                        <a:lnTo>
                          <a:pt x="316" y="336"/>
                        </a:lnTo>
                        <a:lnTo>
                          <a:pt x="287" y="312"/>
                        </a:lnTo>
                        <a:lnTo>
                          <a:pt x="297" y="80"/>
                        </a:lnTo>
                        <a:lnTo>
                          <a:pt x="0" y="63"/>
                        </a:lnTo>
                        <a:lnTo>
                          <a:pt x="5" y="0"/>
                        </a:lnTo>
                        <a:close/>
                      </a:path>
                    </a:pathLst>
                  </a:custGeom>
                  <a:solidFill>
                    <a:schemeClr val="tx2"/>
                  </a:solidFill>
                  <a:ln w="9525">
                    <a:solidFill>
                      <a:schemeClr val="bg1"/>
                    </a:solidFill>
                    <a:round/>
                    <a:headEnd/>
                    <a:tailEnd/>
                  </a:ln>
                </p:spPr>
                <p:txBody>
                  <a:bodyPr/>
                  <a:lstStyle/>
                  <a:p>
                    <a:endParaRPr lang="en-US"/>
                  </a:p>
                </p:txBody>
              </p:sp>
              <p:sp>
                <p:nvSpPr>
                  <p:cNvPr id="8245" name="Freeform 31"/>
                  <p:cNvSpPr>
                    <a:spLocks/>
                  </p:cNvSpPr>
                  <p:nvPr/>
                </p:nvSpPr>
                <p:spPr bwMode="auto">
                  <a:xfrm>
                    <a:off x="4418611" y="2366368"/>
                    <a:ext cx="685930" cy="441578"/>
                  </a:xfrm>
                  <a:custGeom>
                    <a:avLst/>
                    <a:gdLst>
                      <a:gd name="T0" fmla="*/ 0 w 585"/>
                      <a:gd name="T1" fmla="*/ 2147483647 h 379"/>
                      <a:gd name="T2" fmla="*/ 2147483647 w 585"/>
                      <a:gd name="T3" fmla="*/ 2147483647 h 379"/>
                      <a:gd name="T4" fmla="*/ 2147483647 w 585"/>
                      <a:gd name="T5" fmla="*/ 2147483647 h 379"/>
                      <a:gd name="T6" fmla="*/ 2147483647 w 585"/>
                      <a:gd name="T7" fmla="*/ 2147483647 h 379"/>
                      <a:gd name="T8" fmla="*/ 2147483647 w 585"/>
                      <a:gd name="T9" fmla="*/ 2147483647 h 379"/>
                      <a:gd name="T10" fmla="*/ 2147483647 w 585"/>
                      <a:gd name="T11" fmla="*/ 2147483647 h 379"/>
                      <a:gd name="T12" fmla="*/ 2147483647 w 585"/>
                      <a:gd name="T13" fmla="*/ 2147483647 h 379"/>
                      <a:gd name="T14" fmla="*/ 2147483647 w 585"/>
                      <a:gd name="T15" fmla="*/ 2147483647 h 379"/>
                      <a:gd name="T16" fmla="*/ 2147483647 w 585"/>
                      <a:gd name="T17" fmla="*/ 2147483647 h 379"/>
                      <a:gd name="T18" fmla="*/ 2147483647 w 585"/>
                      <a:gd name="T19" fmla="*/ 2147483647 h 379"/>
                      <a:gd name="T20" fmla="*/ 2147483647 w 585"/>
                      <a:gd name="T21" fmla="*/ 2147483647 h 379"/>
                      <a:gd name="T22" fmla="*/ 2147483647 w 585"/>
                      <a:gd name="T23" fmla="*/ 2147483647 h 379"/>
                      <a:gd name="T24" fmla="*/ 2147483647 w 585"/>
                      <a:gd name="T25" fmla="*/ 2147483647 h 379"/>
                      <a:gd name="T26" fmla="*/ 2147483647 w 585"/>
                      <a:gd name="T27" fmla="*/ 2147483647 h 379"/>
                      <a:gd name="T28" fmla="*/ 2147483647 w 585"/>
                      <a:gd name="T29" fmla="*/ 2147483647 h 379"/>
                      <a:gd name="T30" fmla="*/ 2147483647 w 585"/>
                      <a:gd name="T31" fmla="*/ 2147483647 h 379"/>
                      <a:gd name="T32" fmla="*/ 2147483647 w 585"/>
                      <a:gd name="T33" fmla="*/ 2147483647 h 379"/>
                      <a:gd name="T34" fmla="*/ 2147483647 w 585"/>
                      <a:gd name="T35" fmla="*/ 2147483647 h 379"/>
                      <a:gd name="T36" fmla="*/ 2147483647 w 585"/>
                      <a:gd name="T37" fmla="*/ 0 h 379"/>
                      <a:gd name="T38" fmla="*/ 2147483647 w 585"/>
                      <a:gd name="T39" fmla="*/ 2147483647 h 379"/>
                      <a:gd name="T40" fmla="*/ 0 w 585"/>
                      <a:gd name="T41" fmla="*/ 2147483647 h 379"/>
                      <a:gd name="T42" fmla="*/ 0 w 585"/>
                      <a:gd name="T43" fmla="*/ 2147483647 h 379"/>
                      <a:gd name="T44" fmla="*/ 0 w 585"/>
                      <a:gd name="T45" fmla="*/ 2147483647 h 3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5"/>
                      <a:gd name="T70" fmla="*/ 0 h 379"/>
                      <a:gd name="T71" fmla="*/ 585 w 585"/>
                      <a:gd name="T72" fmla="*/ 379 h 3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5" h="379">
                        <a:moveTo>
                          <a:pt x="0" y="38"/>
                        </a:moveTo>
                        <a:lnTo>
                          <a:pt x="12" y="58"/>
                        </a:lnTo>
                        <a:lnTo>
                          <a:pt x="5" y="80"/>
                        </a:lnTo>
                        <a:lnTo>
                          <a:pt x="12" y="133"/>
                        </a:lnTo>
                        <a:lnTo>
                          <a:pt x="39" y="208"/>
                        </a:lnTo>
                        <a:lnTo>
                          <a:pt x="39" y="231"/>
                        </a:lnTo>
                        <a:lnTo>
                          <a:pt x="58" y="266"/>
                        </a:lnTo>
                        <a:lnTo>
                          <a:pt x="66" y="323"/>
                        </a:lnTo>
                        <a:lnTo>
                          <a:pt x="61" y="340"/>
                        </a:lnTo>
                        <a:lnTo>
                          <a:pt x="73" y="358"/>
                        </a:lnTo>
                        <a:lnTo>
                          <a:pt x="452" y="350"/>
                        </a:lnTo>
                        <a:lnTo>
                          <a:pt x="480" y="379"/>
                        </a:lnTo>
                        <a:lnTo>
                          <a:pt x="519" y="294"/>
                        </a:lnTo>
                        <a:lnTo>
                          <a:pt x="507" y="261"/>
                        </a:lnTo>
                        <a:lnTo>
                          <a:pt x="572" y="210"/>
                        </a:lnTo>
                        <a:lnTo>
                          <a:pt x="585" y="173"/>
                        </a:lnTo>
                        <a:lnTo>
                          <a:pt x="538" y="118"/>
                        </a:lnTo>
                        <a:lnTo>
                          <a:pt x="488" y="62"/>
                        </a:lnTo>
                        <a:lnTo>
                          <a:pt x="480" y="0"/>
                        </a:lnTo>
                        <a:lnTo>
                          <a:pt x="13" y="11"/>
                        </a:lnTo>
                        <a:lnTo>
                          <a:pt x="0" y="9"/>
                        </a:lnTo>
                        <a:lnTo>
                          <a:pt x="0" y="38"/>
                        </a:lnTo>
                        <a:close/>
                      </a:path>
                    </a:pathLst>
                  </a:custGeom>
                  <a:solidFill>
                    <a:schemeClr val="tx2"/>
                  </a:solidFill>
                  <a:ln w="9525">
                    <a:solidFill>
                      <a:schemeClr val="bg1"/>
                    </a:solidFill>
                    <a:round/>
                    <a:headEnd/>
                    <a:tailEnd/>
                  </a:ln>
                </p:spPr>
                <p:txBody>
                  <a:bodyPr/>
                  <a:lstStyle/>
                  <a:p>
                    <a:endParaRPr lang="en-US"/>
                  </a:p>
                </p:txBody>
              </p:sp>
              <p:sp>
                <p:nvSpPr>
                  <p:cNvPr id="8246" name="Freeform 32"/>
                  <p:cNvSpPr>
                    <a:spLocks/>
                  </p:cNvSpPr>
                  <p:nvPr/>
                </p:nvSpPr>
                <p:spPr bwMode="auto">
                  <a:xfrm>
                    <a:off x="4503875" y="2774861"/>
                    <a:ext cx="763558" cy="642645"/>
                  </a:xfrm>
                  <a:custGeom>
                    <a:avLst/>
                    <a:gdLst>
                      <a:gd name="T0" fmla="*/ 2147483647 w 652"/>
                      <a:gd name="T1" fmla="*/ 2147483647 h 552"/>
                      <a:gd name="T2" fmla="*/ 2147483647 w 652"/>
                      <a:gd name="T3" fmla="*/ 2147483647 h 552"/>
                      <a:gd name="T4" fmla="*/ 2147483647 w 652"/>
                      <a:gd name="T5" fmla="*/ 2147483647 h 552"/>
                      <a:gd name="T6" fmla="*/ 2147483647 w 652"/>
                      <a:gd name="T7" fmla="*/ 2147483647 h 552"/>
                      <a:gd name="T8" fmla="*/ 2147483647 w 652"/>
                      <a:gd name="T9" fmla="*/ 2147483647 h 552"/>
                      <a:gd name="T10" fmla="*/ 2147483647 w 652"/>
                      <a:gd name="T11" fmla="*/ 2147483647 h 552"/>
                      <a:gd name="T12" fmla="*/ 2147483647 w 652"/>
                      <a:gd name="T13" fmla="*/ 2147483647 h 552"/>
                      <a:gd name="T14" fmla="*/ 2147483647 w 652"/>
                      <a:gd name="T15" fmla="*/ 2147483647 h 552"/>
                      <a:gd name="T16" fmla="*/ 2147483647 w 652"/>
                      <a:gd name="T17" fmla="*/ 2147483647 h 552"/>
                      <a:gd name="T18" fmla="*/ 2147483647 w 652"/>
                      <a:gd name="T19" fmla="*/ 2147483647 h 552"/>
                      <a:gd name="T20" fmla="*/ 2147483647 w 652"/>
                      <a:gd name="T21" fmla="*/ 2147483647 h 552"/>
                      <a:gd name="T22" fmla="*/ 2147483647 w 652"/>
                      <a:gd name="T23" fmla="*/ 2147483647 h 552"/>
                      <a:gd name="T24" fmla="*/ 2147483647 w 652"/>
                      <a:gd name="T25" fmla="*/ 2147483647 h 552"/>
                      <a:gd name="T26" fmla="*/ 2147483647 w 652"/>
                      <a:gd name="T27" fmla="*/ 2147483647 h 552"/>
                      <a:gd name="T28" fmla="*/ 2147483647 w 652"/>
                      <a:gd name="T29" fmla="*/ 2147483647 h 552"/>
                      <a:gd name="T30" fmla="*/ 2147483647 w 652"/>
                      <a:gd name="T31" fmla="*/ 2147483647 h 552"/>
                      <a:gd name="T32" fmla="*/ 2147483647 w 652"/>
                      <a:gd name="T33" fmla="*/ 2147483647 h 552"/>
                      <a:gd name="T34" fmla="*/ 2147483647 w 652"/>
                      <a:gd name="T35" fmla="*/ 2147483647 h 552"/>
                      <a:gd name="T36" fmla="*/ 2147483647 w 652"/>
                      <a:gd name="T37" fmla="*/ 2147483647 h 552"/>
                      <a:gd name="T38" fmla="*/ 2147483647 w 652"/>
                      <a:gd name="T39" fmla="*/ 2147483647 h 552"/>
                      <a:gd name="T40" fmla="*/ 2147483647 w 652"/>
                      <a:gd name="T41" fmla="*/ 2147483647 h 552"/>
                      <a:gd name="T42" fmla="*/ 2147483647 w 652"/>
                      <a:gd name="T43" fmla="*/ 2147483647 h 552"/>
                      <a:gd name="T44" fmla="*/ 2147483647 w 652"/>
                      <a:gd name="T45" fmla="*/ 2147483647 h 552"/>
                      <a:gd name="T46" fmla="*/ 2147483647 w 652"/>
                      <a:gd name="T47" fmla="*/ 2147483647 h 552"/>
                      <a:gd name="T48" fmla="*/ 2147483647 w 652"/>
                      <a:gd name="T49" fmla="*/ 2147483647 h 552"/>
                      <a:gd name="T50" fmla="*/ 2147483647 w 652"/>
                      <a:gd name="T51" fmla="*/ 2147483647 h 552"/>
                      <a:gd name="T52" fmla="*/ 2147483647 w 652"/>
                      <a:gd name="T53" fmla="*/ 2147483647 h 552"/>
                      <a:gd name="T54" fmla="*/ 2147483647 w 652"/>
                      <a:gd name="T55" fmla="*/ 2147483647 h 552"/>
                      <a:gd name="T56" fmla="*/ 2147483647 w 652"/>
                      <a:gd name="T57" fmla="*/ 2147483647 h 552"/>
                      <a:gd name="T58" fmla="*/ 2147483647 w 652"/>
                      <a:gd name="T59" fmla="*/ 2147483647 h 552"/>
                      <a:gd name="T60" fmla="*/ 2147483647 w 652"/>
                      <a:gd name="T61" fmla="*/ 2147483647 h 552"/>
                      <a:gd name="T62" fmla="*/ 2147483647 w 652"/>
                      <a:gd name="T63" fmla="*/ 2147483647 h 552"/>
                      <a:gd name="T64" fmla="*/ 2147483647 w 652"/>
                      <a:gd name="T65" fmla="*/ 2147483647 h 552"/>
                      <a:gd name="T66" fmla="*/ 2147483647 w 652"/>
                      <a:gd name="T67" fmla="*/ 0 h 552"/>
                      <a:gd name="T68" fmla="*/ 0 w 652"/>
                      <a:gd name="T69" fmla="*/ 2147483647 h 552"/>
                      <a:gd name="T70" fmla="*/ 2147483647 w 652"/>
                      <a:gd name="T71" fmla="*/ 2147483647 h 552"/>
                      <a:gd name="T72" fmla="*/ 2147483647 w 652"/>
                      <a:gd name="T73" fmla="*/ 2147483647 h 5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2"/>
                      <a:gd name="T112" fmla="*/ 0 h 552"/>
                      <a:gd name="T113" fmla="*/ 652 w 652"/>
                      <a:gd name="T114" fmla="*/ 552 h 5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2" h="552">
                        <a:moveTo>
                          <a:pt x="39" y="80"/>
                        </a:moveTo>
                        <a:lnTo>
                          <a:pt x="58" y="97"/>
                        </a:lnTo>
                        <a:lnTo>
                          <a:pt x="70" y="94"/>
                        </a:lnTo>
                        <a:lnTo>
                          <a:pt x="84" y="112"/>
                        </a:lnTo>
                        <a:lnTo>
                          <a:pt x="72" y="112"/>
                        </a:lnTo>
                        <a:lnTo>
                          <a:pt x="60" y="136"/>
                        </a:lnTo>
                        <a:lnTo>
                          <a:pt x="89" y="177"/>
                        </a:lnTo>
                        <a:lnTo>
                          <a:pt x="111" y="184"/>
                        </a:lnTo>
                        <a:lnTo>
                          <a:pt x="108" y="442"/>
                        </a:lnTo>
                        <a:lnTo>
                          <a:pt x="111" y="505"/>
                        </a:lnTo>
                        <a:lnTo>
                          <a:pt x="545" y="491"/>
                        </a:lnTo>
                        <a:lnTo>
                          <a:pt x="548" y="529"/>
                        </a:lnTo>
                        <a:lnTo>
                          <a:pt x="531" y="552"/>
                        </a:lnTo>
                        <a:lnTo>
                          <a:pt x="598" y="549"/>
                        </a:lnTo>
                        <a:lnTo>
                          <a:pt x="610" y="529"/>
                        </a:lnTo>
                        <a:lnTo>
                          <a:pt x="610" y="505"/>
                        </a:lnTo>
                        <a:lnTo>
                          <a:pt x="625" y="488"/>
                        </a:lnTo>
                        <a:lnTo>
                          <a:pt x="630" y="469"/>
                        </a:lnTo>
                        <a:lnTo>
                          <a:pt x="647" y="467"/>
                        </a:lnTo>
                        <a:lnTo>
                          <a:pt x="652" y="430"/>
                        </a:lnTo>
                        <a:lnTo>
                          <a:pt x="629" y="424"/>
                        </a:lnTo>
                        <a:lnTo>
                          <a:pt x="613" y="397"/>
                        </a:lnTo>
                        <a:lnTo>
                          <a:pt x="589" y="331"/>
                        </a:lnTo>
                        <a:lnTo>
                          <a:pt x="562" y="320"/>
                        </a:lnTo>
                        <a:lnTo>
                          <a:pt x="531" y="297"/>
                        </a:lnTo>
                        <a:lnTo>
                          <a:pt x="519" y="262"/>
                        </a:lnTo>
                        <a:lnTo>
                          <a:pt x="538" y="210"/>
                        </a:lnTo>
                        <a:lnTo>
                          <a:pt x="523" y="199"/>
                        </a:lnTo>
                        <a:lnTo>
                          <a:pt x="485" y="199"/>
                        </a:lnTo>
                        <a:lnTo>
                          <a:pt x="477" y="167"/>
                        </a:lnTo>
                        <a:lnTo>
                          <a:pt x="413" y="102"/>
                        </a:lnTo>
                        <a:lnTo>
                          <a:pt x="400" y="49"/>
                        </a:lnTo>
                        <a:lnTo>
                          <a:pt x="407" y="29"/>
                        </a:lnTo>
                        <a:lnTo>
                          <a:pt x="379" y="0"/>
                        </a:lnTo>
                        <a:lnTo>
                          <a:pt x="0" y="8"/>
                        </a:lnTo>
                        <a:lnTo>
                          <a:pt x="39" y="80"/>
                        </a:lnTo>
                        <a:close/>
                      </a:path>
                    </a:pathLst>
                  </a:custGeom>
                  <a:solidFill>
                    <a:schemeClr val="tx2"/>
                  </a:solidFill>
                  <a:ln w="9525">
                    <a:solidFill>
                      <a:schemeClr val="bg1"/>
                    </a:solidFill>
                    <a:round/>
                    <a:headEnd/>
                    <a:tailEnd/>
                  </a:ln>
                </p:spPr>
                <p:txBody>
                  <a:bodyPr/>
                  <a:lstStyle/>
                  <a:p>
                    <a:endParaRPr lang="en-US"/>
                  </a:p>
                </p:txBody>
              </p:sp>
              <p:sp>
                <p:nvSpPr>
                  <p:cNvPr id="8247" name="Freeform 33"/>
                  <p:cNvSpPr>
                    <a:spLocks/>
                  </p:cNvSpPr>
                  <p:nvPr/>
                </p:nvSpPr>
                <p:spPr bwMode="auto">
                  <a:xfrm>
                    <a:off x="4634953" y="3347514"/>
                    <a:ext cx="579032" cy="501391"/>
                  </a:xfrm>
                  <a:custGeom>
                    <a:avLst/>
                    <a:gdLst>
                      <a:gd name="T0" fmla="*/ 2147483647 w 494"/>
                      <a:gd name="T1" fmla="*/ 2147483647 h 431"/>
                      <a:gd name="T2" fmla="*/ 2147483647 w 494"/>
                      <a:gd name="T3" fmla="*/ 2147483647 h 431"/>
                      <a:gd name="T4" fmla="*/ 2147483647 w 494"/>
                      <a:gd name="T5" fmla="*/ 2147483647 h 431"/>
                      <a:gd name="T6" fmla="*/ 2147483647 w 494"/>
                      <a:gd name="T7" fmla="*/ 2147483647 h 431"/>
                      <a:gd name="T8" fmla="*/ 2147483647 w 494"/>
                      <a:gd name="T9" fmla="*/ 2147483647 h 431"/>
                      <a:gd name="T10" fmla="*/ 2147483647 w 494"/>
                      <a:gd name="T11" fmla="*/ 2147483647 h 431"/>
                      <a:gd name="T12" fmla="*/ 2147483647 w 494"/>
                      <a:gd name="T13" fmla="*/ 2147483647 h 431"/>
                      <a:gd name="T14" fmla="*/ 2147483647 w 494"/>
                      <a:gd name="T15" fmla="*/ 2147483647 h 431"/>
                      <a:gd name="T16" fmla="*/ 2147483647 w 494"/>
                      <a:gd name="T17" fmla="*/ 2147483647 h 431"/>
                      <a:gd name="T18" fmla="*/ 2147483647 w 494"/>
                      <a:gd name="T19" fmla="*/ 2147483647 h 431"/>
                      <a:gd name="T20" fmla="*/ 2147483647 w 494"/>
                      <a:gd name="T21" fmla="*/ 2147483647 h 431"/>
                      <a:gd name="T22" fmla="*/ 2147483647 w 494"/>
                      <a:gd name="T23" fmla="*/ 2147483647 h 431"/>
                      <a:gd name="T24" fmla="*/ 2147483647 w 494"/>
                      <a:gd name="T25" fmla="*/ 2147483647 h 431"/>
                      <a:gd name="T26" fmla="*/ 2147483647 w 494"/>
                      <a:gd name="T27" fmla="*/ 2147483647 h 431"/>
                      <a:gd name="T28" fmla="*/ 2147483647 w 494"/>
                      <a:gd name="T29" fmla="*/ 2147483647 h 431"/>
                      <a:gd name="T30" fmla="*/ 2147483647 w 494"/>
                      <a:gd name="T31" fmla="*/ 2147483647 h 431"/>
                      <a:gd name="T32" fmla="*/ 2147483647 w 494"/>
                      <a:gd name="T33" fmla="*/ 2147483647 h 431"/>
                      <a:gd name="T34" fmla="*/ 2147483647 w 494"/>
                      <a:gd name="T35" fmla="*/ 2147483647 h 431"/>
                      <a:gd name="T36" fmla="*/ 2147483647 w 494"/>
                      <a:gd name="T37" fmla="*/ 0 h 431"/>
                      <a:gd name="T38" fmla="*/ 0 w 494"/>
                      <a:gd name="T39" fmla="*/ 2147483647 h 431"/>
                      <a:gd name="T40" fmla="*/ 2147483647 w 494"/>
                      <a:gd name="T41" fmla="*/ 2147483647 h 431"/>
                      <a:gd name="T42" fmla="*/ 2147483647 w 494"/>
                      <a:gd name="T43" fmla="*/ 2147483647 h 4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4"/>
                      <a:gd name="T67" fmla="*/ 0 h 431"/>
                      <a:gd name="T68" fmla="*/ 494 w 494"/>
                      <a:gd name="T69" fmla="*/ 431 h 4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4" h="431">
                        <a:moveTo>
                          <a:pt x="19" y="147"/>
                        </a:moveTo>
                        <a:lnTo>
                          <a:pt x="16" y="356"/>
                        </a:lnTo>
                        <a:lnTo>
                          <a:pt x="26" y="368"/>
                        </a:lnTo>
                        <a:lnTo>
                          <a:pt x="60" y="368"/>
                        </a:lnTo>
                        <a:lnTo>
                          <a:pt x="62" y="431"/>
                        </a:lnTo>
                        <a:lnTo>
                          <a:pt x="357" y="428"/>
                        </a:lnTo>
                        <a:lnTo>
                          <a:pt x="350" y="363"/>
                        </a:lnTo>
                        <a:lnTo>
                          <a:pt x="376" y="292"/>
                        </a:lnTo>
                        <a:lnTo>
                          <a:pt x="413" y="240"/>
                        </a:lnTo>
                        <a:lnTo>
                          <a:pt x="410" y="227"/>
                        </a:lnTo>
                        <a:lnTo>
                          <a:pt x="437" y="182"/>
                        </a:lnTo>
                        <a:lnTo>
                          <a:pt x="453" y="133"/>
                        </a:lnTo>
                        <a:lnTo>
                          <a:pt x="448" y="130"/>
                        </a:lnTo>
                        <a:lnTo>
                          <a:pt x="471" y="111"/>
                        </a:lnTo>
                        <a:lnTo>
                          <a:pt x="494" y="68"/>
                        </a:lnTo>
                        <a:lnTo>
                          <a:pt x="487" y="58"/>
                        </a:lnTo>
                        <a:lnTo>
                          <a:pt x="420" y="61"/>
                        </a:lnTo>
                        <a:lnTo>
                          <a:pt x="437" y="38"/>
                        </a:lnTo>
                        <a:lnTo>
                          <a:pt x="434" y="0"/>
                        </a:lnTo>
                        <a:lnTo>
                          <a:pt x="0" y="14"/>
                        </a:lnTo>
                        <a:lnTo>
                          <a:pt x="19" y="147"/>
                        </a:lnTo>
                        <a:close/>
                      </a:path>
                    </a:pathLst>
                  </a:custGeom>
                  <a:solidFill>
                    <a:schemeClr val="tx2"/>
                  </a:solidFill>
                  <a:ln w="9525">
                    <a:solidFill>
                      <a:schemeClr val="bg1"/>
                    </a:solidFill>
                    <a:round/>
                    <a:headEnd/>
                    <a:tailEnd/>
                  </a:ln>
                </p:spPr>
                <p:txBody>
                  <a:bodyPr/>
                  <a:lstStyle/>
                  <a:p>
                    <a:endParaRPr lang="en-US"/>
                  </a:p>
                </p:txBody>
              </p:sp>
              <p:sp>
                <p:nvSpPr>
                  <p:cNvPr id="8248" name="Freeform 37"/>
                  <p:cNvSpPr>
                    <a:spLocks/>
                  </p:cNvSpPr>
                  <p:nvPr/>
                </p:nvSpPr>
                <p:spPr bwMode="auto">
                  <a:xfrm>
                    <a:off x="5371786" y="2558526"/>
                    <a:ext cx="356327" cy="587924"/>
                  </a:xfrm>
                  <a:custGeom>
                    <a:avLst/>
                    <a:gdLst>
                      <a:gd name="T0" fmla="*/ 2147483647 w 304"/>
                      <a:gd name="T1" fmla="*/ 2147483647 h 506"/>
                      <a:gd name="T2" fmla="*/ 2147483647 w 304"/>
                      <a:gd name="T3" fmla="*/ 2147483647 h 506"/>
                      <a:gd name="T4" fmla="*/ 2147483647 w 304"/>
                      <a:gd name="T5" fmla="*/ 2147483647 h 506"/>
                      <a:gd name="T6" fmla="*/ 2147483647 w 304"/>
                      <a:gd name="T7" fmla="*/ 2147483647 h 506"/>
                      <a:gd name="T8" fmla="*/ 2147483647 w 304"/>
                      <a:gd name="T9" fmla="*/ 2147483647 h 506"/>
                      <a:gd name="T10" fmla="*/ 2147483647 w 304"/>
                      <a:gd name="T11" fmla="*/ 2147483647 h 506"/>
                      <a:gd name="T12" fmla="*/ 2147483647 w 304"/>
                      <a:gd name="T13" fmla="*/ 2147483647 h 506"/>
                      <a:gd name="T14" fmla="*/ 2147483647 w 304"/>
                      <a:gd name="T15" fmla="*/ 2147483647 h 506"/>
                      <a:gd name="T16" fmla="*/ 2147483647 w 304"/>
                      <a:gd name="T17" fmla="*/ 2147483647 h 506"/>
                      <a:gd name="T18" fmla="*/ 2147483647 w 304"/>
                      <a:gd name="T19" fmla="*/ 2147483647 h 506"/>
                      <a:gd name="T20" fmla="*/ 2147483647 w 304"/>
                      <a:gd name="T21" fmla="*/ 2147483647 h 506"/>
                      <a:gd name="T22" fmla="*/ 2147483647 w 304"/>
                      <a:gd name="T23" fmla="*/ 2147483647 h 506"/>
                      <a:gd name="T24" fmla="*/ 2147483647 w 304"/>
                      <a:gd name="T25" fmla="*/ 0 h 506"/>
                      <a:gd name="T26" fmla="*/ 2147483647 w 304"/>
                      <a:gd name="T27" fmla="*/ 2147483647 h 506"/>
                      <a:gd name="T28" fmla="*/ 2147483647 w 304"/>
                      <a:gd name="T29" fmla="*/ 2147483647 h 506"/>
                      <a:gd name="T30" fmla="*/ 2147483647 w 304"/>
                      <a:gd name="T31" fmla="*/ 2147483647 h 506"/>
                      <a:gd name="T32" fmla="*/ 2147483647 w 304"/>
                      <a:gd name="T33" fmla="*/ 2147483647 h 506"/>
                      <a:gd name="T34" fmla="*/ 2147483647 w 304"/>
                      <a:gd name="T35" fmla="*/ 2147483647 h 506"/>
                      <a:gd name="T36" fmla="*/ 2147483647 w 304"/>
                      <a:gd name="T37" fmla="*/ 2147483647 h 506"/>
                      <a:gd name="T38" fmla="*/ 2147483647 w 304"/>
                      <a:gd name="T39" fmla="*/ 2147483647 h 506"/>
                      <a:gd name="T40" fmla="*/ 2147483647 w 304"/>
                      <a:gd name="T41" fmla="*/ 2147483647 h 506"/>
                      <a:gd name="T42" fmla="*/ 0 w 304"/>
                      <a:gd name="T43" fmla="*/ 2147483647 h 506"/>
                      <a:gd name="T44" fmla="*/ 2147483647 w 304"/>
                      <a:gd name="T45" fmla="*/ 2147483647 h 506"/>
                      <a:gd name="T46" fmla="*/ 2147483647 w 304"/>
                      <a:gd name="T47" fmla="*/ 2147483647 h 5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506"/>
                      <a:gd name="T74" fmla="*/ 304 w 304"/>
                      <a:gd name="T75" fmla="*/ 506 h 5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506">
                        <a:moveTo>
                          <a:pt x="10" y="506"/>
                        </a:moveTo>
                        <a:lnTo>
                          <a:pt x="18" y="493"/>
                        </a:lnTo>
                        <a:lnTo>
                          <a:pt x="76" y="489"/>
                        </a:lnTo>
                        <a:lnTo>
                          <a:pt x="124" y="474"/>
                        </a:lnTo>
                        <a:lnTo>
                          <a:pt x="170" y="445"/>
                        </a:lnTo>
                        <a:lnTo>
                          <a:pt x="210" y="443"/>
                        </a:lnTo>
                        <a:lnTo>
                          <a:pt x="256" y="370"/>
                        </a:lnTo>
                        <a:lnTo>
                          <a:pt x="269" y="375"/>
                        </a:lnTo>
                        <a:lnTo>
                          <a:pt x="304" y="350"/>
                        </a:lnTo>
                        <a:lnTo>
                          <a:pt x="295" y="331"/>
                        </a:lnTo>
                        <a:lnTo>
                          <a:pt x="298" y="319"/>
                        </a:lnTo>
                        <a:lnTo>
                          <a:pt x="264" y="7"/>
                        </a:lnTo>
                        <a:lnTo>
                          <a:pt x="261" y="0"/>
                        </a:lnTo>
                        <a:lnTo>
                          <a:pt x="80" y="20"/>
                        </a:lnTo>
                        <a:lnTo>
                          <a:pt x="46" y="38"/>
                        </a:lnTo>
                        <a:lnTo>
                          <a:pt x="15" y="27"/>
                        </a:lnTo>
                        <a:lnTo>
                          <a:pt x="37" y="285"/>
                        </a:lnTo>
                        <a:lnTo>
                          <a:pt x="32" y="339"/>
                        </a:lnTo>
                        <a:lnTo>
                          <a:pt x="44" y="370"/>
                        </a:lnTo>
                        <a:lnTo>
                          <a:pt x="30" y="428"/>
                        </a:lnTo>
                        <a:lnTo>
                          <a:pt x="10" y="454"/>
                        </a:lnTo>
                        <a:lnTo>
                          <a:pt x="0" y="495"/>
                        </a:lnTo>
                        <a:lnTo>
                          <a:pt x="10" y="506"/>
                        </a:lnTo>
                        <a:close/>
                      </a:path>
                    </a:pathLst>
                  </a:custGeom>
                  <a:solidFill>
                    <a:schemeClr val="tx2"/>
                  </a:solidFill>
                  <a:ln w="9525">
                    <a:solidFill>
                      <a:schemeClr val="bg1"/>
                    </a:solidFill>
                    <a:round/>
                    <a:headEnd/>
                    <a:tailEnd/>
                  </a:ln>
                </p:spPr>
                <p:txBody>
                  <a:bodyPr/>
                  <a:lstStyle/>
                  <a:p>
                    <a:endParaRPr lang="en-US"/>
                  </a:p>
                </p:txBody>
              </p:sp>
              <p:sp>
                <p:nvSpPr>
                  <p:cNvPr id="8249" name="Freeform 38"/>
                  <p:cNvSpPr>
                    <a:spLocks/>
                  </p:cNvSpPr>
                  <p:nvPr/>
                </p:nvSpPr>
                <p:spPr bwMode="auto">
                  <a:xfrm>
                    <a:off x="5236892" y="2928842"/>
                    <a:ext cx="833551" cy="413582"/>
                  </a:xfrm>
                  <a:custGeom>
                    <a:avLst/>
                    <a:gdLst>
                      <a:gd name="T0" fmla="*/ 2147483647 w 712"/>
                      <a:gd name="T1" fmla="*/ 2147483647 h 355"/>
                      <a:gd name="T2" fmla="*/ 2147483647 w 712"/>
                      <a:gd name="T3" fmla="*/ 2147483647 h 355"/>
                      <a:gd name="T4" fmla="*/ 2147483647 w 712"/>
                      <a:gd name="T5" fmla="*/ 2147483647 h 355"/>
                      <a:gd name="T6" fmla="*/ 2147483647 w 712"/>
                      <a:gd name="T7" fmla="*/ 2147483647 h 355"/>
                      <a:gd name="T8" fmla="*/ 2147483647 w 712"/>
                      <a:gd name="T9" fmla="*/ 2147483647 h 355"/>
                      <a:gd name="T10" fmla="*/ 2147483647 w 712"/>
                      <a:gd name="T11" fmla="*/ 2147483647 h 355"/>
                      <a:gd name="T12" fmla="*/ 2147483647 w 712"/>
                      <a:gd name="T13" fmla="*/ 2147483647 h 355"/>
                      <a:gd name="T14" fmla="*/ 2147483647 w 712"/>
                      <a:gd name="T15" fmla="*/ 2147483647 h 355"/>
                      <a:gd name="T16" fmla="*/ 2147483647 w 712"/>
                      <a:gd name="T17" fmla="*/ 2147483647 h 355"/>
                      <a:gd name="T18" fmla="*/ 2147483647 w 712"/>
                      <a:gd name="T19" fmla="*/ 2147483647 h 355"/>
                      <a:gd name="T20" fmla="*/ 2147483647 w 712"/>
                      <a:gd name="T21" fmla="*/ 2147483647 h 355"/>
                      <a:gd name="T22" fmla="*/ 2147483647 w 712"/>
                      <a:gd name="T23" fmla="*/ 2147483647 h 355"/>
                      <a:gd name="T24" fmla="*/ 2147483647 w 712"/>
                      <a:gd name="T25" fmla="*/ 2147483647 h 355"/>
                      <a:gd name="T26" fmla="*/ 2147483647 w 712"/>
                      <a:gd name="T27" fmla="*/ 2147483647 h 355"/>
                      <a:gd name="T28" fmla="*/ 2147483647 w 712"/>
                      <a:gd name="T29" fmla="*/ 2147483647 h 355"/>
                      <a:gd name="T30" fmla="*/ 2147483647 w 712"/>
                      <a:gd name="T31" fmla="*/ 2147483647 h 355"/>
                      <a:gd name="T32" fmla="*/ 2147483647 w 712"/>
                      <a:gd name="T33" fmla="*/ 2147483647 h 355"/>
                      <a:gd name="T34" fmla="*/ 2147483647 w 712"/>
                      <a:gd name="T35" fmla="*/ 2147483647 h 355"/>
                      <a:gd name="T36" fmla="*/ 2147483647 w 712"/>
                      <a:gd name="T37" fmla="*/ 2147483647 h 355"/>
                      <a:gd name="T38" fmla="*/ 2147483647 w 712"/>
                      <a:gd name="T39" fmla="*/ 0 h 355"/>
                      <a:gd name="T40" fmla="*/ 2147483647 w 712"/>
                      <a:gd name="T41" fmla="*/ 0 h 355"/>
                      <a:gd name="T42" fmla="*/ 2147483647 w 712"/>
                      <a:gd name="T43" fmla="*/ 2147483647 h 355"/>
                      <a:gd name="T44" fmla="*/ 2147483647 w 712"/>
                      <a:gd name="T45" fmla="*/ 2147483647 h 355"/>
                      <a:gd name="T46" fmla="*/ 2147483647 w 712"/>
                      <a:gd name="T47" fmla="*/ 2147483647 h 355"/>
                      <a:gd name="T48" fmla="*/ 2147483647 w 712"/>
                      <a:gd name="T49" fmla="*/ 2147483647 h 355"/>
                      <a:gd name="T50" fmla="*/ 2147483647 w 712"/>
                      <a:gd name="T51" fmla="*/ 2147483647 h 355"/>
                      <a:gd name="T52" fmla="*/ 2147483647 w 712"/>
                      <a:gd name="T53" fmla="*/ 2147483647 h 355"/>
                      <a:gd name="T54" fmla="*/ 2147483647 w 712"/>
                      <a:gd name="T55" fmla="*/ 2147483647 h 355"/>
                      <a:gd name="T56" fmla="*/ 2147483647 w 712"/>
                      <a:gd name="T57" fmla="*/ 2147483647 h 355"/>
                      <a:gd name="T58" fmla="*/ 2147483647 w 712"/>
                      <a:gd name="T59" fmla="*/ 2147483647 h 355"/>
                      <a:gd name="T60" fmla="*/ 2147483647 w 712"/>
                      <a:gd name="T61" fmla="*/ 2147483647 h 355"/>
                      <a:gd name="T62" fmla="*/ 2147483647 w 712"/>
                      <a:gd name="T63" fmla="*/ 2147483647 h 355"/>
                      <a:gd name="T64" fmla="*/ 2147483647 w 712"/>
                      <a:gd name="T65" fmla="*/ 2147483647 h 355"/>
                      <a:gd name="T66" fmla="*/ 2147483647 w 712"/>
                      <a:gd name="T67" fmla="*/ 2147483647 h 355"/>
                      <a:gd name="T68" fmla="*/ 2147483647 w 712"/>
                      <a:gd name="T69" fmla="*/ 2147483647 h 355"/>
                      <a:gd name="T70" fmla="*/ 0 w 712"/>
                      <a:gd name="T71" fmla="*/ 2147483647 h 355"/>
                      <a:gd name="T72" fmla="*/ 2147483647 w 712"/>
                      <a:gd name="T73" fmla="*/ 2147483647 h 355"/>
                      <a:gd name="T74" fmla="*/ 2147483647 w 712"/>
                      <a:gd name="T75" fmla="*/ 2147483647 h 3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2"/>
                      <a:gd name="T115" fmla="*/ 0 h 355"/>
                      <a:gd name="T116" fmla="*/ 712 w 712"/>
                      <a:gd name="T117" fmla="*/ 355 h 3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2" h="355">
                        <a:moveTo>
                          <a:pt x="5" y="336"/>
                        </a:moveTo>
                        <a:lnTo>
                          <a:pt x="22" y="334"/>
                        </a:lnTo>
                        <a:lnTo>
                          <a:pt x="27" y="297"/>
                        </a:lnTo>
                        <a:lnTo>
                          <a:pt x="17" y="295"/>
                        </a:lnTo>
                        <a:lnTo>
                          <a:pt x="39" y="264"/>
                        </a:lnTo>
                        <a:lnTo>
                          <a:pt x="84" y="278"/>
                        </a:lnTo>
                        <a:lnTo>
                          <a:pt x="91" y="235"/>
                        </a:lnTo>
                        <a:lnTo>
                          <a:pt x="121" y="223"/>
                        </a:lnTo>
                        <a:lnTo>
                          <a:pt x="116" y="213"/>
                        </a:lnTo>
                        <a:lnTo>
                          <a:pt x="133" y="174"/>
                        </a:lnTo>
                        <a:lnTo>
                          <a:pt x="191" y="170"/>
                        </a:lnTo>
                        <a:lnTo>
                          <a:pt x="239" y="155"/>
                        </a:lnTo>
                        <a:lnTo>
                          <a:pt x="270" y="135"/>
                        </a:lnTo>
                        <a:lnTo>
                          <a:pt x="285" y="126"/>
                        </a:lnTo>
                        <a:lnTo>
                          <a:pt x="325" y="124"/>
                        </a:lnTo>
                        <a:lnTo>
                          <a:pt x="371" y="51"/>
                        </a:lnTo>
                        <a:lnTo>
                          <a:pt x="384" y="56"/>
                        </a:lnTo>
                        <a:lnTo>
                          <a:pt x="419" y="31"/>
                        </a:lnTo>
                        <a:lnTo>
                          <a:pt x="410" y="12"/>
                        </a:lnTo>
                        <a:lnTo>
                          <a:pt x="413" y="0"/>
                        </a:lnTo>
                        <a:lnTo>
                          <a:pt x="444" y="0"/>
                        </a:lnTo>
                        <a:lnTo>
                          <a:pt x="465" y="7"/>
                        </a:lnTo>
                        <a:lnTo>
                          <a:pt x="526" y="43"/>
                        </a:lnTo>
                        <a:lnTo>
                          <a:pt x="570" y="41"/>
                        </a:lnTo>
                        <a:lnTo>
                          <a:pt x="591" y="27"/>
                        </a:lnTo>
                        <a:lnTo>
                          <a:pt x="639" y="58"/>
                        </a:lnTo>
                        <a:lnTo>
                          <a:pt x="656" y="116"/>
                        </a:lnTo>
                        <a:lnTo>
                          <a:pt x="712" y="157"/>
                        </a:lnTo>
                        <a:lnTo>
                          <a:pt x="685" y="187"/>
                        </a:lnTo>
                        <a:lnTo>
                          <a:pt x="635" y="235"/>
                        </a:lnTo>
                        <a:lnTo>
                          <a:pt x="635" y="245"/>
                        </a:lnTo>
                        <a:lnTo>
                          <a:pt x="565" y="290"/>
                        </a:lnTo>
                        <a:lnTo>
                          <a:pt x="173" y="326"/>
                        </a:lnTo>
                        <a:lnTo>
                          <a:pt x="130" y="324"/>
                        </a:lnTo>
                        <a:lnTo>
                          <a:pt x="132" y="344"/>
                        </a:lnTo>
                        <a:lnTo>
                          <a:pt x="0" y="355"/>
                        </a:lnTo>
                        <a:lnTo>
                          <a:pt x="5" y="336"/>
                        </a:lnTo>
                        <a:close/>
                      </a:path>
                    </a:pathLst>
                  </a:custGeom>
                  <a:solidFill>
                    <a:schemeClr val="tx2"/>
                  </a:solidFill>
                  <a:ln w="9525">
                    <a:solidFill>
                      <a:schemeClr val="bg1"/>
                    </a:solidFill>
                    <a:round/>
                    <a:headEnd/>
                    <a:tailEnd/>
                  </a:ln>
                </p:spPr>
                <p:txBody>
                  <a:bodyPr/>
                  <a:lstStyle/>
                  <a:p>
                    <a:endParaRPr lang="en-US"/>
                  </a:p>
                </p:txBody>
              </p:sp>
              <p:sp>
                <p:nvSpPr>
                  <p:cNvPr id="8250" name="Freeform 39"/>
                  <p:cNvSpPr>
                    <a:spLocks/>
                  </p:cNvSpPr>
                  <p:nvPr/>
                </p:nvSpPr>
                <p:spPr bwMode="auto">
                  <a:xfrm>
                    <a:off x="5146536" y="3236803"/>
                    <a:ext cx="979900" cy="321959"/>
                  </a:xfrm>
                  <a:custGeom>
                    <a:avLst/>
                    <a:gdLst>
                      <a:gd name="T0" fmla="*/ 2147483647 w 837"/>
                      <a:gd name="T1" fmla="*/ 2147483647 h 276"/>
                      <a:gd name="T2" fmla="*/ 2147483647 w 837"/>
                      <a:gd name="T3" fmla="*/ 2147483647 h 276"/>
                      <a:gd name="T4" fmla="*/ 2147483647 w 837"/>
                      <a:gd name="T5" fmla="*/ 2147483647 h 276"/>
                      <a:gd name="T6" fmla="*/ 2147483647 w 837"/>
                      <a:gd name="T7" fmla="*/ 2147483647 h 276"/>
                      <a:gd name="T8" fmla="*/ 2147483647 w 837"/>
                      <a:gd name="T9" fmla="*/ 2147483647 h 276"/>
                      <a:gd name="T10" fmla="*/ 2147483647 w 837"/>
                      <a:gd name="T11" fmla="*/ 2147483647 h 276"/>
                      <a:gd name="T12" fmla="*/ 2147483647 w 837"/>
                      <a:gd name="T13" fmla="*/ 2147483647 h 276"/>
                      <a:gd name="T14" fmla="*/ 2147483647 w 837"/>
                      <a:gd name="T15" fmla="*/ 2147483647 h 276"/>
                      <a:gd name="T16" fmla="*/ 2147483647 w 837"/>
                      <a:gd name="T17" fmla="*/ 2147483647 h 276"/>
                      <a:gd name="T18" fmla="*/ 2147483647 w 837"/>
                      <a:gd name="T19" fmla="*/ 2147483647 h 276"/>
                      <a:gd name="T20" fmla="*/ 2147483647 w 837"/>
                      <a:gd name="T21" fmla="*/ 2147483647 h 276"/>
                      <a:gd name="T22" fmla="*/ 2147483647 w 837"/>
                      <a:gd name="T23" fmla="*/ 2147483647 h 276"/>
                      <a:gd name="T24" fmla="*/ 2147483647 w 837"/>
                      <a:gd name="T25" fmla="*/ 0 h 276"/>
                      <a:gd name="T26" fmla="*/ 2147483647 w 837"/>
                      <a:gd name="T27" fmla="*/ 2147483647 h 276"/>
                      <a:gd name="T28" fmla="*/ 2147483647 w 837"/>
                      <a:gd name="T29" fmla="*/ 2147483647 h 276"/>
                      <a:gd name="T30" fmla="*/ 2147483647 w 837"/>
                      <a:gd name="T31" fmla="*/ 2147483647 h 276"/>
                      <a:gd name="T32" fmla="*/ 2147483647 w 837"/>
                      <a:gd name="T33" fmla="*/ 2147483647 h 276"/>
                      <a:gd name="T34" fmla="*/ 2147483647 w 837"/>
                      <a:gd name="T35" fmla="*/ 2147483647 h 276"/>
                      <a:gd name="T36" fmla="*/ 2147483647 w 837"/>
                      <a:gd name="T37" fmla="*/ 2147483647 h 276"/>
                      <a:gd name="T38" fmla="*/ 2147483647 w 837"/>
                      <a:gd name="T39" fmla="*/ 2147483647 h 276"/>
                      <a:gd name="T40" fmla="*/ 2147483647 w 837"/>
                      <a:gd name="T41" fmla="*/ 2147483647 h 276"/>
                      <a:gd name="T42" fmla="*/ 2147483647 w 837"/>
                      <a:gd name="T43" fmla="*/ 2147483647 h 276"/>
                      <a:gd name="T44" fmla="*/ 0 w 837"/>
                      <a:gd name="T45" fmla="*/ 2147483647 h 276"/>
                      <a:gd name="T46" fmla="*/ 2147483647 w 837"/>
                      <a:gd name="T47" fmla="*/ 2147483647 h 276"/>
                      <a:gd name="T48" fmla="*/ 2147483647 w 837"/>
                      <a:gd name="T49" fmla="*/ 2147483647 h 2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7"/>
                      <a:gd name="T76" fmla="*/ 0 h 276"/>
                      <a:gd name="T77" fmla="*/ 837 w 837"/>
                      <a:gd name="T78" fmla="*/ 276 h 2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7" h="276">
                        <a:moveTo>
                          <a:pt x="16" y="227"/>
                        </a:moveTo>
                        <a:lnTo>
                          <a:pt x="11" y="224"/>
                        </a:lnTo>
                        <a:lnTo>
                          <a:pt x="34" y="205"/>
                        </a:lnTo>
                        <a:lnTo>
                          <a:pt x="57" y="162"/>
                        </a:lnTo>
                        <a:lnTo>
                          <a:pt x="50" y="152"/>
                        </a:lnTo>
                        <a:lnTo>
                          <a:pt x="62" y="132"/>
                        </a:lnTo>
                        <a:lnTo>
                          <a:pt x="62" y="108"/>
                        </a:lnTo>
                        <a:lnTo>
                          <a:pt x="77" y="91"/>
                        </a:lnTo>
                        <a:lnTo>
                          <a:pt x="209" y="80"/>
                        </a:lnTo>
                        <a:lnTo>
                          <a:pt x="207" y="60"/>
                        </a:lnTo>
                        <a:lnTo>
                          <a:pt x="250" y="62"/>
                        </a:lnTo>
                        <a:lnTo>
                          <a:pt x="642" y="26"/>
                        </a:lnTo>
                        <a:lnTo>
                          <a:pt x="837" y="0"/>
                        </a:lnTo>
                        <a:lnTo>
                          <a:pt x="803" y="67"/>
                        </a:lnTo>
                        <a:lnTo>
                          <a:pt x="748" y="79"/>
                        </a:lnTo>
                        <a:lnTo>
                          <a:pt x="724" y="111"/>
                        </a:lnTo>
                        <a:lnTo>
                          <a:pt x="629" y="167"/>
                        </a:lnTo>
                        <a:lnTo>
                          <a:pt x="624" y="188"/>
                        </a:lnTo>
                        <a:lnTo>
                          <a:pt x="600" y="200"/>
                        </a:lnTo>
                        <a:lnTo>
                          <a:pt x="600" y="227"/>
                        </a:lnTo>
                        <a:lnTo>
                          <a:pt x="470" y="241"/>
                        </a:lnTo>
                        <a:lnTo>
                          <a:pt x="210" y="265"/>
                        </a:lnTo>
                        <a:lnTo>
                          <a:pt x="0" y="276"/>
                        </a:lnTo>
                        <a:lnTo>
                          <a:pt x="16" y="227"/>
                        </a:lnTo>
                        <a:close/>
                      </a:path>
                    </a:pathLst>
                  </a:custGeom>
                  <a:solidFill>
                    <a:schemeClr val="tx2"/>
                  </a:solidFill>
                  <a:ln w="9525">
                    <a:solidFill>
                      <a:schemeClr val="bg1"/>
                    </a:solidFill>
                    <a:round/>
                    <a:headEnd/>
                    <a:tailEnd/>
                  </a:ln>
                </p:spPr>
                <p:txBody>
                  <a:bodyPr/>
                  <a:lstStyle/>
                  <a:p>
                    <a:endParaRPr lang="en-US"/>
                  </a:p>
                </p:txBody>
              </p:sp>
              <p:sp>
                <p:nvSpPr>
                  <p:cNvPr id="8251" name="Freeform 47"/>
                  <p:cNvSpPr>
                    <a:spLocks/>
                  </p:cNvSpPr>
                  <p:nvPr/>
                </p:nvSpPr>
                <p:spPr bwMode="auto">
                  <a:xfrm>
                    <a:off x="5681028" y="2471990"/>
                    <a:ext cx="483587" cy="525570"/>
                  </a:xfrm>
                  <a:custGeom>
                    <a:avLst/>
                    <a:gdLst>
                      <a:gd name="T0" fmla="*/ 0 w 412"/>
                      <a:gd name="T1" fmla="*/ 2147483647 h 452"/>
                      <a:gd name="T2" fmla="*/ 2147483647 w 412"/>
                      <a:gd name="T3" fmla="*/ 2147483647 h 452"/>
                      <a:gd name="T4" fmla="*/ 2147483647 w 412"/>
                      <a:gd name="T5" fmla="*/ 2147483647 h 452"/>
                      <a:gd name="T6" fmla="*/ 2147483647 w 412"/>
                      <a:gd name="T7" fmla="*/ 2147483647 h 452"/>
                      <a:gd name="T8" fmla="*/ 2147483647 w 412"/>
                      <a:gd name="T9" fmla="*/ 2147483647 h 452"/>
                      <a:gd name="T10" fmla="*/ 2147483647 w 412"/>
                      <a:gd name="T11" fmla="*/ 2147483647 h 452"/>
                      <a:gd name="T12" fmla="*/ 2147483647 w 412"/>
                      <a:gd name="T13" fmla="*/ 2147483647 h 452"/>
                      <a:gd name="T14" fmla="*/ 2147483647 w 412"/>
                      <a:gd name="T15" fmla="*/ 2147483647 h 452"/>
                      <a:gd name="T16" fmla="*/ 2147483647 w 412"/>
                      <a:gd name="T17" fmla="*/ 2147483647 h 452"/>
                      <a:gd name="T18" fmla="*/ 2147483647 w 412"/>
                      <a:gd name="T19" fmla="*/ 2147483647 h 452"/>
                      <a:gd name="T20" fmla="*/ 2147483647 w 412"/>
                      <a:gd name="T21" fmla="*/ 2147483647 h 452"/>
                      <a:gd name="T22" fmla="*/ 2147483647 w 412"/>
                      <a:gd name="T23" fmla="*/ 2147483647 h 452"/>
                      <a:gd name="T24" fmla="*/ 2147483647 w 412"/>
                      <a:gd name="T25" fmla="*/ 2147483647 h 452"/>
                      <a:gd name="T26" fmla="*/ 2147483647 w 412"/>
                      <a:gd name="T27" fmla="*/ 2147483647 h 452"/>
                      <a:gd name="T28" fmla="*/ 2147483647 w 412"/>
                      <a:gd name="T29" fmla="*/ 2147483647 h 452"/>
                      <a:gd name="T30" fmla="*/ 2147483647 w 412"/>
                      <a:gd name="T31" fmla="*/ 0 h 452"/>
                      <a:gd name="T32" fmla="*/ 2147483647 w 412"/>
                      <a:gd name="T33" fmla="*/ 2147483647 h 452"/>
                      <a:gd name="T34" fmla="*/ 2147483647 w 412"/>
                      <a:gd name="T35" fmla="*/ 2147483647 h 452"/>
                      <a:gd name="T36" fmla="*/ 2147483647 w 412"/>
                      <a:gd name="T37" fmla="*/ 2147483647 h 452"/>
                      <a:gd name="T38" fmla="*/ 2147483647 w 412"/>
                      <a:gd name="T39" fmla="*/ 2147483647 h 452"/>
                      <a:gd name="T40" fmla="*/ 2147483647 w 412"/>
                      <a:gd name="T41" fmla="*/ 2147483647 h 452"/>
                      <a:gd name="T42" fmla="*/ 0 w 412"/>
                      <a:gd name="T43" fmla="*/ 2147483647 h 452"/>
                      <a:gd name="T44" fmla="*/ 0 w 412"/>
                      <a:gd name="T45" fmla="*/ 2147483647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2"/>
                      <a:gd name="T70" fmla="*/ 0 h 452"/>
                      <a:gd name="T71" fmla="*/ 412 w 412"/>
                      <a:gd name="T72" fmla="*/ 452 h 4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2" h="452">
                        <a:moveTo>
                          <a:pt x="0" y="82"/>
                        </a:moveTo>
                        <a:lnTo>
                          <a:pt x="34" y="394"/>
                        </a:lnTo>
                        <a:lnTo>
                          <a:pt x="86" y="401"/>
                        </a:lnTo>
                        <a:lnTo>
                          <a:pt x="147" y="437"/>
                        </a:lnTo>
                        <a:lnTo>
                          <a:pt x="191" y="435"/>
                        </a:lnTo>
                        <a:lnTo>
                          <a:pt x="212" y="421"/>
                        </a:lnTo>
                        <a:lnTo>
                          <a:pt x="260" y="452"/>
                        </a:lnTo>
                        <a:lnTo>
                          <a:pt x="291" y="425"/>
                        </a:lnTo>
                        <a:lnTo>
                          <a:pt x="296" y="377"/>
                        </a:lnTo>
                        <a:lnTo>
                          <a:pt x="316" y="385"/>
                        </a:lnTo>
                        <a:lnTo>
                          <a:pt x="325" y="346"/>
                        </a:lnTo>
                        <a:lnTo>
                          <a:pt x="395" y="286"/>
                        </a:lnTo>
                        <a:lnTo>
                          <a:pt x="407" y="188"/>
                        </a:lnTo>
                        <a:lnTo>
                          <a:pt x="398" y="167"/>
                        </a:lnTo>
                        <a:lnTo>
                          <a:pt x="412" y="157"/>
                        </a:lnTo>
                        <a:lnTo>
                          <a:pt x="386" y="0"/>
                        </a:lnTo>
                        <a:lnTo>
                          <a:pt x="316" y="36"/>
                        </a:lnTo>
                        <a:lnTo>
                          <a:pt x="280" y="73"/>
                        </a:lnTo>
                        <a:lnTo>
                          <a:pt x="255" y="75"/>
                        </a:lnTo>
                        <a:lnTo>
                          <a:pt x="215" y="95"/>
                        </a:lnTo>
                        <a:lnTo>
                          <a:pt x="125" y="63"/>
                        </a:lnTo>
                        <a:lnTo>
                          <a:pt x="0" y="82"/>
                        </a:lnTo>
                        <a:close/>
                      </a:path>
                    </a:pathLst>
                  </a:custGeom>
                  <a:solidFill>
                    <a:schemeClr val="tx2"/>
                  </a:solidFill>
                  <a:ln w="9525">
                    <a:solidFill>
                      <a:schemeClr val="bg1"/>
                    </a:solidFill>
                    <a:round/>
                    <a:headEnd/>
                    <a:tailEnd/>
                  </a:ln>
                </p:spPr>
                <p:txBody>
                  <a:bodyPr/>
                  <a:lstStyle/>
                  <a:p>
                    <a:endParaRPr lang="en-US"/>
                  </a:p>
                </p:txBody>
              </p:sp>
              <p:sp>
                <p:nvSpPr>
                  <p:cNvPr id="8252" name="Freeform 57"/>
                  <p:cNvSpPr>
                    <a:spLocks/>
                  </p:cNvSpPr>
                  <p:nvPr/>
                </p:nvSpPr>
                <p:spPr bwMode="auto">
                  <a:xfrm>
                    <a:off x="6837819" y="2524166"/>
                    <a:ext cx="19089" cy="27997"/>
                  </a:xfrm>
                  <a:custGeom>
                    <a:avLst/>
                    <a:gdLst>
                      <a:gd name="T0" fmla="*/ 0 w 17"/>
                      <a:gd name="T1" fmla="*/ 2147483647 h 24"/>
                      <a:gd name="T2" fmla="*/ 2147483647 w 17"/>
                      <a:gd name="T3" fmla="*/ 2147483647 h 24"/>
                      <a:gd name="T4" fmla="*/ 2147483647 w 17"/>
                      <a:gd name="T5" fmla="*/ 0 h 24"/>
                      <a:gd name="T6" fmla="*/ 2147483647 w 17"/>
                      <a:gd name="T7" fmla="*/ 2147483647 h 24"/>
                      <a:gd name="T8" fmla="*/ 0 w 17"/>
                      <a:gd name="T9" fmla="*/ 2147483647 h 24"/>
                      <a:gd name="T10" fmla="*/ 0 w 17"/>
                      <a:gd name="T11" fmla="*/ 2147483647 h 24"/>
                      <a:gd name="T12" fmla="*/ 0 w 17"/>
                      <a:gd name="T13" fmla="*/ 2147483647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0" y="24"/>
                        </a:moveTo>
                        <a:lnTo>
                          <a:pt x="4" y="7"/>
                        </a:lnTo>
                        <a:lnTo>
                          <a:pt x="12" y="0"/>
                        </a:lnTo>
                        <a:lnTo>
                          <a:pt x="17" y="5"/>
                        </a:lnTo>
                        <a:lnTo>
                          <a:pt x="0" y="24"/>
                        </a:lnTo>
                        <a:close/>
                      </a:path>
                    </a:pathLst>
                  </a:custGeom>
                  <a:gradFill rotWithShape="0">
                    <a:gsLst>
                      <a:gs pos="0">
                        <a:schemeClr val="tx2"/>
                      </a:gs>
                      <a:gs pos="100000">
                        <a:schemeClr val="hlink"/>
                      </a:gs>
                    </a:gsLst>
                    <a:path path="rect">
                      <a:fillToRect l="50000" t="50000" r="50000" b="50000"/>
                    </a:path>
                  </a:gradFill>
                  <a:ln w="9525">
                    <a:solidFill>
                      <a:schemeClr val="bg1"/>
                    </a:solidFill>
                    <a:round/>
                    <a:headEnd/>
                    <a:tailEnd/>
                  </a:ln>
                </p:spPr>
                <p:txBody>
                  <a:bodyPr/>
                  <a:lstStyle/>
                  <a:p>
                    <a:endParaRPr lang="en-US"/>
                  </a:p>
                </p:txBody>
              </p:sp>
              <p:sp>
                <p:nvSpPr>
                  <p:cNvPr id="807" name="Freeform 58"/>
                  <p:cNvSpPr>
                    <a:spLocks/>
                  </p:cNvSpPr>
                  <p:nvPr/>
                </p:nvSpPr>
                <p:spPr bwMode="auto">
                  <a:xfrm>
                    <a:off x="6859888" y="2413941"/>
                    <a:ext cx="210250" cy="122774"/>
                  </a:xfrm>
                  <a:custGeom>
                    <a:avLst/>
                    <a:gdLst>
                      <a:gd name="T0" fmla="*/ 14 w 181"/>
                      <a:gd name="T1" fmla="*/ 104 h 104"/>
                      <a:gd name="T2" fmla="*/ 77 w 181"/>
                      <a:gd name="T3" fmla="*/ 68 h 104"/>
                      <a:gd name="T4" fmla="*/ 120 w 181"/>
                      <a:gd name="T5" fmla="*/ 47 h 104"/>
                      <a:gd name="T6" fmla="*/ 75 w 181"/>
                      <a:gd name="T7" fmla="*/ 80 h 104"/>
                      <a:gd name="T8" fmla="*/ 79 w 181"/>
                      <a:gd name="T9" fmla="*/ 81 h 104"/>
                      <a:gd name="T10" fmla="*/ 147 w 181"/>
                      <a:gd name="T11" fmla="*/ 35 h 104"/>
                      <a:gd name="T12" fmla="*/ 181 w 181"/>
                      <a:gd name="T13" fmla="*/ 5 h 104"/>
                      <a:gd name="T14" fmla="*/ 178 w 181"/>
                      <a:gd name="T15" fmla="*/ 0 h 104"/>
                      <a:gd name="T16" fmla="*/ 147 w 181"/>
                      <a:gd name="T17" fmla="*/ 17 h 104"/>
                      <a:gd name="T18" fmla="*/ 143 w 181"/>
                      <a:gd name="T19" fmla="*/ 15 h 104"/>
                      <a:gd name="T20" fmla="*/ 128 w 181"/>
                      <a:gd name="T21" fmla="*/ 35 h 104"/>
                      <a:gd name="T22" fmla="*/ 118 w 181"/>
                      <a:gd name="T23" fmla="*/ 35 h 104"/>
                      <a:gd name="T24" fmla="*/ 142 w 181"/>
                      <a:gd name="T25" fmla="*/ 0 h 104"/>
                      <a:gd name="T26" fmla="*/ 118 w 181"/>
                      <a:gd name="T27" fmla="*/ 25 h 104"/>
                      <a:gd name="T28" fmla="*/ 36 w 181"/>
                      <a:gd name="T29" fmla="*/ 54 h 104"/>
                      <a:gd name="T30" fmla="*/ 21 w 181"/>
                      <a:gd name="T31" fmla="*/ 75 h 104"/>
                      <a:gd name="T32" fmla="*/ 7 w 181"/>
                      <a:gd name="T33" fmla="*/ 78 h 104"/>
                      <a:gd name="T34" fmla="*/ 0 w 181"/>
                      <a:gd name="T35" fmla="*/ 93 h 104"/>
                      <a:gd name="T36" fmla="*/ 14 w 181"/>
                      <a:gd name="T37" fmla="*/ 104 h 104"/>
                      <a:gd name="T38" fmla="*/ 14 w 181"/>
                      <a:gd name="T39" fmla="*/ 104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1"/>
                      <a:gd name="T61" fmla="*/ 0 h 104"/>
                      <a:gd name="T62" fmla="*/ 181 w 181"/>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1" h="104">
                        <a:moveTo>
                          <a:pt x="14" y="104"/>
                        </a:moveTo>
                        <a:lnTo>
                          <a:pt x="77" y="68"/>
                        </a:lnTo>
                        <a:lnTo>
                          <a:pt x="120" y="47"/>
                        </a:lnTo>
                        <a:lnTo>
                          <a:pt x="75" y="80"/>
                        </a:lnTo>
                        <a:lnTo>
                          <a:pt x="79" y="81"/>
                        </a:lnTo>
                        <a:lnTo>
                          <a:pt x="147" y="35"/>
                        </a:lnTo>
                        <a:lnTo>
                          <a:pt x="181" y="5"/>
                        </a:lnTo>
                        <a:lnTo>
                          <a:pt x="178" y="0"/>
                        </a:lnTo>
                        <a:lnTo>
                          <a:pt x="147" y="17"/>
                        </a:lnTo>
                        <a:lnTo>
                          <a:pt x="143" y="15"/>
                        </a:lnTo>
                        <a:lnTo>
                          <a:pt x="128" y="35"/>
                        </a:lnTo>
                        <a:lnTo>
                          <a:pt x="118" y="35"/>
                        </a:lnTo>
                        <a:lnTo>
                          <a:pt x="142" y="0"/>
                        </a:lnTo>
                        <a:lnTo>
                          <a:pt x="118" y="25"/>
                        </a:lnTo>
                        <a:lnTo>
                          <a:pt x="36" y="54"/>
                        </a:lnTo>
                        <a:lnTo>
                          <a:pt x="21" y="75"/>
                        </a:lnTo>
                        <a:lnTo>
                          <a:pt x="7" y="78"/>
                        </a:lnTo>
                        <a:lnTo>
                          <a:pt x="0" y="93"/>
                        </a:lnTo>
                        <a:lnTo>
                          <a:pt x="14" y="104"/>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254" name="Freeform 59"/>
                  <p:cNvSpPr>
                    <a:spLocks/>
                  </p:cNvSpPr>
                  <p:nvPr/>
                </p:nvSpPr>
                <p:spPr bwMode="auto">
                  <a:xfrm>
                    <a:off x="6783097" y="1868796"/>
                    <a:ext cx="187072" cy="352500"/>
                  </a:xfrm>
                  <a:custGeom>
                    <a:avLst/>
                    <a:gdLst>
                      <a:gd name="T0" fmla="*/ 2147483647 w 159"/>
                      <a:gd name="T1" fmla="*/ 2147483647 h 303"/>
                      <a:gd name="T2" fmla="*/ 2147483647 w 159"/>
                      <a:gd name="T3" fmla="*/ 2147483647 h 303"/>
                      <a:gd name="T4" fmla="*/ 2147483647 w 159"/>
                      <a:gd name="T5" fmla="*/ 2147483647 h 303"/>
                      <a:gd name="T6" fmla="*/ 2147483647 w 159"/>
                      <a:gd name="T7" fmla="*/ 2147483647 h 303"/>
                      <a:gd name="T8" fmla="*/ 2147483647 w 159"/>
                      <a:gd name="T9" fmla="*/ 2147483647 h 303"/>
                      <a:gd name="T10" fmla="*/ 2147483647 w 159"/>
                      <a:gd name="T11" fmla="*/ 2147483647 h 303"/>
                      <a:gd name="T12" fmla="*/ 2147483647 w 159"/>
                      <a:gd name="T13" fmla="*/ 0 h 303"/>
                      <a:gd name="T14" fmla="*/ 0 w 159"/>
                      <a:gd name="T15" fmla="*/ 2147483647 h 303"/>
                      <a:gd name="T16" fmla="*/ 2147483647 w 159"/>
                      <a:gd name="T17" fmla="*/ 2147483647 h 303"/>
                      <a:gd name="T18" fmla="*/ 2147483647 w 159"/>
                      <a:gd name="T19" fmla="*/ 2147483647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303"/>
                      <a:gd name="T32" fmla="*/ 159 w 159"/>
                      <a:gd name="T33" fmla="*/ 303 h 3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303">
                        <a:moveTo>
                          <a:pt x="26" y="124"/>
                        </a:moveTo>
                        <a:lnTo>
                          <a:pt x="33" y="179"/>
                        </a:lnTo>
                        <a:lnTo>
                          <a:pt x="72" y="303"/>
                        </a:lnTo>
                        <a:lnTo>
                          <a:pt x="144" y="288"/>
                        </a:lnTo>
                        <a:lnTo>
                          <a:pt x="138" y="110"/>
                        </a:lnTo>
                        <a:lnTo>
                          <a:pt x="156" y="75"/>
                        </a:lnTo>
                        <a:lnTo>
                          <a:pt x="159" y="0"/>
                        </a:lnTo>
                        <a:lnTo>
                          <a:pt x="0" y="37"/>
                        </a:lnTo>
                        <a:lnTo>
                          <a:pt x="26" y="124"/>
                        </a:lnTo>
                        <a:close/>
                      </a:path>
                    </a:pathLst>
                  </a:custGeom>
                  <a:gradFill rotWithShape="0">
                    <a:gsLst>
                      <a:gs pos="0">
                        <a:schemeClr val="tx2"/>
                      </a:gs>
                      <a:gs pos="100000">
                        <a:schemeClr val="hlink"/>
                      </a:gs>
                    </a:gsLst>
                    <a:path path="rect">
                      <a:fillToRect l="50000" t="50000" r="50000" b="50000"/>
                    </a:path>
                  </a:gradFill>
                  <a:ln w="9525">
                    <a:solidFill>
                      <a:schemeClr val="bg1"/>
                    </a:solidFill>
                    <a:round/>
                    <a:headEnd/>
                    <a:tailEnd/>
                  </a:ln>
                </p:spPr>
                <p:txBody>
                  <a:bodyPr/>
                  <a:lstStyle/>
                  <a:p>
                    <a:endParaRPr lang="en-US"/>
                  </a:p>
                </p:txBody>
              </p:sp>
              <p:sp>
                <p:nvSpPr>
                  <p:cNvPr id="8255" name="Freeform 60"/>
                  <p:cNvSpPr>
                    <a:spLocks/>
                  </p:cNvSpPr>
                  <p:nvPr/>
                </p:nvSpPr>
                <p:spPr bwMode="auto">
                  <a:xfrm>
                    <a:off x="6944717" y="1816622"/>
                    <a:ext cx="173072" cy="386860"/>
                  </a:xfrm>
                  <a:custGeom>
                    <a:avLst/>
                    <a:gdLst>
                      <a:gd name="T0" fmla="*/ 0 w 147"/>
                      <a:gd name="T1" fmla="*/ 2147483647 h 333"/>
                      <a:gd name="T2" fmla="*/ 2147483647 w 147"/>
                      <a:gd name="T3" fmla="*/ 2147483647 h 333"/>
                      <a:gd name="T4" fmla="*/ 2147483647 w 147"/>
                      <a:gd name="T5" fmla="*/ 2147483647 h 333"/>
                      <a:gd name="T6" fmla="*/ 2147483647 w 147"/>
                      <a:gd name="T7" fmla="*/ 2147483647 h 333"/>
                      <a:gd name="T8" fmla="*/ 2147483647 w 147"/>
                      <a:gd name="T9" fmla="*/ 0 h 333"/>
                      <a:gd name="T10" fmla="*/ 2147483647 w 147"/>
                      <a:gd name="T11" fmla="*/ 2147483647 h 333"/>
                      <a:gd name="T12" fmla="*/ 2147483647 w 147"/>
                      <a:gd name="T13" fmla="*/ 2147483647 h 333"/>
                      <a:gd name="T14" fmla="*/ 2147483647 w 147"/>
                      <a:gd name="T15" fmla="*/ 2147483647 h 333"/>
                      <a:gd name="T16" fmla="*/ 2147483647 w 147"/>
                      <a:gd name="T17" fmla="*/ 2147483647 h 333"/>
                      <a:gd name="T18" fmla="*/ 2147483647 w 147"/>
                      <a:gd name="T19" fmla="*/ 2147483647 h 333"/>
                      <a:gd name="T20" fmla="*/ 0 w 147"/>
                      <a:gd name="T21" fmla="*/ 2147483647 h 333"/>
                      <a:gd name="T22" fmla="*/ 0 w 147"/>
                      <a:gd name="T23" fmla="*/ 214748364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333"/>
                      <a:gd name="T38" fmla="*/ 147 w 147"/>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333">
                        <a:moveTo>
                          <a:pt x="0" y="155"/>
                        </a:moveTo>
                        <a:lnTo>
                          <a:pt x="18" y="120"/>
                        </a:lnTo>
                        <a:lnTo>
                          <a:pt x="21" y="45"/>
                        </a:lnTo>
                        <a:lnTo>
                          <a:pt x="19" y="16"/>
                        </a:lnTo>
                        <a:lnTo>
                          <a:pt x="48" y="0"/>
                        </a:lnTo>
                        <a:lnTo>
                          <a:pt x="115" y="208"/>
                        </a:lnTo>
                        <a:lnTo>
                          <a:pt x="147" y="253"/>
                        </a:lnTo>
                        <a:lnTo>
                          <a:pt x="146" y="282"/>
                        </a:lnTo>
                        <a:lnTo>
                          <a:pt x="115" y="304"/>
                        </a:lnTo>
                        <a:lnTo>
                          <a:pt x="6" y="333"/>
                        </a:lnTo>
                        <a:lnTo>
                          <a:pt x="0" y="155"/>
                        </a:lnTo>
                        <a:close/>
                      </a:path>
                    </a:pathLst>
                  </a:custGeom>
                  <a:gradFill rotWithShape="0">
                    <a:gsLst>
                      <a:gs pos="0">
                        <a:schemeClr val="bg1"/>
                      </a:gs>
                      <a:gs pos="100000">
                        <a:srgbClr val="524CCA"/>
                      </a:gs>
                    </a:gsLst>
                    <a:path path="rect">
                      <a:fillToRect l="50000" t="50000" r="50000" b="50000"/>
                    </a:path>
                  </a:gradFill>
                  <a:ln w="9525">
                    <a:solidFill>
                      <a:schemeClr val="tx1"/>
                    </a:solidFill>
                    <a:round/>
                    <a:headEnd/>
                    <a:tailEnd/>
                  </a:ln>
                </p:spPr>
                <p:txBody>
                  <a:bodyPr/>
                  <a:lstStyle/>
                  <a:p>
                    <a:endParaRPr lang="en-US"/>
                  </a:p>
                </p:txBody>
              </p:sp>
              <p:sp>
                <p:nvSpPr>
                  <p:cNvPr id="810" name="Freeform 61"/>
                  <p:cNvSpPr>
                    <a:spLocks/>
                  </p:cNvSpPr>
                  <p:nvPr/>
                </p:nvSpPr>
                <p:spPr bwMode="auto">
                  <a:xfrm>
                    <a:off x="1674303" y="1224880"/>
                    <a:ext cx="768670" cy="539871"/>
                  </a:xfrm>
                  <a:custGeom>
                    <a:avLst/>
                    <a:gdLst>
                      <a:gd name="T0" fmla="*/ 24 w 656"/>
                      <a:gd name="T1" fmla="*/ 101 h 464"/>
                      <a:gd name="T2" fmla="*/ 15 w 656"/>
                      <a:gd name="T3" fmla="*/ 229 h 464"/>
                      <a:gd name="T4" fmla="*/ 31 w 656"/>
                      <a:gd name="T5" fmla="*/ 229 h 464"/>
                      <a:gd name="T6" fmla="*/ 22 w 656"/>
                      <a:gd name="T7" fmla="*/ 256 h 464"/>
                      <a:gd name="T8" fmla="*/ 10 w 656"/>
                      <a:gd name="T9" fmla="*/ 241 h 464"/>
                      <a:gd name="T10" fmla="*/ 0 w 656"/>
                      <a:gd name="T11" fmla="*/ 273 h 464"/>
                      <a:gd name="T12" fmla="*/ 46 w 656"/>
                      <a:gd name="T13" fmla="*/ 299 h 464"/>
                      <a:gd name="T14" fmla="*/ 48 w 656"/>
                      <a:gd name="T15" fmla="*/ 310 h 464"/>
                      <a:gd name="T16" fmla="*/ 60 w 656"/>
                      <a:gd name="T17" fmla="*/ 312 h 464"/>
                      <a:gd name="T18" fmla="*/ 119 w 656"/>
                      <a:gd name="T19" fmla="*/ 406 h 464"/>
                      <a:gd name="T20" fmla="*/ 186 w 656"/>
                      <a:gd name="T21" fmla="*/ 403 h 464"/>
                      <a:gd name="T22" fmla="*/ 236 w 656"/>
                      <a:gd name="T23" fmla="*/ 425 h 464"/>
                      <a:gd name="T24" fmla="*/ 259 w 656"/>
                      <a:gd name="T25" fmla="*/ 421 h 464"/>
                      <a:gd name="T26" fmla="*/ 410 w 656"/>
                      <a:gd name="T27" fmla="*/ 425 h 464"/>
                      <a:gd name="T28" fmla="*/ 580 w 656"/>
                      <a:gd name="T29" fmla="*/ 464 h 464"/>
                      <a:gd name="T30" fmla="*/ 584 w 656"/>
                      <a:gd name="T31" fmla="*/ 413 h 464"/>
                      <a:gd name="T32" fmla="*/ 656 w 656"/>
                      <a:gd name="T33" fmla="*/ 116 h 464"/>
                      <a:gd name="T34" fmla="*/ 201 w 656"/>
                      <a:gd name="T35" fmla="*/ 0 h 464"/>
                      <a:gd name="T36" fmla="*/ 205 w 656"/>
                      <a:gd name="T37" fmla="*/ 87 h 464"/>
                      <a:gd name="T38" fmla="*/ 183 w 656"/>
                      <a:gd name="T39" fmla="*/ 159 h 464"/>
                      <a:gd name="T40" fmla="*/ 179 w 656"/>
                      <a:gd name="T41" fmla="*/ 196 h 464"/>
                      <a:gd name="T42" fmla="*/ 131 w 656"/>
                      <a:gd name="T43" fmla="*/ 210 h 464"/>
                      <a:gd name="T44" fmla="*/ 128 w 656"/>
                      <a:gd name="T45" fmla="*/ 191 h 464"/>
                      <a:gd name="T46" fmla="*/ 167 w 656"/>
                      <a:gd name="T47" fmla="*/ 167 h 464"/>
                      <a:gd name="T48" fmla="*/ 164 w 656"/>
                      <a:gd name="T49" fmla="*/ 148 h 464"/>
                      <a:gd name="T50" fmla="*/ 130 w 656"/>
                      <a:gd name="T51" fmla="*/ 152 h 464"/>
                      <a:gd name="T52" fmla="*/ 155 w 656"/>
                      <a:gd name="T53" fmla="*/ 130 h 464"/>
                      <a:gd name="T54" fmla="*/ 174 w 656"/>
                      <a:gd name="T55" fmla="*/ 114 h 464"/>
                      <a:gd name="T56" fmla="*/ 27 w 656"/>
                      <a:gd name="T57" fmla="*/ 22 h 464"/>
                      <a:gd name="T58" fmla="*/ 15 w 656"/>
                      <a:gd name="T59" fmla="*/ 48 h 464"/>
                      <a:gd name="T60" fmla="*/ 24 w 656"/>
                      <a:gd name="T61" fmla="*/ 101 h 464"/>
                      <a:gd name="T62" fmla="*/ 24 w 656"/>
                      <a:gd name="T63" fmla="*/ 101 h 4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6"/>
                      <a:gd name="T97" fmla="*/ 0 h 464"/>
                      <a:gd name="T98" fmla="*/ 656 w 656"/>
                      <a:gd name="T99" fmla="*/ 464 h 4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6" h="464">
                        <a:moveTo>
                          <a:pt x="24" y="101"/>
                        </a:moveTo>
                        <a:lnTo>
                          <a:pt x="15" y="229"/>
                        </a:lnTo>
                        <a:lnTo>
                          <a:pt x="31" y="229"/>
                        </a:lnTo>
                        <a:lnTo>
                          <a:pt x="22" y="256"/>
                        </a:lnTo>
                        <a:lnTo>
                          <a:pt x="10" y="241"/>
                        </a:lnTo>
                        <a:lnTo>
                          <a:pt x="0" y="273"/>
                        </a:lnTo>
                        <a:lnTo>
                          <a:pt x="46" y="299"/>
                        </a:lnTo>
                        <a:lnTo>
                          <a:pt x="48" y="310"/>
                        </a:lnTo>
                        <a:lnTo>
                          <a:pt x="60" y="312"/>
                        </a:lnTo>
                        <a:lnTo>
                          <a:pt x="119" y="406"/>
                        </a:lnTo>
                        <a:lnTo>
                          <a:pt x="186" y="403"/>
                        </a:lnTo>
                        <a:lnTo>
                          <a:pt x="236" y="425"/>
                        </a:lnTo>
                        <a:lnTo>
                          <a:pt x="259" y="421"/>
                        </a:lnTo>
                        <a:lnTo>
                          <a:pt x="410" y="425"/>
                        </a:lnTo>
                        <a:lnTo>
                          <a:pt x="580" y="464"/>
                        </a:lnTo>
                        <a:lnTo>
                          <a:pt x="584" y="413"/>
                        </a:lnTo>
                        <a:lnTo>
                          <a:pt x="656" y="116"/>
                        </a:lnTo>
                        <a:lnTo>
                          <a:pt x="201" y="0"/>
                        </a:lnTo>
                        <a:lnTo>
                          <a:pt x="205" y="87"/>
                        </a:lnTo>
                        <a:lnTo>
                          <a:pt x="183" y="159"/>
                        </a:lnTo>
                        <a:lnTo>
                          <a:pt x="179" y="196"/>
                        </a:lnTo>
                        <a:lnTo>
                          <a:pt x="131" y="210"/>
                        </a:lnTo>
                        <a:lnTo>
                          <a:pt x="128" y="191"/>
                        </a:lnTo>
                        <a:lnTo>
                          <a:pt x="167" y="167"/>
                        </a:lnTo>
                        <a:lnTo>
                          <a:pt x="164" y="148"/>
                        </a:lnTo>
                        <a:lnTo>
                          <a:pt x="130" y="152"/>
                        </a:lnTo>
                        <a:lnTo>
                          <a:pt x="155" y="130"/>
                        </a:lnTo>
                        <a:lnTo>
                          <a:pt x="174" y="114"/>
                        </a:lnTo>
                        <a:lnTo>
                          <a:pt x="27" y="22"/>
                        </a:lnTo>
                        <a:lnTo>
                          <a:pt x="15" y="48"/>
                        </a:lnTo>
                        <a:lnTo>
                          <a:pt x="24" y="101"/>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11" name="Freeform 62"/>
                  <p:cNvSpPr>
                    <a:spLocks/>
                  </p:cNvSpPr>
                  <p:nvPr/>
                </p:nvSpPr>
                <p:spPr bwMode="auto">
                  <a:xfrm>
                    <a:off x="1854276" y="1255153"/>
                    <a:ext cx="33640" cy="40364"/>
                  </a:xfrm>
                  <a:custGeom>
                    <a:avLst/>
                    <a:gdLst>
                      <a:gd name="T0" fmla="*/ 0 w 30"/>
                      <a:gd name="T1" fmla="*/ 17261 h 34"/>
                      <a:gd name="T2" fmla="*/ 24493 w 30"/>
                      <a:gd name="T3" fmla="*/ 0 h 34"/>
                      <a:gd name="T4" fmla="*/ 31947 w 30"/>
                      <a:gd name="T5" fmla="*/ 17261 h 34"/>
                      <a:gd name="T6" fmla="*/ 26623 w 30"/>
                      <a:gd name="T7" fmla="*/ 36680 h 34"/>
                      <a:gd name="T8" fmla="*/ 0 w 30"/>
                      <a:gd name="T9" fmla="*/ 17261 h 34"/>
                      <a:gd name="T10" fmla="*/ 0 w 30"/>
                      <a:gd name="T11" fmla="*/ 17261 h 34"/>
                      <a:gd name="T12" fmla="*/ 0 w 30"/>
                      <a:gd name="T13" fmla="*/ 17261 h 34"/>
                      <a:gd name="T14" fmla="*/ 0 60000 65536"/>
                      <a:gd name="T15" fmla="*/ 0 60000 65536"/>
                      <a:gd name="T16" fmla="*/ 0 60000 65536"/>
                      <a:gd name="T17" fmla="*/ 0 60000 65536"/>
                      <a:gd name="T18" fmla="*/ 0 60000 65536"/>
                      <a:gd name="T19" fmla="*/ 0 60000 65536"/>
                      <a:gd name="T20" fmla="*/ 0 60000 65536"/>
                      <a:gd name="T21" fmla="*/ 0 w 30"/>
                      <a:gd name="T22" fmla="*/ 0 h 34"/>
                      <a:gd name="T23" fmla="*/ 30 w 3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4">
                        <a:moveTo>
                          <a:pt x="0" y="16"/>
                        </a:moveTo>
                        <a:lnTo>
                          <a:pt x="23" y="0"/>
                        </a:lnTo>
                        <a:lnTo>
                          <a:pt x="30" y="16"/>
                        </a:lnTo>
                        <a:lnTo>
                          <a:pt x="25" y="34"/>
                        </a:lnTo>
                        <a:lnTo>
                          <a:pt x="0" y="16"/>
                        </a:lnTo>
                        <a:close/>
                      </a:path>
                    </a:pathLst>
                  </a:custGeom>
                  <a:solidFill>
                    <a:schemeClr val="bg2">
                      <a:lumMod val="75000"/>
                    </a:schemeClr>
                  </a:solidFill>
                  <a:ln w="1651">
                    <a:solidFill>
                      <a:schemeClr val="tx1"/>
                    </a:solidFill>
                    <a:round/>
                    <a:headEnd/>
                    <a:tailEnd/>
                  </a:ln>
                </p:spPr>
                <p:txBody>
                  <a:bodyPr/>
                  <a:lstStyle/>
                  <a:p>
                    <a:pPr>
                      <a:defRPr/>
                    </a:pPr>
                    <a:endParaRPr lang="en-US" dirty="0"/>
                  </a:p>
                </p:txBody>
              </p:sp>
              <p:sp>
                <p:nvSpPr>
                  <p:cNvPr id="812" name="Freeform 63"/>
                  <p:cNvSpPr>
                    <a:spLocks/>
                  </p:cNvSpPr>
                  <p:nvPr/>
                </p:nvSpPr>
                <p:spPr bwMode="auto">
                  <a:xfrm>
                    <a:off x="2384104" y="2371895"/>
                    <a:ext cx="650931" cy="787101"/>
                  </a:xfrm>
                  <a:custGeom>
                    <a:avLst/>
                    <a:gdLst>
                      <a:gd name="T0" fmla="*/ 132078 w 555"/>
                      <a:gd name="T1" fmla="*/ 0 h 675"/>
                      <a:gd name="T2" fmla="*/ 424616 w 555"/>
                      <a:gd name="T3" fmla="*/ 53082 h 675"/>
                      <a:gd name="T4" fmla="*/ 402784 w 555"/>
                      <a:gd name="T5" fmla="*/ 180913 h 675"/>
                      <a:gd name="T6" fmla="*/ 605814 w 555"/>
                      <a:gd name="T7" fmla="*/ 212329 h 675"/>
                      <a:gd name="T8" fmla="*/ 527222 w 555"/>
                      <a:gd name="T9" fmla="*/ 731236 h 675"/>
                      <a:gd name="T10" fmla="*/ 0 w 555"/>
                      <a:gd name="T11" fmla="*/ 644571 h 675"/>
                      <a:gd name="T12" fmla="*/ 132078 w 555"/>
                      <a:gd name="T13" fmla="*/ 0 h 675"/>
                      <a:gd name="T14" fmla="*/ 132078 w 555"/>
                      <a:gd name="T15" fmla="*/ 0 h 675"/>
                      <a:gd name="T16" fmla="*/ 0 60000 65536"/>
                      <a:gd name="T17" fmla="*/ 0 60000 65536"/>
                      <a:gd name="T18" fmla="*/ 0 60000 65536"/>
                      <a:gd name="T19" fmla="*/ 0 60000 65536"/>
                      <a:gd name="T20" fmla="*/ 0 60000 65536"/>
                      <a:gd name="T21" fmla="*/ 0 60000 65536"/>
                      <a:gd name="T22" fmla="*/ 0 60000 65536"/>
                      <a:gd name="T23" fmla="*/ 0 60000 65536"/>
                      <a:gd name="T24" fmla="*/ 0 w 555"/>
                      <a:gd name="T25" fmla="*/ 0 h 675"/>
                      <a:gd name="T26" fmla="*/ 555 w 555"/>
                      <a:gd name="T27" fmla="*/ 675 h 6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5" h="675">
                        <a:moveTo>
                          <a:pt x="121" y="0"/>
                        </a:moveTo>
                        <a:lnTo>
                          <a:pt x="389" y="49"/>
                        </a:lnTo>
                        <a:lnTo>
                          <a:pt x="369" y="167"/>
                        </a:lnTo>
                        <a:lnTo>
                          <a:pt x="555" y="196"/>
                        </a:lnTo>
                        <a:lnTo>
                          <a:pt x="483" y="675"/>
                        </a:lnTo>
                        <a:lnTo>
                          <a:pt x="0" y="595"/>
                        </a:lnTo>
                        <a:lnTo>
                          <a:pt x="121" y="0"/>
                        </a:lnTo>
                        <a:close/>
                      </a:path>
                    </a:pathLst>
                  </a:custGeom>
                  <a:solidFill>
                    <a:schemeClr val="accent4">
                      <a:lumMod val="75000"/>
                    </a:schemeClr>
                  </a:solidFill>
                  <a:ln w="9525">
                    <a:solidFill>
                      <a:schemeClr val="tx1"/>
                    </a:solidFill>
                    <a:round/>
                    <a:headEnd/>
                    <a:tailEnd/>
                  </a:ln>
                </p:spPr>
                <p:txBody>
                  <a:bodyPr/>
                  <a:lstStyle/>
                  <a:p>
                    <a:pPr>
                      <a:defRPr/>
                    </a:pPr>
                    <a:endParaRPr lang="en-US" dirty="0"/>
                  </a:p>
                </p:txBody>
              </p:sp>
              <p:sp>
                <p:nvSpPr>
                  <p:cNvPr id="813" name="Freeform 64"/>
                  <p:cNvSpPr>
                    <a:spLocks/>
                  </p:cNvSpPr>
                  <p:nvPr/>
                </p:nvSpPr>
                <p:spPr bwMode="auto">
                  <a:xfrm>
                    <a:off x="1470781" y="1554521"/>
                    <a:ext cx="918368" cy="751783"/>
                  </a:xfrm>
                  <a:custGeom>
                    <a:avLst/>
                    <a:gdLst>
                      <a:gd name="T0" fmla="*/ 0 w 783"/>
                      <a:gd name="T1" fmla="*/ 483 h 646"/>
                      <a:gd name="T2" fmla="*/ 35 w 783"/>
                      <a:gd name="T3" fmla="*/ 319 h 646"/>
                      <a:gd name="T4" fmla="*/ 74 w 783"/>
                      <a:gd name="T5" fmla="*/ 271 h 646"/>
                      <a:gd name="T6" fmla="*/ 169 w 783"/>
                      <a:gd name="T7" fmla="*/ 0 h 646"/>
                      <a:gd name="T8" fmla="*/ 219 w 783"/>
                      <a:gd name="T9" fmla="*/ 14 h 646"/>
                      <a:gd name="T10" fmla="*/ 221 w 783"/>
                      <a:gd name="T11" fmla="*/ 26 h 646"/>
                      <a:gd name="T12" fmla="*/ 233 w 783"/>
                      <a:gd name="T13" fmla="*/ 27 h 646"/>
                      <a:gd name="T14" fmla="*/ 292 w 783"/>
                      <a:gd name="T15" fmla="*/ 121 h 646"/>
                      <a:gd name="T16" fmla="*/ 359 w 783"/>
                      <a:gd name="T17" fmla="*/ 120 h 646"/>
                      <a:gd name="T18" fmla="*/ 409 w 783"/>
                      <a:gd name="T19" fmla="*/ 142 h 646"/>
                      <a:gd name="T20" fmla="*/ 432 w 783"/>
                      <a:gd name="T21" fmla="*/ 137 h 646"/>
                      <a:gd name="T22" fmla="*/ 583 w 783"/>
                      <a:gd name="T23" fmla="*/ 142 h 646"/>
                      <a:gd name="T24" fmla="*/ 753 w 783"/>
                      <a:gd name="T25" fmla="*/ 179 h 646"/>
                      <a:gd name="T26" fmla="*/ 762 w 783"/>
                      <a:gd name="T27" fmla="*/ 201 h 646"/>
                      <a:gd name="T28" fmla="*/ 783 w 783"/>
                      <a:gd name="T29" fmla="*/ 230 h 646"/>
                      <a:gd name="T30" fmla="*/ 724 w 783"/>
                      <a:gd name="T31" fmla="*/ 317 h 646"/>
                      <a:gd name="T32" fmla="*/ 689 w 783"/>
                      <a:gd name="T33" fmla="*/ 350 h 646"/>
                      <a:gd name="T34" fmla="*/ 683 w 783"/>
                      <a:gd name="T35" fmla="*/ 374 h 646"/>
                      <a:gd name="T36" fmla="*/ 704 w 783"/>
                      <a:gd name="T37" fmla="*/ 399 h 646"/>
                      <a:gd name="T38" fmla="*/ 680 w 783"/>
                      <a:gd name="T39" fmla="*/ 452 h 646"/>
                      <a:gd name="T40" fmla="*/ 632 w 783"/>
                      <a:gd name="T41" fmla="*/ 646 h 646"/>
                      <a:gd name="T42" fmla="*/ 369 w 783"/>
                      <a:gd name="T43" fmla="*/ 583 h 646"/>
                      <a:gd name="T44" fmla="*/ 0 w 783"/>
                      <a:gd name="T45" fmla="*/ 483 h 646"/>
                      <a:gd name="T46" fmla="*/ 0 w 783"/>
                      <a:gd name="T47" fmla="*/ 483 h 6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3"/>
                      <a:gd name="T73" fmla="*/ 0 h 646"/>
                      <a:gd name="T74" fmla="*/ 783 w 783"/>
                      <a:gd name="T75" fmla="*/ 646 h 6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3" h="646">
                        <a:moveTo>
                          <a:pt x="0" y="483"/>
                        </a:moveTo>
                        <a:lnTo>
                          <a:pt x="35" y="319"/>
                        </a:lnTo>
                        <a:lnTo>
                          <a:pt x="74" y="271"/>
                        </a:lnTo>
                        <a:lnTo>
                          <a:pt x="169" y="0"/>
                        </a:lnTo>
                        <a:lnTo>
                          <a:pt x="219" y="14"/>
                        </a:lnTo>
                        <a:lnTo>
                          <a:pt x="221" y="26"/>
                        </a:lnTo>
                        <a:lnTo>
                          <a:pt x="233" y="27"/>
                        </a:lnTo>
                        <a:lnTo>
                          <a:pt x="292" y="121"/>
                        </a:lnTo>
                        <a:lnTo>
                          <a:pt x="359" y="120"/>
                        </a:lnTo>
                        <a:lnTo>
                          <a:pt x="409" y="142"/>
                        </a:lnTo>
                        <a:lnTo>
                          <a:pt x="432" y="137"/>
                        </a:lnTo>
                        <a:lnTo>
                          <a:pt x="583" y="142"/>
                        </a:lnTo>
                        <a:lnTo>
                          <a:pt x="753" y="179"/>
                        </a:lnTo>
                        <a:lnTo>
                          <a:pt x="762" y="201"/>
                        </a:lnTo>
                        <a:lnTo>
                          <a:pt x="783" y="230"/>
                        </a:lnTo>
                        <a:lnTo>
                          <a:pt x="724" y="317"/>
                        </a:lnTo>
                        <a:lnTo>
                          <a:pt x="689" y="350"/>
                        </a:lnTo>
                        <a:lnTo>
                          <a:pt x="683" y="374"/>
                        </a:lnTo>
                        <a:lnTo>
                          <a:pt x="704" y="399"/>
                        </a:lnTo>
                        <a:lnTo>
                          <a:pt x="680" y="452"/>
                        </a:lnTo>
                        <a:lnTo>
                          <a:pt x="632" y="646"/>
                        </a:lnTo>
                        <a:lnTo>
                          <a:pt x="369" y="583"/>
                        </a:lnTo>
                        <a:lnTo>
                          <a:pt x="0" y="483"/>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14" name="Freeform 65"/>
                  <p:cNvSpPr>
                    <a:spLocks/>
                  </p:cNvSpPr>
                  <p:nvPr/>
                </p:nvSpPr>
                <p:spPr bwMode="auto">
                  <a:xfrm>
                    <a:off x="1386681" y="2116255"/>
                    <a:ext cx="909959" cy="1506929"/>
                  </a:xfrm>
                  <a:custGeom>
                    <a:avLst/>
                    <a:gdLst>
                      <a:gd name="T0" fmla="*/ 26 w 777"/>
                      <a:gd name="T1" fmla="*/ 262 h 1294"/>
                      <a:gd name="T2" fmla="*/ 3 w 777"/>
                      <a:gd name="T3" fmla="*/ 363 h 1294"/>
                      <a:gd name="T4" fmla="*/ 79 w 777"/>
                      <a:gd name="T5" fmla="*/ 525 h 1294"/>
                      <a:gd name="T6" fmla="*/ 92 w 777"/>
                      <a:gd name="T7" fmla="*/ 515 h 1294"/>
                      <a:gd name="T8" fmla="*/ 116 w 777"/>
                      <a:gd name="T9" fmla="*/ 583 h 1294"/>
                      <a:gd name="T10" fmla="*/ 79 w 777"/>
                      <a:gd name="T11" fmla="*/ 535 h 1294"/>
                      <a:gd name="T12" fmla="*/ 70 w 777"/>
                      <a:gd name="T13" fmla="*/ 610 h 1294"/>
                      <a:gd name="T14" fmla="*/ 113 w 777"/>
                      <a:gd name="T15" fmla="*/ 656 h 1294"/>
                      <a:gd name="T16" fmla="*/ 84 w 777"/>
                      <a:gd name="T17" fmla="*/ 719 h 1294"/>
                      <a:gd name="T18" fmla="*/ 166 w 777"/>
                      <a:gd name="T19" fmla="*/ 892 h 1294"/>
                      <a:gd name="T20" fmla="*/ 147 w 777"/>
                      <a:gd name="T21" fmla="*/ 955 h 1294"/>
                      <a:gd name="T22" fmla="*/ 254 w 777"/>
                      <a:gd name="T23" fmla="*/ 1004 h 1294"/>
                      <a:gd name="T24" fmla="*/ 294 w 777"/>
                      <a:gd name="T25" fmla="*/ 1055 h 1294"/>
                      <a:gd name="T26" fmla="*/ 340 w 777"/>
                      <a:gd name="T27" fmla="*/ 1072 h 1294"/>
                      <a:gd name="T28" fmla="*/ 340 w 777"/>
                      <a:gd name="T29" fmla="*/ 1103 h 1294"/>
                      <a:gd name="T30" fmla="*/ 369 w 777"/>
                      <a:gd name="T31" fmla="*/ 1110 h 1294"/>
                      <a:gd name="T32" fmla="*/ 432 w 777"/>
                      <a:gd name="T33" fmla="*/ 1209 h 1294"/>
                      <a:gd name="T34" fmla="*/ 432 w 777"/>
                      <a:gd name="T35" fmla="*/ 1279 h 1294"/>
                      <a:gd name="T36" fmla="*/ 709 w 777"/>
                      <a:gd name="T37" fmla="*/ 1294 h 1294"/>
                      <a:gd name="T38" fmla="*/ 692 w 777"/>
                      <a:gd name="T39" fmla="*/ 1267 h 1294"/>
                      <a:gd name="T40" fmla="*/ 700 w 777"/>
                      <a:gd name="T41" fmla="*/ 1224 h 1294"/>
                      <a:gd name="T42" fmla="*/ 745 w 777"/>
                      <a:gd name="T43" fmla="*/ 1154 h 1294"/>
                      <a:gd name="T44" fmla="*/ 777 w 777"/>
                      <a:gd name="T45" fmla="*/ 1134 h 1294"/>
                      <a:gd name="T46" fmla="*/ 758 w 777"/>
                      <a:gd name="T47" fmla="*/ 1108 h 1294"/>
                      <a:gd name="T48" fmla="*/ 746 w 777"/>
                      <a:gd name="T49" fmla="*/ 1040 h 1294"/>
                      <a:gd name="T50" fmla="*/ 348 w 777"/>
                      <a:gd name="T51" fmla="*/ 445 h 1294"/>
                      <a:gd name="T52" fmla="*/ 442 w 777"/>
                      <a:gd name="T53" fmla="*/ 100 h 1294"/>
                      <a:gd name="T54" fmla="*/ 73 w 777"/>
                      <a:gd name="T55" fmla="*/ 0 h 1294"/>
                      <a:gd name="T56" fmla="*/ 63 w 777"/>
                      <a:gd name="T57" fmla="*/ 20 h 1294"/>
                      <a:gd name="T58" fmla="*/ 0 w 777"/>
                      <a:gd name="T59" fmla="*/ 172 h 1294"/>
                      <a:gd name="T60" fmla="*/ 26 w 777"/>
                      <a:gd name="T61" fmla="*/ 262 h 1294"/>
                      <a:gd name="T62" fmla="*/ 26 w 777"/>
                      <a:gd name="T63" fmla="*/ 262 h 12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7"/>
                      <a:gd name="T97" fmla="*/ 0 h 1294"/>
                      <a:gd name="T98" fmla="*/ 777 w 777"/>
                      <a:gd name="T99" fmla="*/ 1294 h 12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7" h="1294">
                        <a:moveTo>
                          <a:pt x="26" y="262"/>
                        </a:moveTo>
                        <a:lnTo>
                          <a:pt x="3" y="363"/>
                        </a:lnTo>
                        <a:lnTo>
                          <a:pt x="79" y="525"/>
                        </a:lnTo>
                        <a:lnTo>
                          <a:pt x="92" y="515"/>
                        </a:lnTo>
                        <a:lnTo>
                          <a:pt x="116" y="583"/>
                        </a:lnTo>
                        <a:lnTo>
                          <a:pt x="79" y="535"/>
                        </a:lnTo>
                        <a:lnTo>
                          <a:pt x="70" y="610"/>
                        </a:lnTo>
                        <a:lnTo>
                          <a:pt x="113" y="656"/>
                        </a:lnTo>
                        <a:lnTo>
                          <a:pt x="84" y="719"/>
                        </a:lnTo>
                        <a:lnTo>
                          <a:pt x="166" y="892"/>
                        </a:lnTo>
                        <a:lnTo>
                          <a:pt x="147" y="955"/>
                        </a:lnTo>
                        <a:lnTo>
                          <a:pt x="254" y="1004"/>
                        </a:lnTo>
                        <a:lnTo>
                          <a:pt x="294" y="1055"/>
                        </a:lnTo>
                        <a:lnTo>
                          <a:pt x="340" y="1072"/>
                        </a:lnTo>
                        <a:lnTo>
                          <a:pt x="340" y="1103"/>
                        </a:lnTo>
                        <a:lnTo>
                          <a:pt x="369" y="1110"/>
                        </a:lnTo>
                        <a:lnTo>
                          <a:pt x="432" y="1209"/>
                        </a:lnTo>
                        <a:lnTo>
                          <a:pt x="432" y="1279"/>
                        </a:lnTo>
                        <a:lnTo>
                          <a:pt x="709" y="1294"/>
                        </a:lnTo>
                        <a:lnTo>
                          <a:pt x="692" y="1267"/>
                        </a:lnTo>
                        <a:lnTo>
                          <a:pt x="700" y="1224"/>
                        </a:lnTo>
                        <a:lnTo>
                          <a:pt x="745" y="1154"/>
                        </a:lnTo>
                        <a:lnTo>
                          <a:pt x="777" y="1134"/>
                        </a:lnTo>
                        <a:lnTo>
                          <a:pt x="758" y="1108"/>
                        </a:lnTo>
                        <a:lnTo>
                          <a:pt x="746" y="1040"/>
                        </a:lnTo>
                        <a:lnTo>
                          <a:pt x="348" y="445"/>
                        </a:lnTo>
                        <a:lnTo>
                          <a:pt x="442" y="100"/>
                        </a:lnTo>
                        <a:lnTo>
                          <a:pt x="73" y="0"/>
                        </a:lnTo>
                        <a:lnTo>
                          <a:pt x="63" y="20"/>
                        </a:lnTo>
                        <a:lnTo>
                          <a:pt x="0" y="172"/>
                        </a:lnTo>
                        <a:lnTo>
                          <a:pt x="26" y="262"/>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15" name="Freeform 66"/>
                  <p:cNvSpPr>
                    <a:spLocks/>
                  </p:cNvSpPr>
                  <p:nvPr/>
                </p:nvSpPr>
                <p:spPr bwMode="auto">
                  <a:xfrm>
                    <a:off x="1793724" y="2232303"/>
                    <a:ext cx="731668" cy="1094877"/>
                  </a:xfrm>
                  <a:custGeom>
                    <a:avLst/>
                    <a:gdLst>
                      <a:gd name="T0" fmla="*/ 0 w 625"/>
                      <a:gd name="T1" fmla="*/ 373039 h 940"/>
                      <a:gd name="T2" fmla="*/ 432498 w 625"/>
                      <a:gd name="T3" fmla="*/ 1016395 h 940"/>
                      <a:gd name="T4" fmla="*/ 447711 w 625"/>
                      <a:gd name="T5" fmla="*/ 877992 h 940"/>
                      <a:gd name="T6" fmla="*/ 471618 w 625"/>
                      <a:gd name="T7" fmla="*/ 870423 h 940"/>
                      <a:gd name="T8" fmla="*/ 512912 w 625"/>
                      <a:gd name="T9" fmla="*/ 894211 h 940"/>
                      <a:gd name="T10" fmla="*/ 547686 w 625"/>
                      <a:gd name="T11" fmla="*/ 773109 h 940"/>
                      <a:gd name="T12" fmla="*/ 679174 w 625"/>
                      <a:gd name="T13" fmla="*/ 129753 h 940"/>
                      <a:gd name="T14" fmla="*/ 387944 w 625"/>
                      <a:gd name="T15" fmla="*/ 68120 h 940"/>
                      <a:gd name="T16" fmla="*/ 102148 w 625"/>
                      <a:gd name="T17" fmla="*/ 0 h 940"/>
                      <a:gd name="T18" fmla="*/ 0 w 625"/>
                      <a:gd name="T19" fmla="*/ 373039 h 940"/>
                      <a:gd name="T20" fmla="*/ 0 w 625"/>
                      <a:gd name="T21" fmla="*/ 373039 h 9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5"/>
                      <a:gd name="T34" fmla="*/ 0 h 940"/>
                      <a:gd name="T35" fmla="*/ 625 w 625"/>
                      <a:gd name="T36" fmla="*/ 940 h 9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5" h="940">
                        <a:moveTo>
                          <a:pt x="0" y="345"/>
                        </a:moveTo>
                        <a:lnTo>
                          <a:pt x="398" y="940"/>
                        </a:lnTo>
                        <a:lnTo>
                          <a:pt x="412" y="812"/>
                        </a:lnTo>
                        <a:lnTo>
                          <a:pt x="434" y="805"/>
                        </a:lnTo>
                        <a:lnTo>
                          <a:pt x="472" y="827"/>
                        </a:lnTo>
                        <a:lnTo>
                          <a:pt x="504" y="715"/>
                        </a:lnTo>
                        <a:lnTo>
                          <a:pt x="625" y="120"/>
                        </a:lnTo>
                        <a:lnTo>
                          <a:pt x="357" y="63"/>
                        </a:lnTo>
                        <a:lnTo>
                          <a:pt x="94" y="0"/>
                        </a:lnTo>
                        <a:lnTo>
                          <a:pt x="0" y="345"/>
                        </a:lnTo>
                        <a:close/>
                      </a:path>
                    </a:pathLst>
                  </a:custGeom>
                  <a:solidFill>
                    <a:schemeClr val="accent4">
                      <a:lumMod val="75000"/>
                    </a:schemeClr>
                  </a:solidFill>
                  <a:ln w="9525">
                    <a:solidFill>
                      <a:schemeClr val="tx1"/>
                    </a:solidFill>
                    <a:round/>
                    <a:headEnd/>
                    <a:tailEnd/>
                  </a:ln>
                </p:spPr>
                <p:txBody>
                  <a:bodyPr/>
                  <a:lstStyle/>
                  <a:p>
                    <a:pPr>
                      <a:defRPr/>
                    </a:pPr>
                    <a:endParaRPr lang="en-US" dirty="0"/>
                  </a:p>
                </p:txBody>
              </p:sp>
              <p:sp>
                <p:nvSpPr>
                  <p:cNvPr id="816" name="Freeform 67"/>
                  <p:cNvSpPr>
                    <a:spLocks/>
                  </p:cNvSpPr>
                  <p:nvPr/>
                </p:nvSpPr>
                <p:spPr bwMode="auto">
                  <a:xfrm>
                    <a:off x="2212541" y="1357746"/>
                    <a:ext cx="687935" cy="1071332"/>
                  </a:xfrm>
                  <a:custGeom>
                    <a:avLst/>
                    <a:gdLst>
                      <a:gd name="T0" fmla="*/ 0 w 588"/>
                      <a:gd name="T1" fmla="*/ 881615 h 921"/>
                      <a:gd name="T2" fmla="*/ 52352 w 588"/>
                      <a:gd name="T3" fmla="*/ 671758 h 921"/>
                      <a:gd name="T4" fmla="*/ 78528 w 588"/>
                      <a:gd name="T5" fmla="*/ 614426 h 921"/>
                      <a:gd name="T6" fmla="*/ 55624 w 588"/>
                      <a:gd name="T7" fmla="*/ 587383 h 921"/>
                      <a:gd name="T8" fmla="*/ 62168 w 588"/>
                      <a:gd name="T9" fmla="*/ 561421 h 921"/>
                      <a:gd name="T10" fmla="*/ 100341 w 588"/>
                      <a:gd name="T11" fmla="*/ 525724 h 921"/>
                      <a:gd name="T12" fmla="*/ 164690 w 588"/>
                      <a:gd name="T13" fmla="*/ 431613 h 921"/>
                      <a:gd name="T14" fmla="*/ 141786 w 588"/>
                      <a:gd name="T15" fmla="*/ 400242 h 921"/>
                      <a:gd name="T16" fmla="*/ 131970 w 588"/>
                      <a:gd name="T17" fmla="*/ 376444 h 921"/>
                      <a:gd name="T18" fmla="*/ 136333 w 588"/>
                      <a:gd name="T19" fmla="*/ 323439 h 921"/>
                      <a:gd name="T20" fmla="*/ 214861 w 588"/>
                      <a:gd name="T21" fmla="*/ 0 h 921"/>
                      <a:gd name="T22" fmla="*/ 297752 w 588"/>
                      <a:gd name="T23" fmla="*/ 18390 h 921"/>
                      <a:gd name="T24" fmla="*/ 270485 w 588"/>
                      <a:gd name="T25" fmla="*/ 143871 h 921"/>
                      <a:gd name="T26" fmla="*/ 289026 w 588"/>
                      <a:gd name="T27" fmla="*/ 188222 h 921"/>
                      <a:gd name="T28" fmla="*/ 291208 w 588"/>
                      <a:gd name="T29" fmla="*/ 216347 h 921"/>
                      <a:gd name="T30" fmla="*/ 281392 w 588"/>
                      <a:gd name="T31" fmla="*/ 221756 h 921"/>
                      <a:gd name="T32" fmla="*/ 313021 w 588"/>
                      <a:gd name="T33" fmla="*/ 250963 h 921"/>
                      <a:gd name="T34" fmla="*/ 346831 w 588"/>
                      <a:gd name="T35" fmla="*/ 332093 h 921"/>
                      <a:gd name="T36" fmla="*/ 357738 w 588"/>
                      <a:gd name="T37" fmla="*/ 404569 h 921"/>
                      <a:gd name="T38" fmla="*/ 363191 w 588"/>
                      <a:gd name="T39" fmla="*/ 443512 h 921"/>
                      <a:gd name="T40" fmla="*/ 339197 w 588"/>
                      <a:gd name="T41" fmla="*/ 480291 h 921"/>
                      <a:gd name="T42" fmla="*/ 355557 w 588"/>
                      <a:gd name="T43" fmla="*/ 496517 h 921"/>
                      <a:gd name="T44" fmla="*/ 400274 w 588"/>
                      <a:gd name="T45" fmla="*/ 472719 h 921"/>
                      <a:gd name="T46" fmla="*/ 430813 w 588"/>
                      <a:gd name="T47" fmla="*/ 600364 h 921"/>
                      <a:gd name="T48" fmla="*/ 450445 w 588"/>
                      <a:gd name="T49" fmla="*/ 606854 h 921"/>
                      <a:gd name="T50" fmla="*/ 454807 w 588"/>
                      <a:gd name="T51" fmla="*/ 643633 h 921"/>
                      <a:gd name="T52" fmla="*/ 512612 w 588"/>
                      <a:gd name="T53" fmla="*/ 658777 h 921"/>
                      <a:gd name="T54" fmla="*/ 604228 w 588"/>
                      <a:gd name="T55" fmla="*/ 658777 h 921"/>
                      <a:gd name="T56" fmla="*/ 641311 w 588"/>
                      <a:gd name="T57" fmla="*/ 675003 h 921"/>
                      <a:gd name="T58" fmla="*/ 586778 w 588"/>
                      <a:gd name="T59" fmla="*/ 996279 h 921"/>
                      <a:gd name="T60" fmla="*/ 292298 w 588"/>
                      <a:gd name="T61" fmla="*/ 943274 h 921"/>
                      <a:gd name="T62" fmla="*/ 0 w 588"/>
                      <a:gd name="T63" fmla="*/ 881615 h 921"/>
                      <a:gd name="T64" fmla="*/ 0 w 588"/>
                      <a:gd name="T65" fmla="*/ 881615 h 9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8"/>
                      <a:gd name="T100" fmla="*/ 0 h 921"/>
                      <a:gd name="T101" fmla="*/ 588 w 588"/>
                      <a:gd name="T102" fmla="*/ 921 h 9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8" h="921">
                        <a:moveTo>
                          <a:pt x="0" y="815"/>
                        </a:moveTo>
                        <a:lnTo>
                          <a:pt x="48" y="621"/>
                        </a:lnTo>
                        <a:lnTo>
                          <a:pt x="72" y="568"/>
                        </a:lnTo>
                        <a:lnTo>
                          <a:pt x="51" y="543"/>
                        </a:lnTo>
                        <a:lnTo>
                          <a:pt x="57" y="519"/>
                        </a:lnTo>
                        <a:lnTo>
                          <a:pt x="92" y="486"/>
                        </a:lnTo>
                        <a:lnTo>
                          <a:pt x="151" y="399"/>
                        </a:lnTo>
                        <a:lnTo>
                          <a:pt x="130" y="370"/>
                        </a:lnTo>
                        <a:lnTo>
                          <a:pt x="121" y="348"/>
                        </a:lnTo>
                        <a:lnTo>
                          <a:pt x="125" y="299"/>
                        </a:lnTo>
                        <a:lnTo>
                          <a:pt x="197" y="0"/>
                        </a:lnTo>
                        <a:lnTo>
                          <a:pt x="273" y="17"/>
                        </a:lnTo>
                        <a:lnTo>
                          <a:pt x="248" y="133"/>
                        </a:lnTo>
                        <a:lnTo>
                          <a:pt x="265" y="174"/>
                        </a:lnTo>
                        <a:lnTo>
                          <a:pt x="267" y="200"/>
                        </a:lnTo>
                        <a:lnTo>
                          <a:pt x="258" y="205"/>
                        </a:lnTo>
                        <a:lnTo>
                          <a:pt x="287" y="232"/>
                        </a:lnTo>
                        <a:lnTo>
                          <a:pt x="318" y="307"/>
                        </a:lnTo>
                        <a:lnTo>
                          <a:pt x="328" y="374"/>
                        </a:lnTo>
                        <a:lnTo>
                          <a:pt x="333" y="410"/>
                        </a:lnTo>
                        <a:lnTo>
                          <a:pt x="311" y="444"/>
                        </a:lnTo>
                        <a:lnTo>
                          <a:pt x="326" y="459"/>
                        </a:lnTo>
                        <a:lnTo>
                          <a:pt x="367" y="437"/>
                        </a:lnTo>
                        <a:lnTo>
                          <a:pt x="395" y="555"/>
                        </a:lnTo>
                        <a:lnTo>
                          <a:pt x="413" y="561"/>
                        </a:lnTo>
                        <a:lnTo>
                          <a:pt x="417" y="595"/>
                        </a:lnTo>
                        <a:lnTo>
                          <a:pt x="470" y="609"/>
                        </a:lnTo>
                        <a:lnTo>
                          <a:pt x="554" y="609"/>
                        </a:lnTo>
                        <a:lnTo>
                          <a:pt x="588" y="624"/>
                        </a:lnTo>
                        <a:lnTo>
                          <a:pt x="538" y="921"/>
                        </a:lnTo>
                        <a:lnTo>
                          <a:pt x="268" y="872"/>
                        </a:lnTo>
                        <a:lnTo>
                          <a:pt x="0" y="815"/>
                        </a:lnTo>
                        <a:close/>
                      </a:path>
                    </a:pathLst>
                  </a:custGeom>
                  <a:solidFill>
                    <a:schemeClr val="accent4">
                      <a:lumMod val="75000"/>
                    </a:schemeClr>
                  </a:solidFill>
                  <a:ln w="9525">
                    <a:solidFill>
                      <a:schemeClr val="tx1"/>
                    </a:solidFill>
                    <a:round/>
                    <a:headEnd/>
                    <a:tailEnd/>
                  </a:ln>
                </p:spPr>
                <p:txBody>
                  <a:bodyPr/>
                  <a:lstStyle/>
                  <a:p>
                    <a:pPr>
                      <a:defRPr/>
                    </a:pPr>
                    <a:endParaRPr lang="en-US" dirty="0"/>
                  </a:p>
                </p:txBody>
              </p:sp>
              <p:sp>
                <p:nvSpPr>
                  <p:cNvPr id="817" name="Freeform 68"/>
                  <p:cNvSpPr>
                    <a:spLocks/>
                  </p:cNvSpPr>
                  <p:nvPr/>
                </p:nvSpPr>
                <p:spPr bwMode="auto">
                  <a:xfrm>
                    <a:off x="2501844" y="1377928"/>
                    <a:ext cx="1175713" cy="723191"/>
                  </a:xfrm>
                  <a:custGeom>
                    <a:avLst/>
                    <a:gdLst>
                      <a:gd name="T0" fmla="*/ 18512 w 1004"/>
                      <a:gd name="T1" fmla="*/ 169913 h 621"/>
                      <a:gd name="T2" fmla="*/ 20690 w 1004"/>
                      <a:gd name="T3" fmla="*/ 198051 h 621"/>
                      <a:gd name="T4" fmla="*/ 10889 w 1004"/>
                      <a:gd name="T5" fmla="*/ 203462 h 621"/>
                      <a:gd name="T6" fmla="*/ 42469 w 1004"/>
                      <a:gd name="T7" fmla="*/ 232683 h 621"/>
                      <a:gd name="T8" fmla="*/ 76226 w 1004"/>
                      <a:gd name="T9" fmla="*/ 313851 h 621"/>
                      <a:gd name="T10" fmla="*/ 87116 w 1004"/>
                      <a:gd name="T11" fmla="*/ 386362 h 621"/>
                      <a:gd name="T12" fmla="*/ 92561 w 1004"/>
                      <a:gd name="T13" fmla="*/ 425323 h 621"/>
                      <a:gd name="T14" fmla="*/ 68604 w 1004"/>
                      <a:gd name="T15" fmla="*/ 462119 h 621"/>
                      <a:gd name="T16" fmla="*/ 84938 w 1004"/>
                      <a:gd name="T17" fmla="*/ 478353 h 621"/>
                      <a:gd name="T18" fmla="*/ 129585 w 1004"/>
                      <a:gd name="T19" fmla="*/ 454543 h 621"/>
                      <a:gd name="T20" fmla="*/ 160075 w 1004"/>
                      <a:gd name="T21" fmla="*/ 582249 h 621"/>
                      <a:gd name="T22" fmla="*/ 179676 w 1004"/>
                      <a:gd name="T23" fmla="*/ 588742 h 621"/>
                      <a:gd name="T24" fmla="*/ 184032 w 1004"/>
                      <a:gd name="T25" fmla="*/ 625538 h 621"/>
                      <a:gd name="T26" fmla="*/ 200366 w 1004"/>
                      <a:gd name="T27" fmla="*/ 642854 h 621"/>
                      <a:gd name="T28" fmla="*/ 241747 w 1004"/>
                      <a:gd name="T29" fmla="*/ 640690 h 621"/>
                      <a:gd name="T30" fmla="*/ 333218 w 1004"/>
                      <a:gd name="T31" fmla="*/ 640690 h 621"/>
                      <a:gd name="T32" fmla="*/ 370242 w 1004"/>
                      <a:gd name="T33" fmla="*/ 656924 h 621"/>
                      <a:gd name="T34" fmla="*/ 381132 w 1004"/>
                      <a:gd name="T35" fmla="*/ 590907 h 621"/>
                      <a:gd name="T36" fmla="*/ 678415 w 1004"/>
                      <a:gd name="T37" fmla="*/ 635279 h 621"/>
                      <a:gd name="T38" fmla="*/ 1045390 w 1004"/>
                      <a:gd name="T39" fmla="*/ 672075 h 621"/>
                      <a:gd name="T40" fmla="*/ 1056280 w 1004"/>
                      <a:gd name="T41" fmla="*/ 550863 h 621"/>
                      <a:gd name="T42" fmla="*/ 1093304 w 1004"/>
                      <a:gd name="T43" fmla="*/ 156926 h 621"/>
                      <a:gd name="T44" fmla="*/ 607633 w 1004"/>
                      <a:gd name="T45" fmla="*/ 101731 h 621"/>
                      <a:gd name="T46" fmla="*/ 368065 w 1004"/>
                      <a:gd name="T47" fmla="*/ 64935 h 621"/>
                      <a:gd name="T48" fmla="*/ 27224 w 1004"/>
                      <a:gd name="T49" fmla="*/ 0 h 621"/>
                      <a:gd name="T50" fmla="*/ 0 w 1004"/>
                      <a:gd name="T51" fmla="*/ 125541 h 621"/>
                      <a:gd name="T52" fmla="*/ 18512 w 1004"/>
                      <a:gd name="T53" fmla="*/ 169913 h 621"/>
                      <a:gd name="T54" fmla="*/ 18512 w 1004"/>
                      <a:gd name="T55" fmla="*/ 169913 h 6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4"/>
                      <a:gd name="T85" fmla="*/ 0 h 621"/>
                      <a:gd name="T86" fmla="*/ 1004 w 1004"/>
                      <a:gd name="T87" fmla="*/ 621 h 6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4" h="621">
                        <a:moveTo>
                          <a:pt x="17" y="157"/>
                        </a:moveTo>
                        <a:lnTo>
                          <a:pt x="19" y="183"/>
                        </a:lnTo>
                        <a:lnTo>
                          <a:pt x="10" y="188"/>
                        </a:lnTo>
                        <a:lnTo>
                          <a:pt x="39" y="215"/>
                        </a:lnTo>
                        <a:lnTo>
                          <a:pt x="70" y="290"/>
                        </a:lnTo>
                        <a:lnTo>
                          <a:pt x="80" y="357"/>
                        </a:lnTo>
                        <a:lnTo>
                          <a:pt x="85" y="393"/>
                        </a:lnTo>
                        <a:lnTo>
                          <a:pt x="63" y="427"/>
                        </a:lnTo>
                        <a:lnTo>
                          <a:pt x="78" y="442"/>
                        </a:lnTo>
                        <a:lnTo>
                          <a:pt x="119" y="420"/>
                        </a:lnTo>
                        <a:lnTo>
                          <a:pt x="147" y="538"/>
                        </a:lnTo>
                        <a:lnTo>
                          <a:pt x="165" y="544"/>
                        </a:lnTo>
                        <a:lnTo>
                          <a:pt x="169" y="578"/>
                        </a:lnTo>
                        <a:lnTo>
                          <a:pt x="184" y="594"/>
                        </a:lnTo>
                        <a:lnTo>
                          <a:pt x="222" y="592"/>
                        </a:lnTo>
                        <a:lnTo>
                          <a:pt x="306" y="592"/>
                        </a:lnTo>
                        <a:lnTo>
                          <a:pt x="340" y="607"/>
                        </a:lnTo>
                        <a:lnTo>
                          <a:pt x="350" y="546"/>
                        </a:lnTo>
                        <a:lnTo>
                          <a:pt x="623" y="587"/>
                        </a:lnTo>
                        <a:lnTo>
                          <a:pt x="960" y="621"/>
                        </a:lnTo>
                        <a:lnTo>
                          <a:pt x="970" y="509"/>
                        </a:lnTo>
                        <a:lnTo>
                          <a:pt x="1004" y="145"/>
                        </a:lnTo>
                        <a:lnTo>
                          <a:pt x="558" y="94"/>
                        </a:lnTo>
                        <a:lnTo>
                          <a:pt x="338" y="60"/>
                        </a:lnTo>
                        <a:lnTo>
                          <a:pt x="25" y="0"/>
                        </a:lnTo>
                        <a:lnTo>
                          <a:pt x="0" y="116"/>
                        </a:lnTo>
                        <a:lnTo>
                          <a:pt x="17" y="157"/>
                        </a:lnTo>
                        <a:close/>
                      </a:path>
                    </a:pathLst>
                  </a:custGeom>
                  <a:solidFill>
                    <a:schemeClr val="accent4">
                      <a:lumMod val="75000"/>
                    </a:schemeClr>
                  </a:solidFill>
                  <a:ln w="9525">
                    <a:solidFill>
                      <a:schemeClr val="tx1"/>
                    </a:solidFill>
                    <a:round/>
                    <a:headEnd/>
                    <a:tailEnd/>
                  </a:ln>
                </p:spPr>
                <p:txBody>
                  <a:bodyPr/>
                  <a:lstStyle/>
                  <a:p>
                    <a:pPr>
                      <a:defRPr/>
                    </a:pPr>
                    <a:endParaRPr lang="en-US" dirty="0"/>
                  </a:p>
                </p:txBody>
              </p:sp>
              <p:sp>
                <p:nvSpPr>
                  <p:cNvPr id="818" name="Freeform 69"/>
                  <p:cNvSpPr>
                    <a:spLocks/>
                  </p:cNvSpPr>
                  <p:nvPr/>
                </p:nvSpPr>
                <p:spPr bwMode="auto">
                  <a:xfrm>
                    <a:off x="2165445" y="3064813"/>
                    <a:ext cx="785490" cy="876239"/>
                  </a:xfrm>
                  <a:custGeom>
                    <a:avLst/>
                    <a:gdLst>
                      <a:gd name="T0" fmla="*/ 43 w 669"/>
                      <a:gd name="T1" fmla="*/ 479 h 754"/>
                      <a:gd name="T2" fmla="*/ 26 w 669"/>
                      <a:gd name="T3" fmla="*/ 452 h 754"/>
                      <a:gd name="T4" fmla="*/ 34 w 669"/>
                      <a:gd name="T5" fmla="*/ 409 h 754"/>
                      <a:gd name="T6" fmla="*/ 79 w 669"/>
                      <a:gd name="T7" fmla="*/ 339 h 754"/>
                      <a:gd name="T8" fmla="*/ 111 w 669"/>
                      <a:gd name="T9" fmla="*/ 319 h 754"/>
                      <a:gd name="T10" fmla="*/ 92 w 669"/>
                      <a:gd name="T11" fmla="*/ 293 h 754"/>
                      <a:gd name="T12" fmla="*/ 80 w 669"/>
                      <a:gd name="T13" fmla="*/ 225 h 754"/>
                      <a:gd name="T14" fmla="*/ 94 w 669"/>
                      <a:gd name="T15" fmla="*/ 97 h 754"/>
                      <a:gd name="T16" fmla="*/ 116 w 669"/>
                      <a:gd name="T17" fmla="*/ 90 h 754"/>
                      <a:gd name="T18" fmla="*/ 154 w 669"/>
                      <a:gd name="T19" fmla="*/ 112 h 754"/>
                      <a:gd name="T20" fmla="*/ 186 w 669"/>
                      <a:gd name="T21" fmla="*/ 0 h 754"/>
                      <a:gd name="T22" fmla="*/ 669 w 669"/>
                      <a:gd name="T23" fmla="*/ 80 h 754"/>
                      <a:gd name="T24" fmla="*/ 569 w 669"/>
                      <a:gd name="T25" fmla="*/ 754 h 754"/>
                      <a:gd name="T26" fmla="*/ 420 w 669"/>
                      <a:gd name="T27" fmla="*/ 733 h 754"/>
                      <a:gd name="T28" fmla="*/ 328 w 669"/>
                      <a:gd name="T29" fmla="*/ 708 h 754"/>
                      <a:gd name="T30" fmla="*/ 138 w 669"/>
                      <a:gd name="T31" fmla="*/ 632 h 754"/>
                      <a:gd name="T32" fmla="*/ 0 w 669"/>
                      <a:gd name="T33" fmla="*/ 517 h 754"/>
                      <a:gd name="T34" fmla="*/ 43 w 669"/>
                      <a:gd name="T35" fmla="*/ 479 h 754"/>
                      <a:gd name="T36" fmla="*/ 43 w 669"/>
                      <a:gd name="T37" fmla="*/ 479 h 7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9"/>
                      <a:gd name="T58" fmla="*/ 0 h 754"/>
                      <a:gd name="T59" fmla="*/ 669 w 669"/>
                      <a:gd name="T60" fmla="*/ 754 h 7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9" h="754">
                        <a:moveTo>
                          <a:pt x="43" y="479"/>
                        </a:moveTo>
                        <a:lnTo>
                          <a:pt x="26" y="452"/>
                        </a:lnTo>
                        <a:lnTo>
                          <a:pt x="34" y="409"/>
                        </a:lnTo>
                        <a:lnTo>
                          <a:pt x="79" y="339"/>
                        </a:lnTo>
                        <a:lnTo>
                          <a:pt x="111" y="319"/>
                        </a:lnTo>
                        <a:lnTo>
                          <a:pt x="92" y="293"/>
                        </a:lnTo>
                        <a:lnTo>
                          <a:pt x="80" y="225"/>
                        </a:lnTo>
                        <a:lnTo>
                          <a:pt x="94" y="97"/>
                        </a:lnTo>
                        <a:lnTo>
                          <a:pt x="116" y="90"/>
                        </a:lnTo>
                        <a:lnTo>
                          <a:pt x="154" y="112"/>
                        </a:lnTo>
                        <a:lnTo>
                          <a:pt x="186" y="0"/>
                        </a:lnTo>
                        <a:lnTo>
                          <a:pt x="669" y="80"/>
                        </a:lnTo>
                        <a:lnTo>
                          <a:pt x="569" y="754"/>
                        </a:lnTo>
                        <a:lnTo>
                          <a:pt x="420" y="733"/>
                        </a:lnTo>
                        <a:lnTo>
                          <a:pt x="328" y="708"/>
                        </a:lnTo>
                        <a:lnTo>
                          <a:pt x="138" y="632"/>
                        </a:lnTo>
                        <a:lnTo>
                          <a:pt x="0" y="517"/>
                        </a:lnTo>
                        <a:lnTo>
                          <a:pt x="43" y="479"/>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19" name="Freeform 70"/>
                  <p:cNvSpPr>
                    <a:spLocks/>
                  </p:cNvSpPr>
                  <p:nvPr/>
                </p:nvSpPr>
                <p:spPr bwMode="auto">
                  <a:xfrm>
                    <a:off x="2816376" y="2011981"/>
                    <a:ext cx="810721" cy="649190"/>
                  </a:xfrm>
                  <a:custGeom>
                    <a:avLst/>
                    <a:gdLst>
                      <a:gd name="T0" fmla="*/ 0 w 692"/>
                      <a:gd name="T1" fmla="*/ 515607 h 556"/>
                      <a:gd name="T2" fmla="*/ 89313 w 692"/>
                      <a:gd name="T3" fmla="*/ 0 h 556"/>
                      <a:gd name="T4" fmla="*/ 386661 w 692"/>
                      <a:gd name="T5" fmla="*/ 44412 h 556"/>
                      <a:gd name="T6" fmla="*/ 753717 w 692"/>
                      <a:gd name="T7" fmla="*/ 81241 h 556"/>
                      <a:gd name="T8" fmla="*/ 727577 w 692"/>
                      <a:gd name="T9" fmla="*/ 342294 h 556"/>
                      <a:gd name="T10" fmla="*/ 702525 w 692"/>
                      <a:gd name="T11" fmla="*/ 602264 h 556"/>
                      <a:gd name="T12" fmla="*/ 202589 w 692"/>
                      <a:gd name="T13" fmla="*/ 547020 h 556"/>
                      <a:gd name="T14" fmla="*/ 0 w 692"/>
                      <a:gd name="T15" fmla="*/ 515607 h 556"/>
                      <a:gd name="T16" fmla="*/ 0 w 692"/>
                      <a:gd name="T17" fmla="*/ 515607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2"/>
                      <a:gd name="T28" fmla="*/ 0 h 556"/>
                      <a:gd name="T29" fmla="*/ 692 w 692"/>
                      <a:gd name="T30" fmla="*/ 556 h 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2" h="556">
                        <a:moveTo>
                          <a:pt x="0" y="476"/>
                        </a:moveTo>
                        <a:lnTo>
                          <a:pt x="82" y="0"/>
                        </a:lnTo>
                        <a:lnTo>
                          <a:pt x="355" y="41"/>
                        </a:lnTo>
                        <a:lnTo>
                          <a:pt x="692" y="75"/>
                        </a:lnTo>
                        <a:lnTo>
                          <a:pt x="668" y="316"/>
                        </a:lnTo>
                        <a:lnTo>
                          <a:pt x="645" y="556"/>
                        </a:lnTo>
                        <a:lnTo>
                          <a:pt x="186" y="505"/>
                        </a:lnTo>
                        <a:lnTo>
                          <a:pt x="0" y="476"/>
                        </a:lnTo>
                        <a:close/>
                      </a:path>
                    </a:pathLst>
                  </a:custGeom>
                  <a:solidFill>
                    <a:schemeClr val="accent4">
                      <a:lumMod val="75000"/>
                    </a:schemeClr>
                  </a:solidFill>
                  <a:ln w="9525">
                    <a:solidFill>
                      <a:schemeClr val="tx1"/>
                    </a:solidFill>
                    <a:round/>
                    <a:headEnd/>
                    <a:tailEnd/>
                  </a:ln>
                </p:spPr>
                <p:txBody>
                  <a:bodyPr/>
                  <a:lstStyle/>
                  <a:p>
                    <a:pPr>
                      <a:defRPr/>
                    </a:pPr>
                    <a:endParaRPr lang="en-US" dirty="0"/>
                  </a:p>
                </p:txBody>
              </p:sp>
              <p:sp>
                <p:nvSpPr>
                  <p:cNvPr id="820" name="Freeform 71"/>
                  <p:cNvSpPr>
                    <a:spLocks/>
                  </p:cNvSpPr>
                  <p:nvPr/>
                </p:nvSpPr>
                <p:spPr bwMode="auto">
                  <a:xfrm>
                    <a:off x="2950935" y="2598944"/>
                    <a:ext cx="837633" cy="640780"/>
                  </a:xfrm>
                  <a:custGeom>
                    <a:avLst/>
                    <a:gdLst>
                      <a:gd name="T0" fmla="*/ 72 w 716"/>
                      <a:gd name="T1" fmla="*/ 0 h 549"/>
                      <a:gd name="T2" fmla="*/ 531 w 716"/>
                      <a:gd name="T3" fmla="*/ 51 h 549"/>
                      <a:gd name="T4" fmla="*/ 716 w 716"/>
                      <a:gd name="T5" fmla="*/ 66 h 549"/>
                      <a:gd name="T6" fmla="*/ 709 w 716"/>
                      <a:gd name="T7" fmla="*/ 186 h 549"/>
                      <a:gd name="T8" fmla="*/ 683 w 716"/>
                      <a:gd name="T9" fmla="*/ 549 h 549"/>
                      <a:gd name="T10" fmla="*/ 589 w 716"/>
                      <a:gd name="T11" fmla="*/ 542 h 549"/>
                      <a:gd name="T12" fmla="*/ 297 w 716"/>
                      <a:gd name="T13" fmla="*/ 517 h 549"/>
                      <a:gd name="T14" fmla="*/ 0 w 716"/>
                      <a:gd name="T15" fmla="*/ 479 h 549"/>
                      <a:gd name="T16" fmla="*/ 72 w 716"/>
                      <a:gd name="T17" fmla="*/ 0 h 549"/>
                      <a:gd name="T18" fmla="*/ 72 w 716"/>
                      <a:gd name="T19" fmla="*/ 0 h 5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6"/>
                      <a:gd name="T31" fmla="*/ 0 h 549"/>
                      <a:gd name="T32" fmla="*/ 716 w 716"/>
                      <a:gd name="T33" fmla="*/ 549 h 5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6" h="549">
                        <a:moveTo>
                          <a:pt x="72" y="0"/>
                        </a:moveTo>
                        <a:lnTo>
                          <a:pt x="531" y="51"/>
                        </a:lnTo>
                        <a:lnTo>
                          <a:pt x="716" y="66"/>
                        </a:lnTo>
                        <a:lnTo>
                          <a:pt x="709" y="186"/>
                        </a:lnTo>
                        <a:lnTo>
                          <a:pt x="683" y="549"/>
                        </a:lnTo>
                        <a:lnTo>
                          <a:pt x="589" y="542"/>
                        </a:lnTo>
                        <a:lnTo>
                          <a:pt x="297" y="517"/>
                        </a:lnTo>
                        <a:lnTo>
                          <a:pt x="0" y="479"/>
                        </a:lnTo>
                        <a:lnTo>
                          <a:pt x="72" y="0"/>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21" name="Freeform 72"/>
                  <p:cNvSpPr>
                    <a:spLocks/>
                  </p:cNvSpPr>
                  <p:nvPr/>
                </p:nvSpPr>
                <p:spPr bwMode="auto">
                  <a:xfrm>
                    <a:off x="2833196" y="3157315"/>
                    <a:ext cx="807357" cy="800556"/>
                  </a:xfrm>
                  <a:custGeom>
                    <a:avLst/>
                    <a:gdLst>
                      <a:gd name="T0" fmla="*/ 87 w 689"/>
                      <a:gd name="T1" fmla="*/ 686 h 686"/>
                      <a:gd name="T2" fmla="*/ 95 w 689"/>
                      <a:gd name="T3" fmla="*/ 634 h 686"/>
                      <a:gd name="T4" fmla="*/ 268 w 689"/>
                      <a:gd name="T5" fmla="*/ 657 h 686"/>
                      <a:gd name="T6" fmla="*/ 261 w 689"/>
                      <a:gd name="T7" fmla="*/ 631 h 686"/>
                      <a:gd name="T8" fmla="*/ 633 w 689"/>
                      <a:gd name="T9" fmla="*/ 665 h 686"/>
                      <a:gd name="T10" fmla="*/ 689 w 689"/>
                      <a:gd name="T11" fmla="*/ 63 h 686"/>
                      <a:gd name="T12" fmla="*/ 397 w 689"/>
                      <a:gd name="T13" fmla="*/ 38 h 686"/>
                      <a:gd name="T14" fmla="*/ 100 w 689"/>
                      <a:gd name="T15" fmla="*/ 0 h 686"/>
                      <a:gd name="T16" fmla="*/ 0 w 689"/>
                      <a:gd name="T17" fmla="*/ 674 h 686"/>
                      <a:gd name="T18" fmla="*/ 87 w 689"/>
                      <a:gd name="T19" fmla="*/ 686 h 686"/>
                      <a:gd name="T20" fmla="*/ 87 w 689"/>
                      <a:gd name="T21" fmla="*/ 686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9"/>
                      <a:gd name="T34" fmla="*/ 0 h 686"/>
                      <a:gd name="T35" fmla="*/ 689 w 689"/>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9" h="686">
                        <a:moveTo>
                          <a:pt x="87" y="686"/>
                        </a:moveTo>
                        <a:lnTo>
                          <a:pt x="95" y="634"/>
                        </a:lnTo>
                        <a:lnTo>
                          <a:pt x="268" y="657"/>
                        </a:lnTo>
                        <a:lnTo>
                          <a:pt x="261" y="631"/>
                        </a:lnTo>
                        <a:lnTo>
                          <a:pt x="633" y="665"/>
                        </a:lnTo>
                        <a:lnTo>
                          <a:pt x="689" y="63"/>
                        </a:lnTo>
                        <a:lnTo>
                          <a:pt x="397" y="38"/>
                        </a:lnTo>
                        <a:lnTo>
                          <a:pt x="100" y="0"/>
                        </a:lnTo>
                        <a:lnTo>
                          <a:pt x="0" y="674"/>
                        </a:lnTo>
                        <a:lnTo>
                          <a:pt x="87" y="686"/>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22" name="Freeform 73"/>
                  <p:cNvSpPr>
                    <a:spLocks/>
                  </p:cNvSpPr>
                  <p:nvPr/>
                </p:nvSpPr>
                <p:spPr bwMode="auto">
                  <a:xfrm>
                    <a:off x="3137637" y="3305317"/>
                    <a:ext cx="1606303" cy="1501883"/>
                  </a:xfrm>
                  <a:custGeom>
                    <a:avLst/>
                    <a:gdLst>
                      <a:gd name="T0" fmla="*/ 0 w 1371"/>
                      <a:gd name="T1" fmla="*/ 505 h 1291"/>
                      <a:gd name="T2" fmla="*/ 372 w 1371"/>
                      <a:gd name="T3" fmla="*/ 539 h 1291"/>
                      <a:gd name="T4" fmla="*/ 423 w 1371"/>
                      <a:gd name="T5" fmla="*/ 0 h 1291"/>
                      <a:gd name="T6" fmla="*/ 720 w 1371"/>
                      <a:gd name="T7" fmla="*/ 17 h 1291"/>
                      <a:gd name="T8" fmla="*/ 710 w 1371"/>
                      <a:gd name="T9" fmla="*/ 249 h 1291"/>
                      <a:gd name="T10" fmla="*/ 739 w 1371"/>
                      <a:gd name="T11" fmla="*/ 273 h 1291"/>
                      <a:gd name="T12" fmla="*/ 767 w 1371"/>
                      <a:gd name="T13" fmla="*/ 273 h 1291"/>
                      <a:gd name="T14" fmla="*/ 789 w 1371"/>
                      <a:gd name="T15" fmla="*/ 295 h 1291"/>
                      <a:gd name="T16" fmla="*/ 833 w 1371"/>
                      <a:gd name="T17" fmla="*/ 305 h 1291"/>
                      <a:gd name="T18" fmla="*/ 924 w 1371"/>
                      <a:gd name="T19" fmla="*/ 345 h 1291"/>
                      <a:gd name="T20" fmla="*/ 939 w 1371"/>
                      <a:gd name="T21" fmla="*/ 328 h 1291"/>
                      <a:gd name="T22" fmla="*/ 997 w 1371"/>
                      <a:gd name="T23" fmla="*/ 362 h 1291"/>
                      <a:gd name="T24" fmla="*/ 1074 w 1371"/>
                      <a:gd name="T25" fmla="*/ 360 h 1291"/>
                      <a:gd name="T26" fmla="*/ 1127 w 1371"/>
                      <a:gd name="T27" fmla="*/ 345 h 1291"/>
                      <a:gd name="T28" fmla="*/ 1200 w 1371"/>
                      <a:gd name="T29" fmla="*/ 331 h 1291"/>
                      <a:gd name="T30" fmla="*/ 1267 w 1371"/>
                      <a:gd name="T31" fmla="*/ 367 h 1291"/>
                      <a:gd name="T32" fmla="*/ 1277 w 1371"/>
                      <a:gd name="T33" fmla="*/ 379 h 1291"/>
                      <a:gd name="T34" fmla="*/ 1313 w 1371"/>
                      <a:gd name="T35" fmla="*/ 379 h 1291"/>
                      <a:gd name="T36" fmla="*/ 1320 w 1371"/>
                      <a:gd name="T37" fmla="*/ 570 h 1291"/>
                      <a:gd name="T38" fmla="*/ 1371 w 1371"/>
                      <a:gd name="T39" fmla="*/ 664 h 1291"/>
                      <a:gd name="T40" fmla="*/ 1352 w 1371"/>
                      <a:gd name="T41" fmla="*/ 737 h 1291"/>
                      <a:gd name="T42" fmla="*/ 1356 w 1371"/>
                      <a:gd name="T43" fmla="*/ 798 h 1291"/>
                      <a:gd name="T44" fmla="*/ 1334 w 1371"/>
                      <a:gd name="T45" fmla="*/ 829 h 1291"/>
                      <a:gd name="T46" fmla="*/ 1342 w 1371"/>
                      <a:gd name="T47" fmla="*/ 839 h 1291"/>
                      <a:gd name="T48" fmla="*/ 1286 w 1371"/>
                      <a:gd name="T49" fmla="*/ 856 h 1291"/>
                      <a:gd name="T50" fmla="*/ 1241 w 1371"/>
                      <a:gd name="T51" fmla="*/ 861 h 1291"/>
                      <a:gd name="T52" fmla="*/ 1250 w 1371"/>
                      <a:gd name="T53" fmla="*/ 829 h 1291"/>
                      <a:gd name="T54" fmla="*/ 1226 w 1371"/>
                      <a:gd name="T55" fmla="*/ 848 h 1291"/>
                      <a:gd name="T56" fmla="*/ 1228 w 1371"/>
                      <a:gd name="T57" fmla="*/ 885 h 1291"/>
                      <a:gd name="T58" fmla="*/ 1197 w 1371"/>
                      <a:gd name="T59" fmla="*/ 924 h 1291"/>
                      <a:gd name="T60" fmla="*/ 1035 w 1371"/>
                      <a:gd name="T61" fmla="*/ 1006 h 1291"/>
                      <a:gd name="T62" fmla="*/ 983 w 1371"/>
                      <a:gd name="T63" fmla="*/ 1059 h 1291"/>
                      <a:gd name="T64" fmla="*/ 936 w 1371"/>
                      <a:gd name="T65" fmla="*/ 1173 h 1291"/>
                      <a:gd name="T66" fmla="*/ 975 w 1371"/>
                      <a:gd name="T67" fmla="*/ 1291 h 1291"/>
                      <a:gd name="T68" fmla="*/ 937 w 1371"/>
                      <a:gd name="T69" fmla="*/ 1291 h 1291"/>
                      <a:gd name="T70" fmla="*/ 761 w 1371"/>
                      <a:gd name="T71" fmla="*/ 1230 h 1291"/>
                      <a:gd name="T72" fmla="*/ 743 w 1371"/>
                      <a:gd name="T73" fmla="*/ 1178 h 1291"/>
                      <a:gd name="T74" fmla="*/ 724 w 1371"/>
                      <a:gd name="T75" fmla="*/ 1156 h 1291"/>
                      <a:gd name="T76" fmla="*/ 719 w 1371"/>
                      <a:gd name="T77" fmla="*/ 1088 h 1291"/>
                      <a:gd name="T78" fmla="*/ 685 w 1371"/>
                      <a:gd name="T79" fmla="*/ 1064 h 1291"/>
                      <a:gd name="T80" fmla="*/ 591 w 1371"/>
                      <a:gd name="T81" fmla="*/ 883 h 1291"/>
                      <a:gd name="T82" fmla="*/ 545 w 1371"/>
                      <a:gd name="T83" fmla="*/ 849 h 1291"/>
                      <a:gd name="T84" fmla="*/ 531 w 1371"/>
                      <a:gd name="T85" fmla="*/ 820 h 1291"/>
                      <a:gd name="T86" fmla="*/ 393 w 1371"/>
                      <a:gd name="T87" fmla="*/ 814 h 1291"/>
                      <a:gd name="T88" fmla="*/ 319 w 1371"/>
                      <a:gd name="T89" fmla="*/ 899 h 1291"/>
                      <a:gd name="T90" fmla="*/ 195 w 1371"/>
                      <a:gd name="T91" fmla="*/ 810 h 1291"/>
                      <a:gd name="T92" fmla="*/ 157 w 1371"/>
                      <a:gd name="T93" fmla="*/ 687 h 1291"/>
                      <a:gd name="T94" fmla="*/ 37 w 1371"/>
                      <a:gd name="T95" fmla="*/ 573 h 1291"/>
                      <a:gd name="T96" fmla="*/ 24 w 1371"/>
                      <a:gd name="T97" fmla="*/ 536 h 1291"/>
                      <a:gd name="T98" fmla="*/ 7 w 1371"/>
                      <a:gd name="T99" fmla="*/ 531 h 1291"/>
                      <a:gd name="T100" fmla="*/ 0 w 1371"/>
                      <a:gd name="T101" fmla="*/ 505 h 1291"/>
                      <a:gd name="T102" fmla="*/ 0 w 1371"/>
                      <a:gd name="T103" fmla="*/ 505 h 1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71"/>
                      <a:gd name="T157" fmla="*/ 0 h 1291"/>
                      <a:gd name="T158" fmla="*/ 1371 w 1371"/>
                      <a:gd name="T159" fmla="*/ 1291 h 1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71" h="1291">
                        <a:moveTo>
                          <a:pt x="0" y="505"/>
                        </a:moveTo>
                        <a:lnTo>
                          <a:pt x="372" y="539"/>
                        </a:lnTo>
                        <a:lnTo>
                          <a:pt x="423" y="0"/>
                        </a:lnTo>
                        <a:lnTo>
                          <a:pt x="720" y="17"/>
                        </a:lnTo>
                        <a:lnTo>
                          <a:pt x="710" y="249"/>
                        </a:lnTo>
                        <a:lnTo>
                          <a:pt x="739" y="273"/>
                        </a:lnTo>
                        <a:lnTo>
                          <a:pt x="767" y="273"/>
                        </a:lnTo>
                        <a:lnTo>
                          <a:pt x="789" y="295"/>
                        </a:lnTo>
                        <a:lnTo>
                          <a:pt x="833" y="305"/>
                        </a:lnTo>
                        <a:lnTo>
                          <a:pt x="924" y="345"/>
                        </a:lnTo>
                        <a:lnTo>
                          <a:pt x="939" y="328"/>
                        </a:lnTo>
                        <a:lnTo>
                          <a:pt x="997" y="362"/>
                        </a:lnTo>
                        <a:lnTo>
                          <a:pt x="1074" y="360"/>
                        </a:lnTo>
                        <a:lnTo>
                          <a:pt x="1127" y="345"/>
                        </a:lnTo>
                        <a:lnTo>
                          <a:pt x="1200" y="331"/>
                        </a:lnTo>
                        <a:lnTo>
                          <a:pt x="1267" y="367"/>
                        </a:lnTo>
                        <a:lnTo>
                          <a:pt x="1277" y="379"/>
                        </a:lnTo>
                        <a:lnTo>
                          <a:pt x="1313" y="379"/>
                        </a:lnTo>
                        <a:lnTo>
                          <a:pt x="1320" y="570"/>
                        </a:lnTo>
                        <a:lnTo>
                          <a:pt x="1371" y="664"/>
                        </a:lnTo>
                        <a:lnTo>
                          <a:pt x="1352" y="737"/>
                        </a:lnTo>
                        <a:lnTo>
                          <a:pt x="1356" y="798"/>
                        </a:lnTo>
                        <a:lnTo>
                          <a:pt x="1334" y="829"/>
                        </a:lnTo>
                        <a:lnTo>
                          <a:pt x="1342" y="839"/>
                        </a:lnTo>
                        <a:lnTo>
                          <a:pt x="1286" y="856"/>
                        </a:lnTo>
                        <a:lnTo>
                          <a:pt x="1241" y="861"/>
                        </a:lnTo>
                        <a:lnTo>
                          <a:pt x="1250" y="829"/>
                        </a:lnTo>
                        <a:lnTo>
                          <a:pt x="1226" y="848"/>
                        </a:lnTo>
                        <a:lnTo>
                          <a:pt x="1228" y="885"/>
                        </a:lnTo>
                        <a:lnTo>
                          <a:pt x="1197" y="924"/>
                        </a:lnTo>
                        <a:lnTo>
                          <a:pt x="1035" y="1006"/>
                        </a:lnTo>
                        <a:lnTo>
                          <a:pt x="983" y="1059"/>
                        </a:lnTo>
                        <a:lnTo>
                          <a:pt x="936" y="1173"/>
                        </a:lnTo>
                        <a:lnTo>
                          <a:pt x="975" y="1291"/>
                        </a:lnTo>
                        <a:lnTo>
                          <a:pt x="937" y="1291"/>
                        </a:lnTo>
                        <a:lnTo>
                          <a:pt x="761" y="1230"/>
                        </a:lnTo>
                        <a:lnTo>
                          <a:pt x="743" y="1178"/>
                        </a:lnTo>
                        <a:lnTo>
                          <a:pt x="724" y="1156"/>
                        </a:lnTo>
                        <a:lnTo>
                          <a:pt x="719" y="1088"/>
                        </a:lnTo>
                        <a:lnTo>
                          <a:pt x="685" y="1064"/>
                        </a:lnTo>
                        <a:lnTo>
                          <a:pt x="591" y="883"/>
                        </a:lnTo>
                        <a:lnTo>
                          <a:pt x="545" y="849"/>
                        </a:lnTo>
                        <a:lnTo>
                          <a:pt x="531" y="820"/>
                        </a:lnTo>
                        <a:lnTo>
                          <a:pt x="393" y="814"/>
                        </a:lnTo>
                        <a:lnTo>
                          <a:pt x="319" y="899"/>
                        </a:lnTo>
                        <a:lnTo>
                          <a:pt x="195" y="810"/>
                        </a:lnTo>
                        <a:lnTo>
                          <a:pt x="157" y="687"/>
                        </a:lnTo>
                        <a:lnTo>
                          <a:pt x="37" y="573"/>
                        </a:lnTo>
                        <a:lnTo>
                          <a:pt x="24" y="536"/>
                        </a:lnTo>
                        <a:lnTo>
                          <a:pt x="7" y="531"/>
                        </a:lnTo>
                        <a:lnTo>
                          <a:pt x="0" y="505"/>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23" name="Freeform 74"/>
                  <p:cNvSpPr>
                    <a:spLocks/>
                  </p:cNvSpPr>
                  <p:nvPr/>
                </p:nvSpPr>
                <p:spPr bwMode="auto">
                  <a:xfrm>
                    <a:off x="3638871" y="1546112"/>
                    <a:ext cx="755215" cy="459142"/>
                  </a:xfrm>
                  <a:custGeom>
                    <a:avLst/>
                    <a:gdLst>
                      <a:gd name="T0" fmla="*/ 36986 w 645"/>
                      <a:gd name="T1" fmla="*/ 0 h 396"/>
                      <a:gd name="T2" fmla="*/ 648351 w 645"/>
                      <a:gd name="T3" fmla="*/ 31368 h 396"/>
                      <a:gd name="T4" fmla="*/ 651615 w 645"/>
                      <a:gd name="T5" fmla="*/ 138450 h 396"/>
                      <a:gd name="T6" fmla="*/ 679898 w 645"/>
                      <a:gd name="T7" fmla="*/ 227144 h 396"/>
                      <a:gd name="T8" fmla="*/ 683162 w 645"/>
                      <a:gd name="T9" fmla="*/ 337471 h 396"/>
                      <a:gd name="T10" fmla="*/ 701655 w 645"/>
                      <a:gd name="T11" fmla="*/ 428329 h 396"/>
                      <a:gd name="T12" fmla="*/ 331790 w 645"/>
                      <a:gd name="T13" fmla="*/ 417513 h 396"/>
                      <a:gd name="T14" fmla="*/ 0 w 645"/>
                      <a:gd name="T15" fmla="*/ 393717 h 396"/>
                      <a:gd name="T16" fmla="*/ 36986 w 645"/>
                      <a:gd name="T17" fmla="*/ 0 h 396"/>
                      <a:gd name="T18" fmla="*/ 36986 w 645"/>
                      <a:gd name="T19" fmla="*/ 0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5"/>
                      <a:gd name="T31" fmla="*/ 0 h 396"/>
                      <a:gd name="T32" fmla="*/ 645 w 645"/>
                      <a:gd name="T33" fmla="*/ 396 h 3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5" h="396">
                        <a:moveTo>
                          <a:pt x="34" y="0"/>
                        </a:moveTo>
                        <a:lnTo>
                          <a:pt x="596" y="29"/>
                        </a:lnTo>
                        <a:lnTo>
                          <a:pt x="599" y="128"/>
                        </a:lnTo>
                        <a:lnTo>
                          <a:pt x="625" y="210"/>
                        </a:lnTo>
                        <a:lnTo>
                          <a:pt x="628" y="312"/>
                        </a:lnTo>
                        <a:lnTo>
                          <a:pt x="645" y="396"/>
                        </a:lnTo>
                        <a:lnTo>
                          <a:pt x="305" y="386"/>
                        </a:lnTo>
                        <a:lnTo>
                          <a:pt x="0" y="364"/>
                        </a:lnTo>
                        <a:lnTo>
                          <a:pt x="34" y="0"/>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24" name="Freeform 75"/>
                  <p:cNvSpPr>
                    <a:spLocks/>
                  </p:cNvSpPr>
                  <p:nvPr/>
                </p:nvSpPr>
                <p:spPr bwMode="auto">
                  <a:xfrm>
                    <a:off x="3600185" y="1969936"/>
                    <a:ext cx="803993" cy="523052"/>
                  </a:xfrm>
                  <a:custGeom>
                    <a:avLst/>
                    <a:gdLst>
                      <a:gd name="T0" fmla="*/ 34 w 689"/>
                      <a:gd name="T1" fmla="*/ 0 h 450"/>
                      <a:gd name="T2" fmla="*/ 339 w 689"/>
                      <a:gd name="T3" fmla="*/ 22 h 450"/>
                      <a:gd name="T4" fmla="*/ 679 w 689"/>
                      <a:gd name="T5" fmla="*/ 32 h 450"/>
                      <a:gd name="T6" fmla="*/ 657 w 689"/>
                      <a:gd name="T7" fmla="*/ 75 h 450"/>
                      <a:gd name="T8" fmla="*/ 689 w 689"/>
                      <a:gd name="T9" fmla="*/ 105 h 450"/>
                      <a:gd name="T10" fmla="*/ 688 w 689"/>
                      <a:gd name="T11" fmla="*/ 327 h 450"/>
                      <a:gd name="T12" fmla="*/ 674 w 689"/>
                      <a:gd name="T13" fmla="*/ 325 h 450"/>
                      <a:gd name="T14" fmla="*/ 676 w 689"/>
                      <a:gd name="T15" fmla="*/ 354 h 450"/>
                      <a:gd name="T16" fmla="*/ 686 w 689"/>
                      <a:gd name="T17" fmla="*/ 376 h 450"/>
                      <a:gd name="T18" fmla="*/ 679 w 689"/>
                      <a:gd name="T19" fmla="*/ 397 h 450"/>
                      <a:gd name="T20" fmla="*/ 686 w 689"/>
                      <a:gd name="T21" fmla="*/ 450 h 450"/>
                      <a:gd name="T22" fmla="*/ 671 w 689"/>
                      <a:gd name="T23" fmla="*/ 445 h 450"/>
                      <a:gd name="T24" fmla="*/ 654 w 689"/>
                      <a:gd name="T25" fmla="*/ 424 h 450"/>
                      <a:gd name="T26" fmla="*/ 592 w 689"/>
                      <a:gd name="T27" fmla="*/ 404 h 450"/>
                      <a:gd name="T28" fmla="*/ 532 w 689"/>
                      <a:gd name="T29" fmla="*/ 407 h 450"/>
                      <a:gd name="T30" fmla="*/ 498 w 689"/>
                      <a:gd name="T31" fmla="*/ 382 h 450"/>
                      <a:gd name="T32" fmla="*/ 0 w 689"/>
                      <a:gd name="T33" fmla="*/ 353 h 450"/>
                      <a:gd name="T34" fmla="*/ 34 w 689"/>
                      <a:gd name="T35" fmla="*/ 0 h 450"/>
                      <a:gd name="T36" fmla="*/ 34 w 689"/>
                      <a:gd name="T37" fmla="*/ 0 h 4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9"/>
                      <a:gd name="T58" fmla="*/ 0 h 450"/>
                      <a:gd name="T59" fmla="*/ 689 w 689"/>
                      <a:gd name="T60" fmla="*/ 450 h 4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9" h="450">
                        <a:moveTo>
                          <a:pt x="34" y="0"/>
                        </a:moveTo>
                        <a:lnTo>
                          <a:pt x="339" y="22"/>
                        </a:lnTo>
                        <a:lnTo>
                          <a:pt x="679" y="32"/>
                        </a:lnTo>
                        <a:lnTo>
                          <a:pt x="657" y="75"/>
                        </a:lnTo>
                        <a:lnTo>
                          <a:pt x="689" y="105"/>
                        </a:lnTo>
                        <a:lnTo>
                          <a:pt x="688" y="327"/>
                        </a:lnTo>
                        <a:lnTo>
                          <a:pt x="674" y="325"/>
                        </a:lnTo>
                        <a:lnTo>
                          <a:pt x="676" y="354"/>
                        </a:lnTo>
                        <a:lnTo>
                          <a:pt x="686" y="376"/>
                        </a:lnTo>
                        <a:lnTo>
                          <a:pt x="679" y="397"/>
                        </a:lnTo>
                        <a:lnTo>
                          <a:pt x="686" y="450"/>
                        </a:lnTo>
                        <a:lnTo>
                          <a:pt x="671" y="445"/>
                        </a:lnTo>
                        <a:lnTo>
                          <a:pt x="654" y="424"/>
                        </a:lnTo>
                        <a:lnTo>
                          <a:pt x="592" y="404"/>
                        </a:lnTo>
                        <a:lnTo>
                          <a:pt x="532" y="407"/>
                        </a:lnTo>
                        <a:lnTo>
                          <a:pt x="498" y="382"/>
                        </a:lnTo>
                        <a:lnTo>
                          <a:pt x="0" y="353"/>
                        </a:lnTo>
                        <a:lnTo>
                          <a:pt x="34" y="0"/>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25" name="Freeform 76"/>
                  <p:cNvSpPr>
                    <a:spLocks/>
                  </p:cNvSpPr>
                  <p:nvPr/>
                </p:nvSpPr>
                <p:spPr bwMode="auto">
                  <a:xfrm>
                    <a:off x="3573273" y="2380305"/>
                    <a:ext cx="946963" cy="455778"/>
                  </a:xfrm>
                  <a:custGeom>
                    <a:avLst/>
                    <a:gdLst>
                      <a:gd name="T0" fmla="*/ 25030 w 810"/>
                      <a:gd name="T1" fmla="*/ 0 h 393"/>
                      <a:gd name="T2" fmla="*/ 566993 w 810"/>
                      <a:gd name="T3" fmla="*/ 31345 h 393"/>
                      <a:gd name="T4" fmla="*/ 603995 w 810"/>
                      <a:gd name="T5" fmla="*/ 58367 h 393"/>
                      <a:gd name="T6" fmla="*/ 669292 w 810"/>
                      <a:gd name="T7" fmla="*/ 55124 h 393"/>
                      <a:gd name="T8" fmla="*/ 736765 w 810"/>
                      <a:gd name="T9" fmla="*/ 76741 h 393"/>
                      <a:gd name="T10" fmla="*/ 755266 w 810"/>
                      <a:gd name="T11" fmla="*/ 99440 h 393"/>
                      <a:gd name="T12" fmla="*/ 771590 w 810"/>
                      <a:gd name="T13" fmla="*/ 104844 h 393"/>
                      <a:gd name="T14" fmla="*/ 800973 w 810"/>
                      <a:gd name="T15" fmla="*/ 185909 h 393"/>
                      <a:gd name="T16" fmla="*/ 800973 w 810"/>
                      <a:gd name="T17" fmla="*/ 209688 h 393"/>
                      <a:gd name="T18" fmla="*/ 821651 w 810"/>
                      <a:gd name="T19" fmla="*/ 248599 h 393"/>
                      <a:gd name="T20" fmla="*/ 831445 w 810"/>
                      <a:gd name="T21" fmla="*/ 309127 h 393"/>
                      <a:gd name="T22" fmla="*/ 826004 w 810"/>
                      <a:gd name="T23" fmla="*/ 327502 h 393"/>
                      <a:gd name="T24" fmla="*/ 839063 w 810"/>
                      <a:gd name="T25" fmla="*/ 348039 h 393"/>
                      <a:gd name="T26" fmla="*/ 881506 w 810"/>
                      <a:gd name="T27" fmla="*/ 424780 h 393"/>
                      <a:gd name="T28" fmla="*/ 489726 w 810"/>
                      <a:gd name="T29" fmla="*/ 421537 h 393"/>
                      <a:gd name="T30" fmla="*/ 193714 w 810"/>
                      <a:gd name="T31" fmla="*/ 405324 h 393"/>
                      <a:gd name="T32" fmla="*/ 201332 w 810"/>
                      <a:gd name="T33" fmla="*/ 275621 h 393"/>
                      <a:gd name="T34" fmla="*/ 0 w 810"/>
                      <a:gd name="T35" fmla="*/ 259408 h 393"/>
                      <a:gd name="T36" fmla="*/ 25030 w 810"/>
                      <a:gd name="T37" fmla="*/ 0 h 393"/>
                      <a:gd name="T38" fmla="*/ 25030 w 810"/>
                      <a:gd name="T39" fmla="*/ 0 h 3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0"/>
                      <a:gd name="T61" fmla="*/ 0 h 393"/>
                      <a:gd name="T62" fmla="*/ 810 w 810"/>
                      <a:gd name="T63" fmla="*/ 393 h 3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0" h="393">
                        <a:moveTo>
                          <a:pt x="23" y="0"/>
                        </a:moveTo>
                        <a:lnTo>
                          <a:pt x="521" y="29"/>
                        </a:lnTo>
                        <a:lnTo>
                          <a:pt x="555" y="54"/>
                        </a:lnTo>
                        <a:lnTo>
                          <a:pt x="615" y="51"/>
                        </a:lnTo>
                        <a:lnTo>
                          <a:pt x="677" y="71"/>
                        </a:lnTo>
                        <a:lnTo>
                          <a:pt x="694" y="92"/>
                        </a:lnTo>
                        <a:lnTo>
                          <a:pt x="709" y="97"/>
                        </a:lnTo>
                        <a:lnTo>
                          <a:pt x="736" y="172"/>
                        </a:lnTo>
                        <a:lnTo>
                          <a:pt x="736" y="194"/>
                        </a:lnTo>
                        <a:lnTo>
                          <a:pt x="755" y="230"/>
                        </a:lnTo>
                        <a:lnTo>
                          <a:pt x="764" y="286"/>
                        </a:lnTo>
                        <a:lnTo>
                          <a:pt x="759" y="303"/>
                        </a:lnTo>
                        <a:lnTo>
                          <a:pt x="771" y="322"/>
                        </a:lnTo>
                        <a:lnTo>
                          <a:pt x="810" y="393"/>
                        </a:lnTo>
                        <a:lnTo>
                          <a:pt x="450" y="390"/>
                        </a:lnTo>
                        <a:lnTo>
                          <a:pt x="178" y="375"/>
                        </a:lnTo>
                        <a:lnTo>
                          <a:pt x="185" y="255"/>
                        </a:lnTo>
                        <a:lnTo>
                          <a:pt x="0" y="240"/>
                        </a:lnTo>
                        <a:lnTo>
                          <a:pt x="23" y="0"/>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26" name="Freeform 77"/>
                  <p:cNvSpPr>
                    <a:spLocks/>
                  </p:cNvSpPr>
                  <p:nvPr/>
                </p:nvSpPr>
                <p:spPr bwMode="auto">
                  <a:xfrm>
                    <a:off x="3749883" y="2815901"/>
                    <a:ext cx="854453" cy="445688"/>
                  </a:xfrm>
                  <a:custGeom>
                    <a:avLst/>
                    <a:gdLst>
                      <a:gd name="T0" fmla="*/ 26 w 730"/>
                      <a:gd name="T1" fmla="*/ 0 h 382"/>
                      <a:gd name="T2" fmla="*/ 298 w 730"/>
                      <a:gd name="T3" fmla="*/ 15 h 382"/>
                      <a:gd name="T4" fmla="*/ 658 w 730"/>
                      <a:gd name="T5" fmla="*/ 18 h 382"/>
                      <a:gd name="T6" fmla="*/ 678 w 730"/>
                      <a:gd name="T7" fmla="*/ 36 h 382"/>
                      <a:gd name="T8" fmla="*/ 689 w 730"/>
                      <a:gd name="T9" fmla="*/ 32 h 382"/>
                      <a:gd name="T10" fmla="*/ 702 w 730"/>
                      <a:gd name="T11" fmla="*/ 51 h 382"/>
                      <a:gd name="T12" fmla="*/ 690 w 730"/>
                      <a:gd name="T13" fmla="*/ 51 h 382"/>
                      <a:gd name="T14" fmla="*/ 678 w 730"/>
                      <a:gd name="T15" fmla="*/ 76 h 382"/>
                      <a:gd name="T16" fmla="*/ 707 w 730"/>
                      <a:gd name="T17" fmla="*/ 117 h 382"/>
                      <a:gd name="T18" fmla="*/ 730 w 730"/>
                      <a:gd name="T19" fmla="*/ 122 h 382"/>
                      <a:gd name="T20" fmla="*/ 726 w 730"/>
                      <a:gd name="T21" fmla="*/ 380 h 382"/>
                      <a:gd name="T22" fmla="*/ 417 w 730"/>
                      <a:gd name="T23" fmla="*/ 382 h 382"/>
                      <a:gd name="T24" fmla="*/ 0 w 730"/>
                      <a:gd name="T25" fmla="*/ 363 h 382"/>
                      <a:gd name="T26" fmla="*/ 26 w 730"/>
                      <a:gd name="T27" fmla="*/ 0 h 382"/>
                      <a:gd name="T28" fmla="*/ 26 w 730"/>
                      <a:gd name="T29" fmla="*/ 0 h 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0"/>
                      <a:gd name="T46" fmla="*/ 0 h 382"/>
                      <a:gd name="T47" fmla="*/ 730 w 730"/>
                      <a:gd name="T48" fmla="*/ 382 h 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0" h="382">
                        <a:moveTo>
                          <a:pt x="26" y="0"/>
                        </a:moveTo>
                        <a:lnTo>
                          <a:pt x="298" y="15"/>
                        </a:lnTo>
                        <a:lnTo>
                          <a:pt x="658" y="18"/>
                        </a:lnTo>
                        <a:lnTo>
                          <a:pt x="678" y="36"/>
                        </a:lnTo>
                        <a:lnTo>
                          <a:pt x="689" y="32"/>
                        </a:lnTo>
                        <a:lnTo>
                          <a:pt x="702" y="51"/>
                        </a:lnTo>
                        <a:lnTo>
                          <a:pt x="690" y="51"/>
                        </a:lnTo>
                        <a:lnTo>
                          <a:pt x="678" y="76"/>
                        </a:lnTo>
                        <a:lnTo>
                          <a:pt x="707" y="117"/>
                        </a:lnTo>
                        <a:lnTo>
                          <a:pt x="730" y="122"/>
                        </a:lnTo>
                        <a:lnTo>
                          <a:pt x="726" y="380"/>
                        </a:lnTo>
                        <a:lnTo>
                          <a:pt x="417" y="382"/>
                        </a:lnTo>
                        <a:lnTo>
                          <a:pt x="0" y="363"/>
                        </a:lnTo>
                        <a:lnTo>
                          <a:pt x="26" y="0"/>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27" name="Freeform 78"/>
                  <p:cNvSpPr>
                    <a:spLocks/>
                  </p:cNvSpPr>
                  <p:nvPr/>
                </p:nvSpPr>
                <p:spPr bwMode="auto">
                  <a:xfrm>
                    <a:off x="3635507" y="3231316"/>
                    <a:ext cx="990694" cy="499506"/>
                  </a:xfrm>
                  <a:custGeom>
                    <a:avLst/>
                    <a:gdLst>
                      <a:gd name="T0" fmla="*/ 5 w 847"/>
                      <a:gd name="T1" fmla="*/ 0 h 430"/>
                      <a:gd name="T2" fmla="*/ 99 w 847"/>
                      <a:gd name="T3" fmla="*/ 7 h 430"/>
                      <a:gd name="T4" fmla="*/ 516 w 847"/>
                      <a:gd name="T5" fmla="*/ 26 h 430"/>
                      <a:gd name="T6" fmla="*/ 825 w 847"/>
                      <a:gd name="T7" fmla="*/ 24 h 430"/>
                      <a:gd name="T8" fmla="*/ 829 w 847"/>
                      <a:gd name="T9" fmla="*/ 87 h 430"/>
                      <a:gd name="T10" fmla="*/ 847 w 847"/>
                      <a:gd name="T11" fmla="*/ 222 h 430"/>
                      <a:gd name="T12" fmla="*/ 844 w 847"/>
                      <a:gd name="T13" fmla="*/ 430 h 430"/>
                      <a:gd name="T14" fmla="*/ 777 w 847"/>
                      <a:gd name="T15" fmla="*/ 394 h 430"/>
                      <a:gd name="T16" fmla="*/ 704 w 847"/>
                      <a:gd name="T17" fmla="*/ 408 h 430"/>
                      <a:gd name="T18" fmla="*/ 651 w 847"/>
                      <a:gd name="T19" fmla="*/ 423 h 430"/>
                      <a:gd name="T20" fmla="*/ 574 w 847"/>
                      <a:gd name="T21" fmla="*/ 425 h 430"/>
                      <a:gd name="T22" fmla="*/ 516 w 847"/>
                      <a:gd name="T23" fmla="*/ 391 h 430"/>
                      <a:gd name="T24" fmla="*/ 501 w 847"/>
                      <a:gd name="T25" fmla="*/ 408 h 430"/>
                      <a:gd name="T26" fmla="*/ 410 w 847"/>
                      <a:gd name="T27" fmla="*/ 368 h 430"/>
                      <a:gd name="T28" fmla="*/ 366 w 847"/>
                      <a:gd name="T29" fmla="*/ 358 h 430"/>
                      <a:gd name="T30" fmla="*/ 344 w 847"/>
                      <a:gd name="T31" fmla="*/ 338 h 430"/>
                      <a:gd name="T32" fmla="*/ 316 w 847"/>
                      <a:gd name="T33" fmla="*/ 336 h 430"/>
                      <a:gd name="T34" fmla="*/ 287 w 847"/>
                      <a:gd name="T35" fmla="*/ 312 h 430"/>
                      <a:gd name="T36" fmla="*/ 297 w 847"/>
                      <a:gd name="T37" fmla="*/ 80 h 430"/>
                      <a:gd name="T38" fmla="*/ 0 w 847"/>
                      <a:gd name="T39" fmla="*/ 63 h 430"/>
                      <a:gd name="T40" fmla="*/ 5 w 847"/>
                      <a:gd name="T41" fmla="*/ 0 h 430"/>
                      <a:gd name="T42" fmla="*/ 5 w 847"/>
                      <a:gd name="T43" fmla="*/ 0 h 4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7"/>
                      <a:gd name="T67" fmla="*/ 0 h 430"/>
                      <a:gd name="T68" fmla="*/ 847 w 847"/>
                      <a:gd name="T69" fmla="*/ 430 h 4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7" h="430">
                        <a:moveTo>
                          <a:pt x="5" y="0"/>
                        </a:moveTo>
                        <a:lnTo>
                          <a:pt x="99" y="7"/>
                        </a:lnTo>
                        <a:lnTo>
                          <a:pt x="516" y="26"/>
                        </a:lnTo>
                        <a:lnTo>
                          <a:pt x="825" y="24"/>
                        </a:lnTo>
                        <a:lnTo>
                          <a:pt x="829" y="87"/>
                        </a:lnTo>
                        <a:lnTo>
                          <a:pt x="847" y="222"/>
                        </a:lnTo>
                        <a:lnTo>
                          <a:pt x="844" y="430"/>
                        </a:lnTo>
                        <a:lnTo>
                          <a:pt x="777" y="394"/>
                        </a:lnTo>
                        <a:lnTo>
                          <a:pt x="704" y="408"/>
                        </a:lnTo>
                        <a:lnTo>
                          <a:pt x="651" y="423"/>
                        </a:lnTo>
                        <a:lnTo>
                          <a:pt x="574" y="425"/>
                        </a:lnTo>
                        <a:lnTo>
                          <a:pt x="516" y="391"/>
                        </a:lnTo>
                        <a:lnTo>
                          <a:pt x="501" y="408"/>
                        </a:lnTo>
                        <a:lnTo>
                          <a:pt x="410" y="368"/>
                        </a:lnTo>
                        <a:lnTo>
                          <a:pt x="366" y="358"/>
                        </a:lnTo>
                        <a:lnTo>
                          <a:pt x="344" y="338"/>
                        </a:lnTo>
                        <a:lnTo>
                          <a:pt x="316" y="336"/>
                        </a:lnTo>
                        <a:lnTo>
                          <a:pt x="287" y="312"/>
                        </a:lnTo>
                        <a:lnTo>
                          <a:pt x="297" y="80"/>
                        </a:lnTo>
                        <a:lnTo>
                          <a:pt x="0" y="63"/>
                        </a:lnTo>
                        <a:lnTo>
                          <a:pt x="5" y="0"/>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28" name="Freeform 79"/>
                  <p:cNvSpPr>
                    <a:spLocks/>
                  </p:cNvSpPr>
                  <p:nvPr/>
                </p:nvSpPr>
                <p:spPr bwMode="auto">
                  <a:xfrm>
                    <a:off x="4335216" y="1542748"/>
                    <a:ext cx="748487" cy="808964"/>
                  </a:xfrm>
                  <a:custGeom>
                    <a:avLst/>
                    <a:gdLst>
                      <a:gd name="T0" fmla="*/ 3 w 638"/>
                      <a:gd name="T1" fmla="*/ 131 h 694"/>
                      <a:gd name="T2" fmla="*/ 29 w 638"/>
                      <a:gd name="T3" fmla="*/ 213 h 694"/>
                      <a:gd name="T4" fmla="*/ 32 w 638"/>
                      <a:gd name="T5" fmla="*/ 315 h 694"/>
                      <a:gd name="T6" fmla="*/ 49 w 638"/>
                      <a:gd name="T7" fmla="*/ 399 h 694"/>
                      <a:gd name="T8" fmla="*/ 27 w 638"/>
                      <a:gd name="T9" fmla="*/ 442 h 694"/>
                      <a:gd name="T10" fmla="*/ 59 w 638"/>
                      <a:gd name="T11" fmla="*/ 472 h 694"/>
                      <a:gd name="T12" fmla="*/ 58 w 638"/>
                      <a:gd name="T13" fmla="*/ 694 h 694"/>
                      <a:gd name="T14" fmla="*/ 524 w 638"/>
                      <a:gd name="T15" fmla="*/ 685 h 694"/>
                      <a:gd name="T16" fmla="*/ 517 w 638"/>
                      <a:gd name="T17" fmla="*/ 641 h 694"/>
                      <a:gd name="T18" fmla="*/ 466 w 638"/>
                      <a:gd name="T19" fmla="*/ 604 h 694"/>
                      <a:gd name="T20" fmla="*/ 442 w 638"/>
                      <a:gd name="T21" fmla="*/ 576 h 694"/>
                      <a:gd name="T22" fmla="*/ 379 w 638"/>
                      <a:gd name="T23" fmla="*/ 537 h 694"/>
                      <a:gd name="T24" fmla="*/ 381 w 638"/>
                      <a:gd name="T25" fmla="*/ 474 h 694"/>
                      <a:gd name="T26" fmla="*/ 367 w 638"/>
                      <a:gd name="T27" fmla="*/ 431 h 694"/>
                      <a:gd name="T28" fmla="*/ 418 w 638"/>
                      <a:gd name="T29" fmla="*/ 370 h 694"/>
                      <a:gd name="T30" fmla="*/ 415 w 638"/>
                      <a:gd name="T31" fmla="*/ 309 h 694"/>
                      <a:gd name="T32" fmla="*/ 500 w 638"/>
                      <a:gd name="T33" fmla="*/ 245 h 694"/>
                      <a:gd name="T34" fmla="*/ 521 w 638"/>
                      <a:gd name="T35" fmla="*/ 210 h 694"/>
                      <a:gd name="T36" fmla="*/ 638 w 638"/>
                      <a:gd name="T37" fmla="*/ 148 h 694"/>
                      <a:gd name="T38" fmla="*/ 585 w 638"/>
                      <a:gd name="T39" fmla="*/ 126 h 694"/>
                      <a:gd name="T40" fmla="*/ 539 w 638"/>
                      <a:gd name="T41" fmla="*/ 131 h 694"/>
                      <a:gd name="T42" fmla="*/ 529 w 638"/>
                      <a:gd name="T43" fmla="*/ 114 h 694"/>
                      <a:gd name="T44" fmla="*/ 444 w 638"/>
                      <a:gd name="T45" fmla="*/ 112 h 694"/>
                      <a:gd name="T46" fmla="*/ 387 w 638"/>
                      <a:gd name="T47" fmla="*/ 95 h 694"/>
                      <a:gd name="T48" fmla="*/ 270 w 638"/>
                      <a:gd name="T49" fmla="*/ 83 h 694"/>
                      <a:gd name="T50" fmla="*/ 252 w 638"/>
                      <a:gd name="T51" fmla="*/ 63 h 694"/>
                      <a:gd name="T52" fmla="*/ 205 w 638"/>
                      <a:gd name="T53" fmla="*/ 44 h 694"/>
                      <a:gd name="T54" fmla="*/ 196 w 638"/>
                      <a:gd name="T55" fmla="*/ 0 h 694"/>
                      <a:gd name="T56" fmla="*/ 167 w 638"/>
                      <a:gd name="T57" fmla="*/ 0 h 694"/>
                      <a:gd name="T58" fmla="*/ 167 w 638"/>
                      <a:gd name="T59" fmla="*/ 32 h 694"/>
                      <a:gd name="T60" fmla="*/ 0 w 638"/>
                      <a:gd name="T61" fmla="*/ 32 h 694"/>
                      <a:gd name="T62" fmla="*/ 3 w 638"/>
                      <a:gd name="T63" fmla="*/ 131 h 694"/>
                      <a:gd name="T64" fmla="*/ 3 w 638"/>
                      <a:gd name="T65" fmla="*/ 131 h 6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8"/>
                      <a:gd name="T100" fmla="*/ 0 h 694"/>
                      <a:gd name="T101" fmla="*/ 638 w 638"/>
                      <a:gd name="T102" fmla="*/ 694 h 6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8" h="694">
                        <a:moveTo>
                          <a:pt x="3" y="131"/>
                        </a:moveTo>
                        <a:lnTo>
                          <a:pt x="29" y="213"/>
                        </a:lnTo>
                        <a:lnTo>
                          <a:pt x="32" y="315"/>
                        </a:lnTo>
                        <a:lnTo>
                          <a:pt x="49" y="399"/>
                        </a:lnTo>
                        <a:lnTo>
                          <a:pt x="27" y="442"/>
                        </a:lnTo>
                        <a:lnTo>
                          <a:pt x="59" y="472"/>
                        </a:lnTo>
                        <a:lnTo>
                          <a:pt x="58" y="694"/>
                        </a:lnTo>
                        <a:lnTo>
                          <a:pt x="524" y="685"/>
                        </a:lnTo>
                        <a:lnTo>
                          <a:pt x="517" y="641"/>
                        </a:lnTo>
                        <a:lnTo>
                          <a:pt x="466" y="604"/>
                        </a:lnTo>
                        <a:lnTo>
                          <a:pt x="442" y="576"/>
                        </a:lnTo>
                        <a:lnTo>
                          <a:pt x="379" y="537"/>
                        </a:lnTo>
                        <a:lnTo>
                          <a:pt x="381" y="474"/>
                        </a:lnTo>
                        <a:lnTo>
                          <a:pt x="367" y="431"/>
                        </a:lnTo>
                        <a:lnTo>
                          <a:pt x="418" y="370"/>
                        </a:lnTo>
                        <a:lnTo>
                          <a:pt x="415" y="309"/>
                        </a:lnTo>
                        <a:lnTo>
                          <a:pt x="500" y="245"/>
                        </a:lnTo>
                        <a:lnTo>
                          <a:pt x="521" y="210"/>
                        </a:lnTo>
                        <a:lnTo>
                          <a:pt x="638" y="148"/>
                        </a:lnTo>
                        <a:lnTo>
                          <a:pt x="585" y="126"/>
                        </a:lnTo>
                        <a:lnTo>
                          <a:pt x="539" y="131"/>
                        </a:lnTo>
                        <a:lnTo>
                          <a:pt x="529" y="114"/>
                        </a:lnTo>
                        <a:lnTo>
                          <a:pt x="444" y="112"/>
                        </a:lnTo>
                        <a:lnTo>
                          <a:pt x="387" y="95"/>
                        </a:lnTo>
                        <a:lnTo>
                          <a:pt x="270" y="83"/>
                        </a:lnTo>
                        <a:lnTo>
                          <a:pt x="252" y="63"/>
                        </a:lnTo>
                        <a:lnTo>
                          <a:pt x="205" y="44"/>
                        </a:lnTo>
                        <a:lnTo>
                          <a:pt x="196" y="0"/>
                        </a:lnTo>
                        <a:lnTo>
                          <a:pt x="167" y="0"/>
                        </a:lnTo>
                        <a:lnTo>
                          <a:pt x="167" y="32"/>
                        </a:lnTo>
                        <a:lnTo>
                          <a:pt x="0" y="32"/>
                        </a:lnTo>
                        <a:lnTo>
                          <a:pt x="3" y="131"/>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29" name="Freeform 80"/>
                  <p:cNvSpPr>
                    <a:spLocks/>
                  </p:cNvSpPr>
                  <p:nvPr/>
                </p:nvSpPr>
                <p:spPr bwMode="auto">
                  <a:xfrm>
                    <a:off x="4389040" y="2339940"/>
                    <a:ext cx="684571" cy="438960"/>
                  </a:xfrm>
                  <a:custGeom>
                    <a:avLst/>
                    <a:gdLst>
                      <a:gd name="T0" fmla="*/ 2 w 586"/>
                      <a:gd name="T1" fmla="*/ 36 h 377"/>
                      <a:gd name="T2" fmla="*/ 12 w 586"/>
                      <a:gd name="T3" fmla="*/ 58 h 377"/>
                      <a:gd name="T4" fmla="*/ 5 w 586"/>
                      <a:gd name="T5" fmla="*/ 79 h 377"/>
                      <a:gd name="T6" fmla="*/ 12 w 586"/>
                      <a:gd name="T7" fmla="*/ 132 h 377"/>
                      <a:gd name="T8" fmla="*/ 39 w 586"/>
                      <a:gd name="T9" fmla="*/ 207 h 377"/>
                      <a:gd name="T10" fmla="*/ 39 w 586"/>
                      <a:gd name="T11" fmla="*/ 229 h 377"/>
                      <a:gd name="T12" fmla="*/ 58 w 586"/>
                      <a:gd name="T13" fmla="*/ 265 h 377"/>
                      <a:gd name="T14" fmla="*/ 67 w 586"/>
                      <a:gd name="T15" fmla="*/ 321 h 377"/>
                      <a:gd name="T16" fmla="*/ 62 w 586"/>
                      <a:gd name="T17" fmla="*/ 338 h 377"/>
                      <a:gd name="T18" fmla="*/ 74 w 586"/>
                      <a:gd name="T19" fmla="*/ 357 h 377"/>
                      <a:gd name="T20" fmla="*/ 453 w 586"/>
                      <a:gd name="T21" fmla="*/ 348 h 377"/>
                      <a:gd name="T22" fmla="*/ 480 w 586"/>
                      <a:gd name="T23" fmla="*/ 377 h 377"/>
                      <a:gd name="T24" fmla="*/ 519 w 586"/>
                      <a:gd name="T25" fmla="*/ 292 h 377"/>
                      <a:gd name="T26" fmla="*/ 507 w 586"/>
                      <a:gd name="T27" fmla="*/ 260 h 377"/>
                      <a:gd name="T28" fmla="*/ 574 w 586"/>
                      <a:gd name="T29" fmla="*/ 208 h 377"/>
                      <a:gd name="T30" fmla="*/ 586 w 586"/>
                      <a:gd name="T31" fmla="*/ 171 h 377"/>
                      <a:gd name="T32" fmla="*/ 538 w 586"/>
                      <a:gd name="T33" fmla="*/ 116 h 377"/>
                      <a:gd name="T34" fmla="*/ 490 w 586"/>
                      <a:gd name="T35" fmla="*/ 60 h 377"/>
                      <a:gd name="T36" fmla="*/ 480 w 586"/>
                      <a:gd name="T37" fmla="*/ 0 h 377"/>
                      <a:gd name="T38" fmla="*/ 14 w 586"/>
                      <a:gd name="T39" fmla="*/ 9 h 377"/>
                      <a:gd name="T40" fmla="*/ 0 w 586"/>
                      <a:gd name="T41" fmla="*/ 7 h 377"/>
                      <a:gd name="T42" fmla="*/ 2 w 586"/>
                      <a:gd name="T43" fmla="*/ 36 h 377"/>
                      <a:gd name="T44" fmla="*/ 2 w 586"/>
                      <a:gd name="T45" fmla="*/ 36 h 3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6"/>
                      <a:gd name="T70" fmla="*/ 0 h 377"/>
                      <a:gd name="T71" fmla="*/ 586 w 586"/>
                      <a:gd name="T72" fmla="*/ 377 h 3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6" h="377">
                        <a:moveTo>
                          <a:pt x="2" y="36"/>
                        </a:moveTo>
                        <a:lnTo>
                          <a:pt x="12" y="58"/>
                        </a:lnTo>
                        <a:lnTo>
                          <a:pt x="5" y="79"/>
                        </a:lnTo>
                        <a:lnTo>
                          <a:pt x="12" y="132"/>
                        </a:lnTo>
                        <a:lnTo>
                          <a:pt x="39" y="207"/>
                        </a:lnTo>
                        <a:lnTo>
                          <a:pt x="39" y="229"/>
                        </a:lnTo>
                        <a:lnTo>
                          <a:pt x="58" y="265"/>
                        </a:lnTo>
                        <a:lnTo>
                          <a:pt x="67" y="321"/>
                        </a:lnTo>
                        <a:lnTo>
                          <a:pt x="62" y="338"/>
                        </a:lnTo>
                        <a:lnTo>
                          <a:pt x="74" y="357"/>
                        </a:lnTo>
                        <a:lnTo>
                          <a:pt x="453" y="348"/>
                        </a:lnTo>
                        <a:lnTo>
                          <a:pt x="480" y="377"/>
                        </a:lnTo>
                        <a:lnTo>
                          <a:pt x="519" y="292"/>
                        </a:lnTo>
                        <a:lnTo>
                          <a:pt x="507" y="260"/>
                        </a:lnTo>
                        <a:lnTo>
                          <a:pt x="574" y="208"/>
                        </a:lnTo>
                        <a:lnTo>
                          <a:pt x="586" y="171"/>
                        </a:lnTo>
                        <a:lnTo>
                          <a:pt x="538" y="116"/>
                        </a:lnTo>
                        <a:lnTo>
                          <a:pt x="490" y="60"/>
                        </a:lnTo>
                        <a:lnTo>
                          <a:pt x="480" y="0"/>
                        </a:lnTo>
                        <a:lnTo>
                          <a:pt x="14" y="9"/>
                        </a:lnTo>
                        <a:lnTo>
                          <a:pt x="0" y="7"/>
                        </a:lnTo>
                        <a:lnTo>
                          <a:pt x="2" y="36"/>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30" name="Freeform 81"/>
                  <p:cNvSpPr>
                    <a:spLocks/>
                  </p:cNvSpPr>
                  <p:nvPr/>
                </p:nvSpPr>
                <p:spPr bwMode="auto">
                  <a:xfrm>
                    <a:off x="4474821" y="2743582"/>
                    <a:ext cx="763625" cy="644144"/>
                  </a:xfrm>
                  <a:custGeom>
                    <a:avLst/>
                    <a:gdLst>
                      <a:gd name="T0" fmla="*/ 39 w 652"/>
                      <a:gd name="T1" fmla="*/ 80 h 553"/>
                      <a:gd name="T2" fmla="*/ 59 w 652"/>
                      <a:gd name="T3" fmla="*/ 98 h 553"/>
                      <a:gd name="T4" fmla="*/ 70 w 652"/>
                      <a:gd name="T5" fmla="*/ 94 h 553"/>
                      <a:gd name="T6" fmla="*/ 83 w 652"/>
                      <a:gd name="T7" fmla="*/ 113 h 553"/>
                      <a:gd name="T8" fmla="*/ 71 w 652"/>
                      <a:gd name="T9" fmla="*/ 113 h 553"/>
                      <a:gd name="T10" fmla="*/ 59 w 652"/>
                      <a:gd name="T11" fmla="*/ 138 h 553"/>
                      <a:gd name="T12" fmla="*/ 88 w 652"/>
                      <a:gd name="T13" fmla="*/ 179 h 553"/>
                      <a:gd name="T14" fmla="*/ 111 w 652"/>
                      <a:gd name="T15" fmla="*/ 184 h 553"/>
                      <a:gd name="T16" fmla="*/ 107 w 652"/>
                      <a:gd name="T17" fmla="*/ 442 h 553"/>
                      <a:gd name="T18" fmla="*/ 111 w 652"/>
                      <a:gd name="T19" fmla="*/ 505 h 553"/>
                      <a:gd name="T20" fmla="*/ 544 w 652"/>
                      <a:gd name="T21" fmla="*/ 491 h 553"/>
                      <a:gd name="T22" fmla="*/ 549 w 652"/>
                      <a:gd name="T23" fmla="*/ 529 h 553"/>
                      <a:gd name="T24" fmla="*/ 531 w 652"/>
                      <a:gd name="T25" fmla="*/ 553 h 553"/>
                      <a:gd name="T26" fmla="*/ 597 w 652"/>
                      <a:gd name="T27" fmla="*/ 549 h 553"/>
                      <a:gd name="T28" fmla="*/ 609 w 652"/>
                      <a:gd name="T29" fmla="*/ 529 h 553"/>
                      <a:gd name="T30" fmla="*/ 609 w 652"/>
                      <a:gd name="T31" fmla="*/ 505 h 553"/>
                      <a:gd name="T32" fmla="*/ 626 w 652"/>
                      <a:gd name="T33" fmla="*/ 488 h 553"/>
                      <a:gd name="T34" fmla="*/ 630 w 652"/>
                      <a:gd name="T35" fmla="*/ 469 h 553"/>
                      <a:gd name="T36" fmla="*/ 647 w 652"/>
                      <a:gd name="T37" fmla="*/ 468 h 553"/>
                      <a:gd name="T38" fmla="*/ 652 w 652"/>
                      <a:gd name="T39" fmla="*/ 430 h 553"/>
                      <a:gd name="T40" fmla="*/ 628 w 652"/>
                      <a:gd name="T41" fmla="*/ 425 h 553"/>
                      <a:gd name="T42" fmla="*/ 613 w 652"/>
                      <a:gd name="T43" fmla="*/ 398 h 553"/>
                      <a:gd name="T44" fmla="*/ 589 w 652"/>
                      <a:gd name="T45" fmla="*/ 331 h 553"/>
                      <a:gd name="T46" fmla="*/ 561 w 652"/>
                      <a:gd name="T47" fmla="*/ 323 h 553"/>
                      <a:gd name="T48" fmla="*/ 531 w 652"/>
                      <a:gd name="T49" fmla="*/ 297 h 553"/>
                      <a:gd name="T50" fmla="*/ 519 w 652"/>
                      <a:gd name="T51" fmla="*/ 263 h 553"/>
                      <a:gd name="T52" fmla="*/ 537 w 652"/>
                      <a:gd name="T53" fmla="*/ 210 h 553"/>
                      <a:gd name="T54" fmla="*/ 522 w 652"/>
                      <a:gd name="T55" fmla="*/ 200 h 553"/>
                      <a:gd name="T56" fmla="*/ 485 w 652"/>
                      <a:gd name="T57" fmla="*/ 200 h 553"/>
                      <a:gd name="T58" fmla="*/ 476 w 652"/>
                      <a:gd name="T59" fmla="*/ 167 h 553"/>
                      <a:gd name="T60" fmla="*/ 414 w 652"/>
                      <a:gd name="T61" fmla="*/ 103 h 553"/>
                      <a:gd name="T62" fmla="*/ 399 w 652"/>
                      <a:gd name="T63" fmla="*/ 50 h 553"/>
                      <a:gd name="T64" fmla="*/ 406 w 652"/>
                      <a:gd name="T65" fmla="*/ 29 h 553"/>
                      <a:gd name="T66" fmla="*/ 379 w 652"/>
                      <a:gd name="T67" fmla="*/ 0 h 553"/>
                      <a:gd name="T68" fmla="*/ 0 w 652"/>
                      <a:gd name="T69" fmla="*/ 9 h 553"/>
                      <a:gd name="T70" fmla="*/ 39 w 652"/>
                      <a:gd name="T71" fmla="*/ 80 h 553"/>
                      <a:gd name="T72" fmla="*/ 39 w 652"/>
                      <a:gd name="T73" fmla="*/ 80 h 5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2"/>
                      <a:gd name="T112" fmla="*/ 0 h 553"/>
                      <a:gd name="T113" fmla="*/ 652 w 652"/>
                      <a:gd name="T114" fmla="*/ 553 h 5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2" h="553">
                        <a:moveTo>
                          <a:pt x="39" y="80"/>
                        </a:moveTo>
                        <a:lnTo>
                          <a:pt x="59" y="98"/>
                        </a:lnTo>
                        <a:lnTo>
                          <a:pt x="70" y="94"/>
                        </a:lnTo>
                        <a:lnTo>
                          <a:pt x="83" y="113"/>
                        </a:lnTo>
                        <a:lnTo>
                          <a:pt x="71" y="113"/>
                        </a:lnTo>
                        <a:lnTo>
                          <a:pt x="59" y="138"/>
                        </a:lnTo>
                        <a:lnTo>
                          <a:pt x="88" y="179"/>
                        </a:lnTo>
                        <a:lnTo>
                          <a:pt x="111" y="184"/>
                        </a:lnTo>
                        <a:lnTo>
                          <a:pt x="107" y="442"/>
                        </a:lnTo>
                        <a:lnTo>
                          <a:pt x="111" y="505"/>
                        </a:lnTo>
                        <a:lnTo>
                          <a:pt x="544" y="491"/>
                        </a:lnTo>
                        <a:lnTo>
                          <a:pt x="549" y="529"/>
                        </a:lnTo>
                        <a:lnTo>
                          <a:pt x="531" y="553"/>
                        </a:lnTo>
                        <a:lnTo>
                          <a:pt x="597" y="549"/>
                        </a:lnTo>
                        <a:lnTo>
                          <a:pt x="609" y="529"/>
                        </a:lnTo>
                        <a:lnTo>
                          <a:pt x="609" y="505"/>
                        </a:lnTo>
                        <a:lnTo>
                          <a:pt x="626" y="488"/>
                        </a:lnTo>
                        <a:lnTo>
                          <a:pt x="630" y="469"/>
                        </a:lnTo>
                        <a:lnTo>
                          <a:pt x="647" y="468"/>
                        </a:lnTo>
                        <a:lnTo>
                          <a:pt x="652" y="430"/>
                        </a:lnTo>
                        <a:lnTo>
                          <a:pt x="628" y="425"/>
                        </a:lnTo>
                        <a:lnTo>
                          <a:pt x="613" y="398"/>
                        </a:lnTo>
                        <a:lnTo>
                          <a:pt x="589" y="331"/>
                        </a:lnTo>
                        <a:lnTo>
                          <a:pt x="561" y="323"/>
                        </a:lnTo>
                        <a:lnTo>
                          <a:pt x="531" y="297"/>
                        </a:lnTo>
                        <a:lnTo>
                          <a:pt x="519" y="263"/>
                        </a:lnTo>
                        <a:lnTo>
                          <a:pt x="537" y="210"/>
                        </a:lnTo>
                        <a:lnTo>
                          <a:pt x="522" y="200"/>
                        </a:lnTo>
                        <a:lnTo>
                          <a:pt x="485" y="200"/>
                        </a:lnTo>
                        <a:lnTo>
                          <a:pt x="476" y="167"/>
                        </a:lnTo>
                        <a:lnTo>
                          <a:pt x="414" y="103"/>
                        </a:lnTo>
                        <a:lnTo>
                          <a:pt x="399" y="50"/>
                        </a:lnTo>
                        <a:lnTo>
                          <a:pt x="406" y="29"/>
                        </a:lnTo>
                        <a:lnTo>
                          <a:pt x="379" y="0"/>
                        </a:lnTo>
                        <a:lnTo>
                          <a:pt x="0" y="9"/>
                        </a:lnTo>
                        <a:lnTo>
                          <a:pt x="39" y="80"/>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31" name="Freeform 82"/>
                  <p:cNvSpPr>
                    <a:spLocks/>
                  </p:cNvSpPr>
                  <p:nvPr/>
                </p:nvSpPr>
                <p:spPr bwMode="auto">
                  <a:xfrm>
                    <a:off x="4604335" y="3315408"/>
                    <a:ext cx="581970" cy="502870"/>
                  </a:xfrm>
                  <a:custGeom>
                    <a:avLst/>
                    <a:gdLst>
                      <a:gd name="T0" fmla="*/ 19663 w 495"/>
                      <a:gd name="T1" fmla="*/ 161201 h 432"/>
                      <a:gd name="T2" fmla="*/ 16386 w 495"/>
                      <a:gd name="T3" fmla="*/ 386234 h 432"/>
                      <a:gd name="T4" fmla="*/ 27310 w 495"/>
                      <a:gd name="T5" fmla="*/ 399216 h 432"/>
                      <a:gd name="T6" fmla="*/ 66636 w 495"/>
                      <a:gd name="T7" fmla="*/ 399216 h 432"/>
                      <a:gd name="T8" fmla="*/ 68821 w 495"/>
                      <a:gd name="T9" fmla="*/ 467375 h 432"/>
                      <a:gd name="T10" fmla="*/ 388893 w 495"/>
                      <a:gd name="T11" fmla="*/ 463047 h 432"/>
                      <a:gd name="T12" fmla="*/ 383431 w 495"/>
                      <a:gd name="T13" fmla="*/ 393807 h 432"/>
                      <a:gd name="T14" fmla="*/ 409649 w 495"/>
                      <a:gd name="T15" fmla="*/ 315911 h 432"/>
                      <a:gd name="T16" fmla="*/ 451160 w 495"/>
                      <a:gd name="T17" fmla="*/ 262898 h 432"/>
                      <a:gd name="T18" fmla="*/ 446790 w 495"/>
                      <a:gd name="T19" fmla="*/ 247752 h 432"/>
                      <a:gd name="T20" fmla="*/ 477377 w 495"/>
                      <a:gd name="T21" fmla="*/ 197985 h 432"/>
                      <a:gd name="T22" fmla="*/ 493763 w 495"/>
                      <a:gd name="T23" fmla="*/ 143891 h 432"/>
                      <a:gd name="T24" fmla="*/ 488301 w 495"/>
                      <a:gd name="T25" fmla="*/ 140645 h 432"/>
                      <a:gd name="T26" fmla="*/ 514519 w 495"/>
                      <a:gd name="T27" fmla="*/ 120089 h 432"/>
                      <a:gd name="T28" fmla="*/ 540736 w 495"/>
                      <a:gd name="T29" fmla="*/ 74650 h 432"/>
                      <a:gd name="T30" fmla="*/ 530904 w 495"/>
                      <a:gd name="T31" fmla="*/ 62749 h 432"/>
                      <a:gd name="T32" fmla="*/ 458806 w 495"/>
                      <a:gd name="T33" fmla="*/ 67077 h 432"/>
                      <a:gd name="T34" fmla="*/ 478469 w 495"/>
                      <a:gd name="T35" fmla="*/ 41112 h 432"/>
                      <a:gd name="T36" fmla="*/ 473007 w 495"/>
                      <a:gd name="T37" fmla="*/ 0 h 432"/>
                      <a:gd name="T38" fmla="*/ 0 w 495"/>
                      <a:gd name="T39" fmla="*/ 15146 h 432"/>
                      <a:gd name="T40" fmla="*/ 19663 w 495"/>
                      <a:gd name="T41" fmla="*/ 161201 h 432"/>
                      <a:gd name="T42" fmla="*/ 19663 w 495"/>
                      <a:gd name="T43" fmla="*/ 161201 h 4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5"/>
                      <a:gd name="T67" fmla="*/ 0 h 432"/>
                      <a:gd name="T68" fmla="*/ 495 w 495"/>
                      <a:gd name="T69" fmla="*/ 432 h 4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5" h="432">
                        <a:moveTo>
                          <a:pt x="18" y="149"/>
                        </a:moveTo>
                        <a:lnTo>
                          <a:pt x="15" y="357"/>
                        </a:lnTo>
                        <a:lnTo>
                          <a:pt x="25" y="369"/>
                        </a:lnTo>
                        <a:lnTo>
                          <a:pt x="61" y="369"/>
                        </a:lnTo>
                        <a:lnTo>
                          <a:pt x="63" y="432"/>
                        </a:lnTo>
                        <a:lnTo>
                          <a:pt x="356" y="428"/>
                        </a:lnTo>
                        <a:lnTo>
                          <a:pt x="351" y="364"/>
                        </a:lnTo>
                        <a:lnTo>
                          <a:pt x="375" y="292"/>
                        </a:lnTo>
                        <a:lnTo>
                          <a:pt x="413" y="243"/>
                        </a:lnTo>
                        <a:lnTo>
                          <a:pt x="409" y="229"/>
                        </a:lnTo>
                        <a:lnTo>
                          <a:pt x="437" y="183"/>
                        </a:lnTo>
                        <a:lnTo>
                          <a:pt x="452" y="133"/>
                        </a:lnTo>
                        <a:lnTo>
                          <a:pt x="447" y="130"/>
                        </a:lnTo>
                        <a:lnTo>
                          <a:pt x="471" y="111"/>
                        </a:lnTo>
                        <a:lnTo>
                          <a:pt x="495" y="69"/>
                        </a:lnTo>
                        <a:lnTo>
                          <a:pt x="486" y="58"/>
                        </a:lnTo>
                        <a:lnTo>
                          <a:pt x="420" y="62"/>
                        </a:lnTo>
                        <a:lnTo>
                          <a:pt x="438" y="38"/>
                        </a:lnTo>
                        <a:lnTo>
                          <a:pt x="433" y="0"/>
                        </a:lnTo>
                        <a:lnTo>
                          <a:pt x="0" y="14"/>
                        </a:lnTo>
                        <a:lnTo>
                          <a:pt x="18" y="149"/>
                        </a:lnTo>
                        <a:close/>
                      </a:path>
                    </a:pathLst>
                  </a:custGeom>
                  <a:solidFill>
                    <a:schemeClr val="accent4">
                      <a:lumMod val="75000"/>
                    </a:schemeClr>
                  </a:solidFill>
                  <a:ln w="9525">
                    <a:solidFill>
                      <a:schemeClr val="tx1"/>
                    </a:solidFill>
                    <a:round/>
                    <a:headEnd/>
                    <a:tailEnd/>
                  </a:ln>
                </p:spPr>
                <p:txBody>
                  <a:bodyPr/>
                  <a:lstStyle/>
                  <a:p>
                    <a:pPr>
                      <a:defRPr/>
                    </a:pPr>
                    <a:endParaRPr lang="en-US" dirty="0"/>
                  </a:p>
                </p:txBody>
              </p:sp>
              <p:sp>
                <p:nvSpPr>
                  <p:cNvPr id="832" name="Freeform 83"/>
                  <p:cNvSpPr>
                    <a:spLocks/>
                  </p:cNvSpPr>
                  <p:nvPr/>
                </p:nvSpPr>
                <p:spPr bwMode="auto">
                  <a:xfrm>
                    <a:off x="4680025" y="3814914"/>
                    <a:ext cx="654296" cy="549962"/>
                  </a:xfrm>
                  <a:custGeom>
                    <a:avLst/>
                    <a:gdLst>
                      <a:gd name="T0" fmla="*/ 0 w 560"/>
                      <a:gd name="T1" fmla="*/ 4324 h 474"/>
                      <a:gd name="T2" fmla="*/ 5441 w 560"/>
                      <a:gd name="T3" fmla="*/ 142676 h 474"/>
                      <a:gd name="T4" fmla="*/ 60936 w 560"/>
                      <a:gd name="T5" fmla="*/ 244279 h 474"/>
                      <a:gd name="T6" fmla="*/ 40261 w 560"/>
                      <a:gd name="T7" fmla="*/ 323184 h 474"/>
                      <a:gd name="T8" fmla="*/ 44614 w 560"/>
                      <a:gd name="T9" fmla="*/ 389118 h 474"/>
                      <a:gd name="T10" fmla="*/ 20675 w 560"/>
                      <a:gd name="T11" fmla="*/ 422625 h 474"/>
                      <a:gd name="T12" fmla="*/ 29380 w 560"/>
                      <a:gd name="T13" fmla="*/ 433434 h 474"/>
                      <a:gd name="T14" fmla="*/ 110991 w 560"/>
                      <a:gd name="T15" fmla="*/ 424787 h 474"/>
                      <a:gd name="T16" fmla="*/ 211101 w 560"/>
                      <a:gd name="T17" fmla="*/ 450728 h 474"/>
                      <a:gd name="T18" fmla="*/ 244833 w 560"/>
                      <a:gd name="T19" fmla="*/ 424787 h 474"/>
                      <a:gd name="T20" fmla="*/ 343855 w 560"/>
                      <a:gd name="T21" fmla="*/ 464779 h 474"/>
                      <a:gd name="T22" fmla="*/ 350384 w 560"/>
                      <a:gd name="T23" fmla="*/ 487478 h 474"/>
                      <a:gd name="T24" fmla="*/ 388469 w 560"/>
                      <a:gd name="T25" fmla="*/ 503691 h 474"/>
                      <a:gd name="T26" fmla="*/ 408056 w 560"/>
                      <a:gd name="T27" fmla="*/ 483154 h 474"/>
                      <a:gd name="T28" fmla="*/ 454846 w 560"/>
                      <a:gd name="T29" fmla="*/ 501529 h 474"/>
                      <a:gd name="T30" fmla="*/ 484226 w 560"/>
                      <a:gd name="T31" fmla="*/ 487478 h 474"/>
                      <a:gd name="T32" fmla="*/ 478785 w 560"/>
                      <a:gd name="T33" fmla="*/ 457213 h 474"/>
                      <a:gd name="T34" fmla="*/ 559308 w 560"/>
                      <a:gd name="T35" fmla="*/ 483154 h 474"/>
                      <a:gd name="T36" fmla="*/ 554955 w 560"/>
                      <a:gd name="T37" fmla="*/ 512338 h 474"/>
                      <a:gd name="T38" fmla="*/ 609363 w 560"/>
                      <a:gd name="T39" fmla="*/ 475588 h 474"/>
                      <a:gd name="T40" fmla="*/ 560396 w 560"/>
                      <a:gd name="T41" fmla="*/ 470184 h 474"/>
                      <a:gd name="T42" fmla="*/ 525575 w 560"/>
                      <a:gd name="T43" fmla="*/ 431272 h 474"/>
                      <a:gd name="T44" fmla="*/ 570190 w 560"/>
                      <a:gd name="T45" fmla="*/ 383713 h 474"/>
                      <a:gd name="T46" fmla="*/ 570190 w 560"/>
                      <a:gd name="T47" fmla="*/ 356691 h 474"/>
                      <a:gd name="T48" fmla="*/ 520135 w 560"/>
                      <a:gd name="T49" fmla="*/ 396684 h 474"/>
                      <a:gd name="T50" fmla="*/ 496196 w 560"/>
                      <a:gd name="T51" fmla="*/ 383713 h 474"/>
                      <a:gd name="T52" fmla="*/ 515782 w 560"/>
                      <a:gd name="T53" fmla="*/ 362095 h 474"/>
                      <a:gd name="T54" fmla="*/ 460287 w 560"/>
                      <a:gd name="T55" fmla="*/ 378309 h 474"/>
                      <a:gd name="T56" fmla="*/ 425466 w 560"/>
                      <a:gd name="T57" fmla="*/ 363176 h 474"/>
                      <a:gd name="T58" fmla="*/ 434171 w 560"/>
                      <a:gd name="T59" fmla="*/ 339397 h 474"/>
                      <a:gd name="T60" fmla="*/ 528840 w 560"/>
                      <a:gd name="T61" fmla="*/ 356691 h 474"/>
                      <a:gd name="T62" fmla="*/ 491843 w 560"/>
                      <a:gd name="T63" fmla="*/ 295081 h 474"/>
                      <a:gd name="T64" fmla="*/ 497284 w 560"/>
                      <a:gd name="T65" fmla="*/ 250765 h 474"/>
                      <a:gd name="T66" fmla="*/ 281830 w 560"/>
                      <a:gd name="T67" fmla="*/ 260493 h 474"/>
                      <a:gd name="T68" fmla="*/ 307946 w 560"/>
                      <a:gd name="T69" fmla="*/ 164294 h 474"/>
                      <a:gd name="T70" fmla="*/ 344943 w 560"/>
                      <a:gd name="T71" fmla="*/ 116735 h 474"/>
                      <a:gd name="T72" fmla="*/ 334061 w 560"/>
                      <a:gd name="T73" fmla="*/ 103765 h 474"/>
                      <a:gd name="T74" fmla="*/ 318827 w 560"/>
                      <a:gd name="T75" fmla="*/ 0 h 474"/>
                      <a:gd name="T76" fmla="*/ 0 w 560"/>
                      <a:gd name="T77" fmla="*/ 4324 h 474"/>
                      <a:gd name="T78" fmla="*/ 0 w 560"/>
                      <a:gd name="T79" fmla="*/ 4324 h 474"/>
                      <a:gd name="T80" fmla="*/ 0 w 560"/>
                      <a:gd name="T81" fmla="*/ 4324 h 4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0"/>
                      <a:gd name="T124" fmla="*/ 0 h 474"/>
                      <a:gd name="T125" fmla="*/ 560 w 560"/>
                      <a:gd name="T126" fmla="*/ 474 h 4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0" h="474">
                        <a:moveTo>
                          <a:pt x="0" y="4"/>
                        </a:moveTo>
                        <a:lnTo>
                          <a:pt x="5" y="132"/>
                        </a:lnTo>
                        <a:lnTo>
                          <a:pt x="56" y="226"/>
                        </a:lnTo>
                        <a:lnTo>
                          <a:pt x="37" y="299"/>
                        </a:lnTo>
                        <a:lnTo>
                          <a:pt x="41" y="360"/>
                        </a:lnTo>
                        <a:lnTo>
                          <a:pt x="19" y="391"/>
                        </a:lnTo>
                        <a:lnTo>
                          <a:pt x="27" y="401"/>
                        </a:lnTo>
                        <a:lnTo>
                          <a:pt x="102" y="393"/>
                        </a:lnTo>
                        <a:lnTo>
                          <a:pt x="194" y="417"/>
                        </a:lnTo>
                        <a:lnTo>
                          <a:pt x="225" y="393"/>
                        </a:lnTo>
                        <a:lnTo>
                          <a:pt x="316" y="430"/>
                        </a:lnTo>
                        <a:lnTo>
                          <a:pt x="322" y="451"/>
                        </a:lnTo>
                        <a:lnTo>
                          <a:pt x="357" y="466"/>
                        </a:lnTo>
                        <a:lnTo>
                          <a:pt x="375" y="447"/>
                        </a:lnTo>
                        <a:lnTo>
                          <a:pt x="418" y="464"/>
                        </a:lnTo>
                        <a:lnTo>
                          <a:pt x="445" y="451"/>
                        </a:lnTo>
                        <a:lnTo>
                          <a:pt x="440" y="423"/>
                        </a:lnTo>
                        <a:lnTo>
                          <a:pt x="514" y="447"/>
                        </a:lnTo>
                        <a:lnTo>
                          <a:pt x="510" y="474"/>
                        </a:lnTo>
                        <a:lnTo>
                          <a:pt x="560" y="440"/>
                        </a:lnTo>
                        <a:lnTo>
                          <a:pt x="515" y="435"/>
                        </a:lnTo>
                        <a:lnTo>
                          <a:pt x="483" y="399"/>
                        </a:lnTo>
                        <a:lnTo>
                          <a:pt x="524" y="355"/>
                        </a:lnTo>
                        <a:lnTo>
                          <a:pt x="524" y="330"/>
                        </a:lnTo>
                        <a:lnTo>
                          <a:pt x="478" y="367"/>
                        </a:lnTo>
                        <a:lnTo>
                          <a:pt x="456" y="355"/>
                        </a:lnTo>
                        <a:lnTo>
                          <a:pt x="474" y="335"/>
                        </a:lnTo>
                        <a:lnTo>
                          <a:pt x="423" y="350"/>
                        </a:lnTo>
                        <a:lnTo>
                          <a:pt x="391" y="336"/>
                        </a:lnTo>
                        <a:lnTo>
                          <a:pt x="399" y="314"/>
                        </a:lnTo>
                        <a:lnTo>
                          <a:pt x="486" y="330"/>
                        </a:lnTo>
                        <a:lnTo>
                          <a:pt x="452" y="273"/>
                        </a:lnTo>
                        <a:lnTo>
                          <a:pt x="457" y="232"/>
                        </a:lnTo>
                        <a:lnTo>
                          <a:pt x="259" y="241"/>
                        </a:lnTo>
                        <a:lnTo>
                          <a:pt x="283" y="152"/>
                        </a:lnTo>
                        <a:lnTo>
                          <a:pt x="317" y="108"/>
                        </a:lnTo>
                        <a:lnTo>
                          <a:pt x="307" y="96"/>
                        </a:lnTo>
                        <a:lnTo>
                          <a:pt x="293" y="0"/>
                        </a:lnTo>
                        <a:lnTo>
                          <a:pt x="0" y="4"/>
                        </a:lnTo>
                        <a:close/>
                      </a:path>
                    </a:pathLst>
                  </a:custGeom>
                  <a:solidFill>
                    <a:schemeClr val="accent4">
                      <a:lumMod val="75000"/>
                    </a:schemeClr>
                  </a:solidFill>
                  <a:ln w="9525">
                    <a:solidFill>
                      <a:schemeClr val="tx1"/>
                    </a:solidFill>
                    <a:round/>
                    <a:headEnd/>
                    <a:tailEnd/>
                  </a:ln>
                </p:spPr>
                <p:txBody>
                  <a:bodyPr/>
                  <a:lstStyle/>
                  <a:p>
                    <a:pPr>
                      <a:defRPr/>
                    </a:pPr>
                    <a:endParaRPr lang="en-US" dirty="0"/>
                  </a:p>
                </p:txBody>
              </p:sp>
              <p:sp>
                <p:nvSpPr>
                  <p:cNvPr id="833" name="Freeform 84"/>
                  <p:cNvSpPr>
                    <a:spLocks/>
                  </p:cNvSpPr>
                  <p:nvPr/>
                </p:nvSpPr>
                <p:spPr bwMode="auto">
                  <a:xfrm>
                    <a:off x="5013059" y="1769796"/>
                    <a:ext cx="654296" cy="321232"/>
                  </a:xfrm>
                  <a:custGeom>
                    <a:avLst/>
                    <a:gdLst>
                      <a:gd name="T0" fmla="*/ 201 w 558"/>
                      <a:gd name="T1" fmla="*/ 183 h 278"/>
                      <a:gd name="T2" fmla="*/ 208 w 558"/>
                      <a:gd name="T3" fmla="*/ 200 h 278"/>
                      <a:gd name="T4" fmla="*/ 227 w 558"/>
                      <a:gd name="T5" fmla="*/ 205 h 278"/>
                      <a:gd name="T6" fmla="*/ 254 w 558"/>
                      <a:gd name="T7" fmla="*/ 278 h 278"/>
                      <a:gd name="T8" fmla="*/ 304 w 558"/>
                      <a:gd name="T9" fmla="*/ 178 h 278"/>
                      <a:gd name="T10" fmla="*/ 329 w 558"/>
                      <a:gd name="T11" fmla="*/ 181 h 278"/>
                      <a:gd name="T12" fmla="*/ 362 w 558"/>
                      <a:gd name="T13" fmla="*/ 166 h 278"/>
                      <a:gd name="T14" fmla="*/ 415 w 558"/>
                      <a:gd name="T15" fmla="*/ 166 h 278"/>
                      <a:gd name="T16" fmla="*/ 434 w 558"/>
                      <a:gd name="T17" fmla="*/ 142 h 278"/>
                      <a:gd name="T18" fmla="*/ 538 w 558"/>
                      <a:gd name="T19" fmla="*/ 145 h 278"/>
                      <a:gd name="T20" fmla="*/ 558 w 558"/>
                      <a:gd name="T21" fmla="*/ 130 h 278"/>
                      <a:gd name="T22" fmla="*/ 524 w 558"/>
                      <a:gd name="T23" fmla="*/ 91 h 278"/>
                      <a:gd name="T24" fmla="*/ 461 w 558"/>
                      <a:gd name="T25" fmla="*/ 92 h 278"/>
                      <a:gd name="T26" fmla="*/ 410 w 558"/>
                      <a:gd name="T27" fmla="*/ 86 h 278"/>
                      <a:gd name="T28" fmla="*/ 345 w 558"/>
                      <a:gd name="T29" fmla="*/ 86 h 278"/>
                      <a:gd name="T30" fmla="*/ 323 w 558"/>
                      <a:gd name="T31" fmla="*/ 118 h 278"/>
                      <a:gd name="T32" fmla="*/ 290 w 558"/>
                      <a:gd name="T33" fmla="*/ 99 h 278"/>
                      <a:gd name="T34" fmla="*/ 256 w 558"/>
                      <a:gd name="T35" fmla="*/ 103 h 278"/>
                      <a:gd name="T36" fmla="*/ 244 w 558"/>
                      <a:gd name="T37" fmla="*/ 69 h 278"/>
                      <a:gd name="T38" fmla="*/ 171 w 558"/>
                      <a:gd name="T39" fmla="*/ 63 h 278"/>
                      <a:gd name="T40" fmla="*/ 162 w 558"/>
                      <a:gd name="T41" fmla="*/ 51 h 278"/>
                      <a:gd name="T42" fmla="*/ 195 w 558"/>
                      <a:gd name="T43" fmla="*/ 16 h 278"/>
                      <a:gd name="T44" fmla="*/ 222 w 558"/>
                      <a:gd name="T45" fmla="*/ 14 h 278"/>
                      <a:gd name="T46" fmla="*/ 195 w 558"/>
                      <a:gd name="T47" fmla="*/ 0 h 278"/>
                      <a:gd name="T48" fmla="*/ 154 w 558"/>
                      <a:gd name="T49" fmla="*/ 11 h 278"/>
                      <a:gd name="T50" fmla="*/ 85 w 558"/>
                      <a:gd name="T51" fmla="*/ 79 h 278"/>
                      <a:gd name="T52" fmla="*/ 51 w 558"/>
                      <a:gd name="T53" fmla="*/ 86 h 278"/>
                      <a:gd name="T54" fmla="*/ 0 w 558"/>
                      <a:gd name="T55" fmla="*/ 120 h 278"/>
                      <a:gd name="T56" fmla="*/ 201 w 558"/>
                      <a:gd name="T57" fmla="*/ 183 h 278"/>
                      <a:gd name="T58" fmla="*/ 201 w 558"/>
                      <a:gd name="T59" fmla="*/ 183 h 2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8"/>
                      <a:gd name="T91" fmla="*/ 0 h 278"/>
                      <a:gd name="T92" fmla="*/ 558 w 558"/>
                      <a:gd name="T93" fmla="*/ 278 h 2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8" h="278">
                        <a:moveTo>
                          <a:pt x="201" y="183"/>
                        </a:moveTo>
                        <a:lnTo>
                          <a:pt x="208" y="200"/>
                        </a:lnTo>
                        <a:lnTo>
                          <a:pt x="227" y="205"/>
                        </a:lnTo>
                        <a:lnTo>
                          <a:pt x="254" y="278"/>
                        </a:lnTo>
                        <a:lnTo>
                          <a:pt x="304" y="178"/>
                        </a:lnTo>
                        <a:lnTo>
                          <a:pt x="329" y="181"/>
                        </a:lnTo>
                        <a:lnTo>
                          <a:pt x="362" y="166"/>
                        </a:lnTo>
                        <a:lnTo>
                          <a:pt x="415" y="166"/>
                        </a:lnTo>
                        <a:lnTo>
                          <a:pt x="434" y="142"/>
                        </a:lnTo>
                        <a:lnTo>
                          <a:pt x="538" y="145"/>
                        </a:lnTo>
                        <a:lnTo>
                          <a:pt x="558" y="130"/>
                        </a:lnTo>
                        <a:lnTo>
                          <a:pt x="524" y="91"/>
                        </a:lnTo>
                        <a:lnTo>
                          <a:pt x="461" y="92"/>
                        </a:lnTo>
                        <a:lnTo>
                          <a:pt x="410" y="86"/>
                        </a:lnTo>
                        <a:lnTo>
                          <a:pt x="345" y="86"/>
                        </a:lnTo>
                        <a:lnTo>
                          <a:pt x="323" y="118"/>
                        </a:lnTo>
                        <a:lnTo>
                          <a:pt x="290" y="99"/>
                        </a:lnTo>
                        <a:lnTo>
                          <a:pt x="256" y="103"/>
                        </a:lnTo>
                        <a:lnTo>
                          <a:pt x="244" y="69"/>
                        </a:lnTo>
                        <a:lnTo>
                          <a:pt x="171" y="63"/>
                        </a:lnTo>
                        <a:lnTo>
                          <a:pt x="162" y="51"/>
                        </a:lnTo>
                        <a:lnTo>
                          <a:pt x="195" y="16"/>
                        </a:lnTo>
                        <a:lnTo>
                          <a:pt x="222" y="14"/>
                        </a:lnTo>
                        <a:lnTo>
                          <a:pt x="195" y="0"/>
                        </a:lnTo>
                        <a:lnTo>
                          <a:pt x="154" y="11"/>
                        </a:lnTo>
                        <a:lnTo>
                          <a:pt x="85" y="79"/>
                        </a:lnTo>
                        <a:lnTo>
                          <a:pt x="51" y="86"/>
                        </a:lnTo>
                        <a:lnTo>
                          <a:pt x="0" y="120"/>
                        </a:lnTo>
                        <a:lnTo>
                          <a:pt x="201" y="183"/>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34" name="Freeform 85"/>
                  <p:cNvSpPr>
                    <a:spLocks/>
                  </p:cNvSpPr>
                  <p:nvPr/>
                </p:nvSpPr>
                <p:spPr bwMode="auto">
                  <a:xfrm>
                    <a:off x="5435240" y="1969936"/>
                    <a:ext cx="442364" cy="581917"/>
                  </a:xfrm>
                  <a:custGeom>
                    <a:avLst/>
                    <a:gdLst>
                      <a:gd name="T0" fmla="*/ 43 w 379"/>
                      <a:gd name="T1" fmla="*/ 416 h 501"/>
                      <a:gd name="T2" fmla="*/ 38 w 379"/>
                      <a:gd name="T3" fmla="*/ 332 h 501"/>
                      <a:gd name="T4" fmla="*/ 5 w 379"/>
                      <a:gd name="T5" fmla="*/ 271 h 501"/>
                      <a:gd name="T6" fmla="*/ 19 w 379"/>
                      <a:gd name="T7" fmla="*/ 143 h 501"/>
                      <a:gd name="T8" fmla="*/ 74 w 379"/>
                      <a:gd name="T9" fmla="*/ 76 h 501"/>
                      <a:gd name="T10" fmla="*/ 70 w 379"/>
                      <a:gd name="T11" fmla="*/ 126 h 501"/>
                      <a:gd name="T12" fmla="*/ 87 w 379"/>
                      <a:gd name="T13" fmla="*/ 116 h 501"/>
                      <a:gd name="T14" fmla="*/ 87 w 379"/>
                      <a:gd name="T15" fmla="*/ 75 h 501"/>
                      <a:gd name="T16" fmla="*/ 108 w 379"/>
                      <a:gd name="T17" fmla="*/ 51 h 501"/>
                      <a:gd name="T18" fmla="*/ 115 w 379"/>
                      <a:gd name="T19" fmla="*/ 6 h 501"/>
                      <a:gd name="T20" fmla="*/ 133 w 379"/>
                      <a:gd name="T21" fmla="*/ 0 h 501"/>
                      <a:gd name="T22" fmla="*/ 248 w 379"/>
                      <a:gd name="T23" fmla="*/ 39 h 501"/>
                      <a:gd name="T24" fmla="*/ 258 w 379"/>
                      <a:gd name="T25" fmla="*/ 71 h 501"/>
                      <a:gd name="T26" fmla="*/ 273 w 379"/>
                      <a:gd name="T27" fmla="*/ 102 h 501"/>
                      <a:gd name="T28" fmla="*/ 277 w 379"/>
                      <a:gd name="T29" fmla="*/ 156 h 501"/>
                      <a:gd name="T30" fmla="*/ 238 w 379"/>
                      <a:gd name="T31" fmla="*/ 204 h 501"/>
                      <a:gd name="T32" fmla="*/ 236 w 379"/>
                      <a:gd name="T33" fmla="*/ 240 h 501"/>
                      <a:gd name="T34" fmla="*/ 258 w 379"/>
                      <a:gd name="T35" fmla="*/ 252 h 501"/>
                      <a:gd name="T36" fmla="*/ 289 w 379"/>
                      <a:gd name="T37" fmla="*/ 202 h 501"/>
                      <a:gd name="T38" fmla="*/ 320 w 379"/>
                      <a:gd name="T39" fmla="*/ 185 h 501"/>
                      <a:gd name="T40" fmla="*/ 340 w 379"/>
                      <a:gd name="T41" fmla="*/ 196 h 501"/>
                      <a:gd name="T42" fmla="*/ 379 w 379"/>
                      <a:gd name="T43" fmla="*/ 307 h 501"/>
                      <a:gd name="T44" fmla="*/ 352 w 379"/>
                      <a:gd name="T45" fmla="*/ 354 h 501"/>
                      <a:gd name="T46" fmla="*/ 345 w 379"/>
                      <a:gd name="T47" fmla="*/ 388 h 501"/>
                      <a:gd name="T48" fmla="*/ 330 w 379"/>
                      <a:gd name="T49" fmla="*/ 399 h 501"/>
                      <a:gd name="T50" fmla="*/ 330 w 379"/>
                      <a:gd name="T51" fmla="*/ 429 h 501"/>
                      <a:gd name="T52" fmla="*/ 309 w 379"/>
                      <a:gd name="T53" fmla="*/ 470 h 501"/>
                      <a:gd name="T54" fmla="*/ 185 w 379"/>
                      <a:gd name="T55" fmla="*/ 487 h 501"/>
                      <a:gd name="T56" fmla="*/ 181 w 379"/>
                      <a:gd name="T57" fmla="*/ 480 h 501"/>
                      <a:gd name="T58" fmla="*/ 0 w 379"/>
                      <a:gd name="T59" fmla="*/ 501 h 501"/>
                      <a:gd name="T60" fmla="*/ 43 w 379"/>
                      <a:gd name="T61" fmla="*/ 416 h 501"/>
                      <a:gd name="T62" fmla="*/ 43 w 379"/>
                      <a:gd name="T63" fmla="*/ 416 h 5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01"/>
                      <a:gd name="T98" fmla="*/ 379 w 379"/>
                      <a:gd name="T99" fmla="*/ 501 h 5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01">
                        <a:moveTo>
                          <a:pt x="43" y="416"/>
                        </a:moveTo>
                        <a:lnTo>
                          <a:pt x="38" y="332"/>
                        </a:lnTo>
                        <a:lnTo>
                          <a:pt x="5" y="271"/>
                        </a:lnTo>
                        <a:lnTo>
                          <a:pt x="19" y="143"/>
                        </a:lnTo>
                        <a:lnTo>
                          <a:pt x="74" y="76"/>
                        </a:lnTo>
                        <a:lnTo>
                          <a:pt x="70" y="126"/>
                        </a:lnTo>
                        <a:lnTo>
                          <a:pt x="87" y="116"/>
                        </a:lnTo>
                        <a:lnTo>
                          <a:pt x="87" y="75"/>
                        </a:lnTo>
                        <a:lnTo>
                          <a:pt x="108" y="51"/>
                        </a:lnTo>
                        <a:lnTo>
                          <a:pt x="115" y="6"/>
                        </a:lnTo>
                        <a:lnTo>
                          <a:pt x="133" y="0"/>
                        </a:lnTo>
                        <a:lnTo>
                          <a:pt x="248" y="39"/>
                        </a:lnTo>
                        <a:lnTo>
                          <a:pt x="258" y="71"/>
                        </a:lnTo>
                        <a:lnTo>
                          <a:pt x="273" y="102"/>
                        </a:lnTo>
                        <a:lnTo>
                          <a:pt x="277" y="156"/>
                        </a:lnTo>
                        <a:lnTo>
                          <a:pt x="238" y="204"/>
                        </a:lnTo>
                        <a:lnTo>
                          <a:pt x="236" y="240"/>
                        </a:lnTo>
                        <a:lnTo>
                          <a:pt x="258" y="252"/>
                        </a:lnTo>
                        <a:lnTo>
                          <a:pt x="289" y="202"/>
                        </a:lnTo>
                        <a:lnTo>
                          <a:pt x="320" y="185"/>
                        </a:lnTo>
                        <a:lnTo>
                          <a:pt x="340" y="196"/>
                        </a:lnTo>
                        <a:lnTo>
                          <a:pt x="379" y="307"/>
                        </a:lnTo>
                        <a:lnTo>
                          <a:pt x="352" y="354"/>
                        </a:lnTo>
                        <a:lnTo>
                          <a:pt x="345" y="388"/>
                        </a:lnTo>
                        <a:lnTo>
                          <a:pt x="330" y="399"/>
                        </a:lnTo>
                        <a:lnTo>
                          <a:pt x="330" y="429"/>
                        </a:lnTo>
                        <a:lnTo>
                          <a:pt x="309" y="470"/>
                        </a:lnTo>
                        <a:lnTo>
                          <a:pt x="185" y="487"/>
                        </a:lnTo>
                        <a:lnTo>
                          <a:pt x="181" y="480"/>
                        </a:lnTo>
                        <a:lnTo>
                          <a:pt x="0" y="501"/>
                        </a:lnTo>
                        <a:lnTo>
                          <a:pt x="43" y="416"/>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35" name="Freeform 86"/>
                  <p:cNvSpPr>
                    <a:spLocks/>
                  </p:cNvSpPr>
                  <p:nvPr/>
                </p:nvSpPr>
                <p:spPr bwMode="auto">
                  <a:xfrm>
                    <a:off x="4765807" y="1857252"/>
                    <a:ext cx="608882" cy="617236"/>
                  </a:xfrm>
                  <a:custGeom>
                    <a:avLst/>
                    <a:gdLst>
                      <a:gd name="T0" fmla="*/ 14 w 519"/>
                      <a:gd name="T1" fmla="*/ 203 h 530"/>
                      <a:gd name="T2" fmla="*/ 12 w 519"/>
                      <a:gd name="T3" fmla="*/ 266 h 530"/>
                      <a:gd name="T4" fmla="*/ 75 w 519"/>
                      <a:gd name="T5" fmla="*/ 305 h 530"/>
                      <a:gd name="T6" fmla="*/ 99 w 519"/>
                      <a:gd name="T7" fmla="*/ 333 h 530"/>
                      <a:gd name="T8" fmla="*/ 150 w 519"/>
                      <a:gd name="T9" fmla="*/ 370 h 530"/>
                      <a:gd name="T10" fmla="*/ 157 w 519"/>
                      <a:gd name="T11" fmla="*/ 414 h 530"/>
                      <a:gd name="T12" fmla="*/ 167 w 519"/>
                      <a:gd name="T13" fmla="*/ 474 h 530"/>
                      <a:gd name="T14" fmla="*/ 215 w 519"/>
                      <a:gd name="T15" fmla="*/ 530 h 530"/>
                      <a:gd name="T16" fmla="*/ 473 w 519"/>
                      <a:gd name="T17" fmla="*/ 515 h 530"/>
                      <a:gd name="T18" fmla="*/ 459 w 519"/>
                      <a:gd name="T19" fmla="*/ 433 h 530"/>
                      <a:gd name="T20" fmla="*/ 481 w 519"/>
                      <a:gd name="T21" fmla="*/ 309 h 530"/>
                      <a:gd name="T22" fmla="*/ 481 w 519"/>
                      <a:gd name="T23" fmla="*/ 275 h 530"/>
                      <a:gd name="T24" fmla="*/ 519 w 519"/>
                      <a:gd name="T25" fmla="*/ 177 h 530"/>
                      <a:gd name="T26" fmla="*/ 509 w 519"/>
                      <a:gd name="T27" fmla="*/ 174 h 530"/>
                      <a:gd name="T28" fmla="*/ 485 w 519"/>
                      <a:gd name="T29" fmla="*/ 230 h 530"/>
                      <a:gd name="T30" fmla="*/ 464 w 519"/>
                      <a:gd name="T31" fmla="*/ 234 h 530"/>
                      <a:gd name="T32" fmla="*/ 456 w 519"/>
                      <a:gd name="T33" fmla="*/ 258 h 530"/>
                      <a:gd name="T34" fmla="*/ 434 w 519"/>
                      <a:gd name="T35" fmla="*/ 273 h 530"/>
                      <a:gd name="T36" fmla="*/ 449 w 519"/>
                      <a:gd name="T37" fmla="*/ 222 h 530"/>
                      <a:gd name="T38" fmla="*/ 464 w 519"/>
                      <a:gd name="T39" fmla="*/ 201 h 530"/>
                      <a:gd name="T40" fmla="*/ 437 w 519"/>
                      <a:gd name="T41" fmla="*/ 128 h 530"/>
                      <a:gd name="T42" fmla="*/ 418 w 519"/>
                      <a:gd name="T43" fmla="*/ 123 h 530"/>
                      <a:gd name="T44" fmla="*/ 411 w 519"/>
                      <a:gd name="T45" fmla="*/ 106 h 530"/>
                      <a:gd name="T46" fmla="*/ 210 w 519"/>
                      <a:gd name="T47" fmla="*/ 43 h 530"/>
                      <a:gd name="T48" fmla="*/ 184 w 519"/>
                      <a:gd name="T49" fmla="*/ 31 h 530"/>
                      <a:gd name="T50" fmla="*/ 171 w 519"/>
                      <a:gd name="T51" fmla="*/ 43 h 530"/>
                      <a:gd name="T52" fmla="*/ 165 w 519"/>
                      <a:gd name="T53" fmla="*/ 39 h 530"/>
                      <a:gd name="T54" fmla="*/ 172 w 519"/>
                      <a:gd name="T55" fmla="*/ 17 h 530"/>
                      <a:gd name="T56" fmla="*/ 177 w 519"/>
                      <a:gd name="T57" fmla="*/ 3 h 530"/>
                      <a:gd name="T58" fmla="*/ 171 w 519"/>
                      <a:gd name="T59" fmla="*/ 0 h 530"/>
                      <a:gd name="T60" fmla="*/ 89 w 519"/>
                      <a:gd name="T61" fmla="*/ 34 h 530"/>
                      <a:gd name="T62" fmla="*/ 80 w 519"/>
                      <a:gd name="T63" fmla="*/ 36 h 530"/>
                      <a:gd name="T64" fmla="*/ 63 w 519"/>
                      <a:gd name="T65" fmla="*/ 27 h 530"/>
                      <a:gd name="T66" fmla="*/ 48 w 519"/>
                      <a:gd name="T67" fmla="*/ 38 h 530"/>
                      <a:gd name="T68" fmla="*/ 51 w 519"/>
                      <a:gd name="T69" fmla="*/ 99 h 530"/>
                      <a:gd name="T70" fmla="*/ 0 w 519"/>
                      <a:gd name="T71" fmla="*/ 160 h 530"/>
                      <a:gd name="T72" fmla="*/ 14 w 519"/>
                      <a:gd name="T73" fmla="*/ 203 h 530"/>
                      <a:gd name="T74" fmla="*/ 14 w 519"/>
                      <a:gd name="T75" fmla="*/ 203 h 5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9"/>
                      <a:gd name="T115" fmla="*/ 0 h 530"/>
                      <a:gd name="T116" fmla="*/ 519 w 519"/>
                      <a:gd name="T117" fmla="*/ 530 h 5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9" h="530">
                        <a:moveTo>
                          <a:pt x="14" y="203"/>
                        </a:moveTo>
                        <a:lnTo>
                          <a:pt x="12" y="266"/>
                        </a:lnTo>
                        <a:lnTo>
                          <a:pt x="75" y="305"/>
                        </a:lnTo>
                        <a:lnTo>
                          <a:pt x="99" y="333"/>
                        </a:lnTo>
                        <a:lnTo>
                          <a:pt x="150" y="370"/>
                        </a:lnTo>
                        <a:lnTo>
                          <a:pt x="157" y="414"/>
                        </a:lnTo>
                        <a:lnTo>
                          <a:pt x="167" y="474"/>
                        </a:lnTo>
                        <a:lnTo>
                          <a:pt x="215" y="530"/>
                        </a:lnTo>
                        <a:lnTo>
                          <a:pt x="473" y="515"/>
                        </a:lnTo>
                        <a:lnTo>
                          <a:pt x="459" y="433"/>
                        </a:lnTo>
                        <a:lnTo>
                          <a:pt x="481" y="309"/>
                        </a:lnTo>
                        <a:lnTo>
                          <a:pt x="481" y="275"/>
                        </a:lnTo>
                        <a:lnTo>
                          <a:pt x="519" y="177"/>
                        </a:lnTo>
                        <a:lnTo>
                          <a:pt x="509" y="174"/>
                        </a:lnTo>
                        <a:lnTo>
                          <a:pt x="485" y="230"/>
                        </a:lnTo>
                        <a:lnTo>
                          <a:pt x="464" y="234"/>
                        </a:lnTo>
                        <a:lnTo>
                          <a:pt x="456" y="258"/>
                        </a:lnTo>
                        <a:lnTo>
                          <a:pt x="434" y="273"/>
                        </a:lnTo>
                        <a:lnTo>
                          <a:pt x="449" y="222"/>
                        </a:lnTo>
                        <a:lnTo>
                          <a:pt x="464" y="201"/>
                        </a:lnTo>
                        <a:lnTo>
                          <a:pt x="437" y="128"/>
                        </a:lnTo>
                        <a:lnTo>
                          <a:pt x="418" y="123"/>
                        </a:lnTo>
                        <a:lnTo>
                          <a:pt x="411" y="106"/>
                        </a:lnTo>
                        <a:lnTo>
                          <a:pt x="210" y="43"/>
                        </a:lnTo>
                        <a:lnTo>
                          <a:pt x="184" y="31"/>
                        </a:lnTo>
                        <a:lnTo>
                          <a:pt x="171" y="43"/>
                        </a:lnTo>
                        <a:lnTo>
                          <a:pt x="165" y="39"/>
                        </a:lnTo>
                        <a:lnTo>
                          <a:pt x="172" y="17"/>
                        </a:lnTo>
                        <a:lnTo>
                          <a:pt x="177" y="3"/>
                        </a:lnTo>
                        <a:lnTo>
                          <a:pt x="171" y="0"/>
                        </a:lnTo>
                        <a:lnTo>
                          <a:pt x="89" y="34"/>
                        </a:lnTo>
                        <a:lnTo>
                          <a:pt x="80" y="36"/>
                        </a:lnTo>
                        <a:lnTo>
                          <a:pt x="63" y="27"/>
                        </a:lnTo>
                        <a:lnTo>
                          <a:pt x="48" y="38"/>
                        </a:lnTo>
                        <a:lnTo>
                          <a:pt x="51" y="99"/>
                        </a:lnTo>
                        <a:lnTo>
                          <a:pt x="0" y="160"/>
                        </a:lnTo>
                        <a:lnTo>
                          <a:pt x="14" y="203"/>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36" name="Freeform 87"/>
                  <p:cNvSpPr>
                    <a:spLocks/>
                  </p:cNvSpPr>
                  <p:nvPr/>
                </p:nvSpPr>
                <p:spPr bwMode="auto">
                  <a:xfrm>
                    <a:off x="4944098" y="2455987"/>
                    <a:ext cx="450774" cy="785420"/>
                  </a:xfrm>
                  <a:custGeom>
                    <a:avLst/>
                    <a:gdLst>
                      <a:gd name="T0" fmla="*/ 7 w 386"/>
                      <a:gd name="T1" fmla="*/ 276 h 675"/>
                      <a:gd name="T2" fmla="*/ 46 w 386"/>
                      <a:gd name="T3" fmla="*/ 191 h 675"/>
                      <a:gd name="T4" fmla="*/ 34 w 386"/>
                      <a:gd name="T5" fmla="*/ 159 h 675"/>
                      <a:gd name="T6" fmla="*/ 101 w 386"/>
                      <a:gd name="T7" fmla="*/ 107 h 675"/>
                      <a:gd name="T8" fmla="*/ 113 w 386"/>
                      <a:gd name="T9" fmla="*/ 70 h 675"/>
                      <a:gd name="T10" fmla="*/ 65 w 386"/>
                      <a:gd name="T11" fmla="*/ 15 h 675"/>
                      <a:gd name="T12" fmla="*/ 323 w 386"/>
                      <a:gd name="T13" fmla="*/ 0 h 675"/>
                      <a:gd name="T14" fmla="*/ 330 w 386"/>
                      <a:gd name="T15" fmla="*/ 39 h 675"/>
                      <a:gd name="T16" fmla="*/ 355 w 386"/>
                      <a:gd name="T17" fmla="*/ 90 h 675"/>
                      <a:gd name="T18" fmla="*/ 378 w 386"/>
                      <a:gd name="T19" fmla="*/ 348 h 675"/>
                      <a:gd name="T20" fmla="*/ 372 w 386"/>
                      <a:gd name="T21" fmla="*/ 401 h 675"/>
                      <a:gd name="T22" fmla="*/ 386 w 386"/>
                      <a:gd name="T23" fmla="*/ 431 h 675"/>
                      <a:gd name="T24" fmla="*/ 371 w 386"/>
                      <a:gd name="T25" fmla="*/ 489 h 675"/>
                      <a:gd name="T26" fmla="*/ 350 w 386"/>
                      <a:gd name="T27" fmla="*/ 515 h 675"/>
                      <a:gd name="T28" fmla="*/ 340 w 386"/>
                      <a:gd name="T29" fmla="*/ 558 h 675"/>
                      <a:gd name="T30" fmla="*/ 352 w 386"/>
                      <a:gd name="T31" fmla="*/ 571 h 675"/>
                      <a:gd name="T32" fmla="*/ 342 w 386"/>
                      <a:gd name="T33" fmla="*/ 595 h 675"/>
                      <a:gd name="T34" fmla="*/ 347 w 386"/>
                      <a:gd name="T35" fmla="*/ 604 h 675"/>
                      <a:gd name="T36" fmla="*/ 316 w 386"/>
                      <a:gd name="T37" fmla="*/ 616 h 675"/>
                      <a:gd name="T38" fmla="*/ 309 w 386"/>
                      <a:gd name="T39" fmla="*/ 658 h 675"/>
                      <a:gd name="T40" fmla="*/ 265 w 386"/>
                      <a:gd name="T41" fmla="*/ 645 h 675"/>
                      <a:gd name="T42" fmla="*/ 243 w 386"/>
                      <a:gd name="T43" fmla="*/ 675 h 675"/>
                      <a:gd name="T44" fmla="*/ 229 w 386"/>
                      <a:gd name="T45" fmla="*/ 672 h 675"/>
                      <a:gd name="T46" fmla="*/ 214 w 386"/>
                      <a:gd name="T47" fmla="*/ 645 h 675"/>
                      <a:gd name="T48" fmla="*/ 190 w 386"/>
                      <a:gd name="T49" fmla="*/ 578 h 675"/>
                      <a:gd name="T50" fmla="*/ 132 w 386"/>
                      <a:gd name="T51" fmla="*/ 544 h 675"/>
                      <a:gd name="T52" fmla="*/ 120 w 386"/>
                      <a:gd name="T53" fmla="*/ 510 h 675"/>
                      <a:gd name="T54" fmla="*/ 138 w 386"/>
                      <a:gd name="T55" fmla="*/ 457 h 675"/>
                      <a:gd name="T56" fmla="*/ 123 w 386"/>
                      <a:gd name="T57" fmla="*/ 447 h 675"/>
                      <a:gd name="T58" fmla="*/ 86 w 386"/>
                      <a:gd name="T59" fmla="*/ 447 h 675"/>
                      <a:gd name="T60" fmla="*/ 77 w 386"/>
                      <a:gd name="T61" fmla="*/ 414 h 675"/>
                      <a:gd name="T62" fmla="*/ 15 w 386"/>
                      <a:gd name="T63" fmla="*/ 350 h 675"/>
                      <a:gd name="T64" fmla="*/ 0 w 386"/>
                      <a:gd name="T65" fmla="*/ 297 h 675"/>
                      <a:gd name="T66" fmla="*/ 7 w 386"/>
                      <a:gd name="T67" fmla="*/ 276 h 675"/>
                      <a:gd name="T68" fmla="*/ 7 w 386"/>
                      <a:gd name="T69" fmla="*/ 276 h 6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6"/>
                      <a:gd name="T106" fmla="*/ 0 h 675"/>
                      <a:gd name="T107" fmla="*/ 386 w 386"/>
                      <a:gd name="T108" fmla="*/ 675 h 6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6" h="675">
                        <a:moveTo>
                          <a:pt x="7" y="276"/>
                        </a:moveTo>
                        <a:lnTo>
                          <a:pt x="46" y="191"/>
                        </a:lnTo>
                        <a:lnTo>
                          <a:pt x="34" y="159"/>
                        </a:lnTo>
                        <a:lnTo>
                          <a:pt x="101" y="107"/>
                        </a:lnTo>
                        <a:lnTo>
                          <a:pt x="113" y="70"/>
                        </a:lnTo>
                        <a:lnTo>
                          <a:pt x="65" y="15"/>
                        </a:lnTo>
                        <a:lnTo>
                          <a:pt x="323" y="0"/>
                        </a:lnTo>
                        <a:lnTo>
                          <a:pt x="330" y="39"/>
                        </a:lnTo>
                        <a:lnTo>
                          <a:pt x="355" y="90"/>
                        </a:lnTo>
                        <a:lnTo>
                          <a:pt x="378" y="348"/>
                        </a:lnTo>
                        <a:lnTo>
                          <a:pt x="372" y="401"/>
                        </a:lnTo>
                        <a:lnTo>
                          <a:pt x="386" y="431"/>
                        </a:lnTo>
                        <a:lnTo>
                          <a:pt x="371" y="489"/>
                        </a:lnTo>
                        <a:lnTo>
                          <a:pt x="350" y="515"/>
                        </a:lnTo>
                        <a:lnTo>
                          <a:pt x="340" y="558"/>
                        </a:lnTo>
                        <a:lnTo>
                          <a:pt x="352" y="571"/>
                        </a:lnTo>
                        <a:lnTo>
                          <a:pt x="342" y="595"/>
                        </a:lnTo>
                        <a:lnTo>
                          <a:pt x="347" y="604"/>
                        </a:lnTo>
                        <a:lnTo>
                          <a:pt x="316" y="616"/>
                        </a:lnTo>
                        <a:lnTo>
                          <a:pt x="309" y="658"/>
                        </a:lnTo>
                        <a:lnTo>
                          <a:pt x="265" y="645"/>
                        </a:lnTo>
                        <a:lnTo>
                          <a:pt x="243" y="675"/>
                        </a:lnTo>
                        <a:lnTo>
                          <a:pt x="229" y="672"/>
                        </a:lnTo>
                        <a:lnTo>
                          <a:pt x="214" y="645"/>
                        </a:lnTo>
                        <a:lnTo>
                          <a:pt x="190" y="578"/>
                        </a:lnTo>
                        <a:lnTo>
                          <a:pt x="132" y="544"/>
                        </a:lnTo>
                        <a:lnTo>
                          <a:pt x="120" y="510"/>
                        </a:lnTo>
                        <a:lnTo>
                          <a:pt x="138" y="457"/>
                        </a:lnTo>
                        <a:lnTo>
                          <a:pt x="123" y="447"/>
                        </a:lnTo>
                        <a:lnTo>
                          <a:pt x="86" y="447"/>
                        </a:lnTo>
                        <a:lnTo>
                          <a:pt x="77" y="414"/>
                        </a:lnTo>
                        <a:lnTo>
                          <a:pt x="15" y="350"/>
                        </a:lnTo>
                        <a:lnTo>
                          <a:pt x="0" y="297"/>
                        </a:lnTo>
                        <a:lnTo>
                          <a:pt x="7" y="276"/>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37" name="Freeform 88"/>
                  <p:cNvSpPr>
                    <a:spLocks/>
                  </p:cNvSpPr>
                  <p:nvPr/>
                </p:nvSpPr>
                <p:spPr bwMode="auto">
                  <a:xfrm>
                    <a:off x="5344412" y="2528306"/>
                    <a:ext cx="354900" cy="593689"/>
                  </a:xfrm>
                  <a:custGeom>
                    <a:avLst/>
                    <a:gdLst>
                      <a:gd name="T0" fmla="*/ 10 w 304"/>
                      <a:gd name="T1" fmla="*/ 509 h 509"/>
                      <a:gd name="T2" fmla="*/ 19 w 304"/>
                      <a:gd name="T3" fmla="*/ 493 h 509"/>
                      <a:gd name="T4" fmla="*/ 77 w 304"/>
                      <a:gd name="T5" fmla="*/ 490 h 509"/>
                      <a:gd name="T6" fmla="*/ 125 w 304"/>
                      <a:gd name="T7" fmla="*/ 474 h 509"/>
                      <a:gd name="T8" fmla="*/ 172 w 304"/>
                      <a:gd name="T9" fmla="*/ 446 h 509"/>
                      <a:gd name="T10" fmla="*/ 212 w 304"/>
                      <a:gd name="T11" fmla="*/ 444 h 509"/>
                      <a:gd name="T12" fmla="*/ 256 w 304"/>
                      <a:gd name="T13" fmla="*/ 370 h 509"/>
                      <a:gd name="T14" fmla="*/ 270 w 304"/>
                      <a:gd name="T15" fmla="*/ 376 h 509"/>
                      <a:gd name="T16" fmla="*/ 304 w 304"/>
                      <a:gd name="T17" fmla="*/ 350 h 509"/>
                      <a:gd name="T18" fmla="*/ 295 w 304"/>
                      <a:gd name="T19" fmla="*/ 331 h 509"/>
                      <a:gd name="T20" fmla="*/ 299 w 304"/>
                      <a:gd name="T21" fmla="*/ 321 h 509"/>
                      <a:gd name="T22" fmla="*/ 265 w 304"/>
                      <a:gd name="T23" fmla="*/ 7 h 509"/>
                      <a:gd name="T24" fmla="*/ 261 w 304"/>
                      <a:gd name="T25" fmla="*/ 0 h 509"/>
                      <a:gd name="T26" fmla="*/ 80 w 304"/>
                      <a:gd name="T27" fmla="*/ 21 h 509"/>
                      <a:gd name="T28" fmla="*/ 46 w 304"/>
                      <a:gd name="T29" fmla="*/ 38 h 509"/>
                      <a:gd name="T30" fmla="*/ 15 w 304"/>
                      <a:gd name="T31" fmla="*/ 29 h 509"/>
                      <a:gd name="T32" fmla="*/ 38 w 304"/>
                      <a:gd name="T33" fmla="*/ 287 h 509"/>
                      <a:gd name="T34" fmla="*/ 32 w 304"/>
                      <a:gd name="T35" fmla="*/ 340 h 509"/>
                      <a:gd name="T36" fmla="*/ 46 w 304"/>
                      <a:gd name="T37" fmla="*/ 370 h 509"/>
                      <a:gd name="T38" fmla="*/ 31 w 304"/>
                      <a:gd name="T39" fmla="*/ 428 h 509"/>
                      <a:gd name="T40" fmla="*/ 10 w 304"/>
                      <a:gd name="T41" fmla="*/ 454 h 509"/>
                      <a:gd name="T42" fmla="*/ 0 w 304"/>
                      <a:gd name="T43" fmla="*/ 497 h 509"/>
                      <a:gd name="T44" fmla="*/ 10 w 304"/>
                      <a:gd name="T45" fmla="*/ 509 h 509"/>
                      <a:gd name="T46" fmla="*/ 10 w 304"/>
                      <a:gd name="T47" fmla="*/ 509 h 5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509"/>
                      <a:gd name="T74" fmla="*/ 304 w 304"/>
                      <a:gd name="T75" fmla="*/ 509 h 5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509">
                        <a:moveTo>
                          <a:pt x="10" y="509"/>
                        </a:moveTo>
                        <a:lnTo>
                          <a:pt x="19" y="493"/>
                        </a:lnTo>
                        <a:lnTo>
                          <a:pt x="77" y="490"/>
                        </a:lnTo>
                        <a:lnTo>
                          <a:pt x="125" y="474"/>
                        </a:lnTo>
                        <a:lnTo>
                          <a:pt x="172" y="446"/>
                        </a:lnTo>
                        <a:lnTo>
                          <a:pt x="212" y="444"/>
                        </a:lnTo>
                        <a:lnTo>
                          <a:pt x="256" y="370"/>
                        </a:lnTo>
                        <a:lnTo>
                          <a:pt x="270" y="376"/>
                        </a:lnTo>
                        <a:lnTo>
                          <a:pt x="304" y="350"/>
                        </a:lnTo>
                        <a:lnTo>
                          <a:pt x="295" y="331"/>
                        </a:lnTo>
                        <a:lnTo>
                          <a:pt x="299" y="321"/>
                        </a:lnTo>
                        <a:lnTo>
                          <a:pt x="265" y="7"/>
                        </a:lnTo>
                        <a:lnTo>
                          <a:pt x="261" y="0"/>
                        </a:lnTo>
                        <a:lnTo>
                          <a:pt x="80" y="21"/>
                        </a:lnTo>
                        <a:lnTo>
                          <a:pt x="46" y="38"/>
                        </a:lnTo>
                        <a:lnTo>
                          <a:pt x="15" y="29"/>
                        </a:lnTo>
                        <a:lnTo>
                          <a:pt x="38" y="287"/>
                        </a:lnTo>
                        <a:lnTo>
                          <a:pt x="32" y="340"/>
                        </a:lnTo>
                        <a:lnTo>
                          <a:pt x="46" y="370"/>
                        </a:lnTo>
                        <a:lnTo>
                          <a:pt x="31" y="428"/>
                        </a:lnTo>
                        <a:lnTo>
                          <a:pt x="10" y="454"/>
                        </a:lnTo>
                        <a:lnTo>
                          <a:pt x="0" y="497"/>
                        </a:lnTo>
                        <a:lnTo>
                          <a:pt x="10" y="509"/>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38" name="Freeform 89"/>
                  <p:cNvSpPr>
                    <a:spLocks/>
                  </p:cNvSpPr>
                  <p:nvPr/>
                </p:nvSpPr>
                <p:spPr bwMode="auto">
                  <a:xfrm>
                    <a:off x="5208170" y="2899993"/>
                    <a:ext cx="832587" cy="410369"/>
                  </a:xfrm>
                  <a:custGeom>
                    <a:avLst/>
                    <a:gdLst>
                      <a:gd name="T0" fmla="*/ 4 w 711"/>
                      <a:gd name="T1" fmla="*/ 336 h 355"/>
                      <a:gd name="T2" fmla="*/ 21 w 711"/>
                      <a:gd name="T3" fmla="*/ 335 h 355"/>
                      <a:gd name="T4" fmla="*/ 26 w 711"/>
                      <a:gd name="T5" fmla="*/ 297 h 355"/>
                      <a:gd name="T6" fmla="*/ 16 w 711"/>
                      <a:gd name="T7" fmla="*/ 295 h 355"/>
                      <a:gd name="T8" fmla="*/ 38 w 711"/>
                      <a:gd name="T9" fmla="*/ 265 h 355"/>
                      <a:gd name="T10" fmla="*/ 82 w 711"/>
                      <a:gd name="T11" fmla="*/ 278 h 355"/>
                      <a:gd name="T12" fmla="*/ 89 w 711"/>
                      <a:gd name="T13" fmla="*/ 236 h 355"/>
                      <a:gd name="T14" fmla="*/ 120 w 711"/>
                      <a:gd name="T15" fmla="*/ 224 h 355"/>
                      <a:gd name="T16" fmla="*/ 115 w 711"/>
                      <a:gd name="T17" fmla="*/ 215 h 355"/>
                      <a:gd name="T18" fmla="*/ 132 w 711"/>
                      <a:gd name="T19" fmla="*/ 174 h 355"/>
                      <a:gd name="T20" fmla="*/ 190 w 711"/>
                      <a:gd name="T21" fmla="*/ 171 h 355"/>
                      <a:gd name="T22" fmla="*/ 238 w 711"/>
                      <a:gd name="T23" fmla="*/ 155 h 355"/>
                      <a:gd name="T24" fmla="*/ 268 w 711"/>
                      <a:gd name="T25" fmla="*/ 135 h 355"/>
                      <a:gd name="T26" fmla="*/ 285 w 711"/>
                      <a:gd name="T27" fmla="*/ 127 h 355"/>
                      <a:gd name="T28" fmla="*/ 325 w 711"/>
                      <a:gd name="T29" fmla="*/ 125 h 355"/>
                      <a:gd name="T30" fmla="*/ 369 w 711"/>
                      <a:gd name="T31" fmla="*/ 51 h 355"/>
                      <a:gd name="T32" fmla="*/ 383 w 711"/>
                      <a:gd name="T33" fmla="*/ 57 h 355"/>
                      <a:gd name="T34" fmla="*/ 417 w 711"/>
                      <a:gd name="T35" fmla="*/ 31 h 355"/>
                      <a:gd name="T36" fmla="*/ 408 w 711"/>
                      <a:gd name="T37" fmla="*/ 12 h 355"/>
                      <a:gd name="T38" fmla="*/ 412 w 711"/>
                      <a:gd name="T39" fmla="*/ 2 h 355"/>
                      <a:gd name="T40" fmla="*/ 443 w 711"/>
                      <a:gd name="T41" fmla="*/ 0 h 355"/>
                      <a:gd name="T42" fmla="*/ 463 w 711"/>
                      <a:gd name="T43" fmla="*/ 7 h 355"/>
                      <a:gd name="T44" fmla="*/ 524 w 711"/>
                      <a:gd name="T45" fmla="*/ 43 h 355"/>
                      <a:gd name="T46" fmla="*/ 569 w 711"/>
                      <a:gd name="T47" fmla="*/ 41 h 355"/>
                      <a:gd name="T48" fmla="*/ 589 w 711"/>
                      <a:gd name="T49" fmla="*/ 28 h 355"/>
                      <a:gd name="T50" fmla="*/ 639 w 711"/>
                      <a:gd name="T51" fmla="*/ 58 h 355"/>
                      <a:gd name="T52" fmla="*/ 654 w 711"/>
                      <a:gd name="T53" fmla="*/ 116 h 355"/>
                      <a:gd name="T54" fmla="*/ 711 w 711"/>
                      <a:gd name="T55" fmla="*/ 157 h 355"/>
                      <a:gd name="T56" fmla="*/ 683 w 711"/>
                      <a:gd name="T57" fmla="*/ 190 h 355"/>
                      <a:gd name="T58" fmla="*/ 635 w 711"/>
                      <a:gd name="T59" fmla="*/ 236 h 355"/>
                      <a:gd name="T60" fmla="*/ 634 w 711"/>
                      <a:gd name="T61" fmla="*/ 246 h 355"/>
                      <a:gd name="T62" fmla="*/ 564 w 711"/>
                      <a:gd name="T63" fmla="*/ 290 h 355"/>
                      <a:gd name="T64" fmla="*/ 171 w 711"/>
                      <a:gd name="T65" fmla="*/ 328 h 355"/>
                      <a:gd name="T66" fmla="*/ 128 w 711"/>
                      <a:gd name="T67" fmla="*/ 324 h 355"/>
                      <a:gd name="T68" fmla="*/ 130 w 711"/>
                      <a:gd name="T69" fmla="*/ 345 h 355"/>
                      <a:gd name="T70" fmla="*/ 0 w 711"/>
                      <a:gd name="T71" fmla="*/ 355 h 355"/>
                      <a:gd name="T72" fmla="*/ 4 w 711"/>
                      <a:gd name="T73" fmla="*/ 336 h 355"/>
                      <a:gd name="T74" fmla="*/ 4 w 711"/>
                      <a:gd name="T75" fmla="*/ 336 h 3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1"/>
                      <a:gd name="T115" fmla="*/ 0 h 355"/>
                      <a:gd name="T116" fmla="*/ 711 w 711"/>
                      <a:gd name="T117" fmla="*/ 355 h 3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1" h="355">
                        <a:moveTo>
                          <a:pt x="4" y="336"/>
                        </a:moveTo>
                        <a:lnTo>
                          <a:pt x="21" y="335"/>
                        </a:lnTo>
                        <a:lnTo>
                          <a:pt x="26" y="297"/>
                        </a:lnTo>
                        <a:lnTo>
                          <a:pt x="16" y="295"/>
                        </a:lnTo>
                        <a:lnTo>
                          <a:pt x="38" y="265"/>
                        </a:lnTo>
                        <a:lnTo>
                          <a:pt x="82" y="278"/>
                        </a:lnTo>
                        <a:lnTo>
                          <a:pt x="89" y="236"/>
                        </a:lnTo>
                        <a:lnTo>
                          <a:pt x="120" y="224"/>
                        </a:lnTo>
                        <a:lnTo>
                          <a:pt x="115" y="215"/>
                        </a:lnTo>
                        <a:lnTo>
                          <a:pt x="132" y="174"/>
                        </a:lnTo>
                        <a:lnTo>
                          <a:pt x="190" y="171"/>
                        </a:lnTo>
                        <a:lnTo>
                          <a:pt x="238" y="155"/>
                        </a:lnTo>
                        <a:lnTo>
                          <a:pt x="268" y="135"/>
                        </a:lnTo>
                        <a:lnTo>
                          <a:pt x="285" y="127"/>
                        </a:lnTo>
                        <a:lnTo>
                          <a:pt x="325" y="125"/>
                        </a:lnTo>
                        <a:lnTo>
                          <a:pt x="369" y="51"/>
                        </a:lnTo>
                        <a:lnTo>
                          <a:pt x="383" y="57"/>
                        </a:lnTo>
                        <a:lnTo>
                          <a:pt x="417" y="31"/>
                        </a:lnTo>
                        <a:lnTo>
                          <a:pt x="408" y="12"/>
                        </a:lnTo>
                        <a:lnTo>
                          <a:pt x="412" y="2"/>
                        </a:lnTo>
                        <a:lnTo>
                          <a:pt x="443" y="0"/>
                        </a:lnTo>
                        <a:lnTo>
                          <a:pt x="463" y="7"/>
                        </a:lnTo>
                        <a:lnTo>
                          <a:pt x="524" y="43"/>
                        </a:lnTo>
                        <a:lnTo>
                          <a:pt x="569" y="41"/>
                        </a:lnTo>
                        <a:lnTo>
                          <a:pt x="589" y="28"/>
                        </a:lnTo>
                        <a:lnTo>
                          <a:pt x="639" y="58"/>
                        </a:lnTo>
                        <a:lnTo>
                          <a:pt x="654" y="116"/>
                        </a:lnTo>
                        <a:lnTo>
                          <a:pt x="711" y="157"/>
                        </a:lnTo>
                        <a:lnTo>
                          <a:pt x="683" y="190"/>
                        </a:lnTo>
                        <a:lnTo>
                          <a:pt x="635" y="236"/>
                        </a:lnTo>
                        <a:lnTo>
                          <a:pt x="634" y="246"/>
                        </a:lnTo>
                        <a:lnTo>
                          <a:pt x="564" y="290"/>
                        </a:lnTo>
                        <a:lnTo>
                          <a:pt x="171" y="328"/>
                        </a:lnTo>
                        <a:lnTo>
                          <a:pt x="128" y="324"/>
                        </a:lnTo>
                        <a:lnTo>
                          <a:pt x="130" y="345"/>
                        </a:lnTo>
                        <a:lnTo>
                          <a:pt x="0" y="355"/>
                        </a:lnTo>
                        <a:lnTo>
                          <a:pt x="4" y="336"/>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39" name="Freeform 90"/>
                  <p:cNvSpPr>
                    <a:spLocks/>
                  </p:cNvSpPr>
                  <p:nvPr/>
                </p:nvSpPr>
                <p:spPr bwMode="auto">
                  <a:xfrm>
                    <a:off x="5117343" y="3207770"/>
                    <a:ext cx="980603" cy="319550"/>
                  </a:xfrm>
                  <a:custGeom>
                    <a:avLst/>
                    <a:gdLst>
                      <a:gd name="T0" fmla="*/ 16347 w 836"/>
                      <a:gd name="T1" fmla="*/ 244157 h 276"/>
                      <a:gd name="T2" fmla="*/ 10898 w 836"/>
                      <a:gd name="T3" fmla="*/ 240916 h 276"/>
                      <a:gd name="T4" fmla="*/ 37054 w 836"/>
                      <a:gd name="T5" fmla="*/ 220389 h 276"/>
                      <a:gd name="T6" fmla="*/ 63209 w 836"/>
                      <a:gd name="T7" fmla="*/ 175015 h 276"/>
                      <a:gd name="T8" fmla="*/ 53401 w 836"/>
                      <a:gd name="T9" fmla="*/ 163131 h 276"/>
                      <a:gd name="T10" fmla="*/ 66479 w 836"/>
                      <a:gd name="T11" fmla="*/ 141525 h 276"/>
                      <a:gd name="T12" fmla="*/ 66479 w 836"/>
                      <a:gd name="T13" fmla="*/ 115596 h 276"/>
                      <a:gd name="T14" fmla="*/ 85006 w 836"/>
                      <a:gd name="T15" fmla="*/ 97231 h 276"/>
                      <a:gd name="T16" fmla="*/ 226682 w 836"/>
                      <a:gd name="T17" fmla="*/ 86427 h 276"/>
                      <a:gd name="T18" fmla="*/ 224502 w 836"/>
                      <a:gd name="T19" fmla="*/ 63740 h 276"/>
                      <a:gd name="T20" fmla="*/ 271364 w 836"/>
                      <a:gd name="T21" fmla="*/ 68061 h 276"/>
                      <a:gd name="T22" fmla="*/ 699663 w 836"/>
                      <a:gd name="T23" fmla="*/ 27009 h 276"/>
                      <a:gd name="T24" fmla="*/ 911087 w 836"/>
                      <a:gd name="T25" fmla="*/ 0 h 276"/>
                      <a:gd name="T26" fmla="*/ 874033 w 836"/>
                      <a:gd name="T27" fmla="*/ 71302 h 276"/>
                      <a:gd name="T28" fmla="*/ 816273 w 836"/>
                      <a:gd name="T29" fmla="*/ 84267 h 276"/>
                      <a:gd name="T30" fmla="*/ 789028 w 836"/>
                      <a:gd name="T31" fmla="*/ 120998 h 276"/>
                      <a:gd name="T32" fmla="*/ 684405 w 836"/>
                      <a:gd name="T33" fmla="*/ 180417 h 276"/>
                      <a:gd name="T34" fmla="*/ 678956 w 836"/>
                      <a:gd name="T35" fmla="*/ 202024 h 276"/>
                      <a:gd name="T36" fmla="*/ 652800 w 836"/>
                      <a:gd name="T37" fmla="*/ 214988 h 276"/>
                      <a:gd name="T38" fmla="*/ 652800 w 836"/>
                      <a:gd name="T39" fmla="*/ 244157 h 276"/>
                      <a:gd name="T40" fmla="*/ 511124 w 836"/>
                      <a:gd name="T41" fmla="*/ 261442 h 276"/>
                      <a:gd name="T42" fmla="*/ 228862 w 836"/>
                      <a:gd name="T43" fmla="*/ 285210 h 276"/>
                      <a:gd name="T44" fmla="*/ 0 w 836"/>
                      <a:gd name="T45" fmla="*/ 298174 h 276"/>
                      <a:gd name="T46" fmla="*/ 16347 w 836"/>
                      <a:gd name="T47" fmla="*/ 244157 h 276"/>
                      <a:gd name="T48" fmla="*/ 16347 w 836"/>
                      <a:gd name="T49" fmla="*/ 244157 h 2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6"/>
                      <a:gd name="T76" fmla="*/ 0 h 276"/>
                      <a:gd name="T77" fmla="*/ 836 w 836"/>
                      <a:gd name="T78" fmla="*/ 276 h 2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6" h="276">
                        <a:moveTo>
                          <a:pt x="15" y="226"/>
                        </a:moveTo>
                        <a:lnTo>
                          <a:pt x="10" y="223"/>
                        </a:lnTo>
                        <a:lnTo>
                          <a:pt x="34" y="204"/>
                        </a:lnTo>
                        <a:lnTo>
                          <a:pt x="58" y="162"/>
                        </a:lnTo>
                        <a:lnTo>
                          <a:pt x="49" y="151"/>
                        </a:lnTo>
                        <a:lnTo>
                          <a:pt x="61" y="131"/>
                        </a:lnTo>
                        <a:lnTo>
                          <a:pt x="61" y="107"/>
                        </a:lnTo>
                        <a:lnTo>
                          <a:pt x="78" y="90"/>
                        </a:lnTo>
                        <a:lnTo>
                          <a:pt x="208" y="80"/>
                        </a:lnTo>
                        <a:lnTo>
                          <a:pt x="206" y="59"/>
                        </a:lnTo>
                        <a:lnTo>
                          <a:pt x="249" y="63"/>
                        </a:lnTo>
                        <a:lnTo>
                          <a:pt x="642" y="25"/>
                        </a:lnTo>
                        <a:lnTo>
                          <a:pt x="836" y="0"/>
                        </a:lnTo>
                        <a:lnTo>
                          <a:pt x="802" y="66"/>
                        </a:lnTo>
                        <a:lnTo>
                          <a:pt x="749" y="78"/>
                        </a:lnTo>
                        <a:lnTo>
                          <a:pt x="724" y="112"/>
                        </a:lnTo>
                        <a:lnTo>
                          <a:pt x="628" y="167"/>
                        </a:lnTo>
                        <a:lnTo>
                          <a:pt x="623" y="187"/>
                        </a:lnTo>
                        <a:lnTo>
                          <a:pt x="599" y="199"/>
                        </a:lnTo>
                        <a:lnTo>
                          <a:pt x="599" y="226"/>
                        </a:lnTo>
                        <a:lnTo>
                          <a:pt x="469" y="242"/>
                        </a:lnTo>
                        <a:lnTo>
                          <a:pt x="210" y="264"/>
                        </a:lnTo>
                        <a:lnTo>
                          <a:pt x="0" y="276"/>
                        </a:lnTo>
                        <a:lnTo>
                          <a:pt x="15" y="226"/>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40" name="Freeform 91"/>
                  <p:cNvSpPr>
                    <a:spLocks/>
                  </p:cNvSpPr>
                  <p:nvPr/>
                </p:nvSpPr>
                <p:spPr bwMode="auto">
                  <a:xfrm>
                    <a:off x="4981102" y="3515546"/>
                    <a:ext cx="410406" cy="681146"/>
                  </a:xfrm>
                  <a:custGeom>
                    <a:avLst/>
                    <a:gdLst>
                      <a:gd name="T0" fmla="*/ 26201 w 349"/>
                      <a:gd name="T1" fmla="*/ 441895 h 587"/>
                      <a:gd name="T2" fmla="*/ 63318 w 349"/>
                      <a:gd name="T3" fmla="*/ 394356 h 587"/>
                      <a:gd name="T4" fmla="*/ 52401 w 349"/>
                      <a:gd name="T5" fmla="*/ 381391 h 587"/>
                      <a:gd name="T6" fmla="*/ 37117 w 349"/>
                      <a:gd name="T7" fmla="*/ 277670 h 587"/>
                      <a:gd name="T8" fmla="*/ 31659 w 349"/>
                      <a:gd name="T9" fmla="*/ 208523 h 587"/>
                      <a:gd name="T10" fmla="*/ 57860 w 349"/>
                      <a:gd name="T11" fmla="*/ 130732 h 587"/>
                      <a:gd name="T12" fmla="*/ 99344 w 349"/>
                      <a:gd name="T13" fmla="*/ 77791 h 587"/>
                      <a:gd name="T14" fmla="*/ 94977 w 349"/>
                      <a:gd name="T15" fmla="*/ 62665 h 587"/>
                      <a:gd name="T16" fmla="*/ 125544 w 349"/>
                      <a:gd name="T17" fmla="*/ 12965 h 587"/>
                      <a:gd name="T18" fmla="*/ 354799 w 349"/>
                      <a:gd name="T19" fmla="*/ 0 h 587"/>
                      <a:gd name="T20" fmla="*/ 365716 w 349"/>
                      <a:gd name="T21" fmla="*/ 10804 h 587"/>
                      <a:gd name="T22" fmla="*/ 354799 w 349"/>
                      <a:gd name="T23" fmla="*/ 405160 h 587"/>
                      <a:gd name="T24" fmla="*/ 381000 w 349"/>
                      <a:gd name="T25" fmla="*/ 595316 h 587"/>
                      <a:gd name="T26" fmla="*/ 371175 w 349"/>
                      <a:gd name="T27" fmla="*/ 603959 h 587"/>
                      <a:gd name="T28" fmla="*/ 323140 w 349"/>
                      <a:gd name="T29" fmla="*/ 593155 h 587"/>
                      <a:gd name="T30" fmla="*/ 247814 w 349"/>
                      <a:gd name="T31" fmla="*/ 634211 h 587"/>
                      <a:gd name="T32" fmla="*/ 210696 w 349"/>
                      <a:gd name="T33" fmla="*/ 572627 h 587"/>
                      <a:gd name="T34" fmla="*/ 216155 w 349"/>
                      <a:gd name="T35" fmla="*/ 528329 h 587"/>
                      <a:gd name="T36" fmla="*/ 0 w 349"/>
                      <a:gd name="T37" fmla="*/ 538053 h 587"/>
                      <a:gd name="T38" fmla="*/ 26201 w 349"/>
                      <a:gd name="T39" fmla="*/ 441895 h 587"/>
                      <a:gd name="T40" fmla="*/ 26201 w 349"/>
                      <a:gd name="T41" fmla="*/ 441895 h 5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587"/>
                      <a:gd name="T65" fmla="*/ 349 w 349"/>
                      <a:gd name="T66" fmla="*/ 587 h 5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587">
                        <a:moveTo>
                          <a:pt x="24" y="409"/>
                        </a:moveTo>
                        <a:lnTo>
                          <a:pt x="58" y="365"/>
                        </a:lnTo>
                        <a:lnTo>
                          <a:pt x="48" y="353"/>
                        </a:lnTo>
                        <a:lnTo>
                          <a:pt x="34" y="257"/>
                        </a:lnTo>
                        <a:lnTo>
                          <a:pt x="29" y="193"/>
                        </a:lnTo>
                        <a:lnTo>
                          <a:pt x="53" y="121"/>
                        </a:lnTo>
                        <a:lnTo>
                          <a:pt x="91" y="72"/>
                        </a:lnTo>
                        <a:lnTo>
                          <a:pt x="87" y="58"/>
                        </a:lnTo>
                        <a:lnTo>
                          <a:pt x="115" y="12"/>
                        </a:lnTo>
                        <a:lnTo>
                          <a:pt x="325" y="0"/>
                        </a:lnTo>
                        <a:lnTo>
                          <a:pt x="335" y="10"/>
                        </a:lnTo>
                        <a:lnTo>
                          <a:pt x="325" y="375"/>
                        </a:lnTo>
                        <a:lnTo>
                          <a:pt x="349" y="551"/>
                        </a:lnTo>
                        <a:lnTo>
                          <a:pt x="340" y="559"/>
                        </a:lnTo>
                        <a:lnTo>
                          <a:pt x="296" y="549"/>
                        </a:lnTo>
                        <a:lnTo>
                          <a:pt x="227" y="587"/>
                        </a:lnTo>
                        <a:lnTo>
                          <a:pt x="193" y="530"/>
                        </a:lnTo>
                        <a:lnTo>
                          <a:pt x="198" y="489"/>
                        </a:lnTo>
                        <a:lnTo>
                          <a:pt x="0" y="498"/>
                        </a:lnTo>
                        <a:lnTo>
                          <a:pt x="24" y="409"/>
                        </a:lnTo>
                        <a:close/>
                      </a:path>
                    </a:pathLst>
                  </a:custGeom>
                  <a:solidFill>
                    <a:schemeClr val="accent4">
                      <a:lumMod val="75000"/>
                    </a:schemeClr>
                  </a:solidFill>
                  <a:ln w="9525">
                    <a:solidFill>
                      <a:schemeClr val="tx1"/>
                    </a:solidFill>
                    <a:round/>
                    <a:headEnd/>
                    <a:tailEnd/>
                  </a:ln>
                </p:spPr>
                <p:txBody>
                  <a:bodyPr/>
                  <a:lstStyle/>
                  <a:p>
                    <a:pPr>
                      <a:defRPr/>
                    </a:pPr>
                    <a:endParaRPr lang="en-US" dirty="0"/>
                  </a:p>
                </p:txBody>
              </p:sp>
              <p:sp>
                <p:nvSpPr>
                  <p:cNvPr id="841" name="Freeform 92"/>
                  <p:cNvSpPr>
                    <a:spLocks/>
                  </p:cNvSpPr>
                  <p:nvPr/>
                </p:nvSpPr>
                <p:spPr bwMode="auto">
                  <a:xfrm>
                    <a:off x="5362914" y="3490319"/>
                    <a:ext cx="439001" cy="687872"/>
                  </a:xfrm>
                  <a:custGeom>
                    <a:avLst/>
                    <a:gdLst>
                      <a:gd name="T0" fmla="*/ 10915 w 374"/>
                      <a:gd name="T1" fmla="*/ 34596 h 591"/>
                      <a:gd name="T2" fmla="*/ 0 w 374"/>
                      <a:gd name="T3" fmla="*/ 429206 h 591"/>
                      <a:gd name="T4" fmla="*/ 26196 w 374"/>
                      <a:gd name="T5" fmla="*/ 619484 h 591"/>
                      <a:gd name="T6" fmla="*/ 53483 w 374"/>
                      <a:gd name="T7" fmla="*/ 627052 h 591"/>
                      <a:gd name="T8" fmla="*/ 79678 w 374"/>
                      <a:gd name="T9" fmla="*/ 611916 h 591"/>
                      <a:gd name="T10" fmla="*/ 94959 w 374"/>
                      <a:gd name="T11" fmla="*/ 627052 h 591"/>
                      <a:gd name="T12" fmla="*/ 72038 w 374"/>
                      <a:gd name="T13" fmla="*/ 638944 h 591"/>
                      <a:gd name="T14" fmla="*/ 128795 w 374"/>
                      <a:gd name="T15" fmla="*/ 624889 h 591"/>
                      <a:gd name="T16" fmla="*/ 139710 w 374"/>
                      <a:gd name="T17" fmla="*/ 607591 h 591"/>
                      <a:gd name="T18" fmla="*/ 132070 w 374"/>
                      <a:gd name="T19" fmla="*/ 596780 h 591"/>
                      <a:gd name="T20" fmla="*/ 135344 w 374"/>
                      <a:gd name="T21" fmla="*/ 580563 h 591"/>
                      <a:gd name="T22" fmla="*/ 109148 w 374"/>
                      <a:gd name="T23" fmla="*/ 556779 h 591"/>
                      <a:gd name="T24" fmla="*/ 109148 w 374"/>
                      <a:gd name="T25" fmla="*/ 536237 h 591"/>
                      <a:gd name="T26" fmla="*/ 408215 w 374"/>
                      <a:gd name="T27" fmla="*/ 510290 h 591"/>
                      <a:gd name="T28" fmla="*/ 383111 w 374"/>
                      <a:gd name="T29" fmla="*/ 408665 h 591"/>
                      <a:gd name="T30" fmla="*/ 398392 w 374"/>
                      <a:gd name="T31" fmla="*/ 348122 h 591"/>
                      <a:gd name="T32" fmla="*/ 361281 w 374"/>
                      <a:gd name="T33" fmla="*/ 269200 h 591"/>
                      <a:gd name="T34" fmla="*/ 282694 w 374"/>
                      <a:gd name="T35" fmla="*/ 0 h 591"/>
                      <a:gd name="T36" fmla="*/ 0 w 374"/>
                      <a:gd name="T37" fmla="*/ 23785 h 591"/>
                      <a:gd name="T38" fmla="*/ 10915 w 374"/>
                      <a:gd name="T39" fmla="*/ 34596 h 591"/>
                      <a:gd name="T40" fmla="*/ 10915 w 374"/>
                      <a:gd name="T41" fmla="*/ 34596 h 5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591"/>
                      <a:gd name="T65" fmla="*/ 374 w 374"/>
                      <a:gd name="T66" fmla="*/ 591 h 5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591">
                        <a:moveTo>
                          <a:pt x="10" y="32"/>
                        </a:moveTo>
                        <a:lnTo>
                          <a:pt x="0" y="397"/>
                        </a:lnTo>
                        <a:lnTo>
                          <a:pt x="24" y="573"/>
                        </a:lnTo>
                        <a:lnTo>
                          <a:pt x="49" y="580"/>
                        </a:lnTo>
                        <a:lnTo>
                          <a:pt x="73" y="566"/>
                        </a:lnTo>
                        <a:lnTo>
                          <a:pt x="87" y="580"/>
                        </a:lnTo>
                        <a:lnTo>
                          <a:pt x="66" y="591"/>
                        </a:lnTo>
                        <a:lnTo>
                          <a:pt x="118" y="578"/>
                        </a:lnTo>
                        <a:lnTo>
                          <a:pt x="128" y="562"/>
                        </a:lnTo>
                        <a:lnTo>
                          <a:pt x="121" y="552"/>
                        </a:lnTo>
                        <a:lnTo>
                          <a:pt x="124" y="537"/>
                        </a:lnTo>
                        <a:lnTo>
                          <a:pt x="100" y="515"/>
                        </a:lnTo>
                        <a:lnTo>
                          <a:pt x="100" y="496"/>
                        </a:lnTo>
                        <a:lnTo>
                          <a:pt x="374" y="472"/>
                        </a:lnTo>
                        <a:lnTo>
                          <a:pt x="351" y="378"/>
                        </a:lnTo>
                        <a:lnTo>
                          <a:pt x="365" y="322"/>
                        </a:lnTo>
                        <a:lnTo>
                          <a:pt x="331" y="249"/>
                        </a:lnTo>
                        <a:lnTo>
                          <a:pt x="259" y="0"/>
                        </a:lnTo>
                        <a:lnTo>
                          <a:pt x="0" y="22"/>
                        </a:lnTo>
                        <a:lnTo>
                          <a:pt x="10" y="32"/>
                        </a:lnTo>
                        <a:close/>
                      </a:path>
                    </a:pathLst>
                  </a:custGeom>
                  <a:solidFill>
                    <a:schemeClr val="accent4">
                      <a:lumMod val="75000"/>
                    </a:schemeClr>
                  </a:solidFill>
                  <a:ln w="9525">
                    <a:solidFill>
                      <a:schemeClr val="tx1"/>
                    </a:solidFill>
                    <a:round/>
                    <a:headEnd/>
                    <a:tailEnd/>
                  </a:ln>
                </p:spPr>
                <p:txBody>
                  <a:bodyPr/>
                  <a:lstStyle/>
                  <a:p>
                    <a:pPr>
                      <a:defRPr/>
                    </a:pPr>
                    <a:endParaRPr lang="en-US" dirty="0"/>
                  </a:p>
                </p:txBody>
              </p:sp>
              <p:sp>
                <p:nvSpPr>
                  <p:cNvPr id="842" name="Freeform 93"/>
                  <p:cNvSpPr>
                    <a:spLocks/>
                  </p:cNvSpPr>
                  <p:nvPr/>
                </p:nvSpPr>
                <p:spPr bwMode="auto">
                  <a:xfrm>
                    <a:off x="5667355" y="3453318"/>
                    <a:ext cx="617291" cy="629008"/>
                  </a:xfrm>
                  <a:custGeom>
                    <a:avLst/>
                    <a:gdLst>
                      <a:gd name="T0" fmla="*/ 72 w 528"/>
                      <a:gd name="T1" fmla="*/ 280 h 541"/>
                      <a:gd name="T2" fmla="*/ 106 w 528"/>
                      <a:gd name="T3" fmla="*/ 353 h 541"/>
                      <a:gd name="T4" fmla="*/ 92 w 528"/>
                      <a:gd name="T5" fmla="*/ 409 h 541"/>
                      <a:gd name="T6" fmla="*/ 115 w 528"/>
                      <a:gd name="T7" fmla="*/ 503 h 541"/>
                      <a:gd name="T8" fmla="*/ 135 w 528"/>
                      <a:gd name="T9" fmla="*/ 534 h 541"/>
                      <a:gd name="T10" fmla="*/ 417 w 528"/>
                      <a:gd name="T11" fmla="*/ 518 h 541"/>
                      <a:gd name="T12" fmla="*/ 420 w 528"/>
                      <a:gd name="T13" fmla="*/ 537 h 541"/>
                      <a:gd name="T14" fmla="*/ 437 w 528"/>
                      <a:gd name="T15" fmla="*/ 541 h 541"/>
                      <a:gd name="T16" fmla="*/ 431 w 528"/>
                      <a:gd name="T17" fmla="*/ 495 h 541"/>
                      <a:gd name="T18" fmla="*/ 443 w 528"/>
                      <a:gd name="T19" fmla="*/ 483 h 541"/>
                      <a:gd name="T20" fmla="*/ 484 w 528"/>
                      <a:gd name="T21" fmla="*/ 491 h 541"/>
                      <a:gd name="T22" fmla="*/ 490 w 528"/>
                      <a:gd name="T23" fmla="*/ 459 h 541"/>
                      <a:gd name="T24" fmla="*/ 485 w 528"/>
                      <a:gd name="T25" fmla="*/ 416 h 541"/>
                      <a:gd name="T26" fmla="*/ 502 w 528"/>
                      <a:gd name="T27" fmla="*/ 404 h 541"/>
                      <a:gd name="T28" fmla="*/ 528 w 528"/>
                      <a:gd name="T29" fmla="*/ 322 h 541"/>
                      <a:gd name="T30" fmla="*/ 511 w 528"/>
                      <a:gd name="T31" fmla="*/ 319 h 541"/>
                      <a:gd name="T32" fmla="*/ 443 w 528"/>
                      <a:gd name="T33" fmla="*/ 213 h 541"/>
                      <a:gd name="T34" fmla="*/ 294 w 528"/>
                      <a:gd name="T35" fmla="*/ 80 h 541"/>
                      <a:gd name="T36" fmla="*/ 229 w 528"/>
                      <a:gd name="T37" fmla="*/ 39 h 541"/>
                      <a:gd name="T38" fmla="*/ 251 w 528"/>
                      <a:gd name="T39" fmla="*/ 0 h 541"/>
                      <a:gd name="T40" fmla="*/ 130 w 528"/>
                      <a:gd name="T41" fmla="*/ 15 h 541"/>
                      <a:gd name="T42" fmla="*/ 0 w 528"/>
                      <a:gd name="T43" fmla="*/ 31 h 541"/>
                      <a:gd name="T44" fmla="*/ 72 w 528"/>
                      <a:gd name="T45" fmla="*/ 280 h 541"/>
                      <a:gd name="T46" fmla="*/ 72 w 528"/>
                      <a:gd name="T47" fmla="*/ 280 h 5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8"/>
                      <a:gd name="T73" fmla="*/ 0 h 541"/>
                      <a:gd name="T74" fmla="*/ 528 w 528"/>
                      <a:gd name="T75" fmla="*/ 541 h 5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8" h="541">
                        <a:moveTo>
                          <a:pt x="72" y="280"/>
                        </a:moveTo>
                        <a:lnTo>
                          <a:pt x="106" y="353"/>
                        </a:lnTo>
                        <a:lnTo>
                          <a:pt x="92" y="409"/>
                        </a:lnTo>
                        <a:lnTo>
                          <a:pt x="115" y="503"/>
                        </a:lnTo>
                        <a:lnTo>
                          <a:pt x="135" y="534"/>
                        </a:lnTo>
                        <a:lnTo>
                          <a:pt x="417" y="518"/>
                        </a:lnTo>
                        <a:lnTo>
                          <a:pt x="420" y="537"/>
                        </a:lnTo>
                        <a:lnTo>
                          <a:pt x="437" y="541"/>
                        </a:lnTo>
                        <a:lnTo>
                          <a:pt x="431" y="495"/>
                        </a:lnTo>
                        <a:lnTo>
                          <a:pt x="443" y="483"/>
                        </a:lnTo>
                        <a:lnTo>
                          <a:pt x="484" y="491"/>
                        </a:lnTo>
                        <a:lnTo>
                          <a:pt x="490" y="459"/>
                        </a:lnTo>
                        <a:lnTo>
                          <a:pt x="485" y="416"/>
                        </a:lnTo>
                        <a:lnTo>
                          <a:pt x="502" y="404"/>
                        </a:lnTo>
                        <a:lnTo>
                          <a:pt x="528" y="322"/>
                        </a:lnTo>
                        <a:lnTo>
                          <a:pt x="511" y="319"/>
                        </a:lnTo>
                        <a:lnTo>
                          <a:pt x="443" y="213"/>
                        </a:lnTo>
                        <a:lnTo>
                          <a:pt x="294" y="80"/>
                        </a:lnTo>
                        <a:lnTo>
                          <a:pt x="229" y="39"/>
                        </a:lnTo>
                        <a:lnTo>
                          <a:pt x="251" y="0"/>
                        </a:lnTo>
                        <a:lnTo>
                          <a:pt x="130" y="15"/>
                        </a:lnTo>
                        <a:lnTo>
                          <a:pt x="0" y="31"/>
                        </a:lnTo>
                        <a:lnTo>
                          <a:pt x="72" y="280"/>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43" name="Freeform 94"/>
                  <p:cNvSpPr>
                    <a:spLocks/>
                  </p:cNvSpPr>
                  <p:nvPr/>
                </p:nvSpPr>
                <p:spPr bwMode="auto">
                  <a:xfrm>
                    <a:off x="5480653" y="4016734"/>
                    <a:ext cx="1041154" cy="761874"/>
                  </a:xfrm>
                  <a:custGeom>
                    <a:avLst/>
                    <a:gdLst>
                      <a:gd name="T0" fmla="*/ 0 w 890"/>
                      <a:gd name="T1" fmla="*/ 63 h 656"/>
                      <a:gd name="T2" fmla="*/ 24 w 890"/>
                      <a:gd name="T3" fmla="*/ 85 h 656"/>
                      <a:gd name="T4" fmla="*/ 21 w 890"/>
                      <a:gd name="T5" fmla="*/ 100 h 656"/>
                      <a:gd name="T6" fmla="*/ 28 w 890"/>
                      <a:gd name="T7" fmla="*/ 110 h 656"/>
                      <a:gd name="T8" fmla="*/ 18 w 890"/>
                      <a:gd name="T9" fmla="*/ 126 h 656"/>
                      <a:gd name="T10" fmla="*/ 122 w 890"/>
                      <a:gd name="T11" fmla="*/ 90 h 656"/>
                      <a:gd name="T12" fmla="*/ 255 w 890"/>
                      <a:gd name="T13" fmla="*/ 174 h 656"/>
                      <a:gd name="T14" fmla="*/ 364 w 890"/>
                      <a:gd name="T15" fmla="*/ 116 h 656"/>
                      <a:gd name="T16" fmla="*/ 427 w 890"/>
                      <a:gd name="T17" fmla="*/ 129 h 656"/>
                      <a:gd name="T18" fmla="*/ 508 w 890"/>
                      <a:gd name="T19" fmla="*/ 208 h 656"/>
                      <a:gd name="T20" fmla="*/ 537 w 890"/>
                      <a:gd name="T21" fmla="*/ 208 h 656"/>
                      <a:gd name="T22" fmla="*/ 562 w 890"/>
                      <a:gd name="T23" fmla="*/ 262 h 656"/>
                      <a:gd name="T24" fmla="*/ 555 w 890"/>
                      <a:gd name="T25" fmla="*/ 366 h 656"/>
                      <a:gd name="T26" fmla="*/ 574 w 890"/>
                      <a:gd name="T27" fmla="*/ 378 h 656"/>
                      <a:gd name="T28" fmla="*/ 578 w 890"/>
                      <a:gd name="T29" fmla="*/ 359 h 656"/>
                      <a:gd name="T30" fmla="*/ 603 w 890"/>
                      <a:gd name="T31" fmla="*/ 359 h 656"/>
                      <a:gd name="T32" fmla="*/ 578 w 890"/>
                      <a:gd name="T33" fmla="*/ 409 h 656"/>
                      <a:gd name="T34" fmla="*/ 646 w 890"/>
                      <a:gd name="T35" fmla="*/ 477 h 656"/>
                      <a:gd name="T36" fmla="*/ 656 w 890"/>
                      <a:gd name="T37" fmla="*/ 458 h 656"/>
                      <a:gd name="T38" fmla="*/ 661 w 890"/>
                      <a:gd name="T39" fmla="*/ 506 h 656"/>
                      <a:gd name="T40" fmla="*/ 684 w 890"/>
                      <a:gd name="T41" fmla="*/ 516 h 656"/>
                      <a:gd name="T42" fmla="*/ 707 w 890"/>
                      <a:gd name="T43" fmla="*/ 574 h 656"/>
                      <a:gd name="T44" fmla="*/ 731 w 890"/>
                      <a:gd name="T45" fmla="*/ 574 h 656"/>
                      <a:gd name="T46" fmla="*/ 783 w 890"/>
                      <a:gd name="T47" fmla="*/ 629 h 656"/>
                      <a:gd name="T48" fmla="*/ 812 w 890"/>
                      <a:gd name="T49" fmla="*/ 632 h 656"/>
                      <a:gd name="T50" fmla="*/ 812 w 890"/>
                      <a:gd name="T51" fmla="*/ 641 h 656"/>
                      <a:gd name="T52" fmla="*/ 791 w 890"/>
                      <a:gd name="T53" fmla="*/ 656 h 656"/>
                      <a:gd name="T54" fmla="*/ 837 w 890"/>
                      <a:gd name="T55" fmla="*/ 649 h 656"/>
                      <a:gd name="T56" fmla="*/ 866 w 890"/>
                      <a:gd name="T57" fmla="*/ 637 h 656"/>
                      <a:gd name="T58" fmla="*/ 882 w 890"/>
                      <a:gd name="T59" fmla="*/ 561 h 656"/>
                      <a:gd name="T60" fmla="*/ 890 w 890"/>
                      <a:gd name="T61" fmla="*/ 564 h 656"/>
                      <a:gd name="T62" fmla="*/ 883 w 890"/>
                      <a:gd name="T63" fmla="*/ 458 h 656"/>
                      <a:gd name="T64" fmla="*/ 871 w 890"/>
                      <a:gd name="T65" fmla="*/ 428 h 656"/>
                      <a:gd name="T66" fmla="*/ 776 w 890"/>
                      <a:gd name="T67" fmla="*/ 274 h 656"/>
                      <a:gd name="T68" fmla="*/ 701 w 890"/>
                      <a:gd name="T69" fmla="*/ 129 h 656"/>
                      <a:gd name="T70" fmla="*/ 654 w 890"/>
                      <a:gd name="T71" fmla="*/ 10 h 656"/>
                      <a:gd name="T72" fmla="*/ 643 w 890"/>
                      <a:gd name="T73" fmla="*/ 8 h 656"/>
                      <a:gd name="T74" fmla="*/ 602 w 890"/>
                      <a:gd name="T75" fmla="*/ 0 h 656"/>
                      <a:gd name="T76" fmla="*/ 590 w 890"/>
                      <a:gd name="T77" fmla="*/ 12 h 656"/>
                      <a:gd name="T78" fmla="*/ 596 w 890"/>
                      <a:gd name="T79" fmla="*/ 58 h 656"/>
                      <a:gd name="T80" fmla="*/ 579 w 890"/>
                      <a:gd name="T81" fmla="*/ 54 h 656"/>
                      <a:gd name="T82" fmla="*/ 576 w 890"/>
                      <a:gd name="T83" fmla="*/ 35 h 656"/>
                      <a:gd name="T84" fmla="*/ 294 w 890"/>
                      <a:gd name="T85" fmla="*/ 51 h 656"/>
                      <a:gd name="T86" fmla="*/ 274 w 890"/>
                      <a:gd name="T87" fmla="*/ 20 h 656"/>
                      <a:gd name="T88" fmla="*/ 0 w 890"/>
                      <a:gd name="T89" fmla="*/ 44 h 656"/>
                      <a:gd name="T90" fmla="*/ 0 w 890"/>
                      <a:gd name="T91" fmla="*/ 63 h 656"/>
                      <a:gd name="T92" fmla="*/ 0 w 890"/>
                      <a:gd name="T93" fmla="*/ 63 h 6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90"/>
                      <a:gd name="T142" fmla="*/ 0 h 656"/>
                      <a:gd name="T143" fmla="*/ 890 w 890"/>
                      <a:gd name="T144" fmla="*/ 656 h 6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90" h="656">
                        <a:moveTo>
                          <a:pt x="0" y="63"/>
                        </a:moveTo>
                        <a:lnTo>
                          <a:pt x="24" y="85"/>
                        </a:lnTo>
                        <a:lnTo>
                          <a:pt x="21" y="100"/>
                        </a:lnTo>
                        <a:lnTo>
                          <a:pt x="28" y="110"/>
                        </a:lnTo>
                        <a:lnTo>
                          <a:pt x="18" y="126"/>
                        </a:lnTo>
                        <a:lnTo>
                          <a:pt x="122" y="90"/>
                        </a:lnTo>
                        <a:lnTo>
                          <a:pt x="255" y="174"/>
                        </a:lnTo>
                        <a:lnTo>
                          <a:pt x="364" y="116"/>
                        </a:lnTo>
                        <a:lnTo>
                          <a:pt x="427" y="129"/>
                        </a:lnTo>
                        <a:lnTo>
                          <a:pt x="508" y="208"/>
                        </a:lnTo>
                        <a:lnTo>
                          <a:pt x="537" y="208"/>
                        </a:lnTo>
                        <a:lnTo>
                          <a:pt x="562" y="262"/>
                        </a:lnTo>
                        <a:lnTo>
                          <a:pt x="555" y="366"/>
                        </a:lnTo>
                        <a:lnTo>
                          <a:pt x="574" y="378"/>
                        </a:lnTo>
                        <a:lnTo>
                          <a:pt x="578" y="359"/>
                        </a:lnTo>
                        <a:lnTo>
                          <a:pt x="603" y="359"/>
                        </a:lnTo>
                        <a:lnTo>
                          <a:pt x="578" y="409"/>
                        </a:lnTo>
                        <a:lnTo>
                          <a:pt x="646" y="477"/>
                        </a:lnTo>
                        <a:lnTo>
                          <a:pt x="656" y="458"/>
                        </a:lnTo>
                        <a:lnTo>
                          <a:pt x="661" y="506"/>
                        </a:lnTo>
                        <a:lnTo>
                          <a:pt x="684" y="516"/>
                        </a:lnTo>
                        <a:lnTo>
                          <a:pt x="707" y="574"/>
                        </a:lnTo>
                        <a:lnTo>
                          <a:pt x="731" y="574"/>
                        </a:lnTo>
                        <a:lnTo>
                          <a:pt x="783" y="629"/>
                        </a:lnTo>
                        <a:lnTo>
                          <a:pt x="812" y="632"/>
                        </a:lnTo>
                        <a:lnTo>
                          <a:pt x="812" y="641"/>
                        </a:lnTo>
                        <a:lnTo>
                          <a:pt x="791" y="656"/>
                        </a:lnTo>
                        <a:lnTo>
                          <a:pt x="837" y="649"/>
                        </a:lnTo>
                        <a:lnTo>
                          <a:pt x="866" y="637"/>
                        </a:lnTo>
                        <a:lnTo>
                          <a:pt x="882" y="561"/>
                        </a:lnTo>
                        <a:lnTo>
                          <a:pt x="890" y="564"/>
                        </a:lnTo>
                        <a:lnTo>
                          <a:pt x="883" y="458"/>
                        </a:lnTo>
                        <a:lnTo>
                          <a:pt x="871" y="428"/>
                        </a:lnTo>
                        <a:lnTo>
                          <a:pt x="776" y="274"/>
                        </a:lnTo>
                        <a:lnTo>
                          <a:pt x="701" y="129"/>
                        </a:lnTo>
                        <a:lnTo>
                          <a:pt x="654" y="10"/>
                        </a:lnTo>
                        <a:lnTo>
                          <a:pt x="643" y="8"/>
                        </a:lnTo>
                        <a:lnTo>
                          <a:pt x="602" y="0"/>
                        </a:lnTo>
                        <a:lnTo>
                          <a:pt x="590" y="12"/>
                        </a:lnTo>
                        <a:lnTo>
                          <a:pt x="596" y="58"/>
                        </a:lnTo>
                        <a:lnTo>
                          <a:pt x="579" y="54"/>
                        </a:lnTo>
                        <a:lnTo>
                          <a:pt x="576" y="35"/>
                        </a:lnTo>
                        <a:lnTo>
                          <a:pt x="294" y="51"/>
                        </a:lnTo>
                        <a:lnTo>
                          <a:pt x="274" y="20"/>
                        </a:lnTo>
                        <a:lnTo>
                          <a:pt x="0" y="44"/>
                        </a:lnTo>
                        <a:lnTo>
                          <a:pt x="0" y="63"/>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44" name="Freeform 95"/>
                  <p:cNvSpPr>
                    <a:spLocks/>
                  </p:cNvSpPr>
                  <p:nvPr/>
                </p:nvSpPr>
                <p:spPr bwMode="auto">
                  <a:xfrm>
                    <a:off x="6340153" y="4839155"/>
                    <a:ext cx="53824" cy="31954"/>
                  </a:xfrm>
                  <a:custGeom>
                    <a:avLst/>
                    <a:gdLst>
                      <a:gd name="T0" fmla="*/ 0 w 48"/>
                      <a:gd name="T1" fmla="*/ 26 h 27"/>
                      <a:gd name="T2" fmla="*/ 3 w 48"/>
                      <a:gd name="T3" fmla="*/ 14 h 27"/>
                      <a:gd name="T4" fmla="*/ 19 w 48"/>
                      <a:gd name="T5" fmla="*/ 10 h 27"/>
                      <a:gd name="T6" fmla="*/ 41 w 48"/>
                      <a:gd name="T7" fmla="*/ 0 h 27"/>
                      <a:gd name="T8" fmla="*/ 48 w 48"/>
                      <a:gd name="T9" fmla="*/ 9 h 27"/>
                      <a:gd name="T10" fmla="*/ 22 w 48"/>
                      <a:gd name="T11" fmla="*/ 15 h 27"/>
                      <a:gd name="T12" fmla="*/ 15 w 48"/>
                      <a:gd name="T13" fmla="*/ 15 h 27"/>
                      <a:gd name="T14" fmla="*/ 15 w 48"/>
                      <a:gd name="T15" fmla="*/ 27 h 27"/>
                      <a:gd name="T16" fmla="*/ 0 w 48"/>
                      <a:gd name="T17" fmla="*/ 26 h 27"/>
                      <a:gd name="T18" fmla="*/ 0 w 48"/>
                      <a:gd name="T19" fmla="*/ 2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27"/>
                      <a:gd name="T32" fmla="*/ 48 w 48"/>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27">
                        <a:moveTo>
                          <a:pt x="0" y="26"/>
                        </a:moveTo>
                        <a:lnTo>
                          <a:pt x="3" y="14"/>
                        </a:lnTo>
                        <a:lnTo>
                          <a:pt x="19" y="10"/>
                        </a:lnTo>
                        <a:lnTo>
                          <a:pt x="41" y="0"/>
                        </a:lnTo>
                        <a:lnTo>
                          <a:pt x="48" y="9"/>
                        </a:lnTo>
                        <a:lnTo>
                          <a:pt x="22" y="15"/>
                        </a:lnTo>
                        <a:lnTo>
                          <a:pt x="15" y="15"/>
                        </a:lnTo>
                        <a:lnTo>
                          <a:pt x="15" y="27"/>
                        </a:lnTo>
                        <a:lnTo>
                          <a:pt x="0" y="26"/>
                        </a:lnTo>
                        <a:close/>
                      </a:path>
                    </a:pathLst>
                  </a:custGeom>
                  <a:solidFill>
                    <a:schemeClr val="accent5">
                      <a:lumMod val="75000"/>
                    </a:schemeClr>
                  </a:solidFill>
                  <a:ln w="9525">
                    <a:solidFill>
                      <a:schemeClr val="bg1"/>
                    </a:solidFill>
                    <a:round/>
                    <a:headEnd/>
                    <a:tailEnd/>
                  </a:ln>
                </p:spPr>
                <p:txBody>
                  <a:bodyPr/>
                  <a:lstStyle/>
                  <a:p>
                    <a:pPr>
                      <a:defRPr/>
                    </a:pPr>
                    <a:endParaRPr lang="en-US" dirty="0"/>
                  </a:p>
                </p:txBody>
              </p:sp>
              <p:sp>
                <p:nvSpPr>
                  <p:cNvPr id="845" name="Freeform 96"/>
                  <p:cNvSpPr>
                    <a:spLocks/>
                  </p:cNvSpPr>
                  <p:nvPr/>
                </p:nvSpPr>
                <p:spPr bwMode="auto">
                  <a:xfrm>
                    <a:off x="6407432" y="4798790"/>
                    <a:ext cx="72325" cy="47092"/>
                  </a:xfrm>
                  <a:custGeom>
                    <a:avLst/>
                    <a:gdLst>
                      <a:gd name="T0" fmla="*/ 5 w 62"/>
                      <a:gd name="T1" fmla="*/ 41 h 41"/>
                      <a:gd name="T2" fmla="*/ 62 w 62"/>
                      <a:gd name="T3" fmla="*/ 0 h 41"/>
                      <a:gd name="T4" fmla="*/ 0 w 62"/>
                      <a:gd name="T5" fmla="*/ 36 h 41"/>
                      <a:gd name="T6" fmla="*/ 5 w 62"/>
                      <a:gd name="T7" fmla="*/ 41 h 41"/>
                      <a:gd name="T8" fmla="*/ 5 w 62"/>
                      <a:gd name="T9" fmla="*/ 41 h 41"/>
                      <a:gd name="T10" fmla="*/ 0 60000 65536"/>
                      <a:gd name="T11" fmla="*/ 0 60000 65536"/>
                      <a:gd name="T12" fmla="*/ 0 60000 65536"/>
                      <a:gd name="T13" fmla="*/ 0 60000 65536"/>
                      <a:gd name="T14" fmla="*/ 0 60000 65536"/>
                      <a:gd name="T15" fmla="*/ 0 w 62"/>
                      <a:gd name="T16" fmla="*/ 0 h 41"/>
                      <a:gd name="T17" fmla="*/ 62 w 62"/>
                      <a:gd name="T18" fmla="*/ 41 h 41"/>
                    </a:gdLst>
                    <a:ahLst/>
                    <a:cxnLst>
                      <a:cxn ang="T10">
                        <a:pos x="T0" y="T1"/>
                      </a:cxn>
                      <a:cxn ang="T11">
                        <a:pos x="T2" y="T3"/>
                      </a:cxn>
                      <a:cxn ang="T12">
                        <a:pos x="T4" y="T5"/>
                      </a:cxn>
                      <a:cxn ang="T13">
                        <a:pos x="T6" y="T7"/>
                      </a:cxn>
                      <a:cxn ang="T14">
                        <a:pos x="T8" y="T9"/>
                      </a:cxn>
                    </a:cxnLst>
                    <a:rect l="T15" t="T16" r="T17" b="T18"/>
                    <a:pathLst>
                      <a:path w="62" h="41">
                        <a:moveTo>
                          <a:pt x="5" y="41"/>
                        </a:moveTo>
                        <a:lnTo>
                          <a:pt x="62" y="0"/>
                        </a:lnTo>
                        <a:lnTo>
                          <a:pt x="0" y="36"/>
                        </a:lnTo>
                        <a:lnTo>
                          <a:pt x="5" y="41"/>
                        </a:lnTo>
                        <a:close/>
                      </a:path>
                    </a:pathLst>
                  </a:custGeom>
                  <a:solidFill>
                    <a:schemeClr val="accent5">
                      <a:lumMod val="75000"/>
                    </a:schemeClr>
                  </a:solidFill>
                  <a:ln w="9525">
                    <a:solidFill>
                      <a:schemeClr val="bg1"/>
                    </a:solidFill>
                    <a:round/>
                    <a:headEnd/>
                    <a:tailEnd/>
                  </a:ln>
                </p:spPr>
                <p:txBody>
                  <a:bodyPr/>
                  <a:lstStyle/>
                  <a:p>
                    <a:pPr>
                      <a:defRPr/>
                    </a:pPr>
                    <a:endParaRPr lang="en-US" dirty="0"/>
                  </a:p>
                </p:txBody>
              </p:sp>
              <p:sp>
                <p:nvSpPr>
                  <p:cNvPr id="846" name="Freeform 97"/>
                  <p:cNvSpPr>
                    <a:spLocks/>
                  </p:cNvSpPr>
                  <p:nvPr/>
                </p:nvSpPr>
                <p:spPr bwMode="auto">
                  <a:xfrm>
                    <a:off x="6481440" y="4756744"/>
                    <a:ext cx="18501" cy="40364"/>
                  </a:xfrm>
                  <a:custGeom>
                    <a:avLst/>
                    <a:gdLst>
                      <a:gd name="T0" fmla="*/ 5 w 17"/>
                      <a:gd name="T1" fmla="*/ 35 h 35"/>
                      <a:gd name="T2" fmla="*/ 14 w 17"/>
                      <a:gd name="T3" fmla="*/ 26 h 35"/>
                      <a:gd name="T4" fmla="*/ 17 w 17"/>
                      <a:gd name="T5" fmla="*/ 0 h 35"/>
                      <a:gd name="T6" fmla="*/ 9 w 17"/>
                      <a:gd name="T7" fmla="*/ 24 h 35"/>
                      <a:gd name="T8" fmla="*/ 0 w 17"/>
                      <a:gd name="T9" fmla="*/ 31 h 35"/>
                      <a:gd name="T10" fmla="*/ 5 w 17"/>
                      <a:gd name="T11" fmla="*/ 35 h 35"/>
                      <a:gd name="T12" fmla="*/ 5 w 17"/>
                      <a:gd name="T13" fmla="*/ 35 h 35"/>
                      <a:gd name="T14" fmla="*/ 0 60000 65536"/>
                      <a:gd name="T15" fmla="*/ 0 60000 65536"/>
                      <a:gd name="T16" fmla="*/ 0 60000 65536"/>
                      <a:gd name="T17" fmla="*/ 0 60000 65536"/>
                      <a:gd name="T18" fmla="*/ 0 60000 65536"/>
                      <a:gd name="T19" fmla="*/ 0 60000 65536"/>
                      <a:gd name="T20" fmla="*/ 0 60000 65536"/>
                      <a:gd name="T21" fmla="*/ 0 w 17"/>
                      <a:gd name="T22" fmla="*/ 0 h 35"/>
                      <a:gd name="T23" fmla="*/ 17 w 1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5">
                        <a:moveTo>
                          <a:pt x="5" y="35"/>
                        </a:moveTo>
                        <a:lnTo>
                          <a:pt x="14" y="26"/>
                        </a:lnTo>
                        <a:lnTo>
                          <a:pt x="17" y="0"/>
                        </a:lnTo>
                        <a:lnTo>
                          <a:pt x="9" y="24"/>
                        </a:lnTo>
                        <a:lnTo>
                          <a:pt x="0" y="31"/>
                        </a:lnTo>
                        <a:lnTo>
                          <a:pt x="5" y="35"/>
                        </a:lnTo>
                        <a:close/>
                      </a:path>
                    </a:pathLst>
                  </a:custGeom>
                  <a:solidFill>
                    <a:schemeClr val="accent5">
                      <a:lumMod val="75000"/>
                    </a:schemeClr>
                  </a:solidFill>
                  <a:ln w="9525">
                    <a:solidFill>
                      <a:schemeClr val="bg1"/>
                    </a:solidFill>
                    <a:round/>
                    <a:headEnd/>
                    <a:tailEnd/>
                  </a:ln>
                </p:spPr>
                <p:txBody>
                  <a:bodyPr/>
                  <a:lstStyle/>
                  <a:p>
                    <a:pPr>
                      <a:defRPr/>
                    </a:pPr>
                    <a:endParaRPr lang="en-US" dirty="0"/>
                  </a:p>
                </p:txBody>
              </p:sp>
              <p:sp>
                <p:nvSpPr>
                  <p:cNvPr id="847" name="Freeform 98"/>
                  <p:cNvSpPr>
                    <a:spLocks/>
                  </p:cNvSpPr>
                  <p:nvPr/>
                </p:nvSpPr>
                <p:spPr bwMode="auto">
                  <a:xfrm>
                    <a:off x="5657263" y="2430760"/>
                    <a:ext cx="479368" cy="529779"/>
                  </a:xfrm>
                  <a:custGeom>
                    <a:avLst/>
                    <a:gdLst>
                      <a:gd name="T0" fmla="*/ 0 w 411"/>
                      <a:gd name="T1" fmla="*/ 82 h 452"/>
                      <a:gd name="T2" fmla="*/ 34 w 411"/>
                      <a:gd name="T3" fmla="*/ 396 h 452"/>
                      <a:gd name="T4" fmla="*/ 85 w 411"/>
                      <a:gd name="T5" fmla="*/ 401 h 452"/>
                      <a:gd name="T6" fmla="*/ 146 w 411"/>
                      <a:gd name="T7" fmla="*/ 437 h 452"/>
                      <a:gd name="T8" fmla="*/ 191 w 411"/>
                      <a:gd name="T9" fmla="*/ 435 h 452"/>
                      <a:gd name="T10" fmla="*/ 211 w 411"/>
                      <a:gd name="T11" fmla="*/ 422 h 452"/>
                      <a:gd name="T12" fmla="*/ 261 w 411"/>
                      <a:gd name="T13" fmla="*/ 452 h 452"/>
                      <a:gd name="T14" fmla="*/ 290 w 411"/>
                      <a:gd name="T15" fmla="*/ 427 h 452"/>
                      <a:gd name="T16" fmla="*/ 297 w 411"/>
                      <a:gd name="T17" fmla="*/ 377 h 452"/>
                      <a:gd name="T18" fmla="*/ 316 w 411"/>
                      <a:gd name="T19" fmla="*/ 387 h 452"/>
                      <a:gd name="T20" fmla="*/ 326 w 411"/>
                      <a:gd name="T21" fmla="*/ 347 h 452"/>
                      <a:gd name="T22" fmla="*/ 394 w 411"/>
                      <a:gd name="T23" fmla="*/ 287 h 452"/>
                      <a:gd name="T24" fmla="*/ 406 w 411"/>
                      <a:gd name="T25" fmla="*/ 190 h 452"/>
                      <a:gd name="T26" fmla="*/ 397 w 411"/>
                      <a:gd name="T27" fmla="*/ 169 h 452"/>
                      <a:gd name="T28" fmla="*/ 411 w 411"/>
                      <a:gd name="T29" fmla="*/ 159 h 452"/>
                      <a:gd name="T30" fmla="*/ 386 w 411"/>
                      <a:gd name="T31" fmla="*/ 0 h 452"/>
                      <a:gd name="T32" fmla="*/ 316 w 411"/>
                      <a:gd name="T33" fmla="*/ 36 h 452"/>
                      <a:gd name="T34" fmla="*/ 280 w 411"/>
                      <a:gd name="T35" fmla="*/ 74 h 452"/>
                      <a:gd name="T36" fmla="*/ 254 w 411"/>
                      <a:gd name="T37" fmla="*/ 75 h 452"/>
                      <a:gd name="T38" fmla="*/ 215 w 411"/>
                      <a:gd name="T39" fmla="*/ 96 h 452"/>
                      <a:gd name="T40" fmla="*/ 124 w 411"/>
                      <a:gd name="T41" fmla="*/ 65 h 452"/>
                      <a:gd name="T42" fmla="*/ 0 w 411"/>
                      <a:gd name="T43" fmla="*/ 82 h 452"/>
                      <a:gd name="T44" fmla="*/ 0 w 411"/>
                      <a:gd name="T45" fmla="*/ 82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1"/>
                      <a:gd name="T70" fmla="*/ 0 h 452"/>
                      <a:gd name="T71" fmla="*/ 411 w 411"/>
                      <a:gd name="T72" fmla="*/ 452 h 4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1" h="452">
                        <a:moveTo>
                          <a:pt x="0" y="82"/>
                        </a:moveTo>
                        <a:lnTo>
                          <a:pt x="34" y="396"/>
                        </a:lnTo>
                        <a:lnTo>
                          <a:pt x="85" y="401"/>
                        </a:lnTo>
                        <a:lnTo>
                          <a:pt x="146" y="437"/>
                        </a:lnTo>
                        <a:lnTo>
                          <a:pt x="191" y="435"/>
                        </a:lnTo>
                        <a:lnTo>
                          <a:pt x="211" y="422"/>
                        </a:lnTo>
                        <a:lnTo>
                          <a:pt x="261" y="452"/>
                        </a:lnTo>
                        <a:lnTo>
                          <a:pt x="290" y="427"/>
                        </a:lnTo>
                        <a:lnTo>
                          <a:pt x="297" y="377"/>
                        </a:lnTo>
                        <a:lnTo>
                          <a:pt x="316" y="387"/>
                        </a:lnTo>
                        <a:lnTo>
                          <a:pt x="326" y="347"/>
                        </a:lnTo>
                        <a:lnTo>
                          <a:pt x="394" y="287"/>
                        </a:lnTo>
                        <a:lnTo>
                          <a:pt x="406" y="190"/>
                        </a:lnTo>
                        <a:lnTo>
                          <a:pt x="397" y="169"/>
                        </a:lnTo>
                        <a:lnTo>
                          <a:pt x="411" y="159"/>
                        </a:lnTo>
                        <a:lnTo>
                          <a:pt x="386" y="0"/>
                        </a:lnTo>
                        <a:lnTo>
                          <a:pt x="316" y="36"/>
                        </a:lnTo>
                        <a:lnTo>
                          <a:pt x="280" y="74"/>
                        </a:lnTo>
                        <a:lnTo>
                          <a:pt x="254" y="75"/>
                        </a:lnTo>
                        <a:lnTo>
                          <a:pt x="215" y="96"/>
                        </a:lnTo>
                        <a:lnTo>
                          <a:pt x="124" y="65"/>
                        </a:lnTo>
                        <a:lnTo>
                          <a:pt x="0" y="82"/>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48" name="Freeform 99"/>
                  <p:cNvSpPr>
                    <a:spLocks/>
                  </p:cNvSpPr>
                  <p:nvPr/>
                </p:nvSpPr>
                <p:spPr bwMode="auto">
                  <a:xfrm>
                    <a:off x="5956658" y="2625853"/>
                    <a:ext cx="514690" cy="496142"/>
                  </a:xfrm>
                  <a:custGeom>
                    <a:avLst/>
                    <a:gdLst>
                      <a:gd name="T0" fmla="*/ 0 w 439"/>
                      <a:gd name="T1" fmla="*/ 293 h 425"/>
                      <a:gd name="T2" fmla="*/ 15 w 439"/>
                      <a:gd name="T3" fmla="*/ 351 h 425"/>
                      <a:gd name="T4" fmla="*/ 72 w 439"/>
                      <a:gd name="T5" fmla="*/ 392 h 425"/>
                      <a:gd name="T6" fmla="*/ 99 w 439"/>
                      <a:gd name="T7" fmla="*/ 425 h 425"/>
                      <a:gd name="T8" fmla="*/ 183 w 439"/>
                      <a:gd name="T9" fmla="*/ 390 h 425"/>
                      <a:gd name="T10" fmla="*/ 220 w 439"/>
                      <a:gd name="T11" fmla="*/ 385 h 425"/>
                      <a:gd name="T12" fmla="*/ 241 w 439"/>
                      <a:gd name="T13" fmla="*/ 360 h 425"/>
                      <a:gd name="T14" fmla="*/ 273 w 439"/>
                      <a:gd name="T15" fmla="*/ 232 h 425"/>
                      <a:gd name="T16" fmla="*/ 309 w 439"/>
                      <a:gd name="T17" fmla="*/ 247 h 425"/>
                      <a:gd name="T18" fmla="*/ 377 w 439"/>
                      <a:gd name="T19" fmla="*/ 109 h 425"/>
                      <a:gd name="T20" fmla="*/ 430 w 439"/>
                      <a:gd name="T21" fmla="*/ 138 h 425"/>
                      <a:gd name="T22" fmla="*/ 439 w 439"/>
                      <a:gd name="T23" fmla="*/ 114 h 425"/>
                      <a:gd name="T24" fmla="*/ 401 w 439"/>
                      <a:gd name="T25" fmla="*/ 84 h 425"/>
                      <a:gd name="T26" fmla="*/ 372 w 439"/>
                      <a:gd name="T27" fmla="*/ 87 h 425"/>
                      <a:gd name="T28" fmla="*/ 362 w 439"/>
                      <a:gd name="T29" fmla="*/ 102 h 425"/>
                      <a:gd name="T30" fmla="*/ 309 w 439"/>
                      <a:gd name="T31" fmla="*/ 118 h 425"/>
                      <a:gd name="T32" fmla="*/ 275 w 439"/>
                      <a:gd name="T33" fmla="*/ 155 h 425"/>
                      <a:gd name="T34" fmla="*/ 265 w 439"/>
                      <a:gd name="T35" fmla="*/ 95 h 425"/>
                      <a:gd name="T36" fmla="*/ 169 w 439"/>
                      <a:gd name="T37" fmla="*/ 111 h 425"/>
                      <a:gd name="T38" fmla="*/ 150 w 439"/>
                      <a:gd name="T39" fmla="*/ 0 h 425"/>
                      <a:gd name="T40" fmla="*/ 136 w 439"/>
                      <a:gd name="T41" fmla="*/ 10 h 425"/>
                      <a:gd name="T42" fmla="*/ 145 w 439"/>
                      <a:gd name="T43" fmla="*/ 31 h 425"/>
                      <a:gd name="T44" fmla="*/ 133 w 439"/>
                      <a:gd name="T45" fmla="*/ 128 h 425"/>
                      <a:gd name="T46" fmla="*/ 65 w 439"/>
                      <a:gd name="T47" fmla="*/ 188 h 425"/>
                      <a:gd name="T48" fmla="*/ 55 w 439"/>
                      <a:gd name="T49" fmla="*/ 228 h 425"/>
                      <a:gd name="T50" fmla="*/ 36 w 439"/>
                      <a:gd name="T51" fmla="*/ 218 h 425"/>
                      <a:gd name="T52" fmla="*/ 29 w 439"/>
                      <a:gd name="T53" fmla="*/ 268 h 425"/>
                      <a:gd name="T54" fmla="*/ 0 w 439"/>
                      <a:gd name="T55" fmla="*/ 293 h 425"/>
                      <a:gd name="T56" fmla="*/ 0 w 439"/>
                      <a:gd name="T57" fmla="*/ 293 h 425"/>
                      <a:gd name="T58" fmla="*/ 0 w 439"/>
                      <a:gd name="T59" fmla="*/ 293 h 4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25"/>
                      <a:gd name="T92" fmla="*/ 439 w 439"/>
                      <a:gd name="T93" fmla="*/ 425 h 4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25">
                        <a:moveTo>
                          <a:pt x="0" y="293"/>
                        </a:moveTo>
                        <a:lnTo>
                          <a:pt x="15" y="351"/>
                        </a:lnTo>
                        <a:lnTo>
                          <a:pt x="72" y="392"/>
                        </a:lnTo>
                        <a:lnTo>
                          <a:pt x="99" y="425"/>
                        </a:lnTo>
                        <a:lnTo>
                          <a:pt x="183" y="390"/>
                        </a:lnTo>
                        <a:lnTo>
                          <a:pt x="220" y="385"/>
                        </a:lnTo>
                        <a:lnTo>
                          <a:pt x="241" y="360"/>
                        </a:lnTo>
                        <a:lnTo>
                          <a:pt x="273" y="232"/>
                        </a:lnTo>
                        <a:lnTo>
                          <a:pt x="309" y="247"/>
                        </a:lnTo>
                        <a:lnTo>
                          <a:pt x="377" y="109"/>
                        </a:lnTo>
                        <a:lnTo>
                          <a:pt x="430" y="138"/>
                        </a:lnTo>
                        <a:lnTo>
                          <a:pt x="439" y="114"/>
                        </a:lnTo>
                        <a:lnTo>
                          <a:pt x="401" y="84"/>
                        </a:lnTo>
                        <a:lnTo>
                          <a:pt x="372" y="87"/>
                        </a:lnTo>
                        <a:lnTo>
                          <a:pt x="362" y="102"/>
                        </a:lnTo>
                        <a:lnTo>
                          <a:pt x="309" y="118"/>
                        </a:lnTo>
                        <a:lnTo>
                          <a:pt x="275" y="155"/>
                        </a:lnTo>
                        <a:lnTo>
                          <a:pt x="265" y="95"/>
                        </a:lnTo>
                        <a:lnTo>
                          <a:pt x="169" y="111"/>
                        </a:lnTo>
                        <a:lnTo>
                          <a:pt x="150" y="0"/>
                        </a:lnTo>
                        <a:lnTo>
                          <a:pt x="136" y="10"/>
                        </a:lnTo>
                        <a:lnTo>
                          <a:pt x="145" y="31"/>
                        </a:lnTo>
                        <a:lnTo>
                          <a:pt x="133" y="128"/>
                        </a:lnTo>
                        <a:lnTo>
                          <a:pt x="65" y="188"/>
                        </a:lnTo>
                        <a:lnTo>
                          <a:pt x="55" y="228"/>
                        </a:lnTo>
                        <a:lnTo>
                          <a:pt x="36" y="218"/>
                        </a:lnTo>
                        <a:lnTo>
                          <a:pt x="29" y="268"/>
                        </a:lnTo>
                        <a:lnTo>
                          <a:pt x="0" y="293"/>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49" name="Freeform 101"/>
                  <p:cNvSpPr>
                    <a:spLocks/>
                  </p:cNvSpPr>
                  <p:nvPr/>
                </p:nvSpPr>
                <p:spPr bwMode="auto">
                  <a:xfrm>
                    <a:off x="5870876" y="2750309"/>
                    <a:ext cx="886411" cy="486051"/>
                  </a:xfrm>
                  <a:custGeom>
                    <a:avLst/>
                    <a:gdLst>
                      <a:gd name="T0" fmla="*/ 70 w 758"/>
                      <a:gd name="T1" fmla="*/ 372 h 416"/>
                      <a:gd name="T2" fmla="*/ 71 w 758"/>
                      <a:gd name="T3" fmla="*/ 362 h 416"/>
                      <a:gd name="T4" fmla="*/ 119 w 758"/>
                      <a:gd name="T5" fmla="*/ 316 h 416"/>
                      <a:gd name="T6" fmla="*/ 147 w 758"/>
                      <a:gd name="T7" fmla="*/ 283 h 416"/>
                      <a:gd name="T8" fmla="*/ 174 w 758"/>
                      <a:gd name="T9" fmla="*/ 316 h 416"/>
                      <a:gd name="T10" fmla="*/ 258 w 758"/>
                      <a:gd name="T11" fmla="*/ 281 h 416"/>
                      <a:gd name="T12" fmla="*/ 295 w 758"/>
                      <a:gd name="T13" fmla="*/ 276 h 416"/>
                      <a:gd name="T14" fmla="*/ 316 w 758"/>
                      <a:gd name="T15" fmla="*/ 251 h 416"/>
                      <a:gd name="T16" fmla="*/ 348 w 758"/>
                      <a:gd name="T17" fmla="*/ 123 h 416"/>
                      <a:gd name="T18" fmla="*/ 384 w 758"/>
                      <a:gd name="T19" fmla="*/ 138 h 416"/>
                      <a:gd name="T20" fmla="*/ 452 w 758"/>
                      <a:gd name="T21" fmla="*/ 0 h 416"/>
                      <a:gd name="T22" fmla="*/ 505 w 758"/>
                      <a:gd name="T23" fmla="*/ 29 h 416"/>
                      <a:gd name="T24" fmla="*/ 514 w 758"/>
                      <a:gd name="T25" fmla="*/ 5 h 416"/>
                      <a:gd name="T26" fmla="*/ 539 w 758"/>
                      <a:gd name="T27" fmla="*/ 12 h 416"/>
                      <a:gd name="T28" fmla="*/ 587 w 758"/>
                      <a:gd name="T29" fmla="*/ 55 h 416"/>
                      <a:gd name="T30" fmla="*/ 570 w 758"/>
                      <a:gd name="T31" fmla="*/ 96 h 416"/>
                      <a:gd name="T32" fmla="*/ 577 w 758"/>
                      <a:gd name="T33" fmla="*/ 114 h 416"/>
                      <a:gd name="T34" fmla="*/ 597 w 758"/>
                      <a:gd name="T35" fmla="*/ 106 h 416"/>
                      <a:gd name="T36" fmla="*/ 613 w 758"/>
                      <a:gd name="T37" fmla="*/ 125 h 416"/>
                      <a:gd name="T38" fmla="*/ 686 w 758"/>
                      <a:gd name="T39" fmla="*/ 148 h 416"/>
                      <a:gd name="T40" fmla="*/ 618 w 758"/>
                      <a:gd name="T41" fmla="*/ 145 h 416"/>
                      <a:gd name="T42" fmla="*/ 690 w 758"/>
                      <a:gd name="T43" fmla="*/ 208 h 416"/>
                      <a:gd name="T44" fmla="*/ 645 w 758"/>
                      <a:gd name="T45" fmla="*/ 201 h 416"/>
                      <a:gd name="T46" fmla="*/ 736 w 758"/>
                      <a:gd name="T47" fmla="*/ 259 h 416"/>
                      <a:gd name="T48" fmla="*/ 758 w 758"/>
                      <a:gd name="T49" fmla="*/ 299 h 416"/>
                      <a:gd name="T50" fmla="*/ 743 w 758"/>
                      <a:gd name="T51" fmla="*/ 293 h 416"/>
                      <a:gd name="T52" fmla="*/ 739 w 758"/>
                      <a:gd name="T53" fmla="*/ 304 h 416"/>
                      <a:gd name="T54" fmla="*/ 442 w 758"/>
                      <a:gd name="T55" fmla="*/ 360 h 416"/>
                      <a:gd name="T56" fmla="*/ 194 w 758"/>
                      <a:gd name="T57" fmla="*/ 391 h 416"/>
                      <a:gd name="T58" fmla="*/ 0 w 758"/>
                      <a:gd name="T59" fmla="*/ 416 h 416"/>
                      <a:gd name="T60" fmla="*/ 70 w 758"/>
                      <a:gd name="T61" fmla="*/ 372 h 416"/>
                      <a:gd name="T62" fmla="*/ 70 w 758"/>
                      <a:gd name="T63" fmla="*/ 372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8"/>
                      <a:gd name="T97" fmla="*/ 0 h 416"/>
                      <a:gd name="T98" fmla="*/ 758 w 758"/>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8" h="416">
                        <a:moveTo>
                          <a:pt x="70" y="372"/>
                        </a:moveTo>
                        <a:lnTo>
                          <a:pt x="71" y="362"/>
                        </a:lnTo>
                        <a:lnTo>
                          <a:pt x="119" y="316"/>
                        </a:lnTo>
                        <a:lnTo>
                          <a:pt x="147" y="283"/>
                        </a:lnTo>
                        <a:lnTo>
                          <a:pt x="174" y="316"/>
                        </a:lnTo>
                        <a:lnTo>
                          <a:pt x="258" y="281"/>
                        </a:lnTo>
                        <a:lnTo>
                          <a:pt x="295" y="276"/>
                        </a:lnTo>
                        <a:lnTo>
                          <a:pt x="316" y="251"/>
                        </a:lnTo>
                        <a:lnTo>
                          <a:pt x="348" y="123"/>
                        </a:lnTo>
                        <a:lnTo>
                          <a:pt x="384" y="138"/>
                        </a:lnTo>
                        <a:lnTo>
                          <a:pt x="452" y="0"/>
                        </a:lnTo>
                        <a:lnTo>
                          <a:pt x="505" y="29"/>
                        </a:lnTo>
                        <a:lnTo>
                          <a:pt x="514" y="5"/>
                        </a:lnTo>
                        <a:lnTo>
                          <a:pt x="539" y="12"/>
                        </a:lnTo>
                        <a:lnTo>
                          <a:pt x="587" y="55"/>
                        </a:lnTo>
                        <a:lnTo>
                          <a:pt x="570" y="96"/>
                        </a:lnTo>
                        <a:lnTo>
                          <a:pt x="577" y="114"/>
                        </a:lnTo>
                        <a:lnTo>
                          <a:pt x="597" y="106"/>
                        </a:lnTo>
                        <a:lnTo>
                          <a:pt x="613" y="125"/>
                        </a:lnTo>
                        <a:lnTo>
                          <a:pt x="686" y="148"/>
                        </a:lnTo>
                        <a:lnTo>
                          <a:pt x="618" y="145"/>
                        </a:lnTo>
                        <a:lnTo>
                          <a:pt x="690" y="208"/>
                        </a:lnTo>
                        <a:lnTo>
                          <a:pt x="645" y="201"/>
                        </a:lnTo>
                        <a:lnTo>
                          <a:pt x="736" y="259"/>
                        </a:lnTo>
                        <a:lnTo>
                          <a:pt x="758" y="299"/>
                        </a:lnTo>
                        <a:lnTo>
                          <a:pt x="743" y="293"/>
                        </a:lnTo>
                        <a:lnTo>
                          <a:pt x="739" y="304"/>
                        </a:lnTo>
                        <a:lnTo>
                          <a:pt x="442" y="360"/>
                        </a:lnTo>
                        <a:lnTo>
                          <a:pt x="194" y="391"/>
                        </a:lnTo>
                        <a:lnTo>
                          <a:pt x="0" y="416"/>
                        </a:lnTo>
                        <a:lnTo>
                          <a:pt x="70" y="372"/>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50" name="Freeform 102"/>
                  <p:cNvSpPr>
                    <a:spLocks/>
                  </p:cNvSpPr>
                  <p:nvPr/>
                </p:nvSpPr>
                <p:spPr bwMode="auto">
                  <a:xfrm>
                    <a:off x="6718601" y="2884857"/>
                    <a:ext cx="48778" cy="121092"/>
                  </a:xfrm>
                  <a:custGeom>
                    <a:avLst/>
                    <a:gdLst>
                      <a:gd name="T0" fmla="*/ 0 w 41"/>
                      <a:gd name="T1" fmla="*/ 104 h 104"/>
                      <a:gd name="T2" fmla="*/ 14 w 41"/>
                      <a:gd name="T3" fmla="*/ 75 h 104"/>
                      <a:gd name="T4" fmla="*/ 30 w 41"/>
                      <a:gd name="T5" fmla="*/ 58 h 104"/>
                      <a:gd name="T6" fmla="*/ 41 w 41"/>
                      <a:gd name="T7" fmla="*/ 0 h 104"/>
                      <a:gd name="T8" fmla="*/ 18 w 41"/>
                      <a:gd name="T9" fmla="*/ 14 h 104"/>
                      <a:gd name="T10" fmla="*/ 0 w 41"/>
                      <a:gd name="T11" fmla="*/ 69 h 104"/>
                      <a:gd name="T12" fmla="*/ 0 w 41"/>
                      <a:gd name="T13" fmla="*/ 104 h 104"/>
                      <a:gd name="T14" fmla="*/ 0 w 41"/>
                      <a:gd name="T15" fmla="*/ 104 h 104"/>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04"/>
                      <a:gd name="T26" fmla="*/ 41 w 4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04">
                        <a:moveTo>
                          <a:pt x="0" y="104"/>
                        </a:moveTo>
                        <a:lnTo>
                          <a:pt x="14" y="75"/>
                        </a:lnTo>
                        <a:lnTo>
                          <a:pt x="30" y="58"/>
                        </a:lnTo>
                        <a:lnTo>
                          <a:pt x="41" y="0"/>
                        </a:lnTo>
                        <a:lnTo>
                          <a:pt x="18" y="14"/>
                        </a:lnTo>
                        <a:lnTo>
                          <a:pt x="0" y="69"/>
                        </a:lnTo>
                        <a:lnTo>
                          <a:pt x="0" y="104"/>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51" name="Freeform 103"/>
                  <p:cNvSpPr>
                    <a:spLocks/>
                  </p:cNvSpPr>
                  <p:nvPr/>
                </p:nvSpPr>
                <p:spPr bwMode="auto">
                  <a:xfrm>
                    <a:off x="5818735" y="3105177"/>
                    <a:ext cx="980602" cy="427187"/>
                  </a:xfrm>
                  <a:custGeom>
                    <a:avLst/>
                    <a:gdLst>
                      <a:gd name="T0" fmla="*/ 0 w 837"/>
                      <a:gd name="T1" fmla="*/ 313 h 365"/>
                      <a:gd name="T2" fmla="*/ 121 w 837"/>
                      <a:gd name="T3" fmla="*/ 298 h 365"/>
                      <a:gd name="T4" fmla="*/ 191 w 837"/>
                      <a:gd name="T5" fmla="*/ 264 h 365"/>
                      <a:gd name="T6" fmla="*/ 325 w 837"/>
                      <a:gd name="T7" fmla="*/ 250 h 365"/>
                      <a:gd name="T8" fmla="*/ 379 w 837"/>
                      <a:gd name="T9" fmla="*/ 284 h 365"/>
                      <a:gd name="T10" fmla="*/ 466 w 837"/>
                      <a:gd name="T11" fmla="*/ 272 h 365"/>
                      <a:gd name="T12" fmla="*/ 598 w 837"/>
                      <a:gd name="T13" fmla="*/ 365 h 365"/>
                      <a:gd name="T14" fmla="*/ 649 w 837"/>
                      <a:gd name="T15" fmla="*/ 353 h 365"/>
                      <a:gd name="T16" fmla="*/ 722 w 837"/>
                      <a:gd name="T17" fmla="*/ 247 h 365"/>
                      <a:gd name="T18" fmla="*/ 782 w 837"/>
                      <a:gd name="T19" fmla="*/ 225 h 365"/>
                      <a:gd name="T20" fmla="*/ 801 w 837"/>
                      <a:gd name="T21" fmla="*/ 194 h 365"/>
                      <a:gd name="T22" fmla="*/ 736 w 837"/>
                      <a:gd name="T23" fmla="*/ 206 h 365"/>
                      <a:gd name="T24" fmla="*/ 719 w 837"/>
                      <a:gd name="T25" fmla="*/ 184 h 365"/>
                      <a:gd name="T26" fmla="*/ 758 w 837"/>
                      <a:gd name="T27" fmla="*/ 174 h 365"/>
                      <a:gd name="T28" fmla="*/ 758 w 837"/>
                      <a:gd name="T29" fmla="*/ 160 h 365"/>
                      <a:gd name="T30" fmla="*/ 714 w 837"/>
                      <a:gd name="T31" fmla="*/ 145 h 365"/>
                      <a:gd name="T32" fmla="*/ 770 w 837"/>
                      <a:gd name="T33" fmla="*/ 124 h 365"/>
                      <a:gd name="T34" fmla="*/ 767 w 837"/>
                      <a:gd name="T35" fmla="*/ 146 h 365"/>
                      <a:gd name="T36" fmla="*/ 803 w 837"/>
                      <a:gd name="T37" fmla="*/ 146 h 365"/>
                      <a:gd name="T38" fmla="*/ 823 w 837"/>
                      <a:gd name="T39" fmla="*/ 109 h 365"/>
                      <a:gd name="T40" fmla="*/ 837 w 837"/>
                      <a:gd name="T41" fmla="*/ 107 h 365"/>
                      <a:gd name="T42" fmla="*/ 828 w 837"/>
                      <a:gd name="T43" fmla="*/ 73 h 365"/>
                      <a:gd name="T44" fmla="*/ 803 w 837"/>
                      <a:gd name="T45" fmla="*/ 107 h 365"/>
                      <a:gd name="T46" fmla="*/ 777 w 837"/>
                      <a:gd name="T47" fmla="*/ 32 h 365"/>
                      <a:gd name="T48" fmla="*/ 794 w 837"/>
                      <a:gd name="T49" fmla="*/ 29 h 365"/>
                      <a:gd name="T50" fmla="*/ 818 w 837"/>
                      <a:gd name="T51" fmla="*/ 49 h 365"/>
                      <a:gd name="T52" fmla="*/ 801 w 837"/>
                      <a:gd name="T53" fmla="*/ 15 h 365"/>
                      <a:gd name="T54" fmla="*/ 782 w 837"/>
                      <a:gd name="T55" fmla="*/ 0 h 365"/>
                      <a:gd name="T56" fmla="*/ 485 w 837"/>
                      <a:gd name="T57" fmla="*/ 56 h 365"/>
                      <a:gd name="T58" fmla="*/ 237 w 837"/>
                      <a:gd name="T59" fmla="*/ 87 h 365"/>
                      <a:gd name="T60" fmla="*/ 203 w 837"/>
                      <a:gd name="T61" fmla="*/ 153 h 365"/>
                      <a:gd name="T62" fmla="*/ 150 w 837"/>
                      <a:gd name="T63" fmla="*/ 165 h 365"/>
                      <a:gd name="T64" fmla="*/ 125 w 837"/>
                      <a:gd name="T65" fmla="*/ 199 h 365"/>
                      <a:gd name="T66" fmla="*/ 29 w 837"/>
                      <a:gd name="T67" fmla="*/ 254 h 365"/>
                      <a:gd name="T68" fmla="*/ 24 w 837"/>
                      <a:gd name="T69" fmla="*/ 274 h 365"/>
                      <a:gd name="T70" fmla="*/ 0 w 837"/>
                      <a:gd name="T71" fmla="*/ 286 h 365"/>
                      <a:gd name="T72" fmla="*/ 0 w 837"/>
                      <a:gd name="T73" fmla="*/ 313 h 365"/>
                      <a:gd name="T74" fmla="*/ 0 w 837"/>
                      <a:gd name="T75" fmla="*/ 313 h 3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7"/>
                      <a:gd name="T115" fmla="*/ 0 h 365"/>
                      <a:gd name="T116" fmla="*/ 837 w 837"/>
                      <a:gd name="T117" fmla="*/ 365 h 3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7" h="365">
                        <a:moveTo>
                          <a:pt x="0" y="313"/>
                        </a:moveTo>
                        <a:lnTo>
                          <a:pt x="121" y="298"/>
                        </a:lnTo>
                        <a:lnTo>
                          <a:pt x="191" y="264"/>
                        </a:lnTo>
                        <a:lnTo>
                          <a:pt x="325" y="250"/>
                        </a:lnTo>
                        <a:lnTo>
                          <a:pt x="379" y="284"/>
                        </a:lnTo>
                        <a:lnTo>
                          <a:pt x="466" y="272"/>
                        </a:lnTo>
                        <a:lnTo>
                          <a:pt x="598" y="365"/>
                        </a:lnTo>
                        <a:lnTo>
                          <a:pt x="649" y="353"/>
                        </a:lnTo>
                        <a:lnTo>
                          <a:pt x="722" y="247"/>
                        </a:lnTo>
                        <a:lnTo>
                          <a:pt x="782" y="225"/>
                        </a:lnTo>
                        <a:lnTo>
                          <a:pt x="801" y="194"/>
                        </a:lnTo>
                        <a:lnTo>
                          <a:pt x="736" y="206"/>
                        </a:lnTo>
                        <a:lnTo>
                          <a:pt x="719" y="184"/>
                        </a:lnTo>
                        <a:lnTo>
                          <a:pt x="758" y="174"/>
                        </a:lnTo>
                        <a:lnTo>
                          <a:pt x="758" y="160"/>
                        </a:lnTo>
                        <a:lnTo>
                          <a:pt x="714" y="145"/>
                        </a:lnTo>
                        <a:lnTo>
                          <a:pt x="770" y="124"/>
                        </a:lnTo>
                        <a:lnTo>
                          <a:pt x="767" y="146"/>
                        </a:lnTo>
                        <a:lnTo>
                          <a:pt x="803" y="146"/>
                        </a:lnTo>
                        <a:lnTo>
                          <a:pt x="823" y="109"/>
                        </a:lnTo>
                        <a:lnTo>
                          <a:pt x="837" y="107"/>
                        </a:lnTo>
                        <a:lnTo>
                          <a:pt x="828" y="73"/>
                        </a:lnTo>
                        <a:lnTo>
                          <a:pt x="803" y="107"/>
                        </a:lnTo>
                        <a:lnTo>
                          <a:pt x="777" y="32"/>
                        </a:lnTo>
                        <a:lnTo>
                          <a:pt x="794" y="29"/>
                        </a:lnTo>
                        <a:lnTo>
                          <a:pt x="818" y="49"/>
                        </a:lnTo>
                        <a:lnTo>
                          <a:pt x="801" y="15"/>
                        </a:lnTo>
                        <a:lnTo>
                          <a:pt x="782" y="0"/>
                        </a:lnTo>
                        <a:lnTo>
                          <a:pt x="485" y="56"/>
                        </a:lnTo>
                        <a:lnTo>
                          <a:pt x="237" y="87"/>
                        </a:lnTo>
                        <a:lnTo>
                          <a:pt x="203" y="153"/>
                        </a:lnTo>
                        <a:lnTo>
                          <a:pt x="150" y="165"/>
                        </a:lnTo>
                        <a:lnTo>
                          <a:pt x="125" y="199"/>
                        </a:lnTo>
                        <a:lnTo>
                          <a:pt x="29" y="254"/>
                        </a:lnTo>
                        <a:lnTo>
                          <a:pt x="24" y="274"/>
                        </a:lnTo>
                        <a:lnTo>
                          <a:pt x="0" y="286"/>
                        </a:lnTo>
                        <a:lnTo>
                          <a:pt x="0" y="313"/>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52" name="Freeform 104"/>
                  <p:cNvSpPr>
                    <a:spLocks/>
                  </p:cNvSpPr>
                  <p:nvPr/>
                </p:nvSpPr>
                <p:spPr bwMode="auto">
                  <a:xfrm>
                    <a:off x="5934792" y="3396136"/>
                    <a:ext cx="585334" cy="432232"/>
                  </a:xfrm>
                  <a:custGeom>
                    <a:avLst/>
                    <a:gdLst>
                      <a:gd name="T0" fmla="*/ 22 w 499"/>
                      <a:gd name="T1" fmla="*/ 48 h 370"/>
                      <a:gd name="T2" fmla="*/ 92 w 499"/>
                      <a:gd name="T3" fmla="*/ 14 h 370"/>
                      <a:gd name="T4" fmla="*/ 226 w 499"/>
                      <a:gd name="T5" fmla="*/ 0 h 370"/>
                      <a:gd name="T6" fmla="*/ 280 w 499"/>
                      <a:gd name="T7" fmla="*/ 34 h 370"/>
                      <a:gd name="T8" fmla="*/ 367 w 499"/>
                      <a:gd name="T9" fmla="*/ 22 h 370"/>
                      <a:gd name="T10" fmla="*/ 499 w 499"/>
                      <a:gd name="T11" fmla="*/ 115 h 370"/>
                      <a:gd name="T12" fmla="*/ 441 w 499"/>
                      <a:gd name="T13" fmla="*/ 184 h 370"/>
                      <a:gd name="T14" fmla="*/ 444 w 499"/>
                      <a:gd name="T15" fmla="*/ 215 h 370"/>
                      <a:gd name="T16" fmla="*/ 345 w 499"/>
                      <a:gd name="T17" fmla="*/ 306 h 370"/>
                      <a:gd name="T18" fmla="*/ 328 w 499"/>
                      <a:gd name="T19" fmla="*/ 309 h 370"/>
                      <a:gd name="T20" fmla="*/ 321 w 499"/>
                      <a:gd name="T21" fmla="*/ 336 h 370"/>
                      <a:gd name="T22" fmla="*/ 299 w 499"/>
                      <a:gd name="T23" fmla="*/ 321 h 370"/>
                      <a:gd name="T24" fmla="*/ 318 w 499"/>
                      <a:gd name="T25" fmla="*/ 346 h 370"/>
                      <a:gd name="T26" fmla="*/ 299 w 499"/>
                      <a:gd name="T27" fmla="*/ 370 h 370"/>
                      <a:gd name="T28" fmla="*/ 282 w 499"/>
                      <a:gd name="T29" fmla="*/ 367 h 370"/>
                      <a:gd name="T30" fmla="*/ 214 w 499"/>
                      <a:gd name="T31" fmla="*/ 261 h 370"/>
                      <a:gd name="T32" fmla="*/ 65 w 499"/>
                      <a:gd name="T33" fmla="*/ 128 h 370"/>
                      <a:gd name="T34" fmla="*/ 0 w 499"/>
                      <a:gd name="T35" fmla="*/ 87 h 370"/>
                      <a:gd name="T36" fmla="*/ 22 w 499"/>
                      <a:gd name="T37" fmla="*/ 48 h 370"/>
                      <a:gd name="T38" fmla="*/ 22 w 499"/>
                      <a:gd name="T39" fmla="*/ 48 h 3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9"/>
                      <a:gd name="T61" fmla="*/ 0 h 370"/>
                      <a:gd name="T62" fmla="*/ 499 w 499"/>
                      <a:gd name="T63" fmla="*/ 370 h 3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9" h="370">
                        <a:moveTo>
                          <a:pt x="22" y="48"/>
                        </a:moveTo>
                        <a:lnTo>
                          <a:pt x="92" y="14"/>
                        </a:lnTo>
                        <a:lnTo>
                          <a:pt x="226" y="0"/>
                        </a:lnTo>
                        <a:lnTo>
                          <a:pt x="280" y="34"/>
                        </a:lnTo>
                        <a:lnTo>
                          <a:pt x="367" y="22"/>
                        </a:lnTo>
                        <a:lnTo>
                          <a:pt x="499" y="115"/>
                        </a:lnTo>
                        <a:lnTo>
                          <a:pt x="441" y="184"/>
                        </a:lnTo>
                        <a:lnTo>
                          <a:pt x="444" y="215"/>
                        </a:lnTo>
                        <a:lnTo>
                          <a:pt x="345" y="306"/>
                        </a:lnTo>
                        <a:lnTo>
                          <a:pt x="328" y="309"/>
                        </a:lnTo>
                        <a:lnTo>
                          <a:pt x="321" y="336"/>
                        </a:lnTo>
                        <a:lnTo>
                          <a:pt x="299" y="321"/>
                        </a:lnTo>
                        <a:lnTo>
                          <a:pt x="318" y="346"/>
                        </a:lnTo>
                        <a:lnTo>
                          <a:pt x="299" y="370"/>
                        </a:lnTo>
                        <a:lnTo>
                          <a:pt x="282" y="367"/>
                        </a:lnTo>
                        <a:lnTo>
                          <a:pt x="214" y="261"/>
                        </a:lnTo>
                        <a:lnTo>
                          <a:pt x="65" y="128"/>
                        </a:lnTo>
                        <a:lnTo>
                          <a:pt x="0" y="87"/>
                        </a:lnTo>
                        <a:lnTo>
                          <a:pt x="22" y="48"/>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53" name="Freeform 105"/>
                  <p:cNvSpPr>
                    <a:spLocks/>
                  </p:cNvSpPr>
                  <p:nvPr/>
                </p:nvSpPr>
                <p:spPr bwMode="auto">
                  <a:xfrm>
                    <a:off x="6666459" y="2644353"/>
                    <a:ext cx="122785" cy="191730"/>
                  </a:xfrm>
                  <a:custGeom>
                    <a:avLst/>
                    <a:gdLst>
                      <a:gd name="T0" fmla="*/ 0 w 104"/>
                      <a:gd name="T1" fmla="*/ 16 h 166"/>
                      <a:gd name="T2" fmla="*/ 15 w 104"/>
                      <a:gd name="T3" fmla="*/ 0 h 166"/>
                      <a:gd name="T4" fmla="*/ 34 w 104"/>
                      <a:gd name="T5" fmla="*/ 0 h 166"/>
                      <a:gd name="T6" fmla="*/ 27 w 104"/>
                      <a:gd name="T7" fmla="*/ 17 h 166"/>
                      <a:gd name="T8" fmla="*/ 22 w 104"/>
                      <a:gd name="T9" fmla="*/ 23 h 166"/>
                      <a:gd name="T10" fmla="*/ 27 w 104"/>
                      <a:gd name="T11" fmla="*/ 41 h 166"/>
                      <a:gd name="T12" fmla="*/ 51 w 104"/>
                      <a:gd name="T13" fmla="*/ 67 h 166"/>
                      <a:gd name="T14" fmla="*/ 56 w 104"/>
                      <a:gd name="T15" fmla="*/ 87 h 166"/>
                      <a:gd name="T16" fmla="*/ 77 w 104"/>
                      <a:gd name="T17" fmla="*/ 109 h 166"/>
                      <a:gd name="T18" fmla="*/ 92 w 104"/>
                      <a:gd name="T19" fmla="*/ 115 h 166"/>
                      <a:gd name="T20" fmla="*/ 99 w 104"/>
                      <a:gd name="T21" fmla="*/ 130 h 166"/>
                      <a:gd name="T22" fmla="*/ 85 w 104"/>
                      <a:gd name="T23" fmla="*/ 142 h 166"/>
                      <a:gd name="T24" fmla="*/ 101 w 104"/>
                      <a:gd name="T25" fmla="*/ 140 h 166"/>
                      <a:gd name="T26" fmla="*/ 104 w 104"/>
                      <a:gd name="T27" fmla="*/ 152 h 166"/>
                      <a:gd name="T28" fmla="*/ 41 w 104"/>
                      <a:gd name="T29" fmla="*/ 166 h 166"/>
                      <a:gd name="T30" fmla="*/ 0 w 104"/>
                      <a:gd name="T31" fmla="*/ 16 h 166"/>
                      <a:gd name="T32" fmla="*/ 0 w 104"/>
                      <a:gd name="T33" fmla="*/ 16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66"/>
                      <a:gd name="T53" fmla="*/ 104 w 104"/>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66">
                        <a:moveTo>
                          <a:pt x="0" y="16"/>
                        </a:moveTo>
                        <a:lnTo>
                          <a:pt x="15" y="0"/>
                        </a:lnTo>
                        <a:lnTo>
                          <a:pt x="34" y="0"/>
                        </a:lnTo>
                        <a:lnTo>
                          <a:pt x="27" y="17"/>
                        </a:lnTo>
                        <a:lnTo>
                          <a:pt x="22" y="23"/>
                        </a:lnTo>
                        <a:lnTo>
                          <a:pt x="27" y="41"/>
                        </a:lnTo>
                        <a:lnTo>
                          <a:pt x="51" y="67"/>
                        </a:lnTo>
                        <a:lnTo>
                          <a:pt x="56" y="87"/>
                        </a:lnTo>
                        <a:lnTo>
                          <a:pt x="77" y="109"/>
                        </a:lnTo>
                        <a:lnTo>
                          <a:pt x="92" y="115"/>
                        </a:lnTo>
                        <a:lnTo>
                          <a:pt x="99" y="130"/>
                        </a:lnTo>
                        <a:lnTo>
                          <a:pt x="85" y="142"/>
                        </a:lnTo>
                        <a:lnTo>
                          <a:pt x="101" y="140"/>
                        </a:lnTo>
                        <a:lnTo>
                          <a:pt x="104" y="152"/>
                        </a:lnTo>
                        <a:lnTo>
                          <a:pt x="41" y="166"/>
                        </a:lnTo>
                        <a:lnTo>
                          <a:pt x="0" y="16"/>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54" name="Freeform 106"/>
                  <p:cNvSpPr>
                    <a:spLocks/>
                  </p:cNvSpPr>
                  <p:nvPr/>
                </p:nvSpPr>
                <p:spPr bwMode="auto">
                  <a:xfrm>
                    <a:off x="6104673" y="2339940"/>
                    <a:ext cx="667751" cy="415414"/>
                  </a:xfrm>
                  <a:custGeom>
                    <a:avLst/>
                    <a:gdLst>
                      <a:gd name="T0" fmla="*/ 44 w 570"/>
                      <a:gd name="T1" fmla="*/ 357 h 357"/>
                      <a:gd name="T2" fmla="*/ 140 w 570"/>
                      <a:gd name="T3" fmla="*/ 341 h 357"/>
                      <a:gd name="T4" fmla="*/ 481 w 570"/>
                      <a:gd name="T5" fmla="*/ 277 h 357"/>
                      <a:gd name="T6" fmla="*/ 496 w 570"/>
                      <a:gd name="T7" fmla="*/ 261 h 357"/>
                      <a:gd name="T8" fmla="*/ 515 w 570"/>
                      <a:gd name="T9" fmla="*/ 261 h 357"/>
                      <a:gd name="T10" fmla="*/ 537 w 570"/>
                      <a:gd name="T11" fmla="*/ 246 h 357"/>
                      <a:gd name="T12" fmla="*/ 570 w 570"/>
                      <a:gd name="T13" fmla="*/ 205 h 357"/>
                      <a:gd name="T14" fmla="*/ 514 w 570"/>
                      <a:gd name="T15" fmla="*/ 161 h 357"/>
                      <a:gd name="T16" fmla="*/ 512 w 570"/>
                      <a:gd name="T17" fmla="*/ 120 h 357"/>
                      <a:gd name="T18" fmla="*/ 537 w 570"/>
                      <a:gd name="T19" fmla="*/ 62 h 357"/>
                      <a:gd name="T20" fmla="*/ 500 w 570"/>
                      <a:gd name="T21" fmla="*/ 43 h 357"/>
                      <a:gd name="T22" fmla="*/ 459 w 570"/>
                      <a:gd name="T23" fmla="*/ 0 h 357"/>
                      <a:gd name="T24" fmla="*/ 80 w 570"/>
                      <a:gd name="T25" fmla="*/ 70 h 357"/>
                      <a:gd name="T26" fmla="*/ 61 w 570"/>
                      <a:gd name="T27" fmla="*/ 43 h 357"/>
                      <a:gd name="T28" fmla="*/ 0 w 570"/>
                      <a:gd name="T29" fmla="*/ 87 h 357"/>
                      <a:gd name="T30" fmla="*/ 44 w 570"/>
                      <a:gd name="T31" fmla="*/ 357 h 357"/>
                      <a:gd name="T32" fmla="*/ 44 w 570"/>
                      <a:gd name="T33" fmla="*/ 357 h 3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0"/>
                      <a:gd name="T52" fmla="*/ 0 h 357"/>
                      <a:gd name="T53" fmla="*/ 570 w 570"/>
                      <a:gd name="T54" fmla="*/ 357 h 3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0" h="357">
                        <a:moveTo>
                          <a:pt x="44" y="357"/>
                        </a:moveTo>
                        <a:lnTo>
                          <a:pt x="140" y="341"/>
                        </a:lnTo>
                        <a:lnTo>
                          <a:pt x="481" y="277"/>
                        </a:lnTo>
                        <a:lnTo>
                          <a:pt x="496" y="261"/>
                        </a:lnTo>
                        <a:lnTo>
                          <a:pt x="515" y="261"/>
                        </a:lnTo>
                        <a:lnTo>
                          <a:pt x="537" y="246"/>
                        </a:lnTo>
                        <a:lnTo>
                          <a:pt x="570" y="205"/>
                        </a:lnTo>
                        <a:lnTo>
                          <a:pt x="514" y="161"/>
                        </a:lnTo>
                        <a:lnTo>
                          <a:pt x="512" y="120"/>
                        </a:lnTo>
                        <a:lnTo>
                          <a:pt x="537" y="62"/>
                        </a:lnTo>
                        <a:lnTo>
                          <a:pt x="500" y="43"/>
                        </a:lnTo>
                        <a:lnTo>
                          <a:pt x="459" y="0"/>
                        </a:lnTo>
                        <a:lnTo>
                          <a:pt x="80" y="70"/>
                        </a:lnTo>
                        <a:lnTo>
                          <a:pt x="61" y="43"/>
                        </a:lnTo>
                        <a:lnTo>
                          <a:pt x="0" y="87"/>
                        </a:lnTo>
                        <a:lnTo>
                          <a:pt x="44" y="357"/>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55" name="Freeform 107"/>
                  <p:cNvSpPr>
                    <a:spLocks/>
                  </p:cNvSpPr>
                  <p:nvPr/>
                </p:nvSpPr>
                <p:spPr bwMode="auto">
                  <a:xfrm>
                    <a:off x="6698417" y="2410578"/>
                    <a:ext cx="144651" cy="339732"/>
                  </a:xfrm>
                  <a:custGeom>
                    <a:avLst/>
                    <a:gdLst>
                      <a:gd name="T0" fmla="*/ 7 w 123"/>
                      <a:gd name="T1" fmla="*/ 199 h 291"/>
                      <a:gd name="T2" fmla="*/ 29 w 123"/>
                      <a:gd name="T3" fmla="*/ 184 h 291"/>
                      <a:gd name="T4" fmla="*/ 62 w 123"/>
                      <a:gd name="T5" fmla="*/ 143 h 291"/>
                      <a:gd name="T6" fmla="*/ 6 w 123"/>
                      <a:gd name="T7" fmla="*/ 99 h 291"/>
                      <a:gd name="T8" fmla="*/ 4 w 123"/>
                      <a:gd name="T9" fmla="*/ 58 h 291"/>
                      <a:gd name="T10" fmla="*/ 29 w 123"/>
                      <a:gd name="T11" fmla="*/ 0 h 291"/>
                      <a:gd name="T12" fmla="*/ 113 w 123"/>
                      <a:gd name="T13" fmla="*/ 29 h 291"/>
                      <a:gd name="T14" fmla="*/ 115 w 123"/>
                      <a:gd name="T15" fmla="*/ 39 h 291"/>
                      <a:gd name="T16" fmla="*/ 105 w 123"/>
                      <a:gd name="T17" fmla="*/ 71 h 291"/>
                      <a:gd name="T18" fmla="*/ 96 w 123"/>
                      <a:gd name="T19" fmla="*/ 78 h 291"/>
                      <a:gd name="T20" fmla="*/ 94 w 123"/>
                      <a:gd name="T21" fmla="*/ 95 h 291"/>
                      <a:gd name="T22" fmla="*/ 103 w 123"/>
                      <a:gd name="T23" fmla="*/ 100 h 291"/>
                      <a:gd name="T24" fmla="*/ 123 w 123"/>
                      <a:gd name="T25" fmla="*/ 95 h 291"/>
                      <a:gd name="T26" fmla="*/ 123 w 123"/>
                      <a:gd name="T27" fmla="*/ 145 h 291"/>
                      <a:gd name="T28" fmla="*/ 123 w 123"/>
                      <a:gd name="T29" fmla="*/ 175 h 291"/>
                      <a:gd name="T30" fmla="*/ 123 w 123"/>
                      <a:gd name="T31" fmla="*/ 193 h 291"/>
                      <a:gd name="T32" fmla="*/ 117 w 123"/>
                      <a:gd name="T33" fmla="*/ 208 h 291"/>
                      <a:gd name="T34" fmla="*/ 108 w 123"/>
                      <a:gd name="T35" fmla="*/ 210 h 291"/>
                      <a:gd name="T36" fmla="*/ 111 w 123"/>
                      <a:gd name="T37" fmla="*/ 223 h 291"/>
                      <a:gd name="T38" fmla="*/ 81 w 123"/>
                      <a:gd name="T39" fmla="*/ 291 h 291"/>
                      <a:gd name="T40" fmla="*/ 74 w 123"/>
                      <a:gd name="T41" fmla="*/ 291 h 291"/>
                      <a:gd name="T42" fmla="*/ 70 w 123"/>
                      <a:gd name="T43" fmla="*/ 266 h 291"/>
                      <a:gd name="T44" fmla="*/ 50 w 123"/>
                      <a:gd name="T45" fmla="*/ 266 h 291"/>
                      <a:gd name="T46" fmla="*/ 7 w 123"/>
                      <a:gd name="T47" fmla="*/ 239 h 291"/>
                      <a:gd name="T48" fmla="*/ 0 w 123"/>
                      <a:gd name="T49" fmla="*/ 216 h 291"/>
                      <a:gd name="T50" fmla="*/ 7 w 123"/>
                      <a:gd name="T51" fmla="*/ 199 h 291"/>
                      <a:gd name="T52" fmla="*/ 7 w 123"/>
                      <a:gd name="T53" fmla="*/ 199 h 2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3"/>
                      <a:gd name="T82" fmla="*/ 0 h 291"/>
                      <a:gd name="T83" fmla="*/ 123 w 123"/>
                      <a:gd name="T84" fmla="*/ 291 h 2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3" h="291">
                        <a:moveTo>
                          <a:pt x="7" y="199"/>
                        </a:moveTo>
                        <a:lnTo>
                          <a:pt x="29" y="184"/>
                        </a:lnTo>
                        <a:lnTo>
                          <a:pt x="62" y="143"/>
                        </a:lnTo>
                        <a:lnTo>
                          <a:pt x="6" y="99"/>
                        </a:lnTo>
                        <a:lnTo>
                          <a:pt x="4" y="58"/>
                        </a:lnTo>
                        <a:lnTo>
                          <a:pt x="29" y="0"/>
                        </a:lnTo>
                        <a:lnTo>
                          <a:pt x="113" y="29"/>
                        </a:lnTo>
                        <a:lnTo>
                          <a:pt x="115" y="39"/>
                        </a:lnTo>
                        <a:lnTo>
                          <a:pt x="105" y="71"/>
                        </a:lnTo>
                        <a:lnTo>
                          <a:pt x="96" y="78"/>
                        </a:lnTo>
                        <a:lnTo>
                          <a:pt x="94" y="95"/>
                        </a:lnTo>
                        <a:lnTo>
                          <a:pt x="103" y="100"/>
                        </a:lnTo>
                        <a:lnTo>
                          <a:pt x="123" y="95"/>
                        </a:lnTo>
                        <a:lnTo>
                          <a:pt x="123" y="145"/>
                        </a:lnTo>
                        <a:lnTo>
                          <a:pt x="123" y="175"/>
                        </a:lnTo>
                        <a:lnTo>
                          <a:pt x="123" y="193"/>
                        </a:lnTo>
                        <a:lnTo>
                          <a:pt x="117" y="208"/>
                        </a:lnTo>
                        <a:lnTo>
                          <a:pt x="108" y="210"/>
                        </a:lnTo>
                        <a:lnTo>
                          <a:pt x="111" y="223"/>
                        </a:lnTo>
                        <a:lnTo>
                          <a:pt x="81" y="291"/>
                        </a:lnTo>
                        <a:lnTo>
                          <a:pt x="74" y="291"/>
                        </a:lnTo>
                        <a:lnTo>
                          <a:pt x="70" y="266"/>
                        </a:lnTo>
                        <a:lnTo>
                          <a:pt x="50" y="266"/>
                        </a:lnTo>
                        <a:lnTo>
                          <a:pt x="7" y="239"/>
                        </a:lnTo>
                        <a:lnTo>
                          <a:pt x="0" y="216"/>
                        </a:lnTo>
                        <a:lnTo>
                          <a:pt x="7" y="199"/>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56" name="Freeform 108"/>
                  <p:cNvSpPr>
                    <a:spLocks/>
                  </p:cNvSpPr>
                  <p:nvPr/>
                </p:nvSpPr>
                <p:spPr bwMode="auto">
                  <a:xfrm>
                    <a:off x="6175317" y="1882480"/>
                    <a:ext cx="681207" cy="588644"/>
                  </a:xfrm>
                  <a:custGeom>
                    <a:avLst/>
                    <a:gdLst>
                      <a:gd name="T0" fmla="*/ 19 w 582"/>
                      <a:gd name="T1" fmla="*/ 463 h 506"/>
                      <a:gd name="T2" fmla="*/ 398 w 582"/>
                      <a:gd name="T3" fmla="*/ 393 h 506"/>
                      <a:gd name="T4" fmla="*/ 439 w 582"/>
                      <a:gd name="T5" fmla="*/ 436 h 506"/>
                      <a:gd name="T6" fmla="*/ 476 w 582"/>
                      <a:gd name="T7" fmla="*/ 455 h 506"/>
                      <a:gd name="T8" fmla="*/ 560 w 582"/>
                      <a:gd name="T9" fmla="*/ 484 h 506"/>
                      <a:gd name="T10" fmla="*/ 567 w 582"/>
                      <a:gd name="T11" fmla="*/ 506 h 506"/>
                      <a:gd name="T12" fmla="*/ 581 w 582"/>
                      <a:gd name="T13" fmla="*/ 475 h 506"/>
                      <a:gd name="T14" fmla="*/ 582 w 582"/>
                      <a:gd name="T15" fmla="*/ 433 h 506"/>
                      <a:gd name="T16" fmla="*/ 567 w 582"/>
                      <a:gd name="T17" fmla="*/ 351 h 506"/>
                      <a:gd name="T18" fmla="*/ 567 w 582"/>
                      <a:gd name="T19" fmla="*/ 266 h 506"/>
                      <a:gd name="T20" fmla="*/ 526 w 582"/>
                      <a:gd name="T21" fmla="*/ 141 h 506"/>
                      <a:gd name="T22" fmla="*/ 519 w 582"/>
                      <a:gd name="T23" fmla="*/ 87 h 506"/>
                      <a:gd name="T24" fmla="*/ 494 w 582"/>
                      <a:gd name="T25" fmla="*/ 0 h 506"/>
                      <a:gd name="T26" fmla="*/ 371 w 582"/>
                      <a:gd name="T27" fmla="*/ 29 h 506"/>
                      <a:gd name="T28" fmla="*/ 302 w 582"/>
                      <a:gd name="T29" fmla="*/ 100 h 506"/>
                      <a:gd name="T30" fmla="*/ 299 w 582"/>
                      <a:gd name="T31" fmla="*/ 119 h 506"/>
                      <a:gd name="T32" fmla="*/ 260 w 582"/>
                      <a:gd name="T33" fmla="*/ 162 h 506"/>
                      <a:gd name="T34" fmla="*/ 270 w 582"/>
                      <a:gd name="T35" fmla="*/ 177 h 506"/>
                      <a:gd name="T36" fmla="*/ 278 w 582"/>
                      <a:gd name="T37" fmla="*/ 189 h 506"/>
                      <a:gd name="T38" fmla="*/ 272 w 582"/>
                      <a:gd name="T39" fmla="*/ 192 h 506"/>
                      <a:gd name="T40" fmla="*/ 283 w 582"/>
                      <a:gd name="T41" fmla="*/ 209 h 506"/>
                      <a:gd name="T42" fmla="*/ 285 w 582"/>
                      <a:gd name="T43" fmla="*/ 225 h 506"/>
                      <a:gd name="T44" fmla="*/ 248 w 582"/>
                      <a:gd name="T45" fmla="*/ 260 h 506"/>
                      <a:gd name="T46" fmla="*/ 191 w 582"/>
                      <a:gd name="T47" fmla="*/ 276 h 506"/>
                      <a:gd name="T48" fmla="*/ 178 w 582"/>
                      <a:gd name="T49" fmla="*/ 286 h 506"/>
                      <a:gd name="T50" fmla="*/ 157 w 582"/>
                      <a:gd name="T51" fmla="*/ 277 h 506"/>
                      <a:gd name="T52" fmla="*/ 94 w 582"/>
                      <a:gd name="T53" fmla="*/ 284 h 506"/>
                      <a:gd name="T54" fmla="*/ 48 w 582"/>
                      <a:gd name="T55" fmla="*/ 303 h 506"/>
                      <a:gd name="T56" fmla="*/ 48 w 582"/>
                      <a:gd name="T57" fmla="*/ 327 h 506"/>
                      <a:gd name="T58" fmla="*/ 56 w 582"/>
                      <a:gd name="T59" fmla="*/ 342 h 506"/>
                      <a:gd name="T60" fmla="*/ 63 w 582"/>
                      <a:gd name="T61" fmla="*/ 342 h 506"/>
                      <a:gd name="T62" fmla="*/ 70 w 582"/>
                      <a:gd name="T63" fmla="*/ 361 h 506"/>
                      <a:gd name="T64" fmla="*/ 58 w 582"/>
                      <a:gd name="T65" fmla="*/ 371 h 506"/>
                      <a:gd name="T66" fmla="*/ 53 w 582"/>
                      <a:gd name="T67" fmla="*/ 388 h 506"/>
                      <a:gd name="T68" fmla="*/ 0 w 582"/>
                      <a:gd name="T69" fmla="*/ 436 h 506"/>
                      <a:gd name="T70" fmla="*/ 19 w 582"/>
                      <a:gd name="T71" fmla="*/ 463 h 506"/>
                      <a:gd name="T72" fmla="*/ 19 w 582"/>
                      <a:gd name="T73" fmla="*/ 463 h 5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2"/>
                      <a:gd name="T112" fmla="*/ 0 h 506"/>
                      <a:gd name="T113" fmla="*/ 582 w 582"/>
                      <a:gd name="T114" fmla="*/ 506 h 5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2" h="506">
                        <a:moveTo>
                          <a:pt x="19" y="463"/>
                        </a:moveTo>
                        <a:lnTo>
                          <a:pt x="398" y="393"/>
                        </a:lnTo>
                        <a:lnTo>
                          <a:pt x="439" y="436"/>
                        </a:lnTo>
                        <a:lnTo>
                          <a:pt x="476" y="455"/>
                        </a:lnTo>
                        <a:lnTo>
                          <a:pt x="560" y="484"/>
                        </a:lnTo>
                        <a:lnTo>
                          <a:pt x="567" y="506"/>
                        </a:lnTo>
                        <a:lnTo>
                          <a:pt x="581" y="475"/>
                        </a:lnTo>
                        <a:lnTo>
                          <a:pt x="582" y="433"/>
                        </a:lnTo>
                        <a:lnTo>
                          <a:pt x="567" y="351"/>
                        </a:lnTo>
                        <a:lnTo>
                          <a:pt x="567" y="266"/>
                        </a:lnTo>
                        <a:lnTo>
                          <a:pt x="526" y="141"/>
                        </a:lnTo>
                        <a:lnTo>
                          <a:pt x="519" y="87"/>
                        </a:lnTo>
                        <a:lnTo>
                          <a:pt x="494" y="0"/>
                        </a:lnTo>
                        <a:lnTo>
                          <a:pt x="371" y="29"/>
                        </a:lnTo>
                        <a:lnTo>
                          <a:pt x="302" y="100"/>
                        </a:lnTo>
                        <a:lnTo>
                          <a:pt x="299" y="119"/>
                        </a:lnTo>
                        <a:lnTo>
                          <a:pt x="260" y="162"/>
                        </a:lnTo>
                        <a:lnTo>
                          <a:pt x="270" y="177"/>
                        </a:lnTo>
                        <a:lnTo>
                          <a:pt x="278" y="189"/>
                        </a:lnTo>
                        <a:lnTo>
                          <a:pt x="272" y="192"/>
                        </a:lnTo>
                        <a:lnTo>
                          <a:pt x="283" y="209"/>
                        </a:lnTo>
                        <a:lnTo>
                          <a:pt x="285" y="225"/>
                        </a:lnTo>
                        <a:lnTo>
                          <a:pt x="248" y="260"/>
                        </a:lnTo>
                        <a:lnTo>
                          <a:pt x="191" y="276"/>
                        </a:lnTo>
                        <a:lnTo>
                          <a:pt x="178" y="286"/>
                        </a:lnTo>
                        <a:lnTo>
                          <a:pt x="157" y="277"/>
                        </a:lnTo>
                        <a:lnTo>
                          <a:pt x="94" y="284"/>
                        </a:lnTo>
                        <a:lnTo>
                          <a:pt x="48" y="303"/>
                        </a:lnTo>
                        <a:lnTo>
                          <a:pt x="48" y="327"/>
                        </a:lnTo>
                        <a:lnTo>
                          <a:pt x="56" y="342"/>
                        </a:lnTo>
                        <a:lnTo>
                          <a:pt x="63" y="342"/>
                        </a:lnTo>
                        <a:lnTo>
                          <a:pt x="70" y="361"/>
                        </a:lnTo>
                        <a:lnTo>
                          <a:pt x="58" y="371"/>
                        </a:lnTo>
                        <a:lnTo>
                          <a:pt x="53" y="388"/>
                        </a:lnTo>
                        <a:lnTo>
                          <a:pt x="0" y="436"/>
                        </a:lnTo>
                        <a:lnTo>
                          <a:pt x="19" y="463"/>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57" name="Freeform 110"/>
                  <p:cNvSpPr>
                    <a:spLocks/>
                  </p:cNvSpPr>
                  <p:nvPr/>
                </p:nvSpPr>
                <p:spPr bwMode="auto">
                  <a:xfrm>
                    <a:off x="6839704" y="2250802"/>
                    <a:ext cx="200158" cy="185002"/>
                  </a:xfrm>
                  <a:custGeom>
                    <a:avLst/>
                    <a:gdLst>
                      <a:gd name="T0" fmla="*/ 15 w 169"/>
                      <a:gd name="T1" fmla="*/ 115 h 157"/>
                      <a:gd name="T2" fmla="*/ 14 w 169"/>
                      <a:gd name="T3" fmla="*/ 157 h 157"/>
                      <a:gd name="T4" fmla="*/ 27 w 169"/>
                      <a:gd name="T5" fmla="*/ 154 h 157"/>
                      <a:gd name="T6" fmla="*/ 60 w 169"/>
                      <a:gd name="T7" fmla="*/ 130 h 157"/>
                      <a:gd name="T8" fmla="*/ 70 w 169"/>
                      <a:gd name="T9" fmla="*/ 110 h 157"/>
                      <a:gd name="T10" fmla="*/ 77 w 169"/>
                      <a:gd name="T11" fmla="*/ 115 h 157"/>
                      <a:gd name="T12" fmla="*/ 121 w 169"/>
                      <a:gd name="T13" fmla="*/ 103 h 157"/>
                      <a:gd name="T14" fmla="*/ 123 w 169"/>
                      <a:gd name="T15" fmla="*/ 94 h 157"/>
                      <a:gd name="T16" fmla="*/ 130 w 169"/>
                      <a:gd name="T17" fmla="*/ 98 h 157"/>
                      <a:gd name="T18" fmla="*/ 138 w 169"/>
                      <a:gd name="T19" fmla="*/ 91 h 157"/>
                      <a:gd name="T20" fmla="*/ 152 w 169"/>
                      <a:gd name="T21" fmla="*/ 89 h 157"/>
                      <a:gd name="T22" fmla="*/ 169 w 169"/>
                      <a:gd name="T23" fmla="*/ 81 h 157"/>
                      <a:gd name="T24" fmla="*/ 152 w 169"/>
                      <a:gd name="T25" fmla="*/ 0 h 157"/>
                      <a:gd name="T26" fmla="*/ 0 w 169"/>
                      <a:gd name="T27" fmla="*/ 33 h 157"/>
                      <a:gd name="T28" fmla="*/ 15 w 169"/>
                      <a:gd name="T29" fmla="*/ 115 h 157"/>
                      <a:gd name="T30" fmla="*/ 15 w 169"/>
                      <a:gd name="T31" fmla="*/ 115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57"/>
                      <a:gd name="T50" fmla="*/ 169 w 169"/>
                      <a:gd name="T51" fmla="*/ 157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57">
                        <a:moveTo>
                          <a:pt x="15" y="115"/>
                        </a:moveTo>
                        <a:lnTo>
                          <a:pt x="14" y="157"/>
                        </a:lnTo>
                        <a:lnTo>
                          <a:pt x="27" y="154"/>
                        </a:lnTo>
                        <a:lnTo>
                          <a:pt x="60" y="130"/>
                        </a:lnTo>
                        <a:lnTo>
                          <a:pt x="70" y="110"/>
                        </a:lnTo>
                        <a:lnTo>
                          <a:pt x="77" y="115"/>
                        </a:lnTo>
                        <a:lnTo>
                          <a:pt x="121" y="103"/>
                        </a:lnTo>
                        <a:lnTo>
                          <a:pt x="123" y="94"/>
                        </a:lnTo>
                        <a:lnTo>
                          <a:pt x="130" y="98"/>
                        </a:lnTo>
                        <a:lnTo>
                          <a:pt x="138" y="91"/>
                        </a:lnTo>
                        <a:lnTo>
                          <a:pt x="152" y="89"/>
                        </a:lnTo>
                        <a:lnTo>
                          <a:pt x="169" y="81"/>
                        </a:lnTo>
                        <a:lnTo>
                          <a:pt x="152" y="0"/>
                        </a:lnTo>
                        <a:lnTo>
                          <a:pt x="0" y="33"/>
                        </a:lnTo>
                        <a:lnTo>
                          <a:pt x="15" y="115"/>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58" name="Freeform 111"/>
                  <p:cNvSpPr>
                    <a:spLocks/>
                  </p:cNvSpPr>
                  <p:nvPr/>
                </p:nvSpPr>
                <p:spPr bwMode="auto">
                  <a:xfrm>
                    <a:off x="7019678" y="2242394"/>
                    <a:ext cx="89145" cy="104274"/>
                  </a:xfrm>
                  <a:custGeom>
                    <a:avLst/>
                    <a:gdLst>
                      <a:gd name="T0" fmla="*/ 17 w 77"/>
                      <a:gd name="T1" fmla="*/ 89 h 89"/>
                      <a:gd name="T2" fmla="*/ 49 w 77"/>
                      <a:gd name="T3" fmla="*/ 77 h 89"/>
                      <a:gd name="T4" fmla="*/ 49 w 77"/>
                      <a:gd name="T5" fmla="*/ 41 h 89"/>
                      <a:gd name="T6" fmla="*/ 58 w 77"/>
                      <a:gd name="T7" fmla="*/ 49 h 89"/>
                      <a:gd name="T8" fmla="*/ 60 w 77"/>
                      <a:gd name="T9" fmla="*/ 66 h 89"/>
                      <a:gd name="T10" fmla="*/ 67 w 77"/>
                      <a:gd name="T11" fmla="*/ 66 h 89"/>
                      <a:gd name="T12" fmla="*/ 77 w 77"/>
                      <a:gd name="T13" fmla="*/ 49 h 89"/>
                      <a:gd name="T14" fmla="*/ 67 w 77"/>
                      <a:gd name="T15" fmla="*/ 31 h 89"/>
                      <a:gd name="T16" fmla="*/ 49 w 77"/>
                      <a:gd name="T17" fmla="*/ 27 h 89"/>
                      <a:gd name="T18" fmla="*/ 37 w 77"/>
                      <a:gd name="T19" fmla="*/ 3 h 89"/>
                      <a:gd name="T20" fmla="*/ 27 w 77"/>
                      <a:gd name="T21" fmla="*/ 0 h 89"/>
                      <a:gd name="T22" fmla="*/ 0 w 77"/>
                      <a:gd name="T23" fmla="*/ 8 h 89"/>
                      <a:gd name="T24" fmla="*/ 17 w 77"/>
                      <a:gd name="T25" fmla="*/ 89 h 89"/>
                      <a:gd name="T26" fmla="*/ 17 w 77"/>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89"/>
                      <a:gd name="T44" fmla="*/ 77 w 77"/>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89">
                        <a:moveTo>
                          <a:pt x="17" y="89"/>
                        </a:moveTo>
                        <a:lnTo>
                          <a:pt x="49" y="77"/>
                        </a:lnTo>
                        <a:lnTo>
                          <a:pt x="49" y="41"/>
                        </a:lnTo>
                        <a:lnTo>
                          <a:pt x="58" y="49"/>
                        </a:lnTo>
                        <a:lnTo>
                          <a:pt x="60" y="66"/>
                        </a:lnTo>
                        <a:lnTo>
                          <a:pt x="67" y="66"/>
                        </a:lnTo>
                        <a:lnTo>
                          <a:pt x="77" y="49"/>
                        </a:lnTo>
                        <a:lnTo>
                          <a:pt x="67" y="31"/>
                        </a:lnTo>
                        <a:lnTo>
                          <a:pt x="49" y="27"/>
                        </a:lnTo>
                        <a:lnTo>
                          <a:pt x="37" y="3"/>
                        </a:lnTo>
                        <a:lnTo>
                          <a:pt x="27" y="0"/>
                        </a:lnTo>
                        <a:lnTo>
                          <a:pt x="0" y="8"/>
                        </a:lnTo>
                        <a:lnTo>
                          <a:pt x="17" y="89"/>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59" name="Freeform 112"/>
                  <p:cNvSpPr>
                    <a:spLocks/>
                  </p:cNvSpPr>
                  <p:nvPr/>
                </p:nvSpPr>
                <p:spPr bwMode="auto">
                  <a:xfrm>
                    <a:off x="6839704" y="2114574"/>
                    <a:ext cx="385177" cy="186684"/>
                  </a:xfrm>
                  <a:custGeom>
                    <a:avLst/>
                    <a:gdLst>
                      <a:gd name="T0" fmla="*/ 0 w 328"/>
                      <a:gd name="T1" fmla="*/ 152 h 162"/>
                      <a:gd name="T2" fmla="*/ 152 w 328"/>
                      <a:gd name="T3" fmla="*/ 119 h 162"/>
                      <a:gd name="T4" fmla="*/ 179 w 328"/>
                      <a:gd name="T5" fmla="*/ 111 h 162"/>
                      <a:gd name="T6" fmla="*/ 189 w 328"/>
                      <a:gd name="T7" fmla="*/ 114 h 162"/>
                      <a:gd name="T8" fmla="*/ 201 w 328"/>
                      <a:gd name="T9" fmla="*/ 138 h 162"/>
                      <a:gd name="T10" fmla="*/ 219 w 328"/>
                      <a:gd name="T11" fmla="*/ 142 h 162"/>
                      <a:gd name="T12" fmla="*/ 229 w 328"/>
                      <a:gd name="T13" fmla="*/ 160 h 162"/>
                      <a:gd name="T14" fmla="*/ 239 w 328"/>
                      <a:gd name="T15" fmla="*/ 162 h 162"/>
                      <a:gd name="T16" fmla="*/ 251 w 328"/>
                      <a:gd name="T17" fmla="*/ 143 h 162"/>
                      <a:gd name="T18" fmla="*/ 256 w 328"/>
                      <a:gd name="T19" fmla="*/ 128 h 162"/>
                      <a:gd name="T20" fmla="*/ 268 w 328"/>
                      <a:gd name="T21" fmla="*/ 148 h 162"/>
                      <a:gd name="T22" fmla="*/ 328 w 328"/>
                      <a:gd name="T23" fmla="*/ 130 h 162"/>
                      <a:gd name="T24" fmla="*/ 324 w 328"/>
                      <a:gd name="T25" fmla="*/ 107 h 162"/>
                      <a:gd name="T26" fmla="*/ 307 w 328"/>
                      <a:gd name="T27" fmla="*/ 78 h 162"/>
                      <a:gd name="T28" fmla="*/ 299 w 328"/>
                      <a:gd name="T29" fmla="*/ 75 h 162"/>
                      <a:gd name="T30" fmla="*/ 289 w 328"/>
                      <a:gd name="T31" fmla="*/ 77 h 162"/>
                      <a:gd name="T32" fmla="*/ 290 w 328"/>
                      <a:gd name="T33" fmla="*/ 82 h 162"/>
                      <a:gd name="T34" fmla="*/ 304 w 328"/>
                      <a:gd name="T35" fmla="*/ 84 h 162"/>
                      <a:gd name="T36" fmla="*/ 309 w 328"/>
                      <a:gd name="T37" fmla="*/ 111 h 162"/>
                      <a:gd name="T38" fmla="*/ 285 w 328"/>
                      <a:gd name="T39" fmla="*/ 121 h 162"/>
                      <a:gd name="T40" fmla="*/ 251 w 328"/>
                      <a:gd name="T41" fmla="*/ 99 h 162"/>
                      <a:gd name="T42" fmla="*/ 239 w 328"/>
                      <a:gd name="T43" fmla="*/ 75 h 162"/>
                      <a:gd name="T44" fmla="*/ 224 w 328"/>
                      <a:gd name="T45" fmla="*/ 68 h 162"/>
                      <a:gd name="T46" fmla="*/ 224 w 328"/>
                      <a:gd name="T47" fmla="*/ 75 h 162"/>
                      <a:gd name="T48" fmla="*/ 208 w 328"/>
                      <a:gd name="T49" fmla="*/ 61 h 162"/>
                      <a:gd name="T50" fmla="*/ 220 w 328"/>
                      <a:gd name="T51" fmla="*/ 44 h 162"/>
                      <a:gd name="T52" fmla="*/ 230 w 328"/>
                      <a:gd name="T53" fmla="*/ 29 h 162"/>
                      <a:gd name="T54" fmla="*/ 212 w 328"/>
                      <a:gd name="T55" fmla="*/ 0 h 162"/>
                      <a:gd name="T56" fmla="*/ 179 w 328"/>
                      <a:gd name="T57" fmla="*/ 24 h 162"/>
                      <a:gd name="T58" fmla="*/ 70 w 328"/>
                      <a:gd name="T59" fmla="*/ 51 h 162"/>
                      <a:gd name="T60" fmla="*/ 0 w 328"/>
                      <a:gd name="T61" fmla="*/ 67 h 162"/>
                      <a:gd name="T62" fmla="*/ 0 w 328"/>
                      <a:gd name="T63" fmla="*/ 152 h 162"/>
                      <a:gd name="T64" fmla="*/ 0 w 328"/>
                      <a:gd name="T65" fmla="*/ 152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8"/>
                      <a:gd name="T100" fmla="*/ 0 h 162"/>
                      <a:gd name="T101" fmla="*/ 328 w 328"/>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8" h="162">
                        <a:moveTo>
                          <a:pt x="0" y="152"/>
                        </a:moveTo>
                        <a:lnTo>
                          <a:pt x="152" y="119"/>
                        </a:lnTo>
                        <a:lnTo>
                          <a:pt x="179" y="111"/>
                        </a:lnTo>
                        <a:lnTo>
                          <a:pt x="189" y="114"/>
                        </a:lnTo>
                        <a:lnTo>
                          <a:pt x="201" y="138"/>
                        </a:lnTo>
                        <a:lnTo>
                          <a:pt x="219" y="142"/>
                        </a:lnTo>
                        <a:lnTo>
                          <a:pt x="229" y="160"/>
                        </a:lnTo>
                        <a:lnTo>
                          <a:pt x="239" y="162"/>
                        </a:lnTo>
                        <a:lnTo>
                          <a:pt x="251" y="143"/>
                        </a:lnTo>
                        <a:lnTo>
                          <a:pt x="256" y="128"/>
                        </a:lnTo>
                        <a:lnTo>
                          <a:pt x="268" y="148"/>
                        </a:lnTo>
                        <a:lnTo>
                          <a:pt x="328" y="130"/>
                        </a:lnTo>
                        <a:lnTo>
                          <a:pt x="324" y="107"/>
                        </a:lnTo>
                        <a:lnTo>
                          <a:pt x="307" y="78"/>
                        </a:lnTo>
                        <a:lnTo>
                          <a:pt x="299" y="75"/>
                        </a:lnTo>
                        <a:lnTo>
                          <a:pt x="289" y="77"/>
                        </a:lnTo>
                        <a:lnTo>
                          <a:pt x="290" y="82"/>
                        </a:lnTo>
                        <a:lnTo>
                          <a:pt x="304" y="84"/>
                        </a:lnTo>
                        <a:lnTo>
                          <a:pt x="309" y="111"/>
                        </a:lnTo>
                        <a:lnTo>
                          <a:pt x="285" y="121"/>
                        </a:lnTo>
                        <a:lnTo>
                          <a:pt x="251" y="99"/>
                        </a:lnTo>
                        <a:lnTo>
                          <a:pt x="239" y="75"/>
                        </a:lnTo>
                        <a:lnTo>
                          <a:pt x="224" y="68"/>
                        </a:lnTo>
                        <a:lnTo>
                          <a:pt x="224" y="75"/>
                        </a:lnTo>
                        <a:lnTo>
                          <a:pt x="208" y="61"/>
                        </a:lnTo>
                        <a:lnTo>
                          <a:pt x="220" y="44"/>
                        </a:lnTo>
                        <a:lnTo>
                          <a:pt x="230" y="29"/>
                        </a:lnTo>
                        <a:lnTo>
                          <a:pt x="212" y="0"/>
                        </a:lnTo>
                        <a:lnTo>
                          <a:pt x="179" y="24"/>
                        </a:lnTo>
                        <a:lnTo>
                          <a:pt x="70" y="51"/>
                        </a:lnTo>
                        <a:lnTo>
                          <a:pt x="0" y="67"/>
                        </a:lnTo>
                        <a:lnTo>
                          <a:pt x="0" y="152"/>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60" name="Freeform 113"/>
                  <p:cNvSpPr>
                    <a:spLocks/>
                  </p:cNvSpPr>
                  <p:nvPr/>
                </p:nvSpPr>
                <p:spPr bwMode="auto">
                  <a:xfrm>
                    <a:off x="6753923" y="1837070"/>
                    <a:ext cx="185019" cy="354869"/>
                  </a:xfrm>
                  <a:custGeom>
                    <a:avLst/>
                    <a:gdLst>
                      <a:gd name="T0" fmla="*/ 25 w 158"/>
                      <a:gd name="T1" fmla="*/ 125 h 304"/>
                      <a:gd name="T2" fmla="*/ 32 w 158"/>
                      <a:gd name="T3" fmla="*/ 179 h 304"/>
                      <a:gd name="T4" fmla="*/ 73 w 158"/>
                      <a:gd name="T5" fmla="*/ 304 h 304"/>
                      <a:gd name="T6" fmla="*/ 143 w 158"/>
                      <a:gd name="T7" fmla="*/ 288 h 304"/>
                      <a:gd name="T8" fmla="*/ 138 w 158"/>
                      <a:gd name="T9" fmla="*/ 111 h 304"/>
                      <a:gd name="T10" fmla="*/ 157 w 158"/>
                      <a:gd name="T11" fmla="*/ 77 h 304"/>
                      <a:gd name="T12" fmla="*/ 158 w 158"/>
                      <a:gd name="T13" fmla="*/ 0 h 304"/>
                      <a:gd name="T14" fmla="*/ 0 w 158"/>
                      <a:gd name="T15" fmla="*/ 38 h 304"/>
                      <a:gd name="T16" fmla="*/ 25 w 158"/>
                      <a:gd name="T17" fmla="*/ 125 h 304"/>
                      <a:gd name="T18" fmla="*/ 25 w 158"/>
                      <a:gd name="T19" fmla="*/ 125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304"/>
                      <a:gd name="T32" fmla="*/ 158 w 158"/>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304">
                        <a:moveTo>
                          <a:pt x="25" y="125"/>
                        </a:moveTo>
                        <a:lnTo>
                          <a:pt x="32" y="179"/>
                        </a:lnTo>
                        <a:lnTo>
                          <a:pt x="73" y="304"/>
                        </a:lnTo>
                        <a:lnTo>
                          <a:pt x="143" y="288"/>
                        </a:lnTo>
                        <a:lnTo>
                          <a:pt x="138" y="111"/>
                        </a:lnTo>
                        <a:lnTo>
                          <a:pt x="157" y="77"/>
                        </a:lnTo>
                        <a:lnTo>
                          <a:pt x="158" y="0"/>
                        </a:lnTo>
                        <a:lnTo>
                          <a:pt x="0" y="38"/>
                        </a:lnTo>
                        <a:lnTo>
                          <a:pt x="25" y="125"/>
                        </a:lnTo>
                        <a:close/>
                      </a:path>
                    </a:pathLst>
                  </a:custGeom>
                  <a:solidFill>
                    <a:schemeClr val="accent4">
                      <a:lumMod val="75000"/>
                    </a:schemeClr>
                  </a:solidFill>
                  <a:ln w="9525">
                    <a:solidFill>
                      <a:schemeClr val="tx1"/>
                    </a:solidFill>
                    <a:round/>
                    <a:headEnd/>
                    <a:tailEnd/>
                  </a:ln>
                </p:spPr>
                <p:txBody>
                  <a:bodyPr/>
                  <a:lstStyle/>
                  <a:p>
                    <a:pPr>
                      <a:defRPr/>
                    </a:pPr>
                    <a:endParaRPr lang="en-US" dirty="0"/>
                  </a:p>
                </p:txBody>
              </p:sp>
              <p:sp>
                <p:nvSpPr>
                  <p:cNvPr id="861" name="Freeform 114"/>
                  <p:cNvSpPr>
                    <a:spLocks/>
                  </p:cNvSpPr>
                  <p:nvPr/>
                </p:nvSpPr>
                <p:spPr bwMode="auto">
                  <a:xfrm>
                    <a:off x="6913712" y="1786615"/>
                    <a:ext cx="174927" cy="386823"/>
                  </a:xfrm>
                  <a:custGeom>
                    <a:avLst/>
                    <a:gdLst>
                      <a:gd name="T0" fmla="*/ 0 w 147"/>
                      <a:gd name="T1" fmla="*/ 155 h 332"/>
                      <a:gd name="T2" fmla="*/ 19 w 147"/>
                      <a:gd name="T3" fmla="*/ 121 h 332"/>
                      <a:gd name="T4" fmla="*/ 20 w 147"/>
                      <a:gd name="T5" fmla="*/ 44 h 332"/>
                      <a:gd name="T6" fmla="*/ 19 w 147"/>
                      <a:gd name="T7" fmla="*/ 15 h 332"/>
                      <a:gd name="T8" fmla="*/ 48 w 147"/>
                      <a:gd name="T9" fmla="*/ 0 h 332"/>
                      <a:gd name="T10" fmla="*/ 114 w 147"/>
                      <a:gd name="T11" fmla="*/ 208 h 332"/>
                      <a:gd name="T12" fmla="*/ 147 w 147"/>
                      <a:gd name="T13" fmla="*/ 252 h 332"/>
                      <a:gd name="T14" fmla="*/ 147 w 147"/>
                      <a:gd name="T15" fmla="*/ 281 h 332"/>
                      <a:gd name="T16" fmla="*/ 114 w 147"/>
                      <a:gd name="T17" fmla="*/ 305 h 332"/>
                      <a:gd name="T18" fmla="*/ 5 w 147"/>
                      <a:gd name="T19" fmla="*/ 332 h 332"/>
                      <a:gd name="T20" fmla="*/ 0 w 147"/>
                      <a:gd name="T21" fmla="*/ 155 h 332"/>
                      <a:gd name="T22" fmla="*/ 0 w 147"/>
                      <a:gd name="T23" fmla="*/ 155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332"/>
                      <a:gd name="T38" fmla="*/ 147 w 147"/>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332">
                        <a:moveTo>
                          <a:pt x="0" y="155"/>
                        </a:moveTo>
                        <a:lnTo>
                          <a:pt x="19" y="121"/>
                        </a:lnTo>
                        <a:lnTo>
                          <a:pt x="20" y="44"/>
                        </a:lnTo>
                        <a:lnTo>
                          <a:pt x="19" y="15"/>
                        </a:lnTo>
                        <a:lnTo>
                          <a:pt x="48" y="0"/>
                        </a:lnTo>
                        <a:lnTo>
                          <a:pt x="114" y="208"/>
                        </a:lnTo>
                        <a:lnTo>
                          <a:pt x="147" y="252"/>
                        </a:lnTo>
                        <a:lnTo>
                          <a:pt x="147" y="281"/>
                        </a:lnTo>
                        <a:lnTo>
                          <a:pt x="114" y="305"/>
                        </a:lnTo>
                        <a:lnTo>
                          <a:pt x="5" y="332"/>
                        </a:lnTo>
                        <a:lnTo>
                          <a:pt x="0" y="155"/>
                        </a:lnTo>
                        <a:close/>
                      </a:path>
                    </a:pathLst>
                  </a:custGeom>
                  <a:solidFill>
                    <a:schemeClr val="accent4">
                      <a:lumMod val="75000"/>
                    </a:schemeClr>
                  </a:solidFill>
                  <a:ln w="9525">
                    <a:solidFill>
                      <a:schemeClr val="tx1"/>
                    </a:solidFill>
                    <a:round/>
                    <a:headEnd/>
                    <a:tailEnd/>
                  </a:ln>
                </p:spPr>
                <p:txBody>
                  <a:bodyPr/>
                  <a:lstStyle/>
                  <a:p>
                    <a:pPr>
                      <a:defRPr/>
                    </a:pPr>
                    <a:endParaRPr lang="en-US" dirty="0"/>
                  </a:p>
                </p:txBody>
              </p:sp>
              <p:sp>
                <p:nvSpPr>
                  <p:cNvPr id="862" name="Freeform 115"/>
                  <p:cNvSpPr>
                    <a:spLocks/>
                  </p:cNvSpPr>
                  <p:nvPr/>
                </p:nvSpPr>
                <p:spPr bwMode="auto">
                  <a:xfrm>
                    <a:off x="6970900" y="1445202"/>
                    <a:ext cx="420498" cy="635735"/>
                  </a:xfrm>
                  <a:custGeom>
                    <a:avLst/>
                    <a:gdLst>
                      <a:gd name="T0" fmla="*/ 0 w 358"/>
                      <a:gd name="T1" fmla="*/ 295 h 547"/>
                      <a:gd name="T2" fmla="*/ 20 w 358"/>
                      <a:gd name="T3" fmla="*/ 296 h 547"/>
                      <a:gd name="T4" fmla="*/ 22 w 358"/>
                      <a:gd name="T5" fmla="*/ 261 h 547"/>
                      <a:gd name="T6" fmla="*/ 47 w 358"/>
                      <a:gd name="T7" fmla="*/ 211 h 547"/>
                      <a:gd name="T8" fmla="*/ 35 w 358"/>
                      <a:gd name="T9" fmla="*/ 175 h 547"/>
                      <a:gd name="T10" fmla="*/ 87 w 358"/>
                      <a:gd name="T11" fmla="*/ 3 h 547"/>
                      <a:gd name="T12" fmla="*/ 99 w 358"/>
                      <a:gd name="T13" fmla="*/ 3 h 547"/>
                      <a:gd name="T14" fmla="*/ 102 w 358"/>
                      <a:gd name="T15" fmla="*/ 25 h 547"/>
                      <a:gd name="T16" fmla="*/ 153 w 358"/>
                      <a:gd name="T17" fmla="*/ 7 h 547"/>
                      <a:gd name="T18" fmla="*/ 155 w 358"/>
                      <a:gd name="T19" fmla="*/ 0 h 547"/>
                      <a:gd name="T20" fmla="*/ 196 w 358"/>
                      <a:gd name="T21" fmla="*/ 8 h 547"/>
                      <a:gd name="T22" fmla="*/ 263 w 358"/>
                      <a:gd name="T23" fmla="*/ 177 h 547"/>
                      <a:gd name="T24" fmla="*/ 293 w 358"/>
                      <a:gd name="T25" fmla="*/ 179 h 547"/>
                      <a:gd name="T26" fmla="*/ 350 w 358"/>
                      <a:gd name="T27" fmla="*/ 242 h 547"/>
                      <a:gd name="T28" fmla="*/ 341 w 358"/>
                      <a:gd name="T29" fmla="*/ 254 h 547"/>
                      <a:gd name="T30" fmla="*/ 358 w 358"/>
                      <a:gd name="T31" fmla="*/ 254 h 547"/>
                      <a:gd name="T32" fmla="*/ 346 w 358"/>
                      <a:gd name="T33" fmla="*/ 284 h 547"/>
                      <a:gd name="T34" fmla="*/ 319 w 358"/>
                      <a:gd name="T35" fmla="*/ 305 h 547"/>
                      <a:gd name="T36" fmla="*/ 288 w 358"/>
                      <a:gd name="T37" fmla="*/ 320 h 547"/>
                      <a:gd name="T38" fmla="*/ 285 w 358"/>
                      <a:gd name="T39" fmla="*/ 341 h 547"/>
                      <a:gd name="T40" fmla="*/ 268 w 358"/>
                      <a:gd name="T41" fmla="*/ 322 h 547"/>
                      <a:gd name="T42" fmla="*/ 240 w 358"/>
                      <a:gd name="T43" fmla="*/ 344 h 547"/>
                      <a:gd name="T44" fmla="*/ 227 w 358"/>
                      <a:gd name="T45" fmla="*/ 344 h 547"/>
                      <a:gd name="T46" fmla="*/ 215 w 358"/>
                      <a:gd name="T47" fmla="*/ 330 h 547"/>
                      <a:gd name="T48" fmla="*/ 208 w 358"/>
                      <a:gd name="T49" fmla="*/ 397 h 547"/>
                      <a:gd name="T50" fmla="*/ 182 w 358"/>
                      <a:gd name="T51" fmla="*/ 407 h 547"/>
                      <a:gd name="T52" fmla="*/ 170 w 358"/>
                      <a:gd name="T53" fmla="*/ 433 h 547"/>
                      <a:gd name="T54" fmla="*/ 155 w 358"/>
                      <a:gd name="T55" fmla="*/ 433 h 547"/>
                      <a:gd name="T56" fmla="*/ 119 w 358"/>
                      <a:gd name="T57" fmla="*/ 472 h 547"/>
                      <a:gd name="T58" fmla="*/ 117 w 358"/>
                      <a:gd name="T59" fmla="*/ 503 h 547"/>
                      <a:gd name="T60" fmla="*/ 109 w 358"/>
                      <a:gd name="T61" fmla="*/ 515 h 547"/>
                      <a:gd name="T62" fmla="*/ 99 w 358"/>
                      <a:gd name="T63" fmla="*/ 547 h 547"/>
                      <a:gd name="T64" fmla="*/ 66 w 358"/>
                      <a:gd name="T65" fmla="*/ 503 h 547"/>
                      <a:gd name="T66" fmla="*/ 0 w 358"/>
                      <a:gd name="T67" fmla="*/ 295 h 547"/>
                      <a:gd name="T68" fmla="*/ 0 w 358"/>
                      <a:gd name="T69" fmla="*/ 295 h 5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8"/>
                      <a:gd name="T106" fmla="*/ 0 h 547"/>
                      <a:gd name="T107" fmla="*/ 358 w 358"/>
                      <a:gd name="T108" fmla="*/ 547 h 5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8" h="547">
                        <a:moveTo>
                          <a:pt x="0" y="295"/>
                        </a:moveTo>
                        <a:lnTo>
                          <a:pt x="20" y="296"/>
                        </a:lnTo>
                        <a:lnTo>
                          <a:pt x="22" y="261"/>
                        </a:lnTo>
                        <a:lnTo>
                          <a:pt x="47" y="211"/>
                        </a:lnTo>
                        <a:lnTo>
                          <a:pt x="35" y="175"/>
                        </a:lnTo>
                        <a:lnTo>
                          <a:pt x="87" y="3"/>
                        </a:lnTo>
                        <a:lnTo>
                          <a:pt x="99" y="3"/>
                        </a:lnTo>
                        <a:lnTo>
                          <a:pt x="102" y="25"/>
                        </a:lnTo>
                        <a:lnTo>
                          <a:pt x="153" y="7"/>
                        </a:lnTo>
                        <a:lnTo>
                          <a:pt x="155" y="0"/>
                        </a:lnTo>
                        <a:lnTo>
                          <a:pt x="196" y="8"/>
                        </a:lnTo>
                        <a:lnTo>
                          <a:pt x="263" y="177"/>
                        </a:lnTo>
                        <a:lnTo>
                          <a:pt x="293" y="179"/>
                        </a:lnTo>
                        <a:lnTo>
                          <a:pt x="350" y="242"/>
                        </a:lnTo>
                        <a:lnTo>
                          <a:pt x="341" y="254"/>
                        </a:lnTo>
                        <a:lnTo>
                          <a:pt x="358" y="254"/>
                        </a:lnTo>
                        <a:lnTo>
                          <a:pt x="346" y="284"/>
                        </a:lnTo>
                        <a:lnTo>
                          <a:pt x="319" y="305"/>
                        </a:lnTo>
                        <a:lnTo>
                          <a:pt x="288" y="320"/>
                        </a:lnTo>
                        <a:lnTo>
                          <a:pt x="285" y="341"/>
                        </a:lnTo>
                        <a:lnTo>
                          <a:pt x="268" y="322"/>
                        </a:lnTo>
                        <a:lnTo>
                          <a:pt x="240" y="344"/>
                        </a:lnTo>
                        <a:lnTo>
                          <a:pt x="227" y="344"/>
                        </a:lnTo>
                        <a:lnTo>
                          <a:pt x="215" y="330"/>
                        </a:lnTo>
                        <a:lnTo>
                          <a:pt x="208" y="397"/>
                        </a:lnTo>
                        <a:lnTo>
                          <a:pt x="182" y="407"/>
                        </a:lnTo>
                        <a:lnTo>
                          <a:pt x="170" y="433"/>
                        </a:lnTo>
                        <a:lnTo>
                          <a:pt x="155" y="433"/>
                        </a:lnTo>
                        <a:lnTo>
                          <a:pt x="119" y="472"/>
                        </a:lnTo>
                        <a:lnTo>
                          <a:pt x="117" y="503"/>
                        </a:lnTo>
                        <a:lnTo>
                          <a:pt x="109" y="515"/>
                        </a:lnTo>
                        <a:lnTo>
                          <a:pt x="99" y="547"/>
                        </a:lnTo>
                        <a:lnTo>
                          <a:pt x="66" y="503"/>
                        </a:lnTo>
                        <a:lnTo>
                          <a:pt x="0" y="295"/>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63" name="Freeform 128"/>
                  <p:cNvSpPr>
                    <a:spLocks/>
                  </p:cNvSpPr>
                  <p:nvPr/>
                </p:nvSpPr>
                <p:spPr bwMode="auto">
                  <a:xfrm>
                    <a:off x="702111" y="3656821"/>
                    <a:ext cx="898184" cy="914921"/>
                  </a:xfrm>
                  <a:custGeom>
                    <a:avLst/>
                    <a:gdLst>
                      <a:gd name="T0" fmla="*/ 1987 w 3059"/>
                      <a:gd name="T1" fmla="*/ 2154 h 3316"/>
                      <a:gd name="T2" fmla="*/ 2364 w 3059"/>
                      <a:gd name="T3" fmla="*/ 2459 h 3316"/>
                      <a:gd name="T4" fmla="*/ 2364 w 3059"/>
                      <a:gd name="T5" fmla="*/ 2347 h 3316"/>
                      <a:gd name="T6" fmla="*/ 2649 w 3059"/>
                      <a:gd name="T7" fmla="*/ 2415 h 3316"/>
                      <a:gd name="T8" fmla="*/ 2858 w 3059"/>
                      <a:gd name="T9" fmla="*/ 2750 h 3316"/>
                      <a:gd name="T10" fmla="*/ 2826 w 3059"/>
                      <a:gd name="T11" fmla="*/ 2897 h 3316"/>
                      <a:gd name="T12" fmla="*/ 2984 w 3059"/>
                      <a:gd name="T13" fmla="*/ 3012 h 3316"/>
                      <a:gd name="T14" fmla="*/ 2984 w 3059"/>
                      <a:gd name="T15" fmla="*/ 3303 h 3316"/>
                      <a:gd name="T16" fmla="*/ 2794 w 3059"/>
                      <a:gd name="T17" fmla="*/ 3316 h 3316"/>
                      <a:gd name="T18" fmla="*/ 2479 w 3059"/>
                      <a:gd name="T19" fmla="*/ 2881 h 3316"/>
                      <a:gd name="T20" fmla="*/ 2395 w 3059"/>
                      <a:gd name="T21" fmla="*/ 2737 h 3316"/>
                      <a:gd name="T22" fmla="*/ 2385 w 3059"/>
                      <a:gd name="T23" fmla="*/ 2558 h 3316"/>
                      <a:gd name="T24" fmla="*/ 2249 w 3059"/>
                      <a:gd name="T25" fmla="*/ 2476 h 3316"/>
                      <a:gd name="T26" fmla="*/ 1987 w 3059"/>
                      <a:gd name="T27" fmla="*/ 2268 h 3316"/>
                      <a:gd name="T28" fmla="*/ 1627 w 3059"/>
                      <a:gd name="T29" fmla="*/ 2069 h 3316"/>
                      <a:gd name="T30" fmla="*/ 1418 w 3059"/>
                      <a:gd name="T31" fmla="*/ 2105 h 3316"/>
                      <a:gd name="T32" fmla="*/ 1332 w 3059"/>
                      <a:gd name="T33" fmla="*/ 2347 h 3316"/>
                      <a:gd name="T34" fmla="*/ 1280 w 3059"/>
                      <a:gd name="T35" fmla="*/ 2347 h 3316"/>
                      <a:gd name="T36" fmla="*/ 1186 w 3059"/>
                      <a:gd name="T37" fmla="*/ 2234 h 3316"/>
                      <a:gd name="T38" fmla="*/ 1112 w 3059"/>
                      <a:gd name="T39" fmla="*/ 2170 h 3316"/>
                      <a:gd name="T40" fmla="*/ 1366 w 3059"/>
                      <a:gd name="T41" fmla="*/ 2185 h 3316"/>
                      <a:gd name="T42" fmla="*/ 1373 w 3059"/>
                      <a:gd name="T43" fmla="*/ 1928 h 3316"/>
                      <a:gd name="T44" fmla="*/ 1177 w 3059"/>
                      <a:gd name="T45" fmla="*/ 1859 h 3316"/>
                      <a:gd name="T46" fmla="*/ 872 w 3059"/>
                      <a:gd name="T47" fmla="*/ 2299 h 3316"/>
                      <a:gd name="T48" fmla="*/ 1081 w 3059"/>
                      <a:gd name="T49" fmla="*/ 2493 h 3316"/>
                      <a:gd name="T50" fmla="*/ 721 w 3059"/>
                      <a:gd name="T51" fmla="*/ 2558 h 3316"/>
                      <a:gd name="T52" fmla="*/ 757 w 3059"/>
                      <a:gd name="T53" fmla="*/ 2766 h 3316"/>
                      <a:gd name="T54" fmla="*/ 294 w 3059"/>
                      <a:gd name="T55" fmla="*/ 2834 h 3316"/>
                      <a:gd name="T56" fmla="*/ 0 w 3059"/>
                      <a:gd name="T57" fmla="*/ 2916 h 3316"/>
                      <a:gd name="T58" fmla="*/ 429 w 3059"/>
                      <a:gd name="T59" fmla="*/ 2704 h 3316"/>
                      <a:gd name="T60" fmla="*/ 558 w 3059"/>
                      <a:gd name="T61" fmla="*/ 2589 h 3316"/>
                      <a:gd name="T62" fmla="*/ 807 w 3059"/>
                      <a:gd name="T63" fmla="*/ 2330 h 3316"/>
                      <a:gd name="T64" fmla="*/ 544 w 3059"/>
                      <a:gd name="T65" fmla="*/ 2415 h 3316"/>
                      <a:gd name="T66" fmla="*/ 421 w 3059"/>
                      <a:gd name="T67" fmla="*/ 2394 h 3316"/>
                      <a:gd name="T68" fmla="*/ 260 w 3059"/>
                      <a:gd name="T69" fmla="*/ 2251 h 3316"/>
                      <a:gd name="T70" fmla="*/ 126 w 3059"/>
                      <a:gd name="T71" fmla="*/ 2105 h 3316"/>
                      <a:gd name="T72" fmla="*/ 145 w 3059"/>
                      <a:gd name="T73" fmla="*/ 1729 h 3316"/>
                      <a:gd name="T74" fmla="*/ 249 w 3059"/>
                      <a:gd name="T75" fmla="*/ 1324 h 3316"/>
                      <a:gd name="T76" fmla="*/ 577 w 3059"/>
                      <a:gd name="T77" fmla="*/ 1324 h 3316"/>
                      <a:gd name="T78" fmla="*/ 649 w 3059"/>
                      <a:gd name="T79" fmla="*/ 1116 h 3316"/>
                      <a:gd name="T80" fmla="*/ 421 w 3059"/>
                      <a:gd name="T81" fmla="*/ 1197 h 3316"/>
                      <a:gd name="T82" fmla="*/ 241 w 3059"/>
                      <a:gd name="T83" fmla="*/ 1001 h 3316"/>
                      <a:gd name="T84" fmla="*/ 272 w 3059"/>
                      <a:gd name="T85" fmla="*/ 824 h 3316"/>
                      <a:gd name="T86" fmla="*/ 344 w 3059"/>
                      <a:gd name="T87" fmla="*/ 790 h 3316"/>
                      <a:gd name="T88" fmla="*/ 511 w 3059"/>
                      <a:gd name="T89" fmla="*/ 905 h 3316"/>
                      <a:gd name="T90" fmla="*/ 704 w 3059"/>
                      <a:gd name="T91" fmla="*/ 662 h 3316"/>
                      <a:gd name="T92" fmla="*/ 356 w 3059"/>
                      <a:gd name="T93" fmla="*/ 581 h 3316"/>
                      <a:gd name="T94" fmla="*/ 365 w 3059"/>
                      <a:gd name="T95" fmla="*/ 321 h 3316"/>
                      <a:gd name="T96" fmla="*/ 757 w 3059"/>
                      <a:gd name="T97" fmla="*/ 112 h 3316"/>
                      <a:gd name="T98" fmla="*/ 1133 w 3059"/>
                      <a:gd name="T99" fmla="*/ 0 h 3316"/>
                      <a:gd name="T100" fmla="*/ 1238 w 3059"/>
                      <a:gd name="T101" fmla="*/ 0 h 3316"/>
                      <a:gd name="T102" fmla="*/ 1366 w 3059"/>
                      <a:gd name="T103" fmla="*/ 208 h 3316"/>
                      <a:gd name="T104" fmla="*/ 1658 w 3059"/>
                      <a:gd name="T105" fmla="*/ 306 h 3316"/>
                      <a:gd name="T106" fmla="*/ 1944 w 3059"/>
                      <a:gd name="T107" fmla="*/ 436 h 3316"/>
                      <a:gd name="T108" fmla="*/ 1987 w 3059"/>
                      <a:gd name="T109" fmla="*/ 436 h 33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59"/>
                      <a:gd name="T166" fmla="*/ 0 h 3316"/>
                      <a:gd name="T167" fmla="*/ 3059 w 3059"/>
                      <a:gd name="T168" fmla="*/ 3316 h 33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59" h="3316">
                        <a:moveTo>
                          <a:pt x="1987" y="436"/>
                        </a:moveTo>
                        <a:lnTo>
                          <a:pt x="1987" y="2154"/>
                        </a:lnTo>
                        <a:lnTo>
                          <a:pt x="2080" y="2154"/>
                        </a:lnTo>
                        <a:lnTo>
                          <a:pt x="2364" y="2459"/>
                        </a:lnTo>
                        <a:lnTo>
                          <a:pt x="2448" y="2459"/>
                        </a:lnTo>
                        <a:lnTo>
                          <a:pt x="2364" y="2347"/>
                        </a:lnTo>
                        <a:lnTo>
                          <a:pt x="2429" y="2268"/>
                        </a:lnTo>
                        <a:lnTo>
                          <a:pt x="2649" y="2415"/>
                        </a:lnTo>
                        <a:lnTo>
                          <a:pt x="2565" y="2558"/>
                        </a:lnTo>
                        <a:lnTo>
                          <a:pt x="2858" y="2750"/>
                        </a:lnTo>
                        <a:lnTo>
                          <a:pt x="2785" y="2834"/>
                        </a:lnTo>
                        <a:lnTo>
                          <a:pt x="2826" y="2897"/>
                        </a:lnTo>
                        <a:lnTo>
                          <a:pt x="2984" y="2897"/>
                        </a:lnTo>
                        <a:lnTo>
                          <a:pt x="2984" y="3012"/>
                        </a:lnTo>
                        <a:lnTo>
                          <a:pt x="3059" y="3110"/>
                        </a:lnTo>
                        <a:lnTo>
                          <a:pt x="2984" y="3303"/>
                        </a:lnTo>
                        <a:lnTo>
                          <a:pt x="2794" y="3077"/>
                        </a:lnTo>
                        <a:lnTo>
                          <a:pt x="2794" y="3316"/>
                        </a:lnTo>
                        <a:lnTo>
                          <a:pt x="2637" y="2881"/>
                        </a:lnTo>
                        <a:lnTo>
                          <a:pt x="2479" y="2881"/>
                        </a:lnTo>
                        <a:lnTo>
                          <a:pt x="2479" y="2737"/>
                        </a:lnTo>
                        <a:lnTo>
                          <a:pt x="2395" y="2737"/>
                        </a:lnTo>
                        <a:lnTo>
                          <a:pt x="2438" y="2639"/>
                        </a:lnTo>
                        <a:lnTo>
                          <a:pt x="2385" y="2558"/>
                        </a:lnTo>
                        <a:lnTo>
                          <a:pt x="2249" y="2639"/>
                        </a:lnTo>
                        <a:lnTo>
                          <a:pt x="2249" y="2476"/>
                        </a:lnTo>
                        <a:lnTo>
                          <a:pt x="2183" y="2476"/>
                        </a:lnTo>
                        <a:lnTo>
                          <a:pt x="1987" y="2268"/>
                        </a:lnTo>
                        <a:lnTo>
                          <a:pt x="1658" y="2268"/>
                        </a:lnTo>
                        <a:lnTo>
                          <a:pt x="1627" y="2069"/>
                        </a:lnTo>
                        <a:lnTo>
                          <a:pt x="1499" y="2007"/>
                        </a:lnTo>
                        <a:lnTo>
                          <a:pt x="1418" y="2105"/>
                        </a:lnTo>
                        <a:lnTo>
                          <a:pt x="1472" y="2185"/>
                        </a:lnTo>
                        <a:lnTo>
                          <a:pt x="1332" y="2347"/>
                        </a:lnTo>
                        <a:lnTo>
                          <a:pt x="1280" y="2219"/>
                        </a:lnTo>
                        <a:lnTo>
                          <a:pt x="1280" y="2347"/>
                        </a:lnTo>
                        <a:lnTo>
                          <a:pt x="1059" y="2394"/>
                        </a:lnTo>
                        <a:lnTo>
                          <a:pt x="1186" y="2234"/>
                        </a:lnTo>
                        <a:lnTo>
                          <a:pt x="1112" y="2251"/>
                        </a:lnTo>
                        <a:lnTo>
                          <a:pt x="1112" y="2170"/>
                        </a:lnTo>
                        <a:lnTo>
                          <a:pt x="1238" y="2089"/>
                        </a:lnTo>
                        <a:lnTo>
                          <a:pt x="1366" y="2185"/>
                        </a:lnTo>
                        <a:lnTo>
                          <a:pt x="1292" y="2038"/>
                        </a:lnTo>
                        <a:lnTo>
                          <a:pt x="1373" y="1928"/>
                        </a:lnTo>
                        <a:lnTo>
                          <a:pt x="1177" y="2038"/>
                        </a:lnTo>
                        <a:lnTo>
                          <a:pt x="1177" y="1859"/>
                        </a:lnTo>
                        <a:lnTo>
                          <a:pt x="1030" y="2219"/>
                        </a:lnTo>
                        <a:lnTo>
                          <a:pt x="872" y="2299"/>
                        </a:lnTo>
                        <a:lnTo>
                          <a:pt x="872" y="2361"/>
                        </a:lnTo>
                        <a:lnTo>
                          <a:pt x="1081" y="2493"/>
                        </a:lnTo>
                        <a:lnTo>
                          <a:pt x="807" y="2654"/>
                        </a:lnTo>
                        <a:lnTo>
                          <a:pt x="721" y="2558"/>
                        </a:lnTo>
                        <a:lnTo>
                          <a:pt x="577" y="2654"/>
                        </a:lnTo>
                        <a:lnTo>
                          <a:pt x="757" y="2766"/>
                        </a:lnTo>
                        <a:lnTo>
                          <a:pt x="314" y="2881"/>
                        </a:lnTo>
                        <a:lnTo>
                          <a:pt x="294" y="2834"/>
                        </a:lnTo>
                        <a:lnTo>
                          <a:pt x="103" y="2933"/>
                        </a:lnTo>
                        <a:lnTo>
                          <a:pt x="0" y="2916"/>
                        </a:lnTo>
                        <a:lnTo>
                          <a:pt x="71" y="2850"/>
                        </a:lnTo>
                        <a:lnTo>
                          <a:pt x="429" y="2704"/>
                        </a:lnTo>
                        <a:lnTo>
                          <a:pt x="429" y="2654"/>
                        </a:lnTo>
                        <a:lnTo>
                          <a:pt x="558" y="2589"/>
                        </a:lnTo>
                        <a:lnTo>
                          <a:pt x="587" y="2459"/>
                        </a:lnTo>
                        <a:lnTo>
                          <a:pt x="807" y="2330"/>
                        </a:lnTo>
                        <a:lnTo>
                          <a:pt x="606" y="2330"/>
                        </a:lnTo>
                        <a:lnTo>
                          <a:pt x="544" y="2415"/>
                        </a:lnTo>
                        <a:lnTo>
                          <a:pt x="491" y="2361"/>
                        </a:lnTo>
                        <a:lnTo>
                          <a:pt x="421" y="2394"/>
                        </a:lnTo>
                        <a:lnTo>
                          <a:pt x="376" y="2251"/>
                        </a:lnTo>
                        <a:lnTo>
                          <a:pt x="260" y="2251"/>
                        </a:lnTo>
                        <a:lnTo>
                          <a:pt x="314" y="2055"/>
                        </a:lnTo>
                        <a:lnTo>
                          <a:pt x="126" y="2105"/>
                        </a:lnTo>
                        <a:lnTo>
                          <a:pt x="19" y="1844"/>
                        </a:lnTo>
                        <a:lnTo>
                          <a:pt x="145" y="1729"/>
                        </a:lnTo>
                        <a:lnTo>
                          <a:pt x="71" y="1535"/>
                        </a:lnTo>
                        <a:lnTo>
                          <a:pt x="249" y="1324"/>
                        </a:lnTo>
                        <a:lnTo>
                          <a:pt x="344" y="1421"/>
                        </a:lnTo>
                        <a:lnTo>
                          <a:pt x="577" y="1324"/>
                        </a:lnTo>
                        <a:lnTo>
                          <a:pt x="524" y="1197"/>
                        </a:lnTo>
                        <a:lnTo>
                          <a:pt x="649" y="1116"/>
                        </a:lnTo>
                        <a:lnTo>
                          <a:pt x="577" y="1035"/>
                        </a:lnTo>
                        <a:lnTo>
                          <a:pt x="421" y="1197"/>
                        </a:lnTo>
                        <a:lnTo>
                          <a:pt x="260" y="1116"/>
                        </a:lnTo>
                        <a:lnTo>
                          <a:pt x="241" y="1001"/>
                        </a:lnTo>
                        <a:lnTo>
                          <a:pt x="49" y="988"/>
                        </a:lnTo>
                        <a:lnTo>
                          <a:pt x="272" y="824"/>
                        </a:lnTo>
                        <a:lnTo>
                          <a:pt x="344" y="873"/>
                        </a:lnTo>
                        <a:lnTo>
                          <a:pt x="344" y="790"/>
                        </a:lnTo>
                        <a:lnTo>
                          <a:pt x="491" y="746"/>
                        </a:lnTo>
                        <a:lnTo>
                          <a:pt x="511" y="905"/>
                        </a:lnTo>
                        <a:lnTo>
                          <a:pt x="617" y="905"/>
                        </a:lnTo>
                        <a:lnTo>
                          <a:pt x="704" y="662"/>
                        </a:lnTo>
                        <a:lnTo>
                          <a:pt x="524" y="680"/>
                        </a:lnTo>
                        <a:lnTo>
                          <a:pt x="356" y="581"/>
                        </a:lnTo>
                        <a:lnTo>
                          <a:pt x="409" y="467"/>
                        </a:lnTo>
                        <a:lnTo>
                          <a:pt x="365" y="321"/>
                        </a:lnTo>
                        <a:lnTo>
                          <a:pt x="757" y="227"/>
                        </a:lnTo>
                        <a:lnTo>
                          <a:pt x="757" y="112"/>
                        </a:lnTo>
                        <a:lnTo>
                          <a:pt x="975" y="0"/>
                        </a:lnTo>
                        <a:lnTo>
                          <a:pt x="1133" y="0"/>
                        </a:lnTo>
                        <a:lnTo>
                          <a:pt x="1238" y="112"/>
                        </a:lnTo>
                        <a:lnTo>
                          <a:pt x="1238" y="0"/>
                        </a:lnTo>
                        <a:lnTo>
                          <a:pt x="1280" y="0"/>
                        </a:lnTo>
                        <a:lnTo>
                          <a:pt x="1366" y="208"/>
                        </a:lnTo>
                        <a:lnTo>
                          <a:pt x="1499" y="208"/>
                        </a:lnTo>
                        <a:lnTo>
                          <a:pt x="1658" y="306"/>
                        </a:lnTo>
                        <a:lnTo>
                          <a:pt x="1826" y="306"/>
                        </a:lnTo>
                        <a:lnTo>
                          <a:pt x="1944" y="436"/>
                        </a:lnTo>
                        <a:lnTo>
                          <a:pt x="1987" y="436"/>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64" name="Freeform 129"/>
                  <p:cNvSpPr>
                    <a:spLocks/>
                  </p:cNvSpPr>
                  <p:nvPr/>
                </p:nvSpPr>
                <p:spPr bwMode="auto">
                  <a:xfrm rot="20904469">
                    <a:off x="6792608" y="4926610"/>
                    <a:ext cx="250618" cy="102592"/>
                  </a:xfrm>
                  <a:custGeom>
                    <a:avLst/>
                    <a:gdLst>
                      <a:gd name="T0" fmla="*/ 41 w 85"/>
                      <a:gd name="T1" fmla="*/ 7 h 30"/>
                      <a:gd name="T2" fmla="*/ 51 w 85"/>
                      <a:gd name="T3" fmla="*/ 5 h 30"/>
                      <a:gd name="T4" fmla="*/ 52 w 85"/>
                      <a:gd name="T5" fmla="*/ 9 h 30"/>
                      <a:gd name="T6" fmla="*/ 56 w 85"/>
                      <a:gd name="T7" fmla="*/ 10 h 30"/>
                      <a:gd name="T8" fmla="*/ 85 w 85"/>
                      <a:gd name="T9" fmla="*/ 12 h 30"/>
                      <a:gd name="T10" fmla="*/ 67 w 85"/>
                      <a:gd name="T11" fmla="*/ 28 h 30"/>
                      <a:gd name="T12" fmla="*/ 61 w 85"/>
                      <a:gd name="T13" fmla="*/ 30 h 30"/>
                      <a:gd name="T14" fmla="*/ 29 w 85"/>
                      <a:gd name="T15" fmla="*/ 20 h 30"/>
                      <a:gd name="T16" fmla="*/ 0 w 85"/>
                      <a:gd name="T17" fmla="*/ 20 h 30"/>
                      <a:gd name="T18" fmla="*/ 5 w 85"/>
                      <a:gd name="T19" fmla="*/ 0 h 30"/>
                      <a:gd name="T20" fmla="*/ 41 w 85"/>
                      <a:gd name="T21" fmla="*/ 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30"/>
                      <a:gd name="T35" fmla="*/ 85 w 85"/>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30">
                        <a:moveTo>
                          <a:pt x="41" y="7"/>
                        </a:moveTo>
                        <a:lnTo>
                          <a:pt x="51" y="5"/>
                        </a:lnTo>
                        <a:lnTo>
                          <a:pt x="52" y="9"/>
                        </a:lnTo>
                        <a:lnTo>
                          <a:pt x="56" y="10"/>
                        </a:lnTo>
                        <a:lnTo>
                          <a:pt x="85" y="12"/>
                        </a:lnTo>
                        <a:lnTo>
                          <a:pt x="67" y="28"/>
                        </a:lnTo>
                        <a:lnTo>
                          <a:pt x="61" y="30"/>
                        </a:lnTo>
                        <a:lnTo>
                          <a:pt x="29" y="20"/>
                        </a:lnTo>
                        <a:lnTo>
                          <a:pt x="0" y="20"/>
                        </a:lnTo>
                        <a:lnTo>
                          <a:pt x="5" y="0"/>
                        </a:lnTo>
                        <a:lnTo>
                          <a:pt x="41" y="7"/>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8311" name="AutoShape 131"/>
                  <p:cNvSpPr>
                    <a:spLocks noChangeArrowheads="1"/>
                  </p:cNvSpPr>
                  <p:nvPr/>
                </p:nvSpPr>
                <p:spPr bwMode="auto">
                  <a:xfrm>
                    <a:off x="1802149" y="1349591"/>
                    <a:ext cx="183254" cy="183249"/>
                  </a:xfrm>
                  <a:prstGeom prst="star4">
                    <a:avLst>
                      <a:gd name="adj" fmla="val 12500"/>
                    </a:avLst>
                  </a:prstGeom>
                  <a:solidFill>
                    <a:srgbClr val="D20606"/>
                  </a:solidFill>
                  <a:ln w="9525">
                    <a:noFill/>
                    <a:miter lim="800000"/>
                    <a:headEnd/>
                    <a:tailEnd/>
                  </a:ln>
                </p:spPr>
                <p:txBody>
                  <a:bodyPr wrap="none" anchor="ctr"/>
                  <a:lstStyle/>
                  <a:p>
                    <a:endParaRPr lang="en-US"/>
                  </a:p>
                </p:txBody>
              </p:sp>
              <p:sp>
                <p:nvSpPr>
                  <p:cNvPr id="8312" name="AutoShape 133"/>
                  <p:cNvSpPr>
                    <a:spLocks noChangeArrowheads="1"/>
                  </p:cNvSpPr>
                  <p:nvPr/>
                </p:nvSpPr>
                <p:spPr bwMode="auto">
                  <a:xfrm>
                    <a:off x="1013279" y="2364924"/>
                    <a:ext cx="183254" cy="183249"/>
                  </a:xfrm>
                  <a:prstGeom prst="star4">
                    <a:avLst>
                      <a:gd name="adj" fmla="val 12500"/>
                    </a:avLst>
                  </a:prstGeom>
                  <a:solidFill>
                    <a:srgbClr val="D20606"/>
                  </a:solidFill>
                  <a:ln w="9525">
                    <a:noFill/>
                    <a:miter lim="800000"/>
                    <a:headEnd/>
                    <a:tailEnd/>
                  </a:ln>
                </p:spPr>
                <p:txBody>
                  <a:bodyPr wrap="none" anchor="ctr"/>
                  <a:lstStyle/>
                  <a:p>
                    <a:endParaRPr lang="en-US"/>
                  </a:p>
                </p:txBody>
              </p:sp>
              <p:sp>
                <p:nvSpPr>
                  <p:cNvPr id="8313" name="AutoShape 134"/>
                  <p:cNvSpPr>
                    <a:spLocks noChangeArrowheads="1"/>
                  </p:cNvSpPr>
                  <p:nvPr/>
                </p:nvSpPr>
                <p:spPr bwMode="auto">
                  <a:xfrm>
                    <a:off x="1741065" y="3243165"/>
                    <a:ext cx="183254" cy="183249"/>
                  </a:xfrm>
                  <a:prstGeom prst="star4">
                    <a:avLst>
                      <a:gd name="adj" fmla="val 12500"/>
                    </a:avLst>
                  </a:prstGeom>
                  <a:solidFill>
                    <a:srgbClr val="D20606"/>
                  </a:solidFill>
                  <a:ln w="9525">
                    <a:noFill/>
                    <a:miter lim="800000"/>
                    <a:headEnd/>
                    <a:tailEnd/>
                  </a:ln>
                </p:spPr>
                <p:txBody>
                  <a:bodyPr wrap="none" anchor="ctr"/>
                  <a:lstStyle/>
                  <a:p>
                    <a:endParaRPr lang="en-US"/>
                  </a:p>
                </p:txBody>
              </p:sp>
              <p:sp>
                <p:nvSpPr>
                  <p:cNvPr id="8314" name="AutoShape 135"/>
                  <p:cNvSpPr>
                    <a:spLocks noChangeArrowheads="1"/>
                  </p:cNvSpPr>
                  <p:nvPr/>
                </p:nvSpPr>
                <p:spPr bwMode="auto">
                  <a:xfrm>
                    <a:off x="3146014" y="3426414"/>
                    <a:ext cx="183254" cy="183249"/>
                  </a:xfrm>
                  <a:prstGeom prst="star4">
                    <a:avLst>
                      <a:gd name="adj" fmla="val 12500"/>
                    </a:avLst>
                  </a:prstGeom>
                  <a:solidFill>
                    <a:srgbClr val="D20606"/>
                  </a:solidFill>
                  <a:ln w="9525">
                    <a:noFill/>
                    <a:miter lim="800000"/>
                    <a:headEnd/>
                    <a:tailEnd/>
                  </a:ln>
                </p:spPr>
                <p:txBody>
                  <a:bodyPr wrap="none" anchor="ctr"/>
                  <a:lstStyle/>
                  <a:p>
                    <a:endParaRPr lang="en-US"/>
                  </a:p>
                </p:txBody>
              </p:sp>
              <p:sp>
                <p:nvSpPr>
                  <p:cNvPr id="8315" name="AutoShape 136"/>
                  <p:cNvSpPr>
                    <a:spLocks noChangeArrowheads="1"/>
                  </p:cNvSpPr>
                  <p:nvPr/>
                </p:nvSpPr>
                <p:spPr bwMode="auto">
                  <a:xfrm>
                    <a:off x="4184455" y="3915079"/>
                    <a:ext cx="183254" cy="183249"/>
                  </a:xfrm>
                  <a:prstGeom prst="star4">
                    <a:avLst>
                      <a:gd name="adj" fmla="val 12500"/>
                    </a:avLst>
                  </a:prstGeom>
                  <a:solidFill>
                    <a:srgbClr val="D20606"/>
                  </a:solidFill>
                  <a:ln w="9525">
                    <a:noFill/>
                    <a:miter lim="800000"/>
                    <a:headEnd/>
                    <a:tailEnd/>
                  </a:ln>
                </p:spPr>
                <p:txBody>
                  <a:bodyPr wrap="none" anchor="ctr"/>
                  <a:lstStyle/>
                  <a:p>
                    <a:endParaRPr lang="en-US"/>
                  </a:p>
                </p:txBody>
              </p:sp>
              <p:sp>
                <p:nvSpPr>
                  <p:cNvPr id="8316" name="AutoShape 137"/>
                  <p:cNvSpPr>
                    <a:spLocks noChangeArrowheads="1"/>
                  </p:cNvSpPr>
                  <p:nvPr/>
                </p:nvSpPr>
                <p:spPr bwMode="auto">
                  <a:xfrm>
                    <a:off x="5650483" y="2754499"/>
                    <a:ext cx="183254" cy="183249"/>
                  </a:xfrm>
                  <a:prstGeom prst="star4">
                    <a:avLst>
                      <a:gd name="adj" fmla="val 12500"/>
                    </a:avLst>
                  </a:prstGeom>
                  <a:solidFill>
                    <a:srgbClr val="D20606"/>
                  </a:solidFill>
                  <a:ln w="9525">
                    <a:noFill/>
                    <a:miter lim="800000"/>
                    <a:headEnd/>
                    <a:tailEnd/>
                  </a:ln>
                </p:spPr>
                <p:txBody>
                  <a:bodyPr wrap="none" anchor="ctr"/>
                  <a:lstStyle/>
                  <a:p>
                    <a:endParaRPr lang="en-US"/>
                  </a:p>
                </p:txBody>
              </p:sp>
              <p:sp>
                <p:nvSpPr>
                  <p:cNvPr id="8317" name="AutoShape 138"/>
                  <p:cNvSpPr>
                    <a:spLocks noChangeArrowheads="1"/>
                  </p:cNvSpPr>
                  <p:nvPr/>
                </p:nvSpPr>
                <p:spPr bwMode="auto">
                  <a:xfrm>
                    <a:off x="6139166" y="2510167"/>
                    <a:ext cx="183254" cy="183249"/>
                  </a:xfrm>
                  <a:prstGeom prst="star4">
                    <a:avLst>
                      <a:gd name="adj" fmla="val 12500"/>
                    </a:avLst>
                  </a:prstGeom>
                  <a:solidFill>
                    <a:srgbClr val="D20606"/>
                  </a:solidFill>
                  <a:ln w="9525">
                    <a:noFill/>
                    <a:miter lim="800000"/>
                    <a:headEnd/>
                    <a:tailEnd/>
                  </a:ln>
                </p:spPr>
                <p:txBody>
                  <a:bodyPr wrap="none" anchor="ctr"/>
                  <a:lstStyle/>
                  <a:p>
                    <a:endParaRPr lang="en-US"/>
                  </a:p>
                </p:txBody>
              </p:sp>
              <p:sp>
                <p:nvSpPr>
                  <p:cNvPr id="8318" name="AutoShape 140"/>
                  <p:cNvSpPr>
                    <a:spLocks noChangeArrowheads="1"/>
                  </p:cNvSpPr>
                  <p:nvPr/>
                </p:nvSpPr>
                <p:spPr bwMode="auto">
                  <a:xfrm>
                    <a:off x="6383504" y="4525909"/>
                    <a:ext cx="183254" cy="183249"/>
                  </a:xfrm>
                  <a:prstGeom prst="star4">
                    <a:avLst>
                      <a:gd name="adj" fmla="val 12500"/>
                    </a:avLst>
                  </a:prstGeom>
                  <a:solidFill>
                    <a:srgbClr val="D20606"/>
                  </a:solidFill>
                  <a:ln w="9525">
                    <a:noFill/>
                    <a:miter lim="800000"/>
                    <a:headEnd/>
                    <a:tailEnd/>
                  </a:ln>
                </p:spPr>
                <p:txBody>
                  <a:bodyPr wrap="none" anchor="ctr"/>
                  <a:lstStyle/>
                  <a:p>
                    <a:endParaRPr lang="en-US"/>
                  </a:p>
                </p:txBody>
              </p:sp>
              <p:sp>
                <p:nvSpPr>
                  <p:cNvPr id="8319" name="AutoShape 141"/>
                  <p:cNvSpPr>
                    <a:spLocks noChangeArrowheads="1"/>
                  </p:cNvSpPr>
                  <p:nvPr/>
                </p:nvSpPr>
                <p:spPr bwMode="auto">
                  <a:xfrm>
                    <a:off x="6261335" y="3609664"/>
                    <a:ext cx="183254" cy="183249"/>
                  </a:xfrm>
                  <a:prstGeom prst="star4">
                    <a:avLst>
                      <a:gd name="adj" fmla="val 12500"/>
                    </a:avLst>
                  </a:prstGeom>
                  <a:solidFill>
                    <a:srgbClr val="D20606"/>
                  </a:solidFill>
                  <a:ln w="9525">
                    <a:noFill/>
                    <a:miter lim="800000"/>
                    <a:headEnd/>
                    <a:tailEnd/>
                  </a:ln>
                </p:spPr>
                <p:txBody>
                  <a:bodyPr wrap="none" anchor="ctr"/>
                  <a:lstStyle/>
                  <a:p>
                    <a:endParaRPr lang="en-US"/>
                  </a:p>
                </p:txBody>
              </p:sp>
              <p:sp>
                <p:nvSpPr>
                  <p:cNvPr id="8320" name="AutoShape 143"/>
                  <p:cNvSpPr>
                    <a:spLocks noChangeArrowheads="1"/>
                  </p:cNvSpPr>
                  <p:nvPr/>
                </p:nvSpPr>
                <p:spPr bwMode="auto">
                  <a:xfrm>
                    <a:off x="6750008" y="2388002"/>
                    <a:ext cx="183254" cy="183249"/>
                  </a:xfrm>
                  <a:prstGeom prst="star4">
                    <a:avLst>
                      <a:gd name="adj" fmla="val 0"/>
                    </a:avLst>
                  </a:prstGeom>
                  <a:solidFill>
                    <a:srgbClr val="D20606"/>
                  </a:solidFill>
                  <a:ln w="9525">
                    <a:noFill/>
                    <a:miter lim="800000"/>
                    <a:headEnd/>
                    <a:tailEnd/>
                  </a:ln>
                </p:spPr>
                <p:txBody>
                  <a:bodyPr wrap="none" anchor="ctr"/>
                  <a:lstStyle/>
                  <a:p>
                    <a:endParaRPr lang="en-US"/>
                  </a:p>
                </p:txBody>
              </p:sp>
              <p:sp>
                <p:nvSpPr>
                  <p:cNvPr id="8321" name="AutoShape 144"/>
                  <p:cNvSpPr>
                    <a:spLocks noChangeArrowheads="1"/>
                  </p:cNvSpPr>
                  <p:nvPr/>
                </p:nvSpPr>
                <p:spPr bwMode="auto">
                  <a:xfrm>
                    <a:off x="6648041" y="2475939"/>
                    <a:ext cx="183254" cy="183249"/>
                  </a:xfrm>
                  <a:prstGeom prst="star4">
                    <a:avLst>
                      <a:gd name="adj" fmla="val 12500"/>
                    </a:avLst>
                  </a:prstGeom>
                  <a:solidFill>
                    <a:srgbClr val="D20606"/>
                  </a:solidFill>
                  <a:ln w="9525">
                    <a:noFill/>
                    <a:miter lim="800000"/>
                    <a:headEnd/>
                    <a:tailEnd/>
                  </a:ln>
                </p:spPr>
                <p:txBody>
                  <a:bodyPr wrap="none" anchor="ctr"/>
                  <a:lstStyle/>
                  <a:p>
                    <a:endParaRPr lang="en-US"/>
                  </a:p>
                </p:txBody>
              </p:sp>
              <p:sp>
                <p:nvSpPr>
                  <p:cNvPr id="8322" name="AutoShape 145"/>
                  <p:cNvSpPr>
                    <a:spLocks noChangeArrowheads="1"/>
                  </p:cNvSpPr>
                  <p:nvPr/>
                </p:nvSpPr>
                <p:spPr bwMode="auto">
                  <a:xfrm>
                    <a:off x="6906984" y="2181675"/>
                    <a:ext cx="183254" cy="183249"/>
                  </a:xfrm>
                  <a:prstGeom prst="star4">
                    <a:avLst>
                      <a:gd name="adj" fmla="val 12500"/>
                    </a:avLst>
                  </a:prstGeom>
                  <a:solidFill>
                    <a:srgbClr val="D20606"/>
                  </a:solidFill>
                  <a:ln w="9525">
                    <a:noFill/>
                    <a:miter lim="800000"/>
                    <a:headEnd/>
                    <a:tailEnd/>
                  </a:ln>
                </p:spPr>
                <p:txBody>
                  <a:bodyPr wrap="none" anchor="ctr"/>
                  <a:lstStyle/>
                  <a:p>
                    <a:endParaRPr lang="en-US"/>
                  </a:p>
                </p:txBody>
              </p:sp>
              <p:sp>
                <p:nvSpPr>
                  <p:cNvPr id="8323" name="AutoShape 148"/>
                  <p:cNvSpPr>
                    <a:spLocks noChangeArrowheads="1"/>
                  </p:cNvSpPr>
                  <p:nvPr/>
                </p:nvSpPr>
                <p:spPr bwMode="auto">
                  <a:xfrm>
                    <a:off x="6745512" y="2364924"/>
                    <a:ext cx="183254" cy="183249"/>
                  </a:xfrm>
                  <a:prstGeom prst="star4">
                    <a:avLst>
                      <a:gd name="adj" fmla="val 12500"/>
                    </a:avLst>
                  </a:prstGeom>
                  <a:solidFill>
                    <a:srgbClr val="D20606"/>
                  </a:solidFill>
                  <a:ln w="9525">
                    <a:noFill/>
                    <a:miter lim="800000"/>
                    <a:headEnd/>
                    <a:tailEnd/>
                  </a:ln>
                </p:spPr>
                <p:txBody>
                  <a:bodyPr wrap="none" anchor="ctr"/>
                  <a:lstStyle/>
                  <a:p>
                    <a:endParaRPr lang="en-US"/>
                  </a:p>
                </p:txBody>
              </p:sp>
              <p:sp>
                <p:nvSpPr>
                  <p:cNvPr id="8324" name="AutoShape 142"/>
                  <p:cNvSpPr>
                    <a:spLocks noChangeArrowheads="1"/>
                  </p:cNvSpPr>
                  <p:nvPr/>
                </p:nvSpPr>
                <p:spPr bwMode="auto">
                  <a:xfrm>
                    <a:off x="6530902" y="2663137"/>
                    <a:ext cx="183254" cy="183249"/>
                  </a:xfrm>
                  <a:prstGeom prst="star4">
                    <a:avLst>
                      <a:gd name="adj" fmla="val 12500"/>
                    </a:avLst>
                  </a:prstGeom>
                  <a:solidFill>
                    <a:srgbClr val="D20606"/>
                  </a:solidFill>
                  <a:ln w="9525">
                    <a:noFill/>
                    <a:miter lim="800000"/>
                    <a:headEnd/>
                    <a:tailEnd/>
                  </a:ln>
                </p:spPr>
                <p:txBody>
                  <a:bodyPr wrap="none" anchor="ctr"/>
                  <a:lstStyle/>
                  <a:p>
                    <a:endParaRPr lang="en-US"/>
                  </a:p>
                </p:txBody>
              </p:sp>
            </p:grpSp>
            <p:grpSp>
              <p:nvGrpSpPr>
                <p:cNvPr id="8222" name="Group 651"/>
                <p:cNvGrpSpPr>
                  <a:grpSpLocks/>
                </p:cNvGrpSpPr>
                <p:nvPr/>
              </p:nvGrpSpPr>
              <p:grpSpPr bwMode="auto">
                <a:xfrm>
                  <a:off x="1676400" y="4267200"/>
                  <a:ext cx="990600" cy="685800"/>
                  <a:chOff x="2133600" y="4343400"/>
                  <a:chExt cx="990600" cy="685800"/>
                </a:xfrm>
              </p:grpSpPr>
              <p:grpSp>
                <p:nvGrpSpPr>
                  <p:cNvPr id="8223" name="Group 237"/>
                  <p:cNvGrpSpPr>
                    <a:grpSpLocks/>
                  </p:cNvGrpSpPr>
                  <p:nvPr/>
                </p:nvGrpSpPr>
                <p:grpSpPr bwMode="auto">
                  <a:xfrm>
                    <a:off x="2277014" y="4507410"/>
                    <a:ext cx="733195" cy="448065"/>
                    <a:chOff x="1879600" y="5308600"/>
                    <a:chExt cx="914400" cy="558800"/>
                  </a:xfrm>
                </p:grpSpPr>
                <p:sp>
                  <p:nvSpPr>
                    <p:cNvPr id="779" name="Freeform 6"/>
                    <p:cNvSpPr>
                      <a:spLocks/>
                    </p:cNvSpPr>
                    <p:nvPr/>
                  </p:nvSpPr>
                  <p:spPr bwMode="auto">
                    <a:xfrm>
                      <a:off x="2514126" y="5540496"/>
                      <a:ext cx="278993" cy="327209"/>
                    </a:xfrm>
                    <a:custGeom>
                      <a:avLst/>
                      <a:gdLst>
                        <a:gd name="T0" fmla="*/ 0 w 183"/>
                        <a:gd name="T1" fmla="*/ 82 h 217"/>
                        <a:gd name="T2" fmla="*/ 23 w 183"/>
                        <a:gd name="T3" fmla="*/ 155 h 217"/>
                        <a:gd name="T4" fmla="*/ 18 w 183"/>
                        <a:gd name="T5" fmla="*/ 185 h 217"/>
                        <a:gd name="T6" fmla="*/ 25 w 183"/>
                        <a:gd name="T7" fmla="*/ 199 h 217"/>
                        <a:gd name="T8" fmla="*/ 56 w 183"/>
                        <a:gd name="T9" fmla="*/ 217 h 217"/>
                        <a:gd name="T10" fmla="*/ 79 w 183"/>
                        <a:gd name="T11" fmla="*/ 186 h 217"/>
                        <a:gd name="T12" fmla="*/ 118 w 183"/>
                        <a:gd name="T13" fmla="*/ 163 h 217"/>
                        <a:gd name="T14" fmla="*/ 126 w 183"/>
                        <a:gd name="T15" fmla="*/ 165 h 217"/>
                        <a:gd name="T16" fmla="*/ 154 w 183"/>
                        <a:gd name="T17" fmla="*/ 154 h 217"/>
                        <a:gd name="T18" fmla="*/ 175 w 183"/>
                        <a:gd name="T19" fmla="*/ 137 h 217"/>
                        <a:gd name="T20" fmla="*/ 183 w 183"/>
                        <a:gd name="T21" fmla="*/ 124 h 217"/>
                        <a:gd name="T22" fmla="*/ 170 w 183"/>
                        <a:gd name="T23" fmla="*/ 114 h 217"/>
                        <a:gd name="T24" fmla="*/ 159 w 183"/>
                        <a:gd name="T25" fmla="*/ 103 h 217"/>
                        <a:gd name="T26" fmla="*/ 156 w 183"/>
                        <a:gd name="T27" fmla="*/ 88 h 217"/>
                        <a:gd name="T28" fmla="*/ 143 w 183"/>
                        <a:gd name="T29" fmla="*/ 85 h 217"/>
                        <a:gd name="T30" fmla="*/ 143 w 183"/>
                        <a:gd name="T31" fmla="*/ 69 h 217"/>
                        <a:gd name="T32" fmla="*/ 129 w 183"/>
                        <a:gd name="T33" fmla="*/ 52 h 217"/>
                        <a:gd name="T34" fmla="*/ 94 w 183"/>
                        <a:gd name="T35" fmla="*/ 31 h 217"/>
                        <a:gd name="T36" fmla="*/ 64 w 183"/>
                        <a:gd name="T37" fmla="*/ 21 h 217"/>
                        <a:gd name="T38" fmla="*/ 46 w 183"/>
                        <a:gd name="T39" fmla="*/ 6 h 217"/>
                        <a:gd name="T40" fmla="*/ 28 w 183"/>
                        <a:gd name="T41" fmla="*/ 0 h 217"/>
                        <a:gd name="T42" fmla="*/ 33 w 183"/>
                        <a:gd name="T43" fmla="*/ 44 h 217"/>
                        <a:gd name="T44" fmla="*/ 0 w 183"/>
                        <a:gd name="T45" fmla="*/ 82 h 2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3"/>
                        <a:gd name="T70" fmla="*/ 0 h 217"/>
                        <a:gd name="T71" fmla="*/ 183 w 183"/>
                        <a:gd name="T72" fmla="*/ 217 h 2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3" h="217">
                          <a:moveTo>
                            <a:pt x="0" y="82"/>
                          </a:moveTo>
                          <a:lnTo>
                            <a:pt x="23" y="155"/>
                          </a:lnTo>
                          <a:lnTo>
                            <a:pt x="18" y="185"/>
                          </a:lnTo>
                          <a:lnTo>
                            <a:pt x="25" y="199"/>
                          </a:lnTo>
                          <a:lnTo>
                            <a:pt x="56" y="217"/>
                          </a:lnTo>
                          <a:lnTo>
                            <a:pt x="79" y="186"/>
                          </a:lnTo>
                          <a:lnTo>
                            <a:pt x="118" y="163"/>
                          </a:lnTo>
                          <a:lnTo>
                            <a:pt x="126" y="165"/>
                          </a:lnTo>
                          <a:lnTo>
                            <a:pt x="154" y="154"/>
                          </a:lnTo>
                          <a:lnTo>
                            <a:pt x="175" y="137"/>
                          </a:lnTo>
                          <a:lnTo>
                            <a:pt x="183" y="124"/>
                          </a:lnTo>
                          <a:lnTo>
                            <a:pt x="170" y="114"/>
                          </a:lnTo>
                          <a:lnTo>
                            <a:pt x="159" y="103"/>
                          </a:lnTo>
                          <a:lnTo>
                            <a:pt x="156" y="88"/>
                          </a:lnTo>
                          <a:lnTo>
                            <a:pt x="143" y="85"/>
                          </a:lnTo>
                          <a:lnTo>
                            <a:pt x="143" y="69"/>
                          </a:lnTo>
                          <a:lnTo>
                            <a:pt x="129" y="52"/>
                          </a:lnTo>
                          <a:lnTo>
                            <a:pt x="94" y="31"/>
                          </a:lnTo>
                          <a:lnTo>
                            <a:pt x="64" y="21"/>
                          </a:lnTo>
                          <a:lnTo>
                            <a:pt x="46" y="6"/>
                          </a:lnTo>
                          <a:lnTo>
                            <a:pt x="28" y="0"/>
                          </a:lnTo>
                          <a:lnTo>
                            <a:pt x="33" y="44"/>
                          </a:lnTo>
                          <a:lnTo>
                            <a:pt x="0" y="82"/>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780" name="Freeform 7"/>
                    <p:cNvSpPr>
                      <a:spLocks/>
                    </p:cNvSpPr>
                    <p:nvPr/>
                  </p:nvSpPr>
                  <p:spPr bwMode="auto">
                    <a:xfrm>
                      <a:off x="2377777" y="5441913"/>
                      <a:ext cx="151033" cy="106973"/>
                    </a:xfrm>
                    <a:custGeom>
                      <a:avLst/>
                      <a:gdLst>
                        <a:gd name="T0" fmla="*/ 0 w 102"/>
                        <a:gd name="T1" fmla="*/ 26 h 74"/>
                        <a:gd name="T2" fmla="*/ 2 w 102"/>
                        <a:gd name="T3" fmla="*/ 8 h 74"/>
                        <a:gd name="T4" fmla="*/ 12 w 102"/>
                        <a:gd name="T5" fmla="*/ 0 h 74"/>
                        <a:gd name="T6" fmla="*/ 33 w 102"/>
                        <a:gd name="T7" fmla="*/ 23 h 74"/>
                        <a:gd name="T8" fmla="*/ 53 w 102"/>
                        <a:gd name="T9" fmla="*/ 15 h 74"/>
                        <a:gd name="T10" fmla="*/ 66 w 102"/>
                        <a:gd name="T11" fmla="*/ 16 h 74"/>
                        <a:gd name="T12" fmla="*/ 84 w 102"/>
                        <a:gd name="T13" fmla="*/ 34 h 74"/>
                        <a:gd name="T14" fmla="*/ 97 w 102"/>
                        <a:gd name="T15" fmla="*/ 39 h 74"/>
                        <a:gd name="T16" fmla="*/ 102 w 102"/>
                        <a:gd name="T17" fmla="*/ 54 h 74"/>
                        <a:gd name="T18" fmla="*/ 80 w 102"/>
                        <a:gd name="T19" fmla="*/ 69 h 74"/>
                        <a:gd name="T20" fmla="*/ 69 w 102"/>
                        <a:gd name="T21" fmla="*/ 67 h 74"/>
                        <a:gd name="T22" fmla="*/ 53 w 102"/>
                        <a:gd name="T23" fmla="*/ 74 h 74"/>
                        <a:gd name="T24" fmla="*/ 40 w 102"/>
                        <a:gd name="T25" fmla="*/ 74 h 74"/>
                        <a:gd name="T26" fmla="*/ 33 w 102"/>
                        <a:gd name="T27" fmla="*/ 49 h 74"/>
                        <a:gd name="T28" fmla="*/ 0 w 102"/>
                        <a:gd name="T29" fmla="*/ 26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74"/>
                        <a:gd name="T47" fmla="*/ 102 w 102"/>
                        <a:gd name="T48" fmla="*/ 74 h 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74">
                          <a:moveTo>
                            <a:pt x="0" y="26"/>
                          </a:moveTo>
                          <a:lnTo>
                            <a:pt x="2" y="8"/>
                          </a:lnTo>
                          <a:lnTo>
                            <a:pt x="12" y="0"/>
                          </a:lnTo>
                          <a:lnTo>
                            <a:pt x="33" y="23"/>
                          </a:lnTo>
                          <a:lnTo>
                            <a:pt x="53" y="15"/>
                          </a:lnTo>
                          <a:lnTo>
                            <a:pt x="66" y="16"/>
                          </a:lnTo>
                          <a:lnTo>
                            <a:pt x="84" y="34"/>
                          </a:lnTo>
                          <a:lnTo>
                            <a:pt x="97" y="39"/>
                          </a:lnTo>
                          <a:lnTo>
                            <a:pt x="102" y="54"/>
                          </a:lnTo>
                          <a:lnTo>
                            <a:pt x="80" y="69"/>
                          </a:lnTo>
                          <a:lnTo>
                            <a:pt x="69" y="67"/>
                          </a:lnTo>
                          <a:lnTo>
                            <a:pt x="53" y="74"/>
                          </a:lnTo>
                          <a:lnTo>
                            <a:pt x="40" y="74"/>
                          </a:lnTo>
                          <a:lnTo>
                            <a:pt x="33" y="49"/>
                          </a:lnTo>
                          <a:lnTo>
                            <a:pt x="0" y="26"/>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781" name="Freeform 8"/>
                    <p:cNvSpPr>
                      <a:spLocks/>
                    </p:cNvSpPr>
                    <p:nvPr/>
                  </p:nvSpPr>
                  <p:spPr bwMode="auto">
                    <a:xfrm>
                      <a:off x="2056830" y="5318162"/>
                      <a:ext cx="132155" cy="104875"/>
                    </a:xfrm>
                    <a:custGeom>
                      <a:avLst/>
                      <a:gdLst>
                        <a:gd name="T0" fmla="*/ 0 w 89"/>
                        <a:gd name="T1" fmla="*/ 17 h 71"/>
                        <a:gd name="T2" fmla="*/ 22 w 89"/>
                        <a:gd name="T3" fmla="*/ 62 h 71"/>
                        <a:gd name="T4" fmla="*/ 53 w 89"/>
                        <a:gd name="T5" fmla="*/ 62 h 71"/>
                        <a:gd name="T6" fmla="*/ 64 w 89"/>
                        <a:gd name="T7" fmla="*/ 69 h 71"/>
                        <a:gd name="T8" fmla="*/ 77 w 89"/>
                        <a:gd name="T9" fmla="*/ 67 h 71"/>
                        <a:gd name="T10" fmla="*/ 82 w 89"/>
                        <a:gd name="T11" fmla="*/ 71 h 71"/>
                        <a:gd name="T12" fmla="*/ 89 w 89"/>
                        <a:gd name="T13" fmla="*/ 59 h 71"/>
                        <a:gd name="T14" fmla="*/ 81 w 89"/>
                        <a:gd name="T15" fmla="*/ 53 h 71"/>
                        <a:gd name="T16" fmla="*/ 72 w 89"/>
                        <a:gd name="T17" fmla="*/ 39 h 71"/>
                        <a:gd name="T18" fmla="*/ 61 w 89"/>
                        <a:gd name="T19" fmla="*/ 31 h 71"/>
                        <a:gd name="T20" fmla="*/ 64 w 89"/>
                        <a:gd name="T21" fmla="*/ 26 h 71"/>
                        <a:gd name="T22" fmla="*/ 49 w 89"/>
                        <a:gd name="T23" fmla="*/ 2 h 71"/>
                        <a:gd name="T24" fmla="*/ 38 w 89"/>
                        <a:gd name="T25" fmla="*/ 0 h 71"/>
                        <a:gd name="T26" fmla="*/ 18 w 89"/>
                        <a:gd name="T27" fmla="*/ 17 h 71"/>
                        <a:gd name="T28" fmla="*/ 0 w 89"/>
                        <a:gd name="T29" fmla="*/ 17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71"/>
                        <a:gd name="T47" fmla="*/ 89 w 89"/>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71">
                          <a:moveTo>
                            <a:pt x="0" y="17"/>
                          </a:moveTo>
                          <a:lnTo>
                            <a:pt x="22" y="62"/>
                          </a:lnTo>
                          <a:lnTo>
                            <a:pt x="53" y="62"/>
                          </a:lnTo>
                          <a:lnTo>
                            <a:pt x="64" y="69"/>
                          </a:lnTo>
                          <a:lnTo>
                            <a:pt x="77" y="67"/>
                          </a:lnTo>
                          <a:lnTo>
                            <a:pt x="82" y="71"/>
                          </a:lnTo>
                          <a:lnTo>
                            <a:pt x="89" y="59"/>
                          </a:lnTo>
                          <a:lnTo>
                            <a:pt x="81" y="53"/>
                          </a:lnTo>
                          <a:lnTo>
                            <a:pt x="72" y="39"/>
                          </a:lnTo>
                          <a:lnTo>
                            <a:pt x="61" y="31"/>
                          </a:lnTo>
                          <a:lnTo>
                            <a:pt x="64" y="26"/>
                          </a:lnTo>
                          <a:lnTo>
                            <a:pt x="49" y="2"/>
                          </a:lnTo>
                          <a:lnTo>
                            <a:pt x="38" y="0"/>
                          </a:lnTo>
                          <a:lnTo>
                            <a:pt x="18" y="17"/>
                          </a:lnTo>
                          <a:lnTo>
                            <a:pt x="0" y="17"/>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782" name="Freeform 9"/>
                    <p:cNvSpPr>
                      <a:spLocks/>
                    </p:cNvSpPr>
                    <p:nvPr/>
                  </p:nvSpPr>
                  <p:spPr bwMode="auto">
                    <a:xfrm>
                      <a:off x="1897406" y="5316064"/>
                      <a:ext cx="115373" cy="75510"/>
                    </a:xfrm>
                    <a:custGeom>
                      <a:avLst/>
                      <a:gdLst>
                        <a:gd name="T0" fmla="*/ 0 w 71"/>
                        <a:gd name="T1" fmla="*/ 24 h 55"/>
                        <a:gd name="T2" fmla="*/ 13 w 71"/>
                        <a:gd name="T3" fmla="*/ 41 h 55"/>
                        <a:gd name="T4" fmla="*/ 27 w 71"/>
                        <a:gd name="T5" fmla="*/ 52 h 55"/>
                        <a:gd name="T6" fmla="*/ 44 w 71"/>
                        <a:gd name="T7" fmla="*/ 55 h 55"/>
                        <a:gd name="T8" fmla="*/ 55 w 71"/>
                        <a:gd name="T9" fmla="*/ 52 h 55"/>
                        <a:gd name="T10" fmla="*/ 63 w 71"/>
                        <a:gd name="T11" fmla="*/ 39 h 55"/>
                        <a:gd name="T12" fmla="*/ 71 w 71"/>
                        <a:gd name="T13" fmla="*/ 16 h 55"/>
                        <a:gd name="T14" fmla="*/ 63 w 71"/>
                        <a:gd name="T15" fmla="*/ 1 h 55"/>
                        <a:gd name="T16" fmla="*/ 42 w 71"/>
                        <a:gd name="T17" fmla="*/ 0 h 55"/>
                        <a:gd name="T18" fmla="*/ 22 w 71"/>
                        <a:gd name="T19" fmla="*/ 3 h 55"/>
                        <a:gd name="T20" fmla="*/ 0 w 71"/>
                        <a:gd name="T21" fmla="*/ 24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55"/>
                        <a:gd name="T35" fmla="*/ 71 w 71"/>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55">
                          <a:moveTo>
                            <a:pt x="0" y="24"/>
                          </a:moveTo>
                          <a:lnTo>
                            <a:pt x="13" y="41"/>
                          </a:lnTo>
                          <a:lnTo>
                            <a:pt x="27" y="52"/>
                          </a:lnTo>
                          <a:lnTo>
                            <a:pt x="44" y="55"/>
                          </a:lnTo>
                          <a:lnTo>
                            <a:pt x="55" y="52"/>
                          </a:lnTo>
                          <a:lnTo>
                            <a:pt x="63" y="39"/>
                          </a:lnTo>
                          <a:lnTo>
                            <a:pt x="71" y="16"/>
                          </a:lnTo>
                          <a:lnTo>
                            <a:pt x="63" y="1"/>
                          </a:lnTo>
                          <a:lnTo>
                            <a:pt x="42" y="0"/>
                          </a:lnTo>
                          <a:lnTo>
                            <a:pt x="22" y="3"/>
                          </a:lnTo>
                          <a:lnTo>
                            <a:pt x="0" y="24"/>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783" name="Freeform 10"/>
                    <p:cNvSpPr>
                      <a:spLocks/>
                    </p:cNvSpPr>
                    <p:nvPr/>
                  </p:nvSpPr>
                  <p:spPr bwMode="auto">
                    <a:xfrm rot="21011113">
                      <a:off x="2207863" y="5402062"/>
                      <a:ext cx="127960" cy="44047"/>
                    </a:xfrm>
                    <a:custGeom>
                      <a:avLst/>
                      <a:gdLst>
                        <a:gd name="T0" fmla="*/ 41 w 85"/>
                        <a:gd name="T1" fmla="*/ 7 h 30"/>
                        <a:gd name="T2" fmla="*/ 51 w 85"/>
                        <a:gd name="T3" fmla="*/ 5 h 30"/>
                        <a:gd name="T4" fmla="*/ 52 w 85"/>
                        <a:gd name="T5" fmla="*/ 9 h 30"/>
                        <a:gd name="T6" fmla="*/ 56 w 85"/>
                        <a:gd name="T7" fmla="*/ 10 h 30"/>
                        <a:gd name="T8" fmla="*/ 85 w 85"/>
                        <a:gd name="T9" fmla="*/ 12 h 30"/>
                        <a:gd name="T10" fmla="*/ 67 w 85"/>
                        <a:gd name="T11" fmla="*/ 28 h 30"/>
                        <a:gd name="T12" fmla="*/ 61 w 85"/>
                        <a:gd name="T13" fmla="*/ 30 h 30"/>
                        <a:gd name="T14" fmla="*/ 29 w 85"/>
                        <a:gd name="T15" fmla="*/ 20 h 30"/>
                        <a:gd name="T16" fmla="*/ 0 w 85"/>
                        <a:gd name="T17" fmla="*/ 20 h 30"/>
                        <a:gd name="T18" fmla="*/ 5 w 85"/>
                        <a:gd name="T19" fmla="*/ 0 h 30"/>
                        <a:gd name="T20" fmla="*/ 41 w 85"/>
                        <a:gd name="T21" fmla="*/ 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30"/>
                        <a:gd name="T35" fmla="*/ 85 w 85"/>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30">
                          <a:moveTo>
                            <a:pt x="41" y="7"/>
                          </a:moveTo>
                          <a:lnTo>
                            <a:pt x="51" y="5"/>
                          </a:lnTo>
                          <a:lnTo>
                            <a:pt x="52" y="9"/>
                          </a:lnTo>
                          <a:lnTo>
                            <a:pt x="56" y="10"/>
                          </a:lnTo>
                          <a:lnTo>
                            <a:pt x="85" y="12"/>
                          </a:lnTo>
                          <a:lnTo>
                            <a:pt x="67" y="28"/>
                          </a:lnTo>
                          <a:lnTo>
                            <a:pt x="61" y="30"/>
                          </a:lnTo>
                          <a:lnTo>
                            <a:pt x="29" y="20"/>
                          </a:lnTo>
                          <a:lnTo>
                            <a:pt x="0" y="20"/>
                          </a:lnTo>
                          <a:lnTo>
                            <a:pt x="5" y="0"/>
                          </a:lnTo>
                          <a:lnTo>
                            <a:pt x="41" y="7"/>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784" name="Freeform 11"/>
                    <p:cNvSpPr>
                      <a:spLocks/>
                    </p:cNvSpPr>
                    <p:nvPr/>
                  </p:nvSpPr>
                  <p:spPr bwMode="auto">
                    <a:xfrm>
                      <a:off x="1872233" y="5395769"/>
                      <a:ext cx="37758" cy="54535"/>
                    </a:xfrm>
                    <a:custGeom>
                      <a:avLst/>
                      <a:gdLst>
                        <a:gd name="T0" fmla="*/ 0 w 23"/>
                        <a:gd name="T1" fmla="*/ 23 h 36"/>
                        <a:gd name="T2" fmla="*/ 22 w 23"/>
                        <a:gd name="T3" fmla="*/ 0 h 36"/>
                        <a:gd name="T4" fmla="*/ 23 w 23"/>
                        <a:gd name="T5" fmla="*/ 18 h 36"/>
                        <a:gd name="T6" fmla="*/ 5 w 23"/>
                        <a:gd name="T7" fmla="*/ 36 h 36"/>
                        <a:gd name="T8" fmla="*/ 0 w 23"/>
                        <a:gd name="T9" fmla="*/ 23 h 36"/>
                        <a:gd name="T10" fmla="*/ 0 60000 65536"/>
                        <a:gd name="T11" fmla="*/ 0 60000 65536"/>
                        <a:gd name="T12" fmla="*/ 0 60000 65536"/>
                        <a:gd name="T13" fmla="*/ 0 60000 65536"/>
                        <a:gd name="T14" fmla="*/ 0 60000 65536"/>
                        <a:gd name="T15" fmla="*/ 0 w 23"/>
                        <a:gd name="T16" fmla="*/ 0 h 36"/>
                        <a:gd name="T17" fmla="*/ 23 w 23"/>
                        <a:gd name="T18" fmla="*/ 36 h 36"/>
                      </a:gdLst>
                      <a:ahLst/>
                      <a:cxnLst>
                        <a:cxn ang="T10">
                          <a:pos x="T0" y="T1"/>
                        </a:cxn>
                        <a:cxn ang="T11">
                          <a:pos x="T2" y="T3"/>
                        </a:cxn>
                        <a:cxn ang="T12">
                          <a:pos x="T4" y="T5"/>
                        </a:cxn>
                        <a:cxn ang="T13">
                          <a:pos x="T6" y="T7"/>
                        </a:cxn>
                        <a:cxn ang="T14">
                          <a:pos x="T8" y="T9"/>
                        </a:cxn>
                      </a:cxnLst>
                      <a:rect l="T15" t="T16" r="T17" b="T18"/>
                      <a:pathLst>
                        <a:path w="23" h="36">
                          <a:moveTo>
                            <a:pt x="0" y="23"/>
                          </a:moveTo>
                          <a:lnTo>
                            <a:pt x="22" y="0"/>
                          </a:lnTo>
                          <a:lnTo>
                            <a:pt x="23" y="18"/>
                          </a:lnTo>
                          <a:lnTo>
                            <a:pt x="5" y="36"/>
                          </a:lnTo>
                          <a:lnTo>
                            <a:pt x="0" y="23"/>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sp>
                  <p:nvSpPr>
                    <p:cNvPr id="785" name="Freeform 9"/>
                    <p:cNvSpPr>
                      <a:spLocks noChangeAspect="1"/>
                    </p:cNvSpPr>
                    <p:nvPr/>
                  </p:nvSpPr>
                  <p:spPr bwMode="auto">
                    <a:xfrm>
                      <a:off x="2270794" y="5475473"/>
                      <a:ext cx="90201" cy="44048"/>
                    </a:xfrm>
                    <a:custGeom>
                      <a:avLst/>
                      <a:gdLst>
                        <a:gd name="T0" fmla="*/ 0 w 71"/>
                        <a:gd name="T1" fmla="*/ 24 h 55"/>
                        <a:gd name="T2" fmla="*/ 13 w 71"/>
                        <a:gd name="T3" fmla="*/ 41 h 55"/>
                        <a:gd name="T4" fmla="*/ 27 w 71"/>
                        <a:gd name="T5" fmla="*/ 52 h 55"/>
                        <a:gd name="T6" fmla="*/ 44 w 71"/>
                        <a:gd name="T7" fmla="*/ 55 h 55"/>
                        <a:gd name="T8" fmla="*/ 55 w 71"/>
                        <a:gd name="T9" fmla="*/ 52 h 55"/>
                        <a:gd name="T10" fmla="*/ 63 w 71"/>
                        <a:gd name="T11" fmla="*/ 39 h 55"/>
                        <a:gd name="T12" fmla="*/ 71 w 71"/>
                        <a:gd name="T13" fmla="*/ 16 h 55"/>
                        <a:gd name="T14" fmla="*/ 63 w 71"/>
                        <a:gd name="T15" fmla="*/ 1 h 55"/>
                        <a:gd name="T16" fmla="*/ 42 w 71"/>
                        <a:gd name="T17" fmla="*/ 0 h 55"/>
                        <a:gd name="T18" fmla="*/ 22 w 71"/>
                        <a:gd name="T19" fmla="*/ 3 h 55"/>
                        <a:gd name="T20" fmla="*/ 0 w 71"/>
                        <a:gd name="T21" fmla="*/ 24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55"/>
                        <a:gd name="T35" fmla="*/ 71 w 71"/>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55">
                          <a:moveTo>
                            <a:pt x="0" y="24"/>
                          </a:moveTo>
                          <a:lnTo>
                            <a:pt x="13" y="41"/>
                          </a:lnTo>
                          <a:lnTo>
                            <a:pt x="27" y="52"/>
                          </a:lnTo>
                          <a:lnTo>
                            <a:pt x="44" y="55"/>
                          </a:lnTo>
                          <a:lnTo>
                            <a:pt x="55" y="52"/>
                          </a:lnTo>
                          <a:lnTo>
                            <a:pt x="63" y="39"/>
                          </a:lnTo>
                          <a:lnTo>
                            <a:pt x="71" y="16"/>
                          </a:lnTo>
                          <a:lnTo>
                            <a:pt x="63" y="1"/>
                          </a:lnTo>
                          <a:lnTo>
                            <a:pt x="42" y="0"/>
                          </a:lnTo>
                          <a:lnTo>
                            <a:pt x="22" y="3"/>
                          </a:lnTo>
                          <a:lnTo>
                            <a:pt x="0" y="24"/>
                          </a:lnTo>
                          <a:close/>
                        </a:path>
                      </a:pathLst>
                    </a:custGeom>
                    <a:solidFill>
                      <a:schemeClr val="accent5">
                        <a:lumMod val="50000"/>
                      </a:schemeClr>
                    </a:solidFill>
                    <a:ln w="9525">
                      <a:solidFill>
                        <a:schemeClr val="tx1"/>
                      </a:solidFill>
                      <a:round/>
                      <a:headEnd/>
                      <a:tailEnd/>
                    </a:ln>
                  </p:spPr>
                  <p:txBody>
                    <a:bodyPr/>
                    <a:lstStyle/>
                    <a:p>
                      <a:pPr>
                        <a:defRPr/>
                      </a:pPr>
                      <a:endParaRPr lang="en-US" dirty="0"/>
                    </a:p>
                  </p:txBody>
                </p:sp>
              </p:grpSp>
              <p:sp>
                <p:nvSpPr>
                  <p:cNvPr id="778" name="Rectangle 777"/>
                  <p:cNvSpPr/>
                  <p:nvPr/>
                </p:nvSpPr>
                <p:spPr>
                  <a:xfrm>
                    <a:off x="2133184" y="4343529"/>
                    <a:ext cx="990694" cy="68619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grpSp>
        <p:cxnSp>
          <p:nvCxnSpPr>
            <p:cNvPr id="138" name="Straight Connector 137"/>
            <p:cNvCxnSpPr/>
            <p:nvPr/>
          </p:nvCxnSpPr>
          <p:spPr>
            <a:xfrm rot="5400000" flipH="1" flipV="1">
              <a:off x="1485931" y="2171954"/>
              <a:ext cx="685737" cy="457200"/>
            </a:xfrm>
            <a:prstGeom prst="line">
              <a:avLst/>
            </a:prstGeom>
            <a:ln>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endCxn id="814" idx="3"/>
            </p:cNvCxnSpPr>
            <p:nvPr/>
          </p:nvCxnSpPr>
          <p:spPr>
            <a:xfrm>
              <a:off x="1600200" y="2743423"/>
              <a:ext cx="301625" cy="253977"/>
            </a:xfrm>
            <a:prstGeom prst="line">
              <a:avLst/>
            </a:prstGeom>
            <a:ln>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Correlates of HIV Risk Behavior Analysis</a:t>
            </a:r>
          </a:p>
        </p:txBody>
      </p:sp>
      <p:sp>
        <p:nvSpPr>
          <p:cNvPr id="35843" name="Content Placeholder 2"/>
          <p:cNvSpPr>
            <a:spLocks noGrp="1"/>
          </p:cNvSpPr>
          <p:nvPr>
            <p:ph idx="1"/>
          </p:nvPr>
        </p:nvSpPr>
        <p:spPr/>
        <p:txBody>
          <a:bodyPr/>
          <a:lstStyle/>
          <a:p>
            <a:pPr eaLnBrk="1" hangingPunct="1"/>
            <a:r>
              <a:rPr lang="en-US" smtClean="0"/>
              <a:t>Ordinal logistic regressions using partial proportional odds model were conducted to identify variables associated with sex risk.</a:t>
            </a:r>
          </a:p>
          <a:p>
            <a:pPr lvl="1" eaLnBrk="1" hangingPunct="1"/>
            <a:r>
              <a:rPr lang="en-US" smtClean="0"/>
              <a:t>Compared high vs. medium &amp; low risk</a:t>
            </a:r>
          </a:p>
          <a:p>
            <a:pPr lvl="1" eaLnBrk="1" hangingPunct="1"/>
            <a:r>
              <a:rPr lang="en-US" smtClean="0"/>
              <a:t>Compared high &amp; medium vs. low risk</a:t>
            </a:r>
          </a:p>
          <a:p>
            <a:pPr eaLnBrk="1" hangingPunct="1"/>
            <a:r>
              <a:rPr lang="en-US" smtClean="0"/>
              <a:t>Linear regressions were conducted to identify variables associated with drug risk.</a:t>
            </a:r>
          </a:p>
          <a:p>
            <a:pPr eaLnBrk="1" hangingPunct="1"/>
            <a:r>
              <a:rPr lang="en-US" smtClean="0"/>
              <a:t>Predictors: Interaction between ASI composites &amp; race/ethnicity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Correlates of HIV Sex Risk Behavior </a:t>
            </a:r>
            <a:r>
              <a:rPr lang="en-US" sz="1800" smtClean="0"/>
              <a:t>(n=1261)</a:t>
            </a:r>
          </a:p>
        </p:txBody>
      </p:sp>
      <p:sp>
        <p:nvSpPr>
          <p:cNvPr id="36867" name="Content Placeholder 2"/>
          <p:cNvSpPr>
            <a:spLocks noGrp="1"/>
          </p:cNvSpPr>
          <p:nvPr>
            <p:ph idx="1"/>
          </p:nvPr>
        </p:nvSpPr>
        <p:spPr/>
        <p:txBody>
          <a:bodyPr/>
          <a:lstStyle/>
          <a:p>
            <a:pPr eaLnBrk="1" hangingPunct="1"/>
            <a:r>
              <a:rPr lang="en-US" smtClean="0"/>
              <a:t>African-Americans less likely to report high/moderate sexual risk behaviors compared to low risk than Whites (O.R. 0.60; 95% CI 0.44-0.83)</a:t>
            </a:r>
          </a:p>
          <a:p>
            <a:pPr eaLnBrk="1" hangingPunct="1"/>
            <a:r>
              <a:rPr lang="en-US" smtClean="0"/>
              <a:t>African-Americans with greater alcohol severity more likely to report high vs. moderate &amp; low risk (O.R. 1.16; 95% CI 1.06-1.28)</a:t>
            </a:r>
          </a:p>
          <a:p>
            <a:pPr eaLnBrk="1" hangingPunct="1"/>
            <a:endParaRPr lang="en-US" sz="2800" smtClean="0"/>
          </a:p>
          <a:p>
            <a:pPr eaLnBrk="1" hangingPunct="1"/>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Correlates of HIV Sex Risk Behavior  </a:t>
            </a:r>
            <a:r>
              <a:rPr lang="en-US" sz="1600" smtClean="0"/>
              <a:t>(n=1261)</a:t>
            </a:r>
          </a:p>
        </p:txBody>
      </p:sp>
      <p:sp>
        <p:nvSpPr>
          <p:cNvPr id="37891" name="Content Placeholder 2"/>
          <p:cNvSpPr>
            <a:spLocks noGrp="1"/>
          </p:cNvSpPr>
          <p:nvPr>
            <p:ph idx="1"/>
          </p:nvPr>
        </p:nvSpPr>
        <p:spPr/>
        <p:txBody>
          <a:bodyPr/>
          <a:lstStyle/>
          <a:p>
            <a:pPr eaLnBrk="1" hangingPunct="1"/>
            <a:r>
              <a:rPr lang="en-US" smtClean="0"/>
              <a:t>African-Americans with greater psychiatric severity more likely to report high vs. moderate &amp; low risk (O.R. 1.15; 95% CI 1.04-1.28)</a:t>
            </a:r>
          </a:p>
          <a:p>
            <a:pPr eaLnBrk="1" hangingPunct="1"/>
            <a:r>
              <a:rPr lang="en-US" smtClean="0"/>
              <a:t>Whites with greater psychiatric severity more likely to report high/moderate vs. low risk (O.R. 1.11; 95% CI 1.02-1.20)</a:t>
            </a:r>
          </a:p>
          <a:p>
            <a:pPr eaLnBrk="1" hangingPunct="1"/>
            <a:r>
              <a:rPr lang="en-US" smtClean="0"/>
              <a:t>Stimulant use, drug use severity, abuse history, legal involvement severity associated with sex risk behaviors</a:t>
            </a:r>
          </a:p>
          <a:p>
            <a:pPr eaLnBrk="1" hangingPunct="1"/>
            <a:endParaRPr lang="en-US" smtClean="0"/>
          </a:p>
          <a:p>
            <a:pPr eaLnBrk="1" hangingPunct="1"/>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Correlates of HIV Drug Risk Behavior  </a:t>
            </a:r>
            <a:r>
              <a:rPr lang="en-US" sz="1600" smtClean="0"/>
              <a:t>(n=412)</a:t>
            </a:r>
          </a:p>
        </p:txBody>
      </p:sp>
      <p:sp>
        <p:nvSpPr>
          <p:cNvPr id="38915" name="Content Placeholder 2"/>
          <p:cNvSpPr>
            <a:spLocks noGrp="1"/>
          </p:cNvSpPr>
          <p:nvPr>
            <p:ph idx="1"/>
          </p:nvPr>
        </p:nvSpPr>
        <p:spPr/>
        <p:txBody>
          <a:bodyPr/>
          <a:lstStyle/>
          <a:p>
            <a:pPr eaLnBrk="1" hangingPunct="1"/>
            <a:r>
              <a:rPr lang="en-US" smtClean="0"/>
              <a:t>Whites with greater drug use severity had higher HIV drug risk behavior (</a:t>
            </a:r>
            <a:r>
              <a:rPr lang="en-US" smtClean="0">
                <a:sym typeface="Symbol" pitchFamily="18" charset="2"/>
              </a:rPr>
              <a:t></a:t>
            </a:r>
            <a:r>
              <a:rPr lang="en-US" smtClean="0"/>
              <a:t> = 1.11)</a:t>
            </a:r>
          </a:p>
          <a:p>
            <a:pPr eaLnBrk="1" hangingPunct="1"/>
            <a:r>
              <a:rPr lang="en-US" smtClean="0"/>
              <a:t>Hispanics with greater drug use severity had a more pronounced association with higher HIV drug risk behavior (</a:t>
            </a:r>
            <a:r>
              <a:rPr lang="en-US" smtClean="0">
                <a:sym typeface="Symbol" pitchFamily="18" charset="2"/>
              </a:rPr>
              <a:t></a:t>
            </a:r>
            <a:r>
              <a:rPr lang="en-US" smtClean="0"/>
              <a:t> = 1.68)</a:t>
            </a:r>
          </a:p>
          <a:p>
            <a:pPr eaLnBrk="1" hangingPunct="1"/>
            <a:r>
              <a:rPr lang="en-US" smtClean="0"/>
              <a:t>Greater psychiatric severity was possibly associated with higher drug risk behavior in Whites and lower drug risk behavior in African Americans* and Hispanics</a:t>
            </a:r>
          </a:p>
        </p:txBody>
      </p:sp>
      <p:sp>
        <p:nvSpPr>
          <p:cNvPr id="20484" name="TextBox 3"/>
          <p:cNvSpPr txBox="1">
            <a:spLocks noChangeArrowheads="1"/>
          </p:cNvSpPr>
          <p:nvPr/>
        </p:nvSpPr>
        <p:spPr bwMode="auto">
          <a:xfrm>
            <a:off x="598488" y="6340475"/>
            <a:ext cx="2324100" cy="369888"/>
          </a:xfrm>
          <a:prstGeom prst="rect">
            <a:avLst/>
          </a:prstGeom>
          <a:noFill/>
          <a:ln w="9525">
            <a:noFill/>
            <a:miter lim="800000"/>
            <a:headEnd/>
            <a:tailEnd/>
          </a:ln>
        </p:spPr>
        <p:txBody>
          <a:bodyPr>
            <a:spAutoFit/>
          </a:bodyPr>
          <a:lstStyle/>
          <a:p>
            <a:pPr>
              <a:defRPr/>
            </a:pPr>
            <a:r>
              <a:rPr lang="en-US" b="1" dirty="0">
                <a:solidFill>
                  <a:schemeClr val="accent6">
                    <a:lumMod val="50000"/>
                  </a:schemeClr>
                </a:solidFill>
              </a:rPr>
              <a:t>*p=0.056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Conclusions</a:t>
            </a:r>
          </a:p>
        </p:txBody>
      </p:sp>
      <p:sp>
        <p:nvSpPr>
          <p:cNvPr id="39939" name="Content Placeholder 2"/>
          <p:cNvSpPr>
            <a:spLocks noGrp="1"/>
          </p:cNvSpPr>
          <p:nvPr>
            <p:ph idx="1"/>
          </p:nvPr>
        </p:nvSpPr>
        <p:spPr/>
        <p:txBody>
          <a:bodyPr/>
          <a:lstStyle/>
          <a:p>
            <a:pPr eaLnBrk="1" hangingPunct="1"/>
            <a:r>
              <a:rPr lang="en-US" smtClean="0"/>
              <a:t>Racial/Ethnic differences in risk behaviors:</a:t>
            </a:r>
          </a:p>
          <a:p>
            <a:pPr lvl="1" eaLnBrk="1" hangingPunct="1"/>
            <a:r>
              <a:rPr lang="en-US" smtClean="0"/>
              <a:t>African-Americans engaged in less HIV sexual risk behaviors overall than Whites</a:t>
            </a:r>
          </a:p>
          <a:p>
            <a:pPr lvl="1" eaLnBrk="1" hangingPunct="1"/>
            <a:r>
              <a:rPr lang="en-US" smtClean="0"/>
              <a:t>African-Americans reported more specific high risk sexual encounters but greater use of protection </a:t>
            </a:r>
          </a:p>
          <a:p>
            <a:pPr lvl="1" eaLnBrk="1" hangingPunct="1"/>
            <a:r>
              <a:rPr lang="en-US" smtClean="0"/>
              <a:t>Whites were most likely to be IDUs</a:t>
            </a:r>
          </a:p>
          <a:p>
            <a:pPr lvl="1" eaLnBrk="1" hangingPunct="1"/>
            <a:r>
              <a:rPr lang="en-US" smtClean="0"/>
              <a:t>Hispanics least likely to be IDUs but engaged in more high risk HIV drug risk behaviors</a:t>
            </a:r>
          </a:p>
          <a:p>
            <a:pPr lvl="1" eaLnBrk="1" hangingPunct="1"/>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Conclusions</a:t>
            </a:r>
          </a:p>
        </p:txBody>
      </p:sp>
      <p:sp>
        <p:nvSpPr>
          <p:cNvPr id="40963" name="Content Placeholder 2"/>
          <p:cNvSpPr>
            <a:spLocks noGrp="1"/>
          </p:cNvSpPr>
          <p:nvPr>
            <p:ph idx="1"/>
          </p:nvPr>
        </p:nvSpPr>
        <p:spPr/>
        <p:txBody>
          <a:bodyPr/>
          <a:lstStyle/>
          <a:p>
            <a:pPr eaLnBrk="1" hangingPunct="1"/>
            <a:r>
              <a:rPr lang="en-US" sz="2800" smtClean="0"/>
              <a:t>Relationship between certain HIV risk factors and HIV risk behaviors differed between ethnic groups:</a:t>
            </a:r>
          </a:p>
          <a:p>
            <a:pPr lvl="1" eaLnBrk="1" hangingPunct="1"/>
            <a:r>
              <a:rPr lang="en-US" smtClean="0"/>
              <a:t>Alcohol use and psychiatric severity was related to engaging in higher sex risk behaviors for African-Americans</a:t>
            </a:r>
          </a:p>
          <a:p>
            <a:pPr lvl="1" eaLnBrk="1" hangingPunct="1"/>
            <a:r>
              <a:rPr lang="en-US" smtClean="0"/>
              <a:t>Psychiatric severity was related to engaging in higher sex risk behaviors for Whites</a:t>
            </a:r>
          </a:p>
          <a:p>
            <a:pPr lvl="1" eaLnBrk="1" hangingPunct="1"/>
            <a:r>
              <a:rPr lang="en-US" smtClean="0"/>
              <a:t>Drug use severity was associated with engaging in higher risk drug behaviors for Hispanics, and to a lesser degree, Whites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Conclusions</a:t>
            </a:r>
          </a:p>
        </p:txBody>
      </p:sp>
      <p:sp>
        <p:nvSpPr>
          <p:cNvPr id="41987" name="Content Placeholder 2"/>
          <p:cNvSpPr>
            <a:spLocks noGrp="1"/>
          </p:cNvSpPr>
          <p:nvPr>
            <p:ph idx="1"/>
          </p:nvPr>
        </p:nvSpPr>
        <p:spPr/>
        <p:txBody>
          <a:bodyPr/>
          <a:lstStyle/>
          <a:p>
            <a:pPr eaLnBrk="1" hangingPunct="1"/>
            <a:r>
              <a:rPr lang="en-US" smtClean="0"/>
              <a:t>The findings from the present study suggest that there is a context (or culture) in which HIV high risk behaviors occur within racial/ethnic groups as well as differences in the presence of risk factors associated with engaging in HIV risk behaviors. </a:t>
            </a:r>
          </a:p>
          <a:p>
            <a:pPr eaLnBrk="1" hangingPunct="1"/>
            <a:r>
              <a:rPr lang="en-US" smtClean="0"/>
              <a:t>This is consistent with calls to culturally adapt evidence based interventions.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05600" y="5486400"/>
            <a:ext cx="2667000" cy="1143000"/>
          </a:xfrm>
        </p:spPr>
        <p:txBody>
          <a:bodyPr>
            <a:noAutofit/>
          </a:bodyPr>
          <a:lstStyle/>
          <a:p>
            <a:pPr algn="ctr" eaLnBrk="1" hangingPunct="1">
              <a:defRPr/>
            </a:pPr>
            <a:r>
              <a:rPr lang="en-US" sz="1600" b="1" dirty="0" smtClean="0">
                <a:solidFill>
                  <a:schemeClr val="accent6">
                    <a:lumMod val="50000"/>
                  </a:schemeClr>
                </a:solidFill>
                <a:latin typeface="Times New Roman" pitchFamily="18" charset="0"/>
                <a:cs typeface="Times New Roman" pitchFamily="18" charset="0"/>
              </a:rPr>
              <a:t>Jerren C. Weekes,</a:t>
            </a:r>
          </a:p>
          <a:p>
            <a:pPr algn="ctr" eaLnBrk="1" hangingPunct="1">
              <a:defRPr/>
            </a:pPr>
            <a:r>
              <a:rPr lang="en-US" sz="1600" b="1" dirty="0" smtClean="0">
                <a:solidFill>
                  <a:schemeClr val="accent6">
                    <a:lumMod val="50000"/>
                  </a:schemeClr>
                </a:solidFill>
                <a:latin typeface="Times New Roman" pitchFamily="18" charset="0"/>
                <a:cs typeface="Times New Roman" pitchFamily="18" charset="0"/>
              </a:rPr>
              <a:t>University of Cincinnati</a:t>
            </a:r>
          </a:p>
        </p:txBody>
      </p:sp>
      <p:sp>
        <p:nvSpPr>
          <p:cNvPr id="12" name="Title 11"/>
          <p:cNvSpPr>
            <a:spLocks noGrp="1"/>
          </p:cNvSpPr>
          <p:nvPr>
            <p:ph type="ctrTitle"/>
          </p:nvPr>
        </p:nvSpPr>
        <p:spPr>
          <a:xfrm>
            <a:off x="381000" y="2285999"/>
            <a:ext cx="6553200" cy="1851025"/>
          </a:xfrm>
          <a:noFill/>
          <a:ln w="57150"/>
          <a:effectLst>
            <a:glow rad="101600">
              <a:schemeClr val="accent1">
                <a:satMod val="175000"/>
                <a:alpha val="40000"/>
              </a:schemeClr>
            </a:glow>
            <a:outerShdw blurRad="190500" dist="228600" dir="2700000" algn="ctr">
              <a:srgbClr val="000000">
                <a:alpha val="30000"/>
              </a:srgbClr>
            </a:outerShdw>
          </a:effectLst>
        </p:spPr>
        <p:txBody>
          <a:bodyPr>
            <a:noAutofit/>
          </a:bodyPr>
          <a:lstStyle/>
          <a:p>
            <a:pPr algn="ctr" eaLnBrk="1" hangingPunct="1">
              <a:defRPr/>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Relation of Race/Ethnic-Matching to the Engagement, Retention, and Treatment Outcomes of Adolescent Substance Users</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hangingPunct="1">
              <a:defRPr/>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Acknowledgments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Content Placeholder 16"/>
          <p:cNvSpPr>
            <a:spLocks noGrp="1"/>
          </p:cNvSpPr>
          <p:nvPr>
            <p:ph idx="1"/>
          </p:nvPr>
        </p:nvSpPr>
        <p:spPr/>
        <p:txBody>
          <a:bodyPr>
            <a:normAutofit/>
          </a:bodyPr>
          <a:lstStyle/>
          <a:p>
            <a:pPr eaLnBrk="1" hangingPunct="1">
              <a:defRPr/>
            </a:pPr>
            <a:r>
              <a:rPr lang="en-US" dirty="0" smtClean="0">
                <a:solidFill>
                  <a:schemeClr val="accent6">
                    <a:lumMod val="50000"/>
                  </a:schemeClr>
                </a:solidFill>
                <a:latin typeface="Times New Roman" pitchFamily="18" charset="0"/>
                <a:cs typeface="Times New Roman" pitchFamily="18" charset="0"/>
              </a:rPr>
              <a:t>Dr. Kathy Burlew</a:t>
            </a:r>
          </a:p>
          <a:p>
            <a:pPr eaLnBrk="1" hangingPunct="1">
              <a:defRPr/>
            </a:pPr>
            <a:r>
              <a:rPr lang="en-US" dirty="0" smtClean="0">
                <a:solidFill>
                  <a:schemeClr val="accent6">
                    <a:lumMod val="50000"/>
                  </a:schemeClr>
                </a:solidFill>
                <a:latin typeface="Times New Roman" pitchFamily="18" charset="0"/>
                <a:cs typeface="Times New Roman" pitchFamily="18" charset="0"/>
              </a:rPr>
              <a:t>Dr. Dan Feaster</a:t>
            </a:r>
          </a:p>
          <a:p>
            <a:pPr eaLnBrk="1" hangingPunct="1">
              <a:defRPr/>
            </a:pPr>
            <a:r>
              <a:rPr lang="en-US" dirty="0" smtClean="0">
                <a:solidFill>
                  <a:schemeClr val="accent6">
                    <a:lumMod val="50000"/>
                  </a:schemeClr>
                </a:solidFill>
                <a:latin typeface="Times New Roman" pitchFamily="18" charset="0"/>
                <a:cs typeface="Times New Roman" pitchFamily="18" charset="0"/>
              </a:rPr>
              <a:t>Ms. </a:t>
            </a:r>
            <a:r>
              <a:rPr lang="en-US" dirty="0" err="1" smtClean="0">
                <a:solidFill>
                  <a:schemeClr val="accent6">
                    <a:lumMod val="50000"/>
                  </a:schemeClr>
                </a:solidFill>
                <a:latin typeface="Times New Roman" pitchFamily="18" charset="0"/>
                <a:cs typeface="Times New Roman" pitchFamily="18" charset="0"/>
              </a:rPr>
              <a:t>Natali</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Teszler</a:t>
            </a:r>
            <a:endParaRPr lang="en-US" dirty="0" smtClean="0">
              <a:solidFill>
                <a:schemeClr val="accent6">
                  <a:lumMod val="50000"/>
                </a:schemeClr>
              </a:solidFill>
              <a:latin typeface="Times New Roman" pitchFamily="18" charset="0"/>
              <a:cs typeface="Times New Roman" pitchFamily="18" charset="0"/>
            </a:endParaRPr>
          </a:p>
          <a:p>
            <a:pPr eaLnBrk="1" hangingPunct="1">
              <a:defRPr/>
            </a:pPr>
            <a:r>
              <a:rPr lang="en-US" dirty="0" smtClean="0">
                <a:solidFill>
                  <a:schemeClr val="accent6">
                    <a:lumMod val="50000"/>
                  </a:schemeClr>
                </a:solidFill>
                <a:latin typeface="Times New Roman" pitchFamily="18" charset="0"/>
                <a:cs typeface="Times New Roman" pitchFamily="18" charset="0"/>
              </a:rPr>
              <a:t>Dr. Mike Robbins</a:t>
            </a:r>
          </a:p>
          <a:p>
            <a:pPr eaLnBrk="1" hangingPunct="1">
              <a:defRPr/>
            </a:pPr>
            <a:r>
              <a:rPr lang="en-US" dirty="0" smtClean="0">
                <a:solidFill>
                  <a:schemeClr val="accent6">
                    <a:lumMod val="50000"/>
                  </a:schemeClr>
                </a:solidFill>
                <a:latin typeface="Times New Roman" pitchFamily="18" charset="0"/>
                <a:cs typeface="Times New Roman" pitchFamily="18" charset="0"/>
              </a:rPr>
              <a:t>NIDA CTN</a:t>
            </a:r>
          </a:p>
          <a:p>
            <a:pPr eaLnBrk="1" hangingPunct="1">
              <a:buFont typeface="Arial" pitchFamily="34" charset="0"/>
              <a:buNone/>
              <a:defRPr/>
            </a:pPr>
            <a:endParaRPr lang="en-US" dirty="0" smtClean="0">
              <a:solidFill>
                <a:schemeClr val="accent6">
                  <a:lumMod val="50000"/>
                </a:schemeClr>
              </a:solidFill>
              <a:latin typeface="Times New Roman" pitchFamily="18" charset="0"/>
              <a:cs typeface="Times New Roman" pitchFamily="18" charset="0"/>
            </a:endParaRPr>
          </a:p>
          <a:p>
            <a:pPr eaLnBrk="1" hangingPunct="1">
              <a:defRPr/>
            </a:pPr>
            <a:r>
              <a:rPr lang="en-US" dirty="0" smtClean="0">
                <a:solidFill>
                  <a:schemeClr val="accent6">
                    <a:lumMod val="50000"/>
                  </a:schemeClr>
                </a:solidFill>
                <a:latin typeface="Times New Roman" pitchFamily="18" charset="0"/>
                <a:cs typeface="Times New Roman" pitchFamily="18" charset="0"/>
              </a:rPr>
              <a:t>University of Cincinnati Research Council (funding)</a:t>
            </a:r>
          </a:p>
          <a:p>
            <a:pPr eaLnBrk="1" hangingPunct="1">
              <a:defRPr/>
            </a:pPr>
            <a:endParaRPr lang="en-US"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81000" y="881063"/>
            <a:ext cx="8407400" cy="4406900"/>
          </a:xfrm>
        </p:spPr>
        <p:txBody>
          <a:bodyPr>
            <a:noAutofit/>
          </a:bodyPr>
          <a:lstStyle/>
          <a:p>
            <a:pPr eaLnBrk="1" hangingPunct="1">
              <a:defRPr/>
            </a:pPr>
            <a:endParaRPr lang="en-US" dirty="0">
              <a:solidFill>
                <a:schemeClr val="accent6">
                  <a:lumMod val="50000"/>
                </a:schemeClr>
              </a:solidFill>
            </a:endParaRPr>
          </a:p>
          <a:p>
            <a:pPr eaLnBrk="1" hangingPunct="1">
              <a:defRPr/>
            </a:pPr>
            <a:r>
              <a:rPr lang="en-US" u="sng" dirty="0" smtClean="0">
                <a:solidFill>
                  <a:schemeClr val="accent6">
                    <a:lumMod val="50000"/>
                  </a:schemeClr>
                </a:solidFill>
              </a:rPr>
              <a:t>Treatment Barriers</a:t>
            </a:r>
          </a:p>
          <a:p>
            <a:pPr eaLnBrk="1" hangingPunct="1">
              <a:defRPr/>
            </a:pPr>
            <a:r>
              <a:rPr lang="en-US" dirty="0" smtClean="0">
                <a:solidFill>
                  <a:schemeClr val="accent6">
                    <a:lumMod val="50000"/>
                  </a:schemeClr>
                </a:solidFill>
              </a:rPr>
              <a:t>Cultural </a:t>
            </a:r>
            <a:r>
              <a:rPr lang="en-US" dirty="0" err="1" smtClean="0">
                <a:solidFill>
                  <a:schemeClr val="accent6">
                    <a:lumMod val="50000"/>
                  </a:schemeClr>
                </a:solidFill>
              </a:rPr>
              <a:t>dis</a:t>
            </a:r>
            <a:r>
              <a:rPr lang="en-US" dirty="0" smtClean="0">
                <a:solidFill>
                  <a:schemeClr val="accent6">
                    <a:lumMod val="50000"/>
                  </a:schemeClr>
                </a:solidFill>
              </a:rPr>
              <a:t>/mistrust</a:t>
            </a:r>
          </a:p>
          <a:p>
            <a:pPr eaLnBrk="1" hangingPunct="1">
              <a:defRPr/>
            </a:pPr>
            <a:r>
              <a:rPr lang="en-US" dirty="0" smtClean="0">
                <a:solidFill>
                  <a:schemeClr val="accent6">
                    <a:lumMod val="50000"/>
                  </a:schemeClr>
                </a:solidFill>
              </a:rPr>
              <a:t>Racial/cultural dissimilarity</a:t>
            </a:r>
          </a:p>
          <a:p>
            <a:pPr eaLnBrk="1" hangingPunct="1">
              <a:defRPr/>
            </a:pPr>
            <a:r>
              <a:rPr lang="en-US" dirty="0" smtClean="0">
                <a:solidFill>
                  <a:schemeClr val="accent6">
                    <a:lumMod val="50000"/>
                  </a:schemeClr>
                </a:solidFill>
              </a:rPr>
              <a:t>Lack of cultural relevance of current treatments </a:t>
            </a:r>
          </a:p>
          <a:p>
            <a:pPr eaLnBrk="1" hangingPunct="1">
              <a:defRPr/>
            </a:pPr>
            <a:r>
              <a:rPr lang="en-US" u="sng" dirty="0" smtClean="0">
                <a:solidFill>
                  <a:schemeClr val="accent6">
                    <a:lumMod val="50000"/>
                  </a:schemeClr>
                </a:solidFill>
              </a:rPr>
              <a:t>Informative purposes</a:t>
            </a:r>
          </a:p>
          <a:p>
            <a:pPr lvl="1" eaLnBrk="1" hangingPunct="1">
              <a:defRPr/>
            </a:pPr>
            <a:r>
              <a:rPr lang="en-US" sz="3200" dirty="0" smtClean="0">
                <a:solidFill>
                  <a:schemeClr val="accent6">
                    <a:lumMod val="50000"/>
                  </a:schemeClr>
                </a:solidFill>
              </a:rPr>
              <a:t>Inform about ethnic minority preferences</a:t>
            </a:r>
          </a:p>
          <a:p>
            <a:pPr lvl="1" eaLnBrk="1" hangingPunct="1">
              <a:defRPr/>
            </a:pPr>
            <a:r>
              <a:rPr lang="en-US" sz="3200" dirty="0" smtClean="0">
                <a:solidFill>
                  <a:schemeClr val="accent6">
                    <a:lumMod val="50000"/>
                  </a:schemeClr>
                </a:solidFill>
              </a:rPr>
              <a:t>Translate findings </a:t>
            </a:r>
          </a:p>
          <a:p>
            <a:pPr eaLnBrk="1" hangingPunct="1">
              <a:defRPr/>
            </a:pPr>
            <a:endParaRPr lang="en-US" dirty="0">
              <a:solidFill>
                <a:schemeClr val="accent6">
                  <a:lumMod val="50000"/>
                </a:schemeClr>
              </a:solidFill>
            </a:endParaRPr>
          </a:p>
        </p:txBody>
      </p:sp>
      <p:sp>
        <p:nvSpPr>
          <p:cNvPr id="45059" name="Title 5"/>
          <p:cNvSpPr>
            <a:spLocks noGrp="1"/>
          </p:cNvSpPr>
          <p:nvPr>
            <p:ph type="title"/>
          </p:nvPr>
        </p:nvSpPr>
        <p:spPr/>
        <p:txBody>
          <a:bodyPr/>
          <a:lstStyle/>
          <a:p>
            <a:pPr eaLnBrk="1" hangingPunct="1"/>
            <a:r>
              <a:rPr lang="en-US" smtClean="0"/>
              <a:t>Background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heckerboard(across)">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Today’s Presenters</a:t>
            </a:r>
          </a:p>
        </p:txBody>
      </p:sp>
      <p:sp>
        <p:nvSpPr>
          <p:cNvPr id="3" name="Content Placeholder 2"/>
          <p:cNvSpPr>
            <a:spLocks noGrp="1"/>
          </p:cNvSpPr>
          <p:nvPr>
            <p:ph idx="1"/>
          </p:nvPr>
        </p:nvSpPr>
        <p:spPr>
          <a:xfrm>
            <a:off x="457200" y="1524000"/>
            <a:ext cx="8229600" cy="4343400"/>
          </a:xfrm>
        </p:spPr>
        <p:txBody>
          <a:bodyPr>
            <a:normAutofit fontScale="92500"/>
          </a:bodyPr>
          <a:lstStyle/>
          <a:p>
            <a:pPr eaLnBrk="1" hangingPunct="1">
              <a:defRPr/>
            </a:pPr>
            <a:r>
              <a:rPr lang="en-US" sz="2400" b="1" dirty="0" smtClean="0">
                <a:solidFill>
                  <a:schemeClr val="accent6">
                    <a:lumMod val="50000"/>
                  </a:schemeClr>
                </a:solidFill>
              </a:rPr>
              <a:t>Carmen Rosa</a:t>
            </a:r>
            <a:r>
              <a:rPr lang="en-US" sz="2400" dirty="0" smtClean="0">
                <a:solidFill>
                  <a:schemeClr val="accent6">
                    <a:lumMod val="50000"/>
                  </a:schemeClr>
                </a:solidFill>
              </a:rPr>
              <a:t>. Participation in Substance Abuse Clinical Trials: Comparing Gender, Racial/Ethnic, and Age Groups.</a:t>
            </a:r>
          </a:p>
          <a:p>
            <a:pPr eaLnBrk="1" hangingPunct="1">
              <a:defRPr/>
            </a:pPr>
            <a:r>
              <a:rPr lang="en-US" sz="2400" b="1" dirty="0" smtClean="0">
                <a:solidFill>
                  <a:schemeClr val="accent6">
                    <a:lumMod val="50000"/>
                  </a:schemeClr>
                </a:solidFill>
              </a:rPr>
              <a:t>Audrey Brooks</a:t>
            </a:r>
            <a:r>
              <a:rPr lang="en-US" sz="2400" dirty="0" smtClean="0">
                <a:solidFill>
                  <a:schemeClr val="accent6">
                    <a:lumMod val="50000"/>
                  </a:schemeClr>
                </a:solidFill>
              </a:rPr>
              <a:t>. Racial/Ethnic Differences in the Rates and Correlates of HIV Risk Behaviors Among Drug Abusers.</a:t>
            </a:r>
          </a:p>
          <a:p>
            <a:pPr eaLnBrk="1" hangingPunct="1">
              <a:defRPr/>
            </a:pPr>
            <a:r>
              <a:rPr lang="en-US" sz="2400" b="1" dirty="0" err="1" smtClean="0">
                <a:solidFill>
                  <a:schemeClr val="accent6">
                    <a:lumMod val="50000"/>
                  </a:schemeClr>
                </a:solidFill>
              </a:rPr>
              <a:t>Jerren</a:t>
            </a:r>
            <a:r>
              <a:rPr lang="en-US" sz="2400" b="1" dirty="0" smtClean="0">
                <a:solidFill>
                  <a:schemeClr val="accent6">
                    <a:lumMod val="50000"/>
                  </a:schemeClr>
                </a:solidFill>
              </a:rPr>
              <a:t> Weekes</a:t>
            </a:r>
            <a:r>
              <a:rPr lang="en-US" sz="2400" dirty="0" smtClean="0">
                <a:solidFill>
                  <a:schemeClr val="accent6">
                    <a:lumMod val="50000"/>
                  </a:schemeClr>
                </a:solidFill>
              </a:rPr>
              <a:t>. The Relation of Racial/Ethnic Matching to the Engagement, Retention, and Treatment Outcomes of Adolescent Substance Users.</a:t>
            </a:r>
          </a:p>
          <a:p>
            <a:pPr eaLnBrk="1" hangingPunct="1">
              <a:defRPr/>
            </a:pPr>
            <a:r>
              <a:rPr lang="en-US" sz="2400" b="1" dirty="0" smtClean="0">
                <a:solidFill>
                  <a:schemeClr val="accent6">
                    <a:lumMod val="50000"/>
                  </a:schemeClr>
                </a:solidFill>
              </a:rPr>
              <a:t>Alyssa </a:t>
            </a:r>
            <a:r>
              <a:rPr lang="en-US" sz="2400" b="1" dirty="0" err="1" smtClean="0">
                <a:solidFill>
                  <a:schemeClr val="accent6">
                    <a:lumMod val="50000"/>
                  </a:schemeClr>
                </a:solidFill>
              </a:rPr>
              <a:t>Forcehimes</a:t>
            </a:r>
            <a:r>
              <a:rPr lang="en-US" sz="2400" dirty="0" smtClean="0">
                <a:solidFill>
                  <a:schemeClr val="accent6">
                    <a:lumMod val="50000"/>
                  </a:schemeClr>
                </a:solidFill>
              </a:rPr>
              <a:t>. The Relationship between Therapist and Patient Gender/Race-Matching and Substance Use Outcomes across Two Motivational Therapy Trials.</a:t>
            </a:r>
            <a:endParaRPr lang="en-US"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7543800" cy="5029200"/>
          </a:xfrm>
        </p:spPr>
        <p:txBody>
          <a:bodyPr>
            <a:noAutofit/>
          </a:bodyPr>
          <a:lstStyle/>
          <a:p>
            <a:pPr eaLnBrk="1" hangingPunct="1">
              <a:defRPr/>
            </a:pPr>
            <a:r>
              <a:rPr lang="en-US" sz="2800" b="1" dirty="0" smtClean="0">
                <a:solidFill>
                  <a:schemeClr val="accent6">
                    <a:lumMod val="50000"/>
                  </a:schemeClr>
                </a:solidFill>
              </a:rPr>
              <a:t>Surface Modification (Resnicow et al., 2000)</a:t>
            </a:r>
            <a:r>
              <a:rPr lang="en-US" sz="2800" dirty="0" smtClean="0">
                <a:solidFill>
                  <a:schemeClr val="accent6">
                    <a:lumMod val="50000"/>
                  </a:schemeClr>
                </a:solidFill>
              </a:rPr>
              <a:t>:  -Involves modifying “superficial” treatment components  to increase treatment receptivity.</a:t>
            </a:r>
          </a:p>
          <a:p>
            <a:pPr eaLnBrk="1" hangingPunct="1">
              <a:buFont typeface="Arial" pitchFamily="34" charset="0"/>
              <a:buNone/>
              <a:defRPr/>
            </a:pPr>
            <a:endParaRPr lang="en-US" sz="2800" dirty="0" smtClean="0">
              <a:solidFill>
                <a:schemeClr val="accent6">
                  <a:lumMod val="50000"/>
                </a:schemeClr>
              </a:solidFill>
            </a:endParaRPr>
          </a:p>
          <a:p>
            <a:pPr eaLnBrk="1" hangingPunct="1">
              <a:defRPr/>
            </a:pPr>
            <a:r>
              <a:rPr lang="en-US" sz="2800" b="1" dirty="0" smtClean="0">
                <a:solidFill>
                  <a:schemeClr val="accent6">
                    <a:lumMod val="50000"/>
                  </a:schemeClr>
                </a:solidFill>
              </a:rPr>
              <a:t>Persons Dimension </a:t>
            </a:r>
            <a:r>
              <a:rPr lang="en-US" sz="2800" dirty="0" smtClean="0">
                <a:solidFill>
                  <a:schemeClr val="accent6">
                    <a:lumMod val="50000"/>
                  </a:schemeClr>
                </a:solidFill>
              </a:rPr>
              <a:t>(Bernal &amp; </a:t>
            </a:r>
            <a:r>
              <a:rPr lang="en-US" sz="2800" dirty="0" err="1" smtClean="0">
                <a:solidFill>
                  <a:schemeClr val="accent6">
                    <a:lumMod val="50000"/>
                  </a:schemeClr>
                </a:solidFill>
              </a:rPr>
              <a:t>Saez</a:t>
            </a:r>
            <a:r>
              <a:rPr lang="en-US" sz="2800" dirty="0" smtClean="0">
                <a:solidFill>
                  <a:schemeClr val="accent6">
                    <a:lumMod val="50000"/>
                  </a:schemeClr>
                </a:solidFill>
              </a:rPr>
              <a:t>-Santiago, 2006):</a:t>
            </a:r>
          </a:p>
          <a:p>
            <a:pPr lvl="1" eaLnBrk="1" hangingPunct="1">
              <a:defRPr/>
            </a:pPr>
            <a:r>
              <a:rPr lang="en-US" dirty="0" smtClean="0">
                <a:solidFill>
                  <a:schemeClr val="accent6">
                    <a:lumMod val="50000"/>
                  </a:schemeClr>
                </a:solidFill>
              </a:rPr>
              <a:t>Consider the role of the existing client-therapist racial/ethnic similarity/dissimilarity</a:t>
            </a:r>
          </a:p>
          <a:p>
            <a:pPr eaLnBrk="1" hangingPunct="1">
              <a:defRPr/>
            </a:pPr>
            <a:endParaRPr lang="en-US" sz="2800" b="1" dirty="0">
              <a:solidFill>
                <a:schemeClr val="accent6">
                  <a:lumMod val="50000"/>
                </a:schemeClr>
              </a:solidFill>
            </a:endParaRPr>
          </a:p>
        </p:txBody>
      </p:sp>
      <p:sp>
        <p:nvSpPr>
          <p:cNvPr id="46083" name="Title 3"/>
          <p:cNvSpPr>
            <a:spLocks noGrp="1"/>
          </p:cNvSpPr>
          <p:nvPr>
            <p:ph type="title"/>
          </p:nvPr>
        </p:nvSpPr>
        <p:spPr/>
        <p:txBody>
          <a:bodyPr/>
          <a:lstStyle/>
          <a:p>
            <a:pPr eaLnBrk="1" hangingPunct="1"/>
            <a:r>
              <a:rPr lang="en-US" smtClean="0"/>
              <a:t>Background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488" y="1333500"/>
            <a:ext cx="7315200" cy="5638800"/>
          </a:xfrm>
        </p:spPr>
        <p:txBody>
          <a:bodyPr>
            <a:normAutofit/>
          </a:bodyPr>
          <a:lstStyle/>
          <a:p>
            <a:pPr eaLnBrk="1" hangingPunct="1">
              <a:spcBef>
                <a:spcPts val="1200"/>
              </a:spcBef>
              <a:defRPr/>
            </a:pPr>
            <a:r>
              <a:rPr lang="en-US" dirty="0" smtClean="0">
                <a:solidFill>
                  <a:schemeClr val="accent6">
                    <a:lumMod val="50000"/>
                  </a:schemeClr>
                </a:solidFill>
                <a:latin typeface="Times New Roman" pitchFamily="18" charset="0"/>
                <a:cs typeface="Times New Roman" pitchFamily="18" charset="0"/>
              </a:rPr>
              <a:t>(1) Few Racial and Ethnic Matching (REM) studies have examined the relation of REM to engagement, retention, and treatment outcomes of substance using youth. </a:t>
            </a:r>
          </a:p>
          <a:p>
            <a:pPr eaLnBrk="1" hangingPunct="1">
              <a:spcBef>
                <a:spcPts val="1200"/>
              </a:spcBef>
              <a:defRPr/>
            </a:pPr>
            <a:r>
              <a:rPr lang="en-US" dirty="0" smtClean="0">
                <a:solidFill>
                  <a:schemeClr val="accent6">
                    <a:lumMod val="50000"/>
                  </a:schemeClr>
                </a:solidFill>
                <a:latin typeface="Times New Roman" pitchFamily="18" charset="0"/>
                <a:cs typeface="Times New Roman" pitchFamily="18" charset="0"/>
              </a:rPr>
              <a:t>(2) Lack </a:t>
            </a:r>
            <a:r>
              <a:rPr lang="en-US" dirty="0">
                <a:solidFill>
                  <a:schemeClr val="accent6">
                    <a:lumMod val="50000"/>
                  </a:schemeClr>
                </a:solidFill>
                <a:latin typeface="Times New Roman" pitchFamily="18" charset="0"/>
                <a:cs typeface="Times New Roman" pitchFamily="18" charset="0"/>
              </a:rPr>
              <a:t>of analysis for specific racial/ethnic minority </a:t>
            </a:r>
            <a:r>
              <a:rPr lang="en-US" dirty="0" smtClean="0">
                <a:solidFill>
                  <a:schemeClr val="accent6">
                    <a:lumMod val="50000"/>
                  </a:schemeClr>
                </a:solidFill>
                <a:latin typeface="Times New Roman" pitchFamily="18" charset="0"/>
                <a:cs typeface="Times New Roman" pitchFamily="18" charset="0"/>
              </a:rPr>
              <a:t>groups.   </a:t>
            </a:r>
          </a:p>
          <a:p>
            <a:pPr eaLnBrk="1" hangingPunct="1">
              <a:spcBef>
                <a:spcPts val="1200"/>
              </a:spcBef>
              <a:defRPr/>
            </a:pPr>
            <a:r>
              <a:rPr lang="en-US" dirty="0" smtClean="0">
                <a:solidFill>
                  <a:schemeClr val="accent6">
                    <a:lumMod val="50000"/>
                  </a:schemeClr>
                </a:solidFill>
                <a:latin typeface="Times New Roman" pitchFamily="18" charset="0"/>
                <a:cs typeface="Times New Roman" pitchFamily="18" charset="0"/>
              </a:rPr>
              <a:t>(3) No study has examined family functioning as a moderator variable.</a:t>
            </a:r>
            <a:endParaRPr lang="en-US" dirty="0">
              <a:solidFill>
                <a:schemeClr val="accent6">
                  <a:lumMod val="50000"/>
                </a:schemeClr>
              </a:solidFill>
              <a:latin typeface="Times New Roman" pitchFamily="18" charset="0"/>
              <a:cs typeface="Times New Roman" pitchFamily="18" charset="0"/>
            </a:endParaRPr>
          </a:p>
        </p:txBody>
      </p:sp>
      <p:sp>
        <p:nvSpPr>
          <p:cNvPr id="47107" name="Title 3"/>
          <p:cNvSpPr>
            <a:spLocks noGrp="1"/>
          </p:cNvSpPr>
          <p:nvPr>
            <p:ph type="title"/>
          </p:nvPr>
        </p:nvSpPr>
        <p:spPr/>
        <p:txBody>
          <a:bodyPr/>
          <a:lstStyle/>
          <a:p>
            <a:pPr eaLnBrk="1" hangingPunct="1"/>
            <a:r>
              <a:rPr lang="en-US" smtClean="0"/>
              <a:t>Gaps in the Literature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1828800"/>
            <a:ext cx="7772400" cy="2514599"/>
          </a:xfrm>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eaLnBrk="1" hangingPunct="1">
              <a:defRPr/>
            </a:pP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The Current Study:</a:t>
            </a:r>
            <a:b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A secondary analysis of existing data</a:t>
            </a:r>
            <a:b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from a NIDA funded study evaluating</a:t>
            </a:r>
            <a:b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Brief Strategic Family Therapy vs. Treatment as Usual . </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cstate="print"/>
          <a:srcRect t="18000" b="18000"/>
          <a:stretch>
            <a:fillRect/>
          </a:stretch>
        </p:blipFill>
        <p:spPr bwMode="auto">
          <a:xfrm>
            <a:off x="1905000" y="5638800"/>
            <a:ext cx="994011" cy="972108"/>
          </a:xfrm>
          <a:prstGeom prst="ellipse">
            <a:avLst/>
          </a:prstGeom>
          <a:ln>
            <a:noFill/>
          </a:ln>
          <a:effectLst>
            <a:softEdge rad="112500"/>
          </a:effectLst>
        </p:spPr>
      </p:pic>
      <p:pic>
        <p:nvPicPr>
          <p:cNvPr id="1028" name="Picture 4"/>
          <p:cNvPicPr>
            <a:picLocks noChangeAspect="1" noChangeArrowheads="1"/>
          </p:cNvPicPr>
          <p:nvPr/>
        </p:nvPicPr>
        <p:blipFill>
          <a:blip r:embed="rId4" cstate="print"/>
          <a:srcRect l="25532" t="20611" r="17021" b="21374"/>
          <a:stretch>
            <a:fillRect/>
          </a:stretch>
        </p:blipFill>
        <p:spPr bwMode="auto">
          <a:xfrm>
            <a:off x="3917604" y="5638800"/>
            <a:ext cx="1166884" cy="990600"/>
          </a:xfrm>
          <a:prstGeom prst="ellipse">
            <a:avLst/>
          </a:prstGeom>
          <a:ln>
            <a:noFill/>
          </a:ln>
          <a:effectLst>
            <a:softEdge rad="112500"/>
          </a:effectLst>
        </p:spPr>
      </p:pic>
      <p:pic>
        <p:nvPicPr>
          <p:cNvPr id="1026" name="Picture 2"/>
          <p:cNvPicPr>
            <a:picLocks noChangeAspect="1" noChangeArrowheads="1"/>
          </p:cNvPicPr>
          <p:nvPr/>
        </p:nvPicPr>
        <p:blipFill>
          <a:blip r:embed="rId5" cstate="print"/>
          <a:srcRect/>
          <a:stretch>
            <a:fillRect/>
          </a:stretch>
        </p:blipFill>
        <p:spPr bwMode="auto">
          <a:xfrm>
            <a:off x="3124200" y="5638800"/>
            <a:ext cx="793404" cy="990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Bef>
                <a:spcPts val="1200"/>
              </a:spcBef>
              <a:defRPr/>
            </a:pPr>
            <a:r>
              <a:rPr lang="en-US" b="1" dirty="0" smtClean="0">
                <a:solidFill>
                  <a:schemeClr val="accent6">
                    <a:lumMod val="50000"/>
                  </a:schemeClr>
                </a:solidFill>
              </a:rPr>
              <a:t>Aim 1:</a:t>
            </a:r>
            <a:r>
              <a:rPr lang="en-US" dirty="0" smtClean="0">
                <a:solidFill>
                  <a:schemeClr val="accent6">
                    <a:lumMod val="50000"/>
                  </a:schemeClr>
                </a:solidFill>
              </a:rPr>
              <a:t> To conduct exploratory analyses to determine if the relation of REM to treatment outcomes varies with the initial functioning of the family. </a:t>
            </a:r>
          </a:p>
          <a:p>
            <a:pPr marL="1150938" indent="-409575" eaLnBrk="1" hangingPunct="1">
              <a:spcBef>
                <a:spcPts val="1200"/>
              </a:spcBef>
              <a:defRPr/>
            </a:pPr>
            <a:r>
              <a:rPr lang="en-US" b="1" dirty="0" smtClean="0">
                <a:solidFill>
                  <a:schemeClr val="accent6">
                    <a:lumMod val="50000"/>
                  </a:schemeClr>
                </a:solidFill>
              </a:rPr>
              <a:t>Hypothesis: </a:t>
            </a:r>
            <a:r>
              <a:rPr lang="en-US" dirty="0" smtClean="0">
                <a:solidFill>
                  <a:schemeClr val="accent6">
                    <a:lumMod val="50000"/>
                  </a:schemeClr>
                </a:solidFill>
              </a:rPr>
              <a:t>Family functioning would moderate the relationship between REM and treatment outcomes.  </a:t>
            </a:r>
          </a:p>
          <a:p>
            <a:pPr eaLnBrk="1" hangingPunct="1">
              <a:defRPr/>
            </a:pPr>
            <a:endParaRPr lang="en-US" dirty="0">
              <a:solidFill>
                <a:schemeClr val="accent6">
                  <a:lumMod val="50000"/>
                </a:schemeClr>
              </a:solidFill>
            </a:endParaRPr>
          </a:p>
        </p:txBody>
      </p:sp>
      <p:sp>
        <p:nvSpPr>
          <p:cNvPr id="49155" name="Title 4"/>
          <p:cNvSpPr>
            <a:spLocks noGrp="1"/>
          </p:cNvSpPr>
          <p:nvPr>
            <p:ph type="title"/>
          </p:nvPr>
        </p:nvSpPr>
        <p:spPr/>
        <p:txBody>
          <a:bodyPr/>
          <a:lstStyle/>
          <a:p>
            <a:pPr eaLnBrk="1" hangingPunct="1"/>
            <a:r>
              <a:rPr lang="en-US" smtClean="0"/>
              <a:t>Aim of Current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230313"/>
            <a:ext cx="7772400" cy="4876800"/>
          </a:xfrm>
        </p:spPr>
        <p:txBody>
          <a:bodyPr>
            <a:noAutofit/>
          </a:bodyPr>
          <a:lstStyle/>
          <a:p>
            <a:pPr eaLnBrk="1" hangingPunct="1">
              <a:spcBef>
                <a:spcPts val="1200"/>
              </a:spcBef>
              <a:defRPr/>
            </a:pPr>
            <a:r>
              <a:rPr lang="en-US" sz="2800" dirty="0" smtClean="0">
                <a:solidFill>
                  <a:schemeClr val="accent6">
                    <a:lumMod val="50000"/>
                  </a:schemeClr>
                </a:solidFill>
              </a:rPr>
              <a:t>Adolescents enrolled in treatment at one of eight sites participating in the national study sponsored of BSFT vs. TAU by the NIDA Clinical Trials Network (NIDA CTN-0014).</a:t>
            </a:r>
          </a:p>
          <a:p>
            <a:pPr eaLnBrk="1" hangingPunct="1">
              <a:spcBef>
                <a:spcPts val="1200"/>
              </a:spcBef>
              <a:defRPr/>
            </a:pPr>
            <a:r>
              <a:rPr lang="en-US" sz="2800" dirty="0" smtClean="0">
                <a:solidFill>
                  <a:schemeClr val="accent6">
                    <a:lumMod val="50000"/>
                  </a:schemeClr>
                </a:solidFill>
              </a:rPr>
              <a:t>Inclusion criteria: </a:t>
            </a:r>
          </a:p>
          <a:p>
            <a:pPr lvl="1" eaLnBrk="1" hangingPunct="1">
              <a:spcBef>
                <a:spcPts val="1200"/>
              </a:spcBef>
              <a:defRPr/>
            </a:pPr>
            <a:r>
              <a:rPr lang="en-US" dirty="0" smtClean="0">
                <a:solidFill>
                  <a:schemeClr val="accent6">
                    <a:lumMod val="50000"/>
                  </a:schemeClr>
                </a:solidFill>
              </a:rPr>
              <a:t>(1) 12-17 years-old,</a:t>
            </a:r>
          </a:p>
          <a:p>
            <a:pPr lvl="1" eaLnBrk="1" hangingPunct="1">
              <a:spcBef>
                <a:spcPts val="1200"/>
              </a:spcBef>
              <a:defRPr/>
            </a:pPr>
            <a:r>
              <a:rPr lang="en-US" dirty="0" smtClean="0">
                <a:solidFill>
                  <a:schemeClr val="accent6">
                    <a:lumMod val="50000"/>
                  </a:schemeClr>
                </a:solidFill>
              </a:rPr>
              <a:t>(2) self-report use of some illicit substance in the 30 days prior to enrollment</a:t>
            </a:r>
          </a:p>
          <a:p>
            <a:pPr lvl="1" eaLnBrk="1" hangingPunct="1">
              <a:spcBef>
                <a:spcPts val="1200"/>
              </a:spcBef>
              <a:defRPr/>
            </a:pPr>
            <a:r>
              <a:rPr lang="en-US" dirty="0" smtClean="0">
                <a:solidFill>
                  <a:schemeClr val="accent6">
                    <a:lumMod val="50000"/>
                  </a:schemeClr>
                </a:solidFill>
              </a:rPr>
              <a:t>(3) family was willing to participate in family therapy</a:t>
            </a:r>
          </a:p>
          <a:p>
            <a:pPr lvl="1" eaLnBrk="1" hangingPunct="1">
              <a:spcBef>
                <a:spcPts val="1200"/>
              </a:spcBef>
              <a:defRPr/>
            </a:pPr>
            <a:r>
              <a:rPr lang="en-US" dirty="0" smtClean="0">
                <a:solidFill>
                  <a:schemeClr val="accent6">
                    <a:lumMod val="50000"/>
                  </a:schemeClr>
                </a:solidFill>
              </a:rPr>
              <a:t>(4) lived near treatment center. </a:t>
            </a:r>
          </a:p>
        </p:txBody>
      </p:sp>
      <p:sp>
        <p:nvSpPr>
          <p:cNvPr id="50179" name="Title 5"/>
          <p:cNvSpPr>
            <a:spLocks noGrp="1"/>
          </p:cNvSpPr>
          <p:nvPr>
            <p:ph type="title"/>
          </p:nvPr>
        </p:nvSpPr>
        <p:spPr/>
        <p:txBody>
          <a:bodyPr/>
          <a:lstStyle/>
          <a:p>
            <a:pPr eaLnBrk="1" hangingPunct="1"/>
            <a:r>
              <a:rPr lang="en-US" smtClean="0"/>
              <a:t>Participants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1000"/>
                                        <p:tgtEl>
                                          <p:spTgt spid="3">
                                            <p:txEl>
                                              <p:pRg st="1" end="1"/>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1000"/>
                                        <p:tgtEl>
                                          <p:spTgt spid="3">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1000"/>
                                        <p:tgtEl>
                                          <p:spTgt spid="3">
                                            <p:txEl>
                                              <p:pRg st="3" end="3"/>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1000"/>
                                        <p:tgtEl>
                                          <p:spTgt spid="3">
                                            <p:txEl>
                                              <p:pRg st="4" end="4"/>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amond(in)">
                                      <p:cBhvr>
                                        <p:cTn id="2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143000" y="1426020"/>
          <a:ext cx="6781800" cy="4724400"/>
        </p:xfrm>
        <a:graphic>
          <a:graphicData uri="http://schemas.openxmlformats.org/drawingml/2006/table">
            <a:tbl>
              <a:tblPr>
                <a:tableStyleId>{775DCB02-9BB8-47FD-8907-85C794F793BA}</a:tableStyleId>
              </a:tblPr>
              <a:tblGrid>
                <a:gridCol w="2562497"/>
                <a:gridCol w="1863634"/>
                <a:gridCol w="147320"/>
                <a:gridCol w="2208349"/>
              </a:tblGrid>
              <a:tr h="457200">
                <a:tc gridSpan="4">
                  <a:txBody>
                    <a:bodyPr/>
                    <a:lstStyle/>
                    <a:p>
                      <a:pPr>
                        <a:spcAft>
                          <a:spcPts val="0"/>
                        </a:spcAft>
                      </a:pPr>
                      <a:r>
                        <a:rPr lang="en-US" sz="2000" dirty="0">
                          <a:solidFill>
                            <a:schemeClr val="accent6">
                              <a:lumMod val="50000"/>
                            </a:schemeClr>
                          </a:solidFill>
                          <a:latin typeface="Times New Roman" pitchFamily="18" charset="0"/>
                          <a:cs typeface="Times New Roman" pitchFamily="18" charset="0"/>
                        </a:rPr>
                        <a:t>Table 1. </a:t>
                      </a:r>
                      <a:r>
                        <a:rPr lang="en-US" sz="2000" i="1" u="none" dirty="0">
                          <a:solidFill>
                            <a:schemeClr val="accent6">
                              <a:lumMod val="50000"/>
                            </a:schemeClr>
                          </a:solidFill>
                          <a:latin typeface="Times New Roman" pitchFamily="18" charset="0"/>
                          <a:cs typeface="Times New Roman" pitchFamily="18" charset="0"/>
                        </a:rPr>
                        <a:t>Demographic Characteristics of the Adolescent Participants</a:t>
                      </a:r>
                      <a:endParaRPr lang="en-US" sz="2000" i="1" u="none"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a:spcAft>
                          <a:spcPts val="0"/>
                        </a:spcAft>
                      </a:pPr>
                      <a:r>
                        <a:rPr lang="en-US" sz="2000" dirty="0">
                          <a:solidFill>
                            <a:schemeClr val="accent6">
                              <a:lumMod val="50000"/>
                            </a:schemeClr>
                          </a:solidFill>
                          <a:latin typeface="Times New Roman" pitchFamily="18" charset="0"/>
                          <a:cs typeface="Times New Roman" pitchFamily="18" charset="0"/>
                        </a:rPr>
                        <a:t>Characteristic</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sz="2000" dirty="0" smtClean="0">
                          <a:solidFill>
                            <a:schemeClr val="accent6">
                              <a:lumMod val="50000"/>
                            </a:schemeClr>
                          </a:solidFill>
                          <a:latin typeface="Times New Roman" pitchFamily="18" charset="0"/>
                          <a:cs typeface="Times New Roman" pitchFamily="18" charset="0"/>
                        </a:rPr>
                        <a:t>% Matched</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57200">
                <a:tc>
                  <a:txBody>
                    <a:bodyPr/>
                    <a:lstStyle/>
                    <a:p>
                      <a:pPr>
                        <a:spcAft>
                          <a:spcPts val="0"/>
                        </a:spcAft>
                      </a:pPr>
                      <a:r>
                        <a:rPr lang="en-US" sz="2000" dirty="0" smtClean="0">
                          <a:solidFill>
                            <a:schemeClr val="accent6">
                              <a:lumMod val="50000"/>
                            </a:schemeClr>
                          </a:solidFill>
                          <a:latin typeface="Times New Roman" pitchFamily="18" charset="0"/>
                          <a:cs typeface="Times New Roman" pitchFamily="18" charset="0"/>
                        </a:rPr>
                        <a:t>Race/Ethnicity, N (%)</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endParaRPr lang="en-US" sz="2000">
                        <a:solidFill>
                          <a:schemeClr val="accent6">
                            <a:lumMod val="50000"/>
                          </a:schemeClr>
                        </a:solidFill>
                        <a:latin typeface="Times New Roman" pitchFamily="18" charset="0"/>
                        <a:ea typeface="Times New Roman"/>
                        <a:cs typeface="Times New Roman" pitchFamily="18" charset="0"/>
                      </a:endParaRPr>
                    </a:p>
                  </a:txBody>
                  <a:tcPr marL="60960" marR="60960" marT="0" marB="0">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endParaRPr lang="en-US" sz="2000">
                        <a:solidFill>
                          <a:schemeClr val="accent6">
                            <a:lumMod val="50000"/>
                          </a:schemeClr>
                        </a:solidFill>
                        <a:latin typeface="Times New Roman" pitchFamily="18" charset="0"/>
                        <a:ea typeface="Times New Roman"/>
                        <a:cs typeface="Times New Roman" pitchFamily="18" charset="0"/>
                      </a:endParaRPr>
                    </a:p>
                  </a:txBody>
                  <a:tcPr marL="60960" marR="60960" marT="0" marB="0">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FFFFF"/>
                    </a:solidFill>
                  </a:tcPr>
                </a:tc>
              </a:tr>
              <a:tr h="457200">
                <a:tc>
                  <a:txBody>
                    <a:bodyPr/>
                    <a:lstStyle/>
                    <a:p>
                      <a:pPr marL="160020" marR="0">
                        <a:spcBef>
                          <a:spcPts val="0"/>
                        </a:spcBef>
                        <a:spcAft>
                          <a:spcPts val="0"/>
                        </a:spcAft>
                      </a:pPr>
                      <a:r>
                        <a:rPr lang="en-US" sz="2000" dirty="0">
                          <a:solidFill>
                            <a:schemeClr val="accent6">
                              <a:lumMod val="50000"/>
                            </a:schemeClr>
                          </a:solidFill>
                          <a:latin typeface="Times New Roman" pitchFamily="18" charset="0"/>
                          <a:cs typeface="Times New Roman" pitchFamily="18" charset="0"/>
                        </a:rPr>
                        <a:t>African American</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r>
                        <a:rPr lang="en-US" sz="2000" dirty="0" smtClean="0">
                          <a:solidFill>
                            <a:schemeClr val="accent6">
                              <a:lumMod val="50000"/>
                            </a:schemeClr>
                          </a:solidFill>
                          <a:latin typeface="Times New Roman" pitchFamily="18" charset="0"/>
                          <a:cs typeface="Times New Roman" pitchFamily="18" charset="0"/>
                        </a:rPr>
                        <a:t>110 (23)</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endParaRPr lang="en-US" dirty="0">
                        <a:solidFill>
                          <a:schemeClr val="accent6">
                            <a:lumMod val="50000"/>
                          </a:schemeClr>
                        </a:solidFill>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r>
                        <a:rPr lang="en-US" sz="2000" dirty="0" smtClean="0">
                          <a:solidFill>
                            <a:schemeClr val="accent6">
                              <a:lumMod val="50000"/>
                            </a:schemeClr>
                          </a:solidFill>
                          <a:latin typeface="Times New Roman" pitchFamily="18" charset="0"/>
                          <a:ea typeface="Times New Roman"/>
                          <a:cs typeface="Times New Roman" pitchFamily="18" charset="0"/>
                        </a:rPr>
                        <a:t>44% (n= 48)</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r>
              <a:tr h="457200">
                <a:tc>
                  <a:txBody>
                    <a:bodyPr/>
                    <a:lstStyle/>
                    <a:p>
                      <a:pPr marL="160020" marR="0">
                        <a:spcBef>
                          <a:spcPts val="0"/>
                        </a:spcBef>
                        <a:spcAft>
                          <a:spcPts val="0"/>
                        </a:spcAft>
                      </a:pPr>
                      <a:r>
                        <a:rPr lang="en-US" sz="2000" dirty="0">
                          <a:solidFill>
                            <a:schemeClr val="accent6">
                              <a:lumMod val="50000"/>
                            </a:schemeClr>
                          </a:solidFill>
                          <a:latin typeface="Times New Roman" pitchFamily="18" charset="0"/>
                          <a:cs typeface="Times New Roman" pitchFamily="18" charset="0"/>
                        </a:rPr>
                        <a:t>Hispanic/Latin</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r>
                        <a:rPr lang="en-US" sz="2000" dirty="0" smtClean="0">
                          <a:solidFill>
                            <a:schemeClr val="accent6">
                              <a:lumMod val="50000"/>
                            </a:schemeClr>
                          </a:solidFill>
                          <a:latin typeface="Times New Roman" pitchFamily="18" charset="0"/>
                          <a:cs typeface="Times New Roman" pitchFamily="18" charset="0"/>
                        </a:rPr>
                        <a:t>213 (44)</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endParaRPr lang="en-US">
                        <a:solidFill>
                          <a:schemeClr val="accent6">
                            <a:lumMod val="50000"/>
                          </a:schemeClr>
                        </a:solidFill>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r>
                        <a:rPr lang="en-US" sz="2000" dirty="0" smtClean="0">
                          <a:solidFill>
                            <a:schemeClr val="accent6">
                              <a:lumMod val="50000"/>
                            </a:schemeClr>
                          </a:solidFill>
                          <a:latin typeface="Times New Roman" pitchFamily="18" charset="0"/>
                          <a:ea typeface="Times New Roman"/>
                          <a:cs typeface="Times New Roman" pitchFamily="18" charset="0"/>
                        </a:rPr>
                        <a:t>44% (n =94)</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r>
              <a:tr h="457200">
                <a:tc>
                  <a:txBody>
                    <a:bodyPr/>
                    <a:lstStyle/>
                    <a:p>
                      <a:pPr marL="160020" marR="0">
                        <a:spcBef>
                          <a:spcPts val="0"/>
                        </a:spcBef>
                        <a:spcAft>
                          <a:spcPts val="0"/>
                        </a:spcAft>
                      </a:pPr>
                      <a:r>
                        <a:rPr lang="en-US" sz="2000">
                          <a:solidFill>
                            <a:schemeClr val="accent6">
                              <a:lumMod val="50000"/>
                            </a:schemeClr>
                          </a:solidFill>
                          <a:latin typeface="Times New Roman" pitchFamily="18" charset="0"/>
                          <a:cs typeface="Times New Roman" pitchFamily="18" charset="0"/>
                        </a:rPr>
                        <a:t>White</a:t>
                      </a:r>
                      <a:endParaRPr lang="en-US" sz="200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r>
                        <a:rPr lang="en-US" sz="2000" dirty="0" smtClean="0">
                          <a:solidFill>
                            <a:schemeClr val="accent6">
                              <a:lumMod val="50000"/>
                            </a:schemeClr>
                          </a:solidFill>
                          <a:latin typeface="Times New Roman" pitchFamily="18" charset="0"/>
                          <a:cs typeface="Times New Roman" pitchFamily="18" charset="0"/>
                        </a:rPr>
                        <a:t>148 (31)</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endParaRPr lang="en-US">
                        <a:solidFill>
                          <a:schemeClr val="accent6">
                            <a:lumMod val="50000"/>
                          </a:schemeClr>
                        </a:solidFill>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r>
                        <a:rPr lang="en-US" sz="2000" dirty="0" smtClean="0">
                          <a:solidFill>
                            <a:schemeClr val="accent6">
                              <a:lumMod val="50000"/>
                            </a:schemeClr>
                          </a:solidFill>
                          <a:latin typeface="Times New Roman" pitchFamily="18" charset="0"/>
                          <a:ea typeface="Times New Roman"/>
                          <a:cs typeface="Times New Roman" pitchFamily="18" charset="0"/>
                        </a:rPr>
                        <a:t>76% (n = 112)</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r>
              <a:tr h="457200">
                <a:tc>
                  <a:txBody>
                    <a:bodyPr/>
                    <a:lstStyle/>
                    <a:p>
                      <a:pPr>
                        <a:spcAft>
                          <a:spcPts val="0"/>
                        </a:spcAft>
                      </a:pPr>
                      <a:r>
                        <a:rPr lang="en-US" sz="2000" dirty="0" smtClean="0">
                          <a:solidFill>
                            <a:schemeClr val="accent6">
                              <a:lumMod val="50000"/>
                            </a:schemeClr>
                          </a:solidFill>
                          <a:latin typeface="Times New Roman" pitchFamily="18" charset="0"/>
                          <a:cs typeface="Times New Roman" pitchFamily="18" charset="0"/>
                        </a:rPr>
                        <a:t>Gender, N (%)</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endParaRPr lang="en-US" sz="200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endParaRPr lang="en-US">
                        <a:solidFill>
                          <a:schemeClr val="accent6">
                            <a:lumMod val="50000"/>
                          </a:schemeClr>
                        </a:solidFill>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r>
              <a:tr h="457200">
                <a:tc>
                  <a:txBody>
                    <a:bodyPr/>
                    <a:lstStyle/>
                    <a:p>
                      <a:pPr marL="171450" marR="0">
                        <a:spcBef>
                          <a:spcPts val="0"/>
                        </a:spcBef>
                        <a:spcAft>
                          <a:spcPts val="0"/>
                        </a:spcAft>
                      </a:pPr>
                      <a:r>
                        <a:rPr lang="en-US" sz="2000">
                          <a:solidFill>
                            <a:schemeClr val="accent6">
                              <a:lumMod val="50000"/>
                            </a:schemeClr>
                          </a:solidFill>
                          <a:latin typeface="Times New Roman" pitchFamily="18" charset="0"/>
                          <a:cs typeface="Times New Roman" pitchFamily="18" charset="0"/>
                        </a:rPr>
                        <a:t>Female</a:t>
                      </a:r>
                      <a:endParaRPr lang="en-US" sz="2000">
                        <a:solidFill>
                          <a:schemeClr val="accent6">
                            <a:lumMod val="50000"/>
                          </a:schemeClr>
                        </a:solidFill>
                        <a:latin typeface="Times New Roman" pitchFamily="18" charset="0"/>
                        <a:ea typeface="Times New Roman"/>
                        <a:cs typeface="Times New Roman" pitchFamily="18" charset="0"/>
                      </a:endParaRPr>
                    </a:p>
                  </a:txBody>
                  <a:tcPr marL="60960" marR="6096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r>
                        <a:rPr lang="en-US" sz="2000" dirty="0" smtClean="0">
                          <a:solidFill>
                            <a:schemeClr val="accent6">
                              <a:lumMod val="50000"/>
                            </a:schemeClr>
                          </a:solidFill>
                          <a:latin typeface="Times New Roman" pitchFamily="18" charset="0"/>
                          <a:cs typeface="Times New Roman" pitchFamily="18" charset="0"/>
                        </a:rPr>
                        <a:t>103 (22)</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endParaRPr lang="en-US">
                        <a:solidFill>
                          <a:schemeClr val="accent6">
                            <a:lumMod val="50000"/>
                          </a:schemeClr>
                        </a:solidFill>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r>
              <a:tr h="457200">
                <a:tc>
                  <a:txBody>
                    <a:bodyPr/>
                    <a:lstStyle/>
                    <a:p>
                      <a:pPr marL="171450" marR="0">
                        <a:spcBef>
                          <a:spcPts val="0"/>
                        </a:spcBef>
                        <a:spcAft>
                          <a:spcPts val="0"/>
                        </a:spcAft>
                      </a:pPr>
                      <a:r>
                        <a:rPr lang="en-US" sz="2000">
                          <a:solidFill>
                            <a:schemeClr val="accent6">
                              <a:lumMod val="50000"/>
                            </a:schemeClr>
                          </a:solidFill>
                          <a:latin typeface="Times New Roman" pitchFamily="18" charset="0"/>
                          <a:cs typeface="Times New Roman" pitchFamily="18" charset="0"/>
                        </a:rPr>
                        <a:t>Male</a:t>
                      </a:r>
                      <a:endParaRPr lang="en-US" sz="2000">
                        <a:solidFill>
                          <a:schemeClr val="accent6">
                            <a:lumMod val="50000"/>
                          </a:schemeClr>
                        </a:solidFill>
                        <a:latin typeface="Times New Roman" pitchFamily="18" charset="0"/>
                        <a:ea typeface="Times New Roman"/>
                        <a:cs typeface="Times New Roman" pitchFamily="18" charset="0"/>
                      </a:endParaRPr>
                    </a:p>
                  </a:txBody>
                  <a:tcPr marL="60960" marR="6096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r>
                        <a:rPr lang="en-US" sz="2000" dirty="0" smtClean="0">
                          <a:solidFill>
                            <a:schemeClr val="accent6">
                              <a:lumMod val="50000"/>
                            </a:schemeClr>
                          </a:solidFill>
                          <a:latin typeface="Times New Roman" pitchFamily="18" charset="0"/>
                          <a:cs typeface="Times New Roman" pitchFamily="18" charset="0"/>
                        </a:rPr>
                        <a:t>377 (78)</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endParaRPr lang="en-US">
                        <a:solidFill>
                          <a:schemeClr val="accent6">
                            <a:lumMod val="50000"/>
                          </a:schemeClr>
                        </a:solidFill>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algn="ctr">
                        <a:spcAft>
                          <a:spcPts val="0"/>
                        </a:spcAft>
                      </a:pP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r>
              <a:tr h="457200">
                <a:tc>
                  <a:txBody>
                    <a:bodyPr/>
                    <a:lstStyle/>
                    <a:p>
                      <a:pPr>
                        <a:spcAft>
                          <a:spcPts val="0"/>
                        </a:spcAft>
                      </a:pPr>
                      <a:r>
                        <a:rPr lang="en-US" sz="2000" dirty="0" smtClean="0">
                          <a:solidFill>
                            <a:schemeClr val="accent6">
                              <a:lumMod val="50000"/>
                            </a:schemeClr>
                          </a:solidFill>
                          <a:latin typeface="Times New Roman" pitchFamily="18" charset="0"/>
                          <a:cs typeface="Times New Roman" pitchFamily="18" charset="0"/>
                        </a:rPr>
                        <a:t>Age, M (SD)</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sz="2000" dirty="0" smtClean="0">
                          <a:solidFill>
                            <a:schemeClr val="accent6">
                              <a:lumMod val="50000"/>
                            </a:schemeClr>
                          </a:solidFill>
                          <a:latin typeface="Times New Roman" pitchFamily="18" charset="0"/>
                          <a:ea typeface="Times New Roman"/>
                          <a:cs typeface="Times New Roman" pitchFamily="18" charset="0"/>
                        </a:rPr>
                        <a:t>16.01 (1.8)</a:t>
                      </a: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solidFill>
                          <a:schemeClr val="accent6">
                            <a:lumMod val="50000"/>
                          </a:schemeClr>
                        </a:solidFill>
                      </a:endParaRPr>
                    </a:p>
                  </a:txBody>
                  <a:tcPr marL="60960" marR="60960" marT="0" marB="0" anchor="ct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endParaRPr lang="en-US" sz="2000" dirty="0">
                        <a:solidFill>
                          <a:schemeClr val="accent6">
                            <a:lumMod val="50000"/>
                          </a:schemeClr>
                        </a:solidFill>
                        <a:latin typeface="Times New Roman" pitchFamily="18" charset="0"/>
                        <a:ea typeface="Times New Roman"/>
                        <a:cs typeface="Times New Roman" pitchFamily="18" charset="0"/>
                      </a:endParaRPr>
                    </a:p>
                  </a:txBody>
                  <a:tcPr marL="60960" marR="60960" marT="0" marB="0" anchor="ct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51203" name="Title 3"/>
          <p:cNvSpPr>
            <a:spLocks noGrp="1"/>
          </p:cNvSpPr>
          <p:nvPr>
            <p:ph type="title"/>
          </p:nvPr>
        </p:nvSpPr>
        <p:spPr/>
        <p:txBody>
          <a:bodyPr/>
          <a:lstStyle/>
          <a:p>
            <a:pPr eaLnBrk="1" hangingPunct="1"/>
            <a:r>
              <a:rPr lang="en-US" smtClean="0"/>
              <a:t>Sample Characteristics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1819275"/>
          <a:ext cx="8686801" cy="4124960"/>
        </p:xfrm>
        <a:graphic>
          <a:graphicData uri="http://schemas.openxmlformats.org/drawingml/2006/table">
            <a:tbl>
              <a:tblPr firstRow="1" bandRow="1">
                <a:tableStyleId>{EB9631B5-78F2-41C9-869B-9F39066F8104}</a:tableStyleId>
              </a:tblPr>
              <a:tblGrid>
                <a:gridCol w="2159147"/>
                <a:gridCol w="4622653"/>
                <a:gridCol w="1905001"/>
              </a:tblGrid>
              <a:tr h="370840">
                <a:tc>
                  <a:txBody>
                    <a:bodyPr/>
                    <a:lstStyle/>
                    <a:p>
                      <a:pPr algn="ctr"/>
                      <a:r>
                        <a:rPr lang="en-US" sz="1800" dirty="0" smtClean="0">
                          <a:solidFill>
                            <a:schemeClr val="accent6">
                              <a:lumMod val="50000"/>
                            </a:schemeClr>
                          </a:solidFill>
                          <a:latin typeface="Times New Roman" pitchFamily="18" charset="0"/>
                          <a:cs typeface="Times New Roman" pitchFamily="18" charset="0"/>
                        </a:rPr>
                        <a:t>Variable</a:t>
                      </a:r>
                      <a:endParaRPr lang="en-US" sz="1800" dirty="0">
                        <a:solidFill>
                          <a:schemeClr val="accent6">
                            <a:lumMod val="50000"/>
                          </a:schemeClr>
                        </a:solidFill>
                        <a:latin typeface="Times New Roman" pitchFamily="18" charset="0"/>
                        <a:cs typeface="Times New Roman" pitchFamily="18" charset="0"/>
                      </a:endParaRPr>
                    </a:p>
                  </a:txBody>
                  <a:tcPr>
                    <a:solidFill>
                      <a:schemeClr val="bg1">
                        <a:lumMod val="95000"/>
                      </a:schemeClr>
                    </a:solidFill>
                  </a:tcPr>
                </a:tc>
                <a:tc>
                  <a:txBody>
                    <a:bodyPr/>
                    <a:lstStyle/>
                    <a:p>
                      <a:pPr algn="ctr"/>
                      <a:r>
                        <a:rPr lang="en-US" sz="1800" dirty="0" smtClean="0">
                          <a:solidFill>
                            <a:schemeClr val="accent6">
                              <a:lumMod val="50000"/>
                            </a:schemeClr>
                          </a:solidFill>
                          <a:latin typeface="Times New Roman" pitchFamily="18" charset="0"/>
                          <a:cs typeface="Times New Roman" pitchFamily="18" charset="0"/>
                        </a:rPr>
                        <a:t>Measure</a:t>
                      </a:r>
                      <a:endParaRPr lang="en-US" sz="1800" dirty="0">
                        <a:solidFill>
                          <a:schemeClr val="accent6">
                            <a:lumMod val="50000"/>
                          </a:schemeClr>
                        </a:solidFill>
                        <a:latin typeface="Times New Roman" pitchFamily="18" charset="0"/>
                        <a:cs typeface="Times New Roman" pitchFamily="18" charset="0"/>
                      </a:endParaRPr>
                    </a:p>
                  </a:txBody>
                  <a:tcPr>
                    <a:solidFill>
                      <a:schemeClr val="bg1">
                        <a:lumMod val="95000"/>
                      </a:schemeClr>
                    </a:solidFill>
                  </a:tcPr>
                </a:tc>
                <a:tc>
                  <a:txBody>
                    <a:bodyPr/>
                    <a:lstStyle/>
                    <a:p>
                      <a:pPr algn="ctr"/>
                      <a:r>
                        <a:rPr lang="en-US" sz="1800" dirty="0" smtClean="0">
                          <a:solidFill>
                            <a:schemeClr val="accent6">
                              <a:lumMod val="50000"/>
                            </a:schemeClr>
                          </a:solidFill>
                          <a:latin typeface="Times New Roman" pitchFamily="18" charset="0"/>
                          <a:cs typeface="Times New Roman" pitchFamily="18" charset="0"/>
                        </a:rPr>
                        <a:t>Analysis</a:t>
                      </a:r>
                      <a:endParaRPr lang="en-US" sz="1800" dirty="0">
                        <a:solidFill>
                          <a:schemeClr val="accent6">
                            <a:lumMod val="50000"/>
                          </a:schemeClr>
                        </a:solidFill>
                        <a:latin typeface="Times New Roman" pitchFamily="18" charset="0"/>
                        <a:cs typeface="Times New Roman" pitchFamily="18" charset="0"/>
                      </a:endParaRPr>
                    </a:p>
                  </a:txBody>
                  <a:tcPr>
                    <a:solidFill>
                      <a:schemeClr val="bg1">
                        <a:lumMod val="95000"/>
                      </a:schemeClr>
                    </a:solidFill>
                  </a:tcPr>
                </a:tc>
              </a:tr>
              <a:tr h="370840">
                <a:tc>
                  <a:txBody>
                    <a:bodyPr/>
                    <a:lstStyle/>
                    <a:p>
                      <a:r>
                        <a:rPr lang="en-US" sz="1800" dirty="0" smtClean="0">
                          <a:solidFill>
                            <a:schemeClr val="accent6">
                              <a:lumMod val="50000"/>
                            </a:schemeClr>
                          </a:solidFill>
                          <a:latin typeface="Times New Roman" pitchFamily="18" charset="0"/>
                          <a:cs typeface="Times New Roman" pitchFamily="18" charset="0"/>
                        </a:rPr>
                        <a:t>Demographics</a:t>
                      </a:r>
                      <a:endParaRPr lang="en-US" sz="1800" dirty="0">
                        <a:solidFill>
                          <a:schemeClr val="accent6">
                            <a:lumMod val="50000"/>
                          </a:schemeClr>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l"/>
                      <a:r>
                        <a:rPr lang="en-US" sz="1800" dirty="0" smtClean="0">
                          <a:solidFill>
                            <a:schemeClr val="accent6">
                              <a:lumMod val="50000"/>
                            </a:schemeClr>
                          </a:solidFill>
                          <a:latin typeface="Times New Roman" pitchFamily="18" charset="0"/>
                          <a:cs typeface="Times New Roman" pitchFamily="18" charset="0"/>
                        </a:rPr>
                        <a:t>Demographic Form</a:t>
                      </a:r>
                      <a:endParaRPr lang="en-US" sz="1800" dirty="0">
                        <a:solidFill>
                          <a:schemeClr val="accent6">
                            <a:lumMod val="50000"/>
                          </a:schemeClr>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l"/>
                      <a:endParaRPr lang="en-US" sz="1800" dirty="0">
                        <a:solidFill>
                          <a:schemeClr val="accent6">
                            <a:lumMod val="50000"/>
                          </a:schemeClr>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r h="370840">
                <a:tc>
                  <a:txBody>
                    <a:bodyPr/>
                    <a:lstStyle/>
                    <a:p>
                      <a:r>
                        <a:rPr lang="en-US" sz="1800" dirty="0" smtClean="0">
                          <a:solidFill>
                            <a:schemeClr val="accent6">
                              <a:lumMod val="50000"/>
                            </a:schemeClr>
                          </a:solidFill>
                          <a:latin typeface="Times New Roman" pitchFamily="18" charset="0"/>
                          <a:cs typeface="Times New Roman" pitchFamily="18" charset="0"/>
                        </a:rPr>
                        <a:t>Engagement</a:t>
                      </a:r>
                      <a:r>
                        <a:rPr lang="en-US" sz="1800" baseline="0" dirty="0" smtClean="0">
                          <a:solidFill>
                            <a:schemeClr val="accent6">
                              <a:lumMod val="50000"/>
                            </a:schemeClr>
                          </a:solidFill>
                          <a:latin typeface="Times New Roman" pitchFamily="18" charset="0"/>
                          <a:cs typeface="Times New Roman" pitchFamily="18" charset="0"/>
                        </a:rPr>
                        <a:t>/</a:t>
                      </a:r>
                    </a:p>
                    <a:p>
                      <a:r>
                        <a:rPr lang="en-US" sz="1800" baseline="0" dirty="0" smtClean="0">
                          <a:solidFill>
                            <a:schemeClr val="accent6">
                              <a:lumMod val="50000"/>
                            </a:schemeClr>
                          </a:solidFill>
                          <a:latin typeface="Times New Roman" pitchFamily="18" charset="0"/>
                          <a:cs typeface="Times New Roman" pitchFamily="18" charset="0"/>
                        </a:rPr>
                        <a:t>Retention</a:t>
                      </a:r>
                      <a:endParaRPr lang="en-US" sz="1800" dirty="0">
                        <a:solidFill>
                          <a:schemeClr val="accent6">
                            <a:lumMod val="50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solidFill>
                            <a:schemeClr val="accent6">
                              <a:lumMod val="50000"/>
                            </a:schemeClr>
                          </a:solidFill>
                          <a:latin typeface="Times New Roman" pitchFamily="18" charset="0"/>
                          <a:cs typeface="Times New Roman" pitchFamily="18" charset="0"/>
                        </a:rPr>
                        <a:t>E = 2+ sessions;</a:t>
                      </a:r>
                      <a:r>
                        <a:rPr lang="en-US" sz="1800" baseline="0" dirty="0" smtClean="0">
                          <a:solidFill>
                            <a:schemeClr val="accent6">
                              <a:lumMod val="50000"/>
                            </a:schemeClr>
                          </a:solidFill>
                          <a:latin typeface="Times New Roman" pitchFamily="18" charset="0"/>
                          <a:cs typeface="Times New Roman" pitchFamily="18" charset="0"/>
                        </a:rPr>
                        <a:t> R = 8+ sessions (therapists interviews)</a:t>
                      </a:r>
                      <a:endParaRPr lang="en-US" sz="1800" dirty="0">
                        <a:solidFill>
                          <a:schemeClr val="accent6">
                            <a:lumMod val="50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solidFill>
                            <a:schemeClr val="accent6">
                              <a:lumMod val="50000"/>
                            </a:schemeClr>
                          </a:solidFill>
                          <a:latin typeface="Times New Roman" pitchFamily="18" charset="0"/>
                          <a:cs typeface="Times New Roman" pitchFamily="18" charset="0"/>
                        </a:rPr>
                        <a:t>Logistic </a:t>
                      </a:r>
                    </a:p>
                    <a:p>
                      <a:pPr algn="l"/>
                      <a:r>
                        <a:rPr lang="en-US" sz="1800" dirty="0" smtClean="0">
                          <a:solidFill>
                            <a:schemeClr val="accent6">
                              <a:lumMod val="50000"/>
                            </a:schemeClr>
                          </a:solidFill>
                          <a:latin typeface="Times New Roman" pitchFamily="18" charset="0"/>
                          <a:cs typeface="Times New Roman" pitchFamily="18" charset="0"/>
                        </a:rPr>
                        <a:t>Regression</a:t>
                      </a:r>
                      <a:endParaRPr lang="en-US" sz="1800" dirty="0">
                        <a:solidFill>
                          <a:schemeClr val="accent6">
                            <a:lumMod val="50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solidFill>
                            <a:schemeClr val="accent6">
                              <a:lumMod val="50000"/>
                            </a:schemeClr>
                          </a:solidFill>
                          <a:latin typeface="Times New Roman" pitchFamily="18" charset="0"/>
                          <a:cs typeface="Times New Roman" pitchFamily="18" charset="0"/>
                        </a:rPr>
                        <a:t>Drug Use</a:t>
                      </a:r>
                      <a:endParaRPr lang="en-US" sz="1800" dirty="0">
                        <a:solidFill>
                          <a:schemeClr val="accent6">
                            <a:lumMod val="50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solidFill>
                            <a:schemeClr val="accent6">
                              <a:lumMod val="50000"/>
                            </a:schemeClr>
                          </a:solidFill>
                          <a:latin typeface="Times New Roman" pitchFamily="18" charset="0"/>
                          <a:cs typeface="Times New Roman" pitchFamily="18" charset="0"/>
                        </a:rPr>
                        <a:t>TLFB; Urine Screens</a:t>
                      </a:r>
                      <a:endParaRPr lang="en-US" sz="1800" dirty="0">
                        <a:solidFill>
                          <a:schemeClr val="accent6">
                            <a:lumMod val="50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solidFill>
                            <a:schemeClr val="accent6">
                              <a:lumMod val="50000"/>
                            </a:schemeClr>
                          </a:solidFill>
                          <a:latin typeface="Times New Roman" pitchFamily="18" charset="0"/>
                          <a:cs typeface="Times New Roman" pitchFamily="18" charset="0"/>
                        </a:rPr>
                        <a:t>Logistic </a:t>
                      </a:r>
                    </a:p>
                    <a:p>
                      <a:pPr algn="l"/>
                      <a:r>
                        <a:rPr lang="en-US" sz="1800" dirty="0" smtClean="0">
                          <a:solidFill>
                            <a:schemeClr val="accent6">
                              <a:lumMod val="50000"/>
                            </a:schemeClr>
                          </a:solidFill>
                          <a:latin typeface="Times New Roman" pitchFamily="18" charset="0"/>
                          <a:cs typeface="Times New Roman" pitchFamily="18" charset="0"/>
                        </a:rPr>
                        <a:t>Regression</a:t>
                      </a:r>
                      <a:endParaRPr lang="en-US" sz="1800" dirty="0">
                        <a:solidFill>
                          <a:schemeClr val="accent6">
                            <a:lumMod val="50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solidFill>
                            <a:schemeClr val="accent6">
                              <a:lumMod val="50000"/>
                            </a:schemeClr>
                          </a:solidFill>
                          <a:latin typeface="Times New Roman" pitchFamily="18" charset="0"/>
                          <a:cs typeface="Times New Roman" pitchFamily="18" charset="0"/>
                        </a:rPr>
                        <a:t>Externalizing Behaviors</a:t>
                      </a:r>
                      <a:endParaRPr lang="en-US" sz="1800" dirty="0">
                        <a:solidFill>
                          <a:schemeClr val="accent6">
                            <a:lumMod val="50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3" lvl="1" indent="0" algn="l"/>
                      <a:r>
                        <a:rPr lang="en-US" sz="1800" dirty="0" smtClean="0">
                          <a:solidFill>
                            <a:schemeClr val="accent6">
                              <a:lumMod val="50000"/>
                            </a:schemeClr>
                          </a:solidFill>
                          <a:latin typeface="Times New Roman" pitchFamily="18" charset="0"/>
                          <a:cs typeface="Times New Roman" pitchFamily="18" charset="0"/>
                        </a:rPr>
                        <a:t>The National Youth Survey</a:t>
                      </a:r>
                    </a:p>
                    <a:p>
                      <a:pPr marL="11113" lvl="1" indent="0" algn="l"/>
                      <a:r>
                        <a:rPr lang="en-US" sz="1800" dirty="0" smtClean="0">
                          <a:solidFill>
                            <a:schemeClr val="accent6">
                              <a:lumMod val="50000"/>
                            </a:schemeClr>
                          </a:solidFill>
                          <a:latin typeface="Times New Roman" pitchFamily="18" charset="0"/>
                          <a:cs typeface="Times New Roman" pitchFamily="18" charset="0"/>
                        </a:rPr>
                        <a:t>The Total Delinquency scale </a:t>
                      </a:r>
                    </a:p>
                    <a:p>
                      <a:pPr marL="11113" lvl="1" indent="0" algn="l"/>
                      <a:r>
                        <a:rPr lang="en-US" sz="1800" dirty="0" smtClean="0">
                          <a:solidFill>
                            <a:schemeClr val="accent6">
                              <a:lumMod val="50000"/>
                            </a:schemeClr>
                          </a:solidFill>
                          <a:latin typeface="Times New Roman" pitchFamily="18" charset="0"/>
                          <a:cs typeface="Times New Roman" pitchFamily="18" charset="0"/>
                        </a:rPr>
                        <a:t>The Youth Self Report (YSR)</a:t>
                      </a:r>
                    </a:p>
                    <a:p>
                      <a:pPr marL="11113" lvl="1" indent="0" algn="l"/>
                      <a:r>
                        <a:rPr lang="en-US" sz="1800" dirty="0" smtClean="0">
                          <a:solidFill>
                            <a:schemeClr val="accent6">
                              <a:lumMod val="50000"/>
                            </a:schemeClr>
                          </a:solidFill>
                          <a:latin typeface="Times New Roman" pitchFamily="18" charset="0"/>
                          <a:cs typeface="Times New Roman" pitchFamily="18" charset="0"/>
                        </a:rPr>
                        <a:t>Diagnostic Interview Schedule for Children</a:t>
                      </a:r>
                      <a:endParaRPr lang="en-US" sz="1800" dirty="0">
                        <a:solidFill>
                          <a:schemeClr val="accent6">
                            <a:lumMod val="50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3" lvl="1" indent="0" algn="l"/>
                      <a:r>
                        <a:rPr lang="en-US" sz="1800" dirty="0" smtClean="0">
                          <a:solidFill>
                            <a:schemeClr val="accent6">
                              <a:lumMod val="50000"/>
                            </a:schemeClr>
                          </a:solidFill>
                          <a:latin typeface="Times New Roman" pitchFamily="18" charset="0"/>
                          <a:cs typeface="Times New Roman" pitchFamily="18" charset="0"/>
                        </a:rPr>
                        <a:t>Multiple</a:t>
                      </a:r>
                    </a:p>
                    <a:p>
                      <a:pPr marL="11113" lvl="1" indent="0" algn="l"/>
                      <a:r>
                        <a:rPr lang="en-US" sz="1800" dirty="0" smtClean="0">
                          <a:solidFill>
                            <a:schemeClr val="accent6">
                              <a:lumMod val="50000"/>
                            </a:schemeClr>
                          </a:solidFill>
                          <a:latin typeface="Times New Roman" pitchFamily="18" charset="0"/>
                          <a:cs typeface="Times New Roman" pitchFamily="18" charset="0"/>
                        </a:rPr>
                        <a:t>Regression</a:t>
                      </a:r>
                      <a:endParaRPr lang="en-US" sz="1800" dirty="0">
                        <a:solidFill>
                          <a:schemeClr val="accent6">
                            <a:lumMod val="50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solidFill>
                            <a:schemeClr val="accent6">
                              <a:lumMod val="50000"/>
                            </a:schemeClr>
                          </a:solidFill>
                          <a:latin typeface="Times New Roman" pitchFamily="18" charset="0"/>
                          <a:cs typeface="Times New Roman" pitchFamily="18" charset="0"/>
                        </a:rPr>
                        <a:t>Family Functioning</a:t>
                      </a:r>
                      <a:endParaRPr lang="en-US" sz="1800" dirty="0">
                        <a:solidFill>
                          <a:schemeClr val="accent6">
                            <a:lumMod val="50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smtClean="0">
                          <a:solidFill>
                            <a:schemeClr val="accent6">
                              <a:lumMod val="50000"/>
                            </a:schemeClr>
                          </a:solidFill>
                          <a:latin typeface="Times New Roman" pitchFamily="18" charset="0"/>
                          <a:cs typeface="Times New Roman" pitchFamily="18" charset="0"/>
                        </a:rPr>
                        <a:t>Parenting Practices Questionnaire Scales</a:t>
                      </a:r>
                    </a:p>
                    <a:p>
                      <a:pPr algn="l"/>
                      <a:r>
                        <a:rPr lang="en-US" sz="1800" dirty="0" smtClean="0">
                          <a:solidFill>
                            <a:schemeClr val="accent6">
                              <a:lumMod val="50000"/>
                            </a:schemeClr>
                          </a:solidFill>
                          <a:latin typeface="Times New Roman" pitchFamily="18" charset="0"/>
                          <a:cs typeface="Times New Roman" pitchFamily="18" charset="0"/>
                        </a:rPr>
                        <a:t>Family Environments Scale [Conflict</a:t>
                      </a:r>
                      <a:r>
                        <a:rPr lang="en-US" sz="1800" baseline="0" dirty="0" smtClean="0">
                          <a:solidFill>
                            <a:schemeClr val="accent6">
                              <a:lumMod val="50000"/>
                            </a:schemeClr>
                          </a:solidFill>
                          <a:latin typeface="Times New Roman" pitchFamily="18" charset="0"/>
                          <a:cs typeface="Times New Roman" pitchFamily="18" charset="0"/>
                        </a:rPr>
                        <a:t> &amp; </a:t>
                      </a:r>
                      <a:r>
                        <a:rPr lang="en-US" sz="1800" dirty="0" smtClean="0">
                          <a:solidFill>
                            <a:schemeClr val="accent6">
                              <a:lumMod val="50000"/>
                            </a:schemeClr>
                          </a:solidFill>
                          <a:latin typeface="Times New Roman" pitchFamily="18" charset="0"/>
                          <a:cs typeface="Times New Roman" pitchFamily="18" charset="0"/>
                        </a:rPr>
                        <a:t>Cohesion scales] </a:t>
                      </a:r>
                      <a:endParaRPr lang="en-US" sz="1800" dirty="0">
                        <a:solidFill>
                          <a:schemeClr val="accent6">
                            <a:lumMod val="50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800" dirty="0">
                        <a:solidFill>
                          <a:schemeClr val="accent6">
                            <a:lumMod val="50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2252" name="Title 3"/>
          <p:cNvSpPr>
            <a:spLocks noGrp="1"/>
          </p:cNvSpPr>
          <p:nvPr>
            <p:ph type="title"/>
          </p:nvPr>
        </p:nvSpPr>
        <p:spPr/>
        <p:txBody>
          <a:bodyPr/>
          <a:lstStyle/>
          <a:p>
            <a:pPr eaLnBrk="1" hangingPunct="1"/>
            <a:r>
              <a:rPr lang="en-US" smtClean="0"/>
              <a:t>Study Variables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98588"/>
            <a:ext cx="6781800" cy="5029200"/>
          </a:xfrm>
        </p:spPr>
        <p:txBody>
          <a:bodyPr>
            <a:noAutofit/>
          </a:bodyPr>
          <a:lstStyle/>
          <a:p>
            <a:pPr eaLnBrk="1" hangingPunct="1">
              <a:defRPr/>
            </a:pPr>
            <a:r>
              <a:rPr lang="en-US" sz="2800" dirty="0" smtClean="0">
                <a:solidFill>
                  <a:schemeClr val="accent6">
                    <a:lumMod val="50000"/>
                  </a:schemeClr>
                </a:solidFill>
              </a:rPr>
              <a:t>Logistic Regression:</a:t>
            </a:r>
          </a:p>
          <a:p>
            <a:pPr lvl="1" eaLnBrk="1" hangingPunct="1">
              <a:defRPr/>
            </a:pPr>
            <a:r>
              <a:rPr lang="en-US" dirty="0" smtClean="0">
                <a:solidFill>
                  <a:schemeClr val="accent6">
                    <a:lumMod val="50000"/>
                  </a:schemeClr>
                </a:solidFill>
              </a:rPr>
              <a:t>Drug Use</a:t>
            </a:r>
          </a:p>
          <a:p>
            <a:pPr lvl="1" eaLnBrk="1" hangingPunct="1">
              <a:defRPr/>
            </a:pPr>
            <a:r>
              <a:rPr lang="en-US" dirty="0" smtClean="0">
                <a:solidFill>
                  <a:schemeClr val="accent6">
                    <a:lumMod val="50000"/>
                  </a:schemeClr>
                </a:solidFill>
              </a:rPr>
              <a:t>Engagement</a:t>
            </a:r>
          </a:p>
          <a:p>
            <a:pPr lvl="1" eaLnBrk="1" hangingPunct="1">
              <a:defRPr/>
            </a:pPr>
            <a:r>
              <a:rPr lang="en-US" dirty="0" smtClean="0">
                <a:solidFill>
                  <a:schemeClr val="accent6">
                    <a:lumMod val="50000"/>
                  </a:schemeClr>
                </a:solidFill>
              </a:rPr>
              <a:t>Retention</a:t>
            </a:r>
          </a:p>
          <a:p>
            <a:pPr eaLnBrk="1" hangingPunct="1">
              <a:defRPr/>
            </a:pPr>
            <a:r>
              <a:rPr lang="en-US" sz="2800" dirty="0" smtClean="0">
                <a:solidFill>
                  <a:schemeClr val="accent6">
                    <a:lumMod val="50000"/>
                  </a:schemeClr>
                </a:solidFill>
              </a:rPr>
              <a:t>REM, family </a:t>
            </a:r>
            <a:r>
              <a:rPr lang="en-US" sz="2800" dirty="0">
                <a:solidFill>
                  <a:schemeClr val="accent6">
                    <a:lumMod val="50000"/>
                  </a:schemeClr>
                </a:solidFill>
              </a:rPr>
              <a:t>functioning, and the interaction term were </a:t>
            </a:r>
            <a:r>
              <a:rPr lang="en-US" sz="2800" dirty="0" smtClean="0">
                <a:solidFill>
                  <a:schemeClr val="accent6">
                    <a:lumMod val="50000"/>
                  </a:schemeClr>
                </a:solidFill>
              </a:rPr>
              <a:t>in </a:t>
            </a:r>
            <a:r>
              <a:rPr lang="en-US" sz="2800" dirty="0">
                <a:solidFill>
                  <a:schemeClr val="accent6">
                    <a:lumMod val="50000"/>
                  </a:schemeClr>
                </a:solidFill>
              </a:rPr>
              <a:t>each model</a:t>
            </a:r>
            <a:r>
              <a:rPr lang="en-US" sz="2800" dirty="0" smtClean="0">
                <a:solidFill>
                  <a:schemeClr val="accent6">
                    <a:lumMod val="50000"/>
                  </a:schemeClr>
                </a:solidFill>
              </a:rPr>
              <a:t>.</a:t>
            </a:r>
          </a:p>
        </p:txBody>
      </p:sp>
      <p:sp>
        <p:nvSpPr>
          <p:cNvPr id="53251" name="Title 3"/>
          <p:cNvSpPr>
            <a:spLocks noGrp="1"/>
          </p:cNvSpPr>
          <p:nvPr>
            <p:ph type="title"/>
          </p:nvPr>
        </p:nvSpPr>
        <p:spPr/>
        <p:txBody>
          <a:bodyPr/>
          <a:lstStyle/>
          <a:p>
            <a:pPr eaLnBrk="1" hangingPunct="1"/>
            <a:r>
              <a:rPr lang="en-US" smtClean="0"/>
              <a:t>Data Analysis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00138"/>
            <a:ext cx="7772400" cy="5105400"/>
          </a:xfrm>
        </p:spPr>
        <p:txBody>
          <a:bodyPr>
            <a:noAutofit/>
          </a:bodyPr>
          <a:lstStyle/>
          <a:p>
            <a:pPr eaLnBrk="1" hangingPunct="1">
              <a:spcBef>
                <a:spcPts val="1200"/>
              </a:spcBef>
              <a:defRPr/>
            </a:pPr>
            <a:r>
              <a:rPr lang="en-US" sz="2400" dirty="0" smtClean="0">
                <a:solidFill>
                  <a:schemeClr val="accent6">
                    <a:lumMod val="50000"/>
                  </a:schemeClr>
                </a:solidFill>
              </a:rPr>
              <a:t>Hypothesis: Family </a:t>
            </a:r>
            <a:r>
              <a:rPr lang="en-US" sz="2400" dirty="0">
                <a:solidFill>
                  <a:schemeClr val="accent6">
                    <a:lumMod val="50000"/>
                  </a:schemeClr>
                </a:solidFill>
              </a:rPr>
              <a:t>functioning would moderate the relationship between race/ethnic-matching and the outcome </a:t>
            </a:r>
            <a:r>
              <a:rPr lang="en-US" sz="2400" dirty="0" smtClean="0">
                <a:solidFill>
                  <a:schemeClr val="accent6">
                    <a:lumMod val="50000"/>
                  </a:schemeClr>
                </a:solidFill>
              </a:rPr>
              <a:t>variables.  </a:t>
            </a:r>
          </a:p>
          <a:p>
            <a:pPr eaLnBrk="1" hangingPunct="1">
              <a:spcBef>
                <a:spcPts val="1200"/>
              </a:spcBef>
              <a:defRPr/>
            </a:pPr>
            <a:r>
              <a:rPr lang="en-US" sz="2400" dirty="0" smtClean="0">
                <a:solidFill>
                  <a:schemeClr val="accent6">
                    <a:lumMod val="50000"/>
                  </a:schemeClr>
                </a:solidFill>
              </a:rPr>
              <a:t>This </a:t>
            </a:r>
            <a:r>
              <a:rPr lang="en-US" sz="2400" dirty="0">
                <a:solidFill>
                  <a:schemeClr val="accent6">
                    <a:lumMod val="50000"/>
                  </a:schemeClr>
                </a:solidFill>
              </a:rPr>
              <a:t>hypothesis was not supported </a:t>
            </a:r>
            <a:r>
              <a:rPr lang="en-US" sz="2400" dirty="0" smtClean="0">
                <a:solidFill>
                  <a:schemeClr val="accent6">
                    <a:lumMod val="50000"/>
                  </a:schemeClr>
                </a:solidFill>
              </a:rPr>
              <a:t>for the Hispanic or White youth. </a:t>
            </a:r>
          </a:p>
          <a:p>
            <a:pPr eaLnBrk="1" hangingPunct="1">
              <a:spcBef>
                <a:spcPts val="1200"/>
              </a:spcBef>
              <a:defRPr/>
            </a:pPr>
            <a:r>
              <a:rPr lang="en-US" sz="2400" dirty="0">
                <a:solidFill>
                  <a:schemeClr val="accent6">
                    <a:lumMod val="50000"/>
                  </a:schemeClr>
                </a:solidFill>
              </a:rPr>
              <a:t>B</a:t>
            </a:r>
            <a:r>
              <a:rPr lang="en-US" sz="2400" dirty="0" smtClean="0">
                <a:solidFill>
                  <a:schemeClr val="accent6">
                    <a:lumMod val="50000"/>
                  </a:schemeClr>
                </a:solidFill>
              </a:rPr>
              <a:t>aseline </a:t>
            </a:r>
            <a:r>
              <a:rPr lang="en-US" sz="2400" dirty="0">
                <a:solidFill>
                  <a:schemeClr val="accent6">
                    <a:lumMod val="50000"/>
                  </a:schemeClr>
                </a:solidFill>
              </a:rPr>
              <a:t>family functioning did moderate the relationship between race/ethnic-matching and the engagement outcome for </a:t>
            </a:r>
            <a:r>
              <a:rPr lang="en-US" sz="2400" dirty="0" smtClean="0">
                <a:solidFill>
                  <a:schemeClr val="accent6">
                    <a:lumMod val="50000"/>
                  </a:schemeClr>
                </a:solidFill>
              </a:rPr>
              <a:t>African American adolescents (OR= 1.53, 95%CI = .57-4.09, p≤ .01)</a:t>
            </a:r>
          </a:p>
          <a:p>
            <a:pPr lvl="1" eaLnBrk="1" hangingPunct="1">
              <a:spcBef>
                <a:spcPts val="1200"/>
              </a:spcBef>
              <a:defRPr/>
            </a:pPr>
            <a:r>
              <a:rPr lang="en-US" sz="2400" dirty="0" smtClean="0">
                <a:solidFill>
                  <a:schemeClr val="accent6">
                    <a:lumMod val="50000"/>
                  </a:schemeClr>
                </a:solidFill>
              </a:rPr>
              <a:t>African Americans who had lower levels of family functioning were more likely to be engaged in treatment if they were racially matched with their therapist. </a:t>
            </a:r>
            <a:endParaRPr lang="en-US" sz="2400" dirty="0">
              <a:solidFill>
                <a:schemeClr val="accent6">
                  <a:lumMod val="50000"/>
                </a:schemeClr>
              </a:solidFill>
            </a:endParaRPr>
          </a:p>
        </p:txBody>
      </p:sp>
      <p:sp>
        <p:nvSpPr>
          <p:cNvPr id="54275" name="Title 3"/>
          <p:cNvSpPr>
            <a:spLocks noGrp="1"/>
          </p:cNvSpPr>
          <p:nvPr>
            <p:ph type="title"/>
          </p:nvPr>
        </p:nvSpPr>
        <p:spPr/>
        <p:txBody>
          <a:bodyPr/>
          <a:lstStyle/>
          <a:p>
            <a:pPr eaLnBrk="1" hangingPunct="1"/>
            <a:r>
              <a:rPr lang="en-US" smtClean="0"/>
              <a:t>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5913438"/>
            <a:ext cx="8229600" cy="868362"/>
          </a:xfrm>
        </p:spPr>
        <p:txBody>
          <a:bodyPr>
            <a:normAutofit fontScale="92500"/>
          </a:bodyPr>
          <a:lstStyle/>
          <a:p>
            <a:pPr eaLnBrk="1" hangingPunct="1">
              <a:buFont typeface="Arial" pitchFamily="34" charset="0"/>
              <a:buNone/>
              <a:defRPr/>
            </a:pPr>
            <a:r>
              <a:rPr lang="en-US" sz="2000"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smtClean="0">
                <a:solidFill>
                  <a:schemeClr val="accent6">
                    <a:lumMod val="50000"/>
                  </a:schemeClr>
                </a:solidFill>
                <a:latin typeface="Times New Roman" pitchFamily="18" charset="0"/>
                <a:cs typeface="Times New Roman" pitchFamily="18" charset="0"/>
              </a:rPr>
              <a:t>Figure 1.</a:t>
            </a:r>
            <a:r>
              <a:rPr lang="en-US" sz="2000" dirty="0" smtClean="0">
                <a:solidFill>
                  <a:schemeClr val="accent6">
                    <a:lumMod val="50000"/>
                  </a:schemeClr>
                </a:solidFill>
                <a:latin typeface="Times New Roman" pitchFamily="18" charset="0"/>
                <a:cs typeface="Times New Roman" pitchFamily="18" charset="0"/>
              </a:rPr>
              <a:t> The moderation effects of family functioning on the relationship between REM and treatment engagement for African American adolescents.</a:t>
            </a:r>
          </a:p>
          <a:p>
            <a:pPr eaLnBrk="1" hangingPunct="1">
              <a:defRPr/>
            </a:pPr>
            <a:endParaRPr lang="en-US"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5538" name="Chart 1"/>
          <p:cNvPicPr>
            <a:picLocks noChangeArrowheads="1"/>
          </p:cNvPicPr>
          <p:nvPr/>
        </p:nvPicPr>
        <p:blipFill>
          <a:blip r:embed="rId3"/>
          <a:srcRect b="-50"/>
          <a:stretch>
            <a:fillRect/>
          </a:stretch>
        </p:blipFill>
        <p:spPr bwMode="auto">
          <a:xfrm>
            <a:off x="457200" y="228600"/>
            <a:ext cx="8305800" cy="5614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5300" name="TextBox 4"/>
          <p:cNvSpPr txBox="1">
            <a:spLocks noChangeArrowheads="1"/>
          </p:cNvSpPr>
          <p:nvPr/>
        </p:nvSpPr>
        <p:spPr bwMode="auto">
          <a:xfrm>
            <a:off x="1143000" y="192088"/>
            <a:ext cx="7162800" cy="646112"/>
          </a:xfrm>
          <a:prstGeom prst="rect">
            <a:avLst/>
          </a:prstGeom>
          <a:noFill/>
          <a:ln w="9525">
            <a:noFill/>
            <a:miter lim="800000"/>
            <a:headEnd/>
            <a:tailEnd/>
          </a:ln>
        </p:spPr>
        <p:txBody>
          <a:bodyPr>
            <a:spAutoFit/>
          </a:bodyPr>
          <a:lstStyle/>
          <a:p>
            <a:pPr algn="ctr"/>
            <a:r>
              <a:rPr lang="en-US"/>
              <a:t>Probability of Non-engagement by Family Functioning for Matched and Non-matched African Americans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010400" y="4648200"/>
            <a:ext cx="1981200" cy="1828800"/>
          </a:xfrm>
        </p:spPr>
        <p:txBody>
          <a:bodyPr/>
          <a:lstStyle/>
          <a:p>
            <a:pPr eaLnBrk="1" hangingPunct="1">
              <a:defRPr/>
            </a:pPr>
            <a:r>
              <a:rPr lang="en-US" b="1" dirty="0" smtClean="0">
                <a:solidFill>
                  <a:schemeClr val="accent6">
                    <a:lumMod val="50000"/>
                  </a:schemeClr>
                </a:solidFill>
              </a:rPr>
              <a:t>Carmen Rosa</a:t>
            </a:r>
            <a:endParaRPr lang="en-US" dirty="0" smtClean="0">
              <a:solidFill>
                <a:schemeClr val="accent6">
                  <a:lumMod val="50000"/>
                </a:schemeClr>
              </a:solidFill>
            </a:endParaRPr>
          </a:p>
          <a:p>
            <a:pPr eaLnBrk="1" hangingPunct="1">
              <a:defRPr/>
            </a:pPr>
            <a:r>
              <a:rPr lang="en-US" dirty="0" smtClean="0">
                <a:solidFill>
                  <a:schemeClr val="accent6">
                    <a:lumMod val="50000"/>
                  </a:schemeClr>
                </a:solidFill>
              </a:rPr>
              <a:t>NIH/NIDA</a:t>
            </a:r>
          </a:p>
          <a:p>
            <a:pPr eaLnBrk="1" hangingPunct="1">
              <a:defRPr/>
            </a:pPr>
            <a:endParaRPr lang="en-US" dirty="0">
              <a:solidFill>
                <a:schemeClr val="accent6">
                  <a:lumMod val="50000"/>
                </a:schemeClr>
              </a:solidFill>
            </a:endParaRPr>
          </a:p>
        </p:txBody>
      </p:sp>
      <p:sp>
        <p:nvSpPr>
          <p:cNvPr id="6" name="Title 1"/>
          <p:cNvSpPr>
            <a:spLocks noGrp="1"/>
          </p:cNvSpPr>
          <p:nvPr>
            <p:ph type="title"/>
          </p:nvPr>
        </p:nvSpPr>
        <p:spPr>
          <a:xfrm>
            <a:off x="457200" y="2052638"/>
            <a:ext cx="6324600" cy="1828800"/>
          </a:xfrm>
        </p:spPr>
        <p:txBody>
          <a:bodyPr/>
          <a:lstStyle/>
          <a:p>
            <a:pPr algn="ctr" eaLnBrk="1" hangingPunct="1">
              <a:defRPr/>
            </a:pPr>
            <a:r>
              <a:rPr lang="en-US" sz="2800" dirty="0" smtClean="0"/>
              <a:t>Participation in Substance Abuse Clinical Trials: Comparing Gender, Racial/Ethnic and Age Groups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28738"/>
            <a:ext cx="7543800" cy="2971800"/>
          </a:xfrm>
        </p:spPr>
        <p:txBody>
          <a:bodyPr>
            <a:normAutofit/>
          </a:bodyPr>
          <a:lstStyle/>
          <a:p>
            <a:pPr marL="285750" lvl="1" eaLnBrk="1" hangingPunct="1">
              <a:buFont typeface="Arial" pitchFamily="34" charset="0"/>
              <a:buChar char="•"/>
              <a:defRPr/>
            </a:pPr>
            <a:r>
              <a:rPr lang="en-US" dirty="0" smtClean="0">
                <a:solidFill>
                  <a:schemeClr val="accent6">
                    <a:lumMod val="50000"/>
                  </a:schemeClr>
                </a:solidFill>
              </a:rPr>
              <a:t>REM matters for various subgroups</a:t>
            </a:r>
          </a:p>
          <a:p>
            <a:pPr marL="285750" lvl="1" eaLnBrk="1" hangingPunct="1">
              <a:buFont typeface="Arial" pitchFamily="34" charset="0"/>
              <a:buChar char="•"/>
              <a:defRPr/>
            </a:pPr>
            <a:r>
              <a:rPr lang="en-US" dirty="0" smtClean="0">
                <a:solidFill>
                  <a:schemeClr val="accent6">
                    <a:lumMod val="50000"/>
                  </a:schemeClr>
                </a:solidFill>
              </a:rPr>
              <a:t>Deep structure rather than surface structure?</a:t>
            </a:r>
          </a:p>
          <a:p>
            <a:pPr marL="285750" lvl="1" eaLnBrk="1" hangingPunct="1">
              <a:buFont typeface="Arial" pitchFamily="34" charset="0"/>
              <a:buChar char="•"/>
              <a:defRPr/>
            </a:pPr>
            <a:r>
              <a:rPr lang="en-US" dirty="0" smtClean="0">
                <a:solidFill>
                  <a:schemeClr val="accent6">
                    <a:lumMod val="50000"/>
                  </a:schemeClr>
                </a:solidFill>
              </a:rPr>
              <a:t>Importance of family functioning</a:t>
            </a:r>
          </a:p>
          <a:p>
            <a:pPr marL="285750" lvl="1" eaLnBrk="1" hangingPunct="1">
              <a:buFont typeface="Arial" pitchFamily="34" charset="0"/>
              <a:buChar char="•"/>
              <a:defRPr/>
            </a:pPr>
            <a:endParaRPr lang="en-US" dirty="0" smtClean="0">
              <a:solidFill>
                <a:schemeClr val="accent6">
                  <a:lumMod val="50000"/>
                </a:schemeClr>
              </a:solidFill>
            </a:endParaRPr>
          </a:p>
          <a:p>
            <a:pPr marL="285750" lvl="1" eaLnBrk="1" hangingPunct="1">
              <a:buFont typeface="Arial" pitchFamily="34" charset="0"/>
              <a:buChar char="•"/>
              <a:defRPr/>
            </a:pPr>
            <a:endParaRPr lang="en-US" dirty="0" smtClean="0">
              <a:solidFill>
                <a:schemeClr val="accent6">
                  <a:lumMod val="50000"/>
                </a:schemeClr>
              </a:solidFill>
            </a:endParaRPr>
          </a:p>
          <a:p>
            <a:pPr marL="285750" lvl="1" eaLnBrk="1" hangingPunct="1">
              <a:buFont typeface="Arial" pitchFamily="34" charset="0"/>
              <a:buChar char="•"/>
              <a:defRPr/>
            </a:pPr>
            <a:endParaRPr lang="en-US" dirty="0" smtClean="0">
              <a:solidFill>
                <a:schemeClr val="accent6">
                  <a:lumMod val="50000"/>
                </a:schemeClr>
              </a:solidFill>
            </a:endParaRPr>
          </a:p>
        </p:txBody>
      </p:sp>
      <p:sp>
        <p:nvSpPr>
          <p:cNvPr id="56323" name="Title 3"/>
          <p:cNvSpPr>
            <a:spLocks noGrp="1"/>
          </p:cNvSpPr>
          <p:nvPr>
            <p:ph type="title"/>
          </p:nvPr>
        </p:nvSpPr>
        <p:spPr/>
        <p:txBody>
          <a:bodyPr/>
          <a:lstStyle/>
          <a:p>
            <a:pPr eaLnBrk="1" hangingPunct="1"/>
            <a:r>
              <a:rPr lang="en-US" smtClean="0"/>
              <a:t>Implications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028700"/>
            <a:ext cx="6438900" cy="4525963"/>
          </a:xfrm>
        </p:spPr>
        <p:txBody>
          <a:bodyPr>
            <a:noAutofit/>
          </a:bodyPr>
          <a:lstStyle/>
          <a:p>
            <a:pPr marL="285750" lvl="1" eaLnBrk="1" hangingPunct="1">
              <a:buFont typeface="Arial" pitchFamily="34" charset="0"/>
              <a:buChar char="•"/>
              <a:defRPr/>
            </a:pPr>
            <a:r>
              <a:rPr lang="en-US" b="1" dirty="0" smtClean="0">
                <a:solidFill>
                  <a:schemeClr val="accent6">
                    <a:lumMod val="50000"/>
                  </a:schemeClr>
                </a:solidFill>
              </a:rPr>
              <a:t>Strengths:</a:t>
            </a:r>
          </a:p>
          <a:p>
            <a:pPr marL="685800" lvl="2" eaLnBrk="1" hangingPunct="1">
              <a:defRPr/>
            </a:pPr>
            <a:r>
              <a:rPr lang="en-US" dirty="0" smtClean="0">
                <a:solidFill>
                  <a:schemeClr val="accent6">
                    <a:lumMod val="50000"/>
                  </a:schemeClr>
                </a:solidFill>
              </a:rPr>
              <a:t>This study addressed several existing gaps in the literature </a:t>
            </a:r>
          </a:p>
          <a:p>
            <a:pPr marL="685800" lvl="2" eaLnBrk="1" hangingPunct="1">
              <a:defRPr/>
            </a:pPr>
            <a:r>
              <a:rPr lang="en-US" dirty="0" smtClean="0">
                <a:solidFill>
                  <a:schemeClr val="accent6">
                    <a:lumMod val="50000"/>
                  </a:schemeClr>
                </a:solidFill>
              </a:rPr>
              <a:t>A diverse sample was used</a:t>
            </a:r>
          </a:p>
          <a:p>
            <a:pPr marL="685800" lvl="2" eaLnBrk="1" hangingPunct="1">
              <a:defRPr/>
            </a:pPr>
            <a:r>
              <a:rPr lang="en-US" dirty="0" smtClean="0">
                <a:solidFill>
                  <a:schemeClr val="accent6">
                    <a:lumMod val="50000"/>
                  </a:schemeClr>
                </a:solidFill>
              </a:rPr>
              <a:t>Appropriate statistical analyses were used</a:t>
            </a:r>
          </a:p>
          <a:p>
            <a:pPr marL="685800" lvl="2" eaLnBrk="1" hangingPunct="1">
              <a:defRPr/>
            </a:pPr>
            <a:r>
              <a:rPr lang="en-US" dirty="0" smtClean="0">
                <a:solidFill>
                  <a:schemeClr val="accent6">
                    <a:lumMod val="50000"/>
                  </a:schemeClr>
                </a:solidFill>
              </a:rPr>
              <a:t>Data was from a randomized controlled trial</a:t>
            </a:r>
          </a:p>
          <a:p>
            <a:pPr marL="285750" lvl="1" eaLnBrk="1" hangingPunct="1">
              <a:buFont typeface="Arial" pitchFamily="34" charset="0"/>
              <a:buChar char="•"/>
              <a:defRPr/>
            </a:pPr>
            <a:r>
              <a:rPr lang="en-US" b="1" dirty="0" smtClean="0">
                <a:solidFill>
                  <a:schemeClr val="accent6">
                    <a:lumMod val="50000"/>
                  </a:schemeClr>
                </a:solidFill>
              </a:rPr>
              <a:t>Limitations:</a:t>
            </a:r>
          </a:p>
          <a:p>
            <a:pPr marL="685800" lvl="2" eaLnBrk="1" hangingPunct="1">
              <a:defRPr/>
            </a:pPr>
            <a:r>
              <a:rPr lang="en-US" dirty="0" smtClean="0">
                <a:solidFill>
                  <a:schemeClr val="accent6">
                    <a:lumMod val="50000"/>
                  </a:schemeClr>
                </a:solidFill>
              </a:rPr>
              <a:t>Culture related measures were not used</a:t>
            </a:r>
          </a:p>
          <a:p>
            <a:pPr marL="685800" lvl="2" eaLnBrk="1" hangingPunct="1">
              <a:defRPr/>
            </a:pPr>
            <a:r>
              <a:rPr lang="en-US" dirty="0" smtClean="0">
                <a:solidFill>
                  <a:schemeClr val="accent6">
                    <a:lumMod val="50000"/>
                  </a:schemeClr>
                </a:solidFill>
              </a:rPr>
              <a:t>The Hispanic participants were matched on ethnicity rather than country of origin. </a:t>
            </a:r>
          </a:p>
          <a:p>
            <a:pPr marL="685800" lvl="2" eaLnBrk="1" hangingPunct="1">
              <a:defRPr/>
            </a:pPr>
            <a:endParaRPr lang="en-US" sz="2800" dirty="0" smtClean="0">
              <a:solidFill>
                <a:schemeClr val="accent6">
                  <a:lumMod val="50000"/>
                </a:schemeClr>
              </a:solidFill>
            </a:endParaRPr>
          </a:p>
          <a:p>
            <a:pPr marL="285750" lvl="1" eaLnBrk="1" hangingPunct="1">
              <a:buFont typeface="Arial" pitchFamily="34" charset="0"/>
              <a:buChar char="•"/>
              <a:defRPr/>
            </a:pPr>
            <a:endParaRPr lang="en-US" dirty="0" smtClean="0">
              <a:solidFill>
                <a:schemeClr val="accent6">
                  <a:lumMod val="50000"/>
                </a:schemeClr>
              </a:solidFill>
            </a:endParaRPr>
          </a:p>
        </p:txBody>
      </p:sp>
      <p:sp>
        <p:nvSpPr>
          <p:cNvPr id="57347" name="Title 3"/>
          <p:cNvSpPr>
            <a:spLocks noGrp="1"/>
          </p:cNvSpPr>
          <p:nvPr>
            <p:ph type="title"/>
          </p:nvPr>
        </p:nvSpPr>
        <p:spPr/>
        <p:txBody>
          <a:bodyPr/>
          <a:lstStyle/>
          <a:p>
            <a:pPr eaLnBrk="1" hangingPunct="1"/>
            <a:r>
              <a:rPr lang="en-US" smtClean="0"/>
              <a:t>Strengths &amp; Limitations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ox(in)">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ox(in)">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 y="1295400"/>
            <a:ext cx="6669088" cy="2971800"/>
          </a:xfrm>
        </p:spPr>
        <p:txBody>
          <a:bodyPr/>
          <a:lstStyle/>
          <a:p>
            <a:pPr algn="ctr" eaLnBrk="1" hangingPunct="1">
              <a:defRPr/>
            </a:pPr>
            <a:r>
              <a:rPr lang="en-US" sz="2800" dirty="0" smtClean="0">
                <a:latin typeface="Times New Roman" pitchFamily="18" charset="0"/>
                <a:ea typeface="Times New Roman" pitchFamily="18" charset="0"/>
                <a:cs typeface="Arial" pitchFamily="34" charset="0"/>
              </a:rPr>
              <a:t>The Relationship between Therapist and Patient Gender/Race Matching and Substance Use Outcomes across Two Motivational Enhancement Therapy Trials </a:t>
            </a:r>
          </a:p>
        </p:txBody>
      </p:sp>
      <p:sp>
        <p:nvSpPr>
          <p:cNvPr id="58371" name="TextBox 34"/>
          <p:cNvSpPr txBox="1">
            <a:spLocks noChangeArrowheads="1"/>
          </p:cNvSpPr>
          <p:nvPr/>
        </p:nvSpPr>
        <p:spPr bwMode="auto">
          <a:xfrm>
            <a:off x="7010400" y="5740400"/>
            <a:ext cx="1981200" cy="954088"/>
          </a:xfrm>
          <a:prstGeom prst="rect">
            <a:avLst/>
          </a:prstGeom>
          <a:noFill/>
          <a:ln w="9525">
            <a:noFill/>
            <a:miter lim="800000"/>
            <a:headEnd/>
            <a:tailEnd/>
          </a:ln>
        </p:spPr>
        <p:txBody>
          <a:bodyPr>
            <a:spAutoFit/>
          </a:bodyPr>
          <a:lstStyle/>
          <a:p>
            <a:pPr algn="ctr"/>
            <a:r>
              <a:rPr lang="en-US" sz="1400" b="1"/>
              <a:t>Alyssa Forcehimes,</a:t>
            </a:r>
          </a:p>
          <a:p>
            <a:pPr algn="ctr"/>
            <a:r>
              <a:rPr lang="en-US" sz="1400" b="1"/>
              <a:t>University of New Mexico</a:t>
            </a:r>
          </a:p>
          <a:p>
            <a:pPr algn="ctr"/>
            <a:endParaRPr lang="en-US" sz="1400" b="1"/>
          </a:p>
        </p:txBody>
      </p:sp>
      <p:sp>
        <p:nvSpPr>
          <p:cNvPr id="34" name="Title 1"/>
          <p:cNvSpPr txBox="1">
            <a:spLocks/>
          </p:cNvSpPr>
          <p:nvPr/>
        </p:nvSpPr>
        <p:spPr bwMode="auto">
          <a:xfrm>
            <a:off x="152400" y="4398963"/>
            <a:ext cx="6734175" cy="2295525"/>
          </a:xfrm>
          <a:prstGeom prst="rect">
            <a:avLst/>
          </a:prstGeom>
          <a:noFill/>
          <a:ln w="9525">
            <a:noFill/>
            <a:miter lim="800000"/>
            <a:headEnd/>
            <a:tailEnd/>
          </a:ln>
        </p:spPr>
        <p:txBody>
          <a:bodyPr anchor="ctr"/>
          <a:lstStyle/>
          <a:p>
            <a:pPr algn="ctr">
              <a:defRPr/>
            </a:pPr>
            <a:r>
              <a:rPr lang="en-US" sz="2000" spc="150" dirty="0">
                <a:solidFill>
                  <a:schemeClr val="accent1">
                    <a:lumMod val="75000"/>
                  </a:schemeClr>
                </a:solidFill>
                <a:latin typeface="Times New Roman" pitchFamily="18" charset="0"/>
                <a:ea typeface="Futura Book"/>
                <a:cs typeface="Times New Roman" pitchFamily="18" charset="0"/>
              </a:rPr>
              <a:t>A.A. Forcehimes</a:t>
            </a:r>
            <a:r>
              <a:rPr lang="en-US" sz="2000" spc="150" baseline="30000" dirty="0">
                <a:solidFill>
                  <a:schemeClr val="accent1">
                    <a:lumMod val="75000"/>
                  </a:schemeClr>
                </a:solidFill>
                <a:latin typeface="Times New Roman" pitchFamily="18" charset="0"/>
                <a:ea typeface="Futura Book"/>
                <a:cs typeface="Times New Roman" pitchFamily="18" charset="0"/>
              </a:rPr>
              <a:t>1</a:t>
            </a:r>
            <a:r>
              <a:rPr lang="en-US" sz="2000" spc="150" dirty="0">
                <a:solidFill>
                  <a:schemeClr val="accent1">
                    <a:lumMod val="75000"/>
                  </a:schemeClr>
                </a:solidFill>
                <a:latin typeface="Times New Roman" pitchFamily="18" charset="0"/>
                <a:ea typeface="Futura Book"/>
                <a:cs typeface="Times New Roman" pitchFamily="18" charset="0"/>
              </a:rPr>
              <a:t>,</a:t>
            </a:r>
            <a:r>
              <a:rPr lang="en-US" sz="2000" spc="150" baseline="30000" dirty="0">
                <a:solidFill>
                  <a:schemeClr val="accent1">
                    <a:lumMod val="75000"/>
                  </a:schemeClr>
                </a:solidFill>
                <a:latin typeface="Times New Roman" pitchFamily="18" charset="0"/>
                <a:ea typeface="Futura Book"/>
                <a:cs typeface="Times New Roman" pitchFamily="18" charset="0"/>
              </a:rPr>
              <a:t> </a:t>
            </a:r>
            <a:r>
              <a:rPr lang="en-US" sz="2000" spc="150" dirty="0">
                <a:solidFill>
                  <a:schemeClr val="accent1">
                    <a:lumMod val="75000"/>
                  </a:schemeClr>
                </a:solidFill>
                <a:latin typeface="Times New Roman" pitchFamily="18" charset="0"/>
                <a:ea typeface="Futura Book"/>
                <a:cs typeface="Times New Roman" pitchFamily="18" charset="0"/>
              </a:rPr>
              <a:t> M. Nakazawa.</a:t>
            </a:r>
            <a:r>
              <a:rPr lang="en-US" sz="2000" spc="150" baseline="30000" dirty="0">
                <a:solidFill>
                  <a:schemeClr val="accent1">
                    <a:lumMod val="75000"/>
                  </a:schemeClr>
                </a:solidFill>
                <a:latin typeface="Times New Roman" pitchFamily="18" charset="0"/>
                <a:ea typeface="Futura Book"/>
                <a:cs typeface="Times New Roman" pitchFamily="18" charset="0"/>
              </a:rPr>
              <a:t>1</a:t>
            </a:r>
            <a:r>
              <a:rPr lang="en-US" sz="2000" spc="150" dirty="0">
                <a:solidFill>
                  <a:schemeClr val="accent1">
                    <a:lumMod val="75000"/>
                  </a:schemeClr>
                </a:solidFill>
                <a:latin typeface="Times New Roman" pitchFamily="18" charset="0"/>
                <a:ea typeface="Futura Book"/>
                <a:cs typeface="Times New Roman" pitchFamily="18" charset="0"/>
              </a:rPr>
              <a:t>, L. Montgomery</a:t>
            </a:r>
            <a:r>
              <a:rPr lang="en-US" sz="2000" spc="150" baseline="30000" dirty="0">
                <a:solidFill>
                  <a:schemeClr val="accent1">
                    <a:lumMod val="75000"/>
                  </a:schemeClr>
                </a:solidFill>
                <a:latin typeface="Times New Roman" pitchFamily="18" charset="0"/>
                <a:ea typeface="Futura Book"/>
                <a:cs typeface="Times New Roman" pitchFamily="18" charset="0"/>
              </a:rPr>
              <a:t>2</a:t>
            </a:r>
            <a:r>
              <a:rPr lang="en-US" sz="2000" spc="150" dirty="0">
                <a:solidFill>
                  <a:schemeClr val="accent1">
                    <a:lumMod val="75000"/>
                  </a:schemeClr>
                </a:solidFill>
                <a:latin typeface="Times New Roman" pitchFamily="18" charset="0"/>
                <a:ea typeface="Futura Book"/>
                <a:cs typeface="Times New Roman" pitchFamily="18" charset="0"/>
              </a:rPr>
              <a:t>, K.A. Burlew</a:t>
            </a:r>
            <a:r>
              <a:rPr lang="en-US" sz="2000" spc="150" baseline="30000" dirty="0">
                <a:solidFill>
                  <a:schemeClr val="accent1">
                    <a:lumMod val="75000"/>
                  </a:schemeClr>
                </a:solidFill>
                <a:latin typeface="Times New Roman" pitchFamily="18" charset="0"/>
                <a:ea typeface="Futura Book"/>
                <a:cs typeface="Times New Roman" pitchFamily="18" charset="0"/>
              </a:rPr>
              <a:t>2</a:t>
            </a:r>
            <a:r>
              <a:rPr lang="en-US" sz="2000" spc="150" dirty="0">
                <a:solidFill>
                  <a:schemeClr val="accent1">
                    <a:lumMod val="75000"/>
                  </a:schemeClr>
                </a:solidFill>
                <a:latin typeface="Times New Roman" pitchFamily="18" charset="0"/>
                <a:ea typeface="Futura Book"/>
                <a:cs typeface="Times New Roman" pitchFamily="18" charset="0"/>
              </a:rPr>
              <a:t>, A. Kosinski</a:t>
            </a:r>
            <a:r>
              <a:rPr lang="en-US" sz="2000" spc="150" baseline="30000" dirty="0">
                <a:solidFill>
                  <a:schemeClr val="accent1">
                    <a:lumMod val="75000"/>
                  </a:schemeClr>
                </a:solidFill>
                <a:latin typeface="Times New Roman" pitchFamily="18" charset="0"/>
                <a:ea typeface="Futura Book"/>
                <a:cs typeface="Times New Roman" pitchFamily="18" charset="0"/>
              </a:rPr>
              <a:t>3 </a:t>
            </a:r>
            <a:r>
              <a:rPr lang="en-US" sz="2000" spc="150" dirty="0">
                <a:solidFill>
                  <a:schemeClr val="accent1">
                    <a:lumMod val="75000"/>
                  </a:schemeClr>
                </a:solidFill>
                <a:latin typeface="Times New Roman" pitchFamily="18" charset="0"/>
                <a:ea typeface="Futura Book"/>
                <a:cs typeface="Times New Roman" pitchFamily="18" charset="0"/>
              </a:rPr>
              <a:t>, P. Kothari</a:t>
            </a:r>
            <a:r>
              <a:rPr lang="en-US" sz="2000" spc="150" baseline="30000" dirty="0">
                <a:solidFill>
                  <a:schemeClr val="accent1">
                    <a:lumMod val="75000"/>
                  </a:schemeClr>
                </a:solidFill>
                <a:latin typeface="Times New Roman" pitchFamily="18" charset="0"/>
                <a:ea typeface="Futura Book"/>
                <a:cs typeface="Times New Roman" pitchFamily="18" charset="0"/>
              </a:rPr>
              <a:t>4</a:t>
            </a:r>
            <a:r>
              <a:rPr lang="en-US" sz="1600" spc="150" baseline="30000" dirty="0">
                <a:solidFill>
                  <a:schemeClr val="accent1">
                    <a:lumMod val="75000"/>
                  </a:schemeClr>
                </a:solidFill>
                <a:latin typeface="Times New Roman" pitchFamily="18" charset="0"/>
                <a:ea typeface="Futura Book"/>
                <a:cs typeface="Times New Roman" pitchFamily="18" charset="0"/>
              </a:rPr>
              <a:t/>
            </a:r>
            <a:br>
              <a:rPr lang="en-US" sz="1600" spc="150" baseline="30000" dirty="0">
                <a:solidFill>
                  <a:schemeClr val="accent1">
                    <a:lumMod val="75000"/>
                  </a:schemeClr>
                </a:solidFill>
                <a:latin typeface="Times New Roman" pitchFamily="18" charset="0"/>
                <a:ea typeface="Futura Book"/>
                <a:cs typeface="Times New Roman" pitchFamily="18" charset="0"/>
              </a:rPr>
            </a:br>
            <a:r>
              <a:rPr lang="en-US" sz="1600" spc="150" baseline="30000" dirty="0">
                <a:solidFill>
                  <a:schemeClr val="accent1">
                    <a:lumMod val="75000"/>
                  </a:schemeClr>
                </a:solidFill>
                <a:latin typeface="Times New Roman" pitchFamily="18" charset="0"/>
                <a:ea typeface="Futura Book"/>
                <a:cs typeface="Times New Roman" pitchFamily="18" charset="0"/>
              </a:rPr>
              <a:t/>
            </a:r>
            <a:br>
              <a:rPr lang="en-US" sz="1600" spc="150" baseline="30000" dirty="0">
                <a:solidFill>
                  <a:schemeClr val="accent1">
                    <a:lumMod val="75000"/>
                  </a:schemeClr>
                </a:solidFill>
                <a:latin typeface="Times New Roman" pitchFamily="18" charset="0"/>
                <a:ea typeface="Futura Book"/>
                <a:cs typeface="Times New Roman" pitchFamily="18" charset="0"/>
              </a:rPr>
            </a:br>
            <a:r>
              <a:rPr lang="en-US" sz="1600" spc="150" baseline="30000" dirty="0">
                <a:solidFill>
                  <a:schemeClr val="accent1">
                    <a:lumMod val="75000"/>
                  </a:schemeClr>
                </a:solidFill>
                <a:latin typeface="Times New Roman" pitchFamily="18" charset="0"/>
                <a:ea typeface="Futura Book"/>
                <a:cs typeface="Times New Roman" pitchFamily="18" charset="0"/>
              </a:rPr>
              <a:t/>
            </a:r>
            <a:br>
              <a:rPr lang="en-US" sz="1600" spc="150" baseline="30000" dirty="0">
                <a:solidFill>
                  <a:schemeClr val="accent1">
                    <a:lumMod val="75000"/>
                  </a:schemeClr>
                </a:solidFill>
                <a:latin typeface="Times New Roman" pitchFamily="18" charset="0"/>
                <a:ea typeface="Futura Book"/>
                <a:cs typeface="Times New Roman" pitchFamily="18" charset="0"/>
              </a:rPr>
            </a:br>
            <a:r>
              <a:rPr lang="en-US" sz="1600" spc="150" baseline="30000" dirty="0">
                <a:solidFill>
                  <a:schemeClr val="accent1">
                    <a:lumMod val="75000"/>
                  </a:schemeClr>
                </a:solidFill>
                <a:latin typeface="Times New Roman" pitchFamily="18" charset="0"/>
                <a:ea typeface="Futura Book"/>
                <a:cs typeface="Times New Roman" pitchFamily="18" charset="0"/>
              </a:rPr>
              <a:t/>
            </a:r>
            <a:br>
              <a:rPr lang="en-US" sz="1600" spc="150" baseline="30000" dirty="0">
                <a:solidFill>
                  <a:schemeClr val="accent1">
                    <a:lumMod val="75000"/>
                  </a:schemeClr>
                </a:solidFill>
                <a:latin typeface="Times New Roman" pitchFamily="18" charset="0"/>
                <a:ea typeface="Futura Book"/>
                <a:cs typeface="Times New Roman" pitchFamily="18" charset="0"/>
              </a:rPr>
            </a:br>
            <a:r>
              <a:rPr lang="en-US" sz="1200" spc="150" baseline="30000" dirty="0">
                <a:solidFill>
                  <a:schemeClr val="accent1">
                    <a:lumMod val="75000"/>
                  </a:schemeClr>
                </a:solidFill>
                <a:latin typeface="Times New Roman" pitchFamily="18" charset="0"/>
                <a:ea typeface="Futura Book"/>
                <a:cs typeface="Times New Roman" pitchFamily="18" charset="0"/>
              </a:rPr>
              <a:t>1</a:t>
            </a:r>
            <a:r>
              <a:rPr lang="en-US" sz="1200" spc="150" dirty="0">
                <a:solidFill>
                  <a:schemeClr val="accent1">
                    <a:lumMod val="75000"/>
                  </a:schemeClr>
                </a:solidFill>
                <a:latin typeface="Times New Roman" pitchFamily="18" charset="0"/>
                <a:ea typeface="Futura Book"/>
                <a:cs typeface="Times New Roman" pitchFamily="18" charset="0"/>
              </a:rPr>
              <a:t>University of New Mexico Center on Alcoholism, Substance Abuse, &amp; Addictions</a:t>
            </a:r>
            <a:br>
              <a:rPr lang="en-US" sz="1200" spc="150" dirty="0">
                <a:solidFill>
                  <a:schemeClr val="accent1">
                    <a:lumMod val="75000"/>
                  </a:schemeClr>
                </a:solidFill>
                <a:latin typeface="Times New Roman" pitchFamily="18" charset="0"/>
                <a:ea typeface="Futura Book"/>
                <a:cs typeface="Times New Roman" pitchFamily="18" charset="0"/>
              </a:rPr>
            </a:br>
            <a:r>
              <a:rPr lang="en-US" sz="1200" spc="150" baseline="30000" dirty="0">
                <a:solidFill>
                  <a:schemeClr val="accent1">
                    <a:lumMod val="75000"/>
                  </a:schemeClr>
                </a:solidFill>
                <a:latin typeface="Times New Roman" pitchFamily="18" charset="0"/>
                <a:ea typeface="Futura Book"/>
                <a:cs typeface="Times New Roman" pitchFamily="18" charset="0"/>
              </a:rPr>
              <a:t>2</a:t>
            </a:r>
            <a:r>
              <a:rPr lang="en-US" sz="1200" spc="150" dirty="0">
                <a:solidFill>
                  <a:schemeClr val="accent1">
                    <a:lumMod val="75000"/>
                  </a:schemeClr>
                </a:solidFill>
                <a:latin typeface="Times New Roman" pitchFamily="18" charset="0"/>
                <a:ea typeface="Futura Book"/>
                <a:cs typeface="Times New Roman" pitchFamily="18" charset="0"/>
              </a:rPr>
              <a:t>University of Cincinnati</a:t>
            </a:r>
            <a:br>
              <a:rPr lang="en-US" sz="1200" spc="150" dirty="0">
                <a:solidFill>
                  <a:schemeClr val="accent1">
                    <a:lumMod val="75000"/>
                  </a:schemeClr>
                </a:solidFill>
                <a:latin typeface="Times New Roman" pitchFamily="18" charset="0"/>
                <a:ea typeface="Futura Book"/>
                <a:cs typeface="Times New Roman" pitchFamily="18" charset="0"/>
              </a:rPr>
            </a:br>
            <a:r>
              <a:rPr lang="en-US" sz="1200" spc="150" baseline="30000" dirty="0">
                <a:solidFill>
                  <a:schemeClr val="accent1">
                    <a:lumMod val="75000"/>
                  </a:schemeClr>
                </a:solidFill>
                <a:latin typeface="Times New Roman" pitchFamily="18" charset="0"/>
                <a:ea typeface="Futura Book"/>
                <a:cs typeface="Times New Roman" pitchFamily="18" charset="0"/>
              </a:rPr>
              <a:t>3</a:t>
            </a:r>
            <a:r>
              <a:rPr lang="en-US" sz="1200" spc="150" dirty="0">
                <a:solidFill>
                  <a:schemeClr val="accent1">
                    <a:lumMod val="75000"/>
                  </a:schemeClr>
                </a:solidFill>
                <a:latin typeface="Times New Roman" pitchFamily="18" charset="0"/>
                <a:ea typeface="Futura Book"/>
                <a:cs typeface="Times New Roman" pitchFamily="18" charset="0"/>
              </a:rPr>
              <a:t>Duke Clinical Research Institute</a:t>
            </a:r>
            <a:br>
              <a:rPr lang="en-US" sz="1200" spc="150" dirty="0">
                <a:solidFill>
                  <a:schemeClr val="accent1">
                    <a:lumMod val="75000"/>
                  </a:schemeClr>
                </a:solidFill>
                <a:latin typeface="Times New Roman" pitchFamily="18" charset="0"/>
                <a:ea typeface="Futura Book"/>
                <a:cs typeface="Times New Roman" pitchFamily="18" charset="0"/>
              </a:rPr>
            </a:br>
            <a:r>
              <a:rPr lang="en-US" sz="1200" spc="150" baseline="30000" dirty="0">
                <a:solidFill>
                  <a:schemeClr val="accent1">
                    <a:lumMod val="75000"/>
                  </a:schemeClr>
                </a:solidFill>
                <a:latin typeface="Times New Roman" pitchFamily="18" charset="0"/>
                <a:ea typeface="Futura Book"/>
                <a:cs typeface="Times New Roman" pitchFamily="18" charset="0"/>
              </a:rPr>
              <a:t>4</a:t>
            </a:r>
            <a:r>
              <a:rPr lang="en-US" sz="1200" spc="150" dirty="0">
                <a:solidFill>
                  <a:schemeClr val="accent1">
                    <a:lumMod val="75000"/>
                  </a:schemeClr>
                </a:solidFill>
                <a:latin typeface="Times New Roman" pitchFamily="18" charset="0"/>
                <a:ea typeface="Futura Book"/>
                <a:cs typeface="Times New Roman" pitchFamily="18" charset="0"/>
              </a:rPr>
              <a:t> Synergy Enterprises</a:t>
            </a:r>
          </a:p>
        </p:txBody>
      </p:sp>
      <p:sp>
        <p:nvSpPr>
          <p:cNvPr id="58373" name="Subtitle 35"/>
          <p:cNvSpPr>
            <a:spLocks noGrp="1"/>
          </p:cNvSpPr>
          <p:nvPr>
            <p:ph type="subTitle" idx="1"/>
          </p:nvPr>
        </p:nvSpPr>
        <p:spPr>
          <a:xfrm>
            <a:off x="7010400" y="2052638"/>
            <a:ext cx="1981200" cy="1828800"/>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Introduction		</a:t>
            </a:r>
          </a:p>
        </p:txBody>
      </p:sp>
      <p:sp>
        <p:nvSpPr>
          <p:cNvPr id="5123" name="Content Placeholder 2"/>
          <p:cNvSpPr>
            <a:spLocks noGrp="1"/>
          </p:cNvSpPr>
          <p:nvPr>
            <p:ph idx="1"/>
          </p:nvPr>
        </p:nvSpPr>
        <p:spPr/>
        <p:txBody>
          <a:bodyPr>
            <a:normAutofit lnSpcReduction="10000"/>
          </a:bodyPr>
          <a:lstStyle/>
          <a:p>
            <a:pPr eaLnBrk="1" hangingPunct="1">
              <a:defRPr/>
            </a:pPr>
            <a:r>
              <a:rPr lang="en-US" sz="2800" dirty="0" smtClean="0">
                <a:latin typeface="Times New Roman" pitchFamily="18" charset="0"/>
                <a:cs typeface="Times New Roman" pitchFamily="18" charset="0"/>
              </a:rPr>
              <a:t>One of the strongest determinants of addiction treatment outcome is the relationship between the provider and the patient (McLellan, Woody et al., 1998)</a:t>
            </a:r>
          </a:p>
          <a:p>
            <a:pPr eaLnBrk="1" hangingPunct="1">
              <a:defRPr/>
            </a:pPr>
            <a:r>
              <a:rPr lang="en-US" sz="2800" dirty="0" smtClean="0">
                <a:latin typeface="Times New Roman" pitchFamily="18" charset="0"/>
                <a:cs typeface="Times New Roman" pitchFamily="18" charset="0"/>
              </a:rPr>
              <a:t>Both motivational interviewing (MI) and motivational enhancement therapy (MET) are rooted in a belief that change is facilitated through a strengthening of a collaborative therapeutic relationship.</a:t>
            </a:r>
          </a:p>
          <a:p>
            <a:pPr lvl="1" eaLnBrk="1" hangingPunct="1">
              <a:defRPr/>
            </a:pPr>
            <a:r>
              <a:rPr lang="en-US" sz="2400" dirty="0" smtClean="0">
                <a:latin typeface="Times New Roman" pitchFamily="18" charset="0"/>
                <a:cs typeface="Times New Roman" pitchFamily="18" charset="0"/>
              </a:rPr>
              <a:t>The successful use of MI/MET may depend on the therapist’s ability to develop strong alliance (Miller &amp; Rose, 2009)</a:t>
            </a:r>
            <a:endParaRPr lang="en-US" sz="2400"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p:txBody>
          <a:bodyPr/>
          <a:lstStyle/>
          <a:p>
            <a:pPr eaLnBrk="1" hangingPunct="1"/>
            <a:r>
              <a:rPr lang="en-US" smtClean="0">
                <a:latin typeface="Times New Roman" pitchFamily="18" charset="0"/>
                <a:cs typeface="Times New Roman" pitchFamily="18" charset="0"/>
              </a:rPr>
              <a:t>A positive outcome was found in Project MATCH (Connors, Carroll et al. 1997), in which alliance was positively associated with percent days abstinent and negatively related to drinks per drinking day during both the treatment and follow-up periods</a:t>
            </a:r>
          </a:p>
          <a:p>
            <a:pPr lvl="1" eaLnBrk="1" hangingPunct="1"/>
            <a:r>
              <a:rPr lang="en-US" smtClean="0">
                <a:latin typeface="Times New Roman" pitchFamily="18" charset="0"/>
                <a:cs typeface="Times New Roman" pitchFamily="18" charset="0"/>
              </a:rPr>
              <a:t>Other studies have failed to find a significant relationship in alliance and treatment outcome for MI based interventions (Crits-Cristoph, et al. 2009)</a:t>
            </a:r>
            <a:endParaRPr lang="en-US" smtClean="0"/>
          </a:p>
        </p:txBody>
      </p:sp>
      <p:sp>
        <p:nvSpPr>
          <p:cNvPr id="60419" name="Title 1"/>
          <p:cNvSpPr>
            <a:spLocks noGrp="1"/>
          </p:cNvSpPr>
          <p:nvPr>
            <p:ph type="title"/>
          </p:nvPr>
        </p:nvSpPr>
        <p:spPr/>
        <p:txBody>
          <a:bodyPr/>
          <a:lstStyle/>
          <a:p>
            <a:pPr eaLnBrk="1" hangingPunct="1"/>
            <a:r>
              <a:rPr lang="en-US" sz="2800" smtClean="0"/>
              <a:t>Therapeutic Alliance and Treatment outcome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p:txBody>
          <a:bodyPr/>
          <a:lstStyle/>
          <a:p>
            <a:pPr eaLnBrk="1" hangingPunct="1"/>
            <a:r>
              <a:rPr lang="en-US" smtClean="0">
                <a:latin typeface="Times New Roman" pitchFamily="18" charset="0"/>
                <a:cs typeface="Times New Roman" pitchFamily="18" charset="0"/>
              </a:rPr>
              <a:t>Alliance may vary depending on ethnicity or gender matches (or mismatches) between the patient and therapist</a:t>
            </a:r>
          </a:p>
          <a:p>
            <a:pPr lvl="1" eaLnBrk="1" hangingPunct="1"/>
            <a:r>
              <a:rPr lang="en-US" smtClean="0">
                <a:latin typeface="Times New Roman" pitchFamily="18" charset="0"/>
                <a:cs typeface="Times New Roman" pitchFamily="18" charset="0"/>
              </a:rPr>
              <a:t>Some research supports patient/therapist similarity (matching) in developing alliance more successfully (Thompson, Worthington, et al., 1994), but findings are mixed (Fiorentine &amp; Hillhouse, 1999).</a:t>
            </a:r>
          </a:p>
        </p:txBody>
      </p:sp>
      <p:sp>
        <p:nvSpPr>
          <p:cNvPr id="61443" name="Title 1"/>
          <p:cNvSpPr>
            <a:spLocks noGrp="1"/>
          </p:cNvSpPr>
          <p:nvPr>
            <p:ph type="title"/>
          </p:nvPr>
        </p:nvSpPr>
        <p:spPr>
          <a:xfrm>
            <a:off x="457200" y="236538"/>
            <a:ext cx="7302500" cy="863600"/>
          </a:xfrm>
        </p:spPr>
        <p:txBody>
          <a:bodyPr/>
          <a:lstStyle/>
          <a:p>
            <a:pPr eaLnBrk="1" hangingPunct="1"/>
            <a:r>
              <a:rPr lang="en-US" smtClean="0"/>
              <a:t>What might Influence Alliance: </a:t>
            </a:r>
            <a:br>
              <a:rPr lang="en-US" smtClean="0"/>
            </a:br>
            <a:r>
              <a:rPr lang="en-US" smtClean="0"/>
              <a:t>Looking at Potential Moderators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Aim of this Study</a:t>
            </a:r>
          </a:p>
        </p:txBody>
      </p:sp>
      <p:sp>
        <p:nvSpPr>
          <p:cNvPr id="62467" name="Content Placeholder 2"/>
          <p:cNvSpPr>
            <a:spLocks noGrp="1"/>
          </p:cNvSpPr>
          <p:nvPr>
            <p:ph idx="1"/>
          </p:nvPr>
        </p:nvSpPr>
        <p:spPr>
          <a:xfrm>
            <a:off x="457200" y="1803400"/>
            <a:ext cx="8229600" cy="4827588"/>
          </a:xfrm>
        </p:spPr>
        <p:txBody>
          <a:bodyPr/>
          <a:lstStyle/>
          <a:p>
            <a:pPr eaLnBrk="1" hangingPunct="1"/>
            <a:r>
              <a:rPr lang="en-US" smtClean="0">
                <a:latin typeface="Times New Roman" pitchFamily="18" charset="0"/>
                <a:cs typeface="Times New Roman" pitchFamily="18" charset="0"/>
              </a:rPr>
              <a:t>Examine the moderating effects of gender/race matching between therapists and patients on therapeutic alliance and substance use outcomes</a:t>
            </a:r>
            <a:endParaRPr lang="en-US" smtClean="0"/>
          </a:p>
          <a:p>
            <a:pPr eaLnBrk="1" hangingPunct="1"/>
            <a:endParaRPr 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Method</a:t>
            </a:r>
          </a:p>
        </p:txBody>
      </p:sp>
      <p:sp>
        <p:nvSpPr>
          <p:cNvPr id="63491" name="Content Placeholder 2"/>
          <p:cNvSpPr>
            <a:spLocks noGrp="1"/>
          </p:cNvSpPr>
          <p:nvPr>
            <p:ph idx="1"/>
          </p:nvPr>
        </p:nvSpPr>
        <p:spPr/>
        <p:txBody>
          <a:bodyPr/>
          <a:lstStyle/>
          <a:p>
            <a:pPr eaLnBrk="1" hangingPunct="1"/>
            <a:r>
              <a:rPr lang="en-US" smtClean="0">
                <a:latin typeface="Times New Roman" pitchFamily="18" charset="0"/>
                <a:cs typeface="Times New Roman" pitchFamily="18" charset="0"/>
              </a:rPr>
              <a:t>Identical measures were obtained in two CTN trials of MET: </a:t>
            </a:r>
          </a:p>
          <a:p>
            <a:pPr lvl="1" eaLnBrk="1" hangingPunct="1">
              <a:buFont typeface="Arial" pitchFamily="34" charset="0"/>
              <a:buChar char="•"/>
            </a:pPr>
            <a:r>
              <a:rPr lang="en-US" sz="2000" b="1" i="1" smtClean="0">
                <a:latin typeface="Times New Roman" pitchFamily="18" charset="0"/>
                <a:cs typeface="Times New Roman" pitchFamily="18" charset="0"/>
              </a:rPr>
              <a:t>3 sessions of individual MET vs. Treatment as Usual (TAU) (CTN 0004)</a:t>
            </a:r>
          </a:p>
          <a:p>
            <a:pPr lvl="1" eaLnBrk="1" hangingPunct="1">
              <a:buFont typeface="Arial" pitchFamily="34" charset="0"/>
              <a:buChar char="•"/>
            </a:pPr>
            <a:r>
              <a:rPr lang="en-US" sz="2000" b="1" i="1" smtClean="0">
                <a:latin typeface="Times New Roman" pitchFamily="18" charset="0"/>
                <a:cs typeface="Times New Roman" pitchFamily="18" charset="0"/>
              </a:rPr>
              <a:t>3 sessions of individual MET delivered in Spanish vs. TAU delivered in Spanish (CTN 0021)</a:t>
            </a:r>
            <a:endParaRPr lang="en-US" sz="2000"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The two studies included  64 females and 281 males with a mean age of 33.7 (SD = 9.2). </a:t>
            </a:r>
          </a:p>
          <a:p>
            <a:pPr eaLnBrk="1" hangingPunct="1"/>
            <a:r>
              <a:rPr lang="en-US" smtClean="0">
                <a:latin typeface="Times New Roman" pitchFamily="18" charset="0"/>
                <a:cs typeface="Times New Roman" pitchFamily="18" charset="0"/>
              </a:rPr>
              <a:t>43% of participants reported their race as white, 30% reported Latino, 26% reported “other”, and 1% reported African American</a:t>
            </a:r>
          </a:p>
          <a:p>
            <a:pPr eaLnBrk="1" hangingPunct="1">
              <a:buFont typeface="Arial" pitchFamily="34" charset="0"/>
              <a:buNone/>
            </a:pPr>
            <a:endParaRPr lang="en-US" smtClean="0">
              <a:latin typeface="Times New Roman" pitchFamily="18" charset="0"/>
              <a:cs typeface="Times New Roman" pitchFamily="18" charset="0"/>
            </a:endParaRPr>
          </a:p>
          <a:p>
            <a:pPr lvl="1" eaLnBrk="1" hangingPunct="1">
              <a:buFont typeface="Arial" pitchFamily="34" charset="0"/>
              <a:buNone/>
            </a:pPr>
            <a:endParaRPr lang="en-US" smtClean="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457200" y="1100138"/>
            <a:ext cx="8229600" cy="4827587"/>
          </a:xfrm>
        </p:spPr>
        <p:txBody>
          <a:bodyPr/>
          <a:lstStyle/>
          <a:p>
            <a:pPr eaLnBrk="1" hangingPunct="1"/>
            <a:r>
              <a:rPr lang="en-US" smtClean="0">
                <a:latin typeface="Times New Roman" pitchFamily="18" charset="0"/>
                <a:cs typeface="Times New Roman" pitchFamily="18" charset="0"/>
              </a:rPr>
              <a:t>Measures </a:t>
            </a:r>
          </a:p>
          <a:p>
            <a:pPr lvl="1" eaLnBrk="1" hangingPunct="1"/>
            <a:r>
              <a:rPr lang="en-US" sz="2000" smtClean="0">
                <a:latin typeface="Times New Roman" pitchFamily="18" charset="0"/>
                <a:cs typeface="Times New Roman" pitchFamily="18" charset="0"/>
              </a:rPr>
              <a:t>The Helping Alliance Questionnaire-II (HAQ-II)</a:t>
            </a:r>
          </a:p>
          <a:p>
            <a:pPr lvl="1" eaLnBrk="1" hangingPunct="1"/>
            <a:r>
              <a:rPr lang="en-US" sz="2000" smtClean="0">
                <a:latin typeface="Times New Roman" pitchFamily="18" charset="0"/>
                <a:cs typeface="Times New Roman" pitchFamily="18" charset="0"/>
              </a:rPr>
              <a:t>The Addiction Severity Index-Lite</a:t>
            </a:r>
          </a:p>
          <a:p>
            <a:pPr lvl="1" eaLnBrk="1" hangingPunct="1"/>
            <a:r>
              <a:rPr lang="en-US" sz="2000" smtClean="0">
                <a:latin typeface="Times New Roman" pitchFamily="18" charset="0"/>
                <a:cs typeface="Times New Roman" pitchFamily="18" charset="0"/>
              </a:rPr>
              <a:t>Posttreatment Attitudes and Expectations Questionnaire</a:t>
            </a:r>
          </a:p>
          <a:p>
            <a:pPr eaLnBrk="1" hangingPunct="1"/>
            <a:r>
              <a:rPr lang="en-US" smtClean="0">
                <a:latin typeface="Times New Roman" pitchFamily="18" charset="0"/>
                <a:cs typeface="Times New Roman" pitchFamily="18" charset="0"/>
              </a:rPr>
              <a:t>Procedure</a:t>
            </a:r>
          </a:p>
          <a:p>
            <a:pPr lvl="1" eaLnBrk="1" hangingPunct="1"/>
            <a:r>
              <a:rPr lang="en-US" smtClean="0">
                <a:latin typeface="Times New Roman" pitchFamily="18" charset="0"/>
                <a:cs typeface="Times New Roman" pitchFamily="18" charset="0"/>
              </a:rPr>
              <a:t>HAQ-II, administered at the end of 3 sessions of treatment</a:t>
            </a:r>
          </a:p>
          <a:p>
            <a:pPr lvl="2" eaLnBrk="1" hangingPunct="1"/>
            <a:r>
              <a:rPr lang="en-US" sz="2000" smtClean="0">
                <a:latin typeface="Times New Roman" pitchFamily="18" charset="0"/>
                <a:cs typeface="Times New Roman" pitchFamily="18" charset="0"/>
              </a:rPr>
              <a:t>Therapists also completed a parallel version of the HAQ</a:t>
            </a:r>
          </a:p>
          <a:p>
            <a:pPr lvl="1" eaLnBrk="1" hangingPunct="1"/>
            <a:r>
              <a:rPr lang="en-US" smtClean="0">
                <a:latin typeface="Times New Roman" pitchFamily="18" charset="0"/>
                <a:cs typeface="Times New Roman" pitchFamily="18" charset="0"/>
              </a:rPr>
              <a:t>ASI-Lite, administered at the 4 week follow-up</a:t>
            </a:r>
          </a:p>
          <a:p>
            <a:pPr lvl="1" eaLnBrk="1" hangingPunct="1"/>
            <a:r>
              <a:rPr lang="en-US" smtClean="0">
                <a:latin typeface="Times New Roman" pitchFamily="18" charset="0"/>
                <a:cs typeface="Times New Roman" pitchFamily="18" charset="0"/>
              </a:rPr>
              <a:t>Patient’s perception of their therapist’s race or gender was extracted from the Posttreatment Attitudes and Expectations Questionnaire</a:t>
            </a:r>
          </a:p>
          <a:p>
            <a:pPr lvl="2" eaLnBrk="1" hangingPunct="1"/>
            <a:endParaRPr lang="en-US" b="1" i="1" smtClean="0">
              <a:latin typeface="Times New Roman" pitchFamily="18" charset="0"/>
              <a:cs typeface="Times New Roman" pitchFamily="18" charset="0"/>
            </a:endParaRPr>
          </a:p>
          <a:p>
            <a:pPr lvl="1" eaLnBrk="1" hangingPunct="1">
              <a:buFont typeface="Arial" pitchFamily="34" charset="0"/>
              <a:buNone/>
            </a:pPr>
            <a:endParaRPr lang="en-US" b="1" i="1" smtClean="0">
              <a:latin typeface="Times New Roman" pitchFamily="18" charset="0"/>
              <a:cs typeface="Times New Roman" pitchFamily="18" charset="0"/>
            </a:endParaRPr>
          </a:p>
        </p:txBody>
      </p:sp>
      <p:sp>
        <p:nvSpPr>
          <p:cNvPr id="64515" name="Title 1"/>
          <p:cNvSpPr>
            <a:spLocks noGrp="1"/>
          </p:cNvSpPr>
          <p:nvPr>
            <p:ph type="title"/>
          </p:nvPr>
        </p:nvSpPr>
        <p:spPr/>
        <p:txBody>
          <a:bodyPr/>
          <a:lstStyle/>
          <a:p>
            <a:pPr eaLnBrk="1" hangingPunct="1"/>
            <a:r>
              <a:rPr lang="en-US" smtClean="0"/>
              <a:t>Method, continued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Analytic Plan</a:t>
            </a:r>
          </a:p>
        </p:txBody>
      </p:sp>
      <p:sp>
        <p:nvSpPr>
          <p:cNvPr id="65539" name="Content Placeholder 2"/>
          <p:cNvSpPr>
            <a:spLocks noGrp="1"/>
          </p:cNvSpPr>
          <p:nvPr>
            <p:ph idx="1"/>
          </p:nvPr>
        </p:nvSpPr>
        <p:spPr/>
        <p:txBody>
          <a:bodyPr/>
          <a:lstStyle/>
          <a:p>
            <a:pPr eaLnBrk="1" hangingPunct="1"/>
            <a:r>
              <a:rPr lang="en-US" sz="2400" smtClean="0"/>
              <a:t>Relationship between variables examined using ANCOVAs</a:t>
            </a:r>
          </a:p>
          <a:p>
            <a:pPr lvl="1" eaLnBrk="1" hangingPunct="1"/>
            <a:r>
              <a:rPr lang="en-US" sz="1800" smtClean="0"/>
              <a:t>Primary outcome variable was self-reported days of alcohol and drug use at week 4 assessed with ASI</a:t>
            </a:r>
          </a:p>
          <a:p>
            <a:pPr lvl="2" eaLnBrk="1" hangingPunct="1"/>
            <a:r>
              <a:rPr lang="en-US" sz="1400" smtClean="0"/>
              <a:t>possible range: 0-360; 30 days for each of the 12 drug categories; observed range 0-100.</a:t>
            </a:r>
          </a:p>
          <a:p>
            <a:pPr lvl="1" eaLnBrk="1" hangingPunct="1"/>
            <a:r>
              <a:rPr lang="en-US" sz="1800" smtClean="0"/>
              <a:t>Covariates</a:t>
            </a:r>
          </a:p>
          <a:p>
            <a:pPr lvl="2" eaLnBrk="1" hangingPunct="1"/>
            <a:r>
              <a:rPr lang="en-US" sz="1400" smtClean="0"/>
              <a:t>HAQ-II patient and therapist scores and baseline substance use days</a:t>
            </a:r>
          </a:p>
          <a:p>
            <a:pPr lvl="1" eaLnBrk="1" hangingPunct="1"/>
            <a:r>
              <a:rPr lang="en-US" sz="1800" smtClean="0"/>
              <a:t>Fixed variable</a:t>
            </a:r>
          </a:p>
          <a:p>
            <a:pPr lvl="2" eaLnBrk="1" hangingPunct="1"/>
            <a:r>
              <a:rPr lang="en-US" sz="1400" smtClean="0"/>
              <a:t>Race or gender match</a:t>
            </a:r>
          </a:p>
          <a:p>
            <a:pPr lvl="1" eaLnBrk="1" hangingPunct="1"/>
            <a:r>
              <a:rPr lang="en-US" sz="1800" smtClean="0"/>
              <a:t>Both HAQ-II scores were centered so intercept would be at the means of these scores instead of 0.</a:t>
            </a:r>
          </a:p>
          <a:p>
            <a:pPr lvl="1" eaLnBrk="1" hangingPunct="1"/>
            <a:r>
              <a:rPr lang="en-US" sz="1800" smtClean="0"/>
              <a:t>Log transformation was applied to the outcome variable to reduce its skewness</a:t>
            </a:r>
          </a:p>
          <a:p>
            <a:pPr lvl="1" eaLnBrk="1" hangingPunct="1"/>
            <a:r>
              <a:rPr lang="en-US" sz="1800" smtClean="0"/>
              <a:t>Effect size indicated by Cohen’s </a:t>
            </a:r>
            <a:r>
              <a:rPr lang="en-US" sz="1800" i="1" smtClean="0"/>
              <a:t>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Background</a:t>
            </a:r>
          </a:p>
        </p:txBody>
      </p:sp>
      <p:sp>
        <p:nvSpPr>
          <p:cNvPr id="11267" name="Content Placeholder 2"/>
          <p:cNvSpPr>
            <a:spLocks noGrp="1"/>
          </p:cNvSpPr>
          <p:nvPr>
            <p:ph idx="1"/>
          </p:nvPr>
        </p:nvSpPr>
        <p:spPr>
          <a:xfrm>
            <a:off x="457200" y="1649413"/>
            <a:ext cx="8478838" cy="4827587"/>
          </a:xfrm>
        </p:spPr>
        <p:txBody>
          <a:bodyPr/>
          <a:lstStyle/>
          <a:p>
            <a:pPr eaLnBrk="1" hangingPunct="1">
              <a:spcBef>
                <a:spcPts val="1200"/>
              </a:spcBef>
            </a:pPr>
            <a:r>
              <a:rPr lang="en-US" smtClean="0"/>
              <a:t>REM/Women historically under-represented in clinical trials</a:t>
            </a:r>
          </a:p>
          <a:p>
            <a:pPr eaLnBrk="1" hangingPunct="1">
              <a:spcBef>
                <a:spcPts val="1200"/>
              </a:spcBef>
            </a:pPr>
            <a:r>
              <a:rPr lang="en-US" smtClean="0"/>
              <a:t>Much literature regarding recruitment, less on retention</a:t>
            </a:r>
          </a:p>
          <a:p>
            <a:pPr eaLnBrk="1" hangingPunct="1">
              <a:spcBef>
                <a:spcPts val="1200"/>
              </a:spcBef>
            </a:pPr>
            <a:r>
              <a:rPr lang="en-US" smtClean="0"/>
              <a:t>Greater vulnerability of these populations to adverse medical/social consequences of SUD</a:t>
            </a:r>
          </a:p>
          <a:p>
            <a:pPr eaLnBrk="1" hangingPunct="1">
              <a:spcBef>
                <a:spcPts val="1200"/>
              </a:spcBef>
            </a:pPr>
            <a:r>
              <a:rPr lang="en-US" smtClean="0"/>
              <a:t>Need to successfully retain in research studies</a:t>
            </a:r>
          </a:p>
          <a:p>
            <a:pPr eaLnBrk="1" hangingPunct="1">
              <a:spcBef>
                <a:spcPts val="1200"/>
              </a:spcBef>
            </a:pPr>
            <a:endParaRPr lang="en-US" smtClean="0"/>
          </a:p>
          <a:p>
            <a:pPr eaLnBrk="1" hangingPunct="1">
              <a:spcBef>
                <a:spcPts val="1200"/>
              </a:spcBef>
            </a:pPr>
            <a:endParaRPr lang="en-US" smtClean="0"/>
          </a:p>
          <a:p>
            <a:pPr eaLnBrk="1" hangingPunct="1">
              <a:spcBef>
                <a:spcPts val="1200"/>
              </a:spcBef>
            </a:pPr>
            <a:endParaRPr lang="en-US" smtClean="0"/>
          </a:p>
          <a:p>
            <a:pPr eaLnBrk="1" hangingPunct="1">
              <a:spcBef>
                <a:spcPts val="1200"/>
              </a:spcBef>
            </a:pPr>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p:txBody>
          <a:bodyPr/>
          <a:lstStyle/>
          <a:p>
            <a:pPr eaLnBrk="1" hangingPunct="1"/>
            <a:r>
              <a:rPr lang="en-US" sz="2400" smtClean="0">
                <a:latin typeface="Times New Roman" pitchFamily="18" charset="0"/>
                <a:cs typeface="Times New Roman" pitchFamily="18" charset="0"/>
              </a:rPr>
              <a:t>(1)  Patients’ perception of their therapists’ race will affect the amount of substance use, defined as self-reported days of substance use at the end of the active phase of treatment, and patients’ perception will moderate the relationship between therapeutic alliance, defined by patient as well as therapist scores on the HAQ-II at the end of the active phase of treatment, and substance use.</a:t>
            </a:r>
            <a:endParaRPr lang="en-US" sz="2000" smtClean="0">
              <a:latin typeface="Times New Roman" pitchFamily="18" charset="0"/>
              <a:cs typeface="Times New Roman" pitchFamily="18" charset="0"/>
            </a:endParaRPr>
          </a:p>
          <a:p>
            <a:pPr eaLnBrk="1" hangingPunct="1"/>
            <a:r>
              <a:rPr lang="en-US" sz="2400" smtClean="0">
                <a:latin typeface="Times New Roman" pitchFamily="18" charset="0"/>
                <a:cs typeface="Times New Roman" pitchFamily="18" charset="0"/>
              </a:rPr>
              <a:t>(2)  Patients’ perception of their therapists’ gender will affect the amount of substance use, defined as self-reported days of substance use at the end of the active phase of treatment, and patients’ perception will moderate the relationship between therapeutic alliance, defined by patient as well as therapist scores on the HAQ-II at the end of the active phase of treatment, and substance use.</a:t>
            </a:r>
          </a:p>
          <a:p>
            <a:pPr lvl="1" eaLnBrk="1" hangingPunct="1"/>
            <a:endParaRPr lang="en-US" sz="2000" smtClean="0">
              <a:latin typeface="Times New Roman" pitchFamily="18" charset="0"/>
              <a:cs typeface="Times New Roman" pitchFamily="18" charset="0"/>
            </a:endParaRPr>
          </a:p>
          <a:p>
            <a:pPr lvl="1" eaLnBrk="1" hangingPunct="1"/>
            <a:endParaRPr lang="en-US" smtClean="0"/>
          </a:p>
        </p:txBody>
      </p:sp>
      <p:sp>
        <p:nvSpPr>
          <p:cNvPr id="66563" name="Title 1"/>
          <p:cNvSpPr>
            <a:spLocks noGrp="1"/>
          </p:cNvSpPr>
          <p:nvPr>
            <p:ph type="title"/>
          </p:nvPr>
        </p:nvSpPr>
        <p:spPr/>
        <p:txBody>
          <a:bodyPr/>
          <a:lstStyle/>
          <a:p>
            <a:pPr eaLnBrk="1" hangingPunct="1"/>
            <a:r>
              <a:rPr lang="en-US" smtClean="0"/>
              <a:t>Hypotheses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Results: Hypothesis 1</a:t>
            </a:r>
          </a:p>
        </p:txBody>
      </p:sp>
      <p:sp>
        <p:nvSpPr>
          <p:cNvPr id="67587" name="Content Placeholder 2"/>
          <p:cNvSpPr>
            <a:spLocks noGrp="1"/>
          </p:cNvSpPr>
          <p:nvPr>
            <p:ph idx="1"/>
          </p:nvPr>
        </p:nvSpPr>
        <p:spPr/>
        <p:txBody>
          <a:bodyPr/>
          <a:lstStyle/>
          <a:p>
            <a:pPr eaLnBrk="1" hangingPunct="1"/>
            <a:r>
              <a:rPr lang="en-US" sz="2200" smtClean="0">
                <a:latin typeface="Times New Roman" pitchFamily="18" charset="0"/>
                <a:cs typeface="Times New Roman" pitchFamily="18" charset="0"/>
              </a:rPr>
              <a:t>As hypothesized, racially matched patients reported significantly fewer days of drug use (t(341) = -2.40, p = 0.02, </a:t>
            </a:r>
            <a:r>
              <a:rPr lang="en-US" sz="2200" i="1" smtClean="0">
                <a:latin typeface="Times New Roman" pitchFamily="18" charset="0"/>
                <a:cs typeface="Times New Roman" pitchFamily="18" charset="0"/>
              </a:rPr>
              <a:t>d</a:t>
            </a:r>
            <a:r>
              <a:rPr lang="en-US" sz="2200" smtClean="0">
                <a:latin typeface="Times New Roman" pitchFamily="18" charset="0"/>
                <a:cs typeface="Times New Roman" pitchFamily="18" charset="0"/>
              </a:rPr>
              <a:t> = -0.26). </a:t>
            </a:r>
          </a:p>
          <a:p>
            <a:pPr lvl="1" eaLnBrk="1" hangingPunct="1"/>
            <a:r>
              <a:rPr lang="en-US" sz="1800" smtClean="0">
                <a:latin typeface="Times New Roman" pitchFamily="18" charset="0"/>
                <a:cs typeface="Times New Roman" pitchFamily="18" charset="0"/>
              </a:rPr>
              <a:t>This effect equals to a 26% reduction in days of substance use from 5.2 to 3.9.  </a:t>
            </a:r>
          </a:p>
          <a:p>
            <a:pPr eaLnBrk="1" hangingPunct="1"/>
            <a:r>
              <a:rPr lang="en-US" sz="2200" smtClean="0">
                <a:latin typeface="Times New Roman" pitchFamily="18" charset="0"/>
                <a:cs typeface="Times New Roman" pitchFamily="18" charset="0"/>
              </a:rPr>
              <a:t>However, racial match was unrelated to patient perceived helping alliance (t(341) = 0.65, p = 0.52, </a:t>
            </a:r>
            <a:r>
              <a:rPr lang="en-US" sz="2200" i="1" smtClean="0">
                <a:latin typeface="Times New Roman" pitchFamily="18" charset="0"/>
                <a:cs typeface="Times New Roman" pitchFamily="18" charset="0"/>
              </a:rPr>
              <a:t>d</a:t>
            </a:r>
            <a:r>
              <a:rPr lang="en-US" sz="2200" smtClean="0">
                <a:latin typeface="Times New Roman" pitchFamily="18" charset="0"/>
                <a:cs typeface="Times New Roman" pitchFamily="18" charset="0"/>
              </a:rPr>
              <a:t> = 0.07). </a:t>
            </a:r>
          </a:p>
          <a:p>
            <a:pPr eaLnBrk="1" hangingPunct="1"/>
            <a:r>
              <a:rPr lang="en-US" sz="2200" smtClean="0">
                <a:latin typeface="Times New Roman" pitchFamily="18" charset="0"/>
                <a:cs typeface="Times New Roman" pitchFamily="18" charset="0"/>
              </a:rPr>
              <a:t>When HAQ-II therapists’ scores were included in the model, racially matched patients again reported significantly fewer days of drug use (t(341) = -2.36, p = 0.02, </a:t>
            </a:r>
            <a:r>
              <a:rPr lang="en-US" sz="2200" i="1" smtClean="0">
                <a:latin typeface="Times New Roman" pitchFamily="18" charset="0"/>
                <a:cs typeface="Times New Roman" pitchFamily="18" charset="0"/>
              </a:rPr>
              <a:t>d</a:t>
            </a:r>
            <a:r>
              <a:rPr lang="en-US" sz="2200" smtClean="0">
                <a:latin typeface="Times New Roman" pitchFamily="18" charset="0"/>
                <a:cs typeface="Times New Roman" pitchFamily="18" charset="0"/>
              </a:rPr>
              <a:t> = -0.26).</a:t>
            </a:r>
          </a:p>
          <a:p>
            <a:pPr eaLnBrk="1" hangingPunct="1"/>
            <a:r>
              <a:rPr lang="en-US" sz="2200" smtClean="0">
                <a:latin typeface="Times New Roman" pitchFamily="18" charset="0"/>
                <a:cs typeface="Times New Roman" pitchFamily="18" charset="0"/>
              </a:rPr>
              <a:t>Race matching significantly moderated the relationship between helping alliance perceived by therapists and substance use (t(341) = 2.03, p = 0.04, </a:t>
            </a:r>
            <a:r>
              <a:rPr lang="en-US" sz="2200" i="1" smtClean="0">
                <a:latin typeface="Times New Roman" pitchFamily="18" charset="0"/>
                <a:cs typeface="Times New Roman" pitchFamily="18" charset="0"/>
              </a:rPr>
              <a:t>d</a:t>
            </a:r>
            <a:r>
              <a:rPr lang="en-US" sz="2200" smtClean="0">
                <a:latin typeface="Times New Roman" pitchFamily="18" charset="0"/>
                <a:cs typeface="Times New Roman" pitchFamily="18" charset="0"/>
              </a:rPr>
              <a:t> = 0.22, fig. 1). </a:t>
            </a:r>
            <a:endParaRPr lang="en-US" sz="1800" smtClean="0">
              <a:latin typeface="Times New Roman" pitchFamily="18" charset="0"/>
              <a:cs typeface="Times New Roman" pitchFamily="18" charset="0"/>
            </a:endParaRPr>
          </a:p>
          <a:p>
            <a:pPr eaLnBrk="1" hangingPunct="1"/>
            <a:r>
              <a:rPr lang="en-US" sz="2200" smtClean="0">
                <a:latin typeface="Times New Roman" pitchFamily="18" charset="0"/>
                <a:cs typeface="Times New Roman" pitchFamily="18" charset="0"/>
              </a:rPr>
              <a:t>There were no differences in matching effects between CTN 0004 and 0021.</a:t>
            </a:r>
            <a:endParaRPr lang="en-US" sz="22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1.GIF"/>
          <p:cNvPicPr>
            <a:picLocks noGrp="1" noChangeAspect="1"/>
          </p:cNvPicPr>
          <p:nvPr>
            <p:ph idx="1"/>
          </p:nvPr>
        </p:nvPicPr>
        <p:blipFill>
          <a:blip r:embed="rId3" cstate="print">
            <a:duotone>
              <a:schemeClr val="accent4">
                <a:shade val="45000"/>
                <a:satMod val="135000"/>
              </a:schemeClr>
              <a:prstClr val="white"/>
            </a:duotone>
          </a:blip>
          <a:srcRect t="10667" b="7680"/>
          <a:stretch>
            <a:fillRect/>
          </a:stretch>
        </p:blipFill>
        <p:spPr>
          <a:xfrm>
            <a:off x="630452" y="1298575"/>
            <a:ext cx="7883095" cy="4827588"/>
          </a:xfrm>
          <a:ln w="127000" cap="sq">
            <a:solidFill>
              <a:srgbClr val="000000"/>
            </a:solidFill>
          </a:ln>
          <a:effectLst>
            <a:outerShdw blurRad="57150" dist="50800" dir="2700000" algn="tl" rotWithShape="0">
              <a:srgbClr val="000000">
                <a:alpha val="40000"/>
              </a:srgbClr>
            </a:outerShdw>
          </a:effectLst>
        </p:spPr>
      </p:pic>
      <p:sp>
        <p:nvSpPr>
          <p:cNvPr id="68611" name="Title 1"/>
          <p:cNvSpPr>
            <a:spLocks noGrp="1"/>
          </p:cNvSpPr>
          <p:nvPr>
            <p:ph type="title"/>
          </p:nvPr>
        </p:nvSpPr>
        <p:spPr/>
        <p:txBody>
          <a:bodyPr/>
          <a:lstStyle/>
          <a:p>
            <a:pPr eaLnBrk="1" hangingPunct="1"/>
            <a:r>
              <a:rPr lang="en-US" smtClean="0"/>
              <a:t>Results: Hypothesis 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p:txBody>
          <a:bodyPr/>
          <a:lstStyle/>
          <a:p>
            <a:pPr eaLnBrk="1" hangingPunct="1"/>
            <a:r>
              <a:rPr lang="en-US" sz="2200" smtClean="0">
                <a:latin typeface="Times New Roman" pitchFamily="18" charset="0"/>
                <a:cs typeface="Times New Roman" pitchFamily="18" charset="0"/>
              </a:rPr>
              <a:t>Gender matched patients reported significantly more days of drug use (t(341) = 2.17, p = 0.03, d = 0.23, fig. 2; a 57%  increase from 3.4 to 5.3 days,) even after HAQ-II therapists scores were included in the model (t(341) = 2.01, p = 0.045, </a:t>
            </a:r>
            <a:r>
              <a:rPr lang="en-US" sz="2200" i="1" smtClean="0">
                <a:latin typeface="Times New Roman" pitchFamily="18" charset="0"/>
                <a:cs typeface="Times New Roman" pitchFamily="18" charset="0"/>
              </a:rPr>
              <a:t>d</a:t>
            </a:r>
            <a:r>
              <a:rPr lang="en-US" sz="2200" smtClean="0">
                <a:latin typeface="Times New Roman" pitchFamily="18" charset="0"/>
                <a:cs typeface="Times New Roman" pitchFamily="18" charset="0"/>
              </a:rPr>
              <a:t> = 0.22).  </a:t>
            </a:r>
          </a:p>
          <a:p>
            <a:pPr eaLnBrk="1" hangingPunct="1"/>
            <a:endParaRPr lang="en-US" sz="1800" smtClean="0">
              <a:latin typeface="Times New Roman" pitchFamily="18" charset="0"/>
              <a:cs typeface="Times New Roman" pitchFamily="18" charset="0"/>
            </a:endParaRPr>
          </a:p>
          <a:p>
            <a:pPr eaLnBrk="1" hangingPunct="1"/>
            <a:r>
              <a:rPr lang="en-US" sz="2200" smtClean="0">
                <a:latin typeface="Times New Roman" pitchFamily="18" charset="0"/>
                <a:cs typeface="Times New Roman" pitchFamily="18" charset="0"/>
              </a:rPr>
              <a:t>Perceived gender similarity did not significantly affect the level of helping alliance indicated by patients (t(341) = 1.72, p = 0.09, d = 0.19) or therapists (t(341) = 0.56, p = 0.58, </a:t>
            </a:r>
            <a:r>
              <a:rPr lang="en-US" sz="2200" i="1" smtClean="0">
                <a:latin typeface="Times New Roman" pitchFamily="18" charset="0"/>
                <a:cs typeface="Times New Roman" pitchFamily="18" charset="0"/>
              </a:rPr>
              <a:t>d</a:t>
            </a:r>
            <a:r>
              <a:rPr lang="en-US" sz="2200" smtClean="0">
                <a:latin typeface="Times New Roman" pitchFamily="18" charset="0"/>
                <a:cs typeface="Times New Roman" pitchFamily="18" charset="0"/>
              </a:rPr>
              <a:t> = 0.06). </a:t>
            </a:r>
          </a:p>
          <a:p>
            <a:pPr eaLnBrk="1" hangingPunct="1"/>
            <a:endParaRPr lang="en-US" sz="1800" smtClean="0">
              <a:latin typeface="Times New Roman" pitchFamily="18" charset="0"/>
              <a:cs typeface="Times New Roman" pitchFamily="18" charset="0"/>
            </a:endParaRPr>
          </a:p>
          <a:p>
            <a:pPr eaLnBrk="1" hangingPunct="1"/>
            <a:r>
              <a:rPr lang="en-US" sz="2200" smtClean="0">
                <a:latin typeface="Times New Roman" pitchFamily="18" charset="0"/>
                <a:cs typeface="Times New Roman" pitchFamily="18" charset="0"/>
              </a:rPr>
              <a:t>There were no differences in matching effects between CTN 0004 and 0021.</a:t>
            </a:r>
            <a:endParaRPr lang="en-US" sz="2200" smtClean="0"/>
          </a:p>
        </p:txBody>
      </p:sp>
      <p:sp>
        <p:nvSpPr>
          <p:cNvPr id="69635" name="Title 1"/>
          <p:cNvSpPr>
            <a:spLocks noGrp="1"/>
          </p:cNvSpPr>
          <p:nvPr>
            <p:ph type="title"/>
          </p:nvPr>
        </p:nvSpPr>
        <p:spPr/>
        <p:txBody>
          <a:bodyPr/>
          <a:lstStyle/>
          <a:p>
            <a:pPr eaLnBrk="1" hangingPunct="1"/>
            <a:r>
              <a:rPr lang="en-US" smtClean="0"/>
              <a:t>Results: Hypothesis 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2.GIF"/>
          <p:cNvPicPr>
            <a:picLocks noGrp="1" noChangeAspect="1"/>
          </p:cNvPicPr>
          <p:nvPr>
            <p:ph idx="1"/>
          </p:nvPr>
        </p:nvPicPr>
        <p:blipFill>
          <a:blip r:embed="rId3" cstate="print">
            <a:duotone>
              <a:schemeClr val="accent4">
                <a:shade val="45000"/>
                <a:satMod val="135000"/>
              </a:schemeClr>
              <a:prstClr val="white"/>
            </a:duotone>
          </a:blip>
          <a:srcRect t="14933" b="8533"/>
          <a:stretch>
            <a:fillRect/>
          </a:stretch>
        </p:blipFill>
        <p:spPr>
          <a:xfrm>
            <a:off x="457200" y="1350453"/>
            <a:ext cx="8229600" cy="4723832"/>
          </a:xfrm>
          <a:ln w="127000" cap="sq">
            <a:solidFill>
              <a:srgbClr val="000000"/>
            </a:solidFill>
          </a:ln>
          <a:effectLst>
            <a:outerShdw blurRad="57150" dist="50800" dir="2700000" algn="tl" rotWithShape="0">
              <a:srgbClr val="000000">
                <a:alpha val="40000"/>
              </a:srgbClr>
            </a:outerShdw>
          </a:effectLst>
        </p:spPr>
      </p:pic>
      <p:sp>
        <p:nvSpPr>
          <p:cNvPr id="70659" name="Title 1"/>
          <p:cNvSpPr>
            <a:spLocks noGrp="1"/>
          </p:cNvSpPr>
          <p:nvPr>
            <p:ph type="title"/>
          </p:nvPr>
        </p:nvSpPr>
        <p:spPr/>
        <p:txBody>
          <a:bodyPr/>
          <a:lstStyle/>
          <a:p>
            <a:pPr eaLnBrk="1" hangingPunct="1"/>
            <a:r>
              <a:rPr lang="en-US" smtClean="0"/>
              <a:t>Results: Hypothesis 2</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dirty="0" smtClean="0"/>
              <a:t>Discussion</a:t>
            </a:r>
          </a:p>
        </p:txBody>
      </p:sp>
      <p:sp>
        <p:nvSpPr>
          <p:cNvPr id="71683" name="Content Placeholder 2"/>
          <p:cNvSpPr>
            <a:spLocks noGrp="1"/>
          </p:cNvSpPr>
          <p:nvPr>
            <p:ph idx="1"/>
          </p:nvPr>
        </p:nvSpPr>
        <p:spPr>
          <a:xfrm>
            <a:off x="457200" y="1341438"/>
            <a:ext cx="8229600" cy="4827587"/>
          </a:xfrm>
        </p:spPr>
        <p:txBody>
          <a:bodyPr/>
          <a:lstStyle/>
          <a:p>
            <a:pPr eaLnBrk="1" hangingPunct="1"/>
            <a:r>
              <a:rPr lang="en-US" dirty="0" smtClean="0">
                <a:latin typeface="Times New Roman" pitchFamily="18" charset="0"/>
                <a:cs typeface="Times New Roman" pitchFamily="18" charset="0"/>
              </a:rPr>
              <a:t>Some unexpected findings:</a:t>
            </a:r>
          </a:p>
          <a:p>
            <a:pPr lvl="1" eaLnBrk="1" hangingPunct="1"/>
            <a:r>
              <a:rPr lang="en-US" sz="2000" dirty="0" smtClean="0">
                <a:latin typeface="Times New Roman" pitchFamily="18" charset="0"/>
                <a:cs typeface="Times New Roman" pitchFamily="18" charset="0"/>
              </a:rPr>
              <a:t>Matches in race resulted in significantly less substance use compared to patients and therapists whose race did not match.</a:t>
            </a:r>
          </a:p>
          <a:p>
            <a:pPr lvl="1" eaLnBrk="1" hangingPunct="1"/>
            <a:r>
              <a:rPr lang="en-US" sz="2000" dirty="0" smtClean="0">
                <a:latin typeface="Times New Roman" pitchFamily="18" charset="0"/>
                <a:cs typeface="Times New Roman" pitchFamily="18" charset="0"/>
              </a:rPr>
              <a:t>Therapists’ ratings of alliance varied by race matching, but patients’ ratings didn’t. This suggests that therapists in this study seemed to have an easier time building alliance when working with a patient whose race matched their own. </a:t>
            </a:r>
          </a:p>
          <a:p>
            <a:pPr lvl="1" eaLnBrk="1" hangingPunct="1"/>
            <a:r>
              <a:rPr lang="en-US" sz="2000" dirty="0" smtClean="0">
                <a:latin typeface="Times New Roman" pitchFamily="18" charset="0"/>
                <a:cs typeface="Times New Roman" pitchFamily="18" charset="0"/>
              </a:rPr>
              <a:t>Unlike matches in race, matches in perceived gender between therapist and patient do not seem to be a helpful in decreasing substance use.  Patients who perceived their therapist’s gender to be the same as their own gender actually had </a:t>
            </a:r>
            <a:r>
              <a:rPr lang="en-US" sz="2000" i="1" dirty="0" smtClean="0">
                <a:latin typeface="Times New Roman" pitchFamily="18" charset="0"/>
                <a:cs typeface="Times New Roman" pitchFamily="18" charset="0"/>
              </a:rPr>
              <a:t>more</a:t>
            </a:r>
            <a:r>
              <a:rPr lang="en-US" sz="2000" dirty="0" smtClean="0">
                <a:latin typeface="Times New Roman" pitchFamily="18" charset="0"/>
                <a:cs typeface="Times New Roman" pitchFamily="18" charset="0"/>
              </a:rPr>
              <a:t> days of substance use.  Gender similarity also didn’t increase therapeutic alliance as perceived by patients or therapists</a:t>
            </a:r>
          </a:p>
          <a:p>
            <a:pPr lvl="1" eaLnBrk="1" hangingPunct="1"/>
            <a:endParaRPr lang="en-US"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1100138"/>
            <a:ext cx="8229600" cy="4827587"/>
          </a:xfrm>
        </p:spPr>
        <p:txBody>
          <a:bodyPr/>
          <a:lstStyle/>
          <a:p>
            <a:pPr eaLnBrk="1" hangingPunct="1"/>
            <a:r>
              <a:rPr lang="en-US" smtClean="0">
                <a:latin typeface="Times New Roman" pitchFamily="18" charset="0"/>
                <a:cs typeface="Times New Roman" pitchFamily="18" charset="0"/>
              </a:rPr>
              <a:t>A few limitations are worthy of mention when interpreting these results:</a:t>
            </a:r>
          </a:p>
          <a:p>
            <a:pPr lvl="1" eaLnBrk="1" hangingPunct="1"/>
            <a:r>
              <a:rPr lang="en-US" sz="2000" smtClean="0">
                <a:latin typeface="Times New Roman" pitchFamily="18" charset="0"/>
                <a:cs typeface="Times New Roman" pitchFamily="18" charset="0"/>
              </a:rPr>
              <a:t>This study only examined patients’ perceptions of gender and race.  It cannot be assumed that the therapists had the same impression, and it remains unknown whether these impressions might have resulted in different outcomes.</a:t>
            </a:r>
          </a:p>
          <a:p>
            <a:pPr lvl="1" eaLnBrk="1" hangingPunct="1"/>
            <a:r>
              <a:rPr lang="en-US" sz="2000" smtClean="0">
                <a:latin typeface="Times New Roman" pitchFamily="18" charset="0"/>
                <a:cs typeface="Times New Roman" pitchFamily="18" charset="0"/>
              </a:rPr>
              <a:t>Asking patients about their therapist’s race may have been confusing for patients who were Latino or Hispanic, since many consider “Latino” to be an ethnic group rather than a race. Race may have been defined differently, thus results may have differed if the question would have been “</a:t>
            </a:r>
            <a:r>
              <a:rPr lang="en-US" sz="2000" i="1" smtClean="0">
                <a:latin typeface="Times New Roman" pitchFamily="18" charset="0"/>
                <a:cs typeface="Times New Roman" pitchFamily="18" charset="0"/>
              </a:rPr>
              <a:t>Was your counselor the same ethnicity as you?”</a:t>
            </a:r>
          </a:p>
          <a:p>
            <a:pPr lvl="1" eaLnBrk="1" hangingPunct="1"/>
            <a:r>
              <a:rPr lang="en-US" sz="2000" smtClean="0">
                <a:latin typeface="Times New Roman" pitchFamily="18" charset="0"/>
                <a:cs typeface="Times New Roman" pitchFamily="18" charset="0"/>
              </a:rPr>
              <a:t>There were many more males than females in this study, which may have influenced the results. There were also very few African Americans, which is too few to make conclusions about matching African American patients with same race therapists.</a:t>
            </a:r>
            <a:endParaRPr lang="en-US" sz="2000" smtClean="0"/>
          </a:p>
        </p:txBody>
      </p:sp>
      <p:sp>
        <p:nvSpPr>
          <p:cNvPr id="72707" name="Title 1"/>
          <p:cNvSpPr>
            <a:spLocks noGrp="1"/>
          </p:cNvSpPr>
          <p:nvPr>
            <p:ph type="title"/>
          </p:nvPr>
        </p:nvSpPr>
        <p:spPr/>
        <p:txBody>
          <a:bodyPr/>
          <a:lstStyle/>
          <a:p>
            <a:pPr eaLnBrk="1" hangingPunct="1"/>
            <a:r>
              <a:rPr lang="en-US" smtClean="0"/>
              <a:t>Limitations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457200" y="1108075"/>
            <a:ext cx="8229600" cy="3887788"/>
          </a:xfrm>
        </p:spPr>
        <p:txBody>
          <a:bodyPr/>
          <a:lstStyle/>
          <a:p>
            <a:pPr algn="ctr" eaLnBrk="1" hangingPunct="1">
              <a:buFont typeface="Arial" pitchFamily="34" charset="0"/>
              <a:buNone/>
            </a:pPr>
            <a:r>
              <a:rPr lang="en-US" smtClean="0"/>
              <a:t>	</a:t>
            </a:r>
          </a:p>
          <a:p>
            <a:pPr algn="ctr" eaLnBrk="1" hangingPunct="1">
              <a:buFont typeface="Arial" pitchFamily="34" charset="0"/>
              <a:buNone/>
            </a:pPr>
            <a:endParaRPr lang="en-US" smtClean="0">
              <a:latin typeface="Times New Roman" pitchFamily="18" charset="0"/>
              <a:cs typeface="Times New Roman" pitchFamily="18" charset="0"/>
            </a:endParaRPr>
          </a:p>
          <a:p>
            <a:pPr algn="ctr" eaLnBrk="1" hangingPunct="1">
              <a:buFont typeface="Arial" pitchFamily="34" charset="0"/>
              <a:buNone/>
            </a:pPr>
            <a:r>
              <a:rPr lang="en-US" smtClean="0">
                <a:latin typeface="Times New Roman" pitchFamily="18" charset="0"/>
                <a:cs typeface="Times New Roman" pitchFamily="18" charset="0"/>
              </a:rPr>
              <a:t>Overall, findings from this study support a recommendation of matching patients to providers of the same race, but do not support a recommendation of routinely matching patients to providers of the same gender.</a:t>
            </a:r>
            <a:endParaRPr lang="en-US" b="1" i="1" smtClean="0">
              <a:latin typeface="Times New Roman" pitchFamily="18" charset="0"/>
              <a:cs typeface="Times New Roman" pitchFamily="18" charset="0"/>
            </a:endParaRPr>
          </a:p>
          <a:p>
            <a:pPr eaLnBrk="1" hangingPunct="1"/>
            <a:endParaRPr lang="en-US" smtClean="0"/>
          </a:p>
        </p:txBody>
      </p:sp>
      <p:sp>
        <p:nvSpPr>
          <p:cNvPr id="73731" name="Title 1"/>
          <p:cNvSpPr>
            <a:spLocks noGrp="1"/>
          </p:cNvSpPr>
          <p:nvPr>
            <p:ph type="title"/>
          </p:nvPr>
        </p:nvSpPr>
        <p:spPr/>
        <p:txBody>
          <a:bodyPr/>
          <a:lstStyle/>
          <a:p>
            <a:pPr eaLnBrk="1" hangingPunct="1"/>
            <a:r>
              <a:rPr lang="en-US" smtClean="0"/>
              <a:t>Summary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p:txBody>
          <a:bodyPr/>
          <a:lstStyle/>
          <a:p>
            <a:pPr algn="ctr" eaLnBrk="1" hangingPunct="1">
              <a:buFont typeface="Arial" pitchFamily="34" charset="0"/>
              <a:buNone/>
            </a:pPr>
            <a:r>
              <a:rPr lang="en-US" b="1" i="1" smtClean="0">
                <a:latin typeface="Times New Roman" pitchFamily="18" charset="0"/>
                <a:cs typeface="Times New Roman" pitchFamily="18" charset="0"/>
              </a:rPr>
              <a:t>	</a:t>
            </a:r>
          </a:p>
          <a:p>
            <a:pPr algn="ctr" eaLnBrk="1" hangingPunct="1">
              <a:buFont typeface="Arial" pitchFamily="34" charset="0"/>
              <a:buNone/>
            </a:pPr>
            <a:endParaRPr lang="en-US" b="1" i="1" smtClean="0">
              <a:latin typeface="Times New Roman" pitchFamily="18" charset="0"/>
              <a:cs typeface="Times New Roman" pitchFamily="18" charset="0"/>
            </a:endParaRPr>
          </a:p>
          <a:p>
            <a:pPr algn="ctr" eaLnBrk="1" hangingPunct="1">
              <a:buFont typeface="Arial" pitchFamily="34" charset="0"/>
              <a:buNone/>
            </a:pPr>
            <a:r>
              <a:rPr lang="en-US" b="1" i="1" smtClean="0">
                <a:latin typeface="Times New Roman" pitchFamily="18" charset="0"/>
                <a:cs typeface="Times New Roman" pitchFamily="18" charset="0"/>
              </a:rPr>
              <a:t>This research was supported by NIDA’s Clinical Trials Network</a:t>
            </a:r>
          </a:p>
          <a:p>
            <a:pPr eaLnBrk="1" hangingPunct="1"/>
            <a:endParaRPr lang="en-US" smtClean="0"/>
          </a:p>
        </p:txBody>
      </p:sp>
      <p:sp>
        <p:nvSpPr>
          <p:cNvPr id="74755" name="Title 1"/>
          <p:cNvSpPr>
            <a:spLocks noGrp="1"/>
          </p:cNvSpPr>
          <p:nvPr>
            <p:ph type="title"/>
          </p:nvPr>
        </p:nvSpPr>
        <p:spPr/>
        <p:txBody>
          <a:bodyPr/>
          <a:lstStyle/>
          <a:p>
            <a:pPr eaLnBrk="1" hangingPunct="1"/>
            <a:r>
              <a:rPr lang="en-US" smtClean="0"/>
              <a:t>Research Support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smtClean="0"/>
              <a:t>References</a:t>
            </a:r>
          </a:p>
        </p:txBody>
      </p:sp>
      <p:sp>
        <p:nvSpPr>
          <p:cNvPr id="75779" name="Content Placeholder 2"/>
          <p:cNvSpPr>
            <a:spLocks noGrp="1"/>
          </p:cNvSpPr>
          <p:nvPr>
            <p:ph idx="1"/>
          </p:nvPr>
        </p:nvSpPr>
        <p:spPr/>
        <p:txBody>
          <a:bodyPr/>
          <a:lstStyle/>
          <a:p>
            <a:pPr eaLnBrk="1" hangingPunct="1"/>
            <a:r>
              <a:rPr lang="en-US" sz="1400" smtClean="0">
                <a:latin typeface="Times New Roman" pitchFamily="18" charset="0"/>
                <a:cs typeface="Times New Roman" pitchFamily="18" charset="0"/>
              </a:rPr>
              <a:t>Crits-Christoph, P., R. Gallop, et al. (2009). "The alliance in motivational enhancement therapy and counseling as usual for substance use problems." </a:t>
            </a:r>
            <a:r>
              <a:rPr lang="en-US" sz="1400" u="sng" smtClean="0">
                <a:latin typeface="Times New Roman" pitchFamily="18" charset="0"/>
                <a:cs typeface="Times New Roman" pitchFamily="18" charset="0"/>
              </a:rPr>
              <a:t>Journal of Consulting and Clinical Psychology</a:t>
            </a:r>
            <a:r>
              <a:rPr lang="en-US" sz="1400" smtClean="0">
                <a:latin typeface="Times New Roman" pitchFamily="18" charset="0"/>
                <a:cs typeface="Times New Roman" pitchFamily="18" charset="0"/>
              </a:rPr>
              <a:t> </a:t>
            </a:r>
            <a:r>
              <a:rPr lang="en-US" sz="1400" b="1" smtClean="0">
                <a:latin typeface="Times New Roman" pitchFamily="18" charset="0"/>
                <a:cs typeface="Times New Roman" pitchFamily="18" charset="0"/>
              </a:rPr>
              <a:t>77</a:t>
            </a:r>
            <a:r>
              <a:rPr lang="en-US" sz="1400" smtClean="0">
                <a:latin typeface="Times New Roman" pitchFamily="18" charset="0"/>
                <a:cs typeface="Times New Roman" pitchFamily="18" charset="0"/>
              </a:rPr>
              <a:t>(6): 1125-1135.</a:t>
            </a:r>
          </a:p>
          <a:p>
            <a:pPr eaLnBrk="1" hangingPunct="1">
              <a:buFont typeface="Arial" pitchFamily="34" charset="0"/>
              <a:buNone/>
            </a:pPr>
            <a:endParaRPr lang="en-US"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rPr>
              <a:t>Connors, G. J., K. M. Carroll, et al. (1997). "The therapeutic alliance and its relationship to alcoholism treatment participation and outcome." </a:t>
            </a:r>
            <a:r>
              <a:rPr lang="en-US" sz="1400" u="sng" smtClean="0">
                <a:latin typeface="Times New Roman" pitchFamily="18" charset="0"/>
                <a:cs typeface="Times New Roman" pitchFamily="18" charset="0"/>
              </a:rPr>
              <a:t>Journal of Consulting and Clinical Psychology</a:t>
            </a:r>
            <a:r>
              <a:rPr lang="en-US" sz="1400" smtClean="0">
                <a:latin typeface="Times New Roman" pitchFamily="18" charset="0"/>
                <a:cs typeface="Times New Roman" pitchFamily="18" charset="0"/>
              </a:rPr>
              <a:t> </a:t>
            </a:r>
            <a:r>
              <a:rPr lang="en-US" sz="1400" b="1" smtClean="0">
                <a:latin typeface="Times New Roman" pitchFamily="18" charset="0"/>
                <a:cs typeface="Times New Roman" pitchFamily="18" charset="0"/>
              </a:rPr>
              <a:t>65</a:t>
            </a:r>
            <a:r>
              <a:rPr lang="en-US" sz="1400" smtClean="0">
                <a:latin typeface="Times New Roman" pitchFamily="18" charset="0"/>
                <a:cs typeface="Times New Roman" pitchFamily="18" charset="0"/>
              </a:rPr>
              <a:t>(4): 588-598.</a:t>
            </a:r>
          </a:p>
          <a:p>
            <a:pPr eaLnBrk="1" hangingPunct="1">
              <a:buFont typeface="Arial" pitchFamily="34" charset="0"/>
              <a:buNone/>
            </a:pPr>
            <a:endParaRPr lang="en-US"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rPr>
              <a:t>Fiorentine, R. and M. P. Hillhouse (1999). "Drug treatment effectiveness and client-counselor empathy." </a:t>
            </a:r>
            <a:r>
              <a:rPr lang="en-US" sz="1400" u="sng" smtClean="0">
                <a:latin typeface="Times New Roman" pitchFamily="18" charset="0"/>
                <a:cs typeface="Times New Roman" pitchFamily="18" charset="0"/>
              </a:rPr>
              <a:t>Journal of Drug Issues</a:t>
            </a:r>
            <a:r>
              <a:rPr lang="en-US" sz="1400" smtClean="0">
                <a:latin typeface="Times New Roman" pitchFamily="18" charset="0"/>
                <a:cs typeface="Times New Roman" pitchFamily="18" charset="0"/>
              </a:rPr>
              <a:t> </a:t>
            </a:r>
            <a:r>
              <a:rPr lang="en-US" sz="1400" b="1" smtClean="0">
                <a:latin typeface="Times New Roman" pitchFamily="18" charset="0"/>
                <a:cs typeface="Times New Roman" pitchFamily="18" charset="0"/>
              </a:rPr>
              <a:t>29</a:t>
            </a:r>
            <a:r>
              <a:rPr lang="en-US" sz="1400" smtClean="0">
                <a:latin typeface="Times New Roman" pitchFamily="18" charset="0"/>
                <a:cs typeface="Times New Roman" pitchFamily="18" charset="0"/>
              </a:rPr>
              <a:t>(1): 59-74.</a:t>
            </a:r>
          </a:p>
          <a:p>
            <a:pPr eaLnBrk="1" hangingPunct="1">
              <a:buFont typeface="Arial" pitchFamily="34" charset="0"/>
              <a:buNone/>
            </a:pPr>
            <a:endParaRPr lang="en-US"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rPr>
              <a:t>McLellan, A. T., G. E. Woody, et al. (1988). "Is the counselor an "active ingredient" in substance abuse rehabilitation?  An examination of treatment success among four counselors." </a:t>
            </a:r>
            <a:r>
              <a:rPr lang="en-US" sz="1400" u="sng" smtClean="0">
                <a:latin typeface="Times New Roman" pitchFamily="18" charset="0"/>
                <a:cs typeface="Times New Roman" pitchFamily="18" charset="0"/>
              </a:rPr>
              <a:t>Journal of Nervous and Mental Disease</a:t>
            </a:r>
            <a:r>
              <a:rPr lang="en-US" sz="1400" smtClean="0">
                <a:latin typeface="Times New Roman" pitchFamily="18" charset="0"/>
                <a:cs typeface="Times New Roman" pitchFamily="18" charset="0"/>
              </a:rPr>
              <a:t> </a:t>
            </a:r>
            <a:r>
              <a:rPr lang="en-US" sz="1400" b="1" smtClean="0">
                <a:latin typeface="Times New Roman" pitchFamily="18" charset="0"/>
                <a:cs typeface="Times New Roman" pitchFamily="18" charset="0"/>
              </a:rPr>
              <a:t>176</a:t>
            </a:r>
            <a:r>
              <a:rPr lang="en-US" sz="1400" smtClean="0">
                <a:latin typeface="Times New Roman" pitchFamily="18" charset="0"/>
                <a:cs typeface="Times New Roman" pitchFamily="18" charset="0"/>
              </a:rPr>
              <a:t>: 423-430.</a:t>
            </a:r>
          </a:p>
          <a:p>
            <a:pPr eaLnBrk="1" hangingPunct="1">
              <a:buFont typeface="Arial" pitchFamily="34" charset="0"/>
              <a:buNone/>
            </a:pPr>
            <a:endParaRPr lang="en-US"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rPr>
              <a:t>Miller, W. R., &amp; Rose, G. S. (2009). Toward a theory of motivational interviewing. </a:t>
            </a:r>
            <a:r>
              <a:rPr lang="en-US" sz="1400" i="1" smtClean="0">
                <a:latin typeface="Times New Roman" pitchFamily="18" charset="0"/>
                <a:cs typeface="Times New Roman" pitchFamily="18" charset="0"/>
              </a:rPr>
              <a:t>American Psychologist, 64, 527–537.</a:t>
            </a:r>
          </a:p>
          <a:p>
            <a:pPr eaLnBrk="1" hangingPunct="1">
              <a:buFont typeface="Arial" pitchFamily="34" charset="0"/>
              <a:buNone/>
            </a:pPr>
            <a:endParaRPr lang="en-US"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rPr>
              <a:t>Thompson, C. E., R. Worthington, et al. (1994). "Counselor content orientation, counselor race, and Black women's cultural mistrust and self-disclosures." </a:t>
            </a:r>
            <a:r>
              <a:rPr lang="en-US" sz="1400" u="sng" smtClean="0">
                <a:latin typeface="Times New Roman" pitchFamily="18" charset="0"/>
                <a:cs typeface="Times New Roman" pitchFamily="18" charset="0"/>
              </a:rPr>
              <a:t>Journal of Counseling Psychology</a:t>
            </a:r>
            <a:r>
              <a:rPr lang="en-US" sz="1400" smtClean="0">
                <a:latin typeface="Times New Roman" pitchFamily="18" charset="0"/>
                <a:cs typeface="Times New Roman" pitchFamily="18" charset="0"/>
              </a:rPr>
              <a:t> </a:t>
            </a:r>
            <a:r>
              <a:rPr lang="en-US" sz="1400" b="1" smtClean="0">
                <a:latin typeface="Times New Roman" pitchFamily="18" charset="0"/>
                <a:cs typeface="Times New Roman" pitchFamily="18" charset="0"/>
              </a:rPr>
              <a:t>41</a:t>
            </a:r>
            <a:r>
              <a:rPr lang="en-US" sz="1400" smtClean="0">
                <a:latin typeface="Times New Roman" pitchFamily="18" charset="0"/>
                <a:cs typeface="Times New Roman" pitchFamily="18" charset="0"/>
              </a:rPr>
              <a:t>(2): 155-161.</a:t>
            </a:r>
          </a:p>
          <a:p>
            <a:pPr eaLnBrk="1" hangingPunct="1"/>
            <a:endParaRPr lang="en-US" sz="900" smtClean="0">
              <a:latin typeface="Times New Roman" pitchFamily="18" charset="0"/>
              <a:cs typeface="Times New Roman" pitchFamily="18" charset="0"/>
            </a:endParaRPr>
          </a:p>
          <a:p>
            <a:pPr eaLnBrk="1" hangingPunct="1"/>
            <a:endParaRPr lang="en-US" sz="10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Background (cont)</a:t>
            </a:r>
          </a:p>
        </p:txBody>
      </p:sp>
      <p:sp>
        <p:nvSpPr>
          <p:cNvPr id="12291" name="Content Placeholder 2"/>
          <p:cNvSpPr>
            <a:spLocks noGrp="1"/>
          </p:cNvSpPr>
          <p:nvPr>
            <p:ph idx="1"/>
          </p:nvPr>
        </p:nvSpPr>
        <p:spPr/>
        <p:txBody>
          <a:bodyPr/>
          <a:lstStyle/>
          <a:p>
            <a:pPr eaLnBrk="1" hangingPunct="1">
              <a:spcBef>
                <a:spcPts val="1200"/>
              </a:spcBef>
            </a:pPr>
            <a:r>
              <a:rPr lang="en-US" smtClean="0"/>
              <a:t>Reported that REM have lower retention than NHW (both in treatment and research)</a:t>
            </a:r>
          </a:p>
          <a:p>
            <a:pPr lvl="1" eaLnBrk="1" hangingPunct="1">
              <a:spcBef>
                <a:spcPts val="1200"/>
              </a:spcBef>
            </a:pPr>
            <a:r>
              <a:rPr lang="en-US" smtClean="0"/>
              <a:t>Others have not seen differences in some SUD studies</a:t>
            </a:r>
          </a:p>
          <a:p>
            <a:pPr eaLnBrk="1" hangingPunct="1">
              <a:spcBef>
                <a:spcPts val="1200"/>
              </a:spcBef>
            </a:pPr>
            <a:r>
              <a:rPr lang="en-US" smtClean="0"/>
              <a:t>Similar reports regarding age and gender</a:t>
            </a:r>
          </a:p>
          <a:p>
            <a:pPr eaLnBrk="1" hangingPunct="1">
              <a:spcBef>
                <a:spcPts val="1200"/>
              </a:spcBef>
            </a:pPr>
            <a:r>
              <a:rPr lang="en-US" smtClean="0"/>
              <a:t>Most analyze retention based on study completion or attendance to F/U sessions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11-52 PP Template for APA Convention Layouts 20114.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0"/>
            <a:ext cx="4724400"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609600" y="228600"/>
            <a:ext cx="3810000" cy="7110413"/>
          </a:xfrm>
          <a:prstGeom prst="rect">
            <a:avLst/>
          </a:prstGeom>
          <a:noFill/>
        </p:spPr>
        <p:txBody>
          <a:bodyPr>
            <a:spAutoFit/>
          </a:bodyPr>
          <a:lstStyle/>
          <a:p>
            <a:pPr algn="ctr">
              <a:defRPr/>
            </a:pPr>
            <a:r>
              <a:rPr lang="en-US" sz="2000" b="1" dirty="0">
                <a:solidFill>
                  <a:schemeClr val="accent6">
                    <a:lumMod val="50000"/>
                  </a:schemeClr>
                </a:solidFill>
              </a:rPr>
              <a:t>Contact Information:</a:t>
            </a:r>
          </a:p>
          <a:p>
            <a:pPr>
              <a:defRPr/>
            </a:pPr>
            <a:endParaRPr lang="en-US" sz="2000" dirty="0">
              <a:solidFill>
                <a:schemeClr val="accent6">
                  <a:lumMod val="50000"/>
                </a:schemeClr>
              </a:solidFill>
            </a:endParaRPr>
          </a:p>
          <a:p>
            <a:pPr>
              <a:defRPr/>
            </a:pPr>
            <a:r>
              <a:rPr lang="en-US" b="1" dirty="0">
                <a:solidFill>
                  <a:schemeClr val="accent6">
                    <a:lumMod val="50000"/>
                  </a:schemeClr>
                </a:solidFill>
              </a:rPr>
              <a:t>Kathy Burlew, Ph.D.</a:t>
            </a:r>
          </a:p>
          <a:p>
            <a:pPr>
              <a:defRPr/>
            </a:pPr>
            <a:r>
              <a:rPr lang="en-US" dirty="0">
                <a:solidFill>
                  <a:schemeClr val="accent6">
                    <a:lumMod val="50000"/>
                  </a:schemeClr>
                </a:solidFill>
              </a:rPr>
              <a:t>University of Cincinnati</a:t>
            </a:r>
          </a:p>
          <a:p>
            <a:pPr>
              <a:defRPr/>
            </a:pPr>
            <a:r>
              <a:rPr lang="en-US" dirty="0">
                <a:solidFill>
                  <a:schemeClr val="accent6">
                    <a:lumMod val="50000"/>
                  </a:schemeClr>
                </a:solidFill>
                <a:hlinkClick r:id="rId4"/>
              </a:rPr>
              <a:t>rkburlew@juno.com</a:t>
            </a:r>
            <a:endParaRPr lang="en-US" dirty="0">
              <a:solidFill>
                <a:schemeClr val="accent6">
                  <a:lumMod val="50000"/>
                </a:schemeClr>
              </a:solidFill>
            </a:endParaRPr>
          </a:p>
          <a:p>
            <a:pPr>
              <a:defRPr/>
            </a:pPr>
            <a:endParaRPr lang="en-US" dirty="0">
              <a:solidFill>
                <a:schemeClr val="accent6">
                  <a:lumMod val="50000"/>
                </a:schemeClr>
              </a:solidFill>
            </a:endParaRPr>
          </a:p>
          <a:p>
            <a:pPr>
              <a:defRPr/>
            </a:pPr>
            <a:r>
              <a:rPr lang="en-US" b="1" dirty="0">
                <a:solidFill>
                  <a:schemeClr val="accent6">
                    <a:lumMod val="50000"/>
                  </a:schemeClr>
                </a:solidFill>
              </a:rPr>
              <a:t>Carmen </a:t>
            </a:r>
            <a:r>
              <a:rPr lang="en-US" b="1" dirty="0" smtClean="0">
                <a:solidFill>
                  <a:schemeClr val="accent6">
                    <a:lumMod val="50000"/>
                  </a:schemeClr>
                </a:solidFill>
              </a:rPr>
              <a:t>Rosa, M.S.</a:t>
            </a:r>
            <a:endParaRPr lang="en-US" dirty="0">
              <a:solidFill>
                <a:schemeClr val="accent6">
                  <a:lumMod val="50000"/>
                </a:schemeClr>
              </a:solidFill>
            </a:endParaRPr>
          </a:p>
          <a:p>
            <a:pPr>
              <a:defRPr/>
            </a:pPr>
            <a:r>
              <a:rPr lang="en-US" dirty="0">
                <a:solidFill>
                  <a:schemeClr val="accent6">
                    <a:lumMod val="50000"/>
                  </a:schemeClr>
                </a:solidFill>
              </a:rPr>
              <a:t>National Institute on Drug Abuse</a:t>
            </a:r>
          </a:p>
          <a:p>
            <a:pPr>
              <a:defRPr/>
            </a:pPr>
            <a:r>
              <a:rPr lang="en-US" dirty="0">
                <a:solidFill>
                  <a:schemeClr val="accent6">
                    <a:lumMod val="50000"/>
                  </a:schemeClr>
                </a:solidFill>
                <a:hlinkClick r:id="rId5"/>
              </a:rPr>
              <a:t>crosa@nida.nih.gov</a:t>
            </a:r>
            <a:endParaRPr lang="en-US" dirty="0">
              <a:solidFill>
                <a:schemeClr val="accent6">
                  <a:lumMod val="50000"/>
                </a:schemeClr>
              </a:solidFill>
            </a:endParaRPr>
          </a:p>
          <a:p>
            <a:pPr>
              <a:defRPr/>
            </a:pPr>
            <a:endParaRPr lang="en-US" dirty="0">
              <a:solidFill>
                <a:schemeClr val="accent6">
                  <a:lumMod val="50000"/>
                </a:schemeClr>
              </a:solidFill>
            </a:endParaRPr>
          </a:p>
          <a:p>
            <a:pPr>
              <a:defRPr/>
            </a:pPr>
            <a:r>
              <a:rPr lang="en-US" b="1" dirty="0">
                <a:solidFill>
                  <a:schemeClr val="accent6">
                    <a:lumMod val="50000"/>
                  </a:schemeClr>
                </a:solidFill>
              </a:rPr>
              <a:t>Audrey J. Brooks, Ph.D.</a:t>
            </a:r>
          </a:p>
          <a:p>
            <a:pPr>
              <a:defRPr/>
            </a:pPr>
            <a:r>
              <a:rPr lang="en-US" dirty="0">
                <a:solidFill>
                  <a:schemeClr val="accent6">
                    <a:lumMod val="50000"/>
                  </a:schemeClr>
                </a:solidFill>
              </a:rPr>
              <a:t>University of Arizona</a:t>
            </a:r>
          </a:p>
          <a:p>
            <a:pPr>
              <a:defRPr/>
            </a:pPr>
            <a:r>
              <a:rPr lang="en-US" dirty="0"/>
              <a:t>brooksaj@email.arizona.edu</a:t>
            </a:r>
            <a:endParaRPr lang="en-US" dirty="0">
              <a:solidFill>
                <a:schemeClr val="accent6">
                  <a:lumMod val="50000"/>
                </a:schemeClr>
              </a:solidFill>
            </a:endParaRPr>
          </a:p>
          <a:p>
            <a:pPr>
              <a:defRPr/>
            </a:pPr>
            <a:endParaRPr lang="en-US" dirty="0">
              <a:solidFill>
                <a:schemeClr val="accent6">
                  <a:lumMod val="50000"/>
                </a:schemeClr>
              </a:solidFill>
            </a:endParaRPr>
          </a:p>
          <a:p>
            <a:pPr>
              <a:defRPr/>
            </a:pPr>
            <a:r>
              <a:rPr lang="en-US" b="1" dirty="0">
                <a:solidFill>
                  <a:schemeClr val="accent6">
                    <a:lumMod val="50000"/>
                  </a:schemeClr>
                </a:solidFill>
              </a:rPr>
              <a:t>Jerren Weekes, M.A.</a:t>
            </a:r>
          </a:p>
          <a:p>
            <a:pPr>
              <a:defRPr/>
            </a:pPr>
            <a:r>
              <a:rPr lang="en-US" dirty="0">
                <a:solidFill>
                  <a:schemeClr val="accent6">
                    <a:lumMod val="50000"/>
                  </a:schemeClr>
                </a:solidFill>
              </a:rPr>
              <a:t>University of Cincinnati</a:t>
            </a:r>
          </a:p>
          <a:p>
            <a:pPr>
              <a:defRPr/>
            </a:pPr>
            <a:r>
              <a:rPr lang="en-US" dirty="0">
                <a:solidFill>
                  <a:schemeClr val="accent6">
                    <a:lumMod val="50000"/>
                  </a:schemeClr>
                </a:solidFill>
                <a:hlinkClick r:id="rId6"/>
              </a:rPr>
              <a:t>weekesjc@mail.uc.edu</a:t>
            </a:r>
            <a:endParaRPr lang="en-US" dirty="0">
              <a:solidFill>
                <a:schemeClr val="accent6">
                  <a:lumMod val="50000"/>
                </a:schemeClr>
              </a:solidFill>
            </a:endParaRPr>
          </a:p>
          <a:p>
            <a:pPr>
              <a:defRPr/>
            </a:pPr>
            <a:endParaRPr lang="en-US" dirty="0">
              <a:solidFill>
                <a:schemeClr val="accent6">
                  <a:lumMod val="50000"/>
                </a:schemeClr>
              </a:solidFill>
            </a:endParaRPr>
          </a:p>
          <a:p>
            <a:pPr>
              <a:defRPr/>
            </a:pPr>
            <a:r>
              <a:rPr lang="en-US" b="1" dirty="0">
                <a:solidFill>
                  <a:schemeClr val="accent6">
                    <a:lumMod val="50000"/>
                  </a:schemeClr>
                </a:solidFill>
              </a:rPr>
              <a:t>Alyssa </a:t>
            </a:r>
            <a:r>
              <a:rPr lang="en-US" b="1" dirty="0" err="1">
                <a:solidFill>
                  <a:schemeClr val="accent6">
                    <a:lumMod val="50000"/>
                  </a:schemeClr>
                </a:solidFill>
              </a:rPr>
              <a:t>Forcehimes</a:t>
            </a:r>
            <a:r>
              <a:rPr lang="en-US" b="1" dirty="0">
                <a:solidFill>
                  <a:schemeClr val="accent6">
                    <a:lumMod val="50000"/>
                  </a:schemeClr>
                </a:solidFill>
              </a:rPr>
              <a:t>, Ph.D.</a:t>
            </a:r>
          </a:p>
          <a:p>
            <a:pPr>
              <a:defRPr/>
            </a:pPr>
            <a:r>
              <a:rPr lang="en-US" dirty="0">
                <a:solidFill>
                  <a:schemeClr val="accent6">
                    <a:lumMod val="50000"/>
                  </a:schemeClr>
                </a:solidFill>
              </a:rPr>
              <a:t>University of New Mexico</a:t>
            </a:r>
          </a:p>
          <a:p>
            <a:pPr>
              <a:defRPr/>
            </a:pPr>
            <a:r>
              <a:rPr lang="en-US" dirty="0">
                <a:hlinkClick r:id="rId7"/>
              </a:rPr>
              <a:t>Aforcehimes@comcast.net</a:t>
            </a:r>
            <a:r>
              <a:rPr lang="en-US" dirty="0"/>
              <a:t/>
            </a:r>
            <a:br>
              <a:rPr lang="en-US" dirty="0"/>
            </a:br>
            <a:endParaRPr lang="en-US" dirty="0">
              <a:solidFill>
                <a:schemeClr val="accent6">
                  <a:lumMod val="50000"/>
                </a:schemeClr>
              </a:solidFill>
            </a:endParaRPr>
          </a:p>
          <a:p>
            <a:pPr>
              <a:defRPr/>
            </a:pPr>
            <a:endParaRPr lang="en-US" dirty="0">
              <a:solidFill>
                <a:schemeClr val="accent6">
                  <a:lumMod val="50000"/>
                </a:schemeClr>
              </a:solidFill>
            </a:endParaRPr>
          </a:p>
          <a:p>
            <a:pPr>
              <a:defRPr/>
            </a:pPr>
            <a:endParaRPr lang="en-US" sz="2000" dirty="0">
              <a:solidFill>
                <a:schemeClr val="accent6">
                  <a:lumMod val="50000"/>
                </a:schemeClr>
              </a:solidFill>
            </a:endParaRPr>
          </a:p>
          <a:p>
            <a:pPr>
              <a:defRPr/>
            </a:pPr>
            <a:endParaRPr lang="en-US" sz="20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Methods</a:t>
            </a:r>
          </a:p>
        </p:txBody>
      </p:sp>
      <p:sp>
        <p:nvSpPr>
          <p:cNvPr id="13315" name="Content Placeholder 2"/>
          <p:cNvSpPr>
            <a:spLocks noGrp="1"/>
          </p:cNvSpPr>
          <p:nvPr>
            <p:ph idx="1"/>
          </p:nvPr>
        </p:nvSpPr>
        <p:spPr>
          <a:xfrm>
            <a:off x="457200" y="1143000"/>
            <a:ext cx="8229600" cy="4827588"/>
          </a:xfrm>
        </p:spPr>
        <p:txBody>
          <a:bodyPr/>
          <a:lstStyle/>
          <a:p>
            <a:pPr eaLnBrk="1" hangingPunct="1">
              <a:spcBef>
                <a:spcPts val="1200"/>
              </a:spcBef>
            </a:pPr>
            <a:r>
              <a:rPr lang="en-US" smtClean="0"/>
              <a:t>Analyzed 24 RCTs completed in the CTN</a:t>
            </a:r>
          </a:p>
          <a:p>
            <a:pPr lvl="1" eaLnBrk="1" hangingPunct="1">
              <a:spcBef>
                <a:spcPts val="1200"/>
              </a:spcBef>
            </a:pPr>
            <a:r>
              <a:rPr lang="en-US" smtClean="0"/>
              <a:t>CTN established several strategies for RR</a:t>
            </a:r>
          </a:p>
          <a:p>
            <a:pPr eaLnBrk="1" hangingPunct="1">
              <a:spcBef>
                <a:spcPts val="1200"/>
              </a:spcBef>
            </a:pPr>
            <a:r>
              <a:rPr lang="en-US" smtClean="0"/>
              <a:t>9 Rx/combination and 15 psychosocial trials</a:t>
            </a:r>
          </a:p>
          <a:p>
            <a:pPr eaLnBrk="1" hangingPunct="1">
              <a:spcBef>
                <a:spcPts val="1200"/>
              </a:spcBef>
            </a:pPr>
            <a:r>
              <a:rPr lang="en-US" smtClean="0"/>
              <a:t>~11,449 subjects across 190 CTP</a:t>
            </a:r>
          </a:p>
          <a:p>
            <a:pPr eaLnBrk="1" hangingPunct="1">
              <a:spcBef>
                <a:spcPts val="1200"/>
              </a:spcBef>
            </a:pPr>
            <a:r>
              <a:rPr lang="en-US" smtClean="0"/>
              <a:t>Retention was measured using 3 criteria:</a:t>
            </a:r>
          </a:p>
          <a:p>
            <a:pPr lvl="1" eaLnBrk="1" hangingPunct="1">
              <a:spcBef>
                <a:spcPts val="1200"/>
              </a:spcBef>
            </a:pPr>
            <a:r>
              <a:rPr lang="en-US" smtClean="0"/>
              <a:t>Availability of primary outcome measure(s)</a:t>
            </a:r>
          </a:p>
          <a:p>
            <a:pPr lvl="1" eaLnBrk="1" hangingPunct="1">
              <a:spcBef>
                <a:spcPts val="1200"/>
              </a:spcBef>
            </a:pPr>
            <a:r>
              <a:rPr lang="en-US" smtClean="0"/>
              <a:t>Treatment exposure</a:t>
            </a:r>
          </a:p>
          <a:p>
            <a:pPr lvl="1" eaLnBrk="1" hangingPunct="1">
              <a:spcBef>
                <a:spcPts val="1200"/>
              </a:spcBef>
            </a:pPr>
            <a:r>
              <a:rPr lang="en-US" smtClean="0"/>
              <a:t>Attendance at follow up visits</a:t>
            </a:r>
          </a:p>
          <a:p>
            <a:pPr eaLnBrk="1" hangingPunct="1">
              <a:spcBef>
                <a:spcPts val="1200"/>
              </a:spcBef>
            </a:pPr>
            <a:endParaRPr lang="en-US" smtClean="0"/>
          </a:p>
          <a:p>
            <a:pPr eaLnBrk="1" hangingPunct="1">
              <a:spcBef>
                <a:spcPts val="1200"/>
              </a:spcBef>
            </a:pP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Results: Demographic Characteristics</a:t>
            </a:r>
          </a:p>
        </p:txBody>
      </p:sp>
      <p:graphicFrame>
        <p:nvGraphicFramePr>
          <p:cNvPr id="4" name="Table 3"/>
          <p:cNvGraphicFramePr>
            <a:graphicFrameLocks noGrp="1"/>
          </p:cNvGraphicFramePr>
          <p:nvPr/>
        </p:nvGraphicFramePr>
        <p:xfrm>
          <a:off x="838200" y="1092200"/>
          <a:ext cx="7425901" cy="5752772"/>
        </p:xfrm>
        <a:graphic>
          <a:graphicData uri="http://schemas.openxmlformats.org/drawingml/2006/table">
            <a:tbl>
              <a:tblPr/>
              <a:tblGrid>
                <a:gridCol w="4749642"/>
                <a:gridCol w="1207537"/>
                <a:gridCol w="1468722"/>
              </a:tblGrid>
              <a:tr h="289654">
                <a:tc>
                  <a:txBody>
                    <a:bodyPr/>
                    <a:lstStyle/>
                    <a:p>
                      <a:pPr marL="0" marR="0">
                        <a:lnSpc>
                          <a:spcPct val="115000"/>
                        </a:lnSpc>
                        <a:spcBef>
                          <a:spcPts val="0"/>
                        </a:spcBef>
                        <a:spcAft>
                          <a:spcPts val="0"/>
                        </a:spcAft>
                      </a:pPr>
                      <a:endParaRPr lang="en-US" sz="1500" dirty="0">
                        <a:solidFill>
                          <a:schemeClr val="accent6">
                            <a:lumMod val="50000"/>
                          </a:schemeClr>
                        </a:solidFill>
                        <a:latin typeface="Times New Roman"/>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Count</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Percent</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654">
                <a:tc>
                  <a:txBody>
                    <a:bodyPr/>
                    <a:lstStyle/>
                    <a:p>
                      <a:pPr marL="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Male</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6795</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59.4%</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654">
                <a:tc>
                  <a:txBody>
                    <a:bodyPr/>
                    <a:lstStyle/>
                    <a:p>
                      <a:pPr marL="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Female</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4646</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40.6%</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654">
                <a:tc>
                  <a:txBody>
                    <a:bodyPr/>
                    <a:lstStyle/>
                    <a:p>
                      <a:pPr marL="0" marR="0">
                        <a:lnSpc>
                          <a:spcPct val="115000"/>
                        </a:lnSpc>
                        <a:spcBef>
                          <a:spcPts val="0"/>
                        </a:spcBef>
                        <a:spcAft>
                          <a:spcPts val="0"/>
                        </a:spcAft>
                      </a:pP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654">
                <a:tc>
                  <a:txBody>
                    <a:bodyPr/>
                    <a:lstStyle/>
                    <a:p>
                      <a:pPr marL="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Non-Hispanic White</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6099</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53.3%</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654">
                <a:tc>
                  <a:txBody>
                    <a:bodyPr/>
                    <a:lstStyle/>
                    <a:p>
                      <a:pPr marL="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Non-Hispanic African-American</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2428</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21.2%</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654">
                <a:tc>
                  <a:txBody>
                    <a:bodyPr/>
                    <a:lstStyle/>
                    <a:p>
                      <a:pPr marL="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Hispanic</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1966</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17.2%</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654">
                <a:tc>
                  <a:txBody>
                    <a:bodyPr/>
                    <a:lstStyle/>
                    <a:p>
                      <a:pPr marL="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Multi-Race</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689</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6.0%</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1396">
                <a:tc>
                  <a:txBody>
                    <a:bodyPr/>
                    <a:lstStyle/>
                    <a:p>
                      <a:pPr marL="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Non-Hispanic American-Indian/Alaska Native</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124</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1.1%</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1396">
                <a:tc>
                  <a:txBody>
                    <a:bodyPr/>
                    <a:lstStyle/>
                    <a:p>
                      <a:pPr marL="0" marR="0">
                        <a:lnSpc>
                          <a:spcPct val="115000"/>
                        </a:lnSpc>
                        <a:spcBef>
                          <a:spcPts val="0"/>
                        </a:spcBef>
                        <a:spcAft>
                          <a:spcPts val="0"/>
                        </a:spcAft>
                      </a:pP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654">
                <a:tc>
                  <a:txBody>
                    <a:bodyPr/>
                    <a:lstStyle/>
                    <a:p>
                      <a:pPr marL="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Age Groups</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solidFill>
                          <a:schemeClr val="accent6">
                            <a:lumMod val="50000"/>
                          </a:schemeClr>
                        </a:solidFill>
                        <a:latin typeface="Times New Roman"/>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500" dirty="0">
                        <a:solidFill>
                          <a:schemeClr val="accent6">
                            <a:lumMod val="50000"/>
                          </a:schemeClr>
                        </a:solidFill>
                        <a:latin typeface="Times New Roman"/>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654">
                <a:tc>
                  <a:txBody>
                    <a:bodyPr/>
                    <a:lstStyle/>
                    <a:p>
                      <a:pPr marL="45720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&lt;18 </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729 </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6.4% </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654">
                <a:tc>
                  <a:txBody>
                    <a:bodyPr/>
                    <a:lstStyle/>
                    <a:p>
                      <a:pPr marL="45720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18  to  &lt;25 </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1623 </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14.2% </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654">
                <a:tc>
                  <a:txBody>
                    <a:bodyPr/>
                    <a:lstStyle/>
                    <a:p>
                      <a:pPr marL="45720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25  to  &lt;35 </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2990 </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26.1% </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654">
                <a:tc>
                  <a:txBody>
                    <a:bodyPr/>
                    <a:lstStyle/>
                    <a:p>
                      <a:pPr marL="45720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35  to  &lt;45 </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3200 </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28.0% </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654">
                <a:tc>
                  <a:txBody>
                    <a:bodyPr/>
                    <a:lstStyle/>
                    <a:p>
                      <a:pPr marL="45720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45  to  &lt;55 </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2415 </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21.1% </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654">
                <a:tc>
                  <a:txBody>
                    <a:bodyPr/>
                    <a:lstStyle/>
                    <a:p>
                      <a:pPr marL="457200" marR="0">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55  to  &lt;65 </a:t>
                      </a:r>
                      <a:endParaRPr lang="en-US" sz="1500" dirty="0">
                        <a:solidFill>
                          <a:schemeClr val="accent6">
                            <a:lumMod val="50000"/>
                          </a:schemeClr>
                        </a:solidFill>
                        <a:latin typeface="Calibri"/>
                        <a:ea typeface="Calibri"/>
                        <a:cs typeface="Times New Roman"/>
                      </a:endParaRPr>
                    </a:p>
                  </a:txBody>
                  <a:tcPr marL="72442" marR="72442"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447 </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00" dirty="0">
                          <a:solidFill>
                            <a:schemeClr val="accent6">
                              <a:lumMod val="50000"/>
                            </a:schemeClr>
                          </a:solidFill>
                          <a:latin typeface="Times New Roman"/>
                          <a:ea typeface="Calibri"/>
                          <a:cs typeface="Times New Roman"/>
                        </a:rPr>
                        <a:t>3.9% </a:t>
                      </a:r>
                      <a:endParaRPr lang="en-US" sz="1500" dirty="0">
                        <a:solidFill>
                          <a:schemeClr val="accent6">
                            <a:lumMod val="50000"/>
                          </a:schemeClr>
                        </a:solidFill>
                        <a:latin typeface="Calibri"/>
                        <a:ea typeface="Calibri"/>
                        <a:cs typeface="Times New Roman"/>
                      </a:endParaRPr>
                    </a:p>
                  </a:txBody>
                  <a:tcPr marL="72442" marR="289768" marT="36221" marB="362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4695</Words>
  <Application>Microsoft Office PowerPoint</Application>
  <PresentationFormat>On-screen Show (4:3)</PresentationFormat>
  <Paragraphs>737</Paragraphs>
  <Slides>70</Slides>
  <Notes>70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Substance Use Treatment with Ethnic Minorities: Lessons Learned in the Clinical Trials Network of the National Institute on Drug Abuse</vt:lpstr>
      <vt:lpstr>Background on NIDA Clinical Trials Network</vt:lpstr>
      <vt:lpstr>PowerPoint Presentation</vt:lpstr>
      <vt:lpstr>Today’s Presenters</vt:lpstr>
      <vt:lpstr>Participation in Substance Abuse Clinical Trials: Comparing Gender, Racial/Ethnic and Age Groups</vt:lpstr>
      <vt:lpstr>Background</vt:lpstr>
      <vt:lpstr>Background (cont)</vt:lpstr>
      <vt:lpstr>Methods</vt:lpstr>
      <vt:lpstr>Results: Demographic Characteristics</vt:lpstr>
      <vt:lpstr>Measures of participation based on 24 clinical trials  on drug abuse (in %) </vt:lpstr>
      <vt:lpstr>PowerPoint Presentation</vt:lpstr>
      <vt:lpstr>PowerPoint Presentation</vt:lpstr>
      <vt:lpstr>PowerPoint Presentation</vt:lpstr>
      <vt:lpstr>Discussion</vt:lpstr>
      <vt:lpstr>Recommendations</vt:lpstr>
      <vt:lpstr>Limitations</vt:lpstr>
      <vt:lpstr>Racial/Ethnic Differences in the Rates and Correlates of HIV Risk  Behaviors Among Drug Abusers</vt:lpstr>
      <vt:lpstr>Racial/Ethnic Differences in the Rates and Correlates of HIV Risk  Behaviors Among Drug Abusers</vt:lpstr>
      <vt:lpstr>Background</vt:lpstr>
      <vt:lpstr>Purpose</vt:lpstr>
      <vt:lpstr>Methods</vt:lpstr>
      <vt:lpstr>Measures</vt:lpstr>
      <vt:lpstr>Sample Characteristics (N=2,063)</vt:lpstr>
      <vt:lpstr>Racial/Ethnic Differences Demographics</vt:lpstr>
      <vt:lpstr>Racial/Ethnic Differences Demographics</vt:lpstr>
      <vt:lpstr>Racial/Ethnic Differences HIV Sex Risk Behaviors</vt:lpstr>
      <vt:lpstr>Racial/Ethnic Differences HIV Sex Risk Behaviors</vt:lpstr>
      <vt:lpstr>Racial/Ethnic Differences HIV Drug Risk Behaviors</vt:lpstr>
      <vt:lpstr>Racial/Ethnic Differences HIV Drug Risk Behaviors</vt:lpstr>
      <vt:lpstr>Correlates of HIV Risk Behavior Analysis</vt:lpstr>
      <vt:lpstr>Correlates of HIV Sex Risk Behavior (n=1261)</vt:lpstr>
      <vt:lpstr>Correlates of HIV Sex Risk Behavior  (n=1261)</vt:lpstr>
      <vt:lpstr>Correlates of HIV Drug Risk Behavior  (n=412)</vt:lpstr>
      <vt:lpstr>Conclusions</vt:lpstr>
      <vt:lpstr>Conclusions</vt:lpstr>
      <vt:lpstr>Conclusions</vt:lpstr>
      <vt:lpstr>The Relation of Race/Ethnic-Matching to the Engagement, Retention, and Treatment Outcomes of Adolescent Substance Users</vt:lpstr>
      <vt:lpstr>Acknowledgments</vt:lpstr>
      <vt:lpstr>Background</vt:lpstr>
      <vt:lpstr>Background</vt:lpstr>
      <vt:lpstr>Gaps in the Literature</vt:lpstr>
      <vt:lpstr>The Current Study:  A secondary analysis of existing data  from a NIDA funded study evaluating  Brief Strategic Family Therapy vs. Treatment as Usual . </vt:lpstr>
      <vt:lpstr>Aim of Current Study</vt:lpstr>
      <vt:lpstr>Participants</vt:lpstr>
      <vt:lpstr>Sample Characteristics</vt:lpstr>
      <vt:lpstr>Study Variables</vt:lpstr>
      <vt:lpstr>Data Analysis</vt:lpstr>
      <vt:lpstr>Results</vt:lpstr>
      <vt:lpstr>PowerPoint Presentation</vt:lpstr>
      <vt:lpstr>Implications</vt:lpstr>
      <vt:lpstr>Strengths &amp; Limitations</vt:lpstr>
      <vt:lpstr>The Relationship between Therapist and Patient Gender/Race Matching and Substance Use Outcomes across Two Motivational Enhancement Therapy Trials </vt:lpstr>
      <vt:lpstr>Introduction  </vt:lpstr>
      <vt:lpstr>Therapeutic Alliance and Treatment outcome</vt:lpstr>
      <vt:lpstr>What might Influence Alliance:  Looking at Potential Moderators  </vt:lpstr>
      <vt:lpstr>Aim of this Study</vt:lpstr>
      <vt:lpstr>Method</vt:lpstr>
      <vt:lpstr>Method, continued</vt:lpstr>
      <vt:lpstr>Analytic Plan</vt:lpstr>
      <vt:lpstr>Hypotheses</vt:lpstr>
      <vt:lpstr>Results: Hypothesis 1</vt:lpstr>
      <vt:lpstr>Results: Hypothesis 1</vt:lpstr>
      <vt:lpstr>Results: Hypothesis 2</vt:lpstr>
      <vt:lpstr>Results: Hypothesis 2</vt:lpstr>
      <vt:lpstr>Discussion</vt:lpstr>
      <vt:lpstr>Limitations</vt:lpstr>
      <vt:lpstr>Summary</vt:lpstr>
      <vt:lpstr>Research Support</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convention!</dc:title>
  <dc:creator>Michelle Fox</dc:creator>
  <cp:lastModifiedBy>Meg Brunner</cp:lastModifiedBy>
  <cp:revision>14</cp:revision>
  <dcterms:created xsi:type="dcterms:W3CDTF">2011-04-04T20:02:13Z</dcterms:created>
  <dcterms:modified xsi:type="dcterms:W3CDTF">2011-08-11T16:44:07Z</dcterms:modified>
</cp:coreProperties>
</file>