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ppt/drawings/drawing2.xml" ContentType="application/vnd.openxmlformats-officedocument.drawingml.chartshapes+xml"/>
  <Override PartName="/ppt/charts/chart4.xml" ContentType="application/vnd.openxmlformats-officedocument.drawingml.chart+xml"/>
  <Override PartName="/ppt/charts/chart5.xml" ContentType="application/vnd.openxmlformats-officedocument.drawingml.chart+xml"/>
  <Override PartName="/ppt/drawings/drawing3.xml" ContentType="application/vnd.openxmlformats-officedocument.drawingml.chartshape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notesMasterIdLst>
    <p:notesMasterId r:id="rId28"/>
  </p:notesMasterIdLst>
  <p:sldIdLst>
    <p:sldId id="257" r:id="rId2"/>
    <p:sldId id="285" r:id="rId3"/>
    <p:sldId id="286" r:id="rId4"/>
    <p:sldId id="256" r:id="rId5"/>
    <p:sldId id="258" r:id="rId6"/>
    <p:sldId id="274" r:id="rId7"/>
    <p:sldId id="275" r:id="rId8"/>
    <p:sldId id="276" r:id="rId9"/>
    <p:sldId id="277" r:id="rId10"/>
    <p:sldId id="278" r:id="rId11"/>
    <p:sldId id="271" r:id="rId12"/>
    <p:sldId id="259" r:id="rId13"/>
    <p:sldId id="260" r:id="rId14"/>
    <p:sldId id="261" r:id="rId15"/>
    <p:sldId id="262" r:id="rId16"/>
    <p:sldId id="272" r:id="rId17"/>
    <p:sldId id="264" r:id="rId18"/>
    <p:sldId id="265" r:id="rId19"/>
    <p:sldId id="266" r:id="rId20"/>
    <p:sldId id="263" r:id="rId21"/>
    <p:sldId id="267" r:id="rId22"/>
    <p:sldId id="273" r:id="rId23"/>
    <p:sldId id="280" r:id="rId24"/>
    <p:sldId id="282" r:id="rId25"/>
    <p:sldId id="284" r:id="rId26"/>
    <p:sldId id="269"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9" d="100"/>
          <a:sy n="89" d="100"/>
        </p:scale>
        <p:origin x="-210"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Transmission Category</c:v>
                </c:pt>
              </c:strCache>
            </c:strRef>
          </c:tx>
          <c:dLbls>
            <c:dLbl>
              <c:idx val="4"/>
              <c:layout/>
              <c:tx>
                <c:rich>
                  <a:bodyPr/>
                  <a:lstStyle/>
                  <a:p>
                    <a:r>
                      <a:rPr lang="en-US" smtClean="0"/>
                      <a:t>&lt;1%</a:t>
                    </a:r>
                    <a:endParaRPr lang="en-US" dirty="0"/>
                  </a:p>
                </c:rich>
              </c:tx>
              <c:showLegendKey val="0"/>
              <c:showVal val="1"/>
              <c:showCatName val="0"/>
              <c:showSerName val="0"/>
              <c:showPercent val="0"/>
              <c:showBubbleSize val="0"/>
            </c:dLbl>
            <c:txPr>
              <a:bodyPr/>
              <a:lstStyle/>
              <a:p>
                <a:pPr>
                  <a:defRPr sz="2000" b="1" baseline="0">
                    <a:latin typeface="Arial" pitchFamily="34" charset="0"/>
                  </a:defRPr>
                </a:pPr>
                <a:endParaRPr lang="en-US"/>
              </a:p>
            </c:txPr>
            <c:showLegendKey val="0"/>
            <c:showVal val="1"/>
            <c:showCatName val="0"/>
            <c:showSerName val="0"/>
            <c:showPercent val="0"/>
            <c:showBubbleSize val="0"/>
            <c:showLeaderLines val="1"/>
          </c:dLbls>
          <c:cat>
            <c:strRef>
              <c:f>Sheet1!$A$2:$A$6</c:f>
              <c:strCache>
                <c:ptCount val="5"/>
                <c:pt idx="0">
                  <c:v>Male-to-male sexual contact</c:v>
                </c:pt>
                <c:pt idx="1">
                  <c:v>Injection drug use</c:v>
                </c:pt>
                <c:pt idx="2">
                  <c:v>Male-to-male sexual contact and injection drug use</c:v>
                </c:pt>
                <c:pt idx="3">
                  <c:v>High-risk heterosexual contact</c:v>
                </c:pt>
                <c:pt idx="4">
                  <c:v>Other/not identified</c:v>
                </c:pt>
              </c:strCache>
            </c:strRef>
          </c:cat>
          <c:val>
            <c:numRef>
              <c:f>Sheet1!$B$2:$B$6</c:f>
              <c:numCache>
                <c:formatCode>0%</c:formatCode>
                <c:ptCount val="5"/>
                <c:pt idx="0">
                  <c:v>0.5288027108433736</c:v>
                </c:pt>
                <c:pt idx="1">
                  <c:v>0.1162227033132531</c:v>
                </c:pt>
                <c:pt idx="2">
                  <c:v>2.9649849397590376E-2</c:v>
                </c:pt>
                <c:pt idx="3">
                  <c:v>0.32066547439759047</c:v>
                </c:pt>
                <c:pt idx="4">
                  <c:v>4.6592620481927744E-3</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366153883542337"/>
          <c:y val="0.14300104597511959"/>
          <c:w val="0.36029819189268031"/>
          <c:h val="0.67898142199521083"/>
        </c:manualLayout>
      </c:layout>
      <c:overlay val="0"/>
      <c:txPr>
        <a:bodyPr/>
        <a:lstStyle/>
        <a:p>
          <a:pPr>
            <a:defRPr sz="1600" b="1" baseline="0">
              <a:latin typeface="Arial" pitchFamily="34" charset="0"/>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view3D>
      <c:rotX val="10"/>
      <c:rotY val="20"/>
      <c:depthPercent val="100"/>
      <c:rAngAx val="0"/>
      <c:perspective val="30"/>
    </c:view3D>
    <c:floor>
      <c:thickness val="0"/>
    </c:floor>
    <c:sideWall>
      <c:thickness val="0"/>
    </c:sideWall>
    <c:backWall>
      <c:thickness val="0"/>
    </c:backWall>
    <c:plotArea>
      <c:layout>
        <c:manualLayout>
          <c:layoutTarget val="inner"/>
          <c:xMode val="edge"/>
          <c:yMode val="edge"/>
          <c:x val="5.9748961269140248E-2"/>
          <c:y val="2.5478085400615247E-2"/>
          <c:w val="0.69660061403763684"/>
          <c:h val="0.84571063697683002"/>
        </c:manualLayout>
      </c:layout>
      <c:bar3DChart>
        <c:barDir val="col"/>
        <c:grouping val="standard"/>
        <c:varyColors val="0"/>
        <c:ser>
          <c:idx val="0"/>
          <c:order val="0"/>
          <c:tx>
            <c:strRef>
              <c:f>Sheet1!$B$1</c:f>
              <c:strCache>
                <c:ptCount val="1"/>
                <c:pt idx="0">
                  <c:v>Received Results</c:v>
                </c:pt>
              </c:strCache>
            </c:strRef>
          </c:tx>
          <c:invertIfNegative val="0"/>
          <c:dLbls>
            <c:dLbl>
              <c:idx val="0"/>
              <c:layout>
                <c:manualLayout>
                  <c:x val="0"/>
                  <c:y val="-7.2859744990892584E-3"/>
                </c:manualLayout>
              </c:layout>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strRef>
              <c:f>Sheet1!$A$2:$A$4</c:f>
              <c:strCache>
                <c:ptCount val="3"/>
                <c:pt idx="0">
                  <c:v>Off-site Referral</c:v>
                </c:pt>
                <c:pt idx="1">
                  <c:v>On-site HIV Test: RESPECT</c:v>
                </c:pt>
                <c:pt idx="2">
                  <c:v>On-site HIV Test: Info. Only</c:v>
                </c:pt>
              </c:strCache>
            </c:strRef>
          </c:cat>
          <c:val>
            <c:numRef>
              <c:f>Sheet1!$B$2:$B$4</c:f>
              <c:numCache>
                <c:formatCode>General</c:formatCode>
                <c:ptCount val="3"/>
                <c:pt idx="0">
                  <c:v>78</c:v>
                </c:pt>
                <c:pt idx="1">
                  <c:v>338</c:v>
                </c:pt>
                <c:pt idx="2">
                  <c:v>347</c:v>
                </c:pt>
              </c:numCache>
            </c:numRef>
          </c:val>
        </c:ser>
        <c:ser>
          <c:idx val="1"/>
          <c:order val="1"/>
          <c:tx>
            <c:strRef>
              <c:f>Sheet1!$C$1</c:f>
              <c:strCache>
                <c:ptCount val="1"/>
                <c:pt idx="0">
                  <c:v>N</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Sheet1!$A$2:$A$4</c:f>
              <c:strCache>
                <c:ptCount val="3"/>
                <c:pt idx="0">
                  <c:v>Off-site Referral</c:v>
                </c:pt>
                <c:pt idx="1">
                  <c:v>On-site HIV Test: RESPECT</c:v>
                </c:pt>
                <c:pt idx="2">
                  <c:v>On-site HIV Test: Info. Only</c:v>
                </c:pt>
              </c:strCache>
            </c:strRef>
          </c:cat>
          <c:val>
            <c:numRef>
              <c:f>Sheet1!$C$2:$C$4</c:f>
              <c:numCache>
                <c:formatCode>General</c:formatCode>
                <c:ptCount val="3"/>
                <c:pt idx="0">
                  <c:v>424</c:v>
                </c:pt>
                <c:pt idx="1">
                  <c:v>424</c:v>
                </c:pt>
                <c:pt idx="2">
                  <c:v>409</c:v>
                </c:pt>
              </c:numCache>
            </c:numRef>
          </c:val>
        </c:ser>
        <c:dLbls>
          <c:showLegendKey val="0"/>
          <c:showVal val="1"/>
          <c:showCatName val="0"/>
          <c:showSerName val="0"/>
          <c:showPercent val="0"/>
          <c:showBubbleSize val="0"/>
        </c:dLbls>
        <c:gapWidth val="150"/>
        <c:shape val="box"/>
        <c:axId val="90179840"/>
        <c:axId val="90180992"/>
        <c:axId val="89432064"/>
      </c:bar3DChart>
      <c:catAx>
        <c:axId val="90179840"/>
        <c:scaling>
          <c:orientation val="minMax"/>
        </c:scaling>
        <c:delete val="1"/>
        <c:axPos val="b"/>
        <c:majorTickMark val="out"/>
        <c:minorTickMark val="none"/>
        <c:tickLblPos val="nextTo"/>
        <c:crossAx val="90180992"/>
        <c:crosses val="autoZero"/>
        <c:auto val="1"/>
        <c:lblAlgn val="ctr"/>
        <c:lblOffset val="100"/>
        <c:noMultiLvlLbl val="0"/>
      </c:catAx>
      <c:valAx>
        <c:axId val="90180992"/>
        <c:scaling>
          <c:orientation val="minMax"/>
        </c:scaling>
        <c:delete val="0"/>
        <c:axPos val="l"/>
        <c:majorGridlines/>
        <c:numFmt formatCode="General" sourceLinked="1"/>
        <c:majorTickMark val="out"/>
        <c:minorTickMark val="none"/>
        <c:tickLblPos val="nextTo"/>
        <c:txPr>
          <a:bodyPr/>
          <a:lstStyle/>
          <a:p>
            <a:pPr>
              <a:defRPr b="1"/>
            </a:pPr>
            <a:endParaRPr lang="en-US"/>
          </a:p>
        </c:txPr>
        <c:crossAx val="90179840"/>
        <c:crosses val="autoZero"/>
        <c:crossBetween val="between"/>
      </c:valAx>
      <c:serAx>
        <c:axId val="89432064"/>
        <c:scaling>
          <c:orientation val="minMax"/>
        </c:scaling>
        <c:delete val="1"/>
        <c:axPos val="b"/>
        <c:majorTickMark val="out"/>
        <c:minorTickMark val="none"/>
        <c:tickLblPos val="nextTo"/>
        <c:crossAx val="90180992"/>
        <c:crosses val="autoZero"/>
      </c:serAx>
    </c:plotArea>
    <c:legend>
      <c:legendPos val="r"/>
      <c:layout>
        <c:manualLayout>
          <c:xMode val="edge"/>
          <c:yMode val="edge"/>
          <c:x val="0.71077771643858312"/>
          <c:y val="0.30330609883442033"/>
          <c:w val="0.11333052464382916"/>
          <c:h val="0.2912372646967516"/>
        </c:manualLayout>
      </c:layout>
      <c:overlay val="1"/>
      <c:txPr>
        <a:bodyPr/>
        <a:lstStyle/>
        <a:p>
          <a:pPr>
            <a:defRPr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1"/>
    </mc:Choice>
    <mc:Fallback>
      <c:style val="21"/>
    </mc:Fallback>
  </mc:AlternateContent>
  <c:chart>
    <c:autoTitleDeleted val="0"/>
    <c:view3D>
      <c:rotX val="15"/>
      <c:rotY val="20"/>
      <c:rAngAx val="0"/>
      <c:perspective val="30"/>
    </c:view3D>
    <c:floor>
      <c:thickness val="0"/>
    </c:floor>
    <c:sideWall>
      <c:thickness val="0"/>
    </c:sideWall>
    <c:backWall>
      <c:thickness val="0"/>
    </c:backWall>
    <c:plotArea>
      <c:layout>
        <c:manualLayout>
          <c:layoutTarget val="inner"/>
          <c:xMode val="edge"/>
          <c:yMode val="edge"/>
          <c:x val="8.5908683289588797E-2"/>
          <c:y val="0.13528641732283464"/>
          <c:w val="0.77994652230971129"/>
          <c:h val="0.68932103018372703"/>
        </c:manualLayout>
      </c:layout>
      <c:bar3DChart>
        <c:barDir val="col"/>
        <c:grouping val="standard"/>
        <c:varyColors val="0"/>
        <c:ser>
          <c:idx val="0"/>
          <c:order val="0"/>
          <c:tx>
            <c:strRef>
              <c:f>Sheet1!$B$1</c:f>
              <c:strCache>
                <c:ptCount val="1"/>
                <c:pt idx="0">
                  <c:v>Mean</c:v>
                </c:pt>
              </c:strCache>
            </c:strRef>
          </c:tx>
          <c:invertIfNegative val="0"/>
          <c:dLbls>
            <c:dLbl>
              <c:idx val="0"/>
              <c:layout>
                <c:manualLayout>
                  <c:x val="2.9166666666666667E-2"/>
                  <c:y val="-2.2916666666666665E-2"/>
                </c:manualLayout>
              </c:layout>
              <c:showLegendKey val="0"/>
              <c:showVal val="1"/>
              <c:showCatName val="0"/>
              <c:showSerName val="0"/>
              <c:showPercent val="0"/>
              <c:showBubbleSize val="0"/>
            </c:dLbl>
            <c:dLbl>
              <c:idx val="1"/>
              <c:layout>
                <c:manualLayout>
                  <c:x val="2.4999890638670166E-2"/>
                  <c:y val="-2.0833333333333332E-2"/>
                </c:manualLayout>
              </c:layout>
              <c:showLegendKey val="0"/>
              <c:showVal val="1"/>
              <c:showCatName val="0"/>
              <c:showSerName val="0"/>
              <c:showPercent val="0"/>
              <c:showBubbleSize val="0"/>
            </c:dLbl>
            <c:dLbl>
              <c:idx val="2"/>
              <c:layout>
                <c:manualLayout>
                  <c:x val="3.0555555555555555E-2"/>
                  <c:y val="-2.2916666666666589E-2"/>
                </c:manualLayout>
              </c:layout>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strRef>
              <c:f>Sheet1!$A$2:$A$4</c:f>
              <c:strCache>
                <c:ptCount val="3"/>
                <c:pt idx="0">
                  <c:v>Off-site Referral</c:v>
                </c:pt>
                <c:pt idx="1">
                  <c:v>On-site HIV Test and RRC</c:v>
                </c:pt>
                <c:pt idx="2">
                  <c:v>On-site HIV Test and Info. Only</c:v>
                </c:pt>
              </c:strCache>
            </c:strRef>
          </c:cat>
          <c:val>
            <c:numRef>
              <c:f>Sheet1!$B$2:$B$4</c:f>
              <c:numCache>
                <c:formatCode>General</c:formatCode>
                <c:ptCount val="3"/>
                <c:pt idx="0">
                  <c:v>20.5</c:v>
                </c:pt>
                <c:pt idx="1">
                  <c:v>21.3</c:v>
                </c:pt>
                <c:pt idx="2">
                  <c:v>21.3</c:v>
                </c:pt>
              </c:numCache>
            </c:numRef>
          </c:val>
        </c:ser>
        <c:ser>
          <c:idx val="1"/>
          <c:order val="1"/>
          <c:tx>
            <c:strRef>
              <c:f>Sheet1!$C$1</c:f>
              <c:strCache>
                <c:ptCount val="1"/>
                <c:pt idx="0">
                  <c:v>N</c:v>
                </c:pt>
              </c:strCache>
            </c:strRef>
          </c:tx>
          <c:spPr>
            <a:solidFill>
              <a:schemeClr val="accent6"/>
            </a:solidFill>
          </c:spPr>
          <c:invertIfNegative val="0"/>
          <c:dLbls>
            <c:dLbl>
              <c:idx val="0"/>
              <c:layout>
                <c:manualLayout>
                  <c:x val="1.3888888888888888E-2"/>
                  <c:y val="-6.2500000000000003E-3"/>
                </c:manualLayout>
              </c:layout>
              <c:showLegendKey val="0"/>
              <c:showVal val="1"/>
              <c:showCatName val="0"/>
              <c:showSerName val="0"/>
              <c:showPercent val="0"/>
              <c:showBubbleSize val="0"/>
            </c:dLbl>
            <c:dLbl>
              <c:idx val="1"/>
              <c:layout>
                <c:manualLayout>
                  <c:x val="8.3333333333333332E-3"/>
                  <c:y val="-2.0833333333333333E-3"/>
                </c:manualLayout>
              </c:layout>
              <c:showLegendKey val="0"/>
              <c:showVal val="1"/>
              <c:showCatName val="0"/>
              <c:showSerName val="0"/>
              <c:showPercent val="0"/>
              <c:showBubbleSize val="0"/>
            </c:dLbl>
            <c:dLbl>
              <c:idx val="2"/>
              <c:layout>
                <c:manualLayout>
                  <c:x val="1.6666666666666566E-2"/>
                  <c:y val="-8.3333333333333332E-3"/>
                </c:manualLayout>
              </c:layout>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strRef>
              <c:f>Sheet1!$A$2:$A$4</c:f>
              <c:strCache>
                <c:ptCount val="3"/>
                <c:pt idx="0">
                  <c:v>Off-site Referral</c:v>
                </c:pt>
                <c:pt idx="1">
                  <c:v>On-site HIV Test and RRC</c:v>
                </c:pt>
                <c:pt idx="2">
                  <c:v>On-site HIV Test and Info. Only</c:v>
                </c:pt>
              </c:strCache>
            </c:strRef>
          </c:cat>
          <c:val>
            <c:numRef>
              <c:f>Sheet1!$C$2:$C$4</c:f>
              <c:numCache>
                <c:formatCode>General</c:formatCode>
                <c:ptCount val="3"/>
                <c:pt idx="0">
                  <c:v>387</c:v>
                </c:pt>
                <c:pt idx="1">
                  <c:v>385</c:v>
                </c:pt>
                <c:pt idx="2">
                  <c:v>371</c:v>
                </c:pt>
              </c:numCache>
            </c:numRef>
          </c:val>
        </c:ser>
        <c:dLbls>
          <c:showLegendKey val="0"/>
          <c:showVal val="1"/>
          <c:showCatName val="0"/>
          <c:showSerName val="0"/>
          <c:showPercent val="0"/>
          <c:showBubbleSize val="0"/>
        </c:dLbls>
        <c:gapWidth val="150"/>
        <c:shape val="box"/>
        <c:axId val="90293760"/>
        <c:axId val="90295296"/>
        <c:axId val="88807616"/>
      </c:bar3DChart>
      <c:catAx>
        <c:axId val="90293760"/>
        <c:scaling>
          <c:orientation val="minMax"/>
        </c:scaling>
        <c:delete val="0"/>
        <c:axPos val="b"/>
        <c:majorTickMark val="out"/>
        <c:minorTickMark val="none"/>
        <c:tickLblPos val="nextTo"/>
        <c:txPr>
          <a:bodyPr/>
          <a:lstStyle/>
          <a:p>
            <a:pPr>
              <a:defRPr b="1"/>
            </a:pPr>
            <a:endParaRPr lang="en-US"/>
          </a:p>
        </c:txPr>
        <c:crossAx val="90295296"/>
        <c:crosses val="autoZero"/>
        <c:auto val="1"/>
        <c:lblAlgn val="ctr"/>
        <c:lblOffset val="100"/>
        <c:noMultiLvlLbl val="0"/>
      </c:catAx>
      <c:valAx>
        <c:axId val="90295296"/>
        <c:scaling>
          <c:orientation val="minMax"/>
        </c:scaling>
        <c:delete val="0"/>
        <c:axPos val="l"/>
        <c:majorGridlines/>
        <c:numFmt formatCode="General" sourceLinked="1"/>
        <c:majorTickMark val="out"/>
        <c:minorTickMark val="none"/>
        <c:tickLblPos val="nextTo"/>
        <c:txPr>
          <a:bodyPr/>
          <a:lstStyle/>
          <a:p>
            <a:pPr>
              <a:defRPr b="1"/>
            </a:pPr>
            <a:endParaRPr lang="en-US"/>
          </a:p>
        </c:txPr>
        <c:crossAx val="90293760"/>
        <c:crosses val="autoZero"/>
        <c:crossBetween val="between"/>
      </c:valAx>
      <c:serAx>
        <c:axId val="88807616"/>
        <c:scaling>
          <c:orientation val="minMax"/>
        </c:scaling>
        <c:delete val="1"/>
        <c:axPos val="b"/>
        <c:majorTickMark val="out"/>
        <c:minorTickMark val="none"/>
        <c:tickLblPos val="nextTo"/>
        <c:crossAx val="90295296"/>
        <c:crosses val="autoZero"/>
      </c:serAx>
    </c:plotArea>
    <c:legend>
      <c:legendPos val="r"/>
      <c:legendEntry>
        <c:idx val="0"/>
        <c:txPr>
          <a:bodyPr/>
          <a:lstStyle/>
          <a:p>
            <a:pPr>
              <a:defRPr sz="1200" b="1" baseline="0"/>
            </a:pPr>
            <a:endParaRPr lang="en-US"/>
          </a:p>
        </c:txPr>
      </c:legendEntry>
      <c:layout>
        <c:manualLayout>
          <c:xMode val="edge"/>
          <c:yMode val="edge"/>
          <c:x val="0.83595483377077862"/>
          <c:y val="0.2880100065616798"/>
          <c:w val="9.5989610673665793E-2"/>
          <c:h val="0.14897998687664041"/>
        </c:manualLayout>
      </c:layout>
      <c:overlay val="0"/>
      <c:txPr>
        <a:bodyPr/>
        <a:lstStyle/>
        <a:p>
          <a:pPr>
            <a:defRPr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1"/>
    </mc:Choice>
    <mc:Fallback>
      <c:style val="21"/>
    </mc:Fallback>
  </mc:AlternateContent>
  <c:chart>
    <c:autoTitleDeleted val="0"/>
    <c:view3D>
      <c:rotX val="15"/>
      <c:rotY val="20"/>
      <c:rAngAx val="0"/>
      <c:perspective val="30"/>
    </c:view3D>
    <c:floor>
      <c:thickness val="0"/>
    </c:floor>
    <c:sideWall>
      <c:thickness val="0"/>
    </c:sideWall>
    <c:backWall>
      <c:thickness val="0"/>
    </c:backWall>
    <c:plotArea>
      <c:layout/>
      <c:bar3DChart>
        <c:barDir val="col"/>
        <c:grouping val="standard"/>
        <c:varyColors val="0"/>
        <c:ser>
          <c:idx val="0"/>
          <c:order val="0"/>
          <c:tx>
            <c:strRef>
              <c:f>Sheet1!$B$1</c:f>
              <c:strCache>
                <c:ptCount val="1"/>
                <c:pt idx="0">
                  <c:v>Mean</c:v>
                </c:pt>
              </c:strCache>
            </c:strRef>
          </c:tx>
          <c:invertIfNegative val="0"/>
          <c:dLbls>
            <c:dLbl>
              <c:idx val="0"/>
              <c:layout>
                <c:manualLayout>
                  <c:x val="2.9166666666666667E-2"/>
                  <c:y val="-2.2916666666666665E-2"/>
                </c:manualLayout>
              </c:layout>
              <c:showLegendKey val="0"/>
              <c:showVal val="1"/>
              <c:showCatName val="0"/>
              <c:showSerName val="0"/>
              <c:showPercent val="0"/>
              <c:showBubbleSize val="0"/>
            </c:dLbl>
            <c:dLbl>
              <c:idx val="1"/>
              <c:layout>
                <c:manualLayout>
                  <c:x val="2.4999890638670166E-2"/>
                  <c:y val="-2.0833333333333332E-2"/>
                </c:manualLayout>
              </c:layout>
              <c:showLegendKey val="0"/>
              <c:showVal val="1"/>
              <c:showCatName val="0"/>
              <c:showSerName val="0"/>
              <c:showPercent val="0"/>
              <c:showBubbleSize val="0"/>
            </c:dLbl>
            <c:dLbl>
              <c:idx val="2"/>
              <c:layout>
                <c:manualLayout>
                  <c:x val="3.0555555555555555E-2"/>
                  <c:y val="-2.2916666666666589E-2"/>
                </c:manualLayout>
              </c:layout>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strRef>
              <c:f>Sheet1!$A$2:$A$4</c:f>
              <c:strCache>
                <c:ptCount val="3"/>
                <c:pt idx="0">
                  <c:v>Off-site Referral</c:v>
                </c:pt>
                <c:pt idx="1">
                  <c:v>On-site HIV Test and RRC</c:v>
                </c:pt>
                <c:pt idx="2">
                  <c:v>On-site HIV Test and Info. Only</c:v>
                </c:pt>
              </c:strCache>
            </c:strRef>
          </c:cat>
          <c:val>
            <c:numRef>
              <c:f>Sheet1!$B$2:$B$4</c:f>
              <c:numCache>
                <c:formatCode>General</c:formatCode>
                <c:ptCount val="3"/>
                <c:pt idx="0">
                  <c:v>20.5</c:v>
                </c:pt>
                <c:pt idx="1">
                  <c:v>21.3</c:v>
                </c:pt>
                <c:pt idx="2">
                  <c:v>21.3</c:v>
                </c:pt>
              </c:numCache>
            </c:numRef>
          </c:val>
        </c:ser>
        <c:ser>
          <c:idx val="1"/>
          <c:order val="1"/>
          <c:tx>
            <c:strRef>
              <c:f>Sheet1!$C$1</c:f>
              <c:strCache>
                <c:ptCount val="1"/>
                <c:pt idx="0">
                  <c:v>N</c:v>
                </c:pt>
              </c:strCache>
            </c:strRef>
          </c:tx>
          <c:spPr>
            <a:solidFill>
              <a:schemeClr val="accent6"/>
            </a:solidFill>
          </c:spPr>
          <c:invertIfNegative val="0"/>
          <c:dLbls>
            <c:dLbl>
              <c:idx val="0"/>
              <c:layout>
                <c:manualLayout>
                  <c:x val="1.3888888888888888E-2"/>
                  <c:y val="-6.2500000000000003E-3"/>
                </c:manualLayout>
              </c:layout>
              <c:showLegendKey val="0"/>
              <c:showVal val="1"/>
              <c:showCatName val="0"/>
              <c:showSerName val="0"/>
              <c:showPercent val="0"/>
              <c:showBubbleSize val="0"/>
            </c:dLbl>
            <c:dLbl>
              <c:idx val="1"/>
              <c:layout>
                <c:manualLayout>
                  <c:x val="8.3333333333333332E-3"/>
                  <c:y val="-2.0833333333333333E-3"/>
                </c:manualLayout>
              </c:layout>
              <c:showLegendKey val="0"/>
              <c:showVal val="1"/>
              <c:showCatName val="0"/>
              <c:showSerName val="0"/>
              <c:showPercent val="0"/>
              <c:showBubbleSize val="0"/>
            </c:dLbl>
            <c:dLbl>
              <c:idx val="2"/>
              <c:layout>
                <c:manualLayout>
                  <c:x val="1.6666666666666566E-2"/>
                  <c:y val="-8.3333333333333332E-3"/>
                </c:manualLayout>
              </c:layout>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strRef>
              <c:f>Sheet1!$A$2:$A$4</c:f>
              <c:strCache>
                <c:ptCount val="3"/>
                <c:pt idx="0">
                  <c:v>Off-site Referral</c:v>
                </c:pt>
                <c:pt idx="1">
                  <c:v>On-site HIV Test and RRC</c:v>
                </c:pt>
                <c:pt idx="2">
                  <c:v>On-site HIV Test and Info. Only</c:v>
                </c:pt>
              </c:strCache>
            </c:strRef>
          </c:cat>
          <c:val>
            <c:numRef>
              <c:f>Sheet1!$C$2:$C$4</c:f>
              <c:numCache>
                <c:formatCode>General</c:formatCode>
                <c:ptCount val="3"/>
                <c:pt idx="0">
                  <c:v>387</c:v>
                </c:pt>
                <c:pt idx="1">
                  <c:v>385</c:v>
                </c:pt>
                <c:pt idx="2">
                  <c:v>371</c:v>
                </c:pt>
              </c:numCache>
            </c:numRef>
          </c:val>
        </c:ser>
        <c:dLbls>
          <c:showLegendKey val="0"/>
          <c:showVal val="1"/>
          <c:showCatName val="0"/>
          <c:showSerName val="0"/>
          <c:showPercent val="0"/>
          <c:showBubbleSize val="0"/>
        </c:dLbls>
        <c:gapWidth val="150"/>
        <c:shape val="box"/>
        <c:axId val="90348928"/>
        <c:axId val="90371200"/>
        <c:axId val="89435200"/>
      </c:bar3DChart>
      <c:catAx>
        <c:axId val="90348928"/>
        <c:scaling>
          <c:orientation val="minMax"/>
        </c:scaling>
        <c:delete val="0"/>
        <c:axPos val="b"/>
        <c:majorTickMark val="out"/>
        <c:minorTickMark val="none"/>
        <c:tickLblPos val="nextTo"/>
        <c:txPr>
          <a:bodyPr/>
          <a:lstStyle/>
          <a:p>
            <a:pPr>
              <a:defRPr b="1"/>
            </a:pPr>
            <a:endParaRPr lang="en-US"/>
          </a:p>
        </c:txPr>
        <c:crossAx val="90371200"/>
        <c:crosses val="autoZero"/>
        <c:auto val="1"/>
        <c:lblAlgn val="ctr"/>
        <c:lblOffset val="100"/>
        <c:noMultiLvlLbl val="0"/>
      </c:catAx>
      <c:valAx>
        <c:axId val="90371200"/>
        <c:scaling>
          <c:orientation val="minMax"/>
        </c:scaling>
        <c:delete val="0"/>
        <c:axPos val="l"/>
        <c:majorGridlines/>
        <c:numFmt formatCode="General" sourceLinked="1"/>
        <c:majorTickMark val="out"/>
        <c:minorTickMark val="none"/>
        <c:tickLblPos val="nextTo"/>
        <c:txPr>
          <a:bodyPr/>
          <a:lstStyle/>
          <a:p>
            <a:pPr>
              <a:defRPr b="1"/>
            </a:pPr>
            <a:endParaRPr lang="en-US"/>
          </a:p>
        </c:txPr>
        <c:crossAx val="90348928"/>
        <c:crosses val="autoZero"/>
        <c:crossBetween val="between"/>
      </c:valAx>
      <c:serAx>
        <c:axId val="89435200"/>
        <c:scaling>
          <c:orientation val="minMax"/>
        </c:scaling>
        <c:delete val="1"/>
        <c:axPos val="b"/>
        <c:majorTickMark val="out"/>
        <c:minorTickMark val="none"/>
        <c:tickLblPos val="nextTo"/>
        <c:crossAx val="90371200"/>
        <c:crosses val="autoZero"/>
      </c:serAx>
    </c:plotArea>
    <c:legend>
      <c:legendPos val="r"/>
      <c:layout>
        <c:manualLayout>
          <c:xMode val="edge"/>
          <c:yMode val="edge"/>
          <c:x val="0.83595483377077862"/>
          <c:y val="0.2880100065616798"/>
          <c:w val="9.5989610673665793E-2"/>
          <c:h val="0.14897998687664041"/>
        </c:manualLayout>
      </c:layout>
      <c:overlay val="0"/>
      <c:txPr>
        <a:bodyPr/>
        <a:lstStyle/>
        <a:p>
          <a:pPr>
            <a:defRPr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view3D>
      <c:rotX val="10"/>
      <c:rotY val="20"/>
      <c:depthPercent val="100"/>
      <c:rAngAx val="0"/>
      <c:perspective val="30"/>
    </c:view3D>
    <c:floor>
      <c:thickness val="0"/>
    </c:floor>
    <c:sideWall>
      <c:thickness val="0"/>
    </c:sideWall>
    <c:backWall>
      <c:thickness val="0"/>
    </c:backWall>
    <c:plotArea>
      <c:layout>
        <c:manualLayout>
          <c:layoutTarget val="inner"/>
          <c:xMode val="edge"/>
          <c:yMode val="edge"/>
          <c:x val="5.6058924368771246E-2"/>
          <c:y val="2.0214946815858545E-2"/>
          <c:w val="0.69660061403763684"/>
          <c:h val="0.84571063697683002"/>
        </c:manualLayout>
      </c:layout>
      <c:bar3DChart>
        <c:barDir val="col"/>
        <c:grouping val="standard"/>
        <c:varyColors val="0"/>
        <c:ser>
          <c:idx val="0"/>
          <c:order val="0"/>
          <c:tx>
            <c:strRef>
              <c:f>Sheet1!$B$1</c:f>
              <c:strCache>
                <c:ptCount val="1"/>
                <c:pt idx="0">
                  <c:v>Received Results</c:v>
                </c:pt>
              </c:strCache>
            </c:strRef>
          </c:tx>
          <c:invertIfNegative val="0"/>
          <c:dLbls>
            <c:dLbl>
              <c:idx val="0"/>
              <c:layout>
                <c:manualLayout>
                  <c:x val="0"/>
                  <c:y val="-7.2859744990892584E-3"/>
                </c:manualLayout>
              </c:layout>
              <c:showLegendKey val="0"/>
              <c:showVal val="1"/>
              <c:showCatName val="0"/>
              <c:showSerName val="0"/>
              <c:showPercent val="0"/>
              <c:showBubbleSize val="0"/>
            </c:dLbl>
            <c:txPr>
              <a:bodyPr/>
              <a:lstStyle/>
              <a:p>
                <a:pPr>
                  <a:defRPr b="1"/>
                </a:pPr>
                <a:endParaRPr lang="en-US"/>
              </a:p>
            </c:txPr>
            <c:showLegendKey val="0"/>
            <c:showVal val="1"/>
            <c:showCatName val="0"/>
            <c:showSerName val="0"/>
            <c:showPercent val="0"/>
            <c:showBubbleSize val="0"/>
            <c:showLeaderLines val="0"/>
          </c:dLbls>
          <c:cat>
            <c:strRef>
              <c:f>Sheet1!$A$2:$A$4</c:f>
              <c:strCache>
                <c:ptCount val="3"/>
                <c:pt idx="0">
                  <c:v>Off-site Referral</c:v>
                </c:pt>
                <c:pt idx="1">
                  <c:v>On-site HIV Test: RESPECT</c:v>
                </c:pt>
                <c:pt idx="2">
                  <c:v>On-site HIV Test: Info. Only</c:v>
                </c:pt>
              </c:strCache>
            </c:strRef>
          </c:cat>
          <c:val>
            <c:numRef>
              <c:f>Sheet1!$B$2:$B$4</c:f>
              <c:numCache>
                <c:formatCode>General</c:formatCode>
                <c:ptCount val="3"/>
                <c:pt idx="0">
                  <c:v>78</c:v>
                </c:pt>
                <c:pt idx="1">
                  <c:v>338</c:v>
                </c:pt>
                <c:pt idx="2">
                  <c:v>347</c:v>
                </c:pt>
              </c:numCache>
            </c:numRef>
          </c:val>
        </c:ser>
        <c:ser>
          <c:idx val="1"/>
          <c:order val="1"/>
          <c:tx>
            <c:strRef>
              <c:f>Sheet1!$C$1</c:f>
              <c:strCache>
                <c:ptCount val="1"/>
                <c:pt idx="0">
                  <c:v>N</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Sheet1!$A$2:$A$4</c:f>
              <c:strCache>
                <c:ptCount val="3"/>
                <c:pt idx="0">
                  <c:v>Off-site Referral</c:v>
                </c:pt>
                <c:pt idx="1">
                  <c:v>On-site HIV Test: RESPECT</c:v>
                </c:pt>
                <c:pt idx="2">
                  <c:v>On-site HIV Test: Info. Only</c:v>
                </c:pt>
              </c:strCache>
            </c:strRef>
          </c:cat>
          <c:val>
            <c:numRef>
              <c:f>Sheet1!$C$2:$C$4</c:f>
              <c:numCache>
                <c:formatCode>General</c:formatCode>
                <c:ptCount val="3"/>
                <c:pt idx="0">
                  <c:v>424</c:v>
                </c:pt>
                <c:pt idx="1">
                  <c:v>424</c:v>
                </c:pt>
                <c:pt idx="2">
                  <c:v>409</c:v>
                </c:pt>
              </c:numCache>
            </c:numRef>
          </c:val>
        </c:ser>
        <c:dLbls>
          <c:showLegendKey val="0"/>
          <c:showVal val="1"/>
          <c:showCatName val="0"/>
          <c:showSerName val="0"/>
          <c:showPercent val="0"/>
          <c:showBubbleSize val="0"/>
        </c:dLbls>
        <c:gapWidth val="150"/>
        <c:shape val="box"/>
        <c:axId val="173311104"/>
        <c:axId val="173312640"/>
        <c:axId val="90363200"/>
      </c:bar3DChart>
      <c:catAx>
        <c:axId val="173311104"/>
        <c:scaling>
          <c:orientation val="minMax"/>
        </c:scaling>
        <c:delete val="1"/>
        <c:axPos val="b"/>
        <c:majorTickMark val="out"/>
        <c:minorTickMark val="none"/>
        <c:tickLblPos val="nextTo"/>
        <c:crossAx val="173312640"/>
        <c:crosses val="autoZero"/>
        <c:auto val="1"/>
        <c:lblAlgn val="ctr"/>
        <c:lblOffset val="100"/>
        <c:noMultiLvlLbl val="0"/>
      </c:catAx>
      <c:valAx>
        <c:axId val="173312640"/>
        <c:scaling>
          <c:orientation val="minMax"/>
        </c:scaling>
        <c:delete val="0"/>
        <c:axPos val="l"/>
        <c:majorGridlines/>
        <c:numFmt formatCode="General" sourceLinked="1"/>
        <c:majorTickMark val="out"/>
        <c:minorTickMark val="none"/>
        <c:tickLblPos val="nextTo"/>
        <c:txPr>
          <a:bodyPr/>
          <a:lstStyle/>
          <a:p>
            <a:pPr>
              <a:defRPr b="1"/>
            </a:pPr>
            <a:endParaRPr lang="en-US"/>
          </a:p>
        </c:txPr>
        <c:crossAx val="173311104"/>
        <c:crosses val="autoZero"/>
        <c:crossBetween val="between"/>
      </c:valAx>
      <c:serAx>
        <c:axId val="90363200"/>
        <c:scaling>
          <c:orientation val="minMax"/>
        </c:scaling>
        <c:delete val="1"/>
        <c:axPos val="b"/>
        <c:majorTickMark val="out"/>
        <c:minorTickMark val="none"/>
        <c:tickLblPos val="nextTo"/>
        <c:crossAx val="173312640"/>
        <c:crosses val="autoZero"/>
      </c:serAx>
    </c:plotArea>
    <c:legend>
      <c:legendPos val="r"/>
      <c:legendEntry>
        <c:idx val="0"/>
        <c:txPr>
          <a:bodyPr/>
          <a:lstStyle/>
          <a:p>
            <a:pPr>
              <a:defRPr sz="1200" b="1" baseline="0"/>
            </a:pPr>
            <a:endParaRPr lang="en-US"/>
          </a:p>
        </c:txPr>
      </c:legendEntry>
      <c:layout>
        <c:manualLayout>
          <c:xMode val="edge"/>
          <c:yMode val="edge"/>
          <c:x val="0.71077771643858312"/>
          <c:y val="0.30330609883442033"/>
          <c:w val="0.22289843977836105"/>
          <c:h val="0.2912372646967516"/>
        </c:manualLayout>
      </c:layout>
      <c:overlay val="1"/>
      <c:txPr>
        <a:bodyPr/>
        <a:lstStyle/>
        <a:p>
          <a:pPr>
            <a:defRPr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0.2952</cdr:x>
      <cdr:y>0.72043</cdr:y>
    </cdr:from>
    <cdr:to>
      <cdr:x>0.46494</cdr:x>
      <cdr:y>0.80645</cdr:y>
    </cdr:to>
    <cdr:sp macro="" textlink="">
      <cdr:nvSpPr>
        <cdr:cNvPr id="3" name="TextBox 2"/>
        <cdr:cNvSpPr txBox="1"/>
      </cdr:nvSpPr>
      <cdr:spPr>
        <a:xfrm xmlns:a="http://schemas.openxmlformats.org/drawingml/2006/main">
          <a:off x="3048000" y="5105400"/>
          <a:ext cx="1752600" cy="6096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pPr algn="ctr"/>
          <a:r>
            <a:rPr lang="en-US" sz="1800" b="1" dirty="0" smtClean="0"/>
            <a:t>On-site HIV Test and RRC</a:t>
          </a:r>
          <a:endParaRPr lang="en-US" sz="1800" b="1" dirty="0"/>
        </a:p>
      </cdr:txBody>
    </cdr:sp>
  </cdr:relSizeAnchor>
  <cdr:relSizeAnchor xmlns:cdr="http://schemas.openxmlformats.org/drawingml/2006/chartDrawing">
    <cdr:from>
      <cdr:x>0.49446</cdr:x>
      <cdr:y>0.76344</cdr:y>
    </cdr:from>
    <cdr:to>
      <cdr:x>0.67159</cdr:x>
      <cdr:y>0.84946</cdr:y>
    </cdr:to>
    <cdr:sp macro="" textlink="">
      <cdr:nvSpPr>
        <cdr:cNvPr id="4" name="TextBox 3"/>
        <cdr:cNvSpPr txBox="1"/>
      </cdr:nvSpPr>
      <cdr:spPr>
        <a:xfrm xmlns:a="http://schemas.openxmlformats.org/drawingml/2006/main">
          <a:off x="5105400" y="5410200"/>
          <a:ext cx="1828800" cy="6096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pPr algn="ctr"/>
          <a:r>
            <a:rPr lang="en-US" sz="1800" b="1" dirty="0" smtClean="0"/>
            <a:t>On-site HIV Test and Info. Only</a:t>
          </a:r>
          <a:endParaRPr lang="en-US" sz="1800" b="1" dirty="0"/>
        </a:p>
      </cdr:txBody>
    </cdr:sp>
  </cdr:relSizeAnchor>
  <cdr:relSizeAnchor xmlns:cdr="http://schemas.openxmlformats.org/drawingml/2006/chartDrawing">
    <cdr:from>
      <cdr:x>0.08118</cdr:x>
      <cdr:y>0.68817</cdr:y>
    </cdr:from>
    <cdr:to>
      <cdr:x>0.25092</cdr:x>
      <cdr:y>0.77419</cdr:y>
    </cdr:to>
    <cdr:sp macro="" textlink="">
      <cdr:nvSpPr>
        <cdr:cNvPr id="5" name="TextBox 4"/>
        <cdr:cNvSpPr txBox="1"/>
      </cdr:nvSpPr>
      <cdr:spPr>
        <a:xfrm xmlns:a="http://schemas.openxmlformats.org/drawingml/2006/main">
          <a:off x="838200" y="4876800"/>
          <a:ext cx="1752600" cy="6096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1800" b="1" dirty="0" smtClean="0"/>
            <a:t>Off-site Referral</a:t>
          </a:r>
          <a:endParaRPr lang="en-US" sz="1800" b="1" dirty="0"/>
        </a:p>
      </cdr:txBody>
    </cdr:sp>
  </cdr:relSizeAnchor>
</c:userShapes>
</file>

<file path=ppt/drawings/drawing2.xml><?xml version="1.0" encoding="utf-8"?>
<c:userShapes xmlns:c="http://schemas.openxmlformats.org/drawingml/2006/chart">
  <cdr:relSizeAnchor xmlns:cdr="http://schemas.openxmlformats.org/drawingml/2006/chartDrawing">
    <cdr:from>
      <cdr:x>0.05833</cdr:x>
      <cdr:y>0.0375</cdr:y>
    </cdr:from>
    <cdr:to>
      <cdr:x>0.95</cdr:x>
      <cdr:y>0.1125</cdr:y>
    </cdr:to>
    <cdr:sp macro="" textlink="">
      <cdr:nvSpPr>
        <cdr:cNvPr id="2" name="TextBox 1"/>
        <cdr:cNvSpPr txBox="1"/>
      </cdr:nvSpPr>
      <cdr:spPr>
        <a:xfrm xmlns:a="http://schemas.openxmlformats.org/drawingml/2006/main">
          <a:off x="533400" y="228600"/>
          <a:ext cx="8153400" cy="4572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0.04167</cdr:x>
      <cdr:y>0.05</cdr:y>
    </cdr:from>
    <cdr:to>
      <cdr:x>0.96667</cdr:x>
      <cdr:y>0.15</cdr:y>
    </cdr:to>
    <cdr:sp macro="" textlink="">
      <cdr:nvSpPr>
        <cdr:cNvPr id="3" name="TextBox 2"/>
        <cdr:cNvSpPr txBox="1"/>
      </cdr:nvSpPr>
      <cdr:spPr>
        <a:xfrm xmlns:a="http://schemas.openxmlformats.org/drawingml/2006/main">
          <a:off x="381000" y="304800"/>
          <a:ext cx="8458200" cy="609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0.08333</cdr:x>
      <cdr:y>0</cdr:y>
    </cdr:from>
    <cdr:to>
      <cdr:x>0.9</cdr:x>
      <cdr:y>0.1</cdr:y>
    </cdr:to>
    <cdr:sp macro="" textlink="">
      <cdr:nvSpPr>
        <cdr:cNvPr id="4" name="TextBox 3"/>
        <cdr:cNvSpPr txBox="1"/>
      </cdr:nvSpPr>
      <cdr:spPr>
        <a:xfrm xmlns:a="http://schemas.openxmlformats.org/drawingml/2006/main">
          <a:off x="762000" y="0"/>
          <a:ext cx="7467600" cy="609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600" b="1" dirty="0" smtClean="0"/>
            <a:t>Number of Risky Sexual Behaviors, 6 Months Post-Randomization</a:t>
          </a:r>
          <a:endParaRPr lang="en-US" sz="1600" dirty="0"/>
        </a:p>
      </cdr:txBody>
    </cdr:sp>
  </cdr:relSizeAnchor>
</c:userShapes>
</file>

<file path=ppt/drawings/drawing3.xml><?xml version="1.0" encoding="utf-8"?>
<c:userShapes xmlns:c="http://schemas.openxmlformats.org/drawingml/2006/chart">
  <cdr:relSizeAnchor xmlns:cdr="http://schemas.openxmlformats.org/drawingml/2006/chartDrawing">
    <cdr:from>
      <cdr:x>0.2952</cdr:x>
      <cdr:y>0.72043</cdr:y>
    </cdr:from>
    <cdr:to>
      <cdr:x>0.46494</cdr:x>
      <cdr:y>0.80645</cdr:y>
    </cdr:to>
    <cdr:sp macro="" textlink="">
      <cdr:nvSpPr>
        <cdr:cNvPr id="3" name="TextBox 2"/>
        <cdr:cNvSpPr txBox="1"/>
      </cdr:nvSpPr>
      <cdr:spPr>
        <a:xfrm xmlns:a="http://schemas.openxmlformats.org/drawingml/2006/main">
          <a:off x="3048000" y="5105400"/>
          <a:ext cx="1752600" cy="6096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pPr algn="ctr"/>
          <a:r>
            <a:rPr lang="en-US" sz="1800" b="1" dirty="0" smtClean="0"/>
            <a:t>On-site HIV Test and RR counseling</a:t>
          </a:r>
          <a:endParaRPr lang="en-US" sz="1800" b="1" dirty="0"/>
        </a:p>
      </cdr:txBody>
    </cdr:sp>
  </cdr:relSizeAnchor>
  <cdr:relSizeAnchor xmlns:cdr="http://schemas.openxmlformats.org/drawingml/2006/chartDrawing">
    <cdr:from>
      <cdr:x>0.49446</cdr:x>
      <cdr:y>0.76344</cdr:y>
    </cdr:from>
    <cdr:to>
      <cdr:x>0.67159</cdr:x>
      <cdr:y>0.84946</cdr:y>
    </cdr:to>
    <cdr:sp macro="" textlink="">
      <cdr:nvSpPr>
        <cdr:cNvPr id="4" name="TextBox 3"/>
        <cdr:cNvSpPr txBox="1"/>
      </cdr:nvSpPr>
      <cdr:spPr>
        <a:xfrm xmlns:a="http://schemas.openxmlformats.org/drawingml/2006/main">
          <a:off x="5105400" y="5410200"/>
          <a:ext cx="1828800" cy="6096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pPr algn="ctr"/>
          <a:r>
            <a:rPr lang="en-US" sz="1800" b="1" dirty="0" smtClean="0"/>
            <a:t>On-site HIV Test and Info. Only</a:t>
          </a:r>
          <a:endParaRPr lang="en-US" sz="1800" b="1" dirty="0"/>
        </a:p>
      </cdr:txBody>
    </cdr:sp>
  </cdr:relSizeAnchor>
  <cdr:relSizeAnchor xmlns:cdr="http://schemas.openxmlformats.org/drawingml/2006/chartDrawing">
    <cdr:from>
      <cdr:x>0.08118</cdr:x>
      <cdr:y>0.68817</cdr:y>
    </cdr:from>
    <cdr:to>
      <cdr:x>0.25092</cdr:x>
      <cdr:y>0.77419</cdr:y>
    </cdr:to>
    <cdr:sp macro="" textlink="">
      <cdr:nvSpPr>
        <cdr:cNvPr id="5" name="TextBox 4"/>
        <cdr:cNvSpPr txBox="1"/>
      </cdr:nvSpPr>
      <cdr:spPr>
        <a:xfrm xmlns:a="http://schemas.openxmlformats.org/drawingml/2006/main">
          <a:off x="838200" y="4876800"/>
          <a:ext cx="1752600" cy="6096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1800" b="1" dirty="0" smtClean="0"/>
            <a:t>Off-site Referral</a:t>
          </a:r>
          <a:endParaRPr lang="en-US" sz="1800"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F23133-B9AA-432A-AC4E-3CB866107151}" type="datetimeFigureOut">
              <a:rPr lang="en-US" smtClean="0"/>
              <a:t>9/20/2011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84077A-33A0-4AAF-AE46-C415223D9B0B}" type="slidenum">
              <a:rPr lang="en-US" smtClean="0"/>
              <a:t>‹#›</a:t>
            </a:fld>
            <a:endParaRPr lang="en-US"/>
          </a:p>
        </p:txBody>
      </p:sp>
    </p:spTree>
    <p:extLst>
      <p:ext uri="{BB962C8B-B14F-4D97-AF65-F5344CB8AC3E}">
        <p14:creationId xmlns:p14="http://schemas.microsoft.com/office/powerpoint/2010/main" val="2835107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CAA391-E94D-42D1-B570-BDE84E08D31F}" type="slidenum">
              <a:rPr lang="en-US" smtClean="0">
                <a:solidFill>
                  <a:prstClr val="black"/>
                </a:solidFill>
              </a:rPr>
              <a:pPr/>
              <a:t>6</a:t>
            </a:fld>
            <a:endParaRPr 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DCAA391-E94D-42D1-B570-BDE84E08D31F}" type="slidenum">
              <a:rPr lang="en-US" smtClean="0"/>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CAA391-E94D-42D1-B570-BDE84E08D31F}" type="slidenum">
              <a:rPr lang="en-US" smtClean="0"/>
              <a:pPr/>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CAA391-E94D-42D1-B570-BDE84E08D31F}" type="slidenum">
              <a:rPr lang="en-US" smtClean="0"/>
              <a:pPr/>
              <a:t>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CAA391-E94D-42D1-B570-BDE84E08D31F}"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E709837-F6A0-41A6-B241-CA27A3EF0F90}" type="slidenum">
              <a:rPr lang="en-US" smtClean="0"/>
              <a:pPr fontAlgn="base">
                <a:spcBef>
                  <a:spcPct val="0"/>
                </a:spcBef>
                <a:spcAft>
                  <a:spcPct val="0"/>
                </a:spcAft>
                <a:defRPr/>
              </a:pPr>
              <a:t>23</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2B065AA-008C-4C24-8338-73C55C9BF3BC}" type="slidenum">
              <a:rPr lang="en-US" smtClean="0"/>
              <a:pPr fontAlgn="base">
                <a:spcBef>
                  <a:spcPct val="0"/>
                </a:spcBef>
                <a:spcAft>
                  <a:spcPct val="0"/>
                </a:spcAft>
                <a:defRPr/>
              </a:pPr>
              <a:t>24</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E796C6E8-07A2-4875-82B1-BD1376677B4D}" type="slidenum">
              <a:rPr lang="en-US">
                <a:solidFill>
                  <a:prstClr val="black"/>
                </a:solidFill>
              </a:rPr>
              <a:pPr>
                <a:defRPr/>
              </a:pPr>
              <a:t>25</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629F8C9-454E-4354-B1DC-16B2B44AD7C7}" type="datetimeFigureOut">
              <a:rPr lang="en-US" smtClean="0"/>
              <a:t>9/20/2011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D76DCCF-A45A-44A8-9A2D-091BE92D315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29F8C9-454E-4354-B1DC-16B2B44AD7C7}"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6DCCF-A45A-44A8-9A2D-091BE92D315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29F8C9-454E-4354-B1DC-16B2B44AD7C7}"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6DCCF-A45A-44A8-9A2D-091BE92D315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29F8C9-454E-4354-B1DC-16B2B44AD7C7}"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6DCCF-A45A-44A8-9A2D-091BE92D315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629F8C9-454E-4354-B1DC-16B2B44AD7C7}" type="datetimeFigureOut">
              <a:rPr lang="en-US" smtClean="0"/>
              <a:t>9/20/2011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6DCCF-A45A-44A8-9A2D-091BE92D315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629F8C9-454E-4354-B1DC-16B2B44AD7C7}" type="datetimeFigureOut">
              <a:rPr lang="en-US" smtClean="0"/>
              <a:t>9/20/2011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6DCCF-A45A-44A8-9A2D-091BE92D315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629F8C9-454E-4354-B1DC-16B2B44AD7C7}" type="datetimeFigureOut">
              <a:rPr lang="en-US" smtClean="0"/>
              <a:t>9/20/2011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6DCCF-A45A-44A8-9A2D-091BE92D315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629F8C9-454E-4354-B1DC-16B2B44AD7C7}" type="datetimeFigureOut">
              <a:rPr lang="en-US" smtClean="0"/>
              <a:t>9/20/2011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6DCCF-A45A-44A8-9A2D-091BE92D315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29F8C9-454E-4354-B1DC-16B2B44AD7C7}" type="datetimeFigureOut">
              <a:rPr lang="en-US" smtClean="0"/>
              <a:t>9/20/2011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6DCCF-A45A-44A8-9A2D-091BE92D315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629F8C9-454E-4354-B1DC-16B2B44AD7C7}" type="datetimeFigureOut">
              <a:rPr lang="en-US" smtClean="0"/>
              <a:t>9/20/2011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6DCCF-A45A-44A8-9A2D-091BE92D315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629F8C9-454E-4354-B1DC-16B2B44AD7C7}" type="datetimeFigureOut">
              <a:rPr lang="en-US" smtClean="0"/>
              <a:t>9/20/2011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D76DCCF-A45A-44A8-9A2D-091BE92D315A}"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629F8C9-454E-4354-B1DC-16B2B44AD7C7}" type="datetimeFigureOut">
              <a:rPr lang="en-US" smtClean="0"/>
              <a:t>9/20/2011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D76DCCF-A45A-44A8-9A2D-091BE92D315A}"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2209799"/>
          </a:xfrm>
        </p:spPr>
        <p:txBody>
          <a:bodyPr>
            <a:noAutofit/>
          </a:bodyPr>
          <a:lstStyle/>
          <a:p>
            <a:pPr algn="ctr"/>
            <a:r>
              <a:rPr lang="en-US" sz="2800" b="1" dirty="0">
                <a:ln>
                  <a:solidFill>
                    <a:schemeClr val="accent2">
                      <a:lumMod val="20000"/>
                      <a:lumOff val="80000"/>
                    </a:schemeClr>
                  </a:solidFill>
                </a:ln>
              </a:rPr>
              <a:t>Implementing Rapid HIV Testing with or without </a:t>
            </a:r>
            <a:br>
              <a:rPr lang="en-US" sz="2800" b="1" dirty="0">
                <a:ln>
                  <a:solidFill>
                    <a:schemeClr val="accent2">
                      <a:lumMod val="20000"/>
                      <a:lumOff val="80000"/>
                    </a:schemeClr>
                  </a:solidFill>
                </a:ln>
              </a:rPr>
            </a:br>
            <a:r>
              <a:rPr lang="en-US" sz="2800" b="1" dirty="0">
                <a:ln>
                  <a:solidFill>
                    <a:schemeClr val="accent2">
                      <a:lumMod val="20000"/>
                      <a:lumOff val="80000"/>
                    </a:schemeClr>
                  </a:solidFill>
                </a:ln>
              </a:rPr>
              <a:t>Risk-Reduction Counseling in Drug Treatment Centers:</a:t>
            </a:r>
            <a:br>
              <a:rPr lang="en-US" sz="2800" b="1" dirty="0">
                <a:ln>
                  <a:solidFill>
                    <a:schemeClr val="accent2">
                      <a:lumMod val="20000"/>
                      <a:lumOff val="80000"/>
                    </a:schemeClr>
                  </a:solidFill>
                </a:ln>
              </a:rPr>
            </a:br>
            <a:r>
              <a:rPr lang="en-US" sz="2800" b="1" dirty="0" smtClean="0">
                <a:ln>
                  <a:solidFill>
                    <a:schemeClr val="accent2">
                      <a:lumMod val="20000"/>
                      <a:lumOff val="80000"/>
                    </a:schemeClr>
                  </a:solidFill>
                </a:ln>
              </a:rPr>
              <a:t>Results of a Randomized Trial</a:t>
            </a:r>
          </a:p>
        </p:txBody>
      </p:sp>
      <p:sp>
        <p:nvSpPr>
          <p:cNvPr id="3" name="Subtitle 2"/>
          <p:cNvSpPr>
            <a:spLocks noGrp="1"/>
          </p:cNvSpPr>
          <p:nvPr>
            <p:ph type="subTitle" idx="1"/>
          </p:nvPr>
        </p:nvSpPr>
        <p:spPr>
          <a:xfrm>
            <a:off x="1371600" y="2743200"/>
            <a:ext cx="6400800" cy="2895600"/>
          </a:xfrm>
        </p:spPr>
        <p:txBody>
          <a:bodyPr>
            <a:normAutofit fontScale="92500" lnSpcReduction="20000"/>
          </a:bodyPr>
          <a:lstStyle/>
          <a:p>
            <a:pPr algn="ctr"/>
            <a:endParaRPr lang="en-US" sz="2000" dirty="0" smtClean="0"/>
          </a:p>
          <a:p>
            <a:pPr algn="ctr"/>
            <a:r>
              <a:rPr lang="en-US" sz="2000" dirty="0" smtClean="0"/>
              <a:t>Louise Haynes MSW</a:t>
            </a:r>
          </a:p>
          <a:p>
            <a:pPr algn="ctr"/>
            <a:r>
              <a:rPr lang="en-US" sz="2000" dirty="0" smtClean="0"/>
              <a:t>Medical University of South Carolina</a:t>
            </a:r>
          </a:p>
          <a:p>
            <a:pPr algn="ctr"/>
            <a:endParaRPr lang="en-US" sz="2000" dirty="0"/>
          </a:p>
          <a:p>
            <a:pPr algn="ctr"/>
            <a:r>
              <a:rPr lang="en-US" sz="2000" dirty="0" smtClean="0"/>
              <a:t>Lead Investigators:</a:t>
            </a:r>
          </a:p>
          <a:p>
            <a:pPr algn="ctr"/>
            <a:r>
              <a:rPr lang="en-US" sz="2000" dirty="0" smtClean="0"/>
              <a:t>Lisa </a:t>
            </a:r>
            <a:r>
              <a:rPr lang="en-US" sz="2000" dirty="0" err="1" smtClean="0"/>
              <a:t>Metsch</a:t>
            </a:r>
            <a:r>
              <a:rPr lang="en-US" sz="2000" dirty="0" smtClean="0"/>
              <a:t> PhD</a:t>
            </a:r>
          </a:p>
          <a:p>
            <a:pPr algn="ctr"/>
            <a:r>
              <a:rPr lang="en-US" sz="2000" dirty="0" smtClean="0"/>
              <a:t>Miller School of Medicine, University of Miami</a:t>
            </a:r>
          </a:p>
          <a:p>
            <a:pPr algn="ctr"/>
            <a:r>
              <a:rPr lang="en-US" sz="2000" dirty="0" smtClean="0"/>
              <a:t>Grant Colfax MD</a:t>
            </a:r>
          </a:p>
          <a:p>
            <a:pPr algn="ctr"/>
            <a:r>
              <a:rPr lang="en-US" sz="2000" dirty="0" smtClean="0"/>
              <a:t>San Francisco Department of Public Health</a:t>
            </a:r>
          </a:p>
          <a:p>
            <a:pPr algn="ctr"/>
            <a:endParaRPr lang="en-US" dirty="0"/>
          </a:p>
          <a:p>
            <a:pPr algn="ctr"/>
            <a:endParaRPr lang="en-US" sz="2000" dirty="0" smtClean="0"/>
          </a:p>
        </p:txBody>
      </p:sp>
    </p:spTree>
    <p:extLst>
      <p:ext uri="{BB962C8B-B14F-4D97-AF65-F5344CB8AC3E}">
        <p14:creationId xmlns:p14="http://schemas.microsoft.com/office/powerpoint/2010/main" val="13017007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8229600" cy="914400"/>
          </a:xfrm>
        </p:spPr>
        <p:txBody>
          <a:bodyPr>
            <a:normAutofit/>
          </a:bodyPr>
          <a:lstStyle/>
          <a:p>
            <a:pPr algn="ctr"/>
            <a:r>
              <a:rPr lang="en-US" sz="3600" dirty="0" smtClean="0">
                <a:solidFill>
                  <a:schemeClr val="tx2">
                    <a:lumMod val="75000"/>
                  </a:schemeClr>
                </a:solidFill>
                <a:effectLst/>
                <a:latin typeface="Arial" pitchFamily="34" charset="0"/>
                <a:cs typeface="Arial" pitchFamily="34" charset="0"/>
              </a:rPr>
              <a:t>National HIV/AIDS Strategy</a:t>
            </a:r>
            <a:endParaRPr lang="en-US" sz="3600" dirty="0">
              <a:solidFill>
                <a:schemeClr val="tx2">
                  <a:lumMod val="75000"/>
                </a:schemeClr>
              </a:solidFill>
              <a:effectLst/>
              <a:latin typeface="Arial" pitchFamily="34" charset="0"/>
              <a:cs typeface="Arial" pitchFamily="34" charset="0"/>
            </a:endParaRPr>
          </a:p>
        </p:txBody>
      </p:sp>
      <p:sp>
        <p:nvSpPr>
          <p:cNvPr id="3" name="Content Placeholder 2"/>
          <p:cNvSpPr>
            <a:spLocks noGrp="1"/>
          </p:cNvSpPr>
          <p:nvPr>
            <p:ph idx="1"/>
          </p:nvPr>
        </p:nvSpPr>
        <p:spPr>
          <a:xfrm>
            <a:off x="381000" y="1600200"/>
            <a:ext cx="8229600" cy="4709160"/>
          </a:xfrm>
        </p:spPr>
        <p:txBody>
          <a:bodyPr>
            <a:normAutofit lnSpcReduction="10000"/>
          </a:bodyPr>
          <a:lstStyle/>
          <a:p>
            <a:pPr>
              <a:buFont typeface="Arial" pitchFamily="34" charset="0"/>
              <a:buChar char="•"/>
            </a:pPr>
            <a:r>
              <a:rPr lang="en-US" sz="2400" dirty="0" smtClean="0">
                <a:latin typeface="Arial" pitchFamily="34" charset="0"/>
                <a:cs typeface="Arial" pitchFamily="34" charset="0"/>
              </a:rPr>
              <a:t>Target: Increase proportion of people living with HIV who know their status to 90% by 2015</a:t>
            </a:r>
          </a:p>
          <a:p>
            <a:pPr>
              <a:buFont typeface="Arial" pitchFamily="34" charset="0"/>
              <a:buChar char="•"/>
            </a:pPr>
            <a:endParaRPr lang="en-US" sz="2400" dirty="0" smtClean="0">
              <a:latin typeface="Arial" pitchFamily="34" charset="0"/>
              <a:cs typeface="Arial" pitchFamily="34" charset="0"/>
            </a:endParaRPr>
          </a:p>
          <a:p>
            <a:pPr lvl="1">
              <a:buFont typeface="Arial" pitchFamily="34" charset="0"/>
              <a:buChar char="‾"/>
            </a:pPr>
            <a:r>
              <a:rPr lang="en-US" dirty="0" smtClean="0">
                <a:latin typeface="Arial" pitchFamily="34" charset="0"/>
                <a:cs typeface="Arial" pitchFamily="34" charset="0"/>
              </a:rPr>
              <a:t>“SAMHSA and other relevant HHS agencies will consider guidance requiring federally funded </a:t>
            </a:r>
            <a:r>
              <a:rPr lang="en-US" b="1" i="1" dirty="0" smtClean="0">
                <a:latin typeface="Arial" pitchFamily="34" charset="0"/>
                <a:cs typeface="Arial" pitchFamily="34" charset="0"/>
              </a:rPr>
              <a:t>substance abuse </a:t>
            </a:r>
            <a:r>
              <a:rPr lang="en-US" dirty="0" smtClean="0">
                <a:latin typeface="Arial" pitchFamily="34" charset="0"/>
                <a:cs typeface="Arial" pitchFamily="34" charset="0"/>
              </a:rPr>
              <a:t>and mental health </a:t>
            </a:r>
            <a:r>
              <a:rPr lang="en-US" b="1" i="1" dirty="0" smtClean="0">
                <a:latin typeface="Arial" pitchFamily="34" charset="0"/>
                <a:cs typeface="Arial" pitchFamily="34" charset="0"/>
              </a:rPr>
              <a:t>treatment clinics to offer voluntary routine HIV testing</a:t>
            </a:r>
            <a:r>
              <a:rPr lang="en-US" i="1" dirty="0" smtClean="0">
                <a:latin typeface="Arial" pitchFamily="34" charset="0"/>
                <a:cs typeface="Arial" pitchFamily="34" charset="0"/>
              </a:rPr>
              <a:t> </a:t>
            </a:r>
            <a:r>
              <a:rPr lang="en-US" dirty="0" smtClean="0">
                <a:latin typeface="Arial" pitchFamily="34" charset="0"/>
                <a:cs typeface="Arial" pitchFamily="34" charset="0"/>
              </a:rPr>
              <a:t>to their clients.”</a:t>
            </a:r>
          </a:p>
          <a:p>
            <a:pPr lvl="1">
              <a:buFont typeface="Arial" pitchFamily="34" charset="0"/>
              <a:buChar char="‾"/>
            </a:pPr>
            <a:endParaRPr lang="en-US" dirty="0" smtClean="0">
              <a:latin typeface="Arial" pitchFamily="34" charset="0"/>
              <a:cs typeface="Arial" pitchFamily="34" charset="0"/>
            </a:endParaRPr>
          </a:p>
          <a:p>
            <a:pPr lvl="1">
              <a:buFont typeface="Arial" pitchFamily="34" charset="0"/>
              <a:buChar char="‾"/>
            </a:pPr>
            <a:r>
              <a:rPr lang="en-US" dirty="0" smtClean="0">
                <a:latin typeface="Arial" pitchFamily="34" charset="0"/>
                <a:cs typeface="Arial" pitchFamily="34" charset="0"/>
              </a:rPr>
              <a:t>“CDC will updated and issue guidelines on the provision of </a:t>
            </a:r>
            <a:r>
              <a:rPr lang="en-US" b="1" i="1" dirty="0" smtClean="0">
                <a:latin typeface="Arial" pitchFamily="34" charset="0"/>
                <a:cs typeface="Arial" pitchFamily="34" charset="0"/>
              </a:rPr>
              <a:t>HIV counseling and testing </a:t>
            </a:r>
            <a:r>
              <a:rPr lang="en-US" dirty="0" smtClean="0">
                <a:latin typeface="Arial" pitchFamily="34" charset="0"/>
                <a:cs typeface="Arial" pitchFamily="34" charset="0"/>
              </a:rPr>
              <a:t>in non-clinical settings.”</a:t>
            </a:r>
          </a:p>
          <a:p>
            <a:pPr lvl="1">
              <a:buFont typeface="Arial" pitchFamily="34" charset="0"/>
              <a:buChar char="‾"/>
            </a:pPr>
            <a:endParaRPr lang="en-US" sz="3300" dirty="0" smtClean="0">
              <a:latin typeface="Arial" pitchFamily="34" charset="0"/>
              <a:cs typeface="Arial" pitchFamily="34" charset="0"/>
            </a:endParaRPr>
          </a:p>
          <a:p>
            <a:pPr>
              <a:buFont typeface="Arial" pitchFamily="34" charset="0"/>
              <a:buChar char="‾"/>
            </a:pPr>
            <a:endParaRPr lang="en-US" sz="38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335ECBB-BF96-49DD-BE29-B883EC7694B4}" type="slidenum">
              <a:rPr lang="en-US" smtClean="0"/>
              <a:pPr/>
              <a:t>10</a:t>
            </a:fld>
            <a:endParaRPr lang="en-US" dirty="0"/>
          </a:p>
        </p:txBody>
      </p:sp>
      <p:cxnSp>
        <p:nvCxnSpPr>
          <p:cNvPr id="6" name="Straight Connector 5"/>
          <p:cNvCxnSpPr/>
          <p:nvPr/>
        </p:nvCxnSpPr>
        <p:spPr>
          <a:xfrm>
            <a:off x="304800" y="1447800"/>
            <a:ext cx="8382000" cy="0"/>
          </a:xfrm>
          <a:prstGeom prst="line">
            <a:avLst/>
          </a:prstGeom>
          <a:ln w="4445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97712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Autofit/>
          </a:bodyPr>
          <a:lstStyle/>
          <a:p>
            <a:pPr algn="ctr"/>
            <a:r>
              <a:rPr lang="en-US" sz="4000" dirty="0" smtClean="0"/>
              <a:t>HIV Testing in Substance Abuse Treatment Programs</a:t>
            </a:r>
            <a:endParaRPr lang="en-US" sz="4000" dirty="0"/>
          </a:p>
        </p:txBody>
      </p:sp>
      <p:sp>
        <p:nvSpPr>
          <p:cNvPr id="3" name="Content Placeholder 2"/>
          <p:cNvSpPr>
            <a:spLocks noGrp="1"/>
          </p:cNvSpPr>
          <p:nvPr>
            <p:ph idx="1"/>
          </p:nvPr>
        </p:nvSpPr>
        <p:spPr>
          <a:xfrm>
            <a:off x="457200" y="1935480"/>
            <a:ext cx="8229600" cy="4617720"/>
          </a:xfrm>
        </p:spPr>
        <p:txBody>
          <a:bodyPr>
            <a:normAutofit/>
          </a:bodyPr>
          <a:lstStyle/>
          <a:p>
            <a:pPr>
              <a:defRPr/>
            </a:pPr>
            <a:r>
              <a:rPr lang="en-US" dirty="0"/>
              <a:t>Fewer than one-third of U.S  drug treatment programs offer HIV testing and counseling. *</a:t>
            </a:r>
          </a:p>
          <a:p>
            <a:pPr>
              <a:defRPr/>
            </a:pPr>
            <a:endParaRPr lang="en-US" dirty="0"/>
          </a:p>
          <a:p>
            <a:pPr>
              <a:defRPr/>
            </a:pPr>
            <a:r>
              <a:rPr lang="en-US" dirty="0"/>
              <a:t>Fewer than half of CTN community treatment programs made HIV testing available either in the CTP, or through referral</a:t>
            </a:r>
            <a:r>
              <a:rPr lang="en-US" dirty="0" smtClean="0"/>
              <a:t>.**</a:t>
            </a:r>
          </a:p>
          <a:p>
            <a:pPr>
              <a:defRPr/>
            </a:pPr>
            <a:endParaRPr lang="en-US" dirty="0"/>
          </a:p>
          <a:p>
            <a:pPr>
              <a:defRPr/>
            </a:pPr>
            <a:r>
              <a:rPr lang="en-US" dirty="0" smtClean="0"/>
              <a:t>Need for changes in policy and organizational culture***</a:t>
            </a:r>
            <a:endParaRPr lang="en-US" dirty="0"/>
          </a:p>
        </p:txBody>
      </p:sp>
      <p:sp>
        <p:nvSpPr>
          <p:cNvPr id="4" name="TextBox 3"/>
          <p:cNvSpPr txBox="1"/>
          <p:nvPr/>
        </p:nvSpPr>
        <p:spPr>
          <a:xfrm>
            <a:off x="4114800" y="5867400"/>
            <a:ext cx="4191000" cy="738664"/>
          </a:xfrm>
          <a:prstGeom prst="rect">
            <a:avLst/>
          </a:prstGeom>
          <a:noFill/>
        </p:spPr>
        <p:txBody>
          <a:bodyPr wrap="square" rtlCol="0">
            <a:spAutoFit/>
          </a:bodyPr>
          <a:lstStyle/>
          <a:p>
            <a:r>
              <a:rPr lang="en-US" sz="1400" b="1" i="1" dirty="0" smtClean="0">
                <a:latin typeface="Garamond" pitchFamily="18" charset="0"/>
              </a:rPr>
              <a:t>SAMSHA, 2004, Pollack and </a:t>
            </a:r>
            <a:r>
              <a:rPr lang="en-US" sz="1400" b="1" i="1" dirty="0" err="1" smtClean="0">
                <a:latin typeface="Garamond" pitchFamily="18" charset="0"/>
              </a:rPr>
              <a:t>D’Aunno</a:t>
            </a:r>
            <a:r>
              <a:rPr lang="en-US" sz="1400" b="1" i="1" dirty="0" smtClean="0">
                <a:latin typeface="Garamond" pitchFamily="18" charset="0"/>
              </a:rPr>
              <a:t>, 2010 *</a:t>
            </a:r>
          </a:p>
          <a:p>
            <a:r>
              <a:rPr lang="en-US" sz="1400" b="1" i="1" dirty="0" smtClean="0">
                <a:latin typeface="Garamond" pitchFamily="18" charset="0"/>
              </a:rPr>
              <a:t>Brown et al. JSAT, 2006, AJPH, 2007 **</a:t>
            </a:r>
          </a:p>
          <a:p>
            <a:r>
              <a:rPr lang="en-US" sz="1400" b="1" i="1" dirty="0" smtClean="0">
                <a:latin typeface="Garamond" pitchFamily="18" charset="0"/>
              </a:rPr>
              <a:t>Haynes  et al. EPP, 2011*** </a:t>
            </a:r>
            <a:endParaRPr lang="en-US" sz="1400" b="1" i="1" dirty="0">
              <a:latin typeface="Garamond" pitchFamily="18" charset="0"/>
            </a:endParaRPr>
          </a:p>
        </p:txBody>
      </p:sp>
    </p:spTree>
    <p:extLst>
      <p:ext uri="{BB962C8B-B14F-4D97-AF65-F5344CB8AC3E}">
        <p14:creationId xmlns:p14="http://schemas.microsoft.com/office/powerpoint/2010/main" val="41889722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Aim</a:t>
            </a:r>
            <a:endParaRPr lang="en-US" dirty="0"/>
          </a:p>
        </p:txBody>
      </p:sp>
      <p:sp>
        <p:nvSpPr>
          <p:cNvPr id="3" name="Content Placeholder 2"/>
          <p:cNvSpPr>
            <a:spLocks noGrp="1"/>
          </p:cNvSpPr>
          <p:nvPr>
            <p:ph idx="1"/>
          </p:nvPr>
        </p:nvSpPr>
        <p:spPr/>
        <p:txBody>
          <a:bodyPr/>
          <a:lstStyle/>
          <a:p>
            <a:pPr marL="0" indent="0">
              <a:buNone/>
            </a:pPr>
            <a:r>
              <a:rPr lang="en-US" dirty="0" smtClean="0">
                <a:solidFill>
                  <a:prstClr val="black"/>
                </a:solidFill>
              </a:rPr>
              <a:t>This randomized clinical trial </a:t>
            </a:r>
            <a:r>
              <a:rPr lang="en-US" dirty="0">
                <a:solidFill>
                  <a:prstClr val="black"/>
                </a:solidFill>
              </a:rPr>
              <a:t>examined the efficacy of on-site rapid HIV testing with risk-reduction </a:t>
            </a:r>
            <a:r>
              <a:rPr lang="en-US" dirty="0" smtClean="0">
                <a:solidFill>
                  <a:prstClr val="black"/>
                </a:solidFill>
              </a:rPr>
              <a:t>counseling </a:t>
            </a:r>
            <a:r>
              <a:rPr lang="en-US" dirty="0" err="1" smtClean="0">
                <a:solidFill>
                  <a:prstClr val="black"/>
                </a:solidFill>
              </a:rPr>
              <a:t>in:</a:t>
            </a:r>
            <a:r>
              <a:rPr lang="en-US" dirty="0" err="1" smtClean="0">
                <a:solidFill>
                  <a:schemeClr val="bg1"/>
                </a:solidFill>
              </a:rPr>
              <a:t>lRC</a:t>
            </a:r>
            <a:r>
              <a:rPr lang="en-US" dirty="0">
                <a:solidFill>
                  <a:schemeClr val="bg1"/>
                </a:solidFill>
              </a:rPr>
              <a:t>) on </a:t>
            </a:r>
            <a:endParaRPr lang="en-US" dirty="0" smtClean="0">
              <a:solidFill>
                <a:schemeClr val="bg1"/>
              </a:solidFill>
            </a:endParaRPr>
          </a:p>
          <a:p>
            <a:pPr marL="914400" lvl="1" indent="-457200">
              <a:buFont typeface="+mj-lt"/>
              <a:buAutoNum type="arabicPeriod"/>
            </a:pPr>
            <a:r>
              <a:rPr lang="en-US" dirty="0" smtClean="0">
                <a:solidFill>
                  <a:prstClr val="black"/>
                </a:solidFill>
              </a:rPr>
              <a:t>increasing </a:t>
            </a:r>
            <a:r>
              <a:rPr lang="en-US" dirty="0">
                <a:solidFill>
                  <a:prstClr val="black"/>
                </a:solidFill>
              </a:rPr>
              <a:t>receipt of HIV test results and </a:t>
            </a:r>
            <a:endParaRPr lang="en-US" dirty="0" smtClean="0">
              <a:solidFill>
                <a:prstClr val="black"/>
              </a:solidFill>
            </a:endParaRPr>
          </a:p>
          <a:p>
            <a:pPr marL="914400" lvl="1" indent="-457200">
              <a:buFont typeface="+mj-lt"/>
              <a:buAutoNum type="arabicPeriod"/>
            </a:pPr>
            <a:r>
              <a:rPr lang="en-US" dirty="0" smtClean="0">
                <a:solidFill>
                  <a:prstClr val="black"/>
                </a:solidFill>
              </a:rPr>
              <a:t>reducing </a:t>
            </a:r>
            <a:r>
              <a:rPr lang="en-US" dirty="0">
                <a:solidFill>
                  <a:prstClr val="black"/>
                </a:solidFill>
              </a:rPr>
              <a:t>HIV risk behaviors among persons in drug treatment.</a:t>
            </a:r>
            <a:endParaRPr lang="en-US" dirty="0"/>
          </a:p>
        </p:txBody>
      </p:sp>
    </p:spTree>
    <p:extLst>
      <p:ext uri="{BB962C8B-B14F-4D97-AF65-F5344CB8AC3E}">
        <p14:creationId xmlns:p14="http://schemas.microsoft.com/office/powerpoint/2010/main" val="38907253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8" algn="ctr"/>
            <a:r>
              <a:rPr lang="en-US" sz="3600" b="1" dirty="0" smtClean="0">
                <a:effectLst>
                  <a:outerShdw blurRad="38100" dist="38100" dir="2700000" algn="tl">
                    <a:srgbClr val="000000">
                      <a:alpha val="43137"/>
                    </a:srgbClr>
                  </a:outerShdw>
                </a:effectLst>
              </a:rPr>
              <a:t>Methods</a:t>
            </a:r>
            <a:r>
              <a:rPr lang="en-US" sz="3600" dirty="0" smtClean="0">
                <a:effectLst>
                  <a:outerShdw blurRad="38100" dist="38100" dir="2700000" algn="tl">
                    <a:srgbClr val="000000">
                      <a:alpha val="43137"/>
                    </a:srgbClr>
                  </a:outerShdw>
                </a:effectLst>
              </a:rPr>
              <a:t> </a:t>
            </a:r>
            <a:endParaRPr lang="en-US" sz="36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lvl="8" algn="r"/>
            <a:endParaRPr lang="en-US" sz="1400" dirty="0">
              <a:effectLst>
                <a:outerShdw blurRad="38100" dist="38100" dir="2700000" algn="tl">
                  <a:srgbClr val="000000">
                    <a:alpha val="43137"/>
                  </a:srgbClr>
                </a:outerShdw>
              </a:effectLst>
            </a:endParaRPr>
          </a:p>
          <a:p>
            <a:pPr algn="just"/>
            <a:r>
              <a:rPr lang="en-US" sz="2400" dirty="0"/>
              <a:t>Between January and May 2009, adults who reported no receipt of HIV results for a test performed in the last 12 months were randomized in 12 community-based drug treatment programs.</a:t>
            </a:r>
          </a:p>
        </p:txBody>
      </p:sp>
    </p:spTree>
    <p:extLst>
      <p:ext uri="{BB962C8B-B14F-4D97-AF65-F5344CB8AC3E}">
        <p14:creationId xmlns:p14="http://schemas.microsoft.com/office/powerpoint/2010/main" val="5794661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3 Arms</a:t>
            </a:r>
            <a:endParaRPr lang="en-US" dirty="0"/>
          </a:p>
        </p:txBody>
      </p:sp>
      <p:sp>
        <p:nvSpPr>
          <p:cNvPr id="5" name="Content Placeholder 4"/>
          <p:cNvSpPr>
            <a:spLocks noGrp="1"/>
          </p:cNvSpPr>
          <p:nvPr>
            <p:ph idx="1"/>
          </p:nvPr>
        </p:nvSpPr>
        <p:spPr/>
        <p:txBody>
          <a:bodyPr>
            <a:normAutofit/>
          </a:bodyPr>
          <a:lstStyle/>
          <a:p>
            <a:pPr marL="0" indent="0">
              <a:buNone/>
            </a:pPr>
            <a:r>
              <a:rPr lang="en-US" sz="2400" dirty="0"/>
              <a:t>Participants were randomly assigned to: </a:t>
            </a:r>
            <a:endParaRPr lang="en-US" sz="2400" dirty="0" smtClean="0"/>
          </a:p>
          <a:p>
            <a:r>
              <a:rPr lang="en-US" dirty="0" smtClean="0"/>
              <a:t>1</a:t>
            </a:r>
            <a:r>
              <a:rPr lang="en-US" dirty="0"/>
              <a:t>) referral for off-site HIV testing (</a:t>
            </a:r>
            <a:r>
              <a:rPr lang="en-US" i="1" dirty="0"/>
              <a:t>n</a:t>
            </a:r>
            <a:r>
              <a:rPr lang="en-US" dirty="0"/>
              <a:t>=429); </a:t>
            </a:r>
            <a:endParaRPr lang="en-US" dirty="0" smtClean="0"/>
          </a:p>
          <a:p>
            <a:r>
              <a:rPr lang="en-US" dirty="0" smtClean="0"/>
              <a:t>2</a:t>
            </a:r>
            <a:r>
              <a:rPr lang="en-US" dirty="0"/>
              <a:t>) HIV risk-reduction counseling with the offer of on-site rapid HIV testing (</a:t>
            </a:r>
            <a:r>
              <a:rPr lang="en-US" i="1" dirty="0"/>
              <a:t>n</a:t>
            </a:r>
            <a:r>
              <a:rPr lang="en-US" dirty="0"/>
              <a:t>=433); or </a:t>
            </a:r>
            <a:endParaRPr lang="en-US" dirty="0" smtClean="0"/>
          </a:p>
          <a:p>
            <a:r>
              <a:rPr lang="en-US" dirty="0" smtClean="0"/>
              <a:t>3</a:t>
            </a:r>
            <a:r>
              <a:rPr lang="en-US" dirty="0"/>
              <a:t>) verbal information about testing only </a:t>
            </a:r>
            <a:r>
              <a:rPr lang="en-US" dirty="0" smtClean="0"/>
              <a:t> with </a:t>
            </a:r>
            <a:r>
              <a:rPr lang="en-US" dirty="0"/>
              <a:t>the offer of on-site rapid HIV testing (</a:t>
            </a:r>
            <a:r>
              <a:rPr lang="en-US" i="1" dirty="0"/>
              <a:t>n</a:t>
            </a:r>
            <a:r>
              <a:rPr lang="en-US" dirty="0"/>
              <a:t>=419),</a:t>
            </a:r>
          </a:p>
        </p:txBody>
      </p:sp>
    </p:spTree>
    <p:extLst>
      <p:ext uri="{BB962C8B-B14F-4D97-AF65-F5344CB8AC3E}">
        <p14:creationId xmlns:p14="http://schemas.microsoft.com/office/powerpoint/2010/main" val="31493981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Participating Sites</a:t>
            </a:r>
            <a:endParaRPr lang="en-US" dirty="0"/>
          </a:p>
        </p:txBody>
      </p:sp>
      <p:grpSp>
        <p:nvGrpSpPr>
          <p:cNvPr id="15363" name="Content Placeholder 3"/>
          <p:cNvGrpSpPr>
            <a:grpSpLocks noGrp="1"/>
          </p:cNvGrpSpPr>
          <p:nvPr/>
        </p:nvGrpSpPr>
        <p:grpSpPr bwMode="auto">
          <a:xfrm>
            <a:off x="457200" y="1600200"/>
            <a:ext cx="8763000" cy="4525963"/>
            <a:chOff x="457200" y="1219200"/>
            <a:chExt cx="9249833" cy="5029200"/>
          </a:xfrm>
        </p:grpSpPr>
        <p:pic>
          <p:nvPicPr>
            <p:cNvPr id="15364" name="Picture 2" descr="C:\Documents and Settings\lhall2\Local Settings\Temporary Internet Files\Content.IE5\XG95Q0NN\MCMP00224_000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1219200"/>
              <a:ext cx="8068505"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5365" name="Group 28"/>
            <p:cNvGrpSpPr>
              <a:grpSpLocks/>
            </p:cNvGrpSpPr>
            <p:nvPr/>
          </p:nvGrpSpPr>
          <p:grpSpPr bwMode="auto">
            <a:xfrm>
              <a:off x="838200" y="1828800"/>
              <a:ext cx="8868833" cy="3352800"/>
              <a:chOff x="838200" y="1828800"/>
              <a:chExt cx="8868833" cy="3352800"/>
            </a:xfrm>
          </p:grpSpPr>
          <p:sp>
            <p:nvSpPr>
              <p:cNvPr id="15366" name="Flowchart: Connector 6"/>
              <p:cNvSpPr>
                <a:spLocks noChangeArrowheads="1"/>
              </p:cNvSpPr>
              <p:nvPr/>
            </p:nvSpPr>
            <p:spPr bwMode="auto">
              <a:xfrm>
                <a:off x="838200" y="1905000"/>
                <a:ext cx="152400" cy="152400"/>
              </a:xfrm>
              <a:prstGeom prst="flowChartConnector">
                <a:avLst/>
              </a:prstGeom>
              <a:solidFill>
                <a:srgbClr val="FF0000"/>
              </a:solidFill>
              <a:ln w="9525" algn="ctr">
                <a:solidFill>
                  <a:schemeClr val="bg1"/>
                </a:solidFill>
                <a:round/>
                <a:headEnd/>
                <a:tailEnd/>
              </a:ln>
            </p:spPr>
            <p:txBody>
              <a:bodyPr/>
              <a:lstStyle/>
              <a:p>
                <a:pPr algn="r" eaLnBrk="0" hangingPunct="0"/>
                <a:endParaRPr lang="en-US">
                  <a:latin typeface="Tahoma" pitchFamily="34" charset="0"/>
                </a:endParaRPr>
              </a:p>
            </p:txBody>
          </p:sp>
          <p:sp>
            <p:nvSpPr>
              <p:cNvPr id="15367" name="Flowchart: Connector 7"/>
              <p:cNvSpPr>
                <a:spLocks noChangeArrowheads="1"/>
              </p:cNvSpPr>
              <p:nvPr/>
            </p:nvSpPr>
            <p:spPr bwMode="auto">
              <a:xfrm>
                <a:off x="6858000" y="4343400"/>
                <a:ext cx="152400" cy="152400"/>
              </a:xfrm>
              <a:prstGeom prst="flowChartConnector">
                <a:avLst/>
              </a:prstGeom>
              <a:solidFill>
                <a:srgbClr val="FF0000"/>
              </a:solidFill>
              <a:ln w="9525" algn="ctr">
                <a:solidFill>
                  <a:schemeClr val="bg1"/>
                </a:solidFill>
                <a:round/>
                <a:headEnd/>
                <a:tailEnd/>
              </a:ln>
            </p:spPr>
            <p:txBody>
              <a:bodyPr/>
              <a:lstStyle/>
              <a:p>
                <a:pPr algn="r" eaLnBrk="0" hangingPunct="0"/>
                <a:endParaRPr lang="en-US">
                  <a:latin typeface="Tahoma" pitchFamily="34" charset="0"/>
                </a:endParaRPr>
              </a:p>
            </p:txBody>
          </p:sp>
          <p:sp>
            <p:nvSpPr>
              <p:cNvPr id="15368" name="Flowchart: Connector 8"/>
              <p:cNvSpPr>
                <a:spLocks noChangeArrowheads="1"/>
              </p:cNvSpPr>
              <p:nvPr/>
            </p:nvSpPr>
            <p:spPr bwMode="auto">
              <a:xfrm>
                <a:off x="7772400" y="2667000"/>
                <a:ext cx="152400" cy="152400"/>
              </a:xfrm>
              <a:prstGeom prst="flowChartConnector">
                <a:avLst/>
              </a:prstGeom>
              <a:solidFill>
                <a:srgbClr val="FF0000"/>
              </a:solidFill>
              <a:ln w="9525" algn="ctr">
                <a:solidFill>
                  <a:schemeClr val="bg1"/>
                </a:solidFill>
                <a:round/>
                <a:headEnd/>
                <a:tailEnd/>
              </a:ln>
            </p:spPr>
            <p:txBody>
              <a:bodyPr/>
              <a:lstStyle/>
              <a:p>
                <a:pPr algn="r" eaLnBrk="0" hangingPunct="0"/>
                <a:endParaRPr lang="en-US">
                  <a:latin typeface="Tahoma" pitchFamily="34" charset="0"/>
                </a:endParaRPr>
              </a:p>
            </p:txBody>
          </p:sp>
          <p:sp>
            <p:nvSpPr>
              <p:cNvPr id="15369" name="Flowchart: Connector 9"/>
              <p:cNvSpPr>
                <a:spLocks noChangeArrowheads="1"/>
              </p:cNvSpPr>
              <p:nvPr/>
            </p:nvSpPr>
            <p:spPr bwMode="auto">
              <a:xfrm>
                <a:off x="7315200" y="3200400"/>
                <a:ext cx="152400" cy="152400"/>
              </a:xfrm>
              <a:prstGeom prst="flowChartConnector">
                <a:avLst/>
              </a:prstGeom>
              <a:solidFill>
                <a:srgbClr val="FF0000"/>
              </a:solidFill>
              <a:ln w="9525" algn="ctr">
                <a:solidFill>
                  <a:schemeClr val="bg1"/>
                </a:solidFill>
                <a:round/>
                <a:headEnd/>
                <a:tailEnd/>
              </a:ln>
            </p:spPr>
            <p:txBody>
              <a:bodyPr/>
              <a:lstStyle/>
              <a:p>
                <a:pPr algn="r" eaLnBrk="0" hangingPunct="0"/>
                <a:endParaRPr lang="en-US">
                  <a:latin typeface="Tahoma" pitchFamily="34" charset="0"/>
                </a:endParaRPr>
              </a:p>
            </p:txBody>
          </p:sp>
          <p:sp>
            <p:nvSpPr>
              <p:cNvPr id="15370" name="Flowchart: Connector 10"/>
              <p:cNvSpPr>
                <a:spLocks noChangeArrowheads="1"/>
              </p:cNvSpPr>
              <p:nvPr/>
            </p:nvSpPr>
            <p:spPr bwMode="auto">
              <a:xfrm>
                <a:off x="6934200" y="3962400"/>
                <a:ext cx="152400" cy="152400"/>
              </a:xfrm>
              <a:prstGeom prst="flowChartConnector">
                <a:avLst/>
              </a:prstGeom>
              <a:solidFill>
                <a:srgbClr val="FF0000"/>
              </a:solidFill>
              <a:ln w="9525" algn="ctr">
                <a:solidFill>
                  <a:schemeClr val="bg1"/>
                </a:solidFill>
                <a:round/>
                <a:headEnd/>
                <a:tailEnd/>
              </a:ln>
            </p:spPr>
            <p:txBody>
              <a:bodyPr/>
              <a:lstStyle/>
              <a:p>
                <a:pPr algn="r" eaLnBrk="0" hangingPunct="0"/>
                <a:endParaRPr lang="en-US">
                  <a:latin typeface="Tahoma" pitchFamily="34" charset="0"/>
                </a:endParaRPr>
              </a:p>
            </p:txBody>
          </p:sp>
          <p:sp>
            <p:nvSpPr>
              <p:cNvPr id="15371" name="Flowchart: Connector 11"/>
              <p:cNvSpPr>
                <a:spLocks noChangeArrowheads="1"/>
              </p:cNvSpPr>
              <p:nvPr/>
            </p:nvSpPr>
            <p:spPr bwMode="auto">
              <a:xfrm>
                <a:off x="7239000" y="3581400"/>
                <a:ext cx="152400" cy="152400"/>
              </a:xfrm>
              <a:prstGeom prst="flowChartConnector">
                <a:avLst/>
              </a:prstGeom>
              <a:solidFill>
                <a:srgbClr val="FF0000"/>
              </a:solidFill>
              <a:ln w="9525" algn="ctr">
                <a:solidFill>
                  <a:schemeClr val="bg1"/>
                </a:solidFill>
                <a:round/>
                <a:headEnd/>
                <a:tailEnd/>
              </a:ln>
            </p:spPr>
            <p:txBody>
              <a:bodyPr/>
              <a:lstStyle/>
              <a:p>
                <a:pPr algn="r" eaLnBrk="0" hangingPunct="0"/>
                <a:endParaRPr lang="en-US">
                  <a:latin typeface="Tahoma" pitchFamily="34" charset="0"/>
                </a:endParaRPr>
              </a:p>
            </p:txBody>
          </p:sp>
          <p:sp>
            <p:nvSpPr>
              <p:cNvPr id="15372" name="Flowchart: Connector 12"/>
              <p:cNvSpPr>
                <a:spLocks noChangeArrowheads="1"/>
              </p:cNvSpPr>
              <p:nvPr/>
            </p:nvSpPr>
            <p:spPr bwMode="auto">
              <a:xfrm>
                <a:off x="6781800" y="4343400"/>
                <a:ext cx="152400" cy="152400"/>
              </a:xfrm>
              <a:prstGeom prst="flowChartConnector">
                <a:avLst/>
              </a:prstGeom>
              <a:solidFill>
                <a:srgbClr val="FF0000"/>
              </a:solidFill>
              <a:ln w="9525" algn="ctr">
                <a:solidFill>
                  <a:schemeClr val="bg1"/>
                </a:solidFill>
                <a:round/>
                <a:headEnd/>
                <a:tailEnd/>
              </a:ln>
            </p:spPr>
            <p:txBody>
              <a:bodyPr/>
              <a:lstStyle/>
              <a:p>
                <a:pPr algn="r" eaLnBrk="0" hangingPunct="0"/>
                <a:endParaRPr lang="en-US">
                  <a:latin typeface="Tahoma" pitchFamily="34" charset="0"/>
                </a:endParaRPr>
              </a:p>
            </p:txBody>
          </p:sp>
          <p:sp>
            <p:nvSpPr>
              <p:cNvPr id="15373" name="Flowchart: Connector 13"/>
              <p:cNvSpPr>
                <a:spLocks noChangeArrowheads="1"/>
              </p:cNvSpPr>
              <p:nvPr/>
            </p:nvSpPr>
            <p:spPr bwMode="auto">
              <a:xfrm>
                <a:off x="7696200" y="2743200"/>
                <a:ext cx="152400" cy="152400"/>
              </a:xfrm>
              <a:prstGeom prst="flowChartConnector">
                <a:avLst/>
              </a:prstGeom>
              <a:solidFill>
                <a:srgbClr val="FF0000"/>
              </a:solidFill>
              <a:ln w="9525" algn="ctr">
                <a:solidFill>
                  <a:schemeClr val="bg1"/>
                </a:solidFill>
                <a:round/>
                <a:headEnd/>
                <a:tailEnd/>
              </a:ln>
            </p:spPr>
            <p:txBody>
              <a:bodyPr/>
              <a:lstStyle/>
              <a:p>
                <a:pPr algn="r" eaLnBrk="0" hangingPunct="0"/>
                <a:endParaRPr lang="en-US">
                  <a:latin typeface="Tahoma" pitchFamily="34" charset="0"/>
                </a:endParaRPr>
              </a:p>
            </p:txBody>
          </p:sp>
          <p:sp>
            <p:nvSpPr>
              <p:cNvPr id="15374" name="Flowchart: Connector 14"/>
              <p:cNvSpPr>
                <a:spLocks noChangeArrowheads="1"/>
              </p:cNvSpPr>
              <p:nvPr/>
            </p:nvSpPr>
            <p:spPr bwMode="auto">
              <a:xfrm>
                <a:off x="5410200" y="3810000"/>
                <a:ext cx="152400" cy="152400"/>
              </a:xfrm>
              <a:prstGeom prst="flowChartConnector">
                <a:avLst/>
              </a:prstGeom>
              <a:solidFill>
                <a:srgbClr val="FF0000"/>
              </a:solidFill>
              <a:ln w="9525" algn="ctr">
                <a:solidFill>
                  <a:schemeClr val="bg1"/>
                </a:solidFill>
                <a:round/>
                <a:headEnd/>
                <a:tailEnd/>
              </a:ln>
            </p:spPr>
            <p:txBody>
              <a:bodyPr/>
              <a:lstStyle/>
              <a:p>
                <a:pPr algn="r" eaLnBrk="0" hangingPunct="0"/>
                <a:endParaRPr lang="en-US">
                  <a:latin typeface="Tahoma" pitchFamily="34" charset="0"/>
                </a:endParaRPr>
              </a:p>
            </p:txBody>
          </p:sp>
          <p:sp>
            <p:nvSpPr>
              <p:cNvPr id="15375" name="Flowchart: Connector 15"/>
              <p:cNvSpPr>
                <a:spLocks noChangeArrowheads="1"/>
              </p:cNvSpPr>
              <p:nvPr/>
            </p:nvSpPr>
            <p:spPr bwMode="auto">
              <a:xfrm>
                <a:off x="2895600" y="4114800"/>
                <a:ext cx="152400" cy="152400"/>
              </a:xfrm>
              <a:prstGeom prst="flowChartConnector">
                <a:avLst/>
              </a:prstGeom>
              <a:solidFill>
                <a:srgbClr val="FF0000"/>
              </a:solidFill>
              <a:ln w="9525" algn="ctr">
                <a:solidFill>
                  <a:schemeClr val="bg1"/>
                </a:solidFill>
                <a:round/>
                <a:headEnd/>
                <a:tailEnd/>
              </a:ln>
            </p:spPr>
            <p:txBody>
              <a:bodyPr/>
              <a:lstStyle/>
              <a:p>
                <a:pPr algn="r" eaLnBrk="0" hangingPunct="0"/>
                <a:endParaRPr lang="en-US">
                  <a:latin typeface="Tahoma" pitchFamily="34" charset="0"/>
                </a:endParaRPr>
              </a:p>
            </p:txBody>
          </p:sp>
          <p:sp>
            <p:nvSpPr>
              <p:cNvPr id="15376" name="Flowchart: Connector 16"/>
              <p:cNvSpPr>
                <a:spLocks noChangeArrowheads="1"/>
              </p:cNvSpPr>
              <p:nvPr/>
            </p:nvSpPr>
            <p:spPr bwMode="auto">
              <a:xfrm>
                <a:off x="2057400" y="4648200"/>
                <a:ext cx="152400" cy="152400"/>
              </a:xfrm>
              <a:prstGeom prst="flowChartConnector">
                <a:avLst/>
              </a:prstGeom>
              <a:solidFill>
                <a:srgbClr val="FF0000"/>
              </a:solidFill>
              <a:ln w="9525" algn="ctr">
                <a:solidFill>
                  <a:schemeClr val="bg1"/>
                </a:solidFill>
                <a:round/>
                <a:headEnd/>
                <a:tailEnd/>
              </a:ln>
            </p:spPr>
            <p:txBody>
              <a:bodyPr/>
              <a:lstStyle/>
              <a:p>
                <a:pPr algn="r" eaLnBrk="0" hangingPunct="0"/>
                <a:endParaRPr lang="en-US">
                  <a:latin typeface="Tahoma" pitchFamily="34" charset="0"/>
                </a:endParaRPr>
              </a:p>
            </p:txBody>
          </p:sp>
          <p:sp>
            <p:nvSpPr>
              <p:cNvPr id="15377" name="Flowchart: Connector 17"/>
              <p:cNvSpPr>
                <a:spLocks noChangeArrowheads="1"/>
              </p:cNvSpPr>
              <p:nvPr/>
            </p:nvSpPr>
            <p:spPr bwMode="auto">
              <a:xfrm>
                <a:off x="6781800" y="3048000"/>
                <a:ext cx="152400" cy="152400"/>
              </a:xfrm>
              <a:prstGeom prst="flowChartConnector">
                <a:avLst/>
              </a:prstGeom>
              <a:solidFill>
                <a:srgbClr val="FF0000"/>
              </a:solidFill>
              <a:ln w="9525" algn="ctr">
                <a:solidFill>
                  <a:schemeClr val="bg1"/>
                </a:solidFill>
                <a:round/>
                <a:headEnd/>
                <a:tailEnd/>
              </a:ln>
            </p:spPr>
            <p:txBody>
              <a:bodyPr/>
              <a:lstStyle/>
              <a:p>
                <a:pPr algn="r" eaLnBrk="0" hangingPunct="0"/>
                <a:endParaRPr lang="en-US">
                  <a:latin typeface="Tahoma" pitchFamily="34" charset="0"/>
                </a:endParaRPr>
              </a:p>
            </p:txBody>
          </p:sp>
          <p:sp>
            <p:nvSpPr>
              <p:cNvPr id="15378" name="TextBox 18"/>
              <p:cNvSpPr txBox="1">
                <a:spLocks noChangeArrowheads="1"/>
              </p:cNvSpPr>
              <p:nvPr/>
            </p:nvSpPr>
            <p:spPr bwMode="auto">
              <a:xfrm>
                <a:off x="990600" y="1828800"/>
                <a:ext cx="914400" cy="37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dirty="0">
                    <a:latin typeface="Arial Black" pitchFamily="34" charset="0"/>
                  </a:rPr>
                  <a:t>CODA</a:t>
                </a:r>
              </a:p>
            </p:txBody>
          </p:sp>
          <p:sp>
            <p:nvSpPr>
              <p:cNvPr id="15379" name="TextBox 19"/>
              <p:cNvSpPr txBox="1">
                <a:spLocks noChangeArrowheads="1"/>
              </p:cNvSpPr>
              <p:nvPr/>
            </p:nvSpPr>
            <p:spPr bwMode="auto">
              <a:xfrm>
                <a:off x="1295400" y="4843046"/>
                <a:ext cx="1600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Arial Black" pitchFamily="34" charset="0"/>
                  </a:rPr>
                  <a:t>La Frontera</a:t>
                </a:r>
              </a:p>
            </p:txBody>
          </p:sp>
          <p:sp>
            <p:nvSpPr>
              <p:cNvPr id="15380" name="TextBox 20"/>
              <p:cNvSpPr txBox="1">
                <a:spLocks noChangeArrowheads="1"/>
              </p:cNvSpPr>
              <p:nvPr/>
            </p:nvSpPr>
            <p:spPr bwMode="auto">
              <a:xfrm>
                <a:off x="1985434" y="3852446"/>
                <a:ext cx="990600" cy="649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r>
                  <a:rPr lang="en-US" sz="1600" dirty="0">
                    <a:latin typeface="Arial Black" pitchFamily="34" charset="0"/>
                  </a:rPr>
                  <a:t>Life Link</a:t>
                </a:r>
              </a:p>
            </p:txBody>
          </p:sp>
          <p:sp>
            <p:nvSpPr>
              <p:cNvPr id="15381" name="TextBox 21"/>
              <p:cNvSpPr txBox="1">
                <a:spLocks noChangeArrowheads="1"/>
              </p:cNvSpPr>
              <p:nvPr/>
            </p:nvSpPr>
            <p:spPr bwMode="auto">
              <a:xfrm>
                <a:off x="4076700" y="3301425"/>
                <a:ext cx="1485901" cy="649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r>
                  <a:rPr lang="en-US" sz="1600" dirty="0">
                    <a:latin typeface="Arial Black" pitchFamily="34" charset="0"/>
                  </a:rPr>
                  <a:t>Gibson Recovery</a:t>
                </a:r>
              </a:p>
            </p:txBody>
          </p:sp>
          <p:sp>
            <p:nvSpPr>
              <p:cNvPr id="15382" name="TextBox 22"/>
              <p:cNvSpPr txBox="1">
                <a:spLocks noChangeArrowheads="1"/>
              </p:cNvSpPr>
              <p:nvPr/>
            </p:nvSpPr>
            <p:spPr bwMode="auto">
              <a:xfrm>
                <a:off x="8166099" y="2539425"/>
                <a:ext cx="1540934" cy="649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Arial Black" pitchFamily="34" charset="0"/>
                  </a:rPr>
                  <a:t>MCCA</a:t>
                </a:r>
              </a:p>
              <a:p>
                <a:pPr eaLnBrk="1" hangingPunct="1"/>
                <a:r>
                  <a:rPr lang="en-US" sz="1600">
                    <a:latin typeface="Arial Black" pitchFamily="34" charset="0"/>
                  </a:rPr>
                  <a:t>Wheeler</a:t>
                </a:r>
              </a:p>
            </p:txBody>
          </p:sp>
          <p:sp>
            <p:nvSpPr>
              <p:cNvPr id="15383" name="TextBox 23"/>
              <p:cNvSpPr txBox="1">
                <a:spLocks noChangeArrowheads="1"/>
              </p:cNvSpPr>
              <p:nvPr/>
            </p:nvSpPr>
            <p:spPr bwMode="auto">
              <a:xfrm>
                <a:off x="5562602" y="3135868"/>
                <a:ext cx="1371599" cy="37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r>
                  <a:rPr lang="en-US" sz="1600" dirty="0">
                    <a:latin typeface="Arial Black" pitchFamily="34" charset="0"/>
                  </a:rPr>
                  <a:t>CPCDS</a:t>
                </a:r>
              </a:p>
            </p:txBody>
          </p:sp>
          <p:sp>
            <p:nvSpPr>
              <p:cNvPr id="15384" name="TextBox 24"/>
              <p:cNvSpPr txBox="1">
                <a:spLocks noChangeArrowheads="1"/>
              </p:cNvSpPr>
              <p:nvPr/>
            </p:nvSpPr>
            <p:spPr bwMode="auto">
              <a:xfrm>
                <a:off x="7162800" y="4368225"/>
                <a:ext cx="1828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Arial Black" pitchFamily="34" charset="0"/>
                  </a:rPr>
                  <a:t>LRADAC</a:t>
                </a:r>
              </a:p>
              <a:p>
                <a:pPr eaLnBrk="1" hangingPunct="1"/>
                <a:r>
                  <a:rPr lang="en-US" sz="1600">
                    <a:latin typeface="Arial Black" pitchFamily="34" charset="0"/>
                  </a:rPr>
                  <a:t>Morris Village</a:t>
                </a:r>
              </a:p>
            </p:txBody>
          </p:sp>
          <p:sp>
            <p:nvSpPr>
              <p:cNvPr id="15385" name="TextBox 25"/>
              <p:cNvSpPr txBox="1">
                <a:spLocks noChangeArrowheads="1"/>
              </p:cNvSpPr>
              <p:nvPr/>
            </p:nvSpPr>
            <p:spPr bwMode="auto">
              <a:xfrm>
                <a:off x="7620000" y="3166646"/>
                <a:ext cx="1524000" cy="37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Arial Black" pitchFamily="34" charset="0"/>
                  </a:rPr>
                  <a:t>Glenwood</a:t>
                </a:r>
              </a:p>
            </p:txBody>
          </p:sp>
          <p:sp>
            <p:nvSpPr>
              <p:cNvPr id="15386" name="TextBox 26"/>
              <p:cNvSpPr txBox="1">
                <a:spLocks noChangeArrowheads="1"/>
              </p:cNvSpPr>
              <p:nvPr/>
            </p:nvSpPr>
            <p:spPr bwMode="auto">
              <a:xfrm>
                <a:off x="7467600" y="3505200"/>
                <a:ext cx="1676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1600">
                    <a:latin typeface="Arial Black" pitchFamily="34" charset="0"/>
                  </a:rPr>
                  <a:t>Chesterfield</a:t>
                </a:r>
              </a:p>
            </p:txBody>
          </p:sp>
          <p:sp>
            <p:nvSpPr>
              <p:cNvPr id="15387" name="TextBox 27"/>
              <p:cNvSpPr txBox="1">
                <a:spLocks noChangeArrowheads="1"/>
              </p:cNvSpPr>
              <p:nvPr/>
            </p:nvSpPr>
            <p:spPr bwMode="auto">
              <a:xfrm>
                <a:off x="5685367" y="3886201"/>
                <a:ext cx="1316566" cy="37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r>
                  <a:rPr lang="en-US" sz="1600" dirty="0" err="1">
                    <a:latin typeface="Arial Black" pitchFamily="34" charset="0"/>
                  </a:rPr>
                  <a:t>Daymark</a:t>
                </a:r>
                <a:endParaRPr lang="en-US" sz="1600" dirty="0">
                  <a:latin typeface="Arial Black" pitchFamily="34" charset="0"/>
                </a:endParaRPr>
              </a:p>
            </p:txBody>
          </p:sp>
        </p:grpSp>
      </p:grpSp>
    </p:spTree>
    <p:extLst>
      <p:ext uri="{BB962C8B-B14F-4D97-AF65-F5344CB8AC3E}">
        <p14:creationId xmlns:p14="http://schemas.microsoft.com/office/powerpoint/2010/main" val="20439328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Baseline Drug Use</a:t>
            </a:r>
            <a:endParaRPr lang="en-US" dirty="0"/>
          </a:p>
        </p:txBody>
      </p:sp>
      <p:sp>
        <p:nvSpPr>
          <p:cNvPr id="3" name="Content Placeholder 2"/>
          <p:cNvSpPr>
            <a:spLocks noGrp="1"/>
          </p:cNvSpPr>
          <p:nvPr>
            <p:ph idx="1"/>
          </p:nvPr>
        </p:nvSpPr>
        <p:spPr>
          <a:xfrm>
            <a:off x="914400" y="2209800"/>
            <a:ext cx="7467600" cy="4084320"/>
          </a:xfrm>
        </p:spPr>
        <p:txBody>
          <a:bodyPr>
            <a:noAutofit/>
          </a:bodyPr>
          <a:lstStyle/>
          <a:p>
            <a:pPr marL="0" indent="0" fontAlgn="b">
              <a:buNone/>
            </a:pPr>
            <a:r>
              <a:rPr lang="en-US" sz="1800" b="1" dirty="0">
                <a:latin typeface="Garamond"/>
              </a:rPr>
              <a:t>Injected Drugs in </a:t>
            </a:r>
            <a:r>
              <a:rPr lang="en-US" sz="1800" b="1" dirty="0" smtClean="0">
                <a:latin typeface="Garamond"/>
              </a:rPr>
              <a:t>Lifetime				48.6%</a:t>
            </a:r>
          </a:p>
          <a:p>
            <a:pPr marL="0" indent="0" algn="ctr" fontAlgn="b">
              <a:buNone/>
            </a:pPr>
            <a:endParaRPr lang="en-US" sz="1800" dirty="0">
              <a:latin typeface="Arial"/>
            </a:endParaRPr>
          </a:p>
          <a:p>
            <a:pPr marL="0" indent="0" fontAlgn="b">
              <a:buNone/>
            </a:pPr>
            <a:r>
              <a:rPr lang="en-US" sz="1800" b="1" dirty="0">
                <a:latin typeface="Garamond"/>
              </a:rPr>
              <a:t>Injected Drugs in Last 6 </a:t>
            </a:r>
            <a:r>
              <a:rPr lang="en-US" sz="1800" b="1" dirty="0" smtClean="0">
                <a:latin typeface="Garamond"/>
              </a:rPr>
              <a:t>Mo			20.6%</a:t>
            </a:r>
          </a:p>
          <a:p>
            <a:pPr marL="0" indent="0" algn="ctr" fontAlgn="b">
              <a:buNone/>
            </a:pPr>
            <a:endParaRPr lang="en-US" sz="1800" dirty="0">
              <a:latin typeface="Arial"/>
            </a:endParaRPr>
          </a:p>
          <a:p>
            <a:pPr marL="0" indent="0" fontAlgn="b">
              <a:buNone/>
            </a:pPr>
            <a:r>
              <a:rPr lang="en-US" sz="1800" b="1" dirty="0">
                <a:latin typeface="Garamond"/>
              </a:rPr>
              <a:t>Used Opiates in Last 6 </a:t>
            </a:r>
            <a:r>
              <a:rPr lang="en-US" sz="1800" b="1" dirty="0" smtClean="0">
                <a:latin typeface="Garamond"/>
              </a:rPr>
              <a:t>Mo				37.0%</a:t>
            </a:r>
          </a:p>
          <a:p>
            <a:pPr marL="0" indent="0" algn="ctr" fontAlgn="b">
              <a:buNone/>
            </a:pPr>
            <a:endParaRPr lang="en-US" sz="1800" dirty="0">
              <a:latin typeface="Arial"/>
            </a:endParaRPr>
          </a:p>
          <a:p>
            <a:pPr marL="0" indent="0" fontAlgn="b">
              <a:buNone/>
            </a:pPr>
            <a:r>
              <a:rPr lang="en-US" sz="1800" b="1" dirty="0">
                <a:latin typeface="Garamond"/>
              </a:rPr>
              <a:t>Used Stimulants in Last 6 </a:t>
            </a:r>
            <a:r>
              <a:rPr lang="en-US" sz="1800" b="1" dirty="0" smtClean="0">
                <a:latin typeface="Garamond"/>
              </a:rPr>
              <a:t>Mo			43.6%</a:t>
            </a:r>
          </a:p>
          <a:p>
            <a:pPr marL="0" indent="0" algn="ctr" fontAlgn="b">
              <a:buNone/>
            </a:pPr>
            <a:endParaRPr lang="en-US" sz="1800" dirty="0">
              <a:latin typeface="Arial"/>
            </a:endParaRPr>
          </a:p>
          <a:p>
            <a:pPr marL="0" indent="0" fontAlgn="b">
              <a:buNone/>
            </a:pPr>
            <a:r>
              <a:rPr lang="en-US" sz="1800" b="1" dirty="0">
                <a:latin typeface="Garamond"/>
              </a:rPr>
              <a:t>High Drug Use </a:t>
            </a:r>
            <a:r>
              <a:rPr lang="en-US" sz="1800" b="1" dirty="0" smtClean="0">
                <a:latin typeface="Garamond"/>
              </a:rPr>
              <a:t>Severity				53.6%</a:t>
            </a:r>
          </a:p>
          <a:p>
            <a:pPr marL="0" indent="0" algn="ctr" fontAlgn="b">
              <a:buNone/>
            </a:pPr>
            <a:endParaRPr lang="en-US" sz="1800" dirty="0">
              <a:latin typeface="Arial"/>
            </a:endParaRPr>
          </a:p>
          <a:p>
            <a:pPr marL="0" indent="0" fontAlgn="b">
              <a:buNone/>
            </a:pPr>
            <a:r>
              <a:rPr lang="en-US" sz="1800" b="1" dirty="0">
                <a:latin typeface="Garamond"/>
              </a:rPr>
              <a:t>Binge </a:t>
            </a:r>
            <a:r>
              <a:rPr lang="en-US" sz="1800" b="1" dirty="0" smtClean="0">
                <a:latin typeface="Garamond"/>
              </a:rPr>
              <a:t>Drinking					71.8%</a:t>
            </a:r>
            <a:endParaRPr lang="en-US" sz="1800" b="0" i="0" u="none" strike="noStrike" dirty="0">
              <a:effectLst/>
              <a:latin typeface="Arial"/>
            </a:endParaRPr>
          </a:p>
        </p:txBody>
      </p:sp>
    </p:spTree>
    <p:extLst>
      <p:ext uri="{BB962C8B-B14F-4D97-AF65-F5344CB8AC3E}">
        <p14:creationId xmlns:p14="http://schemas.microsoft.com/office/powerpoint/2010/main" val="32643102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1042756387"/>
              </p:ext>
            </p:extLst>
          </p:nvPr>
        </p:nvGraphicFramePr>
        <p:xfrm>
          <a:off x="228600" y="10287000"/>
          <a:ext cx="10325100" cy="70866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838200" y="458956"/>
            <a:ext cx="7848600" cy="4062651"/>
          </a:xfrm>
          <a:prstGeom prst="rect">
            <a:avLst/>
          </a:prstGeom>
        </p:spPr>
        <p:txBody>
          <a:bodyPr wrap="square">
            <a:spAutoFit/>
          </a:bodyPr>
          <a:lstStyle/>
          <a:p>
            <a:pPr algn="ctr"/>
            <a:endParaRPr lang="en-US" sz="3000" b="1" dirty="0" smtClean="0">
              <a:effectLst>
                <a:outerShdw blurRad="38100" dist="38100" dir="2700000" algn="tl">
                  <a:srgbClr val="000000">
                    <a:alpha val="43137"/>
                  </a:srgbClr>
                </a:outerShdw>
              </a:effectLst>
            </a:endParaRPr>
          </a:p>
          <a:p>
            <a:pPr algn="ctr"/>
            <a:endParaRPr lang="en-US" sz="3000" dirty="0" smtClean="0">
              <a:effectLst>
                <a:outerShdw blurRad="38100" dist="38100" dir="2700000" algn="tl">
                  <a:srgbClr val="000000">
                    <a:alpha val="43137"/>
                  </a:srgbClr>
                </a:outerShdw>
              </a:effectLst>
            </a:endParaRPr>
          </a:p>
          <a:p>
            <a:pPr algn="ctr"/>
            <a:endParaRPr lang="en-US" sz="3000" dirty="0" smtClean="0">
              <a:effectLst>
                <a:outerShdw blurRad="38100" dist="38100" dir="2700000" algn="tl">
                  <a:srgbClr val="000000">
                    <a:alpha val="43137"/>
                  </a:srgbClr>
                </a:outerShdw>
              </a:effectLst>
            </a:endParaRPr>
          </a:p>
          <a:p>
            <a:pPr algn="just"/>
            <a:r>
              <a:rPr lang="en-US" sz="2400" dirty="0" smtClean="0"/>
              <a:t>Of 1,281 participants </a:t>
            </a:r>
          </a:p>
          <a:p>
            <a:pPr algn="just"/>
            <a:endParaRPr lang="en-US" sz="2400" dirty="0" smtClean="0"/>
          </a:p>
          <a:p>
            <a:pPr marL="285750" indent="-285750" algn="just">
              <a:buFont typeface="Arial" pitchFamily="34" charset="0"/>
              <a:buChar char="•"/>
            </a:pPr>
            <a:r>
              <a:rPr lang="en-US" sz="2400" dirty="0" smtClean="0"/>
              <a:t>39% were women </a:t>
            </a:r>
          </a:p>
          <a:p>
            <a:pPr marL="285750" indent="-285750" algn="just">
              <a:buFont typeface="Arial" pitchFamily="34" charset="0"/>
              <a:buChar char="•"/>
            </a:pPr>
            <a:r>
              <a:rPr lang="en-US" sz="2400" dirty="0" smtClean="0"/>
              <a:t>20.5% were African-American </a:t>
            </a:r>
          </a:p>
          <a:p>
            <a:pPr marL="285750" indent="-285750" algn="just">
              <a:buFont typeface="Arial" pitchFamily="34" charset="0"/>
              <a:buChar char="•"/>
            </a:pPr>
            <a:r>
              <a:rPr lang="en-US" sz="2400" dirty="0" smtClean="0"/>
              <a:t>64.4% were white </a:t>
            </a:r>
          </a:p>
          <a:p>
            <a:pPr marL="285750" indent="-285750" algn="just">
              <a:buFont typeface="Arial" pitchFamily="34" charset="0"/>
              <a:buChar char="•"/>
            </a:pPr>
            <a:r>
              <a:rPr lang="en-US" sz="2400" dirty="0" smtClean="0"/>
              <a:t>63% reported unprotected anal or vaginal sex with at least one partner in the prior six months. </a:t>
            </a:r>
          </a:p>
        </p:txBody>
      </p:sp>
    </p:spTree>
    <p:extLst>
      <p:ext uri="{BB962C8B-B14F-4D97-AF65-F5344CB8AC3E}">
        <p14:creationId xmlns:p14="http://schemas.microsoft.com/office/powerpoint/2010/main" val="2031070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443841"/>
            <a:ext cx="7543800" cy="4154984"/>
          </a:xfrm>
          <a:prstGeom prst="rect">
            <a:avLst/>
          </a:prstGeom>
        </p:spPr>
        <p:txBody>
          <a:bodyPr wrap="square">
            <a:spAutoFit/>
          </a:bodyPr>
          <a:lstStyle/>
          <a:p>
            <a:pPr marL="285750" indent="-285750" algn="just">
              <a:buFont typeface="Arial" pitchFamily="34" charset="0"/>
              <a:buChar char="•"/>
            </a:pPr>
            <a:r>
              <a:rPr lang="en-US" sz="2400" dirty="0" smtClean="0"/>
              <a:t>Retention at 1-month was 99.2% </a:t>
            </a:r>
          </a:p>
          <a:p>
            <a:pPr marL="285750" indent="-285750" algn="just">
              <a:buFont typeface="Arial" pitchFamily="34" charset="0"/>
              <a:buChar char="•"/>
            </a:pPr>
            <a:r>
              <a:rPr lang="en-US" sz="2400" dirty="0" smtClean="0"/>
              <a:t>At 6-months retention was 93.7%; </a:t>
            </a:r>
          </a:p>
          <a:p>
            <a:pPr marL="285750" indent="-285750" algn="just">
              <a:buFont typeface="Arial" pitchFamily="34" charset="0"/>
              <a:buChar char="•"/>
            </a:pPr>
            <a:r>
              <a:rPr lang="en-US" sz="2400" dirty="0" smtClean="0"/>
              <a:t>There was no statistical difference among study arms. </a:t>
            </a:r>
          </a:p>
          <a:p>
            <a:pPr marL="285750" indent="-285750" algn="just">
              <a:buFont typeface="Arial" pitchFamily="34" charset="0"/>
              <a:buChar char="•"/>
            </a:pPr>
            <a:r>
              <a:rPr lang="en-US" sz="2400" dirty="0" smtClean="0"/>
              <a:t>The combined on-site rapid testing participants received more HIV test results </a:t>
            </a:r>
            <a:r>
              <a:rPr lang="en-US" sz="2400" dirty="0" smtClean="0">
                <a:solidFill>
                  <a:schemeClr val="tx1"/>
                </a:solidFill>
              </a:rPr>
              <a:t>than off-site testing referral participants (</a:t>
            </a:r>
            <a:r>
              <a:rPr lang="en-US" sz="2400" i="1" dirty="0" smtClean="0">
                <a:solidFill>
                  <a:schemeClr val="tx1"/>
                </a:solidFill>
              </a:rPr>
              <a:t>p</a:t>
            </a:r>
            <a:r>
              <a:rPr lang="en-US" sz="2400" dirty="0" smtClean="0">
                <a:solidFill>
                  <a:schemeClr val="tx1"/>
                </a:solidFill>
              </a:rPr>
              <a:t>&lt;0.001) </a:t>
            </a:r>
          </a:p>
          <a:p>
            <a:pPr marL="285750" indent="-285750" algn="just">
              <a:buFont typeface="Arial" pitchFamily="34" charset="0"/>
              <a:buChar char="•"/>
            </a:pPr>
            <a:r>
              <a:rPr lang="en-US" sz="2400" dirty="0" smtClean="0">
                <a:solidFill>
                  <a:schemeClr val="tx1"/>
                </a:solidFill>
              </a:rPr>
              <a:t>At </a:t>
            </a:r>
            <a:r>
              <a:rPr lang="en-US" sz="2400" dirty="0" smtClean="0"/>
              <a:t>6-month follow-up, there were no significant differences in unprotected intercourse among the three groups (</a:t>
            </a:r>
            <a:r>
              <a:rPr lang="en-US" sz="2400" i="1" dirty="0" smtClean="0"/>
              <a:t>p</a:t>
            </a:r>
            <a:r>
              <a:rPr lang="en-US" sz="2400" dirty="0" smtClean="0"/>
              <a:t>=0.66)</a:t>
            </a:r>
          </a:p>
        </p:txBody>
      </p:sp>
    </p:spTree>
    <p:extLst>
      <p:ext uri="{BB962C8B-B14F-4D97-AF65-F5344CB8AC3E}">
        <p14:creationId xmlns:p14="http://schemas.microsoft.com/office/powerpoint/2010/main" val="39928312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4257618295"/>
              </p:ext>
            </p:extLst>
          </p:nvPr>
        </p:nvGraphicFramePr>
        <p:xfrm>
          <a:off x="228600" y="17830800"/>
          <a:ext cx="9144000" cy="6096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p:nvPr>
            <p:extLst>
              <p:ext uri="{D42A27DB-BD31-4B8C-83A1-F6EECF244321}">
                <p14:modId xmlns:p14="http://schemas.microsoft.com/office/powerpoint/2010/main" val="1675472723"/>
              </p:ext>
            </p:extLst>
          </p:nvPr>
        </p:nvGraphicFramePr>
        <p:xfrm>
          <a:off x="381000" y="17983200"/>
          <a:ext cx="9144000" cy="6096000"/>
        </p:xfrm>
        <a:graphic>
          <a:graphicData uri="http://schemas.openxmlformats.org/drawingml/2006/chart">
            <c:chart xmlns:c="http://schemas.openxmlformats.org/drawingml/2006/chart" xmlns:r="http://schemas.openxmlformats.org/officeDocument/2006/relationships" r:id="rId3"/>
          </a:graphicData>
        </a:graphic>
      </p:graphicFrame>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1142999"/>
            <a:ext cx="9139237" cy="54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914400" y="457200"/>
            <a:ext cx="7620000" cy="381000"/>
          </a:xfrm>
          <a:prstGeom prst="rect">
            <a:avLst/>
          </a:prstGeom>
          <a:noFill/>
        </p:spPr>
        <p:txBody>
          <a:bodyPr wrap="square" rtlCol="0">
            <a:spAutoFit/>
          </a:bodyPr>
          <a:lstStyle/>
          <a:p>
            <a:endParaRPr lang="en-US" dirty="0"/>
          </a:p>
        </p:txBody>
      </p:sp>
      <p:sp>
        <p:nvSpPr>
          <p:cNvPr id="6" name="TextBox 5"/>
          <p:cNvSpPr txBox="1"/>
          <p:nvPr/>
        </p:nvSpPr>
        <p:spPr>
          <a:xfrm>
            <a:off x="1066800" y="609600"/>
            <a:ext cx="7620000" cy="369332"/>
          </a:xfrm>
          <a:prstGeom prst="rect">
            <a:avLst/>
          </a:prstGeom>
          <a:noFill/>
        </p:spPr>
        <p:txBody>
          <a:bodyPr wrap="square" rtlCol="0">
            <a:spAutoFit/>
          </a:bodyPr>
          <a:lstStyle/>
          <a:p>
            <a:r>
              <a:rPr lang="en-US" b="1" dirty="0" smtClean="0"/>
              <a:t> </a:t>
            </a:r>
            <a:r>
              <a:rPr lang="en-US" b="1" dirty="0"/>
              <a:t>Number of Risky Sexual Behaviors, 6 Months Post-Randomization</a:t>
            </a:r>
            <a:endParaRPr lang="en-US" dirty="0"/>
          </a:p>
        </p:txBody>
      </p:sp>
    </p:spTree>
    <p:extLst>
      <p:ext uri="{BB962C8B-B14F-4D97-AF65-F5344CB8AC3E}">
        <p14:creationId xmlns:p14="http://schemas.microsoft.com/office/powerpoint/2010/main" val="17891687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267712"/>
          </a:xfrm>
        </p:spPr>
        <p:txBody>
          <a:bodyPr>
            <a:noAutofit/>
          </a:bodyPr>
          <a:lstStyle/>
          <a:p>
            <a:pPr algn="ctr"/>
            <a:r>
              <a:rPr lang="en-US" sz="4000" dirty="0"/>
              <a:t>International Society for Addiction Medicine</a:t>
            </a:r>
            <a:br>
              <a:rPr lang="en-US" sz="4000" dirty="0"/>
            </a:br>
            <a:r>
              <a:rPr lang="en-US" sz="4000" dirty="0"/>
              <a:t>Oslo, Norway</a:t>
            </a:r>
            <a:br>
              <a:rPr lang="en-US" sz="4000" dirty="0"/>
            </a:br>
            <a:r>
              <a:rPr lang="en-US" sz="4000" dirty="0"/>
              <a:t>2011</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90750" y="3124200"/>
            <a:ext cx="4762500" cy="3352800"/>
          </a:xfrm>
        </p:spPr>
      </p:pic>
    </p:spTree>
    <p:extLst>
      <p:ext uri="{BB962C8B-B14F-4D97-AF65-F5344CB8AC3E}">
        <p14:creationId xmlns:p14="http://schemas.microsoft.com/office/powerpoint/2010/main" val="3609978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2400" dirty="0"/>
              <a:t>Self-Report Receipt of HIV Test Results, </a:t>
            </a:r>
            <a:r>
              <a:rPr lang="en-US" sz="2400" dirty="0" smtClean="0"/>
              <a:t/>
            </a:r>
            <a:br>
              <a:rPr lang="en-US" sz="2400" dirty="0" smtClean="0"/>
            </a:br>
            <a:r>
              <a:rPr lang="en-US" sz="2400" dirty="0" smtClean="0"/>
              <a:t>1 </a:t>
            </a:r>
            <a:r>
              <a:rPr lang="en-US" sz="2400" dirty="0"/>
              <a:t>Month Post-Randomization</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502010626"/>
              </p:ext>
            </p:extLst>
          </p:nvPr>
        </p:nvGraphicFramePr>
        <p:xfrm>
          <a:off x="533400" y="1806574"/>
          <a:ext cx="8229600" cy="47466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247946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457200"/>
            <a:ext cx="6781800" cy="3724096"/>
          </a:xfrm>
          <a:prstGeom prst="rect">
            <a:avLst/>
          </a:prstGeom>
        </p:spPr>
        <p:txBody>
          <a:bodyPr wrap="square">
            <a:spAutoFit/>
          </a:bodyPr>
          <a:lstStyle/>
          <a:p>
            <a:pPr algn="ctr"/>
            <a:endParaRPr lang="en-US" sz="3000" b="1" dirty="0" smtClean="0">
              <a:effectLst>
                <a:outerShdw blurRad="38100" dist="38100" dir="2700000" algn="tl">
                  <a:srgbClr val="000000">
                    <a:alpha val="43137"/>
                  </a:srgbClr>
                </a:outerShdw>
              </a:effectLst>
            </a:endParaRPr>
          </a:p>
          <a:p>
            <a:pPr algn="ctr"/>
            <a:r>
              <a:rPr lang="en-US" sz="3000" b="1" dirty="0" smtClean="0">
                <a:effectLst>
                  <a:outerShdw blurRad="38100" dist="38100" dir="2700000" algn="tl">
                    <a:srgbClr val="000000">
                      <a:alpha val="43137"/>
                    </a:srgbClr>
                  </a:outerShdw>
                </a:effectLst>
              </a:rPr>
              <a:t>Conclusions: </a:t>
            </a:r>
          </a:p>
          <a:p>
            <a:pPr algn="ctr"/>
            <a:endParaRPr lang="en-US" sz="3000" b="1" dirty="0" smtClean="0">
              <a:effectLst>
                <a:outerShdw blurRad="38100" dist="38100" dir="2700000" algn="tl">
                  <a:srgbClr val="000000">
                    <a:alpha val="43137"/>
                  </a:srgbClr>
                </a:outerShdw>
              </a:effectLst>
            </a:endParaRPr>
          </a:p>
          <a:p>
            <a:pPr algn="ctr"/>
            <a:endParaRPr lang="en-US" sz="3000" b="1" dirty="0" smtClean="0">
              <a:effectLst>
                <a:outerShdw blurRad="38100" dist="38100" dir="2700000" algn="tl">
                  <a:srgbClr val="000000">
                    <a:alpha val="43137"/>
                  </a:srgbClr>
                </a:outerShdw>
              </a:effectLst>
            </a:endParaRPr>
          </a:p>
          <a:p>
            <a:endParaRPr lang="en-US" sz="2000" b="1" dirty="0" smtClean="0">
              <a:effectLst>
                <a:outerShdw blurRad="38100" dist="38100" dir="2700000" algn="tl">
                  <a:srgbClr val="000000">
                    <a:alpha val="43137"/>
                  </a:srgbClr>
                </a:outerShdw>
              </a:effectLst>
            </a:endParaRPr>
          </a:p>
          <a:p>
            <a:pPr algn="just"/>
            <a:r>
              <a:rPr lang="en-US" sz="2400" dirty="0" smtClean="0"/>
              <a:t>This study demonstrated the value of on-site rapid HIV testing in drug treatment centers and found no additional benefit from HIV sexual risk-reduction counseling.</a:t>
            </a:r>
          </a:p>
        </p:txBody>
      </p:sp>
    </p:spTree>
    <p:extLst>
      <p:ext uri="{BB962C8B-B14F-4D97-AF65-F5344CB8AC3E}">
        <p14:creationId xmlns:p14="http://schemas.microsoft.com/office/powerpoint/2010/main" val="23038726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Implications</a:t>
            </a:r>
            <a:endParaRPr lang="en-US" dirty="0"/>
          </a:p>
        </p:txBody>
      </p:sp>
      <p:sp>
        <p:nvSpPr>
          <p:cNvPr id="3" name="Content Placeholder 2"/>
          <p:cNvSpPr>
            <a:spLocks noGrp="1"/>
          </p:cNvSpPr>
          <p:nvPr>
            <p:ph idx="1"/>
          </p:nvPr>
        </p:nvSpPr>
        <p:spPr/>
        <p:txBody>
          <a:bodyPr/>
          <a:lstStyle/>
          <a:p>
            <a:r>
              <a:rPr lang="en-US" dirty="0" smtClean="0"/>
              <a:t>Broad clinical and public health ramifications</a:t>
            </a:r>
          </a:p>
          <a:p>
            <a:r>
              <a:rPr lang="en-US" dirty="0" smtClean="0"/>
              <a:t>Offering HIV rapid testing on-site in drug treatment substantially increases the receipt of test results</a:t>
            </a:r>
          </a:p>
          <a:p>
            <a:r>
              <a:rPr lang="en-US" dirty="0" smtClean="0"/>
              <a:t>No beneficial effect of brief risk-reduction counseling on reducing unprotected intercourse</a:t>
            </a:r>
          </a:p>
          <a:p>
            <a:r>
              <a:rPr lang="en-US" dirty="0" smtClean="0"/>
              <a:t>Results support the implementation of routine rapid HIV testing with information only among patients without recent HIV testing in drug treatment centers</a:t>
            </a:r>
            <a:endParaRPr lang="en-US" dirty="0"/>
          </a:p>
        </p:txBody>
      </p:sp>
    </p:spTree>
    <p:extLst>
      <p:ext uri="{BB962C8B-B14F-4D97-AF65-F5344CB8AC3E}">
        <p14:creationId xmlns:p14="http://schemas.microsoft.com/office/powerpoint/2010/main" val="866043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rtlCol="0">
            <a:noAutofit/>
          </a:bodyPr>
          <a:lstStyle/>
          <a:p>
            <a:pPr algn="ctr" eaLnBrk="1" fontAlgn="auto" hangingPunct="1">
              <a:spcAft>
                <a:spcPts val="0"/>
              </a:spcAft>
              <a:defRPr/>
            </a:pPr>
            <a:r>
              <a:rPr lang="en-US" sz="3600" dirty="0">
                <a:latin typeface="Arial" charset="0"/>
                <a:cs typeface="Arial" charset="0"/>
              </a:rPr>
              <a:t>The cost-effectiveness of on-site rapid HIV testing in substance abuse treatment: results of the CTN 0032 randomized trial</a:t>
            </a:r>
            <a:endParaRPr lang="en-US" sz="3600" dirty="0"/>
          </a:p>
        </p:txBody>
      </p:sp>
      <p:sp>
        <p:nvSpPr>
          <p:cNvPr id="3" name="Subtitle 2"/>
          <p:cNvSpPr>
            <a:spLocks noGrp="1"/>
          </p:cNvSpPr>
          <p:nvPr>
            <p:ph type="subTitle" idx="1"/>
          </p:nvPr>
        </p:nvSpPr>
        <p:spPr>
          <a:xfrm>
            <a:off x="533400" y="3505200"/>
            <a:ext cx="8359775" cy="1905000"/>
          </a:xfrm>
        </p:spPr>
        <p:txBody>
          <a:bodyPr rtlCol="0">
            <a:normAutofit/>
          </a:bodyPr>
          <a:lstStyle/>
          <a:p>
            <a:pPr algn="ctr" eaLnBrk="1" fontAlgn="auto" hangingPunct="1">
              <a:spcBef>
                <a:spcPct val="0"/>
              </a:spcBef>
              <a:spcAft>
                <a:spcPts val="0"/>
              </a:spcAft>
              <a:buFont typeface="Arial" pitchFamily="34" charset="0"/>
              <a:buNone/>
              <a:defRPr/>
            </a:pPr>
            <a:r>
              <a:rPr lang="en-US" sz="2200" u="sng" dirty="0" smtClean="0">
                <a:latin typeface="Arial" charset="0"/>
              </a:rPr>
              <a:t>Schackman BR</a:t>
            </a:r>
            <a:r>
              <a:rPr lang="en-US" sz="2200" dirty="0" smtClean="0">
                <a:latin typeface="Arial" charset="0"/>
              </a:rPr>
              <a:t>, </a:t>
            </a:r>
            <a:r>
              <a:rPr lang="en-US" sz="2200" dirty="0" smtClean="0"/>
              <a:t>Metsch </a:t>
            </a:r>
            <a:r>
              <a:rPr lang="en-US" sz="2200" dirty="0"/>
              <a:t>LR, </a:t>
            </a:r>
            <a:endParaRPr lang="en-US" sz="2200" dirty="0" smtClean="0"/>
          </a:p>
          <a:p>
            <a:pPr algn="ctr" eaLnBrk="1" fontAlgn="auto" hangingPunct="1">
              <a:spcBef>
                <a:spcPct val="0"/>
              </a:spcBef>
              <a:spcAft>
                <a:spcPts val="0"/>
              </a:spcAft>
              <a:buFont typeface="Arial" pitchFamily="34" charset="0"/>
              <a:buNone/>
              <a:defRPr/>
            </a:pPr>
            <a:r>
              <a:rPr lang="en-US" sz="2200" dirty="0" smtClean="0"/>
              <a:t>Colfax </a:t>
            </a:r>
            <a:r>
              <a:rPr lang="en-US" sz="2200" dirty="0"/>
              <a:t>GN, Leff JA, Wong </a:t>
            </a:r>
            <a:r>
              <a:rPr lang="en-US" sz="2200" dirty="0" smtClean="0"/>
              <a:t>A, </a:t>
            </a:r>
          </a:p>
          <a:p>
            <a:pPr algn="ctr" eaLnBrk="1" fontAlgn="auto" hangingPunct="1">
              <a:spcBef>
                <a:spcPct val="0"/>
              </a:spcBef>
              <a:spcAft>
                <a:spcPts val="0"/>
              </a:spcAft>
              <a:buFont typeface="Arial" pitchFamily="34" charset="0"/>
              <a:buNone/>
              <a:defRPr/>
            </a:pPr>
            <a:r>
              <a:rPr lang="en-US" sz="2200" dirty="0" smtClean="0"/>
              <a:t>Scott </a:t>
            </a:r>
            <a:r>
              <a:rPr lang="en-US" sz="2200" dirty="0"/>
              <a:t>CA, Feaster DJ, Gooden L, Matheson T, </a:t>
            </a:r>
            <a:r>
              <a:rPr lang="en-US" sz="2200" dirty="0" err="1"/>
              <a:t>Mandler</a:t>
            </a:r>
            <a:r>
              <a:rPr lang="en-US" sz="2200" dirty="0"/>
              <a:t> RN, </a:t>
            </a:r>
            <a:endParaRPr lang="en-US" sz="2200" dirty="0" smtClean="0"/>
          </a:p>
          <a:p>
            <a:pPr algn="ctr" eaLnBrk="1" fontAlgn="auto" hangingPunct="1">
              <a:spcBef>
                <a:spcPct val="0"/>
              </a:spcBef>
              <a:spcAft>
                <a:spcPts val="0"/>
              </a:spcAft>
              <a:buFont typeface="Arial" pitchFamily="34" charset="0"/>
              <a:buNone/>
              <a:defRPr/>
            </a:pPr>
            <a:r>
              <a:rPr lang="en-US" sz="2200" dirty="0" smtClean="0"/>
              <a:t>Haynes </a:t>
            </a:r>
            <a:r>
              <a:rPr lang="en-US" sz="2200" dirty="0"/>
              <a:t>LF, </a:t>
            </a:r>
            <a:r>
              <a:rPr lang="en-US" sz="2200" dirty="0" err="1"/>
              <a:t>Paltiel</a:t>
            </a:r>
            <a:r>
              <a:rPr lang="en-US" sz="2200" dirty="0"/>
              <a:t> AD, </a:t>
            </a:r>
            <a:endParaRPr lang="en-US" sz="2200" dirty="0" smtClean="0"/>
          </a:p>
          <a:p>
            <a:pPr algn="ctr" eaLnBrk="1" fontAlgn="auto" hangingPunct="1">
              <a:spcBef>
                <a:spcPct val="0"/>
              </a:spcBef>
              <a:spcAft>
                <a:spcPts val="0"/>
              </a:spcAft>
              <a:buFont typeface="Arial" pitchFamily="34" charset="0"/>
              <a:buNone/>
              <a:defRPr/>
            </a:pPr>
            <a:r>
              <a:rPr lang="en-US" sz="2200" dirty="0" err="1" smtClean="0"/>
              <a:t>Walensky</a:t>
            </a:r>
            <a:r>
              <a:rPr lang="en-US" sz="2200" dirty="0" smtClean="0"/>
              <a:t> </a:t>
            </a:r>
            <a:r>
              <a:rPr lang="en-US" sz="2200" dirty="0"/>
              <a:t>RP</a:t>
            </a:r>
          </a:p>
          <a:p>
            <a:pPr algn="ctr" eaLnBrk="1" fontAlgn="auto" hangingPunct="1">
              <a:spcBef>
                <a:spcPct val="0"/>
              </a:spcBef>
              <a:spcAft>
                <a:spcPts val="0"/>
              </a:spcAft>
              <a:buFont typeface="Arial" pitchFamily="34" charset="0"/>
              <a:buNone/>
              <a:defRPr/>
            </a:pPr>
            <a:endParaRPr lang="en-US" sz="2200" dirty="0">
              <a:latin typeface="Arial" charset="0"/>
            </a:endParaRPr>
          </a:p>
          <a:p>
            <a:pPr eaLnBrk="1" fontAlgn="auto" hangingPunct="1">
              <a:spcAft>
                <a:spcPts val="0"/>
              </a:spcAft>
              <a:buFont typeface="Arial" pitchFamily="34" charset="0"/>
              <a:buNone/>
              <a:defRPr/>
            </a:pPr>
            <a:endParaRPr lang="en-US" dirty="0"/>
          </a:p>
        </p:txBody>
      </p:sp>
      <p:sp>
        <p:nvSpPr>
          <p:cNvPr id="4" name="Subtitle 2"/>
          <p:cNvSpPr txBox="1">
            <a:spLocks/>
          </p:cNvSpPr>
          <p:nvPr/>
        </p:nvSpPr>
        <p:spPr>
          <a:xfrm>
            <a:off x="2209800" y="5105400"/>
            <a:ext cx="4495800" cy="1447800"/>
          </a:xfrm>
          <a:prstGeom prst="rect">
            <a:avLst/>
          </a:prstGeom>
        </p:spPr>
        <p:txBody>
          <a:bodyPr>
            <a:normAutofit/>
          </a:bodyPr>
          <a:lstStyle>
            <a:lvl1pPr marL="0" indent="0" algn="ctr" defTabSz="914400" rtl="0" eaLnBrk="1" latinLnBrk="0" hangingPunct="1">
              <a:spcBef>
                <a:spcPct val="20000"/>
              </a:spcBef>
              <a:buFont typeface="Arial" pitchFamily="34" charset="0"/>
              <a:buNone/>
              <a:defRPr sz="3600" kern="1200">
                <a:solidFill>
                  <a:schemeClr val="bg1"/>
                </a:solidFill>
                <a:latin typeface="Arial" pitchFamily="34" charset="0"/>
                <a:ea typeface="+mn-ea"/>
                <a:cs typeface="Arial" pitchFamily="34" charset="0"/>
              </a:defRPr>
            </a:lvl1pPr>
            <a:lvl2pPr marL="457200" indent="0" algn="ctr" defTabSz="914400" rtl="0" eaLnBrk="1" latinLnBrk="0" hangingPunct="1">
              <a:spcBef>
                <a:spcPct val="20000"/>
              </a:spcBef>
              <a:buFont typeface="Arial" pitchFamily="34" charset="0"/>
              <a:buNone/>
              <a:defRPr sz="3200" kern="1200">
                <a:solidFill>
                  <a:schemeClr val="tx1">
                    <a:tint val="75000"/>
                  </a:schemeClr>
                </a:solidFill>
                <a:latin typeface="Arial" pitchFamily="34" charset="0"/>
                <a:ea typeface="+mn-ea"/>
                <a:cs typeface="Arial" pitchFamily="34" charset="0"/>
              </a:defRPr>
            </a:lvl2pPr>
            <a:lvl3pPr marL="914400" indent="0" algn="ctr" defTabSz="914400" rtl="0" eaLnBrk="1" latinLnBrk="0" hangingPunct="1">
              <a:spcBef>
                <a:spcPct val="20000"/>
              </a:spcBef>
              <a:buFont typeface="Arial" pitchFamily="34" charset="0"/>
              <a:buNone/>
              <a:defRPr sz="2800" kern="1200">
                <a:solidFill>
                  <a:schemeClr val="tx1">
                    <a:tint val="75000"/>
                  </a:schemeClr>
                </a:solidFill>
                <a:latin typeface="Arial" pitchFamily="34" charset="0"/>
                <a:ea typeface="+mn-ea"/>
                <a:cs typeface="Arial" pitchFamily="34" charset="0"/>
              </a:defRPr>
            </a:lvl3pPr>
            <a:lvl4pPr marL="1371600" indent="0" algn="ctr" defTabSz="914400" rtl="0" eaLnBrk="1" latinLnBrk="0" hangingPunct="1">
              <a:spcBef>
                <a:spcPct val="20000"/>
              </a:spcBef>
              <a:buFont typeface="Arial" pitchFamily="34" charset="0"/>
              <a:buNone/>
              <a:defRPr sz="2400" kern="1200">
                <a:solidFill>
                  <a:schemeClr val="tx1">
                    <a:tint val="75000"/>
                  </a:schemeClr>
                </a:solidFill>
                <a:latin typeface="Arial" pitchFamily="34" charset="0"/>
                <a:ea typeface="+mn-ea"/>
                <a:cs typeface="Arial" pitchFamily="34" charset="0"/>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Arial" pitchFamily="34" charset="0"/>
                <a:ea typeface="+mn-ea"/>
                <a:cs typeface="Arial" pitchFamily="34"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fontAlgn="auto">
              <a:spcAft>
                <a:spcPts val="0"/>
              </a:spcAft>
              <a:defRPr/>
            </a:pPr>
            <a:endParaRPr lang="en-US" dirty="0"/>
          </a:p>
        </p:txBody>
      </p:sp>
    </p:spTree>
    <p:extLst>
      <p:ext uri="{BB962C8B-B14F-4D97-AF65-F5344CB8AC3E}">
        <p14:creationId xmlns:p14="http://schemas.microsoft.com/office/powerpoint/2010/main" val="38727549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152400" y="274638"/>
            <a:ext cx="8534400" cy="1143000"/>
          </a:xfrm>
        </p:spPr>
        <p:txBody>
          <a:bodyPr/>
          <a:lstStyle/>
          <a:p>
            <a:pPr eaLnBrk="1" hangingPunct="1"/>
            <a:r>
              <a:rPr lang="en-US" smtClean="0">
                <a:latin typeface="Arial" charset="0"/>
                <a:cs typeface="Arial" charset="0"/>
              </a:rPr>
              <a:t>Objective</a:t>
            </a:r>
          </a:p>
        </p:txBody>
      </p:sp>
      <p:sp>
        <p:nvSpPr>
          <p:cNvPr id="57347" name="Content Placeholder 2"/>
          <p:cNvSpPr>
            <a:spLocks noGrp="1"/>
          </p:cNvSpPr>
          <p:nvPr>
            <p:ph idx="1"/>
          </p:nvPr>
        </p:nvSpPr>
        <p:spPr/>
        <p:txBody>
          <a:bodyPr/>
          <a:lstStyle/>
          <a:p>
            <a:pPr eaLnBrk="1" hangingPunct="1"/>
            <a:r>
              <a:rPr lang="en-US" sz="3200" dirty="0" smtClean="0">
                <a:latin typeface="Arial" charset="0"/>
                <a:cs typeface="Arial" charset="0"/>
              </a:rPr>
              <a:t>To project the life expectancy gains, costs and cost-effectiveness of 3 HIV testing strategies in substance abuse treatment centers evaluated in the CTN Rapid Testing and Counseling Study randomized controlled trial (CTN 0032) </a:t>
            </a:r>
          </a:p>
        </p:txBody>
      </p:sp>
      <p:sp>
        <p:nvSpPr>
          <p:cNvPr id="57348" name="Slide Number Placeholder 3"/>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BDB37E8-B0D2-4FDC-BD20-6993349B4D95}" type="slidenum">
              <a:rPr lang="en-US" smtClean="0">
                <a:latin typeface="Arial" charset="0"/>
                <a:cs typeface="Arial" charset="0"/>
              </a:rPr>
              <a:pPr fontAlgn="base">
                <a:spcBef>
                  <a:spcPct val="0"/>
                </a:spcBef>
                <a:spcAft>
                  <a:spcPct val="0"/>
                </a:spcAft>
              </a:pPr>
              <a:t>24</a:t>
            </a:fld>
            <a:endParaRPr lang="en-US" smtClean="0">
              <a:latin typeface="Arial" charset="0"/>
              <a:cs typeface="Arial" charset="0"/>
            </a:endParaRPr>
          </a:p>
        </p:txBody>
      </p:sp>
    </p:spTree>
    <p:extLst>
      <p:ext uri="{BB962C8B-B14F-4D97-AF65-F5344CB8AC3E}">
        <p14:creationId xmlns:p14="http://schemas.microsoft.com/office/powerpoint/2010/main" val="25668848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a:xfrm>
            <a:off x="152400" y="274638"/>
            <a:ext cx="8534400" cy="1143000"/>
          </a:xfrm>
        </p:spPr>
        <p:txBody>
          <a:bodyPr/>
          <a:lstStyle/>
          <a:p>
            <a:pPr eaLnBrk="1" hangingPunct="1"/>
            <a:r>
              <a:rPr lang="en-US" smtClean="0">
                <a:latin typeface="Arial" charset="0"/>
                <a:cs typeface="Arial" charset="0"/>
              </a:rPr>
              <a:t>Conclusions</a:t>
            </a:r>
          </a:p>
        </p:txBody>
      </p:sp>
      <p:sp>
        <p:nvSpPr>
          <p:cNvPr id="3" name="Content Placeholder 2"/>
          <p:cNvSpPr>
            <a:spLocks noGrp="1"/>
          </p:cNvSpPr>
          <p:nvPr>
            <p:ph idx="1"/>
          </p:nvPr>
        </p:nvSpPr>
        <p:spPr>
          <a:xfrm>
            <a:off x="457200" y="1600200"/>
            <a:ext cx="8382000" cy="5257800"/>
          </a:xfrm>
        </p:spPr>
        <p:txBody>
          <a:bodyPr rtlCol="0">
            <a:normAutofit lnSpcReduction="10000"/>
          </a:bodyPr>
          <a:lstStyle/>
          <a:p>
            <a:pPr marL="342900" lvl="1" indent="-342900">
              <a:defRPr/>
            </a:pPr>
            <a:r>
              <a:rPr lang="en-US" sz="3600" dirty="0" smtClean="0"/>
              <a:t>In substance abuse treatment centers:</a:t>
            </a:r>
          </a:p>
          <a:p>
            <a:pPr lvl="1">
              <a:defRPr/>
            </a:pPr>
            <a:r>
              <a:rPr lang="en-US" sz="2800" dirty="0" smtClean="0"/>
              <a:t>Referral for off-site testing is less costly but also less efficient than on-site testing</a:t>
            </a:r>
          </a:p>
          <a:p>
            <a:pPr lvl="1">
              <a:defRPr/>
            </a:pPr>
            <a:r>
              <a:rPr lang="en-US" sz="2800" dirty="0" smtClean="0"/>
              <a:t>On-site risk reduction </a:t>
            </a:r>
            <a:r>
              <a:rPr lang="en-US" sz="2800" dirty="0"/>
              <a:t>counseling adds </a:t>
            </a:r>
            <a:r>
              <a:rPr lang="en-US" sz="2800" dirty="0" smtClean="0"/>
              <a:t>cost without either reducing sexual risk behavior or increasing acceptance of HIV testing, and </a:t>
            </a:r>
            <a:r>
              <a:rPr lang="en-US" sz="2800" dirty="0"/>
              <a:t>is not </a:t>
            </a:r>
            <a:r>
              <a:rPr lang="en-US" sz="2800" dirty="0" smtClean="0"/>
              <a:t>cost-effective</a:t>
            </a:r>
          </a:p>
          <a:p>
            <a:pPr lvl="1">
              <a:defRPr/>
            </a:pPr>
            <a:r>
              <a:rPr lang="en-US" sz="3000" dirty="0"/>
              <a:t>Offering rapid HIV testing on-site in substance abuse treatment programs is cost-effective using the current </a:t>
            </a:r>
            <a:r>
              <a:rPr lang="en-US" sz="3000" dirty="0" smtClean="0"/>
              <a:t>US </a:t>
            </a:r>
            <a:r>
              <a:rPr lang="en-US" sz="3000" dirty="0"/>
              <a:t>threshold of &lt;$100,000/QALY</a:t>
            </a:r>
          </a:p>
          <a:p>
            <a:pPr eaLnBrk="1" fontAlgn="auto" hangingPunct="1">
              <a:spcAft>
                <a:spcPts val="0"/>
              </a:spcAft>
              <a:defRPr/>
            </a:pPr>
            <a:endParaRPr lang="en-US" dirty="0" smtClean="0"/>
          </a:p>
        </p:txBody>
      </p:sp>
      <p:sp>
        <p:nvSpPr>
          <p:cNvPr id="66564" name="Slide Number Placeholder 3"/>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0F19AF1-7D1B-4930-B0CC-2489E92F3098}" type="slidenum">
              <a:rPr lang="en-US" smtClean="0">
                <a:solidFill>
                  <a:srgbClr val="FFFFFF"/>
                </a:solidFill>
                <a:latin typeface="Arial" charset="0"/>
                <a:cs typeface="Arial" charset="0"/>
              </a:rPr>
              <a:pPr fontAlgn="base">
                <a:spcBef>
                  <a:spcPct val="0"/>
                </a:spcBef>
                <a:spcAft>
                  <a:spcPct val="0"/>
                </a:spcAft>
              </a:pPr>
              <a:t>25</a:t>
            </a:fld>
            <a:endParaRPr lang="en-US" smtClean="0">
              <a:solidFill>
                <a:srgbClr val="FFFFFF"/>
              </a:solidFill>
              <a:latin typeface="Arial" charset="0"/>
              <a:cs typeface="Arial" charset="0"/>
            </a:endParaRPr>
          </a:p>
        </p:txBody>
      </p:sp>
    </p:spTree>
    <p:extLst>
      <p:ext uri="{BB962C8B-B14F-4D97-AF65-F5344CB8AC3E}">
        <p14:creationId xmlns:p14="http://schemas.microsoft.com/office/powerpoint/2010/main" val="3187869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7950" y="2767013"/>
            <a:ext cx="3846513" cy="1328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71062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Supported by National Institute on Drug Abuse Clinical Trials Network (</a:t>
            </a:r>
            <a:r>
              <a:rPr lang="en-US" dirty="0"/>
              <a:t>1 U10 </a:t>
            </a:r>
            <a:r>
              <a:rPr lang="en-US" dirty="0" smtClean="0"/>
              <a:t>DA13727). PI - Kathleen Brady MD PhD</a:t>
            </a:r>
          </a:p>
          <a:p>
            <a:r>
              <a:rPr lang="en-US" dirty="0" smtClean="0"/>
              <a:t>No conflicts of interest to report</a:t>
            </a:r>
            <a:endParaRPr lang="en-US" dirty="0"/>
          </a:p>
        </p:txBody>
      </p:sp>
    </p:spTree>
    <p:extLst>
      <p:ext uri="{BB962C8B-B14F-4D97-AF65-F5344CB8AC3E}">
        <p14:creationId xmlns:p14="http://schemas.microsoft.com/office/powerpoint/2010/main" val="127893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009442" y="228601"/>
            <a:ext cx="7117180" cy="3352799"/>
          </a:xfrm>
        </p:spPr>
        <p:txBody>
          <a:bodyPr>
            <a:noAutofit/>
          </a:bodyPr>
          <a:lstStyle/>
          <a:p>
            <a:pPr algn="ctr"/>
            <a:r>
              <a:rPr lang="en-US" sz="2400" dirty="0" smtClean="0">
                <a:ln>
                  <a:solidFill>
                    <a:schemeClr val="accent1">
                      <a:lumMod val="20000"/>
                      <a:lumOff val="80000"/>
                    </a:schemeClr>
                  </a:solidFill>
                </a:ln>
              </a:rPr>
              <a:t>Co-Authors</a:t>
            </a:r>
            <a:br>
              <a:rPr lang="en-US" sz="2400" dirty="0" smtClean="0">
                <a:ln>
                  <a:solidFill>
                    <a:schemeClr val="accent1">
                      <a:lumMod val="20000"/>
                      <a:lumOff val="80000"/>
                    </a:schemeClr>
                  </a:solidFill>
                </a:ln>
              </a:rPr>
            </a:br>
            <a:r>
              <a:rPr lang="en-US" sz="2400" dirty="0" smtClean="0">
                <a:ln>
                  <a:solidFill>
                    <a:schemeClr val="accent1">
                      <a:lumMod val="20000"/>
                      <a:lumOff val="80000"/>
                    </a:schemeClr>
                  </a:solidFill>
                </a:ln>
              </a:rPr>
              <a:t>L. Metsch</a:t>
            </a:r>
            <a:r>
              <a:rPr lang="en-US" sz="2400" baseline="30000" dirty="0" smtClean="0">
                <a:ln>
                  <a:solidFill>
                    <a:schemeClr val="accent1">
                      <a:lumMod val="20000"/>
                      <a:lumOff val="80000"/>
                    </a:schemeClr>
                  </a:solidFill>
                </a:ln>
              </a:rPr>
              <a:t>1</a:t>
            </a:r>
            <a:r>
              <a:rPr lang="en-US" sz="2400" dirty="0" smtClean="0">
                <a:ln>
                  <a:solidFill>
                    <a:schemeClr val="accent1">
                      <a:lumMod val="20000"/>
                      <a:lumOff val="80000"/>
                    </a:schemeClr>
                  </a:solidFill>
                </a:ln>
              </a:rPr>
              <a:t>, D. Feaster</a:t>
            </a:r>
            <a:r>
              <a:rPr lang="en-US" sz="2400" baseline="30000" dirty="0" smtClean="0">
                <a:ln>
                  <a:solidFill>
                    <a:schemeClr val="accent1">
                      <a:lumMod val="20000"/>
                      <a:lumOff val="80000"/>
                    </a:schemeClr>
                  </a:solidFill>
                </a:ln>
              </a:rPr>
              <a:t>1</a:t>
            </a:r>
            <a:r>
              <a:rPr lang="en-US" sz="2400" dirty="0" smtClean="0">
                <a:ln>
                  <a:solidFill>
                    <a:schemeClr val="accent1">
                      <a:lumMod val="20000"/>
                      <a:lumOff val="80000"/>
                    </a:schemeClr>
                  </a:solidFill>
                </a:ln>
              </a:rPr>
              <a:t>, L. Gooden</a:t>
            </a:r>
            <a:r>
              <a:rPr lang="en-US" sz="2400" baseline="30000" dirty="0" smtClean="0">
                <a:ln>
                  <a:solidFill>
                    <a:schemeClr val="accent1">
                      <a:lumMod val="20000"/>
                      <a:lumOff val="80000"/>
                    </a:schemeClr>
                  </a:solidFill>
                </a:ln>
              </a:rPr>
              <a:t>1</a:t>
            </a:r>
            <a:r>
              <a:rPr lang="en-US" sz="2400" dirty="0" smtClean="0">
                <a:ln>
                  <a:solidFill>
                    <a:schemeClr val="accent1">
                      <a:lumMod val="20000"/>
                      <a:lumOff val="80000"/>
                    </a:schemeClr>
                  </a:solidFill>
                </a:ln>
              </a:rPr>
              <a:t>, T. Matheson</a:t>
            </a:r>
            <a:r>
              <a:rPr lang="en-US" sz="2400" baseline="30000" dirty="0" smtClean="0">
                <a:ln>
                  <a:solidFill>
                    <a:schemeClr val="accent1">
                      <a:lumMod val="20000"/>
                      <a:lumOff val="80000"/>
                    </a:schemeClr>
                  </a:solidFill>
                </a:ln>
              </a:rPr>
              <a:t>2</a:t>
            </a:r>
            <a:r>
              <a:rPr lang="en-US" sz="2400" dirty="0" smtClean="0">
                <a:ln>
                  <a:solidFill>
                    <a:schemeClr val="accent1">
                      <a:lumMod val="20000"/>
                      <a:lumOff val="80000"/>
                    </a:schemeClr>
                  </a:solidFill>
                </a:ln>
              </a:rPr>
              <a:t>, R. Mandler</a:t>
            </a:r>
            <a:r>
              <a:rPr lang="en-US" sz="2400" baseline="30000" dirty="0" smtClean="0">
                <a:ln>
                  <a:solidFill>
                    <a:schemeClr val="accent1">
                      <a:lumMod val="20000"/>
                      <a:lumOff val="80000"/>
                    </a:schemeClr>
                  </a:solidFill>
                </a:ln>
              </a:rPr>
              <a:t>3</a:t>
            </a:r>
            <a:r>
              <a:rPr lang="en-US" sz="2400" dirty="0" smtClean="0">
                <a:ln>
                  <a:solidFill>
                    <a:schemeClr val="accent1">
                      <a:lumMod val="20000"/>
                      <a:lumOff val="80000"/>
                    </a:schemeClr>
                  </a:solidFill>
                </a:ln>
              </a:rPr>
              <a:t>, L. Haynes</a:t>
            </a:r>
            <a:r>
              <a:rPr lang="en-US" sz="2400" baseline="30000" dirty="0" smtClean="0">
                <a:ln>
                  <a:solidFill>
                    <a:schemeClr val="accent1">
                      <a:lumMod val="20000"/>
                      <a:lumOff val="80000"/>
                    </a:schemeClr>
                  </a:solidFill>
                </a:ln>
              </a:rPr>
              <a:t>4</a:t>
            </a:r>
            <a:r>
              <a:rPr lang="en-US" sz="2400" dirty="0" smtClean="0">
                <a:ln>
                  <a:solidFill>
                    <a:schemeClr val="accent1">
                      <a:lumMod val="20000"/>
                      <a:lumOff val="80000"/>
                    </a:schemeClr>
                  </a:solidFill>
                </a:ln>
              </a:rPr>
              <a:t>, S. Tross</a:t>
            </a:r>
            <a:r>
              <a:rPr lang="en-US" sz="2400" baseline="30000" dirty="0" smtClean="0">
                <a:ln>
                  <a:solidFill>
                    <a:schemeClr val="accent1">
                      <a:lumMod val="20000"/>
                      <a:lumOff val="80000"/>
                    </a:schemeClr>
                  </a:solidFill>
                </a:ln>
              </a:rPr>
              <a:t>5</a:t>
            </a:r>
            <a:r>
              <a:rPr lang="en-US" sz="2400" dirty="0" smtClean="0">
                <a:ln>
                  <a:solidFill>
                    <a:schemeClr val="accent1">
                      <a:lumMod val="20000"/>
                      <a:lumOff val="80000"/>
                    </a:schemeClr>
                  </a:solidFill>
                </a:ln>
              </a:rPr>
              <a:t>, T. Kyle</a:t>
            </a:r>
            <a:r>
              <a:rPr lang="en-US" sz="2400" baseline="30000" dirty="0" smtClean="0">
                <a:ln>
                  <a:solidFill>
                    <a:schemeClr val="accent1">
                      <a:lumMod val="20000"/>
                      <a:lumOff val="80000"/>
                    </a:schemeClr>
                  </a:solidFill>
                </a:ln>
              </a:rPr>
              <a:t>6</a:t>
            </a:r>
            <a:r>
              <a:rPr lang="en-US" sz="2400" dirty="0" smtClean="0">
                <a:ln>
                  <a:solidFill>
                    <a:schemeClr val="accent1">
                      <a:lumMod val="20000"/>
                      <a:lumOff val="80000"/>
                    </a:schemeClr>
                  </a:solidFill>
                </a:ln>
              </a:rPr>
              <a:t>, D. Gallup</a:t>
            </a:r>
            <a:r>
              <a:rPr lang="en-US" sz="2400" baseline="30000" dirty="0" smtClean="0">
                <a:ln>
                  <a:solidFill>
                    <a:schemeClr val="accent1">
                      <a:lumMod val="20000"/>
                      <a:lumOff val="80000"/>
                    </a:schemeClr>
                  </a:solidFill>
                </a:ln>
              </a:rPr>
              <a:t>7</a:t>
            </a:r>
            <a:r>
              <a:rPr lang="en-US" sz="2400" dirty="0" smtClean="0">
                <a:ln>
                  <a:solidFill>
                    <a:schemeClr val="accent1">
                      <a:lumMod val="20000"/>
                      <a:lumOff val="80000"/>
                    </a:schemeClr>
                  </a:solidFill>
                </a:ln>
              </a:rPr>
              <a:t>, </a:t>
            </a:r>
            <a:br>
              <a:rPr lang="en-US" sz="2400" dirty="0" smtClean="0">
                <a:ln>
                  <a:solidFill>
                    <a:schemeClr val="accent1">
                      <a:lumMod val="20000"/>
                      <a:lumOff val="80000"/>
                    </a:schemeClr>
                  </a:solidFill>
                </a:ln>
              </a:rPr>
            </a:br>
            <a:r>
              <a:rPr lang="en-US" sz="2400" dirty="0" smtClean="0">
                <a:ln>
                  <a:solidFill>
                    <a:schemeClr val="accent1">
                      <a:lumMod val="20000"/>
                      <a:lumOff val="80000"/>
                    </a:schemeClr>
                  </a:solidFill>
                </a:ln>
              </a:rPr>
              <a:t>A. Kosinski</a:t>
            </a:r>
            <a:r>
              <a:rPr lang="en-US" sz="2400" baseline="30000" dirty="0" smtClean="0">
                <a:ln>
                  <a:solidFill>
                    <a:schemeClr val="accent1">
                      <a:lumMod val="20000"/>
                      <a:lumOff val="80000"/>
                    </a:schemeClr>
                  </a:solidFill>
                </a:ln>
              </a:rPr>
              <a:t>8</a:t>
            </a:r>
            <a:r>
              <a:rPr lang="en-US" sz="2400" dirty="0" smtClean="0">
                <a:ln>
                  <a:solidFill>
                    <a:schemeClr val="accent1">
                      <a:lumMod val="20000"/>
                      <a:lumOff val="80000"/>
                    </a:schemeClr>
                  </a:solidFill>
                </a:ln>
              </a:rPr>
              <a:t>, A. Douaihy</a:t>
            </a:r>
            <a:r>
              <a:rPr lang="en-US" sz="2400" baseline="30000" dirty="0" smtClean="0">
                <a:ln>
                  <a:solidFill>
                    <a:schemeClr val="accent1">
                      <a:lumMod val="20000"/>
                      <a:lumOff val="80000"/>
                    </a:schemeClr>
                  </a:solidFill>
                </a:ln>
              </a:rPr>
              <a:t>9</a:t>
            </a:r>
            <a:r>
              <a:rPr lang="en-US" sz="2400" dirty="0" smtClean="0">
                <a:ln>
                  <a:solidFill>
                    <a:schemeClr val="accent1">
                      <a:lumMod val="20000"/>
                      <a:lumOff val="80000"/>
                    </a:schemeClr>
                  </a:solidFill>
                </a:ln>
              </a:rPr>
              <a:t>, B. Schackman</a:t>
            </a:r>
            <a:r>
              <a:rPr lang="en-US" sz="2400" baseline="30000" dirty="0" smtClean="0">
                <a:ln>
                  <a:solidFill>
                    <a:schemeClr val="accent1">
                      <a:lumMod val="20000"/>
                      <a:lumOff val="80000"/>
                    </a:schemeClr>
                  </a:solidFill>
                </a:ln>
              </a:rPr>
              <a:t>10</a:t>
            </a:r>
            <a:r>
              <a:rPr lang="en-US" sz="2400" dirty="0" smtClean="0">
                <a:ln>
                  <a:solidFill>
                    <a:schemeClr val="accent1">
                      <a:lumMod val="20000"/>
                      <a:lumOff val="80000"/>
                    </a:schemeClr>
                  </a:solidFill>
                </a:ln>
              </a:rPr>
              <a:t>, M. Das</a:t>
            </a:r>
            <a:r>
              <a:rPr lang="en-US" sz="2400" baseline="30000" dirty="0" smtClean="0">
                <a:ln>
                  <a:solidFill>
                    <a:schemeClr val="accent1">
                      <a:lumMod val="20000"/>
                      <a:lumOff val="80000"/>
                    </a:schemeClr>
                  </a:solidFill>
                </a:ln>
              </a:rPr>
              <a:t>2</a:t>
            </a:r>
            <a:r>
              <a:rPr lang="en-US" sz="2400" dirty="0" smtClean="0">
                <a:ln>
                  <a:solidFill>
                    <a:schemeClr val="accent1">
                      <a:lumMod val="20000"/>
                      <a:lumOff val="80000"/>
                    </a:schemeClr>
                  </a:solidFill>
                </a:ln>
              </a:rPr>
              <a:t>, R. Lindblad</a:t>
            </a:r>
            <a:r>
              <a:rPr lang="en-US" sz="2400" baseline="30000" dirty="0" smtClean="0">
                <a:ln>
                  <a:solidFill>
                    <a:schemeClr val="accent1">
                      <a:lumMod val="20000"/>
                      <a:lumOff val="80000"/>
                    </a:schemeClr>
                  </a:solidFill>
                </a:ln>
              </a:rPr>
              <a:t>11</a:t>
            </a:r>
            <a:r>
              <a:rPr lang="en-US" sz="2400" dirty="0" smtClean="0">
                <a:ln>
                  <a:solidFill>
                    <a:schemeClr val="accent1">
                      <a:lumMod val="20000"/>
                      <a:lumOff val="80000"/>
                    </a:schemeClr>
                  </a:solidFill>
                </a:ln>
              </a:rPr>
              <a:t>, S. Erickson</a:t>
            </a:r>
            <a:r>
              <a:rPr lang="en-US" sz="2400" baseline="30000" dirty="0" smtClean="0">
                <a:ln>
                  <a:solidFill>
                    <a:schemeClr val="accent1">
                      <a:lumMod val="20000"/>
                      <a:lumOff val="80000"/>
                    </a:schemeClr>
                  </a:solidFill>
                </a:ln>
              </a:rPr>
              <a:t>12</a:t>
            </a:r>
            <a:r>
              <a:rPr lang="en-US" sz="2400" dirty="0" smtClean="0">
                <a:ln>
                  <a:solidFill>
                    <a:schemeClr val="accent1">
                      <a:lumMod val="20000"/>
                      <a:lumOff val="80000"/>
                    </a:schemeClr>
                  </a:solidFill>
                </a:ln>
              </a:rPr>
              <a:t>, P. Korthuis</a:t>
            </a:r>
            <a:r>
              <a:rPr lang="en-US" sz="2400" baseline="30000" dirty="0" smtClean="0">
                <a:ln>
                  <a:solidFill>
                    <a:schemeClr val="accent1">
                      <a:lumMod val="20000"/>
                      <a:lumOff val="80000"/>
                    </a:schemeClr>
                  </a:solidFill>
                </a:ln>
              </a:rPr>
              <a:t>13</a:t>
            </a:r>
            <a:r>
              <a:rPr lang="en-US" sz="2400" dirty="0" smtClean="0">
                <a:ln>
                  <a:solidFill>
                    <a:schemeClr val="accent1">
                      <a:lumMod val="20000"/>
                      <a:lumOff val="80000"/>
                    </a:schemeClr>
                  </a:solidFill>
                </a:ln>
              </a:rPr>
              <a:t>, S. Martino</a:t>
            </a:r>
            <a:r>
              <a:rPr lang="en-US" sz="2400" baseline="30000" dirty="0" smtClean="0">
                <a:ln>
                  <a:solidFill>
                    <a:schemeClr val="accent1">
                      <a:lumMod val="20000"/>
                      <a:lumOff val="80000"/>
                    </a:schemeClr>
                  </a:solidFill>
                </a:ln>
              </a:rPr>
              <a:t>14</a:t>
            </a:r>
            <a:r>
              <a:rPr lang="en-US" sz="2400" dirty="0" smtClean="0">
                <a:ln>
                  <a:solidFill>
                    <a:schemeClr val="accent1">
                      <a:lumMod val="20000"/>
                      <a:lumOff val="80000"/>
                    </a:schemeClr>
                  </a:solidFill>
                </a:ln>
              </a:rPr>
              <a:t>, </a:t>
            </a:r>
            <a:br>
              <a:rPr lang="en-US" sz="2400" dirty="0" smtClean="0">
                <a:ln>
                  <a:solidFill>
                    <a:schemeClr val="accent1">
                      <a:lumMod val="20000"/>
                      <a:lumOff val="80000"/>
                    </a:schemeClr>
                  </a:solidFill>
                </a:ln>
              </a:rPr>
            </a:br>
            <a:r>
              <a:rPr lang="en-US" sz="2400" dirty="0" smtClean="0">
                <a:ln>
                  <a:solidFill>
                    <a:schemeClr val="accent1">
                      <a:lumMod val="20000"/>
                      <a:lumOff val="80000"/>
                    </a:schemeClr>
                  </a:solidFill>
                </a:ln>
              </a:rPr>
              <a:t>J. Sorensen</a:t>
            </a:r>
            <a:r>
              <a:rPr lang="en-US" sz="2400" baseline="30000" dirty="0" smtClean="0">
                <a:ln>
                  <a:solidFill>
                    <a:schemeClr val="accent1">
                      <a:lumMod val="20000"/>
                      <a:lumOff val="80000"/>
                    </a:schemeClr>
                  </a:solidFill>
                </a:ln>
              </a:rPr>
              <a:t>15</a:t>
            </a:r>
            <a:r>
              <a:rPr lang="en-US" sz="2400" dirty="0" smtClean="0">
                <a:ln>
                  <a:solidFill>
                    <a:schemeClr val="accent1">
                      <a:lumMod val="20000"/>
                      <a:lumOff val="80000"/>
                    </a:schemeClr>
                  </a:solidFill>
                </a:ln>
              </a:rPr>
              <a:t>, J. Szapocznik</a:t>
            </a:r>
            <a:r>
              <a:rPr lang="en-US" sz="2400" baseline="30000" dirty="0" smtClean="0">
                <a:ln>
                  <a:solidFill>
                    <a:schemeClr val="accent1">
                      <a:lumMod val="20000"/>
                      <a:lumOff val="80000"/>
                    </a:schemeClr>
                  </a:solidFill>
                </a:ln>
              </a:rPr>
              <a:t>1</a:t>
            </a:r>
            <a:r>
              <a:rPr lang="en-US" sz="2400" dirty="0" smtClean="0">
                <a:ln>
                  <a:solidFill>
                    <a:schemeClr val="accent1">
                      <a:lumMod val="20000"/>
                      <a:lumOff val="80000"/>
                    </a:schemeClr>
                  </a:solidFill>
                </a:ln>
              </a:rPr>
              <a:t>, R. Walensky</a:t>
            </a:r>
            <a:r>
              <a:rPr lang="en-US" sz="2400" baseline="30000" dirty="0" smtClean="0">
                <a:ln>
                  <a:solidFill>
                    <a:schemeClr val="accent1">
                      <a:lumMod val="20000"/>
                      <a:lumOff val="80000"/>
                    </a:schemeClr>
                  </a:solidFill>
                </a:ln>
              </a:rPr>
              <a:t>16</a:t>
            </a:r>
            <a:r>
              <a:rPr lang="en-US" sz="2400" dirty="0" smtClean="0">
                <a:ln>
                  <a:solidFill>
                    <a:schemeClr val="accent1">
                      <a:lumMod val="20000"/>
                      <a:lumOff val="80000"/>
                    </a:schemeClr>
                  </a:solidFill>
                </a:ln>
              </a:rPr>
              <a:t>, G. Colfax</a:t>
            </a:r>
            <a:r>
              <a:rPr lang="en-US" sz="2400" baseline="30000" dirty="0" smtClean="0">
                <a:ln>
                  <a:solidFill>
                    <a:schemeClr val="accent1">
                      <a:lumMod val="20000"/>
                      <a:lumOff val="80000"/>
                    </a:schemeClr>
                  </a:solidFill>
                </a:ln>
              </a:rPr>
              <a:t>2</a:t>
            </a:r>
            <a:endParaRPr lang="en-US" sz="2400" dirty="0" smtClean="0">
              <a:ln>
                <a:solidFill>
                  <a:schemeClr val="accent1">
                    <a:lumMod val="20000"/>
                    <a:lumOff val="80000"/>
                  </a:schemeClr>
                </a:solidFill>
              </a:ln>
            </a:endParaRPr>
          </a:p>
        </p:txBody>
      </p:sp>
      <p:sp>
        <p:nvSpPr>
          <p:cNvPr id="6" name="Subtitle 5"/>
          <p:cNvSpPr>
            <a:spLocks noGrp="1"/>
          </p:cNvSpPr>
          <p:nvPr>
            <p:ph type="subTitle" idx="1"/>
          </p:nvPr>
        </p:nvSpPr>
        <p:spPr>
          <a:xfrm>
            <a:off x="1009442" y="3962400"/>
            <a:ext cx="7117180" cy="1676400"/>
          </a:xfrm>
        </p:spPr>
        <p:txBody>
          <a:bodyPr>
            <a:noAutofit/>
          </a:bodyPr>
          <a:lstStyle/>
          <a:p>
            <a:pPr algn="ctr"/>
            <a:r>
              <a:rPr lang="en-US" sz="1400" baseline="30000" dirty="0" smtClean="0"/>
              <a:t>1</a:t>
            </a:r>
            <a:r>
              <a:rPr lang="en-US" sz="1400" dirty="0" smtClean="0"/>
              <a:t>University of Miami Miller School of Medicine, Miami, </a:t>
            </a:r>
            <a:r>
              <a:rPr lang="en-US" sz="1400" baseline="30000" dirty="0" smtClean="0"/>
              <a:t>2</a:t>
            </a:r>
            <a:r>
              <a:rPr lang="en-US" sz="1400" dirty="0" smtClean="0"/>
              <a:t>San Francisco Department of Public Health, </a:t>
            </a:r>
            <a:r>
              <a:rPr lang="en-US" sz="1400" baseline="30000" dirty="0" smtClean="0"/>
              <a:t>3</a:t>
            </a:r>
            <a:r>
              <a:rPr lang="en-US" sz="1400" dirty="0" smtClean="0"/>
              <a:t>Center for the Clinical Trials Network, National Institute on Drug Abuse, </a:t>
            </a:r>
            <a:r>
              <a:rPr lang="en-US" sz="1400" baseline="30000" dirty="0" smtClean="0"/>
              <a:t>4</a:t>
            </a:r>
            <a:r>
              <a:rPr lang="en-US" sz="1400" dirty="0" smtClean="0"/>
              <a:t>Medical University of South Carolina, </a:t>
            </a:r>
            <a:r>
              <a:rPr lang="en-US" sz="1400" baseline="30000" dirty="0" smtClean="0"/>
              <a:t>5</a:t>
            </a:r>
            <a:r>
              <a:rPr lang="en-US" sz="1400" dirty="0" smtClean="0"/>
              <a:t>Columbia University and New York State Psychiatric Institute, </a:t>
            </a:r>
            <a:r>
              <a:rPr lang="en-US" sz="1400" baseline="30000" dirty="0" smtClean="0"/>
              <a:t>6</a:t>
            </a:r>
            <a:r>
              <a:rPr lang="en-US" sz="1400" dirty="0" smtClean="0"/>
              <a:t>Center for Drug-Free Living, Inc., </a:t>
            </a:r>
            <a:r>
              <a:rPr lang="en-US" sz="1400" baseline="30000" dirty="0" smtClean="0"/>
              <a:t>7</a:t>
            </a:r>
            <a:r>
              <a:rPr lang="en-US" sz="1400" dirty="0" smtClean="0"/>
              <a:t>Duke Clinical Research Institute, </a:t>
            </a:r>
            <a:r>
              <a:rPr lang="en-US" sz="1400" baseline="30000" dirty="0" smtClean="0"/>
              <a:t>8</a:t>
            </a:r>
            <a:r>
              <a:rPr lang="en-US" sz="1400" dirty="0" smtClean="0"/>
              <a:t>Department of Biostatistics and Bioinformatics at Duke University Medical Center and Duke Clinical Research Institute, </a:t>
            </a:r>
            <a:r>
              <a:rPr lang="en-US" sz="1400" baseline="30000" dirty="0" smtClean="0"/>
              <a:t>9</a:t>
            </a:r>
            <a:r>
              <a:rPr lang="en-US" sz="1400" dirty="0" smtClean="0"/>
              <a:t>University of Pittsburgh School of Medicine, Department of Psychiatry, Western Psychiatric Institute and Clinic, </a:t>
            </a:r>
            <a:r>
              <a:rPr lang="en-US" sz="1400" baseline="30000" dirty="0" smtClean="0"/>
              <a:t>10</a:t>
            </a:r>
            <a:r>
              <a:rPr lang="en-US" sz="1400" dirty="0" smtClean="0"/>
              <a:t>Weill Cornell Medical College, </a:t>
            </a:r>
            <a:r>
              <a:rPr lang="en-US" sz="1400" baseline="30000" dirty="0" smtClean="0"/>
              <a:t>11</a:t>
            </a:r>
            <a:r>
              <a:rPr lang="en-US" sz="1400" dirty="0" smtClean="0"/>
              <a:t>EMMES Corporation, Inc., </a:t>
            </a:r>
            <a:r>
              <a:rPr lang="en-US" sz="1400" baseline="30000" dirty="0" smtClean="0"/>
              <a:t>12</a:t>
            </a:r>
            <a:r>
              <a:rPr lang="en-US" sz="1400" dirty="0" smtClean="0"/>
              <a:t>University of New Mexico, </a:t>
            </a:r>
            <a:r>
              <a:rPr lang="en-US" sz="1400" baseline="30000" dirty="0" smtClean="0"/>
              <a:t>13</a:t>
            </a:r>
            <a:r>
              <a:rPr lang="en-US" sz="1400" dirty="0" smtClean="0"/>
              <a:t>Department of Medicine, Oregon Health Science University, </a:t>
            </a:r>
            <a:r>
              <a:rPr lang="en-US" sz="1400" baseline="30000" dirty="0" smtClean="0"/>
              <a:t>14</a:t>
            </a:r>
            <a:r>
              <a:rPr lang="en-US" sz="1400" dirty="0" smtClean="0"/>
              <a:t>Yale University, </a:t>
            </a:r>
            <a:r>
              <a:rPr lang="en-US" sz="1400" baseline="30000" dirty="0" smtClean="0"/>
              <a:t>15</a:t>
            </a:r>
            <a:r>
              <a:rPr lang="en-US" sz="1400" dirty="0" smtClean="0"/>
              <a:t>University of California, San Francisco, </a:t>
            </a:r>
            <a:r>
              <a:rPr lang="en-US" sz="1400" baseline="30000" dirty="0" smtClean="0"/>
              <a:t>16</a:t>
            </a:r>
            <a:r>
              <a:rPr lang="en-US" sz="1400" dirty="0" smtClean="0"/>
              <a:t>Massachusetts General and Brigham and Women’s Hospitals and Harvard Medical School.</a:t>
            </a:r>
          </a:p>
        </p:txBody>
      </p:sp>
    </p:spTree>
    <p:extLst>
      <p:ext uri="{BB962C8B-B14F-4D97-AF65-F5344CB8AC3E}">
        <p14:creationId xmlns:p14="http://schemas.microsoft.com/office/powerpoint/2010/main" val="12626638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a:bodyPr>
          <a:lstStyle/>
          <a:p>
            <a:pPr algn="just"/>
            <a:r>
              <a:rPr lang="en-US" sz="2400" dirty="0" smtClean="0">
                <a:solidFill>
                  <a:prstClr val="black"/>
                </a:solidFill>
              </a:rPr>
              <a:t>In </a:t>
            </a:r>
            <a:r>
              <a:rPr lang="en-US" sz="2400" dirty="0">
                <a:solidFill>
                  <a:prstClr val="black"/>
                </a:solidFill>
              </a:rPr>
              <a:t>the United States, more than </a:t>
            </a:r>
            <a:r>
              <a:rPr lang="en-US" sz="2400" dirty="0">
                <a:solidFill>
                  <a:schemeClr val="accent2">
                    <a:lumMod val="75000"/>
                  </a:schemeClr>
                </a:solidFill>
              </a:rPr>
              <a:t>one-fifth</a:t>
            </a:r>
            <a:r>
              <a:rPr lang="en-US" sz="2400" dirty="0">
                <a:solidFill>
                  <a:prstClr val="black"/>
                </a:solidFill>
              </a:rPr>
              <a:t> of HIV cases are undiagnosed. </a:t>
            </a:r>
            <a:endParaRPr lang="en-US" sz="2400" dirty="0" smtClean="0">
              <a:solidFill>
                <a:prstClr val="black"/>
              </a:solidFill>
            </a:endParaRPr>
          </a:p>
          <a:p>
            <a:pPr algn="just"/>
            <a:r>
              <a:rPr lang="en-US" sz="2400" dirty="0" smtClean="0">
                <a:solidFill>
                  <a:prstClr val="black"/>
                </a:solidFill>
              </a:rPr>
              <a:t>Multiple </a:t>
            </a:r>
            <a:r>
              <a:rPr lang="en-US" sz="2400" dirty="0">
                <a:solidFill>
                  <a:prstClr val="black"/>
                </a:solidFill>
              </a:rPr>
              <a:t>efforts have been undertaken to increase HIV testing, but the efficacy of risk-reduction counseling in these efforts </a:t>
            </a:r>
            <a:r>
              <a:rPr lang="en-US" sz="2400" dirty="0" smtClean="0">
                <a:solidFill>
                  <a:prstClr val="black"/>
                </a:solidFill>
              </a:rPr>
              <a:t> </a:t>
            </a:r>
            <a:r>
              <a:rPr lang="en-US" sz="2400" dirty="0">
                <a:solidFill>
                  <a:prstClr val="black"/>
                </a:solidFill>
              </a:rPr>
              <a:t>warrants further examination.</a:t>
            </a:r>
            <a:endParaRPr lang="en-US" sz="2400" dirty="0"/>
          </a:p>
        </p:txBody>
      </p:sp>
    </p:spTree>
    <p:extLst>
      <p:ext uri="{BB962C8B-B14F-4D97-AF65-F5344CB8AC3E}">
        <p14:creationId xmlns:p14="http://schemas.microsoft.com/office/powerpoint/2010/main" val="7285155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US" sz="3600" dirty="0" smtClean="0">
                <a:solidFill>
                  <a:schemeClr val="accent2">
                    <a:lumMod val="75000"/>
                  </a:schemeClr>
                </a:solidFill>
                <a:effectLst/>
                <a:latin typeface="Arial" pitchFamily="34" charset="0"/>
                <a:cs typeface="Arial" pitchFamily="34" charset="0"/>
              </a:rPr>
              <a:t>HIV in the United States</a:t>
            </a:r>
            <a:endParaRPr lang="en-US" sz="3600" dirty="0">
              <a:solidFill>
                <a:schemeClr val="accent2">
                  <a:lumMod val="75000"/>
                </a:schemeClr>
              </a:solidFill>
              <a:effectLst/>
              <a:latin typeface="Arial" pitchFamily="34" charset="0"/>
              <a:cs typeface="Arial" pitchFamily="34" charset="0"/>
            </a:endParaRPr>
          </a:p>
        </p:txBody>
      </p:sp>
      <p:sp>
        <p:nvSpPr>
          <p:cNvPr id="3" name="Content Placeholder 2"/>
          <p:cNvSpPr>
            <a:spLocks noGrp="1"/>
          </p:cNvSpPr>
          <p:nvPr>
            <p:ph idx="1"/>
          </p:nvPr>
        </p:nvSpPr>
        <p:spPr>
          <a:xfrm>
            <a:off x="457200" y="1219200"/>
            <a:ext cx="8229600" cy="4709160"/>
          </a:xfrm>
        </p:spPr>
        <p:txBody>
          <a:bodyPr>
            <a:normAutofit/>
          </a:bodyPr>
          <a:lstStyle/>
          <a:p>
            <a:endParaRPr lang="en-US" sz="4000" dirty="0">
              <a:latin typeface="Arial" pitchFamily="34" charset="0"/>
              <a:cs typeface="Arial" pitchFamily="34" charset="0"/>
            </a:endParaRPr>
          </a:p>
          <a:p>
            <a:pPr marL="137160" indent="0">
              <a:buNone/>
            </a:pPr>
            <a:r>
              <a:rPr lang="en-US" sz="3600" dirty="0">
                <a:latin typeface="Arial" pitchFamily="34" charset="0"/>
                <a:cs typeface="Arial" pitchFamily="34" charset="0"/>
              </a:rPr>
              <a:t>HIV infected </a:t>
            </a:r>
            <a:r>
              <a:rPr lang="en-US" sz="3600" dirty="0" smtClean="0">
                <a:latin typeface="Arial" pitchFamily="34" charset="0"/>
                <a:cs typeface="Arial" pitchFamily="34" charset="0"/>
              </a:rPr>
              <a:t>			1,106,400 </a:t>
            </a:r>
            <a:endParaRPr lang="en-US" sz="3600" dirty="0">
              <a:latin typeface="Arial" pitchFamily="34" charset="0"/>
              <a:cs typeface="Arial" pitchFamily="34" charset="0"/>
            </a:endParaRPr>
          </a:p>
          <a:p>
            <a:pPr marL="137160" indent="0">
              <a:buNone/>
            </a:pPr>
            <a:endParaRPr lang="en-US" sz="2000" dirty="0" smtClean="0">
              <a:latin typeface="Arial" pitchFamily="34" charset="0"/>
              <a:cs typeface="Arial" pitchFamily="34" charset="0"/>
            </a:endParaRPr>
          </a:p>
          <a:p>
            <a:pPr marL="137160" indent="0">
              <a:buNone/>
            </a:pPr>
            <a:r>
              <a:rPr lang="en-US" sz="3600" dirty="0" smtClean="0">
                <a:latin typeface="Arial" pitchFamily="34" charset="0"/>
                <a:cs typeface="Arial" pitchFamily="34" charset="0"/>
              </a:rPr>
              <a:t>Unaware </a:t>
            </a:r>
            <a:r>
              <a:rPr lang="en-US" sz="3600" dirty="0">
                <a:latin typeface="Arial" pitchFamily="34" charset="0"/>
                <a:cs typeface="Arial" pitchFamily="34" charset="0"/>
              </a:rPr>
              <a:t>of their </a:t>
            </a:r>
            <a:r>
              <a:rPr lang="en-US" sz="3600" dirty="0" smtClean="0">
                <a:latin typeface="Arial" pitchFamily="34" charset="0"/>
                <a:cs typeface="Arial" pitchFamily="34" charset="0"/>
              </a:rPr>
              <a:t>		           232,700 </a:t>
            </a:r>
            <a:endParaRPr lang="en-US" sz="3600" dirty="0">
              <a:latin typeface="Arial" pitchFamily="34" charset="0"/>
              <a:cs typeface="Arial" pitchFamily="34" charset="0"/>
            </a:endParaRPr>
          </a:p>
          <a:p>
            <a:pPr marL="137160" indent="0">
              <a:buNone/>
            </a:pPr>
            <a:r>
              <a:rPr lang="en-US" sz="3600" dirty="0">
                <a:latin typeface="Arial" pitchFamily="34" charset="0"/>
                <a:cs typeface="Arial" pitchFamily="34" charset="0"/>
              </a:rPr>
              <a:t>HIV infection (21%) </a:t>
            </a:r>
          </a:p>
          <a:p>
            <a:pPr marL="137160" indent="0">
              <a:buNone/>
            </a:pPr>
            <a:endParaRPr lang="en-US" sz="2000" dirty="0" smtClean="0">
              <a:latin typeface="Arial" pitchFamily="34" charset="0"/>
              <a:cs typeface="Arial" pitchFamily="34" charset="0"/>
            </a:endParaRPr>
          </a:p>
          <a:p>
            <a:pPr marL="137160" indent="0">
              <a:buNone/>
            </a:pPr>
            <a:r>
              <a:rPr lang="en-US" sz="3600" dirty="0" smtClean="0">
                <a:latin typeface="Arial" pitchFamily="34" charset="0"/>
                <a:cs typeface="Arial" pitchFamily="34" charset="0"/>
              </a:rPr>
              <a:t>Annual </a:t>
            </a:r>
            <a:r>
              <a:rPr lang="en-US" sz="3600" dirty="0">
                <a:latin typeface="Arial" pitchFamily="34" charset="0"/>
                <a:cs typeface="Arial" pitchFamily="34" charset="0"/>
              </a:rPr>
              <a:t>incidence </a:t>
            </a:r>
            <a:r>
              <a:rPr lang="en-US" sz="3600" dirty="0" smtClean="0">
                <a:latin typeface="Arial" pitchFamily="34" charset="0"/>
                <a:cs typeface="Arial" pitchFamily="34" charset="0"/>
              </a:rPr>
              <a:t>		      56,300 </a:t>
            </a:r>
            <a:endParaRPr lang="en-US" sz="36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335ECBB-BF96-49DD-BE29-B883EC7694B4}" type="slidenum">
              <a:rPr lang="en-US" smtClean="0">
                <a:solidFill>
                  <a:prstClr val="white">
                    <a:shade val="50000"/>
                  </a:prstClr>
                </a:solidFill>
              </a:rPr>
              <a:pPr/>
              <a:t>6</a:t>
            </a:fld>
            <a:endParaRPr lang="en-US">
              <a:solidFill>
                <a:prstClr val="white">
                  <a:shade val="50000"/>
                </a:prstClr>
              </a:solidFill>
            </a:endParaRPr>
          </a:p>
        </p:txBody>
      </p:sp>
      <p:cxnSp>
        <p:nvCxnSpPr>
          <p:cNvPr id="6" name="Straight Connector 5"/>
          <p:cNvCxnSpPr/>
          <p:nvPr/>
        </p:nvCxnSpPr>
        <p:spPr>
          <a:xfrm>
            <a:off x="304800" y="1447800"/>
            <a:ext cx="8382000" cy="0"/>
          </a:xfrm>
          <a:prstGeom prst="line">
            <a:avLst/>
          </a:prstGeom>
          <a:ln w="44450">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52400" y="6172200"/>
            <a:ext cx="8458200" cy="646331"/>
          </a:xfrm>
          <a:prstGeom prst="rect">
            <a:avLst/>
          </a:prstGeom>
          <a:noFill/>
        </p:spPr>
        <p:txBody>
          <a:bodyPr wrap="square" rtlCol="0">
            <a:spAutoFit/>
          </a:bodyPr>
          <a:lstStyle/>
          <a:p>
            <a:r>
              <a:rPr lang="en-US" dirty="0" err="1" smtClean="0">
                <a:solidFill>
                  <a:prstClr val="white"/>
                </a:solidFill>
                <a:latin typeface="Arial" pitchFamily="34" charset="0"/>
                <a:cs typeface="Arial" pitchFamily="34" charset="0"/>
              </a:rPr>
              <a:t>Campsmith</a:t>
            </a:r>
            <a:r>
              <a:rPr lang="en-US" dirty="0" smtClean="0">
                <a:solidFill>
                  <a:prstClr val="white"/>
                </a:solidFill>
                <a:latin typeface="Arial" pitchFamily="34" charset="0"/>
                <a:cs typeface="Arial" pitchFamily="34" charset="0"/>
              </a:rPr>
              <a:t> </a:t>
            </a:r>
            <a:r>
              <a:rPr lang="en-US" dirty="0">
                <a:solidFill>
                  <a:prstClr val="white"/>
                </a:solidFill>
                <a:latin typeface="Arial" pitchFamily="34" charset="0"/>
                <a:cs typeface="Arial" pitchFamily="34" charset="0"/>
              </a:rPr>
              <a:t>2010 </a:t>
            </a:r>
            <a:r>
              <a:rPr lang="en-US" i="1" dirty="0">
                <a:solidFill>
                  <a:prstClr val="white"/>
                </a:solidFill>
                <a:latin typeface="Arial" pitchFamily="34" charset="0"/>
                <a:cs typeface="Arial" pitchFamily="34" charset="0"/>
              </a:rPr>
              <a:t>J </a:t>
            </a:r>
            <a:r>
              <a:rPr lang="en-US" i="1" dirty="0" err="1">
                <a:solidFill>
                  <a:prstClr val="white"/>
                </a:solidFill>
                <a:latin typeface="Arial" pitchFamily="34" charset="0"/>
                <a:cs typeface="Arial" pitchFamily="34" charset="0"/>
              </a:rPr>
              <a:t>Acquir</a:t>
            </a:r>
            <a:r>
              <a:rPr lang="en-US" i="1" dirty="0">
                <a:solidFill>
                  <a:prstClr val="white"/>
                </a:solidFill>
                <a:latin typeface="Arial" pitchFamily="34" charset="0"/>
                <a:cs typeface="Arial" pitchFamily="34" charset="0"/>
              </a:rPr>
              <a:t> Immune </a:t>
            </a:r>
            <a:r>
              <a:rPr lang="en-US" i="1" dirty="0" err="1">
                <a:solidFill>
                  <a:prstClr val="white"/>
                </a:solidFill>
                <a:latin typeface="Arial" pitchFamily="34" charset="0"/>
                <a:cs typeface="Arial" pitchFamily="34" charset="0"/>
              </a:rPr>
              <a:t>Decfic</a:t>
            </a:r>
            <a:r>
              <a:rPr lang="en-US" i="1" dirty="0">
                <a:solidFill>
                  <a:prstClr val="white"/>
                </a:solidFill>
                <a:latin typeface="Arial" pitchFamily="34" charset="0"/>
                <a:cs typeface="Arial" pitchFamily="34" charset="0"/>
              </a:rPr>
              <a:t> </a:t>
            </a:r>
            <a:r>
              <a:rPr lang="en-US" i="1" dirty="0" err="1" smtClean="0">
                <a:solidFill>
                  <a:prstClr val="white"/>
                </a:solidFill>
                <a:latin typeface="Arial" pitchFamily="34" charset="0"/>
                <a:cs typeface="Arial" pitchFamily="34" charset="0"/>
              </a:rPr>
              <a:t>Syndr</a:t>
            </a:r>
            <a:r>
              <a:rPr lang="en-US" dirty="0">
                <a:solidFill>
                  <a:prstClr val="white"/>
                </a:solidFill>
                <a:latin typeface="Arial" pitchFamily="34" charset="0"/>
                <a:cs typeface="Arial" pitchFamily="34" charset="0"/>
              </a:rPr>
              <a:t>;</a:t>
            </a:r>
            <a:r>
              <a:rPr lang="en-US" dirty="0" smtClean="0">
                <a:solidFill>
                  <a:prstClr val="white"/>
                </a:solidFill>
                <a:latin typeface="Arial" pitchFamily="34" charset="0"/>
                <a:cs typeface="Arial" pitchFamily="34" charset="0"/>
              </a:rPr>
              <a:t>  Hall 2008 </a:t>
            </a:r>
            <a:r>
              <a:rPr lang="en-US" i="1" dirty="0" smtClean="0">
                <a:solidFill>
                  <a:prstClr val="white"/>
                </a:solidFill>
                <a:latin typeface="Arial" pitchFamily="34" charset="0"/>
                <a:cs typeface="Arial" pitchFamily="34" charset="0"/>
              </a:rPr>
              <a:t>J </a:t>
            </a:r>
            <a:r>
              <a:rPr lang="en-US" i="1" dirty="0" err="1" smtClean="0">
                <a:solidFill>
                  <a:prstClr val="white"/>
                </a:solidFill>
                <a:latin typeface="Arial" pitchFamily="34" charset="0"/>
                <a:cs typeface="Arial" pitchFamily="34" charset="0"/>
              </a:rPr>
              <a:t>Acquir</a:t>
            </a:r>
            <a:r>
              <a:rPr lang="en-US" i="1" dirty="0" smtClean="0">
                <a:solidFill>
                  <a:prstClr val="white"/>
                </a:solidFill>
                <a:latin typeface="Arial" pitchFamily="34" charset="0"/>
                <a:cs typeface="Arial" pitchFamily="34" charset="0"/>
              </a:rPr>
              <a:t> Immune </a:t>
            </a:r>
            <a:r>
              <a:rPr lang="en-US" i="1" dirty="0" err="1" smtClean="0">
                <a:solidFill>
                  <a:prstClr val="white"/>
                </a:solidFill>
                <a:latin typeface="Arial" pitchFamily="34" charset="0"/>
                <a:cs typeface="Arial" pitchFamily="34" charset="0"/>
              </a:rPr>
              <a:t>Decfic</a:t>
            </a:r>
            <a:r>
              <a:rPr lang="en-US" i="1" dirty="0" smtClean="0">
                <a:solidFill>
                  <a:prstClr val="white"/>
                </a:solidFill>
                <a:latin typeface="Arial" pitchFamily="34" charset="0"/>
                <a:cs typeface="Arial" pitchFamily="34" charset="0"/>
              </a:rPr>
              <a:t> </a:t>
            </a:r>
            <a:r>
              <a:rPr lang="en-US" i="1" dirty="0" err="1" smtClean="0">
                <a:solidFill>
                  <a:prstClr val="white"/>
                </a:solidFill>
                <a:latin typeface="Arial" pitchFamily="34" charset="0"/>
                <a:cs typeface="Arial" pitchFamily="34" charset="0"/>
              </a:rPr>
              <a:t>Syndr</a:t>
            </a:r>
            <a:r>
              <a:rPr lang="en-US" i="1" dirty="0" smtClean="0">
                <a:solidFill>
                  <a:prstClr val="white"/>
                </a:solidFill>
                <a:latin typeface="Arial" pitchFamily="34" charset="0"/>
                <a:cs typeface="Arial" pitchFamily="34" charset="0"/>
              </a:rPr>
              <a:t> </a:t>
            </a:r>
            <a:endParaRPr lang="en-US" dirty="0">
              <a:solidFill>
                <a:prstClr val="white"/>
              </a:solidFill>
              <a:latin typeface="Arial" pitchFamily="34" charset="0"/>
              <a:cs typeface="Arial" pitchFamily="34" charset="0"/>
            </a:endParaRPr>
          </a:p>
        </p:txBody>
      </p:sp>
    </p:spTree>
    <p:extLst>
      <p:ext uri="{BB962C8B-B14F-4D97-AF65-F5344CB8AC3E}">
        <p14:creationId xmlns:p14="http://schemas.microsoft.com/office/powerpoint/2010/main" val="5770313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27710"/>
            <a:ext cx="7772400" cy="1200150"/>
          </a:xfrm>
        </p:spPr>
        <p:txBody>
          <a:bodyPr>
            <a:noAutofit/>
          </a:bodyPr>
          <a:lstStyle/>
          <a:p>
            <a:pPr algn="ctr"/>
            <a:r>
              <a:rPr lang="en-US" sz="2400" dirty="0" smtClean="0">
                <a:solidFill>
                  <a:schemeClr val="tx2">
                    <a:lumMod val="75000"/>
                  </a:schemeClr>
                </a:solidFill>
                <a:effectLst/>
                <a:latin typeface="Arial" pitchFamily="34" charset="0"/>
                <a:cs typeface="Arial" pitchFamily="34" charset="0"/>
              </a:rPr>
              <a:t>Estimated Percentages of Newly Diagnosed HIV/AIDS Cases among Adults and Adolescents, by Transmission Category (2007—34 states)</a:t>
            </a:r>
            <a:endParaRPr lang="en-US" sz="2400" dirty="0">
              <a:solidFill>
                <a:schemeClr val="tx2">
                  <a:lumMod val="75000"/>
                </a:schemeClr>
              </a:solidFill>
              <a:effectLst/>
              <a:latin typeface="Arial" pitchFamily="34" charset="0"/>
              <a:cs typeface="Arial" pitchFamily="34"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879747400"/>
              </p:ext>
            </p:extLst>
          </p:nvPr>
        </p:nvGraphicFramePr>
        <p:xfrm>
          <a:off x="304800" y="1676400"/>
          <a:ext cx="8229600" cy="4708525"/>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normAutofit/>
          </a:bodyPr>
          <a:lstStyle/>
          <a:p>
            <a:fld id="{B335ECBB-BF96-49DD-BE29-B883EC7694B4}" type="slidenum">
              <a:rPr lang="en-US" smtClean="0"/>
              <a:pPr/>
              <a:t>7</a:t>
            </a:fld>
            <a:endParaRPr lang="en-US"/>
          </a:p>
        </p:txBody>
      </p:sp>
      <p:cxnSp>
        <p:nvCxnSpPr>
          <p:cNvPr id="6" name="Straight Connector 5"/>
          <p:cNvCxnSpPr/>
          <p:nvPr/>
        </p:nvCxnSpPr>
        <p:spPr>
          <a:xfrm>
            <a:off x="304800" y="1447800"/>
            <a:ext cx="8382000" cy="0"/>
          </a:xfrm>
          <a:prstGeom prst="line">
            <a:avLst/>
          </a:prstGeom>
          <a:ln w="44450">
            <a:solidFill>
              <a:srgbClr val="C00000"/>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6488668"/>
            <a:ext cx="8229600" cy="369332"/>
          </a:xfrm>
          <a:prstGeom prst="rect">
            <a:avLst/>
          </a:prstGeom>
          <a:noFill/>
        </p:spPr>
        <p:txBody>
          <a:bodyPr wrap="square" rtlCol="0">
            <a:spAutoFit/>
          </a:bodyPr>
          <a:lstStyle/>
          <a:p>
            <a:r>
              <a:rPr lang="en-US" dirty="0" smtClean="0">
                <a:latin typeface="Arial" pitchFamily="34" charset="0"/>
                <a:cs typeface="Arial" pitchFamily="34" charset="0"/>
              </a:rPr>
              <a:t>DHHS and CDC</a:t>
            </a:r>
          </a:p>
        </p:txBody>
      </p:sp>
    </p:spTree>
    <p:extLst>
      <p:ext uri="{BB962C8B-B14F-4D97-AF65-F5344CB8AC3E}">
        <p14:creationId xmlns:p14="http://schemas.microsoft.com/office/powerpoint/2010/main" val="25973294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normAutofit/>
          </a:bodyPr>
          <a:lstStyle/>
          <a:p>
            <a:pPr algn="ctr"/>
            <a:r>
              <a:rPr lang="en-US" sz="3600" dirty="0" smtClean="0">
                <a:solidFill>
                  <a:schemeClr val="tx2">
                    <a:lumMod val="75000"/>
                  </a:schemeClr>
                </a:solidFill>
                <a:effectLst/>
                <a:latin typeface="Arial" pitchFamily="34" charset="0"/>
                <a:cs typeface="Arial" pitchFamily="34" charset="0"/>
              </a:rPr>
              <a:t>Benefits of HIV Testing</a:t>
            </a:r>
            <a:endParaRPr lang="en-US" sz="3600" dirty="0">
              <a:solidFill>
                <a:schemeClr val="tx2">
                  <a:lumMod val="75000"/>
                </a:schemeClr>
              </a:solidFill>
              <a:effectLst/>
              <a:latin typeface="Arial" pitchFamily="34" charset="0"/>
              <a:cs typeface="Arial" pitchFamily="34" charset="0"/>
            </a:endParaRPr>
          </a:p>
        </p:txBody>
      </p:sp>
      <p:sp>
        <p:nvSpPr>
          <p:cNvPr id="3" name="Content Placeholder 2"/>
          <p:cNvSpPr>
            <a:spLocks noGrp="1"/>
          </p:cNvSpPr>
          <p:nvPr>
            <p:ph idx="1"/>
          </p:nvPr>
        </p:nvSpPr>
        <p:spPr>
          <a:xfrm>
            <a:off x="381000" y="1600200"/>
            <a:ext cx="8229600" cy="4709160"/>
          </a:xfrm>
        </p:spPr>
        <p:txBody>
          <a:bodyPr>
            <a:normAutofit/>
          </a:bodyPr>
          <a:lstStyle/>
          <a:p>
            <a:pPr>
              <a:buFont typeface="Arial" pitchFamily="34" charset="0"/>
              <a:buChar char="•"/>
            </a:pPr>
            <a:r>
              <a:rPr lang="en-US" sz="3600" dirty="0" smtClean="0">
                <a:latin typeface="Arial" pitchFamily="34" charset="0"/>
                <a:cs typeface="Arial" pitchFamily="34" charset="0"/>
              </a:rPr>
              <a:t>Decreases HIV transmission</a:t>
            </a:r>
          </a:p>
          <a:p>
            <a:pPr lvl="1">
              <a:buFont typeface="Arial" pitchFamily="34" charset="0"/>
              <a:buChar char="‾"/>
            </a:pPr>
            <a:r>
              <a:rPr lang="en-US" sz="2800" dirty="0" smtClean="0">
                <a:latin typeface="Arial" pitchFamily="34" charset="0"/>
                <a:cs typeface="Arial" pitchFamily="34" charset="0"/>
              </a:rPr>
              <a:t>HIV diagnosis is associated with reduction in high risk sexual and injection behaviors</a:t>
            </a:r>
          </a:p>
          <a:p>
            <a:pPr>
              <a:buFont typeface="Arial" pitchFamily="34" charset="0"/>
              <a:buChar char="•"/>
            </a:pPr>
            <a:r>
              <a:rPr lang="en-US" sz="3600" dirty="0" smtClean="0">
                <a:latin typeface="Arial" pitchFamily="34" charset="0"/>
                <a:cs typeface="Arial" pitchFamily="34" charset="0"/>
              </a:rPr>
              <a:t>Improves survival</a:t>
            </a:r>
          </a:p>
          <a:p>
            <a:pPr lvl="1">
              <a:buFont typeface="Arial" pitchFamily="34" charset="0"/>
              <a:buChar char="‾"/>
            </a:pPr>
            <a:r>
              <a:rPr lang="en-US" sz="2800" dirty="0" smtClean="0">
                <a:latin typeface="Arial" pitchFamily="34" charset="0"/>
                <a:cs typeface="Arial" pitchFamily="34" charset="0"/>
              </a:rPr>
              <a:t>Linkage to care and treatment</a:t>
            </a:r>
          </a:p>
          <a:p>
            <a:pPr lvl="1">
              <a:buFont typeface="Arial" pitchFamily="34" charset="0"/>
              <a:buChar char="‾"/>
            </a:pPr>
            <a:r>
              <a:rPr lang="en-US" sz="2800" dirty="0" smtClean="0">
                <a:latin typeface="Arial" pitchFamily="34" charset="0"/>
                <a:cs typeface="Arial" pitchFamily="34" charset="0"/>
              </a:rPr>
              <a:t>Lower viral load associated with decreased infectivity</a:t>
            </a:r>
          </a:p>
          <a:p>
            <a:pPr lvl="1">
              <a:buFont typeface="Arial" pitchFamily="34" charset="0"/>
              <a:buChar char="‾"/>
            </a:pPr>
            <a:endParaRPr lang="en-US" sz="3200" dirty="0">
              <a:latin typeface="Arial" pitchFamily="34" charset="0"/>
              <a:cs typeface="Arial" pitchFamily="34" charset="0"/>
            </a:endParaRPr>
          </a:p>
          <a:p>
            <a:pPr>
              <a:buFont typeface="Arial" pitchFamily="34" charset="0"/>
              <a:buChar char="‾"/>
            </a:pPr>
            <a:endParaRPr lang="en-US" sz="38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335ECBB-BF96-49DD-BE29-B883EC7694B4}" type="slidenum">
              <a:rPr lang="en-US" smtClean="0"/>
              <a:pPr/>
              <a:t>8</a:t>
            </a:fld>
            <a:endParaRPr lang="en-US"/>
          </a:p>
        </p:txBody>
      </p:sp>
      <p:cxnSp>
        <p:nvCxnSpPr>
          <p:cNvPr id="6" name="Straight Connector 5"/>
          <p:cNvCxnSpPr/>
          <p:nvPr/>
        </p:nvCxnSpPr>
        <p:spPr>
          <a:xfrm>
            <a:off x="304800" y="1447800"/>
            <a:ext cx="8382000" cy="0"/>
          </a:xfrm>
          <a:prstGeom prst="line">
            <a:avLst/>
          </a:prstGeom>
          <a:ln w="44450">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52400" y="6324600"/>
            <a:ext cx="7391400" cy="369332"/>
          </a:xfrm>
          <a:prstGeom prst="rect">
            <a:avLst/>
          </a:prstGeom>
          <a:noFill/>
        </p:spPr>
        <p:txBody>
          <a:bodyPr wrap="square" rtlCol="0">
            <a:spAutoFit/>
          </a:bodyPr>
          <a:lstStyle/>
          <a:p>
            <a:r>
              <a:rPr lang="en-US" dirty="0" smtClean="0">
                <a:latin typeface="Arial" pitchFamily="34" charset="0"/>
                <a:cs typeface="Arial" pitchFamily="34" charset="0"/>
              </a:rPr>
              <a:t>Marks 2004 </a:t>
            </a:r>
            <a:r>
              <a:rPr lang="en-US" i="1" dirty="0" err="1" smtClean="0">
                <a:latin typeface="Arial" pitchFamily="34" charset="0"/>
                <a:cs typeface="Arial" pitchFamily="34" charset="0"/>
              </a:rPr>
              <a:t>Curr</a:t>
            </a:r>
            <a:r>
              <a:rPr lang="en-US" i="1" dirty="0" smtClean="0">
                <a:latin typeface="Arial" pitchFamily="34" charset="0"/>
                <a:cs typeface="Arial" pitchFamily="34" charset="0"/>
              </a:rPr>
              <a:t> Infect Dis Rep</a:t>
            </a:r>
            <a:r>
              <a:rPr lang="en-US" dirty="0" smtClean="0">
                <a:latin typeface="Arial" pitchFamily="34" charset="0"/>
                <a:cs typeface="Arial" pitchFamily="34" charset="0"/>
              </a:rPr>
              <a:t>; Colfax 2002 </a:t>
            </a:r>
            <a:r>
              <a:rPr lang="en-US" i="1" dirty="0" smtClean="0">
                <a:latin typeface="Arial" pitchFamily="34" charset="0"/>
                <a:cs typeface="Arial" pitchFamily="34" charset="0"/>
              </a:rPr>
              <a:t>AIDS</a:t>
            </a:r>
            <a:r>
              <a:rPr lang="en-US" dirty="0" smtClean="0">
                <a:latin typeface="Arial" pitchFamily="34" charset="0"/>
                <a:cs typeface="Arial" pitchFamily="34" charset="0"/>
              </a:rPr>
              <a:t>; Quinn 2000 </a:t>
            </a:r>
            <a:r>
              <a:rPr lang="en-US" i="1" dirty="0" smtClean="0">
                <a:latin typeface="Arial" pitchFamily="34" charset="0"/>
                <a:cs typeface="Arial" pitchFamily="34" charset="0"/>
              </a:rPr>
              <a:t>AIDS</a:t>
            </a:r>
            <a:endParaRPr lang="en-US" i="1" dirty="0">
              <a:latin typeface="Arial" pitchFamily="34" charset="0"/>
              <a:cs typeface="Arial" pitchFamily="34" charset="0"/>
            </a:endParaRPr>
          </a:p>
        </p:txBody>
      </p:sp>
    </p:spTree>
    <p:extLst>
      <p:ext uri="{BB962C8B-B14F-4D97-AF65-F5344CB8AC3E}">
        <p14:creationId xmlns:p14="http://schemas.microsoft.com/office/powerpoint/2010/main" val="30814879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04800"/>
            <a:ext cx="8229600" cy="1143000"/>
          </a:xfrm>
        </p:spPr>
        <p:txBody>
          <a:bodyPr>
            <a:normAutofit/>
          </a:bodyPr>
          <a:lstStyle/>
          <a:p>
            <a:pPr algn="ctr"/>
            <a:r>
              <a:rPr lang="en-US" sz="3600" dirty="0" smtClean="0">
                <a:solidFill>
                  <a:schemeClr val="tx2">
                    <a:lumMod val="75000"/>
                  </a:schemeClr>
                </a:solidFill>
                <a:effectLst/>
                <a:latin typeface="Arial" pitchFamily="34" charset="0"/>
                <a:cs typeface="Arial" pitchFamily="34" charset="0"/>
              </a:rPr>
              <a:t>“Seek, Test, Treat, and Retain”</a:t>
            </a:r>
            <a:endParaRPr lang="en-US" sz="3600" dirty="0">
              <a:solidFill>
                <a:schemeClr val="tx2">
                  <a:lumMod val="75000"/>
                </a:schemeClr>
              </a:solidFill>
              <a:effectLst/>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a:bodyPr>
          <a:lstStyle/>
          <a:p>
            <a:fld id="{B335ECBB-BF96-49DD-BE29-B883EC7694B4}" type="slidenum">
              <a:rPr lang="en-US" smtClean="0"/>
              <a:pPr/>
              <a:t>9</a:t>
            </a:fld>
            <a:endParaRPr lang="en-US"/>
          </a:p>
        </p:txBody>
      </p:sp>
      <p:cxnSp>
        <p:nvCxnSpPr>
          <p:cNvPr id="6" name="Straight Connector 5"/>
          <p:cNvCxnSpPr/>
          <p:nvPr/>
        </p:nvCxnSpPr>
        <p:spPr>
          <a:xfrm>
            <a:off x="304800" y="1447800"/>
            <a:ext cx="8382000" cy="0"/>
          </a:xfrm>
          <a:prstGeom prst="line">
            <a:avLst/>
          </a:prstGeom>
          <a:ln w="44450">
            <a:solidFill>
              <a:srgbClr val="C00000"/>
            </a:solidFill>
          </a:ln>
        </p:spPr>
        <p:style>
          <a:lnRef idx="1">
            <a:schemeClr val="accent1"/>
          </a:lnRef>
          <a:fillRef idx="0">
            <a:schemeClr val="accent1"/>
          </a:fillRef>
          <a:effectRef idx="0">
            <a:schemeClr val="accent1"/>
          </a:effectRef>
          <a:fontRef idx="minor">
            <a:schemeClr val="tx1"/>
          </a:fontRef>
        </p:style>
      </p:cxnSp>
      <p:pic>
        <p:nvPicPr>
          <p:cNvPr id="2051" name="Picture 3"/>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1496" t="10009" r="20561"/>
          <a:stretch/>
        </p:blipFill>
        <p:spPr bwMode="auto">
          <a:xfrm>
            <a:off x="990600" y="1752600"/>
            <a:ext cx="3937427"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0678" t="8838" r="24299" b="60987"/>
          <a:stretch/>
        </p:blipFill>
        <p:spPr bwMode="auto">
          <a:xfrm>
            <a:off x="2461102" y="3124200"/>
            <a:ext cx="6141407" cy="2686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16690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5048</TotalTime>
  <Words>1066</Words>
  <Application>Microsoft Office PowerPoint</Application>
  <PresentationFormat>On-screen Show (4:3)</PresentationFormat>
  <Paragraphs>166</Paragraphs>
  <Slides>26</Slides>
  <Notes>9</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Flow</vt:lpstr>
      <vt:lpstr>Implementing Rapid HIV Testing with or without  Risk-Reduction Counseling in Drug Treatment Centers: Results of a Randomized Trial</vt:lpstr>
      <vt:lpstr>International Society for Addiction Medicine Oslo, Norway 2011</vt:lpstr>
      <vt:lpstr>PowerPoint Presentation</vt:lpstr>
      <vt:lpstr>Co-Authors L. Metsch1, D. Feaster1, L. Gooden1, T. Matheson2, R. Mandler3, L. Haynes4, S. Tross5, T. Kyle6, D. Gallup7,  A. Kosinski8, A. Douaihy9, B. Schackman10, M. Das2, R. Lindblad11, S. Erickson12, P. Korthuis13, S. Martino14,  J. Sorensen15, J. Szapocznik1, R. Walensky16, G. Colfax2</vt:lpstr>
      <vt:lpstr>Background</vt:lpstr>
      <vt:lpstr>HIV in the United States</vt:lpstr>
      <vt:lpstr>Estimated Percentages of Newly Diagnosed HIV/AIDS Cases among Adults and Adolescents, by Transmission Category (2007—34 states)</vt:lpstr>
      <vt:lpstr>Benefits of HIV Testing</vt:lpstr>
      <vt:lpstr>“Seek, Test, Treat, and Retain”</vt:lpstr>
      <vt:lpstr>National HIV/AIDS Strategy</vt:lpstr>
      <vt:lpstr>HIV Testing in Substance Abuse Treatment Programs</vt:lpstr>
      <vt:lpstr>Aim</vt:lpstr>
      <vt:lpstr>Methods </vt:lpstr>
      <vt:lpstr>3 Arms</vt:lpstr>
      <vt:lpstr>Participating Sites</vt:lpstr>
      <vt:lpstr>Baseline Drug Use</vt:lpstr>
      <vt:lpstr>PowerPoint Presentation</vt:lpstr>
      <vt:lpstr>PowerPoint Presentation</vt:lpstr>
      <vt:lpstr>PowerPoint Presentation</vt:lpstr>
      <vt:lpstr>Self-Report Receipt of HIV Test Results,  1 Month Post-Randomization</vt:lpstr>
      <vt:lpstr>PowerPoint Presentation</vt:lpstr>
      <vt:lpstr>Implications</vt:lpstr>
      <vt:lpstr>The cost-effectiveness of on-site rapid HIV testing in substance abuse treatment: results of the CTN 0032 randomized trial</vt:lpstr>
      <vt:lpstr>Objective</vt:lpstr>
      <vt:lpstr>Conclusions</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 Metsch1, D. Feaster1, L. Gooden1, T. Matheson2, R. Mandler3, L. Haynes4, S. Tross5, T. Kyle6, D. Gallup7,  A. Kosinski8, A. Douaihy9, B. Schackman10, M. Das2, R. Lindblad11, S. Erickson12, P. Korthuis13, S. Martino14,  J. Sorensen15, J. Szapocznik1, R. Walensky16, G. Colfax2</dc:title>
  <dc:creator>hayneslf</dc:creator>
  <cp:lastModifiedBy>Meg Brunner</cp:lastModifiedBy>
  <cp:revision>26</cp:revision>
  <dcterms:created xsi:type="dcterms:W3CDTF">2011-07-29T13:51:10Z</dcterms:created>
  <dcterms:modified xsi:type="dcterms:W3CDTF">2011-09-20T18:34:26Z</dcterms:modified>
</cp:coreProperties>
</file>