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4084" r:id="rId3"/>
  </p:sldMasterIdLst>
  <p:notesMasterIdLst>
    <p:notesMasterId r:id="rId32"/>
  </p:notesMasterIdLst>
  <p:handoutMasterIdLst>
    <p:handoutMasterId r:id="rId33"/>
  </p:handoutMasterIdLst>
  <p:sldIdLst>
    <p:sldId id="256" r:id="rId4"/>
    <p:sldId id="389" r:id="rId5"/>
    <p:sldId id="380" r:id="rId6"/>
    <p:sldId id="355" r:id="rId7"/>
    <p:sldId id="409" r:id="rId8"/>
    <p:sldId id="399" r:id="rId9"/>
    <p:sldId id="400" r:id="rId10"/>
    <p:sldId id="390" r:id="rId11"/>
    <p:sldId id="408" r:id="rId12"/>
    <p:sldId id="401" r:id="rId13"/>
    <p:sldId id="402" r:id="rId14"/>
    <p:sldId id="412" r:id="rId15"/>
    <p:sldId id="393" r:id="rId16"/>
    <p:sldId id="398" r:id="rId17"/>
    <p:sldId id="391" r:id="rId18"/>
    <p:sldId id="410" r:id="rId19"/>
    <p:sldId id="392" r:id="rId20"/>
    <p:sldId id="403" r:id="rId21"/>
    <p:sldId id="394" r:id="rId22"/>
    <p:sldId id="364" r:id="rId23"/>
    <p:sldId id="365" r:id="rId24"/>
    <p:sldId id="315" r:id="rId25"/>
    <p:sldId id="356" r:id="rId26"/>
    <p:sldId id="396" r:id="rId27"/>
    <p:sldId id="395" r:id="rId28"/>
    <p:sldId id="404" r:id="rId29"/>
    <p:sldId id="411" r:id="rId30"/>
    <p:sldId id="413" r:id="rId31"/>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12E9EE"/>
    <a:srgbClr val="33CCCC"/>
    <a:srgbClr val="00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99" autoAdjust="0"/>
    <p:restoredTop sz="76566" autoAdjust="0"/>
  </p:normalViewPr>
  <p:slideViewPr>
    <p:cSldViewPr>
      <p:cViewPr varScale="1">
        <p:scale>
          <a:sx n="64" d="100"/>
          <a:sy n="64" d="100"/>
        </p:scale>
        <p:origin x="-1258" y="-77"/>
      </p:cViewPr>
      <p:guideLst>
        <p:guide orient="horz" pos="2160"/>
        <p:guide pos="2880"/>
      </p:guideLst>
    </p:cSldViewPr>
  </p:slideViewPr>
  <p:outlineViewPr>
    <p:cViewPr>
      <p:scale>
        <a:sx n="33" d="100"/>
        <a:sy n="33" d="100"/>
      </p:scale>
      <p:origin x="0" y="2189"/>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4D511D12-C33E-4E83-AC5D-4CA25BDDBF21}" type="datetimeFigureOut">
              <a:rPr lang="en-US" smtClean="0"/>
              <a:pPr/>
              <a:t>9/19/2011</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75FCE740-01B7-4227-BAD5-7C926A40641E}"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fontAlgn="auto">
              <a:spcBef>
                <a:spcPts val="0"/>
              </a:spcBef>
              <a:spcAft>
                <a:spcPts val="0"/>
              </a:spcAft>
              <a:defRPr sz="1200">
                <a:latin typeface="+mn-lt"/>
              </a:defRPr>
            </a:lvl1pPr>
          </a:lstStyle>
          <a:p>
            <a:pPr>
              <a:defRPr/>
            </a:pPr>
            <a:fld id="{FB6915BA-13E7-498B-9672-86EC5562639C}" type="datetimeFigureOut">
              <a:rPr lang="en-US"/>
              <a:pPr>
                <a:defRPr/>
              </a:pPr>
              <a:t>9/19/2011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fontAlgn="auto">
              <a:spcBef>
                <a:spcPts val="0"/>
              </a:spcBef>
              <a:spcAft>
                <a:spcPts val="0"/>
              </a:spcAft>
              <a:defRPr sz="1200">
                <a:latin typeface="+mn-lt"/>
              </a:defRPr>
            </a:lvl1pPr>
          </a:lstStyle>
          <a:p>
            <a:pPr>
              <a:defRPr/>
            </a:pPr>
            <a:fld id="{81101FE7-9ED0-4D24-857B-4780586EB68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pitchFamily="34" charset="0"/>
              <a:buChar char="•"/>
            </a:pPr>
            <a:r>
              <a:rPr lang="en-US" dirty="0" smtClean="0"/>
              <a:t> Social</a:t>
            </a:r>
            <a:r>
              <a:rPr lang="en-US" baseline="0" dirty="0" smtClean="0"/>
              <a:t> media may seem foreign to some of you</a:t>
            </a:r>
          </a:p>
          <a:p>
            <a:pPr eaLnBrk="1" hangingPunct="1">
              <a:spcBef>
                <a:spcPct val="0"/>
              </a:spcBef>
              <a:buFont typeface="Arial" pitchFamily="34" charset="0"/>
              <a:buChar char="•"/>
            </a:pPr>
            <a:r>
              <a:rPr lang="en-US" baseline="0" dirty="0" smtClean="0"/>
              <a:t> You might think it is a fad</a:t>
            </a:r>
          </a:p>
          <a:p>
            <a:pPr eaLnBrk="1" hangingPunct="1">
              <a:spcBef>
                <a:spcPct val="0"/>
              </a:spcBef>
              <a:buFont typeface="Arial" pitchFamily="34" charset="0"/>
              <a:buChar char="•"/>
            </a:pPr>
            <a:r>
              <a:rPr lang="en-US" baseline="0" dirty="0" smtClean="0"/>
              <a:t> You might think that it has no value in the professional world</a:t>
            </a:r>
          </a:p>
          <a:p>
            <a:pPr eaLnBrk="1" hangingPunct="1">
              <a:spcBef>
                <a:spcPct val="0"/>
              </a:spcBef>
              <a:buFont typeface="Arial" pitchFamily="34" charset="0"/>
              <a:buChar char="•"/>
            </a:pPr>
            <a:endParaRPr lang="en-US" baseline="0" dirty="0" smtClean="0"/>
          </a:p>
          <a:p>
            <a:pPr eaLnBrk="1" hangingPunct="1">
              <a:spcBef>
                <a:spcPct val="0"/>
              </a:spcBef>
              <a:buFont typeface="Arial" pitchFamily="34" charset="0"/>
              <a:buChar char="•"/>
            </a:pPr>
            <a:r>
              <a:rPr lang="en-US" baseline="0" dirty="0" smtClean="0"/>
              <a:t>So today we’d like to get you thinking about how we can use social media to disseminate information and build our virtual social networks to achieve the goals of the NIDA CTN</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007194-F811-4056-9462-E429437FEC97}"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81101FE7-9ED0-4D24-857B-4780586EB68D}"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81101FE7-9ED0-4D24-857B-4780586EB68D}"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81101FE7-9ED0-4D24-857B-4780586EB68D}"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81101FE7-9ED0-4D24-857B-4780586EB68D}"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I was not able to attend CPDD this year, but I was able to catch</a:t>
            </a:r>
            <a:r>
              <a:rPr lang="en-US" baseline="0" dirty="0" smtClean="0"/>
              <a:t> up with some of the information presented at CPDD on the CPDD Blog</a:t>
            </a:r>
            <a:endParaRPr lang="en-US" dirty="0"/>
          </a:p>
        </p:txBody>
      </p:sp>
      <p:sp>
        <p:nvSpPr>
          <p:cNvPr id="4" name="Slide Number Placeholder 3"/>
          <p:cNvSpPr>
            <a:spLocks noGrp="1"/>
          </p:cNvSpPr>
          <p:nvPr>
            <p:ph type="sldNum" sz="quarter" idx="10"/>
          </p:nvPr>
        </p:nvSpPr>
        <p:spPr/>
        <p:txBody>
          <a:bodyPr/>
          <a:lstStyle/>
          <a:p>
            <a:pPr>
              <a:defRPr/>
            </a:pPr>
            <a:fld id="{81101FE7-9ED0-4D24-857B-4780586EB68D}"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81101FE7-9ED0-4D24-857B-4780586EB68D}"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81101FE7-9ED0-4D24-857B-4780586EB68D}"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81101FE7-9ED0-4D24-857B-4780586EB68D}"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The</a:t>
            </a:r>
            <a:r>
              <a:rPr lang="en-US" baseline="0" dirty="0" smtClean="0"/>
              <a:t> information on LinkedIn may be better posted on an organizational website, but this lets me connect with my professional colleagues who are unlikely to visit the OVN website – they know what I do &amp; this allows me to disseminate information quickly to them, they have the option of whether they want to learn more about a particular topic that I post or not</a:t>
            </a:r>
            <a:endParaRPr lang="en-US" dirty="0"/>
          </a:p>
        </p:txBody>
      </p:sp>
      <p:sp>
        <p:nvSpPr>
          <p:cNvPr id="4" name="Slide Number Placeholder 3"/>
          <p:cNvSpPr>
            <a:spLocks noGrp="1"/>
          </p:cNvSpPr>
          <p:nvPr>
            <p:ph type="sldNum" sz="quarter" idx="10"/>
          </p:nvPr>
        </p:nvSpPr>
        <p:spPr/>
        <p:txBody>
          <a:bodyPr/>
          <a:lstStyle/>
          <a:p>
            <a:pPr>
              <a:defRPr/>
            </a:pPr>
            <a:fld id="{81101FE7-9ED0-4D24-857B-4780586EB68D}"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81101FE7-9ED0-4D24-857B-4780586EB68D}"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smtClean="0"/>
              <a:t>Map is a hyperlink to a video (http://www.youtube.com/watch?v=x0EnhXn5boMideo)</a:t>
            </a:r>
          </a:p>
          <a:p>
            <a:pPr>
              <a:buFont typeface="Arial" pitchFamily="34" charset="0"/>
              <a:buNone/>
            </a:pPr>
            <a:endParaRPr lang="en-US" baseline="0" dirty="0" smtClean="0"/>
          </a:p>
          <a:p>
            <a:pPr>
              <a:buFont typeface="Arial" pitchFamily="34" charset="0"/>
              <a:buChar char="•"/>
            </a:pPr>
            <a:r>
              <a:rPr lang="en-US" baseline="0" dirty="0" smtClean="0"/>
              <a:t> According to the Pew Research Center:</a:t>
            </a:r>
          </a:p>
          <a:p>
            <a:pPr lvl="1">
              <a:buFont typeface="Arial" pitchFamily="34" charset="0"/>
              <a:buChar char="•"/>
            </a:pPr>
            <a:r>
              <a:rPr lang="en-US" baseline="0" dirty="0" smtClean="0"/>
              <a:t>78% of American adults access the internet</a:t>
            </a:r>
          </a:p>
          <a:p>
            <a:pPr lvl="1">
              <a:buFont typeface="Arial" pitchFamily="34" charset="0"/>
              <a:buChar char="•"/>
            </a:pPr>
            <a:r>
              <a:rPr lang="en-US" baseline="0" dirty="0" smtClean="0"/>
              <a:t>59% of adults have looked online for health information</a:t>
            </a:r>
          </a:p>
          <a:p>
            <a:pPr>
              <a:buFont typeface="Arial" pitchFamily="34" charset="0"/>
              <a:buChar char="•"/>
            </a:pPr>
            <a:r>
              <a:rPr lang="en-US" baseline="0" dirty="0" smtClean="0"/>
              <a:t> 70% of businesses are using social media</a:t>
            </a:r>
            <a:br>
              <a:rPr lang="en-US" baseline="0" dirty="0" smtClean="0"/>
            </a:br>
            <a:endParaRPr lang="en-US" baseline="0" dirty="0" smtClean="0"/>
          </a:p>
        </p:txBody>
      </p:sp>
      <p:sp>
        <p:nvSpPr>
          <p:cNvPr id="4" name="Slide Number Placeholder 3"/>
          <p:cNvSpPr>
            <a:spLocks noGrp="1"/>
          </p:cNvSpPr>
          <p:nvPr>
            <p:ph type="sldNum" sz="quarter" idx="10"/>
          </p:nvPr>
        </p:nvSpPr>
        <p:spPr/>
        <p:txBody>
          <a:bodyPr/>
          <a:lstStyle/>
          <a:p>
            <a:pPr>
              <a:defRPr/>
            </a:pPr>
            <a:fld id="{81101FE7-9ED0-4D24-857B-4780586EB68D}"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0" dirty="0" smtClean="0"/>
              <a:t> These groups meet in person, but have significantly</a:t>
            </a:r>
            <a:r>
              <a:rPr lang="en-US" b="0" baseline="0" dirty="0" smtClean="0"/>
              <a:t> expanded their networks by including virtual members</a:t>
            </a:r>
            <a:endParaRPr lang="en-US" b="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b="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0" dirty="0" smtClean="0"/>
              <a:t>Picture description: Gov. John Kasich holds Barb Howard's hand Monday while State Rep. Terry Johnson gives her shoulders a comforting squeeze, as Howard shares the story of her daughter's death from prescription drug abuse during a news conference at The Counseling Center. / Heather Cory, Gazette</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0" dirty="0" smtClean="0"/>
              <a:t> Jo Anna Krohn founder of SOLACE</a:t>
            </a:r>
            <a:r>
              <a:rPr lang="en-US" b="0" baseline="0" dirty="0" smtClean="0"/>
              <a:t> (Surviving Our Loss &amp; Continuing Everyday) lost her son Wes to an overdose in 2008 (he was 19 years old)</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0" baseline="0" dirty="0" smtClean="0"/>
              <a:t>SOLACE is working with ODADAS to expand State-wide</a:t>
            </a:r>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81101FE7-9ED0-4D24-857B-4780586EB68D}"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The grassroots group has used </a:t>
            </a:r>
            <a:r>
              <a:rPr lang="en-US" baseline="0" dirty="0" err="1" smtClean="0"/>
              <a:t>Facebook</a:t>
            </a:r>
            <a:r>
              <a:rPr lang="en-US" baseline="0" dirty="0" smtClean="0"/>
              <a:t> to organize several different types </a:t>
            </a:r>
            <a:r>
              <a:rPr lang="en-US" baseline="0" smtClean="0"/>
              <a:t>of events</a:t>
            </a:r>
            <a:endParaRPr lang="en-US" baseline="0" dirty="0" smtClean="0"/>
          </a:p>
          <a:p>
            <a:pPr>
              <a:buFont typeface="Arial" pitchFamily="34" charset="0"/>
              <a:buChar char="•"/>
            </a:pPr>
            <a:r>
              <a:rPr lang="en-US" baseline="0" dirty="0" smtClean="0"/>
              <a:t> Based on participation in this group, I can tell you that the following people are on FB: </a:t>
            </a:r>
          </a:p>
          <a:p>
            <a:pPr marL="685800" lvl="1" indent="-228600">
              <a:buFont typeface="+mj-lt"/>
              <a:buAutoNum type="arabicPeriod"/>
            </a:pPr>
            <a:r>
              <a:rPr lang="en-US" baseline="0" dirty="0" smtClean="0"/>
              <a:t>Director of ODADAS</a:t>
            </a:r>
          </a:p>
          <a:p>
            <a:pPr marL="685800" lvl="1" indent="-228600">
              <a:buFont typeface="+mj-lt"/>
              <a:buAutoNum type="arabicPeriod"/>
            </a:pPr>
            <a:r>
              <a:rPr lang="en-US" baseline="0" dirty="0" smtClean="0"/>
              <a:t>Scioto County Public Health Commissioner</a:t>
            </a:r>
          </a:p>
          <a:p>
            <a:pPr marL="685800" lvl="1" indent="-228600">
              <a:buFont typeface="+mj-lt"/>
              <a:buAutoNum type="arabicPeriod"/>
            </a:pPr>
            <a:r>
              <a:rPr lang="en-US" baseline="0" dirty="0" smtClean="0"/>
              <a:t>Portsmouth Chief of Police</a:t>
            </a:r>
          </a:p>
          <a:p>
            <a:pPr marL="685800" lvl="1" indent="-228600">
              <a:buFont typeface="+mj-lt"/>
              <a:buNone/>
            </a:pPr>
            <a:endParaRPr lang="en-US" baseline="0" dirty="0" smtClean="0"/>
          </a:p>
        </p:txBody>
      </p:sp>
      <p:sp>
        <p:nvSpPr>
          <p:cNvPr id="4" name="Slide Number Placeholder 3"/>
          <p:cNvSpPr>
            <a:spLocks noGrp="1"/>
          </p:cNvSpPr>
          <p:nvPr>
            <p:ph type="sldNum" sz="quarter" idx="10"/>
          </p:nvPr>
        </p:nvSpPr>
        <p:spPr/>
        <p:txBody>
          <a:bodyPr/>
          <a:lstStyle/>
          <a:p>
            <a:pPr>
              <a:defRPr/>
            </a:pPr>
            <a:fld id="{81101FE7-9ED0-4D24-857B-4780586EB68D}"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dirty="0" smtClean="0"/>
              <a:t> There has been a tremendous amount of national media attention on Scioto</a:t>
            </a:r>
            <a:r>
              <a:rPr lang="en-US" baseline="0" dirty="0" smtClean="0"/>
              <a:t> County</a:t>
            </a:r>
            <a:r>
              <a:rPr lang="en-US" dirty="0" smtClean="0"/>
              <a:t> and in fact, the head of Public Health in Portsmouth (Dr.</a:t>
            </a:r>
            <a:r>
              <a:rPr lang="en-US" baseline="0" dirty="0" smtClean="0"/>
              <a:t> Aaron Adams) declared drug abuse a “public health emergency” in January 2010</a:t>
            </a:r>
          </a:p>
          <a:p>
            <a:pPr>
              <a:buFont typeface="Arial"/>
              <a:buChar char="•"/>
            </a:pPr>
            <a:r>
              <a:rPr lang="en-US" baseline="0" dirty="0" smtClean="0"/>
              <a:t>A&amp;E’s Intervention called “Hillbilly Heroin”</a:t>
            </a:r>
          </a:p>
          <a:p>
            <a:pPr>
              <a:buFont typeface="Arial"/>
              <a:buChar char="•"/>
            </a:pPr>
            <a:r>
              <a:rPr lang="en-US" baseline="0" dirty="0" smtClean="0"/>
              <a:t>Nightline</a:t>
            </a:r>
          </a:p>
          <a:p>
            <a:pPr>
              <a:buFont typeface="Arial"/>
              <a:buChar char="•"/>
            </a:pPr>
            <a:r>
              <a:rPr lang="en-US" baseline="0" dirty="0" smtClean="0"/>
              <a:t>PBS</a:t>
            </a:r>
          </a:p>
          <a:p>
            <a:pPr>
              <a:buFont typeface="Arial"/>
              <a:buChar char="•"/>
            </a:pPr>
            <a:r>
              <a:rPr lang="en-US" baseline="0" dirty="0" smtClean="0"/>
              <a:t>National Geographic</a:t>
            </a:r>
          </a:p>
          <a:p>
            <a:pPr>
              <a:buFont typeface="Arial"/>
              <a:buChar char="•"/>
            </a:pPr>
            <a:r>
              <a:rPr lang="en-US" baseline="0" dirty="0" smtClean="0"/>
              <a:t>60 Minutes </a:t>
            </a:r>
          </a:p>
          <a:p>
            <a:pPr>
              <a:buFont typeface="Arial"/>
              <a:buChar char="•"/>
            </a:pPr>
            <a:r>
              <a:rPr lang="en-US" baseline="0" dirty="0" smtClean="0"/>
              <a:t>NY Times</a:t>
            </a:r>
          </a:p>
          <a:p>
            <a:pPr>
              <a:buFont typeface="Arial"/>
              <a:buChar char="•"/>
            </a:pPr>
            <a:r>
              <a:rPr lang="en-US" baseline="0" dirty="0" smtClean="0"/>
              <a:t> Men’s Health (magazine)</a:t>
            </a:r>
          </a:p>
          <a:p>
            <a:pPr>
              <a:buFont typeface="Arial"/>
              <a:buNone/>
            </a:pPr>
            <a:endParaRPr lang="en-US" baseline="0" dirty="0" smtClean="0"/>
          </a:p>
          <a:p>
            <a:pPr>
              <a:buFont typeface="Arial"/>
              <a:buNone/>
            </a:pPr>
            <a:r>
              <a:rPr lang="en-US" baseline="0" dirty="0" smtClean="0"/>
              <a:t>It’s difficult to keep-up with all of the media attention</a:t>
            </a:r>
            <a:endParaRPr lang="en-US" dirty="0"/>
          </a:p>
        </p:txBody>
      </p:sp>
      <p:sp>
        <p:nvSpPr>
          <p:cNvPr id="4" name="Slide Number Placeholder 3"/>
          <p:cNvSpPr>
            <a:spLocks noGrp="1"/>
          </p:cNvSpPr>
          <p:nvPr>
            <p:ph type="sldNum" sz="quarter" idx="10"/>
          </p:nvPr>
        </p:nvSpPr>
        <p:spPr/>
        <p:txBody>
          <a:bodyPr/>
          <a:lstStyle/>
          <a:p>
            <a:pPr>
              <a:defRPr/>
            </a:pPr>
            <a:fld id="{9C73DC72-6AE3-483B-8F88-965063D4CDCA}"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81101FE7-9ED0-4D24-857B-4780586EB68D}"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We aren’t alone ….this is just an example of the OVN’s social media virtual</a:t>
            </a:r>
            <a:r>
              <a:rPr lang="en-US" baseline="0" dirty="0" smtClean="0"/>
              <a:t> network</a:t>
            </a:r>
          </a:p>
          <a:p>
            <a:pPr>
              <a:buFont typeface="Arial" pitchFamily="34" charset="0"/>
              <a:buChar char="•"/>
            </a:pPr>
            <a:r>
              <a:rPr lang="en-US" dirty="0" smtClean="0"/>
              <a:t> Green</a:t>
            </a:r>
            <a:r>
              <a:rPr lang="en-US" baseline="0" dirty="0" smtClean="0"/>
              <a:t> arrows represent </a:t>
            </a:r>
            <a:r>
              <a:rPr lang="en-US" baseline="0" dirty="0" err="1" smtClean="0"/>
              <a:t>Facebook</a:t>
            </a:r>
            <a:r>
              <a:rPr lang="en-US" baseline="0" dirty="0" smtClean="0"/>
              <a:t> relationships, Orange represents Twitter relationships, black circles represents that we have a in-person relationship &amp; dotted lines represents LinkedIn connections</a:t>
            </a:r>
          </a:p>
          <a:p>
            <a:pPr>
              <a:buFont typeface="Arial" pitchFamily="34" charset="0"/>
              <a:buChar char="•"/>
            </a:pPr>
            <a:r>
              <a:rPr lang="en-US" baseline="0" dirty="0" smtClean="0"/>
              <a:t> We’ve had over 350 tweets</a:t>
            </a:r>
          </a:p>
          <a:p>
            <a:pPr>
              <a:buFont typeface="Arial" pitchFamily="34" charset="0"/>
              <a:buChar char="•"/>
            </a:pPr>
            <a:r>
              <a:rPr lang="en-US" baseline="0" dirty="0" smtClean="0"/>
              <a:t>  This year our </a:t>
            </a:r>
            <a:r>
              <a:rPr lang="en-US" baseline="0" dirty="0" err="1" smtClean="0"/>
              <a:t>Facebook</a:t>
            </a:r>
            <a:r>
              <a:rPr lang="en-US" baseline="0" dirty="0" smtClean="0"/>
              <a:t> page has had over 29,000 views, 49 people/groups like us &amp; about an average of 80 monthly users (peak of 350)</a:t>
            </a:r>
          </a:p>
          <a:p>
            <a:pPr>
              <a:buFont typeface="Arial" pitchFamily="34" charset="0"/>
              <a:buChar char="•"/>
            </a:pPr>
            <a:r>
              <a:rPr lang="en-US" baseline="0" dirty="0" smtClean="0"/>
              <a:t> We have a 137 followers on Twitter</a:t>
            </a:r>
            <a:endParaRPr lang="en-US" dirty="0"/>
          </a:p>
        </p:txBody>
      </p:sp>
      <p:sp>
        <p:nvSpPr>
          <p:cNvPr id="4" name="Slide Number Placeholder 3"/>
          <p:cNvSpPr>
            <a:spLocks noGrp="1"/>
          </p:cNvSpPr>
          <p:nvPr>
            <p:ph type="sldNum" sz="quarter" idx="10"/>
          </p:nvPr>
        </p:nvSpPr>
        <p:spPr/>
        <p:txBody>
          <a:bodyPr/>
          <a:lstStyle/>
          <a:p>
            <a:pPr>
              <a:defRPr/>
            </a:pPr>
            <a:fld id="{81101FE7-9ED0-4D24-857B-4780586EB68D}"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One</a:t>
            </a:r>
            <a:r>
              <a:rPr lang="en-US" baseline="0" dirty="0" smtClean="0"/>
              <a:t> CTP that I spoke with said that it is exciting, but a little scary because it’s such a different way of doing business</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81101FE7-9ED0-4D24-857B-4780586EB68D}"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Moving forward, what do we know?</a:t>
            </a:r>
          </a:p>
          <a:p>
            <a:pPr>
              <a:buFont typeface="Arial" pitchFamily="34" charset="0"/>
              <a:buChar char="•"/>
            </a:pPr>
            <a:endParaRPr lang="en-US" dirty="0" smtClean="0"/>
          </a:p>
          <a:p>
            <a:pPr>
              <a:buFont typeface="Arial" pitchFamily="34" charset="0"/>
              <a:buChar char="•"/>
            </a:pPr>
            <a:r>
              <a:rPr lang="en-US" baseline="0" dirty="0" smtClean="0"/>
              <a:t> We know that social media is one tool, with a limited purpose &amp; reach, but that can be combined with other internet-based strategies make social change happen despite the odds …. All of these activities are anchored by the website change.gov</a:t>
            </a:r>
          </a:p>
          <a:p>
            <a:pPr>
              <a:buFont typeface="Arial" pitchFamily="34" charset="0"/>
              <a:buChar char="•"/>
            </a:pPr>
            <a:endParaRPr lang="en-US" baseline="0" dirty="0" smtClean="0"/>
          </a:p>
          <a:p>
            <a:pPr>
              <a:buFont typeface="Arial" pitchFamily="34" charset="0"/>
              <a:buChar char="•"/>
            </a:pPr>
            <a:r>
              <a:rPr lang="en-US" baseline="0" dirty="0" smtClean="0"/>
              <a:t>Some candidates ignored the blogger in favor of the legitimate press, Obama listened to the bloggers</a:t>
            </a:r>
          </a:p>
          <a:p>
            <a:pPr>
              <a:buFont typeface="Arial" pitchFamily="34" charset="0"/>
              <a:buChar char="•"/>
            </a:pPr>
            <a:r>
              <a:rPr lang="en-US" baseline="0" dirty="0" smtClean="0"/>
              <a:t> The “Yes we can” video was produced by WilliamIam and directed by Jesse Dylan (Bob Dylan’s son) – this video immediately went viral and since it has been viewed over 22 million times</a:t>
            </a:r>
          </a:p>
          <a:p>
            <a:pPr>
              <a:buFont typeface="Arial" pitchFamily="34" charset="0"/>
              <a:buChar char="•"/>
            </a:pPr>
            <a:r>
              <a:rPr lang="en-US" baseline="0" dirty="0" smtClean="0"/>
              <a:t>Can you imagine how awesome it would be if a CTN publication or video got only 100,000 hits?</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81101FE7-9ED0-4D24-857B-4780586EB68D}"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We should consider a strategic and coordinated approach</a:t>
            </a:r>
            <a:r>
              <a:rPr lang="en-US" baseline="0" dirty="0" smtClean="0"/>
              <a:t> towards social media</a:t>
            </a:r>
            <a:r>
              <a:rPr lang="en-US" dirty="0" smtClean="0"/>
              <a:t>,</a:t>
            </a:r>
            <a:r>
              <a:rPr lang="en-US" baseline="0" dirty="0" smtClean="0"/>
              <a:t> as well as determine how best to anchor &amp; centralize these sorts of activities</a:t>
            </a:r>
            <a:endParaRPr lang="en-US" dirty="0"/>
          </a:p>
        </p:txBody>
      </p:sp>
      <p:sp>
        <p:nvSpPr>
          <p:cNvPr id="4" name="Slide Number Placeholder 3"/>
          <p:cNvSpPr>
            <a:spLocks noGrp="1"/>
          </p:cNvSpPr>
          <p:nvPr>
            <p:ph type="sldNum" sz="quarter" idx="10"/>
          </p:nvPr>
        </p:nvSpPr>
        <p:spPr/>
        <p:txBody>
          <a:bodyPr/>
          <a:lstStyle/>
          <a:p>
            <a:pPr>
              <a:defRPr/>
            </a:pPr>
            <a:fld id="{81101FE7-9ED0-4D24-857B-4780586EB68D}"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We should consider a strategic and coordinated approach</a:t>
            </a:r>
            <a:r>
              <a:rPr lang="en-US" baseline="0" dirty="0" smtClean="0"/>
              <a:t> towards social media</a:t>
            </a:r>
            <a:r>
              <a:rPr lang="en-US" dirty="0" smtClean="0"/>
              <a:t>,</a:t>
            </a:r>
            <a:r>
              <a:rPr lang="en-US" baseline="0" dirty="0" smtClean="0"/>
              <a:t> as well as determine how best to anchor &amp; centralize these sorts of activities</a:t>
            </a:r>
            <a:endParaRPr lang="en-US" dirty="0"/>
          </a:p>
        </p:txBody>
      </p:sp>
      <p:sp>
        <p:nvSpPr>
          <p:cNvPr id="4" name="Slide Number Placeholder 3"/>
          <p:cNvSpPr>
            <a:spLocks noGrp="1"/>
          </p:cNvSpPr>
          <p:nvPr>
            <p:ph type="sldNum" sz="quarter" idx="10"/>
          </p:nvPr>
        </p:nvSpPr>
        <p:spPr/>
        <p:txBody>
          <a:bodyPr/>
          <a:lstStyle/>
          <a:p>
            <a:pPr>
              <a:defRPr/>
            </a:pPr>
            <a:fld id="{81101FE7-9ED0-4D24-857B-4780586EB68D}" type="slidenum">
              <a:rPr lang="en-US" smtClean="0"/>
              <a:pPr>
                <a:defRPr/>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People are not social media resistant, we do not need an intervention to get them to log-on – they are already doing it</a:t>
            </a:r>
          </a:p>
          <a:p>
            <a:pPr marL="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Social media is a communication mechanism that at least 50% of American Adults are using  ….. which is a far greater reach than our journals or e-mail distribution lists </a:t>
            </a:r>
          </a:p>
          <a:p>
            <a:pPr marL="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It’s even greater distribution than the most widely circulated newspaper (The WJS has a daily circulation of approx. 2 million)</a:t>
            </a:r>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81101FE7-9ED0-4D24-857B-4780586EB68D}"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81101FE7-9ED0-4D24-857B-4780586EB68D}"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81101FE7-9ED0-4D24-857B-4780586EB68D}"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81101FE7-9ED0-4D24-857B-4780586EB68D}"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81101FE7-9ED0-4D24-857B-4780586EB68D}"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President Obama</a:t>
            </a:r>
            <a:r>
              <a:rPr lang="en-US" baseline="0" dirty="0" smtClean="0"/>
              <a:t> is the most frequently followed person on Twitter – he has 9 million followers</a:t>
            </a:r>
          </a:p>
          <a:p>
            <a:pPr>
              <a:buFont typeface="Arial" pitchFamily="34" charset="0"/>
              <a:buChar char="•"/>
            </a:pPr>
            <a:r>
              <a:rPr lang="en-US" baseline="0" dirty="0" smtClean="0"/>
              <a:t> The health department of Alexandria, Virginia used Twitter &amp; text messages to disseminate information on H1N1 vaccine locations with a near-immediate effect</a:t>
            </a:r>
          </a:p>
          <a:p>
            <a:pPr>
              <a:buFont typeface="Arial" pitchFamily="34" charset="0"/>
              <a:buChar char="•"/>
            </a:pPr>
            <a:r>
              <a:rPr lang="en-US" baseline="0" dirty="0" smtClean="0"/>
              <a:t> To make this a little more relevant for us, after Hurricane Katrina the distribution of methadone was severely disrupted &amp; therefore perhaps social media &amp; text messaging may have a role in disaster planning for addiction &amp; mental health treatment centers</a:t>
            </a:r>
            <a:endParaRPr lang="en-US" dirty="0"/>
          </a:p>
        </p:txBody>
      </p:sp>
      <p:sp>
        <p:nvSpPr>
          <p:cNvPr id="4" name="Slide Number Placeholder 3"/>
          <p:cNvSpPr>
            <a:spLocks noGrp="1"/>
          </p:cNvSpPr>
          <p:nvPr>
            <p:ph type="sldNum" sz="quarter" idx="10"/>
          </p:nvPr>
        </p:nvSpPr>
        <p:spPr/>
        <p:txBody>
          <a:bodyPr/>
          <a:lstStyle/>
          <a:p>
            <a:pPr>
              <a:defRPr/>
            </a:pPr>
            <a:fld id="{81101FE7-9ED0-4D24-857B-4780586EB68D}"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While social media have provided us with a mechanism to widely disseminate information at virtually</a:t>
            </a:r>
            <a:r>
              <a:rPr lang="en-US" baseline="0" dirty="0" smtClean="0"/>
              <a:t> zero cost, that does not mean the message is being heard</a:t>
            </a:r>
          </a:p>
          <a:p>
            <a:pPr>
              <a:buFont typeface="Arial" pitchFamily="34" charset="0"/>
              <a:buChar char="•"/>
            </a:pPr>
            <a:r>
              <a:rPr lang="en-US" baseline="0" dirty="0" smtClean="0"/>
              <a:t> We are not advocating that anyone of these social media platforms be used as a stand-alone tool for dissemination</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81101FE7-9ED0-4D24-857B-4780586EB68D}"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auto">
              <a:spcBef>
                <a:spcPts val="0"/>
              </a:spcBef>
              <a:spcAft>
                <a:spcPts val="0"/>
              </a:spcAft>
              <a:defRPr/>
            </a:pPr>
            <a:endParaRPr lang="en-US" dirty="0">
              <a:latin typeface="+mn-lt"/>
            </a:endParaRP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auto">
                  <a:spcBef>
                    <a:spcPts val="0"/>
                  </a:spcBef>
                  <a:spcAft>
                    <a:spcPts val="0"/>
                  </a:spcAft>
                  <a:defRPr/>
                </a:pPr>
                <a:endParaRPr lang="en-US" dirty="0">
                  <a:latin typeface="+mn-lt"/>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auto">
                <a:spcBef>
                  <a:spcPts val="0"/>
                </a:spcBef>
                <a:spcAft>
                  <a:spcPts val="0"/>
                </a:spcAft>
                <a:defRPr/>
              </a:pPr>
              <a:endParaRPr lang="en-US" dirty="0">
                <a:latin typeface="+mn-lt"/>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auto">
                <a:spcBef>
                  <a:spcPts val="0"/>
                </a:spcBef>
                <a:spcAft>
                  <a:spcPts val="0"/>
                </a:spcAft>
                <a:defRPr/>
              </a:pPr>
              <a:endParaRPr lang="en-US" dirty="0">
                <a:latin typeface="+mn-lt"/>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auto">
                <a:spcBef>
                  <a:spcPts val="0"/>
                </a:spcBef>
                <a:spcAft>
                  <a:spcPts val="0"/>
                </a:spcAft>
                <a:defRPr/>
              </a:pPr>
              <a:endParaRPr lang="en-US" dirty="0">
                <a:latin typeface="+mn-lt"/>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auto">
                <a:spcBef>
                  <a:spcPts val="0"/>
                </a:spcBef>
                <a:spcAft>
                  <a:spcPts val="0"/>
                </a:spcAft>
                <a:defRPr/>
              </a:pPr>
              <a:endParaRPr lang="en-US" dirty="0">
                <a:latin typeface="+mn-lt"/>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auto">
                <a:spcBef>
                  <a:spcPts val="0"/>
                </a:spcBef>
                <a:spcAft>
                  <a:spcPts val="0"/>
                </a:spcAft>
                <a:defRPr/>
              </a:pPr>
              <a:endParaRPr lang="en-US" dirty="0">
                <a:latin typeface="+mn-lt"/>
              </a:endParaRPr>
            </a:p>
          </p:txBody>
        </p:sp>
      </p:grpSp>
      <p:sp>
        <p:nvSpPr>
          <p:cNvPr id="184342" name="Rectangle 22"/>
          <p:cNvSpPr>
            <a:spLocks noGrp="1" noChangeArrowheads="1"/>
          </p:cNvSpPr>
          <p:nvPr>
            <p:ph type="ctrTitle" sz="quarter"/>
          </p:nvPr>
        </p:nvSpPr>
        <p:spPr>
          <a:xfrm>
            <a:off x="457200" y="1447800"/>
            <a:ext cx="8229600" cy="1736725"/>
          </a:xfrm>
        </p:spPr>
        <p:txBody>
          <a:bodyPr/>
          <a:lstStyle>
            <a:lvl1pPr>
              <a:defRPr sz="5400"/>
            </a:lvl1pPr>
          </a:lstStyle>
          <a:p>
            <a:r>
              <a:rPr lang="en-US" smtClean="0"/>
              <a:t>Click to edit Master title style</a:t>
            </a:r>
            <a:endParaRPr lang="en-US"/>
          </a:p>
        </p:txBody>
      </p:sp>
      <p:sp>
        <p:nvSpPr>
          <p:cNvPr id="18434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smtClean="0"/>
              <a:t>Click to edit Master subtitle style</a:t>
            </a:r>
            <a:endParaRPr lang="en-US"/>
          </a:p>
        </p:txBody>
      </p:sp>
      <p:sp>
        <p:nvSpPr>
          <p:cNvPr id="24" name="Rectangle 24"/>
          <p:cNvSpPr>
            <a:spLocks noGrp="1" noChangeArrowheads="1"/>
          </p:cNvSpPr>
          <p:nvPr>
            <p:ph type="dt" sz="quarter" idx="10"/>
          </p:nvPr>
        </p:nvSpPr>
        <p:spPr/>
        <p:txBody>
          <a:bodyPr/>
          <a:lstStyle>
            <a:lvl1pPr>
              <a:defRPr/>
            </a:lvl1pPr>
          </a:lstStyle>
          <a:p>
            <a:pPr>
              <a:defRPr/>
            </a:pPr>
            <a:fld id="{3789211A-B1A2-4595-8EEA-A40A49361B4D}" type="datetimeFigureOut">
              <a:rPr lang="en-US"/>
              <a:pPr>
                <a:defRPr/>
              </a:pPr>
              <a:t>9/19/2011</a:t>
            </a:fld>
            <a:endParaRPr lang="en-US" dirty="0"/>
          </a:p>
        </p:txBody>
      </p:sp>
      <p:sp>
        <p:nvSpPr>
          <p:cNvPr id="25" name="Rectangle 25"/>
          <p:cNvSpPr>
            <a:spLocks noGrp="1" noChangeArrowheads="1"/>
          </p:cNvSpPr>
          <p:nvPr>
            <p:ph type="sldNum" sz="quarter" idx="11"/>
          </p:nvPr>
        </p:nvSpPr>
        <p:spPr/>
        <p:txBody>
          <a:bodyPr/>
          <a:lstStyle>
            <a:lvl1pPr>
              <a:defRPr/>
            </a:lvl1pPr>
          </a:lstStyle>
          <a:p>
            <a:pPr>
              <a:defRPr/>
            </a:pPr>
            <a:fld id="{A3E8F718-74A2-43B2-8D72-B051DE9DB6E2}"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fld id="{E67EBCE5-E808-4CE6-B454-CD94C66B8D9A}" type="datetimeFigureOut">
              <a:rPr lang="en-US"/>
              <a:pPr>
                <a:defRPr/>
              </a:pPr>
              <a:t>9/19/2011</a:t>
            </a:fld>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46A2DA7-ED6C-4CEE-AB6D-16208B185EE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fld id="{51D4F9C8-7746-47EB-8271-0CE77900F70E}" type="datetimeFigureOut">
              <a:rPr lang="en-US"/>
              <a:pPr>
                <a:defRPr/>
              </a:pPr>
              <a:t>9/19/2011</a:t>
            </a:fld>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2ED364B2-9202-4A11-ABCC-3E0E43EBD24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D47F0593-EA17-4DFF-B2BE-E31C90F1AB0E}" type="slidenum">
              <a:rPr lang="en-US"/>
              <a:pPr>
                <a:defRPr/>
              </a:pPr>
              <a:t>‹#›</a:t>
            </a:fld>
            <a:endParaRPr lang="en-US"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F90F2D03-C6B9-4475-8314-057D6898DD1E}"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BE8EAD3-22E2-4DBA-A967-9BAD46E68290}"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76DDF10-FF0D-4AFD-97A0-B785673F321C}"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210AD69-45B1-4FEB-ABCF-1478E7327C36}"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2F34A98-FADC-4C2D-93C4-CF12513C4759}"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A21E0A3-A235-4122-ABA7-1A88DCF50FE0}"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4CDFD73-CBEB-4F2B-8E26-8CCD4E3C5C2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fld id="{A4A2E3D4-E691-4FA4-8112-44BF03F667F7}" type="datetimeFigureOut">
              <a:rPr lang="en-US"/>
              <a:pPr>
                <a:defRPr/>
              </a:pPr>
              <a:t>9/19/2011</a:t>
            </a:fld>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6CFF565E-7DAB-4AC9-998D-43496382D838}"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5185B32-0A09-4057-840B-A9D93B720176}"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0BDE919-49A1-4B82-A32D-B71981C6F1AB}"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E077B37-4620-4E8B-9300-D5455D20694A}"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502CF89-28F6-4BB9-9FE9-7AD2721947A0}"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5874BC7-0731-4150-96BF-D9798598E667}"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508F037-43D7-43FD-8C3C-BF7B53064E31}"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05D6CE3-B1D2-43E2-98C0-89BEFFECFC84}"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96F663E-5ED1-47B2-8DFB-BADDA486BF96}" type="datetimeFigureOut">
              <a:rPr lang="en-US" smtClean="0"/>
              <a:pPr/>
              <a:t>9/19/2011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D441ED-22D9-48D6-AD92-DEFB122789E0}" type="slidenum">
              <a:rPr lang="en-US" smtClean="0"/>
              <a:pPr/>
              <a:t>‹#›</a:t>
            </a:fld>
            <a:endParaRPr lang="en-US" dirty="0"/>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A4A2E3D4-E691-4FA4-8112-44BF03F667F7}" type="datetimeFigureOut">
              <a:rPr lang="en-US" smtClean="0"/>
              <a:pPr>
                <a:defRPr/>
              </a:pPr>
              <a:t>9/19/2011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CFF565E-7DAB-4AC9-998D-43496382D838}" type="slidenum">
              <a:rPr lang="en-US" smtClean="0"/>
              <a:pPr>
                <a:defRPr/>
              </a:pPr>
              <a:t>‹#›</a:t>
            </a:fld>
            <a:endParaRPr lang="en-US" dirty="0"/>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fld id="{33455FEA-41E7-476F-BF79-6A89F1802C80}" type="datetimeFigureOut">
              <a:rPr lang="en-US" smtClean="0"/>
              <a:pPr>
                <a:defRPr/>
              </a:pPr>
              <a:t>9/19/2011</a:t>
            </a:fld>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pPr>
              <a:defRPr/>
            </a:pPr>
            <a:endParaRPr lang="en-US" dirty="0"/>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dirty="0" smtClean="0"/>
              <a:t>Click icon to add picture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fld id="{F6AB1F8E-3F39-454F-8C12-3B493D716E5A}" type="datetimeFigureOut">
              <a:rPr lang="en-US"/>
              <a:pPr>
                <a:defRPr/>
              </a:pPr>
              <a:t>9/19/2011</a:t>
            </a:fld>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3FE26647-0771-4AD0-8D87-8261CD19765C}"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6F663E-5ED1-47B2-8DFB-BADDA486BF96}" type="datetimeFigureOut">
              <a:rPr lang="en-US" smtClean="0"/>
              <a:pPr/>
              <a:t>9/19/2011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519841-B96A-4DD9-B158-9961937F6A4E}" type="slidenum">
              <a:rPr lang="en-US" smtClean="0"/>
              <a:pPr/>
              <a:t>‹#›</a:t>
            </a:fld>
            <a:endParaRPr lang="en-US" dirty="0"/>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7428ED5F-876F-4A6B-920A-2A3BC8C3766D}" type="datetimeFigureOut">
              <a:rPr lang="en-US" smtClean="0"/>
              <a:pPr>
                <a:defRPr/>
              </a:pPr>
              <a:t>9/19/2011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54167E4-2F23-4969-B7E3-12E55719F6E3}" type="slidenum">
              <a:rPr lang="en-US" smtClean="0"/>
              <a:pPr>
                <a:defRPr/>
              </a:pPr>
              <a:t>‹#›</a:t>
            </a:fld>
            <a:endParaRPr lang="en-US" dirty="0"/>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fld id="{00EC909B-D45A-4979-A992-45342CDE9272}" type="datetimeFigureOut">
              <a:rPr lang="en-US" smtClean="0"/>
              <a:pPr>
                <a:defRPr/>
              </a:pPr>
              <a:t>9/19/2011</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F8BC387A-BA81-4285-B363-264EFEDA48D2}" type="slidenum">
              <a:rPr lang="en-US" smtClean="0"/>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fld id="{7C55AB15-DD36-4860-9D16-638BFBD72B18}" type="datetimeFigureOut">
              <a:rPr lang="en-US" smtClean="0"/>
              <a:pPr>
                <a:defRPr/>
              </a:pPr>
              <a:t>9/19/2011</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EEE2D65D-7081-4F45-918A-7D296013BB2F}" type="slidenum">
              <a:rPr lang="en-US" smtClean="0"/>
              <a:pPr>
                <a:defRPr/>
              </a:pPr>
              <a:t>‹#›</a:t>
            </a:fld>
            <a:endParaRPr lang="en-US" dirty="0"/>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B8E4FD1-5BCF-4E80-9F05-95B3A8047864}" type="datetimeFigureOut">
              <a:rPr lang="en-US" smtClean="0"/>
              <a:pPr>
                <a:defRPr/>
              </a:pPr>
              <a:t>9/19/2011</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A4FAAFA9-E295-4469-B480-09BEC23C6DDA}" type="slidenum">
              <a:rPr lang="en-US" smtClean="0"/>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A7C4C2F-D535-4DD5-97F7-815BE5EB8A59}" type="datetimeFigureOut">
              <a:rPr lang="en-US" smtClean="0"/>
              <a:pPr>
                <a:defRPr/>
              </a:pPr>
              <a:t>9/19/2011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01E3CCC-0291-4054-A21E-772E814B3F5C}" type="slidenum">
              <a:rPr lang="en-US" smtClean="0"/>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BD842E9-3FF5-4D74-8A77-FDC0472BF391}" type="datetimeFigureOut">
              <a:rPr lang="en-US" smtClean="0"/>
              <a:pPr>
                <a:defRPr/>
              </a:pPr>
              <a:t>9/19/2011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E698D99-F4FC-4340-9348-04F32A2B1A15}" type="slidenum">
              <a:rPr lang="en-US" smtClean="0"/>
              <a:pPr>
                <a:defRPr/>
              </a:pPr>
              <a:t>‹#›</a:t>
            </a:fld>
            <a:endParaRPr lang="en-US" dirty="0"/>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E67EBCE5-E808-4CE6-B454-CD94C66B8D9A}" type="datetimeFigureOut">
              <a:rPr lang="en-US" smtClean="0"/>
              <a:pPr>
                <a:defRPr/>
              </a:pPr>
              <a:t>9/19/2011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46A2DA7-ED6C-4CEE-AB6D-16208B185EEB}" type="slidenum">
              <a:rPr lang="en-US" smtClean="0"/>
              <a:pPr>
                <a:defRPr/>
              </a:pPr>
              <a:t>‹#›</a:t>
            </a:fld>
            <a:endParaRPr lang="en-US" dirty="0"/>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pPr>
              <a:defRPr/>
            </a:pPr>
            <a:fld id="{51D4F9C8-7746-47EB-8271-0CE77900F70E}" type="datetimeFigureOut">
              <a:rPr lang="en-US" smtClean="0"/>
              <a:pPr>
                <a:defRPr/>
              </a:pPr>
              <a:t>9/19/2011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ED364B2-9202-4A11-ABCC-3E0E43EBD249}" type="slidenum">
              <a:rPr lang="en-US" smtClean="0"/>
              <a:pPr>
                <a:defRPr/>
              </a:pPr>
              <a:t>‹#›</a:t>
            </a:fld>
            <a:endParaRPr lang="en-US" dirty="0"/>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fld id="{7428ED5F-876F-4A6B-920A-2A3BC8C3766D}" type="datetimeFigureOut">
              <a:rPr lang="en-US"/>
              <a:pPr>
                <a:defRPr/>
              </a:pPr>
              <a:t>9/19/2011</a:t>
            </a:fld>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D54167E4-2F23-4969-B7E3-12E55719F6E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fld id="{00EC909B-D45A-4979-A992-45342CDE9272}" type="datetimeFigureOut">
              <a:rPr lang="en-US"/>
              <a:pPr>
                <a:defRPr/>
              </a:pPr>
              <a:t>9/19/2011</a:t>
            </a:fld>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F8BC387A-BA81-4285-B363-264EFEDA48D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fld id="{7C55AB15-DD36-4860-9D16-638BFBD72B18}" type="datetimeFigureOut">
              <a:rPr lang="en-US"/>
              <a:pPr>
                <a:defRPr/>
              </a:pPr>
              <a:t>9/19/2011</a:t>
            </a:fld>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EEE2D65D-7081-4F45-918A-7D296013BB2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fld id="{7B8E4FD1-5BCF-4E80-9F05-95B3A8047864}" type="datetimeFigureOut">
              <a:rPr lang="en-US"/>
              <a:pPr>
                <a:defRPr/>
              </a:pPr>
              <a:t>9/19/2011</a:t>
            </a:fld>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A4FAAFA9-E295-4469-B480-09BEC23C6DD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2A7C4C2F-D535-4DD5-97F7-815BE5EB8A59}" type="datetimeFigureOut">
              <a:rPr lang="en-US"/>
              <a:pPr>
                <a:defRPr/>
              </a:pPr>
              <a:t>9/19/2011</a:t>
            </a:fld>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D01E3CCC-0291-4054-A21E-772E814B3F5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fld id="{FBD842E9-3FF5-4D74-8A77-FDC0472BF391}" type="datetimeFigureOut">
              <a:rPr lang="en-US"/>
              <a:pPr>
                <a:defRPr/>
              </a:pPr>
              <a:t>9/19/2011</a:t>
            </a:fld>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9E698D99-F4FC-4340-9348-04F32A2B1A1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832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sp>
          <p:nvSpPr>
            <p:cNvPr id="1833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sp>
        <p:nvSpPr>
          <p:cNvPr id="1833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auto">
              <a:spcBef>
                <a:spcPts val="0"/>
              </a:spcBef>
              <a:spcAft>
                <a:spcPts val="0"/>
              </a:spcAft>
              <a:defRPr/>
            </a:pPr>
            <a:endParaRPr lang="en-US" dirty="0">
              <a:latin typeface="+mn-lt"/>
            </a:endParaRPr>
          </a:p>
        </p:txBody>
      </p:sp>
      <p:grpSp>
        <p:nvGrpSpPr>
          <p:cNvPr id="1028" name="Group 6"/>
          <p:cNvGrpSpPr>
            <a:grpSpLocks/>
          </p:cNvGrpSpPr>
          <p:nvPr/>
        </p:nvGrpSpPr>
        <p:grpSpPr bwMode="auto">
          <a:xfrm>
            <a:off x="0" y="6019800"/>
            <a:ext cx="7848600" cy="857250"/>
            <a:chOff x="0" y="3792"/>
            <a:chExt cx="4944" cy="540"/>
          </a:xfrm>
        </p:grpSpPr>
        <p:sp>
          <p:nvSpPr>
            <p:cNvPr id="1833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nvGrpSpPr>
            <p:cNvPr id="1042" name="Group 8"/>
            <p:cNvGrpSpPr>
              <a:grpSpLocks/>
            </p:cNvGrpSpPr>
            <p:nvPr userDrawn="1"/>
          </p:nvGrpSpPr>
          <p:grpSpPr bwMode="auto">
            <a:xfrm>
              <a:off x="2486" y="3792"/>
              <a:ext cx="2458" cy="540"/>
              <a:chOff x="2486" y="3792"/>
              <a:chExt cx="2458" cy="540"/>
            </a:xfrm>
          </p:grpSpPr>
          <p:sp>
            <p:nvSpPr>
              <p:cNvPr id="1833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833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833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833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833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auto">
                  <a:spcBef>
                    <a:spcPts val="0"/>
                  </a:spcBef>
                  <a:spcAft>
                    <a:spcPts val="0"/>
                  </a:spcAft>
                  <a:defRPr/>
                </a:pPr>
                <a:endParaRPr lang="en-US" dirty="0">
                  <a:latin typeface="+mn-lt"/>
                </a:endParaRPr>
              </a:p>
            </p:txBody>
          </p:sp>
        </p:grpSp>
        <p:sp>
          <p:nvSpPr>
            <p:cNvPr id="1833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auto">
                <a:spcBef>
                  <a:spcPts val="0"/>
                </a:spcBef>
                <a:spcAft>
                  <a:spcPts val="0"/>
                </a:spcAft>
                <a:defRPr/>
              </a:pPr>
              <a:endParaRPr lang="en-US" dirty="0">
                <a:latin typeface="+mn-lt"/>
              </a:endParaRPr>
            </a:p>
          </p:txBody>
        </p:sp>
      </p:grpSp>
      <p:grpSp>
        <p:nvGrpSpPr>
          <p:cNvPr id="1029" name="Group 15"/>
          <p:cNvGrpSpPr>
            <a:grpSpLocks/>
          </p:cNvGrpSpPr>
          <p:nvPr/>
        </p:nvGrpSpPr>
        <p:grpSpPr bwMode="auto">
          <a:xfrm>
            <a:off x="627063" y="6021388"/>
            <a:ext cx="5684837" cy="849312"/>
            <a:chOff x="395" y="3793"/>
            <a:chExt cx="3581" cy="535"/>
          </a:xfrm>
        </p:grpSpPr>
        <p:sp>
          <p:nvSpPr>
            <p:cNvPr id="1833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833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833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833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833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833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auto">
                <a:spcBef>
                  <a:spcPts val="0"/>
                </a:spcBef>
                <a:spcAft>
                  <a:spcPts val="0"/>
                </a:spcAft>
                <a:defRPr/>
              </a:pPr>
              <a:endParaRPr lang="en-US" dirty="0">
                <a:latin typeface="+mn-lt"/>
              </a:endParaRPr>
            </a:p>
          </p:txBody>
        </p:sp>
      </p:grpSp>
      <p:sp>
        <p:nvSpPr>
          <p:cNvPr id="18331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33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effectLst>
                  <a:outerShdw blurRad="38100" dist="38100" dir="2700000" algn="tl">
                    <a:srgbClr val="000000"/>
                  </a:outerShdw>
                </a:effectLst>
                <a:latin typeface="+mn-lt"/>
              </a:defRPr>
            </a:lvl1pPr>
          </a:lstStyle>
          <a:p>
            <a:pPr>
              <a:defRPr/>
            </a:pPr>
            <a:fld id="{33455FEA-41E7-476F-BF79-6A89F1802C80}" type="datetimeFigureOut">
              <a:rPr lang="en-US"/>
              <a:pPr>
                <a:defRPr/>
              </a:pPr>
              <a:t>9/19/2011</a:t>
            </a:fld>
            <a:endParaRPr lang="en-US" dirty="0"/>
          </a:p>
        </p:txBody>
      </p:sp>
      <p:sp>
        <p:nvSpPr>
          <p:cNvPr id="1833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effectLst>
                  <a:outerShdw blurRad="38100" dist="38100" dir="2700000" algn="tl">
                    <a:srgbClr val="000000"/>
                  </a:outerShdw>
                </a:effectLst>
                <a:latin typeface="+mn-lt"/>
              </a:defRPr>
            </a:lvl1pPr>
          </a:lstStyle>
          <a:p>
            <a:pPr>
              <a:defRPr/>
            </a:pPr>
            <a:endParaRPr lang="en-US" dirty="0"/>
          </a:p>
        </p:txBody>
      </p:sp>
      <p:sp>
        <p:nvSpPr>
          <p:cNvPr id="1833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effectLst>
                  <a:outerShdw blurRad="38100" dist="38100" dir="2700000" algn="tl">
                    <a:srgbClr val="000000"/>
                  </a:outerShdw>
                </a:effectLst>
                <a:latin typeface="+mn-lt"/>
              </a:defRPr>
            </a:lvl1pPr>
          </a:lstStyle>
          <a:p>
            <a:pPr>
              <a:defRPr/>
            </a:pPr>
            <a:fld id="{83ACE41F-613B-41C8-9B05-610B8E6245D4}"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796"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97" r:id="rId12"/>
    <p:sldLayoutId id="2147483798"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1C485408-EDA0-41D2-8E30-A609C2E8096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3455FEA-41E7-476F-BF79-6A89F1802C80}" type="datetimeFigureOut">
              <a:rPr lang="en-US" smtClean="0"/>
              <a:pPr>
                <a:defRPr/>
              </a:pPr>
              <a:t>9/19/2011</a:t>
            </a:fld>
            <a:endParaRPr lang="en-US"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fld id="{83ACE41F-613B-41C8-9B05-610B8E6245D4}"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4.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4.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x0EnhXn5boMideo" TargetMode="External"/><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4.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34.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34.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34.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34.xml"/><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4.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9372600" cy="1143000"/>
          </a:xfrm>
        </p:spPr>
        <p:txBody>
          <a:bodyPr>
            <a:normAutofit fontScale="90000"/>
          </a:bodyPr>
          <a:lstStyle/>
          <a:p>
            <a:r>
              <a:rPr lang="en-US" sz="3200" dirty="0" smtClean="0"/>
              <a:t/>
            </a:r>
            <a:br>
              <a:rPr lang="en-US" sz="3200" dirty="0" smtClean="0"/>
            </a:br>
            <a:r>
              <a:rPr lang="en-US" sz="3200" dirty="0" smtClean="0"/>
              <a:t>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endParaRPr lang="en-US" sz="1600" dirty="0"/>
          </a:p>
        </p:txBody>
      </p:sp>
      <p:sp>
        <p:nvSpPr>
          <p:cNvPr id="6" name="Rectangle 5"/>
          <p:cNvSpPr/>
          <p:nvPr/>
        </p:nvSpPr>
        <p:spPr>
          <a:xfrm>
            <a:off x="304800" y="228600"/>
            <a:ext cx="8382000" cy="1261884"/>
          </a:xfrm>
          <a:prstGeom prst="rect">
            <a:avLst/>
          </a:prstGeom>
        </p:spPr>
        <p:txBody>
          <a:bodyPr wrap="square">
            <a:spAutoFit/>
          </a:bodyPr>
          <a:lstStyle/>
          <a:p>
            <a:pPr algn="ctr"/>
            <a:r>
              <a:rPr lang="en-US" sz="4800" b="1" dirty="0" smtClean="0">
                <a:solidFill>
                  <a:srgbClr val="FFFF00"/>
                </a:solidFill>
                <a:latin typeface="+mj-lt"/>
              </a:rPr>
              <a:t>We Are Not Alone: </a:t>
            </a:r>
          </a:p>
          <a:p>
            <a:pPr algn="ctr"/>
            <a:r>
              <a:rPr lang="en-US" sz="2800" b="1" dirty="0" smtClean="0">
                <a:solidFill>
                  <a:srgbClr val="FFFF00"/>
                </a:solidFill>
                <a:latin typeface="+mj-lt"/>
              </a:rPr>
              <a:t>A Guide to Using Social Media</a:t>
            </a:r>
            <a:endParaRPr lang="en-US" sz="2800" dirty="0">
              <a:latin typeface="+mj-lt"/>
            </a:endParaRPr>
          </a:p>
        </p:txBody>
      </p:sp>
      <p:sp>
        <p:nvSpPr>
          <p:cNvPr id="7" name="TextBox 6"/>
          <p:cNvSpPr txBox="1"/>
          <p:nvPr/>
        </p:nvSpPr>
        <p:spPr>
          <a:xfrm>
            <a:off x="411675" y="5645725"/>
            <a:ext cx="8409700" cy="1015663"/>
          </a:xfrm>
          <a:prstGeom prst="rect">
            <a:avLst/>
          </a:prstGeom>
          <a:noFill/>
        </p:spPr>
        <p:txBody>
          <a:bodyPr wrap="square" rtlCol="0">
            <a:spAutoFit/>
          </a:bodyPr>
          <a:lstStyle/>
          <a:p>
            <a:pPr algn="ctr"/>
            <a:r>
              <a:rPr lang="en-US" sz="2800" b="1" dirty="0" smtClean="0">
                <a:latin typeface="+mn-lt"/>
              </a:rPr>
              <a:t>RUC Social Media Workgroup Members:</a:t>
            </a:r>
          </a:p>
          <a:p>
            <a:pPr algn="ctr"/>
            <a:r>
              <a:rPr lang="en-US" sz="1600" b="1" dirty="0" smtClean="0">
                <a:latin typeface="+mn-lt"/>
              </a:rPr>
              <a:t>Erin Winstanley, Meg Brunner, Gloria Miele, Nancy Sutherland, Lynn Kunkel, Raymond Anderson &amp; Ed Weiss</a:t>
            </a:r>
          </a:p>
        </p:txBody>
      </p:sp>
      <p:pic>
        <p:nvPicPr>
          <p:cNvPr id="1026" name="Picture 2"/>
          <p:cNvPicPr>
            <a:picLocks noChangeAspect="1" noChangeArrowheads="1"/>
          </p:cNvPicPr>
          <p:nvPr/>
        </p:nvPicPr>
        <p:blipFill>
          <a:blip r:embed="rId3" cstate="print"/>
          <a:srcRect/>
          <a:stretch>
            <a:fillRect/>
          </a:stretch>
        </p:blipFill>
        <p:spPr bwMode="auto">
          <a:xfrm>
            <a:off x="2102925" y="1828800"/>
            <a:ext cx="48768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8600" y="152400"/>
            <a:ext cx="8229600" cy="715962"/>
          </a:xfrm>
        </p:spPr>
        <p:txBody>
          <a:bodyPr>
            <a:normAutofit fontScale="90000"/>
          </a:bodyPr>
          <a:lstStyle/>
          <a:p>
            <a:r>
              <a:rPr lang="en-US" dirty="0" smtClean="0">
                <a:solidFill>
                  <a:srgbClr val="FFFF00"/>
                </a:solidFill>
              </a:rPr>
              <a:t> </a:t>
            </a:r>
            <a:r>
              <a:rPr lang="en-US" sz="5300" dirty="0" smtClean="0">
                <a:solidFill>
                  <a:srgbClr val="FFFF00"/>
                </a:solidFill>
              </a:rPr>
              <a:t>Twitter Example</a:t>
            </a:r>
            <a:endParaRPr lang="en-US" dirty="0">
              <a:solidFill>
                <a:srgbClr val="FFFF00"/>
              </a:solidFill>
            </a:endParaRPr>
          </a:p>
        </p:txBody>
      </p:sp>
      <p:cxnSp>
        <p:nvCxnSpPr>
          <p:cNvPr id="4" name="Straight Connector 3"/>
          <p:cNvCxnSpPr/>
          <p:nvPr/>
        </p:nvCxnSpPr>
        <p:spPr>
          <a:xfrm>
            <a:off x="0" y="1066800"/>
            <a:ext cx="8382000" cy="0"/>
          </a:xfrm>
          <a:prstGeom prst="line">
            <a:avLst/>
          </a:prstGeom>
          <a:ln w="50800" cap="rnd">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twitter1a.png"/>
          <p:cNvPicPr>
            <a:picLocks noChangeAspect="1"/>
          </p:cNvPicPr>
          <p:nvPr/>
        </p:nvPicPr>
        <p:blipFill>
          <a:blip r:embed="rId3" cstate="print"/>
          <a:stretch>
            <a:fillRect/>
          </a:stretch>
        </p:blipFill>
        <p:spPr>
          <a:xfrm>
            <a:off x="1600200" y="1205731"/>
            <a:ext cx="5715000" cy="549986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8600" y="152400"/>
            <a:ext cx="8229600" cy="715962"/>
          </a:xfrm>
        </p:spPr>
        <p:txBody>
          <a:bodyPr>
            <a:normAutofit fontScale="90000"/>
          </a:bodyPr>
          <a:lstStyle/>
          <a:p>
            <a:r>
              <a:rPr lang="en-US" dirty="0" smtClean="0">
                <a:solidFill>
                  <a:srgbClr val="FFFF00"/>
                </a:solidFill>
              </a:rPr>
              <a:t>What Should I Post?</a:t>
            </a:r>
            <a:endParaRPr lang="en-US" dirty="0">
              <a:solidFill>
                <a:srgbClr val="FFFF00"/>
              </a:solidFill>
            </a:endParaRPr>
          </a:p>
        </p:txBody>
      </p:sp>
      <p:cxnSp>
        <p:nvCxnSpPr>
          <p:cNvPr id="4" name="Straight Connector 3"/>
          <p:cNvCxnSpPr/>
          <p:nvPr/>
        </p:nvCxnSpPr>
        <p:spPr>
          <a:xfrm>
            <a:off x="0" y="1066800"/>
            <a:ext cx="8382000" cy="0"/>
          </a:xfrm>
          <a:prstGeom prst="line">
            <a:avLst/>
          </a:prstGeom>
          <a:ln w="50800" cap="rnd">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7" name="Picture 6" descr="twitter2b.png"/>
          <p:cNvPicPr>
            <a:picLocks noChangeAspect="1"/>
          </p:cNvPicPr>
          <p:nvPr/>
        </p:nvPicPr>
        <p:blipFill>
          <a:blip r:embed="rId3" cstate="print"/>
          <a:stretch>
            <a:fillRect/>
          </a:stretch>
        </p:blipFill>
        <p:spPr>
          <a:xfrm>
            <a:off x="762000" y="1289328"/>
            <a:ext cx="7620000" cy="541627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8600" y="152400"/>
            <a:ext cx="8229600" cy="715962"/>
          </a:xfrm>
        </p:spPr>
        <p:txBody>
          <a:bodyPr>
            <a:normAutofit fontScale="90000"/>
          </a:bodyPr>
          <a:lstStyle/>
          <a:p>
            <a:r>
              <a:rPr lang="en-US" dirty="0" smtClean="0">
                <a:solidFill>
                  <a:srgbClr val="FFFF00"/>
                </a:solidFill>
              </a:rPr>
              <a:t>What Should I Post?</a:t>
            </a:r>
            <a:endParaRPr lang="en-US" dirty="0">
              <a:solidFill>
                <a:srgbClr val="FFFF00"/>
              </a:solidFill>
            </a:endParaRPr>
          </a:p>
        </p:txBody>
      </p:sp>
      <p:cxnSp>
        <p:nvCxnSpPr>
          <p:cNvPr id="4" name="Straight Connector 3"/>
          <p:cNvCxnSpPr/>
          <p:nvPr/>
        </p:nvCxnSpPr>
        <p:spPr>
          <a:xfrm>
            <a:off x="0" y="1066800"/>
            <a:ext cx="8382000" cy="0"/>
          </a:xfrm>
          <a:prstGeom prst="line">
            <a:avLst/>
          </a:prstGeom>
          <a:ln w="50800" cap="rnd">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twitter2c.png"/>
          <p:cNvPicPr>
            <a:picLocks noChangeAspect="1"/>
          </p:cNvPicPr>
          <p:nvPr/>
        </p:nvPicPr>
        <p:blipFill>
          <a:blip r:embed="rId3" cstate="print"/>
          <a:stretch>
            <a:fillRect/>
          </a:stretch>
        </p:blipFill>
        <p:spPr>
          <a:xfrm>
            <a:off x="211372" y="1358811"/>
            <a:ext cx="8551628" cy="458478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8600" y="152400"/>
            <a:ext cx="8229600" cy="715962"/>
          </a:xfrm>
        </p:spPr>
        <p:txBody>
          <a:bodyPr>
            <a:normAutofit fontScale="90000"/>
          </a:bodyPr>
          <a:lstStyle/>
          <a:p>
            <a:r>
              <a:rPr lang="en-US" dirty="0" smtClean="0">
                <a:solidFill>
                  <a:srgbClr val="FFFF00"/>
                </a:solidFill>
              </a:rPr>
              <a:t> </a:t>
            </a:r>
            <a:r>
              <a:rPr lang="en-US" sz="5300" dirty="0" smtClean="0">
                <a:solidFill>
                  <a:srgbClr val="FFFF00"/>
                </a:solidFill>
              </a:rPr>
              <a:t>Blogs</a:t>
            </a:r>
            <a:endParaRPr lang="en-US" dirty="0">
              <a:solidFill>
                <a:srgbClr val="FFFF00"/>
              </a:solidFill>
            </a:endParaRPr>
          </a:p>
        </p:txBody>
      </p:sp>
      <p:cxnSp>
        <p:nvCxnSpPr>
          <p:cNvPr id="4" name="Straight Connector 3"/>
          <p:cNvCxnSpPr/>
          <p:nvPr/>
        </p:nvCxnSpPr>
        <p:spPr>
          <a:xfrm>
            <a:off x="0" y="1066800"/>
            <a:ext cx="8382000" cy="0"/>
          </a:xfrm>
          <a:prstGeom prst="line">
            <a:avLst/>
          </a:prstGeom>
          <a:ln w="50800" cap="rnd">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228600" y="1295400"/>
            <a:ext cx="8382000" cy="1938992"/>
          </a:xfrm>
          <a:prstGeom prst="rect">
            <a:avLst/>
          </a:prstGeom>
        </p:spPr>
        <p:txBody>
          <a:bodyPr wrap="square">
            <a:spAutoFit/>
          </a:bodyPr>
          <a:lstStyle/>
          <a:p>
            <a:pPr>
              <a:buFont typeface="Arial" pitchFamily="34" charset="0"/>
              <a:buChar char="•"/>
            </a:pPr>
            <a:r>
              <a:rPr lang="en-US" sz="2400" dirty="0" smtClean="0">
                <a:latin typeface="+mn-lt"/>
              </a:rPr>
              <a:t> </a:t>
            </a:r>
            <a:r>
              <a:rPr lang="en-US" sz="2400" b="1" dirty="0" smtClean="0">
                <a:latin typeface="+mn-lt"/>
              </a:rPr>
              <a:t>Blogs are a social media platform</a:t>
            </a:r>
          </a:p>
          <a:p>
            <a:pPr>
              <a:buFont typeface="Arial" pitchFamily="34" charset="0"/>
              <a:buChar char="•"/>
            </a:pPr>
            <a:r>
              <a:rPr lang="en-US" sz="2400" b="1" dirty="0" smtClean="0">
                <a:latin typeface="+mn-lt"/>
              </a:rPr>
              <a:t> Interactive &amp; can combine text, video, photos, audio &amp; links</a:t>
            </a:r>
          </a:p>
          <a:p>
            <a:pPr>
              <a:buFont typeface="Arial" pitchFamily="34" charset="0"/>
              <a:buChar char="•"/>
            </a:pPr>
            <a:r>
              <a:rPr lang="en-US" sz="2400" b="1" dirty="0" smtClean="0">
                <a:latin typeface="+mn-lt"/>
              </a:rPr>
              <a:t> Readers can leave comments</a:t>
            </a:r>
          </a:p>
          <a:p>
            <a:pPr>
              <a:buFont typeface="Arial" pitchFamily="34" charset="0"/>
              <a:buChar char="•"/>
            </a:pPr>
            <a:r>
              <a:rPr lang="en-US" sz="2400" b="1" dirty="0" smtClean="0">
                <a:latin typeface="+mn-lt"/>
              </a:rPr>
              <a:t> Free blog platforms Wordpress.com or Blogger.com</a:t>
            </a:r>
          </a:p>
          <a:p>
            <a:pPr>
              <a:buFont typeface="Arial" pitchFamily="34" charset="0"/>
              <a:buChar char="•"/>
            </a:pPr>
            <a:endParaRPr lang="en-US" sz="2400" dirty="0" smtClean="0">
              <a:latin typeface="+mn-lt"/>
            </a:endParaRPr>
          </a:p>
        </p:txBody>
      </p:sp>
      <p:pic>
        <p:nvPicPr>
          <p:cNvPr id="6" name="Picture 5"/>
          <p:cNvPicPr>
            <a:picLocks noChangeAspect="1"/>
          </p:cNvPicPr>
          <p:nvPr/>
        </p:nvPicPr>
        <p:blipFill>
          <a:blip r:embed="rId3" cstate="print"/>
          <a:stretch>
            <a:fillRect/>
          </a:stretch>
        </p:blipFill>
        <p:spPr>
          <a:xfrm>
            <a:off x="4724400" y="3581400"/>
            <a:ext cx="3962400" cy="3003488"/>
          </a:xfrm>
          <a:prstGeom prst="rect">
            <a:avLst/>
          </a:prstGeom>
        </p:spPr>
      </p:pic>
      <p:pic>
        <p:nvPicPr>
          <p:cNvPr id="2050" name="Picture 2" descr="C:\Users\winstanley\AppData\Local\Microsoft\Windows\Temporary Internet Files\Content.Outlook\J0TF1OGX\ctnblogimage (2).jpg"/>
          <p:cNvPicPr>
            <a:picLocks noChangeAspect="1" noChangeArrowheads="1"/>
          </p:cNvPicPr>
          <p:nvPr/>
        </p:nvPicPr>
        <p:blipFill>
          <a:blip r:embed="rId4" cstate="print"/>
          <a:srcRect/>
          <a:stretch>
            <a:fillRect/>
          </a:stretch>
        </p:blipFill>
        <p:spPr bwMode="auto">
          <a:xfrm>
            <a:off x="381000" y="3276600"/>
            <a:ext cx="4137103" cy="2743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8600" y="152400"/>
            <a:ext cx="8229600" cy="715962"/>
          </a:xfrm>
        </p:spPr>
        <p:txBody>
          <a:bodyPr>
            <a:normAutofit fontScale="90000"/>
          </a:bodyPr>
          <a:lstStyle/>
          <a:p>
            <a:r>
              <a:rPr lang="en-US" dirty="0" smtClean="0">
                <a:solidFill>
                  <a:srgbClr val="FFFF00"/>
                </a:solidFill>
              </a:rPr>
              <a:t> </a:t>
            </a:r>
            <a:r>
              <a:rPr lang="en-US" sz="5300" dirty="0" smtClean="0">
                <a:solidFill>
                  <a:srgbClr val="FFFF00"/>
                </a:solidFill>
              </a:rPr>
              <a:t>Blog Examples</a:t>
            </a:r>
            <a:endParaRPr lang="en-US" dirty="0">
              <a:solidFill>
                <a:srgbClr val="FFFF00"/>
              </a:solidFill>
            </a:endParaRPr>
          </a:p>
        </p:txBody>
      </p:sp>
      <p:cxnSp>
        <p:nvCxnSpPr>
          <p:cNvPr id="4" name="Straight Connector 3"/>
          <p:cNvCxnSpPr/>
          <p:nvPr/>
        </p:nvCxnSpPr>
        <p:spPr>
          <a:xfrm>
            <a:off x="0" y="1066800"/>
            <a:ext cx="8382000" cy="0"/>
          </a:xfrm>
          <a:prstGeom prst="line">
            <a:avLst/>
          </a:prstGeom>
          <a:ln w="50800" cap="rnd">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3" cstate="print"/>
          <a:stretch>
            <a:fillRect/>
          </a:stretch>
        </p:blipFill>
        <p:spPr>
          <a:xfrm>
            <a:off x="457200" y="1295400"/>
            <a:ext cx="8458200" cy="1447799"/>
          </a:xfrm>
          <a:prstGeom prst="rect">
            <a:avLst/>
          </a:prstGeom>
        </p:spPr>
      </p:pic>
      <p:sp>
        <p:nvSpPr>
          <p:cNvPr id="8" name="TextBox 7"/>
          <p:cNvSpPr txBox="1"/>
          <p:nvPr/>
        </p:nvSpPr>
        <p:spPr>
          <a:xfrm>
            <a:off x="533400" y="2895600"/>
            <a:ext cx="8153400" cy="1569660"/>
          </a:xfrm>
          <a:prstGeom prst="rect">
            <a:avLst/>
          </a:prstGeom>
          <a:noFill/>
        </p:spPr>
        <p:txBody>
          <a:bodyPr wrap="square" rtlCol="0">
            <a:spAutoFit/>
          </a:bodyPr>
          <a:lstStyle/>
          <a:p>
            <a:endParaRPr lang="en-US" b="1" dirty="0" smtClean="0">
              <a:latin typeface="+mn-lt"/>
            </a:endParaRPr>
          </a:p>
          <a:p>
            <a:r>
              <a:rPr lang="en-US" sz="2000" b="1" dirty="0" smtClean="0">
                <a:solidFill>
                  <a:srgbClr val="FFFF00"/>
                </a:solidFill>
                <a:latin typeface="+mn-lt"/>
              </a:rPr>
              <a:t>“Highlights from the NIDA Director’s Address at the joint Plenary Session of the College on Problems of Drug Dependence and the International Narcotics Research Conference”</a:t>
            </a:r>
          </a:p>
          <a:p>
            <a:endParaRPr lang="en-US" dirty="0"/>
          </a:p>
        </p:txBody>
      </p:sp>
      <p:pic>
        <p:nvPicPr>
          <p:cNvPr id="3074" name="Picture 2"/>
          <p:cNvPicPr>
            <a:picLocks noChangeAspect="1" noChangeArrowheads="1"/>
          </p:cNvPicPr>
          <p:nvPr/>
        </p:nvPicPr>
        <p:blipFill>
          <a:blip r:embed="rId4" cstate="print"/>
          <a:srcRect/>
          <a:stretch>
            <a:fillRect/>
          </a:stretch>
        </p:blipFill>
        <p:spPr bwMode="auto">
          <a:xfrm>
            <a:off x="1371600" y="4876800"/>
            <a:ext cx="2324274" cy="1524000"/>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5950525" y="4876800"/>
            <a:ext cx="2033348" cy="1524249"/>
          </a:xfrm>
          <a:prstGeom prst="rect">
            <a:avLst/>
          </a:prstGeom>
          <a:noFill/>
          <a:ln w="9525">
            <a:noFill/>
            <a:miter lim="800000"/>
            <a:headEnd/>
            <a:tailEnd/>
          </a:ln>
        </p:spPr>
      </p:pic>
      <p:pic>
        <p:nvPicPr>
          <p:cNvPr id="3076" name="Picture 4"/>
          <p:cNvPicPr>
            <a:picLocks noChangeAspect="1" noChangeArrowheads="1"/>
          </p:cNvPicPr>
          <p:nvPr/>
        </p:nvPicPr>
        <p:blipFill>
          <a:blip r:embed="rId6" cstate="print">
            <a:duotone>
              <a:schemeClr val="bg2">
                <a:shade val="45000"/>
                <a:satMod val="135000"/>
              </a:schemeClr>
              <a:prstClr val="white"/>
            </a:duotone>
            <a:lum bright="2000" contrast="2000"/>
          </a:blip>
          <a:srcRect/>
          <a:stretch>
            <a:fillRect/>
          </a:stretch>
        </p:blipFill>
        <p:spPr bwMode="auto">
          <a:xfrm>
            <a:off x="3657600" y="4876800"/>
            <a:ext cx="2291729"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8600" y="152400"/>
            <a:ext cx="8229600" cy="715962"/>
          </a:xfrm>
        </p:spPr>
        <p:txBody>
          <a:bodyPr>
            <a:normAutofit fontScale="90000"/>
          </a:bodyPr>
          <a:lstStyle/>
          <a:p>
            <a:r>
              <a:rPr lang="en-US" dirty="0" smtClean="0">
                <a:solidFill>
                  <a:srgbClr val="FFFF00"/>
                </a:solidFill>
              </a:rPr>
              <a:t> </a:t>
            </a:r>
            <a:r>
              <a:rPr lang="en-US" sz="5300" dirty="0" smtClean="0">
                <a:solidFill>
                  <a:srgbClr val="FFFF00"/>
                </a:solidFill>
              </a:rPr>
              <a:t>LinkedIn</a:t>
            </a:r>
            <a:endParaRPr lang="en-US" dirty="0">
              <a:solidFill>
                <a:srgbClr val="FFFF00"/>
              </a:solidFill>
            </a:endParaRPr>
          </a:p>
        </p:txBody>
      </p:sp>
      <p:cxnSp>
        <p:nvCxnSpPr>
          <p:cNvPr id="4" name="Straight Connector 3"/>
          <p:cNvCxnSpPr/>
          <p:nvPr/>
        </p:nvCxnSpPr>
        <p:spPr>
          <a:xfrm>
            <a:off x="0" y="1066800"/>
            <a:ext cx="8382000" cy="0"/>
          </a:xfrm>
          <a:prstGeom prst="line">
            <a:avLst/>
          </a:prstGeom>
          <a:ln w="50800" cap="rnd">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57200" y="1600200"/>
            <a:ext cx="5181600" cy="1938992"/>
          </a:xfrm>
          <a:prstGeom prst="rect">
            <a:avLst/>
          </a:prstGeom>
        </p:spPr>
        <p:txBody>
          <a:bodyPr wrap="square">
            <a:spAutoFit/>
          </a:bodyPr>
          <a:lstStyle/>
          <a:p>
            <a:pPr>
              <a:buFont typeface="Arial" pitchFamily="34" charset="0"/>
              <a:buChar char="•"/>
            </a:pPr>
            <a:r>
              <a:rPr lang="en-US" sz="2400" dirty="0" smtClean="0">
                <a:latin typeface="+mn-lt"/>
              </a:rPr>
              <a:t> </a:t>
            </a:r>
            <a:r>
              <a:rPr lang="en-US" sz="2400" b="1" dirty="0" smtClean="0">
                <a:latin typeface="+mn-lt"/>
              </a:rPr>
              <a:t>Over 100 million professionals</a:t>
            </a:r>
          </a:p>
          <a:p>
            <a:pPr>
              <a:buFont typeface="Arial" pitchFamily="34" charset="0"/>
              <a:buChar char="•"/>
            </a:pPr>
            <a:r>
              <a:rPr lang="en-US" sz="2400" b="1" dirty="0" smtClean="0">
                <a:latin typeface="+mn-lt"/>
              </a:rPr>
              <a:t> Connect with professionals &amp; seek employment</a:t>
            </a:r>
          </a:p>
          <a:p>
            <a:pPr>
              <a:buFont typeface="Arial" pitchFamily="34" charset="0"/>
              <a:buChar char="•"/>
            </a:pPr>
            <a:r>
              <a:rPr lang="en-US" sz="2400" b="1" dirty="0" smtClean="0">
                <a:latin typeface="+mn-lt"/>
              </a:rPr>
              <a:t> Forum for job-related questions</a:t>
            </a:r>
          </a:p>
          <a:p>
            <a:pPr>
              <a:buFont typeface="Arial" pitchFamily="34" charset="0"/>
              <a:buChar char="•"/>
            </a:pPr>
            <a:r>
              <a:rPr lang="en-US" sz="2400" b="1" dirty="0" smtClean="0">
                <a:latin typeface="+mn-lt"/>
              </a:rPr>
              <a:t> Very easy to use, very professional</a:t>
            </a:r>
          </a:p>
        </p:txBody>
      </p:sp>
      <p:pic>
        <p:nvPicPr>
          <p:cNvPr id="4098" name="Picture 2"/>
          <p:cNvPicPr>
            <a:picLocks noChangeAspect="1" noChangeArrowheads="1"/>
          </p:cNvPicPr>
          <p:nvPr/>
        </p:nvPicPr>
        <p:blipFill>
          <a:blip r:embed="rId3" cstate="print"/>
          <a:srcRect/>
          <a:stretch>
            <a:fillRect/>
          </a:stretch>
        </p:blipFill>
        <p:spPr bwMode="auto">
          <a:xfrm>
            <a:off x="6400800" y="1371600"/>
            <a:ext cx="2266950" cy="2266950"/>
          </a:xfrm>
          <a:prstGeom prst="rect">
            <a:avLst/>
          </a:prstGeom>
          <a:noFill/>
          <a:ln w="9525">
            <a:noFill/>
            <a:miter lim="800000"/>
            <a:headEnd/>
            <a:tailEnd/>
          </a:ln>
        </p:spPr>
      </p:pic>
      <p:sp>
        <p:nvSpPr>
          <p:cNvPr id="6" name="TextBox 5"/>
          <p:cNvSpPr txBox="1"/>
          <p:nvPr/>
        </p:nvSpPr>
        <p:spPr>
          <a:xfrm>
            <a:off x="457200" y="4038600"/>
            <a:ext cx="8235011" cy="2400657"/>
          </a:xfrm>
          <a:prstGeom prst="rect">
            <a:avLst/>
          </a:prstGeom>
          <a:noFill/>
        </p:spPr>
        <p:txBody>
          <a:bodyPr wrap="none" rtlCol="0">
            <a:spAutoFit/>
          </a:bodyPr>
          <a:lstStyle/>
          <a:p>
            <a:pPr lvl="0"/>
            <a:r>
              <a:rPr lang="en-US" sz="2400" b="1" u="sng" dirty="0" smtClean="0">
                <a:latin typeface="+mn-lt"/>
              </a:rPr>
              <a:t>Cool Applications within LinkedIn</a:t>
            </a:r>
            <a:r>
              <a:rPr lang="en-US" sz="2400" b="1" dirty="0" smtClean="0">
                <a:latin typeface="+mn-lt"/>
              </a:rPr>
              <a:t>: </a:t>
            </a:r>
          </a:p>
          <a:p>
            <a:pPr lvl="1">
              <a:buFont typeface="Arial" pitchFamily="34" charset="0"/>
              <a:buChar char="•"/>
            </a:pPr>
            <a:r>
              <a:rPr lang="en-US" sz="2400" b="1" dirty="0" smtClean="0">
                <a:latin typeface="+mn-lt"/>
              </a:rPr>
              <a:t> Use Box to post documents</a:t>
            </a:r>
          </a:p>
          <a:p>
            <a:pPr lvl="1">
              <a:buFont typeface="Arial" pitchFamily="34" charset="0"/>
              <a:buChar char="•"/>
            </a:pPr>
            <a:r>
              <a:rPr lang="en-US" sz="2400" b="1" dirty="0" smtClean="0">
                <a:latin typeface="+mn-lt"/>
              </a:rPr>
              <a:t> Use SlideShare to share presentations</a:t>
            </a:r>
          </a:p>
          <a:p>
            <a:pPr lvl="1">
              <a:buFont typeface="Arial" pitchFamily="34" charset="0"/>
              <a:buChar char="•"/>
            </a:pPr>
            <a:r>
              <a:rPr lang="en-US" sz="2400" b="1" dirty="0" smtClean="0">
                <a:latin typeface="+mn-lt"/>
              </a:rPr>
              <a:t> Use TripIt to connect with your network when you travel</a:t>
            </a:r>
          </a:p>
          <a:p>
            <a:r>
              <a:rPr lang="en-US" i="1" dirty="0" smtClean="0"/>
              <a:t> </a:t>
            </a:r>
            <a:endParaRPr lang="en-US" dirty="0" smtClean="0"/>
          </a:p>
          <a:p>
            <a:r>
              <a:rPr lang="en-US" i="1" dirty="0" smtClean="0"/>
              <a:t> </a:t>
            </a:r>
            <a:endParaRPr lang="en-US" dirty="0" smtClean="0"/>
          </a:p>
          <a:p>
            <a:r>
              <a:rPr lang="en-US" i="1" dirty="0" smtClean="0"/>
              <a:t> </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8600" y="152400"/>
            <a:ext cx="8229600" cy="715962"/>
          </a:xfrm>
        </p:spPr>
        <p:txBody>
          <a:bodyPr>
            <a:normAutofit fontScale="90000"/>
          </a:bodyPr>
          <a:lstStyle/>
          <a:p>
            <a:r>
              <a:rPr lang="en-US" dirty="0" smtClean="0">
                <a:solidFill>
                  <a:srgbClr val="FFFF00"/>
                </a:solidFill>
              </a:rPr>
              <a:t> </a:t>
            </a:r>
            <a:r>
              <a:rPr lang="en-US" sz="5300" dirty="0" smtClean="0">
                <a:solidFill>
                  <a:srgbClr val="FFFF00"/>
                </a:solidFill>
              </a:rPr>
              <a:t>LinkedIn Stats</a:t>
            </a:r>
            <a:endParaRPr lang="en-US" dirty="0">
              <a:solidFill>
                <a:srgbClr val="FFFF00"/>
              </a:solidFill>
            </a:endParaRPr>
          </a:p>
        </p:txBody>
      </p:sp>
      <p:cxnSp>
        <p:nvCxnSpPr>
          <p:cNvPr id="4" name="Straight Connector 3"/>
          <p:cNvCxnSpPr/>
          <p:nvPr/>
        </p:nvCxnSpPr>
        <p:spPr>
          <a:xfrm>
            <a:off x="0" y="1066800"/>
            <a:ext cx="8382000" cy="0"/>
          </a:xfrm>
          <a:prstGeom prst="line">
            <a:avLst/>
          </a:prstGeom>
          <a:ln w="50800" cap="rnd">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cstate="print"/>
          <a:stretch>
            <a:fillRect/>
          </a:stretch>
        </p:blipFill>
        <p:spPr>
          <a:xfrm>
            <a:off x="914400" y="1219200"/>
            <a:ext cx="7315200" cy="539014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8600" y="152400"/>
            <a:ext cx="8229600" cy="715962"/>
          </a:xfrm>
        </p:spPr>
        <p:txBody>
          <a:bodyPr>
            <a:normAutofit fontScale="90000"/>
          </a:bodyPr>
          <a:lstStyle/>
          <a:p>
            <a:r>
              <a:rPr lang="en-US" dirty="0" smtClean="0">
                <a:solidFill>
                  <a:srgbClr val="FFFF00"/>
                </a:solidFill>
              </a:rPr>
              <a:t> </a:t>
            </a:r>
            <a:r>
              <a:rPr lang="en-US" sz="5300" dirty="0" smtClean="0">
                <a:solidFill>
                  <a:srgbClr val="FFFF00"/>
                </a:solidFill>
              </a:rPr>
              <a:t>LinkedIn Example</a:t>
            </a:r>
            <a:endParaRPr lang="en-US" dirty="0">
              <a:solidFill>
                <a:srgbClr val="FFFF00"/>
              </a:solidFill>
            </a:endParaRPr>
          </a:p>
        </p:txBody>
      </p:sp>
      <p:cxnSp>
        <p:nvCxnSpPr>
          <p:cNvPr id="4" name="Straight Connector 3"/>
          <p:cNvCxnSpPr/>
          <p:nvPr/>
        </p:nvCxnSpPr>
        <p:spPr>
          <a:xfrm>
            <a:off x="0" y="1066800"/>
            <a:ext cx="8382000" cy="0"/>
          </a:xfrm>
          <a:prstGeom prst="line">
            <a:avLst/>
          </a:prstGeom>
          <a:ln w="50800" cap="rnd">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5122" name="Picture 2"/>
          <p:cNvPicPr>
            <a:picLocks noChangeAspect="1" noChangeArrowheads="1"/>
          </p:cNvPicPr>
          <p:nvPr/>
        </p:nvPicPr>
        <p:blipFill>
          <a:blip r:embed="rId3" cstate="print"/>
          <a:srcRect/>
          <a:stretch>
            <a:fillRect/>
          </a:stretch>
        </p:blipFill>
        <p:spPr bwMode="auto">
          <a:xfrm>
            <a:off x="381000" y="1295400"/>
            <a:ext cx="8305800" cy="5214375"/>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7086600" y="1371600"/>
            <a:ext cx="990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8600" y="152400"/>
            <a:ext cx="8229600" cy="715962"/>
          </a:xfrm>
        </p:spPr>
        <p:txBody>
          <a:bodyPr>
            <a:normAutofit fontScale="90000"/>
          </a:bodyPr>
          <a:lstStyle/>
          <a:p>
            <a:r>
              <a:rPr lang="en-US" dirty="0" smtClean="0">
                <a:solidFill>
                  <a:srgbClr val="FFFF00"/>
                </a:solidFill>
              </a:rPr>
              <a:t> </a:t>
            </a:r>
            <a:r>
              <a:rPr lang="en-US" sz="5300" dirty="0" smtClean="0">
                <a:solidFill>
                  <a:srgbClr val="FFFF00"/>
                </a:solidFill>
              </a:rPr>
              <a:t>LinkedIn Example</a:t>
            </a:r>
            <a:endParaRPr lang="en-US" dirty="0">
              <a:solidFill>
                <a:srgbClr val="FFFF00"/>
              </a:solidFill>
            </a:endParaRPr>
          </a:p>
        </p:txBody>
      </p:sp>
      <p:cxnSp>
        <p:nvCxnSpPr>
          <p:cNvPr id="4" name="Straight Connector 3"/>
          <p:cNvCxnSpPr/>
          <p:nvPr/>
        </p:nvCxnSpPr>
        <p:spPr>
          <a:xfrm>
            <a:off x="0" y="1066800"/>
            <a:ext cx="8382000" cy="0"/>
          </a:xfrm>
          <a:prstGeom prst="line">
            <a:avLst/>
          </a:prstGeom>
          <a:ln w="50800" cap="rnd">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linkedin.png"/>
          <p:cNvPicPr>
            <a:picLocks noChangeAspect="1"/>
          </p:cNvPicPr>
          <p:nvPr/>
        </p:nvPicPr>
        <p:blipFill>
          <a:blip r:embed="rId3" cstate="print"/>
          <a:stretch>
            <a:fillRect/>
          </a:stretch>
        </p:blipFill>
        <p:spPr>
          <a:xfrm>
            <a:off x="1219200" y="1224104"/>
            <a:ext cx="6781800" cy="540529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8600" y="152400"/>
            <a:ext cx="8229600" cy="715962"/>
          </a:xfrm>
        </p:spPr>
        <p:txBody>
          <a:bodyPr>
            <a:normAutofit fontScale="90000"/>
          </a:bodyPr>
          <a:lstStyle/>
          <a:p>
            <a:r>
              <a:rPr lang="en-US" dirty="0" smtClean="0">
                <a:solidFill>
                  <a:srgbClr val="FFFF00"/>
                </a:solidFill>
              </a:rPr>
              <a:t> </a:t>
            </a:r>
            <a:r>
              <a:rPr lang="en-US" sz="5300" dirty="0" smtClean="0">
                <a:solidFill>
                  <a:srgbClr val="FFFF00"/>
                </a:solidFill>
              </a:rPr>
              <a:t>Research Tool</a:t>
            </a:r>
            <a:endParaRPr lang="en-US" dirty="0">
              <a:solidFill>
                <a:srgbClr val="FFFF00"/>
              </a:solidFill>
            </a:endParaRPr>
          </a:p>
        </p:txBody>
      </p:sp>
      <p:cxnSp>
        <p:nvCxnSpPr>
          <p:cNvPr id="4" name="Straight Connector 3"/>
          <p:cNvCxnSpPr/>
          <p:nvPr/>
        </p:nvCxnSpPr>
        <p:spPr>
          <a:xfrm>
            <a:off x="0" y="1066800"/>
            <a:ext cx="8382000" cy="0"/>
          </a:xfrm>
          <a:prstGeom prst="line">
            <a:avLst/>
          </a:prstGeom>
          <a:ln w="50800" cap="rnd">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04800" y="1295400"/>
            <a:ext cx="8534400" cy="3046988"/>
          </a:xfrm>
          <a:prstGeom prst="rect">
            <a:avLst/>
          </a:prstGeom>
        </p:spPr>
        <p:txBody>
          <a:bodyPr wrap="square">
            <a:spAutoFit/>
          </a:bodyPr>
          <a:lstStyle/>
          <a:p>
            <a:pPr>
              <a:buFont typeface="Arial" pitchFamily="34" charset="0"/>
              <a:buChar char="•"/>
            </a:pPr>
            <a:r>
              <a:rPr lang="en-US" sz="2400" b="1" dirty="0" smtClean="0">
                <a:latin typeface="+mn-lt"/>
              </a:rPr>
              <a:t> Social media tools are being used as a tool to recruit study participants &amp; follow-up with study participants</a:t>
            </a:r>
          </a:p>
          <a:p>
            <a:endParaRPr lang="en-US" sz="800" b="1" dirty="0" smtClean="0">
              <a:latin typeface="+mn-lt"/>
            </a:endParaRPr>
          </a:p>
          <a:p>
            <a:pPr lvl="0">
              <a:buFont typeface="Arial" pitchFamily="34" charset="0"/>
              <a:buChar char="•"/>
            </a:pPr>
            <a:r>
              <a:rPr lang="en-US" sz="2400" b="1" dirty="0" smtClean="0">
                <a:latin typeface="+mn-lt"/>
              </a:rPr>
              <a:t>CTN 0044 is using social media to contact and locate study participants for follow-up</a:t>
            </a:r>
          </a:p>
          <a:p>
            <a:endParaRPr lang="en-US" sz="800" b="1" dirty="0" smtClean="0">
              <a:latin typeface="+mn-lt"/>
            </a:endParaRPr>
          </a:p>
          <a:p>
            <a:pPr lvl="0">
              <a:buFont typeface="Arial" pitchFamily="34" charset="0"/>
              <a:buChar char="•"/>
            </a:pPr>
            <a:r>
              <a:rPr lang="en-US" sz="2400" b="1" dirty="0" smtClean="0">
                <a:latin typeface="+mn-lt"/>
              </a:rPr>
              <a:t>Not all IRBs are open to using social media in research, with concerns about confidentiality</a:t>
            </a:r>
          </a:p>
          <a:p>
            <a:endParaRPr lang="en-US" sz="800" dirty="0" smtClean="0">
              <a:latin typeface="+mn-lt"/>
            </a:endParaRPr>
          </a:p>
          <a:p>
            <a:pPr>
              <a:buFont typeface="Arial" pitchFamily="34" charset="0"/>
              <a:buChar char="•"/>
            </a:pPr>
            <a:endParaRPr lang="en-US" sz="2400" dirty="0" smtClean="0">
              <a:latin typeface="+mn-lt"/>
            </a:endParaRPr>
          </a:p>
        </p:txBody>
      </p:sp>
      <p:pic>
        <p:nvPicPr>
          <p:cNvPr id="1026" name="Picture 2" descr="C:\Users\winstanley\AppData\Local\Microsoft\Windows\Temporary Internet Files\Content.Outlook\J0TF1OGX\WIN facebook ad.png"/>
          <p:cNvPicPr>
            <a:picLocks noChangeAspect="1" noChangeArrowheads="1"/>
          </p:cNvPicPr>
          <p:nvPr/>
        </p:nvPicPr>
        <p:blipFill>
          <a:blip r:embed="rId3" cstate="print"/>
          <a:srcRect/>
          <a:stretch>
            <a:fillRect/>
          </a:stretch>
        </p:blipFill>
        <p:spPr bwMode="auto">
          <a:xfrm>
            <a:off x="5257800" y="3733800"/>
            <a:ext cx="3280081" cy="2438400"/>
          </a:xfrm>
          <a:prstGeom prst="rect">
            <a:avLst/>
          </a:prstGeom>
          <a:noFill/>
        </p:spPr>
      </p:pic>
      <p:sp>
        <p:nvSpPr>
          <p:cNvPr id="6" name="TextBox 5"/>
          <p:cNvSpPr txBox="1"/>
          <p:nvPr/>
        </p:nvSpPr>
        <p:spPr>
          <a:xfrm>
            <a:off x="381000" y="3962400"/>
            <a:ext cx="4572000" cy="2215991"/>
          </a:xfrm>
          <a:prstGeom prst="rect">
            <a:avLst/>
          </a:prstGeom>
          <a:noFill/>
        </p:spPr>
        <p:txBody>
          <a:bodyPr wrap="square" rtlCol="0">
            <a:spAutoFit/>
          </a:bodyPr>
          <a:lstStyle/>
          <a:p>
            <a:pPr lvl="0">
              <a:buFont typeface="Arial" pitchFamily="34" charset="0"/>
              <a:buChar char="•"/>
            </a:pPr>
            <a:r>
              <a:rPr lang="en-US" sz="2400" b="1" dirty="0" smtClean="0">
                <a:latin typeface="+mn-lt"/>
              </a:rPr>
              <a:t>Standard guidelines for using social media in clinical research do not exist and could be valuable to the research community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152400"/>
            <a:ext cx="8229600" cy="914400"/>
          </a:xfrm>
        </p:spPr>
        <p:txBody>
          <a:bodyPr/>
          <a:lstStyle/>
          <a:p>
            <a:r>
              <a:rPr lang="en-US" dirty="0" smtClean="0">
                <a:solidFill>
                  <a:srgbClr val="FFFF00"/>
                </a:solidFill>
              </a:rPr>
              <a:t>Social Media Revolution</a:t>
            </a:r>
            <a:endParaRPr lang="en-US" dirty="0">
              <a:solidFill>
                <a:srgbClr val="FFFF00"/>
              </a:solidFill>
            </a:endParaRPr>
          </a:p>
        </p:txBody>
      </p:sp>
      <p:cxnSp>
        <p:nvCxnSpPr>
          <p:cNvPr id="8" name="Straight Connector 7"/>
          <p:cNvCxnSpPr/>
          <p:nvPr/>
        </p:nvCxnSpPr>
        <p:spPr>
          <a:xfrm>
            <a:off x="0" y="1066800"/>
            <a:ext cx="8382000" cy="0"/>
          </a:xfrm>
          <a:prstGeom prst="line">
            <a:avLst/>
          </a:prstGeom>
          <a:ln w="50800" cap="rnd">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4" name="Picture 3" descr="Social-Network-MapCS3.png">
            <a:hlinkClick r:id="rId3"/>
          </p:cNvPr>
          <p:cNvPicPr/>
          <p:nvPr/>
        </p:nvPicPr>
        <p:blipFill>
          <a:blip r:embed="rId4" cstate="print"/>
          <a:stretch>
            <a:fillRect/>
          </a:stretch>
        </p:blipFill>
        <p:spPr>
          <a:xfrm>
            <a:off x="566050" y="1368625"/>
            <a:ext cx="3916875" cy="4953000"/>
          </a:xfrm>
          <a:prstGeom prst="rect">
            <a:avLst/>
          </a:prstGeom>
        </p:spPr>
      </p:pic>
      <p:sp>
        <p:nvSpPr>
          <p:cNvPr id="5" name="TextBox 4"/>
          <p:cNvSpPr txBox="1"/>
          <p:nvPr/>
        </p:nvSpPr>
        <p:spPr>
          <a:xfrm>
            <a:off x="4981700" y="1905000"/>
            <a:ext cx="4114800" cy="2339102"/>
          </a:xfrm>
          <a:prstGeom prst="rect">
            <a:avLst/>
          </a:prstGeom>
          <a:noFill/>
        </p:spPr>
        <p:txBody>
          <a:bodyPr wrap="square" rtlCol="0">
            <a:spAutoFit/>
          </a:bodyPr>
          <a:lstStyle/>
          <a:p>
            <a:pPr lvl="0"/>
            <a:r>
              <a:rPr lang="en-US" sz="2400" b="1" dirty="0" smtClean="0">
                <a:latin typeface="+mn-lt"/>
              </a:rPr>
              <a:t>Social media can be used to: </a:t>
            </a:r>
          </a:p>
          <a:p>
            <a:pPr lvl="0"/>
            <a:endParaRPr lang="en-US" sz="800" b="1" dirty="0" smtClean="0">
              <a:latin typeface="+mn-lt"/>
            </a:endParaRPr>
          </a:p>
          <a:p>
            <a:pPr lvl="0"/>
            <a:r>
              <a:rPr lang="en-US" sz="2400" b="1" dirty="0" smtClean="0">
                <a:latin typeface="+mn-lt"/>
              </a:rPr>
              <a:t>1) Disseminate information</a:t>
            </a:r>
          </a:p>
          <a:p>
            <a:pPr lvl="0"/>
            <a:r>
              <a:rPr lang="en-US" sz="2400" b="1" dirty="0" smtClean="0">
                <a:latin typeface="+mn-lt"/>
              </a:rPr>
              <a:t>2) Connect with individuals &amp; groups</a:t>
            </a:r>
          </a:p>
          <a:p>
            <a:pPr lvl="0"/>
            <a:r>
              <a:rPr lang="en-US" sz="2400" b="1" dirty="0" smtClean="0">
                <a:latin typeface="+mn-lt"/>
              </a:rPr>
              <a:t>3) Research topics &amp; trends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0"/>
            <a:ext cx="8763000" cy="990600"/>
          </a:xfrm>
        </p:spPr>
        <p:txBody>
          <a:bodyPr>
            <a:noAutofit/>
          </a:bodyPr>
          <a:lstStyle/>
          <a:p>
            <a:r>
              <a:rPr lang="en-US" sz="2800" dirty="0" smtClean="0">
                <a:solidFill>
                  <a:srgbClr val="FFFF00"/>
                </a:solidFill>
              </a:rPr>
              <a:t>Example of Using Social Media to Fight Prescription Drug Abuse in Ohio</a:t>
            </a:r>
            <a:endParaRPr lang="en-US" sz="2800" dirty="0">
              <a:solidFill>
                <a:srgbClr val="FFFF00"/>
              </a:solidFill>
            </a:endParaRPr>
          </a:p>
        </p:txBody>
      </p:sp>
      <p:sp>
        <p:nvSpPr>
          <p:cNvPr id="3" name="Content Placeholder 2"/>
          <p:cNvSpPr>
            <a:spLocks noGrp="1"/>
          </p:cNvSpPr>
          <p:nvPr>
            <p:ph sz="half" idx="4294967295"/>
          </p:nvPr>
        </p:nvSpPr>
        <p:spPr>
          <a:xfrm>
            <a:off x="228600" y="2819400"/>
            <a:ext cx="6019800" cy="1219200"/>
          </a:xfrm>
        </p:spPr>
        <p:txBody>
          <a:bodyPr>
            <a:normAutofit/>
          </a:bodyPr>
          <a:lstStyle/>
          <a:p>
            <a:pPr marL="571500" indent="-571500">
              <a:buFont typeface="+mj-lt"/>
              <a:buAutoNum type="arabicParenR" startAt="3"/>
            </a:pPr>
            <a:endParaRPr lang="en-US" sz="2800" dirty="0" smtClean="0"/>
          </a:p>
          <a:p>
            <a:pPr lvl="1"/>
            <a:endParaRPr lang="en-US" dirty="0" smtClean="0"/>
          </a:p>
          <a:p>
            <a:pPr lvl="1">
              <a:buNone/>
            </a:pPr>
            <a:endParaRPr lang="en-US" dirty="0" smtClean="0"/>
          </a:p>
          <a:p>
            <a:endParaRPr lang="en-US" dirty="0" smtClean="0"/>
          </a:p>
          <a:p>
            <a:endParaRPr lang="en-US" dirty="0"/>
          </a:p>
        </p:txBody>
      </p:sp>
      <p:cxnSp>
        <p:nvCxnSpPr>
          <p:cNvPr id="4" name="Straight Connector 3"/>
          <p:cNvCxnSpPr/>
          <p:nvPr/>
        </p:nvCxnSpPr>
        <p:spPr>
          <a:xfrm>
            <a:off x="0" y="1066800"/>
            <a:ext cx="8382000" cy="0"/>
          </a:xfrm>
          <a:prstGeom prst="line">
            <a:avLst/>
          </a:prstGeom>
          <a:ln w="50800" cap="rnd">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2050" name="Picture 2"/>
          <p:cNvPicPr>
            <a:picLocks noChangeAspect="1" noChangeArrowheads="1"/>
          </p:cNvPicPr>
          <p:nvPr/>
        </p:nvPicPr>
        <p:blipFill>
          <a:blip r:embed="rId3" cstate="print"/>
          <a:srcRect/>
          <a:stretch>
            <a:fillRect/>
          </a:stretch>
        </p:blipFill>
        <p:spPr bwMode="auto">
          <a:xfrm>
            <a:off x="6324600" y="3276600"/>
            <a:ext cx="2209800" cy="3086354"/>
          </a:xfrm>
          <a:prstGeom prst="rect">
            <a:avLst/>
          </a:prstGeom>
          <a:noFill/>
          <a:ln w="9525">
            <a:noFill/>
            <a:miter lim="800000"/>
            <a:headEnd/>
            <a:tailEnd/>
          </a:ln>
        </p:spPr>
      </p:pic>
      <p:sp>
        <p:nvSpPr>
          <p:cNvPr id="6" name="TextBox 5"/>
          <p:cNvSpPr txBox="1"/>
          <p:nvPr/>
        </p:nvSpPr>
        <p:spPr>
          <a:xfrm>
            <a:off x="152400" y="1219201"/>
            <a:ext cx="6248400" cy="5539978"/>
          </a:xfrm>
          <a:prstGeom prst="rect">
            <a:avLst/>
          </a:prstGeom>
          <a:noFill/>
        </p:spPr>
        <p:txBody>
          <a:bodyPr wrap="square" rtlCol="0">
            <a:spAutoFit/>
          </a:bodyPr>
          <a:lstStyle/>
          <a:p>
            <a:pPr marL="571500" indent="-571500">
              <a:buFont typeface="+mj-lt"/>
              <a:buAutoNum type="arabicParenR"/>
            </a:pPr>
            <a:r>
              <a:rPr lang="en-US" sz="2400" b="1" dirty="0" smtClean="0">
                <a:solidFill>
                  <a:srgbClr val="FFFF00"/>
                </a:solidFill>
                <a:latin typeface="+mn-lt"/>
              </a:rPr>
              <a:t>Fix the Scioto County Problem of Drug Abuse, Misuse, and Overdose</a:t>
            </a:r>
          </a:p>
          <a:p>
            <a:pPr lvl="1">
              <a:buFont typeface="Wingdings" pitchFamily="2" charset="2"/>
              <a:buChar char="Ø"/>
            </a:pPr>
            <a:r>
              <a:rPr lang="en-US" sz="2000" dirty="0" smtClean="0">
                <a:latin typeface="+mn-lt"/>
              </a:rPr>
              <a:t> 3,874 Members on Facebook (group), public  forum to discuss prescription drug abuse &amp; what is being done in the community to respond to the problem</a:t>
            </a:r>
          </a:p>
          <a:p>
            <a:pPr lvl="1"/>
            <a:endParaRPr lang="en-US" sz="2000" dirty="0" smtClean="0">
              <a:latin typeface="+mn-lt"/>
            </a:endParaRPr>
          </a:p>
          <a:p>
            <a:pPr marL="571500" indent="-571500">
              <a:buFont typeface="+mj-lt"/>
              <a:buAutoNum type="arabicParenR" startAt="2"/>
            </a:pPr>
            <a:r>
              <a:rPr lang="en-US" sz="2400" b="1" dirty="0" smtClean="0">
                <a:solidFill>
                  <a:srgbClr val="FFFF00"/>
                </a:solidFill>
                <a:latin typeface="+mn-lt"/>
              </a:rPr>
              <a:t>Portsmouth Ohio Rx Drug Task Force</a:t>
            </a:r>
          </a:p>
          <a:p>
            <a:pPr marL="457200" lvl="2">
              <a:buFont typeface="Wingdings" pitchFamily="2" charset="2"/>
              <a:buChar char="Ø"/>
            </a:pPr>
            <a:r>
              <a:rPr lang="en-US" sz="2400" dirty="0" smtClean="0">
                <a:latin typeface="+mn-lt"/>
              </a:rPr>
              <a:t> </a:t>
            </a:r>
            <a:r>
              <a:rPr lang="en-US" sz="2000" dirty="0" smtClean="0">
                <a:latin typeface="+mn-lt"/>
              </a:rPr>
              <a:t>Meets monthly, representatives from various State &amp; local agencies attend</a:t>
            </a:r>
          </a:p>
          <a:p>
            <a:pPr marL="457200" lvl="2"/>
            <a:endParaRPr lang="en-US" sz="2000" dirty="0" smtClean="0">
              <a:latin typeface="+mn-lt"/>
            </a:endParaRPr>
          </a:p>
          <a:p>
            <a:pPr marL="571500" indent="-571500">
              <a:buClr>
                <a:srgbClr val="FFFF00"/>
              </a:buClr>
              <a:buFont typeface="+mj-lt"/>
              <a:buAutoNum type="arabicParenR" startAt="3"/>
            </a:pPr>
            <a:r>
              <a:rPr lang="en-US" sz="2400" b="1" dirty="0" smtClean="0">
                <a:solidFill>
                  <a:srgbClr val="FFFF00"/>
                </a:solidFill>
                <a:latin typeface="+mn-lt"/>
              </a:rPr>
              <a:t>SOLACE</a:t>
            </a:r>
          </a:p>
          <a:p>
            <a:pPr marL="349250" lvl="2" indent="0">
              <a:buClr>
                <a:schemeClr val="tx1"/>
              </a:buClr>
              <a:buFont typeface="Wingdings" pitchFamily="2" charset="2"/>
              <a:buChar char="Ø"/>
            </a:pPr>
            <a:r>
              <a:rPr lang="en-US" sz="2000" dirty="0" smtClean="0">
                <a:latin typeface="+mn-lt"/>
              </a:rPr>
              <a:t>Support group for people who have lost someone due to drug addiction or drug-related crimes</a:t>
            </a:r>
          </a:p>
          <a:p>
            <a:pPr marL="349250" lvl="2" indent="0">
              <a:buClr>
                <a:schemeClr val="tx1"/>
              </a:buClr>
              <a:buFont typeface="Wingdings" pitchFamily="2" charset="2"/>
              <a:buChar char="Ø"/>
            </a:pPr>
            <a:r>
              <a:rPr lang="en-US" sz="2000" dirty="0" smtClean="0">
                <a:latin typeface="+mn-lt"/>
              </a:rPr>
              <a:t> Facebook group</a:t>
            </a:r>
          </a:p>
          <a:p>
            <a:pPr marL="457200" lvl="2">
              <a:buFont typeface="Arial" pitchFamily="34" charset="0"/>
              <a:buChar char="•"/>
            </a:pPr>
            <a:endParaRPr lang="en-US" dirty="0" smtClean="0">
              <a:latin typeface="+mn-lt"/>
            </a:endParaRPr>
          </a:p>
          <a:p>
            <a:pPr lvl="1"/>
            <a:endParaRPr lang="en-US" dirty="0" smtClean="0">
              <a:latin typeface="+mn-lt"/>
            </a:endParaRPr>
          </a:p>
          <a:p>
            <a:endParaRPr lang="en-US" dirty="0"/>
          </a:p>
        </p:txBody>
      </p:sp>
      <p:pic>
        <p:nvPicPr>
          <p:cNvPr id="5" name="Picture 2"/>
          <p:cNvPicPr>
            <a:picLocks noChangeAspect="1" noChangeArrowheads="1"/>
          </p:cNvPicPr>
          <p:nvPr/>
        </p:nvPicPr>
        <p:blipFill>
          <a:blip r:embed="rId4" cstate="print"/>
          <a:srcRect/>
          <a:stretch>
            <a:fillRect/>
          </a:stretch>
        </p:blipFill>
        <p:spPr bwMode="auto">
          <a:xfrm>
            <a:off x="6934200" y="1371600"/>
            <a:ext cx="1143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0"/>
            <a:ext cx="8229600" cy="1143000"/>
          </a:xfrm>
        </p:spPr>
        <p:txBody>
          <a:bodyPr>
            <a:normAutofit/>
          </a:bodyPr>
          <a:lstStyle/>
          <a:p>
            <a:r>
              <a:rPr lang="en-US" sz="2800" dirty="0" smtClean="0">
                <a:solidFill>
                  <a:srgbClr val="FFFF00"/>
                </a:solidFill>
              </a:rPr>
              <a:t>Grassroots Community Organizing via Social Media</a:t>
            </a:r>
            <a:endParaRPr lang="en-US" sz="2800" dirty="0">
              <a:solidFill>
                <a:srgbClr val="FFFF00"/>
              </a:solidFill>
            </a:endParaRPr>
          </a:p>
        </p:txBody>
      </p:sp>
      <p:sp>
        <p:nvSpPr>
          <p:cNvPr id="3" name="Content Placeholder 2"/>
          <p:cNvSpPr>
            <a:spLocks noGrp="1"/>
          </p:cNvSpPr>
          <p:nvPr>
            <p:ph sz="half" idx="4294967295"/>
          </p:nvPr>
        </p:nvSpPr>
        <p:spPr>
          <a:xfrm>
            <a:off x="304800" y="1219200"/>
            <a:ext cx="8610600" cy="5486400"/>
          </a:xfrm>
        </p:spPr>
        <p:txBody>
          <a:bodyPr>
            <a:noAutofit/>
          </a:bodyPr>
          <a:lstStyle/>
          <a:p>
            <a:pPr>
              <a:buClr>
                <a:schemeClr val="tx1">
                  <a:lumMod val="95000"/>
                </a:schemeClr>
              </a:buClr>
              <a:buFont typeface="Arial" pitchFamily="34" charset="0"/>
              <a:buChar char="•"/>
            </a:pPr>
            <a:r>
              <a:rPr lang="en-US" dirty="0" smtClean="0">
                <a:effectLst/>
              </a:rPr>
              <a:t>Pill mill protests</a:t>
            </a:r>
          </a:p>
          <a:p>
            <a:pPr>
              <a:buClr>
                <a:schemeClr val="tx1">
                  <a:lumMod val="95000"/>
                </a:schemeClr>
              </a:buClr>
              <a:buFont typeface="Arial" pitchFamily="34" charset="0"/>
              <a:buChar char="•"/>
            </a:pPr>
            <a:r>
              <a:rPr lang="en-US" dirty="0" smtClean="0">
                <a:effectLst/>
              </a:rPr>
              <a:t>Share information, photos, &amp; videos</a:t>
            </a:r>
          </a:p>
          <a:p>
            <a:pPr>
              <a:buClr>
                <a:schemeClr val="tx1">
                  <a:lumMod val="95000"/>
                </a:schemeClr>
              </a:buClr>
              <a:buFont typeface="Arial" pitchFamily="34" charset="0"/>
              <a:buChar char="•"/>
            </a:pPr>
            <a:r>
              <a:rPr lang="en-US" dirty="0" smtClean="0">
                <a:effectLst/>
              </a:rPr>
              <a:t>T-shirts</a:t>
            </a:r>
          </a:p>
          <a:p>
            <a:pPr>
              <a:buClr>
                <a:schemeClr val="tx1">
                  <a:lumMod val="95000"/>
                </a:schemeClr>
              </a:buClr>
              <a:buFont typeface="Arial" pitchFamily="34" charset="0"/>
              <a:buChar char="•"/>
            </a:pPr>
            <a:r>
              <a:rPr lang="en-US" dirty="0" smtClean="0">
                <a:effectLst/>
              </a:rPr>
              <a:t>“Be The Wall”</a:t>
            </a:r>
          </a:p>
          <a:p>
            <a:pPr>
              <a:buClr>
                <a:schemeClr val="tx1">
                  <a:lumMod val="95000"/>
                </a:schemeClr>
              </a:buClr>
              <a:buFont typeface="Arial" pitchFamily="34" charset="0"/>
              <a:buChar char="•"/>
            </a:pPr>
            <a:r>
              <a:rPr lang="en-US" dirty="0" smtClean="0">
                <a:effectLst/>
              </a:rPr>
              <a:t>National Day of Prayer</a:t>
            </a:r>
          </a:p>
          <a:p>
            <a:pPr>
              <a:buClr>
                <a:schemeClr val="tx1">
                  <a:lumMod val="95000"/>
                </a:schemeClr>
              </a:buClr>
              <a:buFont typeface="Arial" pitchFamily="34" charset="0"/>
              <a:buChar char="•"/>
            </a:pPr>
            <a:r>
              <a:rPr lang="en-US" dirty="0" smtClean="0">
                <a:effectLst/>
              </a:rPr>
              <a:t>Seven Marches in Seven Days</a:t>
            </a:r>
          </a:p>
          <a:p>
            <a:pPr>
              <a:buClr>
                <a:schemeClr val="tx1">
                  <a:lumMod val="95000"/>
                </a:schemeClr>
              </a:buClr>
              <a:buFont typeface="Arial" pitchFamily="34" charset="0"/>
              <a:buChar char="•"/>
            </a:pPr>
            <a:r>
              <a:rPr lang="en-US" dirty="0" smtClean="0">
                <a:effectLst/>
              </a:rPr>
              <a:t> Local pain clinic ordinances</a:t>
            </a:r>
          </a:p>
          <a:p>
            <a:pPr>
              <a:buClr>
                <a:schemeClr val="tx1">
                  <a:lumMod val="95000"/>
                </a:schemeClr>
              </a:buClr>
              <a:buFont typeface="Arial" pitchFamily="34" charset="0"/>
              <a:buChar char="•"/>
            </a:pPr>
            <a:r>
              <a:rPr lang="en-US" dirty="0" smtClean="0">
                <a:effectLst/>
              </a:rPr>
              <a:t>Tax levy to fund prevention efforts</a:t>
            </a:r>
          </a:p>
          <a:p>
            <a:pPr>
              <a:buClr>
                <a:schemeClr val="tx1">
                  <a:lumMod val="95000"/>
                </a:schemeClr>
              </a:buClr>
              <a:buFont typeface="Arial" pitchFamily="34" charset="0"/>
              <a:buChar char="•"/>
            </a:pPr>
            <a:endParaRPr lang="en-US" sz="2600" b="0" dirty="0" smtClean="0">
              <a:effectLst/>
            </a:endParaRPr>
          </a:p>
          <a:p>
            <a:pPr>
              <a:buClr>
                <a:schemeClr val="tx1">
                  <a:lumMod val="95000"/>
                </a:schemeClr>
              </a:buClr>
              <a:buNone/>
            </a:pPr>
            <a:r>
              <a:rPr lang="en-US" sz="2600" dirty="0" smtClean="0">
                <a:solidFill>
                  <a:srgbClr val="FFFF00"/>
                </a:solidFill>
                <a:effectLst/>
              </a:rPr>
              <a:t>The Facebook group allowed them to  rapidly disseminate information on 1) events, 2) progress towards reaching goals, &amp; 3) immediately share successes</a:t>
            </a:r>
          </a:p>
          <a:p>
            <a:pPr>
              <a:buClr>
                <a:schemeClr val="tx1">
                  <a:lumMod val="95000"/>
                </a:schemeClr>
              </a:buClr>
              <a:buFont typeface="Arial" pitchFamily="34" charset="0"/>
              <a:buChar char="•"/>
            </a:pPr>
            <a:endParaRPr lang="en-US" b="0" dirty="0" smtClean="0">
              <a:effectLst/>
            </a:endParaRPr>
          </a:p>
          <a:p>
            <a:endParaRPr lang="en-US" dirty="0" smtClean="0"/>
          </a:p>
          <a:p>
            <a:pPr>
              <a:buNone/>
            </a:pPr>
            <a:endParaRPr lang="en-US" dirty="0"/>
          </a:p>
        </p:txBody>
      </p:sp>
      <p:cxnSp>
        <p:nvCxnSpPr>
          <p:cNvPr id="5" name="Straight Connector 4"/>
          <p:cNvCxnSpPr/>
          <p:nvPr/>
        </p:nvCxnSpPr>
        <p:spPr>
          <a:xfrm>
            <a:off x="0" y="1066800"/>
            <a:ext cx="8382000" cy="0"/>
          </a:xfrm>
          <a:prstGeom prst="line">
            <a:avLst/>
          </a:prstGeom>
          <a:ln w="50800" cap="rnd">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cstate="print"/>
          <a:stretch>
            <a:fillRect/>
          </a:stretch>
        </p:blipFill>
        <p:spPr>
          <a:xfrm>
            <a:off x="4495800" y="2286000"/>
            <a:ext cx="914400" cy="1146823"/>
          </a:xfrm>
          <a:prstGeom prst="rect">
            <a:avLst/>
          </a:prstGeom>
        </p:spPr>
      </p:pic>
      <p:pic>
        <p:nvPicPr>
          <p:cNvPr id="9" name="Picture 8"/>
          <p:cNvPicPr>
            <a:picLocks noChangeAspect="1"/>
          </p:cNvPicPr>
          <p:nvPr/>
        </p:nvPicPr>
        <p:blipFill>
          <a:blip r:embed="rId4" cstate="print"/>
          <a:stretch>
            <a:fillRect/>
          </a:stretch>
        </p:blipFill>
        <p:spPr>
          <a:xfrm>
            <a:off x="6172200" y="3505200"/>
            <a:ext cx="2362200" cy="1322833"/>
          </a:xfrm>
          <a:prstGeom prst="rect">
            <a:avLst/>
          </a:prstGeom>
        </p:spPr>
      </p:pic>
      <p:pic>
        <p:nvPicPr>
          <p:cNvPr id="11" name="Picture 2"/>
          <p:cNvPicPr>
            <a:picLocks noChangeAspect="1" noChangeArrowheads="1"/>
          </p:cNvPicPr>
          <p:nvPr/>
        </p:nvPicPr>
        <p:blipFill>
          <a:blip r:embed="rId5" cstate="print"/>
          <a:srcRect/>
          <a:stretch>
            <a:fillRect/>
          </a:stretch>
        </p:blipFill>
        <p:spPr bwMode="auto">
          <a:xfrm>
            <a:off x="5867400" y="1371600"/>
            <a:ext cx="3086100" cy="20445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2057400"/>
            <a:ext cx="3962400" cy="1661993"/>
          </a:xfrm>
          <a:prstGeom prst="rect">
            <a:avLst/>
          </a:prstGeom>
        </p:spPr>
        <p:txBody>
          <a:bodyPr wrap="square">
            <a:spAutoFit/>
          </a:bodyPr>
          <a:lstStyle/>
          <a:p>
            <a:pPr algn="ctr"/>
            <a:r>
              <a:rPr lang="en-US" sz="2400" dirty="0" smtClean="0">
                <a:solidFill>
                  <a:srgbClr val="FFFF00"/>
                </a:solidFill>
                <a:latin typeface="+mn-lt"/>
              </a:rPr>
              <a:t>Drug Czar Warns About Prescription Painkillers</a:t>
            </a:r>
          </a:p>
          <a:p>
            <a:pPr algn="ctr"/>
            <a:r>
              <a:rPr lang="en-US" dirty="0" smtClean="0">
                <a:latin typeface="+mn-lt"/>
              </a:rPr>
              <a:t>Americans take 80 percent of all prescription painkillers taken in the world</a:t>
            </a:r>
            <a:endParaRPr lang="en-US" dirty="0">
              <a:latin typeface="+mn-lt"/>
            </a:endParaRPr>
          </a:p>
        </p:txBody>
      </p:sp>
      <p:pic>
        <p:nvPicPr>
          <p:cNvPr id="4" name="Picture 3"/>
          <p:cNvPicPr>
            <a:picLocks noChangeAspect="1"/>
          </p:cNvPicPr>
          <p:nvPr/>
        </p:nvPicPr>
        <p:blipFill>
          <a:blip r:embed="rId3"/>
          <a:stretch>
            <a:fillRect/>
          </a:stretch>
        </p:blipFill>
        <p:spPr>
          <a:xfrm>
            <a:off x="4565650" y="3422650"/>
            <a:ext cx="12700" cy="12700"/>
          </a:xfrm>
          <a:prstGeom prst="rect">
            <a:avLst/>
          </a:prstGeom>
        </p:spPr>
      </p:pic>
      <p:pic>
        <p:nvPicPr>
          <p:cNvPr id="5" name="Picture 4"/>
          <p:cNvPicPr>
            <a:picLocks noChangeAspect="1"/>
          </p:cNvPicPr>
          <p:nvPr/>
        </p:nvPicPr>
        <p:blipFill>
          <a:blip r:embed="rId3"/>
          <a:stretch>
            <a:fillRect/>
          </a:stretch>
        </p:blipFill>
        <p:spPr>
          <a:xfrm>
            <a:off x="4718050" y="3575050"/>
            <a:ext cx="12700" cy="12700"/>
          </a:xfrm>
          <a:prstGeom prst="rect">
            <a:avLst/>
          </a:prstGeom>
        </p:spPr>
      </p:pic>
      <p:pic>
        <p:nvPicPr>
          <p:cNvPr id="6" name="Picture 5"/>
          <p:cNvPicPr>
            <a:picLocks noChangeAspect="1"/>
          </p:cNvPicPr>
          <p:nvPr/>
        </p:nvPicPr>
        <p:blipFill>
          <a:blip r:embed="rId4" cstate="print"/>
          <a:stretch>
            <a:fillRect/>
          </a:stretch>
        </p:blipFill>
        <p:spPr>
          <a:xfrm>
            <a:off x="304800" y="2209800"/>
            <a:ext cx="813268" cy="869950"/>
          </a:xfrm>
          <a:prstGeom prst="rect">
            <a:avLst/>
          </a:prstGeom>
        </p:spPr>
      </p:pic>
      <p:sp>
        <p:nvSpPr>
          <p:cNvPr id="7" name="Rectangle 6"/>
          <p:cNvSpPr/>
          <p:nvPr/>
        </p:nvSpPr>
        <p:spPr>
          <a:xfrm>
            <a:off x="4343400" y="3657600"/>
            <a:ext cx="4572000" cy="369332"/>
          </a:xfrm>
          <a:prstGeom prst="rect">
            <a:avLst/>
          </a:prstGeom>
        </p:spPr>
        <p:txBody>
          <a:bodyPr>
            <a:spAutoFit/>
          </a:bodyPr>
          <a:lstStyle/>
          <a:p>
            <a:r>
              <a:rPr lang="en-US" dirty="0" smtClean="0"/>
              <a:t>.</a:t>
            </a:r>
            <a:endParaRPr lang="en-US" dirty="0"/>
          </a:p>
        </p:txBody>
      </p:sp>
      <p:pic>
        <p:nvPicPr>
          <p:cNvPr id="11" name="Picture 10"/>
          <p:cNvPicPr>
            <a:picLocks noChangeAspect="1"/>
          </p:cNvPicPr>
          <p:nvPr/>
        </p:nvPicPr>
        <p:blipFill>
          <a:blip r:embed="rId5" cstate="print"/>
          <a:stretch>
            <a:fillRect/>
          </a:stretch>
        </p:blipFill>
        <p:spPr>
          <a:xfrm>
            <a:off x="685800" y="381000"/>
            <a:ext cx="2743200" cy="1577340"/>
          </a:xfrm>
          <a:prstGeom prst="rect">
            <a:avLst/>
          </a:prstGeom>
        </p:spPr>
      </p:pic>
      <p:sp>
        <p:nvSpPr>
          <p:cNvPr id="12" name="Rectangle 11"/>
          <p:cNvSpPr/>
          <p:nvPr/>
        </p:nvSpPr>
        <p:spPr>
          <a:xfrm>
            <a:off x="3505200" y="304800"/>
            <a:ext cx="4572000" cy="830997"/>
          </a:xfrm>
          <a:prstGeom prst="rect">
            <a:avLst/>
          </a:prstGeom>
        </p:spPr>
        <p:txBody>
          <a:bodyPr>
            <a:spAutoFit/>
          </a:bodyPr>
          <a:lstStyle/>
          <a:p>
            <a:pPr algn="ctr"/>
            <a:r>
              <a:rPr lang="en-US" sz="2400" dirty="0" smtClean="0">
                <a:solidFill>
                  <a:srgbClr val="FFFF00"/>
                </a:solidFill>
                <a:latin typeface="+mn-lt"/>
              </a:rPr>
              <a:t>Ohio County Losing Its Young to Painkillers’ Grip (April 14, 2011)</a:t>
            </a:r>
            <a:endParaRPr lang="en-US" sz="2400" dirty="0">
              <a:solidFill>
                <a:srgbClr val="FFFF00"/>
              </a:solidFill>
              <a:latin typeface="+mn-lt"/>
            </a:endParaRPr>
          </a:p>
        </p:txBody>
      </p:sp>
      <p:pic>
        <p:nvPicPr>
          <p:cNvPr id="13" name="Picture 12"/>
          <p:cNvPicPr>
            <a:picLocks noChangeAspect="1"/>
          </p:cNvPicPr>
          <p:nvPr/>
        </p:nvPicPr>
        <p:blipFill>
          <a:blip r:embed="rId6" cstate="print"/>
          <a:stretch>
            <a:fillRect/>
          </a:stretch>
        </p:blipFill>
        <p:spPr>
          <a:xfrm>
            <a:off x="5334000" y="1371600"/>
            <a:ext cx="3048000" cy="1697463"/>
          </a:xfrm>
          <a:prstGeom prst="rect">
            <a:avLst/>
          </a:prstGeom>
        </p:spPr>
      </p:pic>
      <p:pic>
        <p:nvPicPr>
          <p:cNvPr id="14" name="Picture 13"/>
          <p:cNvPicPr>
            <a:picLocks noChangeAspect="1"/>
          </p:cNvPicPr>
          <p:nvPr/>
        </p:nvPicPr>
        <p:blipFill>
          <a:blip r:embed="rId7" cstate="print"/>
          <a:stretch>
            <a:fillRect/>
          </a:stretch>
        </p:blipFill>
        <p:spPr>
          <a:xfrm>
            <a:off x="685800" y="3581400"/>
            <a:ext cx="1803400" cy="1352550"/>
          </a:xfrm>
          <a:prstGeom prst="rect">
            <a:avLst/>
          </a:prstGeom>
        </p:spPr>
      </p:pic>
      <p:sp>
        <p:nvSpPr>
          <p:cNvPr id="15" name="Rectangle 14"/>
          <p:cNvSpPr/>
          <p:nvPr/>
        </p:nvSpPr>
        <p:spPr>
          <a:xfrm>
            <a:off x="2514600" y="3962400"/>
            <a:ext cx="6172200" cy="400110"/>
          </a:xfrm>
          <a:prstGeom prst="rect">
            <a:avLst/>
          </a:prstGeom>
        </p:spPr>
        <p:txBody>
          <a:bodyPr wrap="square">
            <a:spAutoFit/>
          </a:bodyPr>
          <a:lstStyle/>
          <a:p>
            <a:pPr algn="ctr"/>
            <a:r>
              <a:rPr lang="en-US" sz="2000" dirty="0" smtClean="0">
                <a:solidFill>
                  <a:srgbClr val="FFFF00"/>
                </a:solidFill>
                <a:latin typeface="+mn-lt"/>
              </a:rPr>
              <a:t>Gov. Kasich vows to drive the devil out of Scioto County</a:t>
            </a:r>
            <a:endParaRPr lang="en-US" sz="2000" dirty="0">
              <a:solidFill>
                <a:srgbClr val="FFFF00"/>
              </a:solidFill>
              <a:latin typeface="+mn-lt"/>
            </a:endParaRPr>
          </a:p>
        </p:txBody>
      </p:sp>
      <p:sp>
        <p:nvSpPr>
          <p:cNvPr id="16" name="Rectangle 15"/>
          <p:cNvSpPr/>
          <p:nvPr/>
        </p:nvSpPr>
        <p:spPr>
          <a:xfrm>
            <a:off x="685800" y="5257800"/>
            <a:ext cx="3962400" cy="1200329"/>
          </a:xfrm>
          <a:prstGeom prst="rect">
            <a:avLst/>
          </a:prstGeom>
        </p:spPr>
        <p:txBody>
          <a:bodyPr wrap="square">
            <a:spAutoFit/>
          </a:bodyPr>
          <a:lstStyle/>
          <a:p>
            <a:pPr algn="ctr"/>
            <a:r>
              <a:rPr lang="en-US" sz="2400" dirty="0" smtClean="0">
                <a:solidFill>
                  <a:srgbClr val="FFFF00"/>
                </a:solidFill>
                <a:latin typeface="+mn-lt"/>
              </a:rPr>
              <a:t>Ohio’s Opiate Epidemic: A Summit on Policy, Prevention &amp; Treatment</a:t>
            </a:r>
            <a:endParaRPr lang="en-US" sz="2400" dirty="0">
              <a:solidFill>
                <a:srgbClr val="FFFF00"/>
              </a:solidFill>
              <a:latin typeface="+mn-lt"/>
            </a:endParaRPr>
          </a:p>
        </p:txBody>
      </p:sp>
      <p:pic>
        <p:nvPicPr>
          <p:cNvPr id="8" name="Picture 7"/>
          <p:cNvPicPr>
            <a:picLocks noChangeAspect="1"/>
          </p:cNvPicPr>
          <p:nvPr/>
        </p:nvPicPr>
        <p:blipFill>
          <a:blip r:embed="rId8" cstate="print"/>
          <a:stretch>
            <a:fillRect/>
          </a:stretch>
        </p:blipFill>
        <p:spPr>
          <a:xfrm>
            <a:off x="5029200" y="2743200"/>
            <a:ext cx="1841500" cy="1016000"/>
          </a:xfrm>
          <a:prstGeom prst="rect">
            <a:avLst/>
          </a:prstGeom>
        </p:spPr>
      </p:pic>
      <p:pic>
        <p:nvPicPr>
          <p:cNvPr id="9" name="Picture 8"/>
          <p:cNvPicPr>
            <a:picLocks noChangeAspect="1"/>
          </p:cNvPicPr>
          <p:nvPr/>
        </p:nvPicPr>
        <p:blipFill>
          <a:blip r:embed="rId9" cstate="print"/>
          <a:stretch>
            <a:fillRect/>
          </a:stretch>
        </p:blipFill>
        <p:spPr>
          <a:xfrm>
            <a:off x="7010400" y="2590800"/>
            <a:ext cx="1651000" cy="1227931"/>
          </a:xfrm>
          <a:prstGeom prst="rect">
            <a:avLst/>
          </a:prstGeom>
        </p:spPr>
      </p:pic>
      <p:pic>
        <p:nvPicPr>
          <p:cNvPr id="76802" name="Picture 2"/>
          <p:cNvPicPr>
            <a:picLocks noChangeAspect="1" noChangeArrowheads="1"/>
          </p:cNvPicPr>
          <p:nvPr/>
        </p:nvPicPr>
        <p:blipFill>
          <a:blip r:embed="rId10" cstate="print"/>
          <a:srcRect/>
          <a:stretch>
            <a:fillRect/>
          </a:stretch>
        </p:blipFill>
        <p:spPr bwMode="auto">
          <a:xfrm>
            <a:off x="5029200" y="4495800"/>
            <a:ext cx="3182988" cy="198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orient="vert" idx="4294967295"/>
          </p:nvPr>
        </p:nvSpPr>
        <p:spPr>
          <a:xfrm>
            <a:off x="1219200" y="0"/>
            <a:ext cx="7467600" cy="1066800"/>
          </a:xfrm>
        </p:spPr>
        <p:txBody>
          <a:bodyPr>
            <a:normAutofit/>
          </a:bodyPr>
          <a:lstStyle/>
          <a:p>
            <a:r>
              <a:rPr lang="en-US" sz="3600" dirty="0" smtClean="0">
                <a:solidFill>
                  <a:srgbClr val="FFFF00"/>
                </a:solidFill>
              </a:rPr>
              <a:t>Connecting Virtual &amp; Real Networks</a:t>
            </a:r>
            <a:endParaRPr lang="en-US" sz="3600" dirty="0"/>
          </a:p>
        </p:txBody>
      </p:sp>
      <p:sp>
        <p:nvSpPr>
          <p:cNvPr id="3" name="Content Placeholder 2"/>
          <p:cNvSpPr>
            <a:spLocks noGrp="1"/>
          </p:cNvSpPr>
          <p:nvPr>
            <p:ph type="body" orient="vert" idx="4294967295"/>
          </p:nvPr>
        </p:nvSpPr>
        <p:spPr>
          <a:xfrm>
            <a:off x="228600" y="1371600"/>
            <a:ext cx="8229600" cy="3505200"/>
          </a:xfrm>
        </p:spPr>
        <p:txBody>
          <a:bodyPr/>
          <a:lstStyle/>
          <a:p>
            <a:pPr>
              <a:buClr>
                <a:schemeClr val="tx1"/>
              </a:buClr>
              <a:buNone/>
            </a:pPr>
            <a:r>
              <a:rPr lang="en-US" dirty="0" smtClean="0">
                <a:effectLst/>
              </a:rPr>
              <a:t>Social media can be a mechanism to:</a:t>
            </a:r>
          </a:p>
          <a:p>
            <a:pPr lvl="1">
              <a:buClr>
                <a:schemeClr val="tx1"/>
              </a:buClr>
              <a:buFont typeface="Arial" pitchFamily="34" charset="0"/>
              <a:buChar char="•"/>
            </a:pPr>
            <a:r>
              <a:rPr lang="en-US" dirty="0" smtClean="0">
                <a:effectLst/>
              </a:rPr>
              <a:t> </a:t>
            </a:r>
            <a:r>
              <a:rPr lang="en-US" sz="2400" dirty="0" smtClean="0">
                <a:effectLst/>
              </a:rPr>
              <a:t>Connect with community-based organizations</a:t>
            </a:r>
          </a:p>
          <a:p>
            <a:pPr lvl="1">
              <a:buClr>
                <a:schemeClr val="tx1"/>
              </a:buClr>
              <a:buFont typeface="Arial" pitchFamily="34" charset="0"/>
              <a:buChar char="•"/>
            </a:pPr>
            <a:r>
              <a:rPr lang="en-US" sz="2400" dirty="0" smtClean="0">
                <a:effectLst/>
              </a:rPr>
              <a:t>Maintain relationships across geographic space</a:t>
            </a:r>
          </a:p>
          <a:p>
            <a:endParaRPr lang="en-US" dirty="0"/>
          </a:p>
        </p:txBody>
      </p:sp>
      <p:cxnSp>
        <p:nvCxnSpPr>
          <p:cNvPr id="6" name="Straight Connector 5"/>
          <p:cNvCxnSpPr/>
          <p:nvPr/>
        </p:nvCxnSpPr>
        <p:spPr>
          <a:xfrm>
            <a:off x="0" y="1066800"/>
            <a:ext cx="8382000" cy="0"/>
          </a:xfrm>
          <a:prstGeom prst="line">
            <a:avLst/>
          </a:prstGeom>
          <a:ln w="50800" cap="rnd">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100355" name="Picture 3"/>
          <p:cNvPicPr>
            <a:picLocks noChangeAspect="1" noChangeArrowheads="1"/>
          </p:cNvPicPr>
          <p:nvPr/>
        </p:nvPicPr>
        <p:blipFill>
          <a:blip r:embed="rId3" cstate="print"/>
          <a:srcRect/>
          <a:stretch>
            <a:fillRect/>
          </a:stretch>
        </p:blipFill>
        <p:spPr bwMode="auto">
          <a:xfrm>
            <a:off x="4648200" y="3048000"/>
            <a:ext cx="3966101" cy="2667000"/>
          </a:xfrm>
          <a:prstGeom prst="rect">
            <a:avLst/>
          </a:prstGeom>
          <a:noFill/>
          <a:ln w="9525">
            <a:noFill/>
            <a:miter lim="800000"/>
            <a:headEnd/>
            <a:tailEnd/>
          </a:ln>
          <a:effectLst/>
        </p:spPr>
      </p:pic>
      <p:pic>
        <p:nvPicPr>
          <p:cNvPr id="100356" name="Picture 4"/>
          <p:cNvPicPr>
            <a:picLocks noChangeAspect="1" noChangeArrowheads="1"/>
          </p:cNvPicPr>
          <p:nvPr/>
        </p:nvPicPr>
        <p:blipFill>
          <a:blip r:embed="rId4" cstate="print"/>
          <a:srcRect/>
          <a:stretch>
            <a:fillRect/>
          </a:stretch>
        </p:blipFill>
        <p:spPr bwMode="auto">
          <a:xfrm>
            <a:off x="533399" y="3048000"/>
            <a:ext cx="3672657"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76150" y="140525"/>
            <a:ext cx="8839200" cy="6595842"/>
          </a:xfrm>
          <a:prstGeom prst="rect">
            <a:avLst/>
          </a:prstGeom>
          <a:noFill/>
          <a:ln w="9525">
            <a:noFill/>
            <a:miter lim="800000"/>
            <a:headEnd/>
            <a:tailEnd/>
          </a:ln>
        </p:spPr>
      </p:pic>
      <p:sp>
        <p:nvSpPr>
          <p:cNvPr id="3" name="TextBox 2"/>
          <p:cNvSpPr txBox="1"/>
          <p:nvPr/>
        </p:nvSpPr>
        <p:spPr>
          <a:xfrm>
            <a:off x="7620000" y="6019800"/>
            <a:ext cx="1274708" cy="584775"/>
          </a:xfrm>
          <a:prstGeom prst="rect">
            <a:avLst/>
          </a:prstGeom>
          <a:noFill/>
        </p:spPr>
        <p:txBody>
          <a:bodyPr wrap="none" rtlCol="0">
            <a:spAutoFit/>
          </a:bodyPr>
          <a:lstStyle/>
          <a:p>
            <a:r>
              <a:rPr lang="en-US" sz="3200" b="1" dirty="0" smtClean="0">
                <a:solidFill>
                  <a:srgbClr val="FF0000"/>
                </a:solidFill>
                <a:latin typeface="Aharoni" pitchFamily="2" charset="-79"/>
                <a:cs typeface="Aharoni" pitchFamily="2" charset="-79"/>
              </a:rPr>
              <a:t>N=305</a:t>
            </a:r>
            <a:endParaRPr lang="en-US" sz="3200" b="1" dirty="0">
              <a:solidFill>
                <a:srgbClr val="FF000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orient="vert" idx="4294967295"/>
          </p:nvPr>
        </p:nvSpPr>
        <p:spPr>
          <a:xfrm>
            <a:off x="1219200" y="0"/>
            <a:ext cx="7467600" cy="1066800"/>
          </a:xfrm>
        </p:spPr>
        <p:txBody>
          <a:bodyPr>
            <a:normAutofit/>
          </a:bodyPr>
          <a:lstStyle/>
          <a:p>
            <a:r>
              <a:rPr lang="en-US" sz="3600" dirty="0" smtClean="0">
                <a:solidFill>
                  <a:srgbClr val="FFFF00"/>
                </a:solidFill>
              </a:rPr>
              <a:t>Pros &amp; Cons</a:t>
            </a:r>
            <a:endParaRPr lang="en-US" sz="3600" dirty="0"/>
          </a:p>
        </p:txBody>
      </p:sp>
      <p:sp>
        <p:nvSpPr>
          <p:cNvPr id="3" name="Content Placeholder 2"/>
          <p:cNvSpPr>
            <a:spLocks noGrp="1"/>
          </p:cNvSpPr>
          <p:nvPr>
            <p:ph type="body" orient="vert" idx="4294967295"/>
          </p:nvPr>
        </p:nvSpPr>
        <p:spPr>
          <a:xfrm>
            <a:off x="457200" y="1371600"/>
            <a:ext cx="4038600" cy="3505200"/>
          </a:xfrm>
        </p:spPr>
        <p:txBody>
          <a:bodyPr/>
          <a:lstStyle/>
          <a:p>
            <a:pPr>
              <a:buClr>
                <a:schemeClr val="tx1"/>
              </a:buClr>
              <a:buNone/>
            </a:pPr>
            <a:r>
              <a:rPr lang="en-US" u="sng" dirty="0" smtClean="0">
                <a:effectLst/>
              </a:rPr>
              <a:t>Advantages</a:t>
            </a:r>
            <a:r>
              <a:rPr lang="en-US" dirty="0" smtClean="0">
                <a:effectLst/>
              </a:rPr>
              <a:t>: </a:t>
            </a:r>
          </a:p>
          <a:p>
            <a:pPr>
              <a:buClr>
                <a:schemeClr val="tx1"/>
              </a:buClr>
              <a:buFont typeface="Arial" pitchFamily="34" charset="0"/>
              <a:buChar char="•"/>
            </a:pPr>
            <a:r>
              <a:rPr lang="en-US" dirty="0" smtClean="0">
                <a:effectLst/>
              </a:rPr>
              <a:t> Rapid dissemination </a:t>
            </a:r>
          </a:p>
          <a:p>
            <a:pPr>
              <a:buClr>
                <a:schemeClr val="tx1"/>
              </a:buClr>
              <a:buFont typeface="Arial" pitchFamily="34" charset="0"/>
              <a:buChar char="•"/>
            </a:pPr>
            <a:r>
              <a:rPr lang="en-US" dirty="0" smtClean="0">
                <a:effectLst/>
              </a:rPr>
              <a:t>Connect with people &amp; organizations that are geographically remote</a:t>
            </a:r>
          </a:p>
          <a:p>
            <a:pPr>
              <a:buClr>
                <a:schemeClr val="tx1"/>
              </a:buClr>
              <a:buFont typeface="Arial" pitchFamily="34" charset="0"/>
              <a:buChar char="•"/>
            </a:pPr>
            <a:r>
              <a:rPr lang="en-US" dirty="0" smtClean="0">
                <a:effectLst/>
              </a:rPr>
              <a:t>Reinforce existing relationships</a:t>
            </a:r>
          </a:p>
          <a:p>
            <a:pPr>
              <a:buClr>
                <a:schemeClr val="tx1"/>
              </a:buClr>
              <a:buFont typeface="Arial" pitchFamily="34" charset="0"/>
              <a:buChar char="•"/>
            </a:pPr>
            <a:r>
              <a:rPr lang="en-US" dirty="0" smtClean="0">
                <a:effectLst/>
              </a:rPr>
              <a:t>Expand social networks</a:t>
            </a:r>
          </a:p>
          <a:p>
            <a:pPr>
              <a:buClr>
                <a:schemeClr val="tx1"/>
              </a:buClr>
              <a:buFont typeface="Arial" pitchFamily="34" charset="0"/>
              <a:buChar char="•"/>
            </a:pPr>
            <a:endParaRPr lang="en-US" dirty="0" smtClean="0"/>
          </a:p>
          <a:p>
            <a:pPr>
              <a:buClr>
                <a:schemeClr val="tx1"/>
              </a:buClr>
              <a:buFont typeface="Arial" pitchFamily="34" charset="0"/>
              <a:buChar char="•"/>
            </a:pPr>
            <a:endParaRPr lang="en-US" dirty="0" smtClean="0"/>
          </a:p>
          <a:p>
            <a:endParaRPr lang="en-US" dirty="0"/>
          </a:p>
        </p:txBody>
      </p:sp>
      <p:cxnSp>
        <p:nvCxnSpPr>
          <p:cNvPr id="6" name="Straight Connector 5"/>
          <p:cNvCxnSpPr/>
          <p:nvPr/>
        </p:nvCxnSpPr>
        <p:spPr>
          <a:xfrm>
            <a:off x="0" y="1066800"/>
            <a:ext cx="8382000" cy="0"/>
          </a:xfrm>
          <a:prstGeom prst="line">
            <a:avLst/>
          </a:prstGeom>
          <a:ln w="50800" cap="rnd">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8" name="Content Placeholder 2"/>
          <p:cNvSpPr txBox="1">
            <a:spLocks/>
          </p:cNvSpPr>
          <p:nvPr/>
        </p:nvSpPr>
        <p:spPr>
          <a:xfrm>
            <a:off x="4876800" y="1371600"/>
            <a:ext cx="3810000" cy="3505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1"/>
              </a:buClr>
              <a:buSzPct val="90000"/>
              <a:buFont typeface="Wingdings" pitchFamily="2" charset="2"/>
              <a:buNone/>
              <a:tabLst/>
              <a:defRPr/>
            </a:pPr>
            <a:r>
              <a:rPr kumimoji="0" lang="en-US" sz="2400" b="1" i="0" u="sng" strike="noStrike" kern="1200" cap="none" spc="0" normalizeH="0" baseline="0" noProof="0" dirty="0" smtClean="0">
                <a:ln>
                  <a:noFill/>
                </a:ln>
                <a:solidFill>
                  <a:schemeClr val="tx1"/>
                </a:solidFill>
                <a:uLnTx/>
                <a:uFillTx/>
                <a:latin typeface="+mn-lt"/>
                <a:ea typeface="+mn-ea"/>
                <a:cs typeface="+mn-cs"/>
              </a:rPr>
              <a:t>Disadvantages</a:t>
            </a:r>
            <a:r>
              <a:rPr kumimoji="0" lang="en-US" sz="2400" b="1" i="0" u="none" strike="noStrike" kern="1200" cap="none" spc="0" normalizeH="0" baseline="0" noProof="0" dirty="0" smtClean="0">
                <a:ln>
                  <a:noFill/>
                </a:ln>
                <a:solidFill>
                  <a:schemeClr val="tx1"/>
                </a:solidFill>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
                <a:schemeClr val="tx1"/>
              </a:buClr>
              <a:buSzPct val="90000"/>
              <a:buFont typeface="Arial" pitchFamily="34" charset="0"/>
              <a:buChar char="•"/>
              <a:tabLst/>
              <a:defRPr/>
            </a:pPr>
            <a:r>
              <a:rPr kumimoji="0" lang="en-US" sz="2400" b="1" i="0" u="none" strike="noStrike" kern="1200" cap="none" spc="0" normalizeH="0" baseline="0" noProof="0" dirty="0" smtClean="0">
                <a:ln>
                  <a:noFill/>
                </a:ln>
                <a:solidFill>
                  <a:schemeClr val="tx1"/>
                </a:solidFill>
                <a:uLnTx/>
                <a:uFillTx/>
                <a:latin typeface="+mn-lt"/>
                <a:ea typeface="+mn-ea"/>
                <a:cs typeface="+mn-cs"/>
              </a:rPr>
              <a:t> Limited reach </a:t>
            </a:r>
            <a:r>
              <a:rPr lang="en-US" sz="2400" b="1" dirty="0" smtClean="0">
                <a:latin typeface="+mn-lt"/>
              </a:rPr>
              <a:t>to</a:t>
            </a:r>
            <a:r>
              <a:rPr kumimoji="0" lang="en-US" sz="2400" b="1" i="0" u="none" strike="noStrike" kern="1200" cap="none" spc="0" normalizeH="0" noProof="0" dirty="0" smtClean="0">
                <a:ln>
                  <a:noFill/>
                </a:ln>
                <a:solidFill>
                  <a:schemeClr val="tx1"/>
                </a:solidFill>
                <a:uLnTx/>
                <a:uFillTx/>
                <a:latin typeface="+mn-lt"/>
                <a:ea typeface="+mn-ea"/>
                <a:cs typeface="+mn-cs"/>
              </a:rPr>
              <a:t> older persons &amp; disadvantaged </a:t>
            </a:r>
            <a:endParaRPr kumimoji="0" lang="en-US" sz="2400" b="1" i="0" u="none" strike="noStrike" kern="1200" cap="none" spc="0" normalizeH="0" baseline="0" noProof="0" dirty="0" smtClean="0">
              <a:ln>
                <a:noFill/>
              </a:ln>
              <a:solidFill>
                <a:schemeClr val="tx1"/>
              </a:solidFill>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1"/>
              </a:buClr>
              <a:buSzPct val="90000"/>
              <a:buFont typeface="Arial" pitchFamily="34" charset="0"/>
              <a:buChar char="•"/>
              <a:tabLst/>
              <a:defRPr/>
            </a:pPr>
            <a:r>
              <a:rPr lang="en-US" sz="2400" b="1" dirty="0" smtClean="0">
                <a:latin typeface="+mn-lt"/>
              </a:rPr>
              <a:t> Fast pace</a:t>
            </a:r>
          </a:p>
          <a:p>
            <a:pPr marL="342900" marR="0" lvl="0" indent="-342900" algn="l" defTabSz="914400" rtl="0" eaLnBrk="1" fontAlgn="auto" latinLnBrk="0" hangingPunct="1">
              <a:lnSpc>
                <a:spcPct val="100000"/>
              </a:lnSpc>
              <a:spcBef>
                <a:spcPct val="20000"/>
              </a:spcBef>
              <a:spcAft>
                <a:spcPts val="0"/>
              </a:spcAft>
              <a:buClr>
                <a:schemeClr val="tx1"/>
              </a:buClr>
              <a:buSzPct val="90000"/>
              <a:buFont typeface="Arial" pitchFamily="34" charset="0"/>
              <a:buChar char="•"/>
              <a:tabLst/>
              <a:defRPr/>
            </a:pPr>
            <a:r>
              <a:rPr kumimoji="0" lang="en-US" sz="2400" b="1" i="0" u="none" strike="noStrike" kern="1200" cap="none" spc="0" normalizeH="0" baseline="0" noProof="0" dirty="0" smtClean="0">
                <a:ln>
                  <a:noFill/>
                </a:ln>
                <a:solidFill>
                  <a:schemeClr val="tx1"/>
                </a:solidFill>
                <a:uLnTx/>
                <a:uFillTx/>
                <a:latin typeface="+mn-lt"/>
                <a:ea typeface="+mn-ea"/>
                <a:cs typeface="+mn-cs"/>
              </a:rPr>
              <a:t>Changing</a:t>
            </a:r>
            <a:r>
              <a:rPr kumimoji="0" lang="en-US" sz="2400" b="1" i="0" u="none" strike="noStrike" kern="1200" cap="none" spc="0" normalizeH="0" noProof="0" dirty="0" smtClean="0">
                <a:ln>
                  <a:noFill/>
                </a:ln>
                <a:solidFill>
                  <a:schemeClr val="tx1"/>
                </a:solidFill>
                <a:uLnTx/>
                <a:uFillTx/>
                <a:latin typeface="+mn-lt"/>
                <a:ea typeface="+mn-ea"/>
                <a:cs typeface="+mn-cs"/>
              </a:rPr>
              <a:t> technologies</a:t>
            </a:r>
          </a:p>
          <a:p>
            <a:pPr marL="342900" marR="0" lvl="0" indent="-342900" algn="l" defTabSz="914400" rtl="0" eaLnBrk="1" fontAlgn="auto" latinLnBrk="0" hangingPunct="1">
              <a:lnSpc>
                <a:spcPct val="100000"/>
              </a:lnSpc>
              <a:spcBef>
                <a:spcPct val="20000"/>
              </a:spcBef>
              <a:spcAft>
                <a:spcPts val="0"/>
              </a:spcAft>
              <a:buClr>
                <a:schemeClr val="tx1"/>
              </a:buClr>
              <a:buSzPct val="90000"/>
              <a:buFont typeface="Arial" pitchFamily="34" charset="0"/>
              <a:buChar char="•"/>
              <a:tabLst/>
              <a:defRPr/>
            </a:pPr>
            <a:r>
              <a:rPr lang="en-US" sz="2400" b="1" noProof="0" dirty="0" smtClean="0">
                <a:latin typeface="+mn-lt"/>
              </a:rPr>
              <a:t>Confidentiality &amp; anonymity</a:t>
            </a:r>
          </a:p>
          <a:p>
            <a:pPr marL="342900" marR="0" lvl="0" indent="-342900" algn="l" defTabSz="914400" rtl="0" eaLnBrk="1" fontAlgn="auto" latinLnBrk="0" hangingPunct="1">
              <a:lnSpc>
                <a:spcPct val="100000"/>
              </a:lnSpc>
              <a:spcBef>
                <a:spcPct val="20000"/>
              </a:spcBef>
              <a:spcAft>
                <a:spcPts val="0"/>
              </a:spcAft>
              <a:buClr>
                <a:schemeClr val="tx1"/>
              </a:buClr>
              <a:buSzPct val="90000"/>
              <a:buFont typeface="Arial" pitchFamily="34" charset="0"/>
              <a:buChar char="•"/>
              <a:tabLst/>
              <a:defRPr/>
            </a:pPr>
            <a:endParaRPr kumimoji="0" lang="en-US" sz="24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1"/>
              </a:buClr>
              <a:buSzPct val="90000"/>
              <a:buFont typeface="Arial" pitchFamily="34" charset="0"/>
              <a:buChar char="•"/>
              <a:tabLst/>
              <a:defRPr/>
            </a:pPr>
            <a:endParaRPr kumimoji="0" lang="en-US" sz="24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1"/>
              </a:buClr>
              <a:buSzPct val="90000"/>
              <a:buFont typeface="Arial" pitchFamily="34" charset="0"/>
              <a:buChar char="•"/>
              <a:tabLst/>
              <a:defRPr/>
            </a:pPr>
            <a:endParaRPr kumimoji="0" lang="en-US" sz="24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1"/>
              </a:buClr>
              <a:buSzPct val="90000"/>
              <a:buFont typeface="Arial" pitchFamily="34" charset="0"/>
              <a:buChar char="•"/>
              <a:tabLst/>
              <a:defRPr/>
            </a:pPr>
            <a:endParaRPr kumimoji="0" lang="en-US" sz="24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90000"/>
              <a:buFont typeface="Wingdings" pitchFamily="2" charset="2"/>
              <a:buChar char=""/>
              <a:tabLst/>
              <a:defRPr/>
            </a:pPr>
            <a:endParaRPr kumimoji="0" lang="en-US" sz="2400" b="1" i="0" u="none" strike="noStrike" kern="1200" cap="none" spc="0" normalizeH="0" baseline="0" noProof="0" dirty="0">
              <a:ln>
                <a:noFill/>
              </a:ln>
              <a:solidFill>
                <a:schemeClr val="tx1"/>
              </a:solidFill>
              <a:effectLst>
                <a:outerShdw blurRad="50800" dist="50800" dir="2700000" algn="tl" rotWithShape="0">
                  <a:schemeClr val="bg1">
                    <a:alpha val="30000"/>
                  </a:schemeClr>
                </a:outerShdw>
              </a:effectLst>
              <a:uLnTx/>
              <a:uFillTx/>
              <a:latin typeface="+mn-lt"/>
              <a:ea typeface="+mn-ea"/>
              <a:cs typeface="+mn-cs"/>
            </a:endParaRPr>
          </a:p>
        </p:txBody>
      </p:sp>
      <p:sp>
        <p:nvSpPr>
          <p:cNvPr id="7" name="TextBox 6"/>
          <p:cNvSpPr txBox="1"/>
          <p:nvPr/>
        </p:nvSpPr>
        <p:spPr>
          <a:xfrm>
            <a:off x="1066800" y="5334000"/>
            <a:ext cx="6712735" cy="1015663"/>
          </a:xfrm>
          <a:prstGeom prst="rect">
            <a:avLst/>
          </a:prstGeom>
          <a:noFill/>
        </p:spPr>
        <p:txBody>
          <a:bodyPr wrap="none" rtlCol="0">
            <a:spAutoFit/>
          </a:bodyPr>
          <a:lstStyle/>
          <a:p>
            <a:r>
              <a:rPr lang="en-US" sz="6000" dirty="0" smtClean="0">
                <a:solidFill>
                  <a:srgbClr val="FFFF00"/>
                </a:solidFill>
                <a:latin typeface="+mn-lt"/>
              </a:rPr>
              <a:t>NEED MORE DATA!!</a:t>
            </a:r>
            <a:endParaRPr lang="en-US" sz="6000" dirty="0">
              <a:solidFill>
                <a:srgbClr val="FFFF00"/>
              </a:solidFill>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371600" y="3276600"/>
            <a:ext cx="2133600" cy="400110"/>
          </a:xfrm>
          <a:prstGeom prst="rect">
            <a:avLst/>
          </a:prstGeom>
          <a:noFill/>
        </p:spPr>
        <p:txBody>
          <a:bodyPr wrap="square" rtlCol="0">
            <a:spAutoFit/>
          </a:bodyPr>
          <a:lstStyle/>
          <a:p>
            <a:r>
              <a:rPr lang="en-US" sz="2000" dirty="0" smtClean="0">
                <a:solidFill>
                  <a:schemeClr val="bg1"/>
                </a:solidFill>
                <a:latin typeface="+mn-lt"/>
                <a:cs typeface="Aharoni" pitchFamily="2" charset="-79"/>
              </a:rPr>
              <a:t>Obama=3,000,000</a:t>
            </a:r>
            <a:endParaRPr lang="en-US" sz="2000" dirty="0">
              <a:latin typeface="+mn-lt"/>
              <a:cs typeface="Aharoni" pitchFamily="2" charset="-79"/>
            </a:endParaRPr>
          </a:p>
        </p:txBody>
      </p:sp>
      <p:sp>
        <p:nvSpPr>
          <p:cNvPr id="7" name="TextBox 6"/>
          <p:cNvSpPr txBox="1"/>
          <p:nvPr/>
        </p:nvSpPr>
        <p:spPr>
          <a:xfrm>
            <a:off x="1371600" y="3733800"/>
            <a:ext cx="2133600" cy="400110"/>
          </a:xfrm>
          <a:prstGeom prst="rect">
            <a:avLst/>
          </a:prstGeom>
          <a:noFill/>
        </p:spPr>
        <p:txBody>
          <a:bodyPr wrap="square" rtlCol="0">
            <a:spAutoFit/>
          </a:bodyPr>
          <a:lstStyle/>
          <a:p>
            <a:r>
              <a:rPr lang="en-US" sz="2000" dirty="0" smtClean="0">
                <a:solidFill>
                  <a:schemeClr val="bg1"/>
                </a:solidFill>
                <a:latin typeface="+mn-lt"/>
                <a:cs typeface="Aharoni" pitchFamily="2" charset="-79"/>
              </a:rPr>
              <a:t>McCain=319,000</a:t>
            </a:r>
            <a:endParaRPr lang="en-US" sz="2000" dirty="0">
              <a:latin typeface="+mn-lt"/>
              <a:cs typeface="Aharoni" pitchFamily="2" charset="-79"/>
            </a:endParaRPr>
          </a:p>
        </p:txBody>
      </p:sp>
      <p:sp>
        <p:nvSpPr>
          <p:cNvPr id="8" name="TextBox 7"/>
          <p:cNvSpPr txBox="1"/>
          <p:nvPr/>
        </p:nvSpPr>
        <p:spPr>
          <a:xfrm rot="16200000">
            <a:off x="2790855" y="790545"/>
            <a:ext cx="1981200" cy="400110"/>
          </a:xfrm>
          <a:prstGeom prst="rect">
            <a:avLst/>
          </a:prstGeom>
          <a:noFill/>
        </p:spPr>
        <p:txBody>
          <a:bodyPr wrap="square" rtlCol="0">
            <a:spAutoFit/>
          </a:bodyPr>
          <a:lstStyle/>
          <a:p>
            <a:r>
              <a:rPr lang="en-US" sz="2000" dirty="0" smtClean="0">
                <a:solidFill>
                  <a:schemeClr val="bg1"/>
                </a:solidFill>
                <a:latin typeface="+mn-lt"/>
                <a:cs typeface="Aharoni" pitchFamily="2" charset="-79"/>
              </a:rPr>
              <a:t>Obama=115,623</a:t>
            </a:r>
            <a:endParaRPr lang="en-US" sz="2000" dirty="0">
              <a:latin typeface="+mn-lt"/>
              <a:cs typeface="Aharoni" pitchFamily="2" charset="-79"/>
            </a:endParaRPr>
          </a:p>
        </p:txBody>
      </p:sp>
      <p:sp>
        <p:nvSpPr>
          <p:cNvPr id="9" name="TextBox 8"/>
          <p:cNvSpPr txBox="1"/>
          <p:nvPr/>
        </p:nvSpPr>
        <p:spPr>
          <a:xfrm rot="16200000">
            <a:off x="4409855" y="695545"/>
            <a:ext cx="1791200" cy="400110"/>
          </a:xfrm>
          <a:prstGeom prst="rect">
            <a:avLst/>
          </a:prstGeom>
          <a:noFill/>
        </p:spPr>
        <p:txBody>
          <a:bodyPr wrap="square" rtlCol="0">
            <a:spAutoFit/>
          </a:bodyPr>
          <a:lstStyle/>
          <a:p>
            <a:r>
              <a:rPr lang="en-US" sz="2000" dirty="0" smtClean="0">
                <a:solidFill>
                  <a:schemeClr val="bg1"/>
                </a:solidFill>
                <a:latin typeface="+mn-lt"/>
                <a:cs typeface="Aharoni" pitchFamily="2" charset="-79"/>
              </a:rPr>
              <a:t>McCain=4,911</a:t>
            </a:r>
            <a:endParaRPr lang="en-US" sz="2000" dirty="0">
              <a:latin typeface="+mn-lt"/>
              <a:cs typeface="Aharoni" pitchFamily="2" charset="-79"/>
            </a:endParaRPr>
          </a:p>
        </p:txBody>
      </p:sp>
      <p:sp>
        <p:nvSpPr>
          <p:cNvPr id="10" name="TextBox 9"/>
          <p:cNvSpPr txBox="1"/>
          <p:nvPr/>
        </p:nvSpPr>
        <p:spPr>
          <a:xfrm rot="19666982">
            <a:off x="5263193" y="1919561"/>
            <a:ext cx="1905000" cy="400110"/>
          </a:xfrm>
          <a:prstGeom prst="rect">
            <a:avLst/>
          </a:prstGeom>
          <a:noFill/>
        </p:spPr>
        <p:txBody>
          <a:bodyPr wrap="square" rtlCol="0">
            <a:spAutoFit/>
          </a:bodyPr>
          <a:lstStyle/>
          <a:p>
            <a:r>
              <a:rPr lang="en-US" sz="2000" dirty="0" smtClean="0">
                <a:solidFill>
                  <a:schemeClr val="bg1"/>
                </a:solidFill>
                <a:latin typeface="+mn-lt"/>
                <a:cs typeface="Aharoni" pitchFamily="2" charset="-79"/>
              </a:rPr>
              <a:t>Obama=117,873</a:t>
            </a:r>
            <a:endParaRPr lang="en-US" sz="2000" dirty="0">
              <a:latin typeface="+mn-lt"/>
              <a:cs typeface="Aharoni" pitchFamily="2" charset="-79"/>
            </a:endParaRPr>
          </a:p>
        </p:txBody>
      </p:sp>
      <p:sp>
        <p:nvSpPr>
          <p:cNvPr id="11" name="TextBox 10"/>
          <p:cNvSpPr txBox="1"/>
          <p:nvPr/>
        </p:nvSpPr>
        <p:spPr>
          <a:xfrm rot="19737780">
            <a:off x="5490675" y="2514950"/>
            <a:ext cx="1905000" cy="400110"/>
          </a:xfrm>
          <a:prstGeom prst="rect">
            <a:avLst/>
          </a:prstGeom>
          <a:noFill/>
        </p:spPr>
        <p:txBody>
          <a:bodyPr wrap="square" rtlCol="0">
            <a:spAutoFit/>
          </a:bodyPr>
          <a:lstStyle/>
          <a:p>
            <a:r>
              <a:rPr lang="en-US" sz="2000" dirty="0" smtClean="0">
                <a:solidFill>
                  <a:schemeClr val="bg1"/>
                </a:solidFill>
                <a:latin typeface="+mn-lt"/>
                <a:cs typeface="Aharoni" pitchFamily="2" charset="-79"/>
              </a:rPr>
              <a:t>McCain=2,902</a:t>
            </a:r>
            <a:endParaRPr lang="en-US" sz="2000" dirty="0">
              <a:latin typeface="+mn-lt"/>
              <a:cs typeface="Aharoni" pitchFamily="2" charset="-79"/>
            </a:endParaRPr>
          </a:p>
        </p:txBody>
      </p:sp>
      <p:pic>
        <p:nvPicPr>
          <p:cNvPr id="2051" name="Picture 3"/>
          <p:cNvPicPr>
            <a:picLocks noChangeAspect="1" noChangeArrowheads="1"/>
          </p:cNvPicPr>
          <p:nvPr/>
        </p:nvPicPr>
        <p:blipFill>
          <a:blip r:embed="rId4" cstate="print"/>
          <a:srcRect/>
          <a:stretch>
            <a:fillRect/>
          </a:stretch>
        </p:blipFill>
        <p:spPr bwMode="auto">
          <a:xfrm>
            <a:off x="7391400" y="2514600"/>
            <a:ext cx="1600200" cy="2403856"/>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3505200" y="5334000"/>
            <a:ext cx="2115931" cy="1524000"/>
          </a:xfrm>
          <a:prstGeom prst="rect">
            <a:avLst/>
          </a:prstGeom>
          <a:noFill/>
          <a:ln w="9525">
            <a:noFill/>
            <a:miter lim="800000"/>
            <a:headEnd/>
            <a:tailEnd/>
          </a:ln>
        </p:spPr>
      </p:pic>
      <p:sp>
        <p:nvSpPr>
          <p:cNvPr id="12" name="TextBox 11"/>
          <p:cNvSpPr txBox="1"/>
          <p:nvPr/>
        </p:nvSpPr>
        <p:spPr>
          <a:xfrm>
            <a:off x="4724400" y="5257800"/>
            <a:ext cx="923651" cy="369332"/>
          </a:xfrm>
          <a:prstGeom prst="rect">
            <a:avLst/>
          </a:prstGeom>
          <a:noFill/>
        </p:spPr>
        <p:txBody>
          <a:bodyPr wrap="none" rtlCol="0">
            <a:spAutoFit/>
          </a:bodyPr>
          <a:lstStyle/>
          <a:p>
            <a:r>
              <a:rPr lang="en-US" dirty="0" smtClean="0">
                <a:solidFill>
                  <a:schemeClr val="bg1"/>
                </a:solidFill>
                <a:latin typeface="Aharoni" pitchFamily="2" charset="-79"/>
                <a:cs typeface="Aharoni" pitchFamily="2" charset="-79"/>
              </a:rPr>
              <a:t>E-MAIL</a:t>
            </a:r>
            <a:endParaRPr lang="en-US" dirty="0">
              <a:solidFill>
                <a:schemeClr val="bg1"/>
              </a:solidFill>
              <a:latin typeface="Aharoni" pitchFamily="2" charset="-79"/>
              <a:cs typeface="Aharoni" pitchFamily="2" charset="-79"/>
            </a:endParaRPr>
          </a:p>
        </p:txBody>
      </p:sp>
      <p:sp>
        <p:nvSpPr>
          <p:cNvPr id="13" name="TextBox 12"/>
          <p:cNvSpPr txBox="1"/>
          <p:nvPr/>
        </p:nvSpPr>
        <p:spPr>
          <a:xfrm>
            <a:off x="7467600" y="2895600"/>
            <a:ext cx="678391" cy="369332"/>
          </a:xfrm>
          <a:prstGeom prst="rect">
            <a:avLst/>
          </a:prstGeom>
          <a:noFill/>
        </p:spPr>
        <p:txBody>
          <a:bodyPr wrap="none" rtlCol="0">
            <a:spAutoFit/>
          </a:bodyPr>
          <a:lstStyle/>
          <a:p>
            <a:r>
              <a:rPr lang="en-US" dirty="0" smtClean="0">
                <a:solidFill>
                  <a:schemeClr val="bg1"/>
                </a:solidFill>
                <a:latin typeface="Aharoni" pitchFamily="2" charset="-79"/>
                <a:cs typeface="Aharoni" pitchFamily="2" charset="-79"/>
              </a:rPr>
              <a:t>TEXT</a:t>
            </a:r>
            <a:endParaRPr lang="en-US" dirty="0">
              <a:solidFill>
                <a:schemeClr val="bg1"/>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orient="vert" idx="4294967295"/>
          </p:nvPr>
        </p:nvSpPr>
        <p:spPr>
          <a:xfrm>
            <a:off x="381000" y="1200400"/>
            <a:ext cx="8229600" cy="3048000"/>
          </a:xfrm>
        </p:spPr>
        <p:txBody>
          <a:bodyPr/>
          <a:lstStyle/>
          <a:p>
            <a:pPr>
              <a:buClr>
                <a:schemeClr val="tx1"/>
              </a:buClr>
              <a:buFont typeface="Arial" pitchFamily="34" charset="0"/>
              <a:buChar char="•"/>
            </a:pPr>
            <a:r>
              <a:rPr lang="en-US" dirty="0" smtClean="0">
                <a:effectLst/>
              </a:rPr>
              <a:t>Social media tools are about relationships</a:t>
            </a:r>
          </a:p>
          <a:p>
            <a:pPr>
              <a:buClr>
                <a:schemeClr val="tx1"/>
              </a:buClr>
              <a:buFont typeface="Arial" pitchFamily="34" charset="0"/>
              <a:buChar char="•"/>
            </a:pPr>
            <a:r>
              <a:rPr lang="en-US" dirty="0" smtClean="0">
                <a:effectLst/>
              </a:rPr>
              <a:t>Dissemination is far reaching &amp; immediate</a:t>
            </a:r>
          </a:p>
          <a:p>
            <a:pPr>
              <a:buClr>
                <a:schemeClr val="tx1"/>
              </a:buClr>
              <a:buFont typeface="Arial" pitchFamily="34" charset="0"/>
              <a:buChar char="•"/>
            </a:pPr>
            <a:r>
              <a:rPr lang="en-US" dirty="0" smtClean="0">
                <a:effectLst/>
              </a:rPr>
              <a:t>Bridge geographic distances</a:t>
            </a:r>
          </a:p>
          <a:p>
            <a:pPr>
              <a:buClr>
                <a:schemeClr val="tx1"/>
              </a:buClr>
              <a:buFont typeface="Arial" pitchFamily="34" charset="0"/>
              <a:buChar char="•"/>
            </a:pPr>
            <a:r>
              <a:rPr lang="en-US" dirty="0" smtClean="0">
                <a:effectLst/>
              </a:rPr>
              <a:t>Enhanced value when combined with other dissemination strategies</a:t>
            </a:r>
          </a:p>
          <a:p>
            <a:pPr>
              <a:buClr>
                <a:schemeClr val="tx1"/>
              </a:buClr>
              <a:buFont typeface="Arial" pitchFamily="34" charset="0"/>
              <a:buChar char="•"/>
            </a:pPr>
            <a:r>
              <a:rPr lang="en-US" dirty="0" smtClean="0">
                <a:effectLst/>
              </a:rPr>
              <a:t>Be mindful of that which you cannot see</a:t>
            </a:r>
          </a:p>
          <a:p>
            <a:pPr>
              <a:buClr>
                <a:schemeClr val="tx1"/>
              </a:buClr>
              <a:buFont typeface="Arial" pitchFamily="34" charset="0"/>
              <a:buChar char="•"/>
            </a:pPr>
            <a:r>
              <a:rPr lang="en-US" dirty="0" smtClean="0">
                <a:effectLst/>
              </a:rPr>
              <a:t>Utility as a clinical tool is unknown at this time</a:t>
            </a:r>
          </a:p>
          <a:p>
            <a:pPr>
              <a:buClr>
                <a:schemeClr val="tx1"/>
              </a:buClr>
              <a:buFont typeface="Arial" pitchFamily="34" charset="0"/>
              <a:buChar char="•"/>
            </a:pPr>
            <a:endParaRPr lang="en-US" dirty="0"/>
          </a:p>
        </p:txBody>
      </p:sp>
      <p:cxnSp>
        <p:nvCxnSpPr>
          <p:cNvPr id="6" name="Straight Connector 5"/>
          <p:cNvCxnSpPr/>
          <p:nvPr/>
        </p:nvCxnSpPr>
        <p:spPr>
          <a:xfrm>
            <a:off x="0" y="1066800"/>
            <a:ext cx="8382000" cy="0"/>
          </a:xfrm>
          <a:prstGeom prst="line">
            <a:avLst/>
          </a:prstGeom>
          <a:ln w="50800" cap="rnd">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1219200" y="0"/>
            <a:ext cx="7467600" cy="1066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outerShdw blurRad="50800" dist="50800" dir="2700000" algn="tl" rotWithShape="0">
                    <a:schemeClr val="bg1">
                      <a:alpha val="30000"/>
                    </a:schemeClr>
                  </a:outerShdw>
                </a:effectLst>
                <a:uLnTx/>
                <a:uFillTx/>
                <a:latin typeface="+mj-lt"/>
                <a:ea typeface="+mj-ea"/>
                <a:cs typeface="+mj-cs"/>
              </a:rPr>
              <a:t>Final Remarks</a:t>
            </a:r>
            <a:endParaRPr kumimoji="0" lang="en-US" sz="3600" b="1" i="0" u="none" strike="noStrike" kern="1200" cap="none" spc="0" normalizeH="0" baseline="0" noProof="0" dirty="0">
              <a:ln>
                <a:noFill/>
              </a:ln>
              <a:solidFill>
                <a:schemeClr val="tx1"/>
              </a:solidFill>
              <a:effectLst>
                <a:outerShdw blurRad="50800" dist="50800" dir="2700000" algn="tl" rotWithShape="0">
                  <a:schemeClr val="bg1">
                    <a:alpha val="30000"/>
                  </a:schemeClr>
                </a:outerShdw>
              </a:effectLst>
              <a:uLnTx/>
              <a:uFillTx/>
              <a:latin typeface="+mj-lt"/>
              <a:ea typeface="+mj-ea"/>
              <a:cs typeface="+mj-cs"/>
            </a:endParaRPr>
          </a:p>
        </p:txBody>
      </p:sp>
      <p:pic>
        <p:nvPicPr>
          <p:cNvPr id="5122" name="Picture 2"/>
          <p:cNvPicPr>
            <a:picLocks noChangeAspect="1" noChangeArrowheads="1"/>
          </p:cNvPicPr>
          <p:nvPr/>
        </p:nvPicPr>
        <p:blipFill>
          <a:blip r:embed="rId3" cstate="print"/>
          <a:srcRect/>
          <a:stretch>
            <a:fillRect/>
          </a:stretch>
        </p:blipFill>
        <p:spPr bwMode="auto">
          <a:xfrm>
            <a:off x="2133600" y="4343400"/>
            <a:ext cx="4495800" cy="22689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orient="vert" idx="4294967295"/>
          </p:nvPr>
        </p:nvSpPr>
        <p:spPr>
          <a:xfrm>
            <a:off x="152400" y="1219200"/>
            <a:ext cx="8991600" cy="2057400"/>
          </a:xfrm>
        </p:spPr>
        <p:txBody>
          <a:bodyPr>
            <a:noAutofit/>
          </a:bodyPr>
          <a:lstStyle/>
          <a:p>
            <a:pPr>
              <a:buClr>
                <a:schemeClr val="tx1"/>
              </a:buClr>
              <a:buFont typeface="Arial" pitchFamily="34" charset="0"/>
              <a:buChar char="•"/>
            </a:pPr>
            <a:r>
              <a:rPr lang="en-US" dirty="0" smtClean="0">
                <a:effectLst/>
              </a:rPr>
              <a:t>Develop a coordinated NIDA CTN social media strategy</a:t>
            </a:r>
          </a:p>
          <a:p>
            <a:pPr>
              <a:buClr>
                <a:schemeClr val="tx1"/>
              </a:buClr>
              <a:buNone/>
            </a:pPr>
            <a:endParaRPr lang="en-US" sz="800" dirty="0" smtClean="0">
              <a:effectLst/>
            </a:endParaRPr>
          </a:p>
          <a:p>
            <a:pPr>
              <a:buClr>
                <a:schemeClr val="tx1"/>
              </a:buClr>
              <a:buFont typeface="Arial" pitchFamily="34" charset="0"/>
              <a:buChar char="•"/>
            </a:pPr>
            <a:r>
              <a:rPr lang="en-US" dirty="0" smtClean="0">
                <a:effectLst/>
              </a:rPr>
              <a:t>Create a venue for CTPs to share their own experiences using social media tools </a:t>
            </a:r>
          </a:p>
          <a:p>
            <a:pPr>
              <a:buClr>
                <a:schemeClr val="tx1"/>
              </a:buClr>
              <a:buNone/>
            </a:pPr>
            <a:endParaRPr lang="en-US" sz="800" dirty="0" smtClean="0">
              <a:effectLst/>
            </a:endParaRPr>
          </a:p>
          <a:p>
            <a:pPr>
              <a:buClr>
                <a:schemeClr val="tx1"/>
              </a:buClr>
              <a:buFont typeface="Arial" pitchFamily="34" charset="0"/>
              <a:buChar char="•"/>
            </a:pPr>
            <a:r>
              <a:rPr lang="en-US" dirty="0" smtClean="0">
                <a:effectLst/>
              </a:rPr>
              <a:t>Develop a survey to determine social media use &amp; interest</a:t>
            </a:r>
          </a:p>
          <a:p>
            <a:pPr>
              <a:buClr>
                <a:schemeClr val="tx1"/>
              </a:buClr>
              <a:buFont typeface="Arial" pitchFamily="34" charset="0"/>
              <a:buChar char="•"/>
            </a:pPr>
            <a:endParaRPr lang="en-US" dirty="0" smtClean="0"/>
          </a:p>
          <a:p>
            <a:pPr lvl="1">
              <a:buClr>
                <a:schemeClr val="tx1"/>
              </a:buClr>
              <a:buFont typeface="Arial" pitchFamily="34" charset="0"/>
              <a:buChar char="•"/>
            </a:pPr>
            <a:endParaRPr lang="en-US" dirty="0" smtClean="0"/>
          </a:p>
          <a:p>
            <a:pPr>
              <a:buClr>
                <a:schemeClr val="tx1"/>
              </a:buClr>
              <a:buFont typeface="Arial" pitchFamily="34" charset="0"/>
              <a:buChar char="•"/>
            </a:pPr>
            <a:endParaRPr lang="en-US" dirty="0"/>
          </a:p>
        </p:txBody>
      </p:sp>
      <p:cxnSp>
        <p:nvCxnSpPr>
          <p:cNvPr id="6" name="Straight Connector 5"/>
          <p:cNvCxnSpPr/>
          <p:nvPr/>
        </p:nvCxnSpPr>
        <p:spPr>
          <a:xfrm>
            <a:off x="0" y="1066800"/>
            <a:ext cx="8382000" cy="0"/>
          </a:xfrm>
          <a:prstGeom prst="line">
            <a:avLst/>
          </a:prstGeom>
          <a:ln w="50800" cap="rnd">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1219200" y="0"/>
            <a:ext cx="7467600" cy="1066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outerShdw blurRad="50800" dist="50800" dir="2700000" algn="tl" rotWithShape="0">
                    <a:schemeClr val="bg1">
                      <a:alpha val="30000"/>
                    </a:schemeClr>
                  </a:outerShdw>
                </a:effectLst>
                <a:uLnTx/>
                <a:uFillTx/>
                <a:latin typeface="+mj-lt"/>
                <a:ea typeface="+mj-ea"/>
                <a:cs typeface="+mj-cs"/>
              </a:rPr>
              <a:t>Next Steps</a:t>
            </a:r>
            <a:endParaRPr kumimoji="0" lang="en-US" sz="3600" b="1" i="0" u="none" strike="noStrike" kern="1200" cap="none" spc="0" normalizeH="0" baseline="0" noProof="0" dirty="0">
              <a:ln>
                <a:noFill/>
              </a:ln>
              <a:solidFill>
                <a:schemeClr val="tx1"/>
              </a:solidFill>
              <a:effectLst>
                <a:outerShdw blurRad="50800" dist="50800" dir="2700000" algn="tl" rotWithShape="0">
                  <a:schemeClr val="bg1">
                    <a:alpha val="30000"/>
                  </a:schemeClr>
                </a:outerShdw>
              </a:effectLst>
              <a:uLnTx/>
              <a:uFillTx/>
              <a:latin typeface="+mj-lt"/>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5334000" y="3276600"/>
            <a:ext cx="3343275" cy="3343275"/>
          </a:xfrm>
          <a:prstGeom prst="rect">
            <a:avLst/>
          </a:prstGeom>
          <a:noFill/>
          <a:ln w="9525">
            <a:noFill/>
            <a:miter lim="800000"/>
            <a:headEnd/>
            <a:tailEnd/>
          </a:ln>
        </p:spPr>
      </p:pic>
      <p:sp>
        <p:nvSpPr>
          <p:cNvPr id="8" name="TextBox 7"/>
          <p:cNvSpPr txBox="1"/>
          <p:nvPr/>
        </p:nvSpPr>
        <p:spPr>
          <a:xfrm>
            <a:off x="228600" y="3276600"/>
            <a:ext cx="4953000" cy="2708434"/>
          </a:xfrm>
          <a:prstGeom prst="rect">
            <a:avLst/>
          </a:prstGeom>
          <a:noFill/>
        </p:spPr>
        <p:txBody>
          <a:bodyPr wrap="square" rtlCol="0">
            <a:spAutoFit/>
          </a:bodyPr>
          <a:lstStyle/>
          <a:p>
            <a:pPr>
              <a:buClr>
                <a:schemeClr val="tx1"/>
              </a:buClr>
              <a:buFont typeface="Arial" pitchFamily="34" charset="0"/>
              <a:buChar char="•"/>
            </a:pPr>
            <a:r>
              <a:rPr lang="en-US" sz="2400" b="1" dirty="0" smtClean="0">
                <a:latin typeface="+mn-lt"/>
              </a:rPr>
              <a:t>Develop a webinar or presentation on the basics of using </a:t>
            </a:r>
            <a:r>
              <a:rPr lang="en-US" sz="2400" b="1" dirty="0" err="1" smtClean="0">
                <a:latin typeface="+mn-lt"/>
              </a:rPr>
              <a:t>Facebook</a:t>
            </a:r>
            <a:r>
              <a:rPr lang="en-US" sz="2400" b="1" dirty="0" smtClean="0">
                <a:latin typeface="+mn-lt"/>
              </a:rPr>
              <a:t> &amp; Twitter for CTPs </a:t>
            </a:r>
          </a:p>
          <a:p>
            <a:pPr>
              <a:buClr>
                <a:schemeClr val="tx1"/>
              </a:buClr>
            </a:pPr>
            <a:endParaRPr lang="en-US" sz="800" b="1" dirty="0" smtClean="0">
              <a:latin typeface="+mn-lt"/>
            </a:endParaRPr>
          </a:p>
          <a:p>
            <a:pPr>
              <a:buClr>
                <a:schemeClr val="tx1"/>
              </a:buClr>
              <a:buFont typeface="Arial" pitchFamily="34" charset="0"/>
              <a:buChar char="•"/>
            </a:pPr>
            <a:r>
              <a:rPr lang="en-US" sz="2400" b="1" dirty="0" smtClean="0">
                <a:latin typeface="+mn-lt"/>
                <a:sym typeface="Wingdings" pitchFamily="2" charset="2"/>
              </a:rPr>
              <a:t>Expand our knowledge of using social media tools to recruit &amp; follow-up research participants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152400"/>
            <a:ext cx="8229600" cy="914400"/>
          </a:xfrm>
        </p:spPr>
        <p:txBody>
          <a:bodyPr/>
          <a:lstStyle/>
          <a:p>
            <a:r>
              <a:rPr lang="en-US" dirty="0" smtClean="0">
                <a:solidFill>
                  <a:srgbClr val="FFFF00"/>
                </a:solidFill>
              </a:rPr>
              <a:t>Overview of Social Media</a:t>
            </a:r>
            <a:endParaRPr lang="en-US" dirty="0">
              <a:solidFill>
                <a:srgbClr val="FFFF00"/>
              </a:solidFill>
            </a:endParaRPr>
          </a:p>
        </p:txBody>
      </p:sp>
      <p:cxnSp>
        <p:nvCxnSpPr>
          <p:cNvPr id="8" name="Straight Connector 7"/>
          <p:cNvCxnSpPr/>
          <p:nvPr/>
        </p:nvCxnSpPr>
        <p:spPr>
          <a:xfrm>
            <a:off x="0" y="1066800"/>
            <a:ext cx="8382000" cy="0"/>
          </a:xfrm>
          <a:prstGeom prst="line">
            <a:avLst/>
          </a:prstGeom>
          <a:ln w="50800" cap="rnd">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3" cstate="print"/>
          <a:srcRect/>
          <a:stretch>
            <a:fillRect/>
          </a:stretch>
        </p:blipFill>
        <p:spPr bwMode="auto">
          <a:xfrm>
            <a:off x="290950" y="2145475"/>
            <a:ext cx="8648885" cy="4267200"/>
          </a:xfrm>
          <a:prstGeom prst="rect">
            <a:avLst/>
          </a:prstGeom>
          <a:noFill/>
          <a:ln w="9525">
            <a:noFill/>
            <a:miter lim="800000"/>
            <a:headEnd/>
            <a:tailEnd/>
          </a:ln>
        </p:spPr>
      </p:pic>
      <p:sp>
        <p:nvSpPr>
          <p:cNvPr id="5" name="Rectangle 4"/>
          <p:cNvSpPr/>
          <p:nvPr/>
        </p:nvSpPr>
        <p:spPr>
          <a:xfrm>
            <a:off x="533400" y="1219200"/>
            <a:ext cx="7924800" cy="830997"/>
          </a:xfrm>
          <a:prstGeom prst="rect">
            <a:avLst/>
          </a:prstGeom>
        </p:spPr>
        <p:txBody>
          <a:bodyPr wrap="square">
            <a:spAutoFit/>
          </a:bodyPr>
          <a:lstStyle/>
          <a:p>
            <a:r>
              <a:rPr lang="en-US" sz="2400" b="1" dirty="0" smtClean="0">
                <a:latin typeface="+mn-lt"/>
              </a:rPr>
              <a:t>“What is one word that describes your experience using social networking sites?”</a:t>
            </a:r>
            <a:endParaRPr lang="en-US" sz="2400" b="1"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8600" y="152400"/>
            <a:ext cx="8229600" cy="715962"/>
          </a:xfrm>
        </p:spPr>
        <p:txBody>
          <a:bodyPr>
            <a:normAutofit fontScale="90000"/>
          </a:bodyPr>
          <a:lstStyle/>
          <a:p>
            <a:r>
              <a:rPr lang="en-US" dirty="0" smtClean="0">
                <a:solidFill>
                  <a:srgbClr val="FFFF00"/>
                </a:solidFill>
              </a:rPr>
              <a:t> </a:t>
            </a:r>
            <a:r>
              <a:rPr lang="en-US" sz="5300" dirty="0" smtClean="0">
                <a:solidFill>
                  <a:srgbClr val="FFFF00"/>
                </a:solidFill>
              </a:rPr>
              <a:t>Facebook</a:t>
            </a:r>
            <a:endParaRPr lang="en-US" dirty="0">
              <a:solidFill>
                <a:srgbClr val="FFFF00"/>
              </a:solidFill>
            </a:endParaRPr>
          </a:p>
        </p:txBody>
      </p:sp>
      <p:cxnSp>
        <p:nvCxnSpPr>
          <p:cNvPr id="4" name="Straight Connector 3"/>
          <p:cNvCxnSpPr/>
          <p:nvPr/>
        </p:nvCxnSpPr>
        <p:spPr>
          <a:xfrm>
            <a:off x="0" y="1066800"/>
            <a:ext cx="8382000" cy="0"/>
          </a:xfrm>
          <a:prstGeom prst="line">
            <a:avLst/>
          </a:prstGeom>
          <a:ln w="50800" cap="rnd">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2050" name="Picture 2"/>
          <p:cNvPicPr>
            <a:picLocks noChangeAspect="1" noChangeArrowheads="1"/>
          </p:cNvPicPr>
          <p:nvPr/>
        </p:nvPicPr>
        <p:blipFill>
          <a:blip r:embed="rId3" cstate="print"/>
          <a:srcRect/>
          <a:stretch>
            <a:fillRect/>
          </a:stretch>
        </p:blipFill>
        <p:spPr bwMode="auto">
          <a:xfrm>
            <a:off x="6934200" y="1295400"/>
            <a:ext cx="1524000" cy="1524000"/>
          </a:xfrm>
          <a:prstGeom prst="rect">
            <a:avLst/>
          </a:prstGeom>
          <a:noFill/>
          <a:ln w="9525">
            <a:noFill/>
            <a:miter lim="800000"/>
            <a:headEnd/>
            <a:tailEnd/>
          </a:ln>
        </p:spPr>
      </p:pic>
      <p:sp>
        <p:nvSpPr>
          <p:cNvPr id="9" name="Rectangle 8"/>
          <p:cNvSpPr/>
          <p:nvPr/>
        </p:nvSpPr>
        <p:spPr>
          <a:xfrm>
            <a:off x="381000" y="1371600"/>
            <a:ext cx="8763000" cy="2523768"/>
          </a:xfrm>
          <a:prstGeom prst="rect">
            <a:avLst/>
          </a:prstGeom>
        </p:spPr>
        <p:txBody>
          <a:bodyPr wrap="square">
            <a:spAutoFit/>
          </a:bodyPr>
          <a:lstStyle/>
          <a:p>
            <a:pPr>
              <a:buFont typeface="Arial" pitchFamily="34" charset="0"/>
              <a:buChar char="•"/>
            </a:pPr>
            <a:r>
              <a:rPr lang="en-US" sz="2800" dirty="0" smtClean="0">
                <a:latin typeface="+mn-lt"/>
              </a:rPr>
              <a:t> </a:t>
            </a:r>
            <a:r>
              <a:rPr lang="en-US" sz="2800" b="1" dirty="0" smtClean="0">
                <a:latin typeface="+mn-lt"/>
              </a:rPr>
              <a:t>Most frequently used social media tool</a:t>
            </a:r>
          </a:p>
          <a:p>
            <a:pPr>
              <a:buFont typeface="Arial" pitchFamily="34" charset="0"/>
              <a:buChar char="•"/>
            </a:pPr>
            <a:r>
              <a:rPr lang="en-US" sz="2800" b="1" dirty="0" smtClean="0">
                <a:latin typeface="+mn-lt"/>
              </a:rPr>
              <a:t> More than 500 million users worldwide </a:t>
            </a:r>
          </a:p>
          <a:p>
            <a:pPr>
              <a:buFont typeface="Arial" pitchFamily="34" charset="0"/>
              <a:buChar char="•"/>
            </a:pPr>
            <a:r>
              <a:rPr lang="en-US" sz="2800" b="1" dirty="0" smtClean="0">
                <a:latin typeface="+mn-lt"/>
              </a:rPr>
              <a:t> 50% of users log-on everyday</a:t>
            </a:r>
          </a:p>
          <a:p>
            <a:pPr>
              <a:buFont typeface="Arial" pitchFamily="34" charset="0"/>
              <a:buChar char="•"/>
            </a:pPr>
            <a:endParaRPr lang="en-US" sz="2800" dirty="0" smtClean="0">
              <a:latin typeface="+mn-lt"/>
            </a:endParaRPr>
          </a:p>
          <a:p>
            <a:pPr lvl="0"/>
            <a:endParaRPr lang="en-US" sz="2800" dirty="0" smtClean="0">
              <a:latin typeface="+mn-lt"/>
            </a:endParaRPr>
          </a:p>
          <a:p>
            <a:pPr lvl="1">
              <a:buFont typeface="Arial" pitchFamily="34" charset="0"/>
              <a:buChar char="•"/>
            </a:pPr>
            <a:endParaRPr lang="en-US" dirty="0" smtClean="0">
              <a:latin typeface="+mn-lt"/>
            </a:endParaRPr>
          </a:p>
        </p:txBody>
      </p:sp>
      <p:graphicFrame>
        <p:nvGraphicFramePr>
          <p:cNvPr id="7" name="Table 6"/>
          <p:cNvGraphicFramePr>
            <a:graphicFrameLocks noGrp="1"/>
          </p:cNvGraphicFramePr>
          <p:nvPr/>
        </p:nvGraphicFramePr>
        <p:xfrm>
          <a:off x="228600" y="3134360"/>
          <a:ext cx="8534400" cy="3357880"/>
        </p:xfrm>
        <a:graphic>
          <a:graphicData uri="http://schemas.openxmlformats.org/drawingml/2006/table">
            <a:tbl>
              <a:tblPr firstRow="1" bandRow="1">
                <a:tableStyleId>{5C22544A-7EE6-4342-B048-85BDC9FD1C3A}</a:tableStyleId>
              </a:tblPr>
              <a:tblGrid>
                <a:gridCol w="3200400"/>
                <a:gridCol w="5334000"/>
              </a:tblGrid>
              <a:tr h="523240">
                <a:tc>
                  <a:txBody>
                    <a:bodyPr/>
                    <a:lstStyle/>
                    <a:p>
                      <a:pPr algn="ctr"/>
                      <a:r>
                        <a:rPr lang="en-US" sz="2000" dirty="0" smtClean="0"/>
                        <a:t>FACEBOOK FEATURES</a:t>
                      </a:r>
                      <a:endParaRPr lang="en-US" sz="2000" dirty="0"/>
                    </a:p>
                  </a:txBody>
                  <a:tcPr/>
                </a:tc>
                <a:tc>
                  <a:txBody>
                    <a:bodyPr/>
                    <a:lstStyle/>
                    <a:p>
                      <a:pPr algn="ctr"/>
                      <a:r>
                        <a:rPr lang="en-US" sz="2000" dirty="0" smtClean="0"/>
                        <a:t>WHAT YOU CAN DO</a:t>
                      </a:r>
                      <a:endParaRPr lang="en-US" sz="2000" dirty="0"/>
                    </a:p>
                  </a:txBody>
                  <a:tcPr/>
                </a:tc>
              </a:tr>
              <a:tr h="370840">
                <a:tc>
                  <a:txBody>
                    <a:bodyPr/>
                    <a:lstStyle/>
                    <a:p>
                      <a:r>
                        <a:rPr lang="en-US" sz="1800" dirty="0" smtClean="0">
                          <a:latin typeface="+mn-lt"/>
                        </a:rPr>
                        <a:t>Posting information, pictures, videos, weblinks, or notes</a:t>
                      </a:r>
                      <a:endParaRPr lang="en-US" dirty="0"/>
                    </a:p>
                  </a:txBody>
                  <a:tcPr/>
                </a:tc>
                <a:tc>
                  <a:txBody>
                    <a:bodyPr/>
                    <a:lstStyle/>
                    <a:p>
                      <a:r>
                        <a:rPr lang="en-US" dirty="0" smtClean="0"/>
                        <a:t>Post</a:t>
                      </a:r>
                      <a:r>
                        <a:rPr lang="en-US" baseline="0" dirty="0" smtClean="0"/>
                        <a:t> the PAMI video, post links to CTN articles in the library, share links for important conferences</a:t>
                      </a:r>
                      <a:endParaRPr lang="en-US" dirty="0"/>
                    </a:p>
                  </a:txBody>
                  <a:tcPr/>
                </a:tc>
              </a:tr>
              <a:tr h="370840">
                <a:tc>
                  <a:txBody>
                    <a:bodyPr/>
                    <a:lstStyle/>
                    <a:p>
                      <a:r>
                        <a:rPr lang="en-US" sz="1800" dirty="0" smtClean="0">
                          <a:latin typeface="+mn-lt"/>
                        </a:rPr>
                        <a:t>Communicating via mail or instant chat</a:t>
                      </a:r>
                      <a:endParaRPr lang="en-US" dirty="0"/>
                    </a:p>
                  </a:txBody>
                  <a:tcPr/>
                </a:tc>
                <a:tc>
                  <a:txBody>
                    <a:bodyPr/>
                    <a:lstStyle/>
                    <a:p>
                      <a:r>
                        <a:rPr lang="en-US" dirty="0" smtClean="0"/>
                        <a:t>Communicate</a:t>
                      </a:r>
                      <a:r>
                        <a:rPr lang="en-US" baseline="0" dirty="0" smtClean="0"/>
                        <a:t> with individuals within groups/organizations when you don’t have their email address</a:t>
                      </a:r>
                      <a:endParaRPr lang="en-US" dirty="0"/>
                    </a:p>
                  </a:txBody>
                  <a:tcPr/>
                </a:tc>
              </a:tr>
              <a:tr h="375920">
                <a:tc>
                  <a:txBody>
                    <a:bodyPr/>
                    <a:lstStyle/>
                    <a:p>
                      <a:r>
                        <a:rPr lang="en-US" dirty="0" smtClean="0"/>
                        <a:t>Schedule events, track</a:t>
                      </a:r>
                      <a:r>
                        <a:rPr lang="en-US" baseline="0" dirty="0" smtClean="0"/>
                        <a:t> RSVPs, &amp; link to directions</a:t>
                      </a:r>
                      <a:endParaRPr lang="en-US" dirty="0"/>
                    </a:p>
                  </a:txBody>
                  <a:tcPr/>
                </a:tc>
                <a:tc>
                  <a:txBody>
                    <a:bodyPr/>
                    <a:lstStyle/>
                    <a:p>
                      <a:r>
                        <a:rPr lang="en-US" dirty="0" smtClean="0"/>
                        <a:t>Advertise your dissemination/training</a:t>
                      </a:r>
                      <a:r>
                        <a:rPr lang="en-US" baseline="0" dirty="0" smtClean="0"/>
                        <a:t> events, quickly notify participants of any agenda or location changes</a:t>
                      </a:r>
                      <a:endParaRPr lang="en-US" dirty="0"/>
                    </a:p>
                  </a:txBody>
                  <a:tcPr/>
                </a:tc>
              </a:tr>
              <a:tr h="375920">
                <a:tc>
                  <a:txBody>
                    <a:bodyPr/>
                    <a:lstStyle/>
                    <a:p>
                      <a:r>
                        <a:rPr lang="en-US" dirty="0" smtClean="0"/>
                        <a:t>Choose your friends &amp; manage dissemination</a:t>
                      </a:r>
                      <a:endParaRPr lang="en-US" dirty="0"/>
                    </a:p>
                  </a:txBody>
                  <a:tcPr/>
                </a:tc>
                <a:tc>
                  <a:txBody>
                    <a:bodyPr/>
                    <a:lstStyle/>
                    <a:p>
                      <a:r>
                        <a:rPr lang="en-US" dirty="0" smtClean="0"/>
                        <a:t>Disseminate</a:t>
                      </a:r>
                      <a:r>
                        <a:rPr lang="en-US" baseline="0" dirty="0" smtClean="0"/>
                        <a:t> information to only targeted groups</a:t>
                      </a:r>
                      <a:endParaRPr lang="en-US"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8600" y="152400"/>
            <a:ext cx="8229600" cy="715962"/>
          </a:xfrm>
        </p:spPr>
        <p:txBody>
          <a:bodyPr>
            <a:normAutofit fontScale="90000"/>
          </a:bodyPr>
          <a:lstStyle/>
          <a:p>
            <a:r>
              <a:rPr lang="en-US" dirty="0" smtClean="0">
                <a:solidFill>
                  <a:srgbClr val="FFFF00"/>
                </a:solidFill>
              </a:rPr>
              <a:t> </a:t>
            </a:r>
            <a:r>
              <a:rPr lang="en-US" sz="5300" dirty="0" smtClean="0">
                <a:solidFill>
                  <a:srgbClr val="FFFF00"/>
                </a:solidFill>
              </a:rPr>
              <a:t>Facebook Stats</a:t>
            </a:r>
            <a:endParaRPr lang="en-US" dirty="0">
              <a:solidFill>
                <a:srgbClr val="FFFF00"/>
              </a:solidFill>
            </a:endParaRPr>
          </a:p>
        </p:txBody>
      </p:sp>
      <p:cxnSp>
        <p:nvCxnSpPr>
          <p:cNvPr id="4" name="Straight Connector 3"/>
          <p:cNvCxnSpPr/>
          <p:nvPr/>
        </p:nvCxnSpPr>
        <p:spPr>
          <a:xfrm>
            <a:off x="0" y="1066800"/>
            <a:ext cx="8382000" cy="0"/>
          </a:xfrm>
          <a:prstGeom prst="line">
            <a:avLst/>
          </a:prstGeom>
          <a:ln w="50800" cap="rnd">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cstate="print"/>
          <a:stretch>
            <a:fillRect/>
          </a:stretch>
        </p:blipFill>
        <p:spPr>
          <a:xfrm>
            <a:off x="1875264" y="1190798"/>
            <a:ext cx="4876800" cy="558290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8600" y="152400"/>
            <a:ext cx="8229600" cy="715962"/>
          </a:xfrm>
        </p:spPr>
        <p:txBody>
          <a:bodyPr>
            <a:normAutofit fontScale="90000"/>
          </a:bodyPr>
          <a:lstStyle/>
          <a:p>
            <a:r>
              <a:rPr lang="en-US" dirty="0" smtClean="0">
                <a:solidFill>
                  <a:srgbClr val="FFFF00"/>
                </a:solidFill>
              </a:rPr>
              <a:t> </a:t>
            </a:r>
            <a:r>
              <a:rPr lang="en-US" sz="5300" dirty="0" smtClean="0">
                <a:solidFill>
                  <a:srgbClr val="FFFF00"/>
                </a:solidFill>
              </a:rPr>
              <a:t>Facebook Examples</a:t>
            </a:r>
            <a:endParaRPr lang="en-US" dirty="0">
              <a:solidFill>
                <a:srgbClr val="FFFF00"/>
              </a:solidFill>
            </a:endParaRPr>
          </a:p>
        </p:txBody>
      </p:sp>
      <p:cxnSp>
        <p:nvCxnSpPr>
          <p:cNvPr id="4" name="Straight Connector 3"/>
          <p:cNvCxnSpPr/>
          <p:nvPr/>
        </p:nvCxnSpPr>
        <p:spPr>
          <a:xfrm>
            <a:off x="0" y="1066800"/>
            <a:ext cx="8382000" cy="0"/>
          </a:xfrm>
          <a:prstGeom prst="line">
            <a:avLst/>
          </a:prstGeom>
          <a:ln w="50800" cap="rnd">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7" name="Picture 6" descr="facebook1.png"/>
          <p:cNvPicPr>
            <a:picLocks noChangeAspect="1"/>
          </p:cNvPicPr>
          <p:nvPr/>
        </p:nvPicPr>
        <p:blipFill>
          <a:blip r:embed="rId3" cstate="print"/>
          <a:stretch>
            <a:fillRect/>
          </a:stretch>
        </p:blipFill>
        <p:spPr>
          <a:xfrm>
            <a:off x="453246" y="1219200"/>
            <a:ext cx="8077200" cy="540900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8600" y="152400"/>
            <a:ext cx="8229600" cy="715962"/>
          </a:xfrm>
        </p:spPr>
        <p:txBody>
          <a:bodyPr>
            <a:normAutofit fontScale="90000"/>
          </a:bodyPr>
          <a:lstStyle/>
          <a:p>
            <a:r>
              <a:rPr lang="en-US" dirty="0" smtClean="0">
                <a:solidFill>
                  <a:srgbClr val="FFFF00"/>
                </a:solidFill>
              </a:rPr>
              <a:t> </a:t>
            </a:r>
            <a:r>
              <a:rPr lang="en-US" sz="5300" dirty="0" smtClean="0">
                <a:solidFill>
                  <a:srgbClr val="FFFF00"/>
                </a:solidFill>
              </a:rPr>
              <a:t>Facebook Examples</a:t>
            </a:r>
            <a:endParaRPr lang="en-US" dirty="0">
              <a:solidFill>
                <a:srgbClr val="FFFF00"/>
              </a:solidFill>
            </a:endParaRPr>
          </a:p>
        </p:txBody>
      </p:sp>
      <p:cxnSp>
        <p:nvCxnSpPr>
          <p:cNvPr id="4" name="Straight Connector 3"/>
          <p:cNvCxnSpPr/>
          <p:nvPr/>
        </p:nvCxnSpPr>
        <p:spPr>
          <a:xfrm>
            <a:off x="0" y="1066800"/>
            <a:ext cx="8382000" cy="0"/>
          </a:xfrm>
          <a:prstGeom prst="line">
            <a:avLst/>
          </a:prstGeom>
          <a:ln w="50800" cap="rnd">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facebook2a.png"/>
          <p:cNvPicPr>
            <a:picLocks noChangeAspect="1"/>
          </p:cNvPicPr>
          <p:nvPr/>
        </p:nvPicPr>
        <p:blipFill>
          <a:blip r:embed="rId3" cstate="print"/>
          <a:stretch>
            <a:fillRect/>
          </a:stretch>
        </p:blipFill>
        <p:spPr>
          <a:xfrm>
            <a:off x="228600" y="1186123"/>
            <a:ext cx="8686800" cy="559567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8600" y="152400"/>
            <a:ext cx="8229600" cy="715962"/>
          </a:xfrm>
        </p:spPr>
        <p:txBody>
          <a:bodyPr>
            <a:normAutofit fontScale="90000"/>
          </a:bodyPr>
          <a:lstStyle/>
          <a:p>
            <a:r>
              <a:rPr lang="en-US" dirty="0" smtClean="0">
                <a:solidFill>
                  <a:srgbClr val="FFFF00"/>
                </a:solidFill>
              </a:rPr>
              <a:t> </a:t>
            </a:r>
            <a:r>
              <a:rPr lang="en-US" sz="5300" dirty="0" smtClean="0">
                <a:solidFill>
                  <a:srgbClr val="FFFF00"/>
                </a:solidFill>
              </a:rPr>
              <a:t>Twitter</a:t>
            </a:r>
            <a:endParaRPr lang="en-US" dirty="0">
              <a:solidFill>
                <a:srgbClr val="FFFF00"/>
              </a:solidFill>
            </a:endParaRPr>
          </a:p>
        </p:txBody>
      </p:sp>
      <p:cxnSp>
        <p:nvCxnSpPr>
          <p:cNvPr id="4" name="Straight Connector 3"/>
          <p:cNvCxnSpPr/>
          <p:nvPr/>
        </p:nvCxnSpPr>
        <p:spPr>
          <a:xfrm>
            <a:off x="0" y="1066800"/>
            <a:ext cx="8382000" cy="0"/>
          </a:xfrm>
          <a:prstGeom prst="line">
            <a:avLst/>
          </a:prstGeom>
          <a:ln w="50800" cap="rnd">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81000" y="1371600"/>
            <a:ext cx="8305800" cy="1384995"/>
          </a:xfrm>
          <a:prstGeom prst="rect">
            <a:avLst/>
          </a:prstGeom>
        </p:spPr>
        <p:txBody>
          <a:bodyPr wrap="square">
            <a:spAutoFit/>
          </a:bodyPr>
          <a:lstStyle/>
          <a:p>
            <a:pPr>
              <a:buFont typeface="Arial" pitchFamily="34" charset="0"/>
              <a:buChar char="•"/>
            </a:pPr>
            <a:r>
              <a:rPr lang="en-US" sz="2800" b="1" dirty="0" smtClean="0">
                <a:latin typeface="+mn-lt"/>
              </a:rPr>
              <a:t> Limits communications to 140 characters</a:t>
            </a:r>
          </a:p>
          <a:p>
            <a:pPr>
              <a:buFont typeface="Arial" pitchFamily="34" charset="0"/>
              <a:buChar char="•"/>
            </a:pPr>
            <a:r>
              <a:rPr lang="en-US" sz="2800" b="1" dirty="0" smtClean="0">
                <a:latin typeface="+mn-lt"/>
              </a:rPr>
              <a:t> Over 200 million users</a:t>
            </a:r>
          </a:p>
          <a:p>
            <a:pPr>
              <a:buFont typeface="Arial" pitchFamily="34" charset="0"/>
              <a:buChar char="•"/>
            </a:pPr>
            <a:r>
              <a:rPr lang="en-US" sz="2800" b="1" dirty="0" smtClean="0">
                <a:latin typeface="+mn-lt"/>
              </a:rPr>
              <a:t> 155 million Tweets per day worldwide</a:t>
            </a:r>
          </a:p>
        </p:txBody>
      </p:sp>
      <p:pic>
        <p:nvPicPr>
          <p:cNvPr id="3074" name="Picture 2"/>
          <p:cNvPicPr>
            <a:picLocks noChangeAspect="1" noChangeArrowheads="1"/>
          </p:cNvPicPr>
          <p:nvPr/>
        </p:nvPicPr>
        <p:blipFill>
          <a:blip r:embed="rId3" cstate="print"/>
          <a:srcRect/>
          <a:stretch>
            <a:fillRect/>
          </a:stretch>
        </p:blipFill>
        <p:spPr bwMode="auto">
          <a:xfrm>
            <a:off x="7010400" y="1447800"/>
            <a:ext cx="1752600" cy="17526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533400" y="3200400"/>
            <a:ext cx="1981200" cy="2977213"/>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2819400" y="3657600"/>
            <a:ext cx="5991938"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8600" y="152400"/>
            <a:ext cx="8229600" cy="715962"/>
          </a:xfrm>
        </p:spPr>
        <p:txBody>
          <a:bodyPr>
            <a:normAutofit fontScale="90000"/>
          </a:bodyPr>
          <a:lstStyle/>
          <a:p>
            <a:r>
              <a:rPr lang="en-US" dirty="0" smtClean="0">
                <a:solidFill>
                  <a:srgbClr val="FFFF00"/>
                </a:solidFill>
              </a:rPr>
              <a:t> </a:t>
            </a:r>
            <a:r>
              <a:rPr lang="en-US" sz="5300" dirty="0" smtClean="0">
                <a:solidFill>
                  <a:srgbClr val="FFFF00"/>
                </a:solidFill>
              </a:rPr>
              <a:t>Twitter Stats</a:t>
            </a:r>
            <a:endParaRPr lang="en-US" dirty="0">
              <a:solidFill>
                <a:srgbClr val="FFFF00"/>
              </a:solidFill>
            </a:endParaRPr>
          </a:p>
        </p:txBody>
      </p:sp>
      <p:cxnSp>
        <p:nvCxnSpPr>
          <p:cNvPr id="4" name="Straight Connector 3"/>
          <p:cNvCxnSpPr/>
          <p:nvPr/>
        </p:nvCxnSpPr>
        <p:spPr>
          <a:xfrm>
            <a:off x="0" y="1066800"/>
            <a:ext cx="8382000" cy="0"/>
          </a:xfrm>
          <a:prstGeom prst="line">
            <a:avLst/>
          </a:prstGeom>
          <a:ln w="50800" cap="rnd">
            <a:solidFill>
              <a:schemeClr val="bg2">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cstate="print"/>
          <a:stretch>
            <a:fillRect/>
          </a:stretch>
        </p:blipFill>
        <p:spPr>
          <a:xfrm>
            <a:off x="1310889" y="1170624"/>
            <a:ext cx="6400800" cy="5532475"/>
          </a:xfrm>
          <a:prstGeom prst="rect">
            <a:avLst/>
          </a:prstGeom>
        </p:spPr>
      </p:pic>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7b Mountains</Template>
  <TotalTime>3959</TotalTime>
  <Words>1811</Words>
  <Application>Microsoft Office PowerPoint</Application>
  <PresentationFormat>On-screen Show (4:3)</PresentationFormat>
  <Paragraphs>231</Paragraphs>
  <Slides>28</Slides>
  <Notes>28</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Mountain Top</vt:lpstr>
      <vt:lpstr>Default Design</vt:lpstr>
      <vt:lpstr>Focus</vt:lpstr>
      <vt:lpstr>                     </vt:lpstr>
      <vt:lpstr>Social Media Revolution</vt:lpstr>
      <vt:lpstr>Overview of Social Media</vt:lpstr>
      <vt:lpstr> Facebook</vt:lpstr>
      <vt:lpstr> Facebook Stats</vt:lpstr>
      <vt:lpstr> Facebook Examples</vt:lpstr>
      <vt:lpstr> Facebook Examples</vt:lpstr>
      <vt:lpstr> Twitter</vt:lpstr>
      <vt:lpstr> Twitter Stats</vt:lpstr>
      <vt:lpstr> Twitter Example</vt:lpstr>
      <vt:lpstr>What Should I Post?</vt:lpstr>
      <vt:lpstr>What Should I Post?</vt:lpstr>
      <vt:lpstr> Blogs</vt:lpstr>
      <vt:lpstr> Blog Examples</vt:lpstr>
      <vt:lpstr> LinkedIn</vt:lpstr>
      <vt:lpstr> LinkedIn Stats</vt:lpstr>
      <vt:lpstr> LinkedIn Example</vt:lpstr>
      <vt:lpstr> LinkedIn Example</vt:lpstr>
      <vt:lpstr> Research Tool</vt:lpstr>
      <vt:lpstr>Example of Using Social Media to Fight Prescription Drug Abuse in Ohio</vt:lpstr>
      <vt:lpstr>Grassroots Community Organizing via Social Media</vt:lpstr>
      <vt:lpstr>Slide 22</vt:lpstr>
      <vt:lpstr>Connecting Virtual &amp; Real Networks</vt:lpstr>
      <vt:lpstr>Slide 24</vt:lpstr>
      <vt:lpstr>Pros &amp; Cons</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 Gay</dc:creator>
  <cp:lastModifiedBy>Erin Winstanley</cp:lastModifiedBy>
  <cp:revision>516</cp:revision>
  <dcterms:created xsi:type="dcterms:W3CDTF">2011-09-14T18:50:13Z</dcterms:created>
  <dcterms:modified xsi:type="dcterms:W3CDTF">2011-09-19T21:06:20Z</dcterms:modified>
</cp:coreProperties>
</file>