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sldIdLst>
    <p:sldId id="256" r:id="rId2"/>
    <p:sldId id="265" r:id="rId3"/>
    <p:sldId id="340" r:id="rId4"/>
    <p:sldId id="280" r:id="rId5"/>
    <p:sldId id="331" r:id="rId6"/>
    <p:sldId id="332" r:id="rId7"/>
    <p:sldId id="333" r:id="rId8"/>
    <p:sldId id="334" r:id="rId9"/>
    <p:sldId id="336" r:id="rId10"/>
    <p:sldId id="324" r:id="rId11"/>
    <p:sldId id="341" r:id="rId12"/>
    <p:sldId id="342" r:id="rId13"/>
    <p:sldId id="343" r:id="rId14"/>
    <p:sldId id="327" r:id="rId15"/>
    <p:sldId id="319" r:id="rId16"/>
    <p:sldId id="344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bert Lindblad" initials="" lastIdx="1" clrIdx="0"/>
  <p:cmAuthor id="1" name="Liz Buttrey" initials="" lastIdx="1" clrIdx="1"/>
  <p:cmAuthor id="2" name="CASAA" initials="C" lastIdx="1" clrIdx="2"/>
  <p:cmAuthor id="3" name="Laptop" initials="L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F2A60E"/>
    <a:srgbClr val="FF9900"/>
    <a:srgbClr val="FFFF99"/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70" autoAdjust="0"/>
    <p:restoredTop sz="97313" autoAdjust="0"/>
  </p:normalViewPr>
  <p:slideViewPr>
    <p:cSldViewPr snapToGrid="0">
      <p:cViewPr varScale="1">
        <p:scale>
          <a:sx n="79" d="100"/>
          <a:sy n="79" d="100"/>
        </p:scale>
        <p:origin x="-7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6129F6F-7ECD-4F0B-8742-417700622A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hidden">
          <a:xfrm>
            <a:off x="914400" y="1752600"/>
            <a:ext cx="8229600" cy="5105400"/>
          </a:xfrm>
          <a:custGeom>
            <a:avLst/>
            <a:gdLst/>
            <a:ahLst/>
            <a:cxnLst>
              <a:cxn ang="0">
                <a:pos x="0" y="3159"/>
              </a:cxn>
              <a:cxn ang="0">
                <a:pos x="5184" y="3159"/>
              </a:cxn>
              <a:cxn ang="0">
                <a:pos x="5184" y="0"/>
              </a:cxn>
              <a:cxn ang="0">
                <a:pos x="0" y="0"/>
              </a:cxn>
              <a:cxn ang="0">
                <a:pos x="0" y="3159"/>
              </a:cxn>
              <a:cxn ang="0">
                <a:pos x="0" y="3159"/>
              </a:cxn>
            </a:cxnLst>
            <a:rect l="0" t="0" r="r" b="b"/>
            <a:pathLst>
              <a:path w="5184" h="3159">
                <a:moveTo>
                  <a:pt x="0" y="3159"/>
                </a:moveTo>
                <a:lnTo>
                  <a:pt x="5184" y="3159"/>
                </a:lnTo>
                <a:lnTo>
                  <a:pt x="5184" y="0"/>
                </a:lnTo>
                <a:lnTo>
                  <a:pt x="0" y="0"/>
                </a:lnTo>
                <a:lnTo>
                  <a:pt x="0" y="3159"/>
                </a:lnTo>
                <a:lnTo>
                  <a:pt x="0" y="315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>
              <a:latin typeface="Tahoma" charset="0"/>
            </a:endParaRPr>
          </a:p>
        </p:txBody>
      </p:sp>
      <p:sp>
        <p:nvSpPr>
          <p:cNvPr id="5" name="Freeform 6"/>
          <p:cNvSpPr>
            <a:spLocks/>
          </p:cNvSpPr>
          <p:nvPr/>
        </p:nvSpPr>
        <p:spPr bwMode="ltGray">
          <a:xfrm>
            <a:off x="876300" y="0"/>
            <a:ext cx="19050" cy="1041400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695"/>
              </a:cxn>
              <a:cxn ang="0">
                <a:pos x="12" y="695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695">
                <a:moveTo>
                  <a:pt x="12" y="0"/>
                </a:moveTo>
                <a:lnTo>
                  <a:pt x="0" y="0"/>
                </a:lnTo>
                <a:lnTo>
                  <a:pt x="0" y="695"/>
                </a:lnTo>
                <a:lnTo>
                  <a:pt x="12" y="695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>
              <a:latin typeface="Tahoma" charset="0"/>
            </a:endParaRPr>
          </a:p>
        </p:txBody>
      </p:sp>
      <p:sp>
        <p:nvSpPr>
          <p:cNvPr id="6" name="Freeform 7"/>
          <p:cNvSpPr>
            <a:spLocks/>
          </p:cNvSpPr>
          <p:nvPr/>
        </p:nvSpPr>
        <p:spPr bwMode="ltGray">
          <a:xfrm>
            <a:off x="876300" y="2427288"/>
            <a:ext cx="19050" cy="4043362"/>
          </a:xfrm>
          <a:custGeom>
            <a:avLst/>
            <a:gdLst/>
            <a:ahLst/>
            <a:cxnLst>
              <a:cxn ang="0">
                <a:pos x="0" y="2697"/>
              </a:cxn>
              <a:cxn ang="0">
                <a:pos x="12" y="2697"/>
              </a:cxn>
              <a:cxn ang="0">
                <a:pos x="12" y="0"/>
              </a:cxn>
              <a:cxn ang="0">
                <a:pos x="0" y="0"/>
              </a:cxn>
              <a:cxn ang="0">
                <a:pos x="0" y="2697"/>
              </a:cxn>
              <a:cxn ang="0">
                <a:pos x="0" y="2697"/>
              </a:cxn>
            </a:cxnLst>
            <a:rect l="0" t="0" r="r" b="b"/>
            <a:pathLst>
              <a:path w="12" h="2697">
                <a:moveTo>
                  <a:pt x="0" y="2697"/>
                </a:moveTo>
                <a:lnTo>
                  <a:pt x="12" y="2697"/>
                </a:lnTo>
                <a:lnTo>
                  <a:pt x="12" y="0"/>
                </a:lnTo>
                <a:lnTo>
                  <a:pt x="0" y="0"/>
                </a:lnTo>
                <a:lnTo>
                  <a:pt x="0" y="2697"/>
                </a:lnTo>
                <a:lnTo>
                  <a:pt x="0" y="269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>
              <a:latin typeface="Tahoma" charset="0"/>
            </a:endParaRPr>
          </a:p>
        </p:txBody>
      </p:sp>
      <p:sp>
        <p:nvSpPr>
          <p:cNvPr id="7" name="Freeform 9"/>
          <p:cNvSpPr>
            <a:spLocks/>
          </p:cNvSpPr>
          <p:nvPr/>
        </p:nvSpPr>
        <p:spPr bwMode="ltGray">
          <a:xfrm>
            <a:off x="876300" y="2049463"/>
            <a:ext cx="19050" cy="377825"/>
          </a:xfrm>
          <a:custGeom>
            <a:avLst/>
            <a:gdLst/>
            <a:ahLst/>
            <a:cxnLst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0" y="252"/>
              </a:cxn>
            </a:cxnLst>
            <a:rect l="0" t="0" r="r" b="b"/>
            <a:pathLst>
              <a:path w="12" h="252">
                <a:moveTo>
                  <a:pt x="0" y="252"/>
                </a:moveTo>
                <a:lnTo>
                  <a:pt x="12" y="252"/>
                </a:lnTo>
                <a:lnTo>
                  <a:pt x="12" y="0"/>
                </a:lnTo>
                <a:lnTo>
                  <a:pt x="0" y="0"/>
                </a:lnTo>
                <a:lnTo>
                  <a:pt x="0" y="252"/>
                </a:lnTo>
                <a:lnTo>
                  <a:pt x="0" y="25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>
              <a:latin typeface="Tahoma" charset="0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ltGray">
          <a:xfrm>
            <a:off x="876300" y="1041400"/>
            <a:ext cx="19050" cy="377825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252">
                <a:moveTo>
                  <a:pt x="12" y="0"/>
                </a:moveTo>
                <a:lnTo>
                  <a:pt x="0" y="0"/>
                </a:lnTo>
                <a:lnTo>
                  <a:pt x="0" y="252"/>
                </a:lnTo>
                <a:lnTo>
                  <a:pt x="12" y="252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>
              <a:latin typeface="Tahoma" charset="0"/>
            </a:endParaRPr>
          </a:p>
        </p:txBody>
      </p:sp>
      <p:sp>
        <p:nvSpPr>
          <p:cNvPr id="9" name="Freeform 11"/>
          <p:cNvSpPr>
            <a:spLocks/>
          </p:cNvSpPr>
          <p:nvPr/>
        </p:nvSpPr>
        <p:spPr bwMode="ltGray">
          <a:xfrm>
            <a:off x="876300" y="1419225"/>
            <a:ext cx="19050" cy="6302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0"/>
              </a:cxn>
              <a:cxn ang="0">
                <a:pos x="12" y="420"/>
              </a:cxn>
              <a:cxn ang="0">
                <a:pos x="12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2" h="420">
                <a:moveTo>
                  <a:pt x="0" y="0"/>
                </a:moveTo>
                <a:lnTo>
                  <a:pt x="0" y="420"/>
                </a:lnTo>
                <a:lnTo>
                  <a:pt x="12" y="420"/>
                </a:ln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>
              <a:latin typeface="Tahoma" charset="0"/>
            </a:endParaRPr>
          </a:p>
        </p:txBody>
      </p:sp>
      <p:sp>
        <p:nvSpPr>
          <p:cNvPr id="10" name="Freeform 12"/>
          <p:cNvSpPr>
            <a:spLocks/>
          </p:cNvSpPr>
          <p:nvPr/>
        </p:nvSpPr>
        <p:spPr bwMode="ltGray">
          <a:xfrm>
            <a:off x="0" y="1725613"/>
            <a:ext cx="557213" cy="174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2"/>
              </a:cxn>
              <a:cxn ang="0">
                <a:pos x="251" y="12"/>
              </a:cxn>
              <a:cxn ang="0">
                <a:pos x="251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251" h="12">
                <a:moveTo>
                  <a:pt x="0" y="0"/>
                </a:moveTo>
                <a:lnTo>
                  <a:pt x="0" y="12"/>
                </a:lnTo>
                <a:lnTo>
                  <a:pt x="251" y="12"/>
                </a:lnTo>
                <a:lnTo>
                  <a:pt x="251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>
              <a:latin typeface="Tahoma" charset="0"/>
            </a:endParaRPr>
          </a:p>
        </p:txBody>
      </p:sp>
      <p:sp>
        <p:nvSpPr>
          <p:cNvPr id="11" name="Freeform 13"/>
          <p:cNvSpPr>
            <a:spLocks/>
          </p:cNvSpPr>
          <p:nvPr userDrawn="1"/>
        </p:nvSpPr>
        <p:spPr bwMode="ltGray">
          <a:xfrm>
            <a:off x="1217613" y="1725613"/>
            <a:ext cx="400050" cy="17462"/>
          </a:xfrm>
          <a:custGeom>
            <a:avLst/>
            <a:gdLst/>
            <a:ahLst/>
            <a:cxnLst>
              <a:cxn ang="0">
                <a:pos x="251" y="0"/>
              </a:cxn>
              <a:cxn ang="0">
                <a:pos x="0" y="0"/>
              </a:cxn>
              <a:cxn ang="0">
                <a:pos x="0" y="12"/>
              </a:cxn>
              <a:cxn ang="0">
                <a:pos x="251" y="12"/>
              </a:cxn>
              <a:cxn ang="0">
                <a:pos x="251" y="0"/>
              </a:cxn>
              <a:cxn ang="0">
                <a:pos x="251" y="0"/>
              </a:cxn>
            </a:cxnLst>
            <a:rect l="0" t="0" r="r" b="b"/>
            <a:pathLst>
              <a:path w="251" h="12">
                <a:moveTo>
                  <a:pt x="251" y="0"/>
                </a:moveTo>
                <a:lnTo>
                  <a:pt x="0" y="0"/>
                </a:lnTo>
                <a:lnTo>
                  <a:pt x="0" y="12"/>
                </a:lnTo>
                <a:lnTo>
                  <a:pt x="251" y="12"/>
                </a:lnTo>
                <a:lnTo>
                  <a:pt x="251" y="0"/>
                </a:lnTo>
                <a:lnTo>
                  <a:pt x="251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>
              <a:latin typeface="Tahoma" charset="0"/>
            </a:endParaRPr>
          </a:p>
        </p:txBody>
      </p:sp>
      <p:sp>
        <p:nvSpPr>
          <p:cNvPr id="12" name="Freeform 14"/>
          <p:cNvSpPr>
            <a:spLocks/>
          </p:cNvSpPr>
          <p:nvPr/>
        </p:nvSpPr>
        <p:spPr bwMode="ltGray">
          <a:xfrm>
            <a:off x="552450" y="1725613"/>
            <a:ext cx="665163" cy="174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2"/>
              </a:cxn>
              <a:cxn ang="0">
                <a:pos x="418" y="12"/>
              </a:cxn>
              <a:cxn ang="0">
                <a:pos x="418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18" h="12">
                <a:moveTo>
                  <a:pt x="0" y="0"/>
                </a:moveTo>
                <a:lnTo>
                  <a:pt x="0" y="12"/>
                </a:lnTo>
                <a:lnTo>
                  <a:pt x="418" y="12"/>
                </a:lnTo>
                <a:lnTo>
                  <a:pt x="418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>
              <a:latin typeface="Tahoma" charset="0"/>
            </a:endParaRPr>
          </a:p>
        </p:txBody>
      </p:sp>
      <p:pic>
        <p:nvPicPr>
          <p:cNvPr id="13" name="Picture 16" descr="training logo custom copy"/>
          <p:cNvPicPr preferRelativeResize="0">
            <a:picLocks noChangeAspect="1" noChangeArrowheads="1" noChangeShapeType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2400" y="-76200"/>
            <a:ext cx="1143000" cy="7905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0" y="6521450"/>
            <a:ext cx="2708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>
                <a:solidFill>
                  <a:schemeClr val="accent2"/>
                </a:solidFill>
              </a:rPr>
              <a:t>CTN-0047 National Training</a:t>
            </a:r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</p:spPr>
        <p:txBody>
          <a:bodyPr/>
          <a:lstStyle>
            <a:lvl1pPr>
              <a:defRPr sz="10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BCB81B76-F1D9-4757-A3AC-12F6CCE2FB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1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A508E-1F43-40D7-81DA-A51E68BBAB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10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0"/>
            <a:ext cx="19050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0"/>
            <a:ext cx="55626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5E042F-5424-41A0-A9B6-129F9E8CF5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10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E270A-45CA-4972-9821-7AF43D695B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1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1FFFF-3FF6-42C4-8D37-FD4DF47B3D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10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47A7B5-1133-4BBB-A230-7DE1C77EA8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10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AE6C9-6F12-451D-8BD4-A9C9E1E84F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10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6FC85-FAEA-4297-96A6-EBA6649508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10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1DE942-A6AA-49AC-B0E7-E23AF47D5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10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1F793-A2A5-43A2-958C-1EDD4CA662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10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CFE10-D667-4905-B1D0-6227A74A73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10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Freeform 3"/>
          <p:cNvSpPr>
            <a:spLocks/>
          </p:cNvSpPr>
          <p:nvPr/>
        </p:nvSpPr>
        <p:spPr bwMode="hidden">
          <a:xfrm>
            <a:off x="914400" y="1752600"/>
            <a:ext cx="8229600" cy="5105400"/>
          </a:xfrm>
          <a:custGeom>
            <a:avLst/>
            <a:gdLst/>
            <a:ahLst/>
            <a:cxnLst>
              <a:cxn ang="0">
                <a:pos x="0" y="3159"/>
              </a:cxn>
              <a:cxn ang="0">
                <a:pos x="5184" y="3159"/>
              </a:cxn>
              <a:cxn ang="0">
                <a:pos x="5184" y="0"/>
              </a:cxn>
              <a:cxn ang="0">
                <a:pos x="0" y="0"/>
              </a:cxn>
              <a:cxn ang="0">
                <a:pos x="0" y="3159"/>
              </a:cxn>
              <a:cxn ang="0">
                <a:pos x="0" y="3159"/>
              </a:cxn>
            </a:cxnLst>
            <a:rect l="0" t="0" r="r" b="b"/>
            <a:pathLst>
              <a:path w="5184" h="3159">
                <a:moveTo>
                  <a:pt x="0" y="3159"/>
                </a:moveTo>
                <a:lnTo>
                  <a:pt x="5184" y="3159"/>
                </a:lnTo>
                <a:lnTo>
                  <a:pt x="5184" y="0"/>
                </a:lnTo>
                <a:lnTo>
                  <a:pt x="0" y="0"/>
                </a:lnTo>
                <a:lnTo>
                  <a:pt x="0" y="3159"/>
                </a:lnTo>
                <a:lnTo>
                  <a:pt x="0" y="315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>
              <a:latin typeface="Tahoma" charset="0"/>
            </a:endParaRPr>
          </a:p>
        </p:txBody>
      </p:sp>
      <p:sp>
        <p:nvSpPr>
          <p:cNvPr id="4102" name="Freeform 6"/>
          <p:cNvSpPr>
            <a:spLocks/>
          </p:cNvSpPr>
          <p:nvPr/>
        </p:nvSpPr>
        <p:spPr bwMode="ltGray">
          <a:xfrm>
            <a:off x="876300" y="0"/>
            <a:ext cx="19050" cy="1041400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695"/>
              </a:cxn>
              <a:cxn ang="0">
                <a:pos x="12" y="695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695">
                <a:moveTo>
                  <a:pt x="12" y="0"/>
                </a:moveTo>
                <a:lnTo>
                  <a:pt x="0" y="0"/>
                </a:lnTo>
                <a:lnTo>
                  <a:pt x="0" y="695"/>
                </a:lnTo>
                <a:lnTo>
                  <a:pt x="12" y="695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>
              <a:latin typeface="Tahoma" charset="0"/>
            </a:endParaRPr>
          </a:p>
        </p:txBody>
      </p:sp>
      <p:sp>
        <p:nvSpPr>
          <p:cNvPr id="4103" name="Freeform 7"/>
          <p:cNvSpPr>
            <a:spLocks/>
          </p:cNvSpPr>
          <p:nvPr/>
        </p:nvSpPr>
        <p:spPr bwMode="ltGray">
          <a:xfrm>
            <a:off x="876300" y="2427288"/>
            <a:ext cx="19050" cy="4043362"/>
          </a:xfrm>
          <a:custGeom>
            <a:avLst/>
            <a:gdLst/>
            <a:ahLst/>
            <a:cxnLst>
              <a:cxn ang="0">
                <a:pos x="0" y="2697"/>
              </a:cxn>
              <a:cxn ang="0">
                <a:pos x="12" y="2697"/>
              </a:cxn>
              <a:cxn ang="0">
                <a:pos x="12" y="0"/>
              </a:cxn>
              <a:cxn ang="0">
                <a:pos x="0" y="0"/>
              </a:cxn>
              <a:cxn ang="0">
                <a:pos x="0" y="2697"/>
              </a:cxn>
              <a:cxn ang="0">
                <a:pos x="0" y="2697"/>
              </a:cxn>
            </a:cxnLst>
            <a:rect l="0" t="0" r="r" b="b"/>
            <a:pathLst>
              <a:path w="12" h="2697">
                <a:moveTo>
                  <a:pt x="0" y="2697"/>
                </a:moveTo>
                <a:lnTo>
                  <a:pt x="12" y="2697"/>
                </a:lnTo>
                <a:lnTo>
                  <a:pt x="12" y="0"/>
                </a:lnTo>
                <a:lnTo>
                  <a:pt x="0" y="0"/>
                </a:lnTo>
                <a:lnTo>
                  <a:pt x="0" y="2697"/>
                </a:lnTo>
                <a:lnTo>
                  <a:pt x="0" y="269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>
              <a:latin typeface="Tahoma" charset="0"/>
            </a:endParaRPr>
          </a:p>
        </p:txBody>
      </p:sp>
      <p:sp>
        <p:nvSpPr>
          <p:cNvPr id="4105" name="Freeform 9"/>
          <p:cNvSpPr>
            <a:spLocks/>
          </p:cNvSpPr>
          <p:nvPr/>
        </p:nvSpPr>
        <p:spPr bwMode="ltGray">
          <a:xfrm>
            <a:off x="876300" y="2049463"/>
            <a:ext cx="19050" cy="377825"/>
          </a:xfrm>
          <a:custGeom>
            <a:avLst/>
            <a:gdLst/>
            <a:ahLst/>
            <a:cxnLst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0" y="252"/>
              </a:cxn>
            </a:cxnLst>
            <a:rect l="0" t="0" r="r" b="b"/>
            <a:pathLst>
              <a:path w="12" h="252">
                <a:moveTo>
                  <a:pt x="0" y="252"/>
                </a:moveTo>
                <a:lnTo>
                  <a:pt x="12" y="252"/>
                </a:lnTo>
                <a:lnTo>
                  <a:pt x="12" y="0"/>
                </a:lnTo>
                <a:lnTo>
                  <a:pt x="0" y="0"/>
                </a:lnTo>
                <a:lnTo>
                  <a:pt x="0" y="252"/>
                </a:lnTo>
                <a:lnTo>
                  <a:pt x="0" y="25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>
              <a:latin typeface="Tahoma" charset="0"/>
            </a:endParaRPr>
          </a:p>
        </p:txBody>
      </p:sp>
      <p:sp>
        <p:nvSpPr>
          <p:cNvPr id="4106" name="Freeform 10"/>
          <p:cNvSpPr>
            <a:spLocks/>
          </p:cNvSpPr>
          <p:nvPr/>
        </p:nvSpPr>
        <p:spPr bwMode="ltGray">
          <a:xfrm>
            <a:off x="876300" y="1041400"/>
            <a:ext cx="19050" cy="377825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252">
                <a:moveTo>
                  <a:pt x="12" y="0"/>
                </a:moveTo>
                <a:lnTo>
                  <a:pt x="0" y="0"/>
                </a:lnTo>
                <a:lnTo>
                  <a:pt x="0" y="252"/>
                </a:lnTo>
                <a:lnTo>
                  <a:pt x="12" y="252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>
              <a:latin typeface="Tahoma" charset="0"/>
            </a:endParaRPr>
          </a:p>
        </p:txBody>
      </p:sp>
      <p:sp>
        <p:nvSpPr>
          <p:cNvPr id="4107" name="Freeform 11"/>
          <p:cNvSpPr>
            <a:spLocks/>
          </p:cNvSpPr>
          <p:nvPr/>
        </p:nvSpPr>
        <p:spPr bwMode="ltGray">
          <a:xfrm>
            <a:off x="876300" y="1419225"/>
            <a:ext cx="19050" cy="6302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0"/>
              </a:cxn>
              <a:cxn ang="0">
                <a:pos x="12" y="420"/>
              </a:cxn>
              <a:cxn ang="0">
                <a:pos x="12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2" h="420">
                <a:moveTo>
                  <a:pt x="0" y="0"/>
                </a:moveTo>
                <a:lnTo>
                  <a:pt x="0" y="420"/>
                </a:lnTo>
                <a:lnTo>
                  <a:pt x="12" y="420"/>
                </a:ln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>
              <a:latin typeface="Tahoma" charset="0"/>
            </a:endParaRPr>
          </a:p>
        </p:txBody>
      </p:sp>
      <p:sp>
        <p:nvSpPr>
          <p:cNvPr id="4108" name="Freeform 12"/>
          <p:cNvSpPr>
            <a:spLocks/>
          </p:cNvSpPr>
          <p:nvPr/>
        </p:nvSpPr>
        <p:spPr bwMode="ltGray">
          <a:xfrm>
            <a:off x="0" y="1725613"/>
            <a:ext cx="557213" cy="174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2"/>
              </a:cxn>
              <a:cxn ang="0">
                <a:pos x="251" y="12"/>
              </a:cxn>
              <a:cxn ang="0">
                <a:pos x="251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251" h="12">
                <a:moveTo>
                  <a:pt x="0" y="0"/>
                </a:moveTo>
                <a:lnTo>
                  <a:pt x="0" y="12"/>
                </a:lnTo>
                <a:lnTo>
                  <a:pt x="251" y="12"/>
                </a:lnTo>
                <a:lnTo>
                  <a:pt x="251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>
              <a:latin typeface="Tahoma" charset="0"/>
            </a:endParaRPr>
          </a:p>
        </p:txBody>
      </p:sp>
      <p:sp>
        <p:nvSpPr>
          <p:cNvPr id="4109" name="Freeform 13"/>
          <p:cNvSpPr>
            <a:spLocks/>
          </p:cNvSpPr>
          <p:nvPr userDrawn="1"/>
        </p:nvSpPr>
        <p:spPr bwMode="ltGray">
          <a:xfrm>
            <a:off x="1217613" y="1725613"/>
            <a:ext cx="400050" cy="17462"/>
          </a:xfrm>
          <a:custGeom>
            <a:avLst/>
            <a:gdLst/>
            <a:ahLst/>
            <a:cxnLst>
              <a:cxn ang="0">
                <a:pos x="251" y="0"/>
              </a:cxn>
              <a:cxn ang="0">
                <a:pos x="0" y="0"/>
              </a:cxn>
              <a:cxn ang="0">
                <a:pos x="0" y="12"/>
              </a:cxn>
              <a:cxn ang="0">
                <a:pos x="251" y="12"/>
              </a:cxn>
              <a:cxn ang="0">
                <a:pos x="251" y="0"/>
              </a:cxn>
              <a:cxn ang="0">
                <a:pos x="251" y="0"/>
              </a:cxn>
            </a:cxnLst>
            <a:rect l="0" t="0" r="r" b="b"/>
            <a:pathLst>
              <a:path w="251" h="12">
                <a:moveTo>
                  <a:pt x="251" y="0"/>
                </a:moveTo>
                <a:lnTo>
                  <a:pt x="0" y="0"/>
                </a:lnTo>
                <a:lnTo>
                  <a:pt x="0" y="12"/>
                </a:lnTo>
                <a:lnTo>
                  <a:pt x="251" y="12"/>
                </a:lnTo>
                <a:lnTo>
                  <a:pt x="251" y="0"/>
                </a:lnTo>
                <a:lnTo>
                  <a:pt x="251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>
              <a:latin typeface="Tahoma" charset="0"/>
            </a:endParaRPr>
          </a:p>
        </p:txBody>
      </p:sp>
      <p:sp>
        <p:nvSpPr>
          <p:cNvPr id="4110" name="Freeform 14"/>
          <p:cNvSpPr>
            <a:spLocks/>
          </p:cNvSpPr>
          <p:nvPr/>
        </p:nvSpPr>
        <p:spPr bwMode="ltGray">
          <a:xfrm>
            <a:off x="552450" y="1725613"/>
            <a:ext cx="665163" cy="174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2"/>
              </a:cxn>
              <a:cxn ang="0">
                <a:pos x="418" y="12"/>
              </a:cxn>
              <a:cxn ang="0">
                <a:pos x="418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18" h="12">
                <a:moveTo>
                  <a:pt x="0" y="0"/>
                </a:moveTo>
                <a:lnTo>
                  <a:pt x="0" y="12"/>
                </a:lnTo>
                <a:lnTo>
                  <a:pt x="418" y="12"/>
                </a:lnTo>
                <a:lnTo>
                  <a:pt x="418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>
              <a:latin typeface="Tahoma" charset="0"/>
            </a:endParaRPr>
          </a:p>
        </p:txBody>
      </p:sp>
      <p:sp>
        <p:nvSpPr>
          <p:cNvPr id="1035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6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53400" y="65532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9EE5B44F-190B-411A-92B5-09F4543426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40" name="Picture 23" descr="training logo custom copy"/>
          <p:cNvPicPr preferRelativeResize="0">
            <a:picLocks noChangeAspect="1" noChangeArrowheads="1" noChangeShapeType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152400" y="-76200"/>
            <a:ext cx="1143000" cy="7905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3096" name="Rectangle 24"/>
          <p:cNvSpPr>
            <a:spLocks noChangeArrowheads="1"/>
          </p:cNvSpPr>
          <p:nvPr userDrawn="1"/>
        </p:nvSpPr>
        <p:spPr bwMode="auto">
          <a:xfrm>
            <a:off x="0" y="6521450"/>
            <a:ext cx="2708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>
                <a:solidFill>
                  <a:schemeClr val="accent2"/>
                </a:solidFill>
              </a:rPr>
              <a:t>CTN-0047 National Training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</p:sldLayoutIdLst>
  <p:transition advClick="0" advTm="10000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66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66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66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66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FFFF66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FFFF66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FFFF66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FFFF66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02144" y="4612460"/>
            <a:ext cx="3170055" cy="1940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3200400"/>
            <a:ext cx="6400800" cy="838200"/>
          </a:xfrm>
        </p:spPr>
        <p:txBody>
          <a:bodyPr/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Michael Bogenschutz, Dennis Donovan, Cameron Crandall, Robert </a:t>
            </a:r>
            <a:r>
              <a:rPr lang="en-US" sz="24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Lindblad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, Raul </a:t>
            </a:r>
            <a:r>
              <a:rPr lang="en-US" sz="24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Mandler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, Harold Perl, Alyssa </a:t>
            </a:r>
            <a:r>
              <a:rPr lang="en-US" sz="24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Forcehimes</a:t>
            </a:r>
            <a:endParaRPr lang="en-US" sz="24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80F01F-0F65-48C6-9287-DC6E6047D2CA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838200" y="457200"/>
            <a:ext cx="73533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FF00"/>
                </a:solidFill>
              </a:rPr>
              <a:t>Screening Procedures to Identify Problematic Substance Users in Medical Emergency Departments</a:t>
            </a:r>
            <a:endParaRPr lang="en-US" sz="4000" dirty="0" smtClean="0">
              <a:solidFill>
                <a:srgbClr val="FFFF00"/>
              </a:solidFill>
            </a:endParaRPr>
          </a:p>
        </p:txBody>
      </p:sp>
      <p:pic>
        <p:nvPicPr>
          <p:cNvPr id="5" name="Picture 4" descr="ctn_graphic hi resolution.JPG"/>
          <p:cNvPicPr>
            <a:picLocks noChangeAspect="1"/>
          </p:cNvPicPr>
          <p:nvPr/>
        </p:nvPicPr>
        <p:blipFill>
          <a:blip r:embed="rId2" cstate="print">
            <a:lum bright="-4000" contrast="52000"/>
          </a:blip>
          <a:stretch>
            <a:fillRect/>
          </a:stretch>
        </p:blipFill>
        <p:spPr>
          <a:xfrm>
            <a:off x="3124200" y="4724400"/>
            <a:ext cx="2956560" cy="1716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Screening and Randomization Through Sept 20, 2011</a:t>
            </a:r>
            <a:endParaRPr lang="en-US" sz="3600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381000" y="1981200"/>
          <a:ext cx="8382000" cy="39433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7000"/>
                <a:gridCol w="1397000"/>
                <a:gridCol w="1397000"/>
                <a:gridCol w="1397000"/>
                <a:gridCol w="1397000"/>
                <a:gridCol w="1397000"/>
              </a:tblGrid>
              <a:tr h="5486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Site</a:t>
                      </a:r>
                      <a:endParaRPr lang="en-US" sz="1600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# BITs</a:t>
                      </a:r>
                      <a:endParaRPr lang="en-US" sz="1600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# TADs</a:t>
                      </a:r>
                      <a:endParaRPr lang="en-US" sz="1600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# Randomized</a:t>
                      </a:r>
                      <a:endParaRPr lang="en-US" sz="1600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% BITs Randomized</a:t>
                      </a:r>
                      <a:endParaRPr lang="en-US" sz="1600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% TADs Randomized</a:t>
                      </a:r>
                      <a:endParaRPr lang="en-US" sz="1600" dirty="0"/>
                    </a:p>
                  </a:txBody>
                  <a:tcPr marL="45720" marR="45720"/>
                </a:tc>
              </a:tr>
              <a:tr h="480609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5636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3481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252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4%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7%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80609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3226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2262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287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9%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13%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80609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2096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1638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69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3%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4%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80609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2576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1737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95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4%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5%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80609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1881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1553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111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6%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7%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80609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426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405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141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33%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35%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80609">
                <a:tc>
                  <a:txBody>
                    <a:bodyPr/>
                    <a:lstStyle/>
                    <a:p>
                      <a:r>
                        <a:rPr lang="en-US" dirty="0" smtClean="0"/>
                        <a:t>Overall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15841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11076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955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6%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9%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EE270A-45CA-4972-9821-7AF43D695B9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8839200" cy="1431925"/>
          </a:xfrm>
        </p:spPr>
        <p:txBody>
          <a:bodyPr/>
          <a:lstStyle/>
          <a:p>
            <a:r>
              <a:rPr lang="en-US" sz="3600" dirty="0" smtClean="0"/>
              <a:t>Substance use among </a:t>
            </a:r>
            <a:br>
              <a:rPr lang="en-US" sz="3600" dirty="0" smtClean="0"/>
            </a:br>
            <a:r>
              <a:rPr lang="en-US" sz="3600" dirty="0" smtClean="0"/>
              <a:t>those completing the TAD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EE270A-45CA-4972-9821-7AF43D695B9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2,855 participants endorsed past-30d drug use (25% of TADs).</a:t>
            </a:r>
          </a:p>
          <a:p>
            <a:r>
              <a:rPr lang="en-US" dirty="0" smtClean="0"/>
              <a:t>Of these, 955 have been randomized (33% of drug users).</a:t>
            </a:r>
          </a:p>
          <a:p>
            <a:r>
              <a:rPr lang="en-US" dirty="0" smtClean="0"/>
              <a:t>Most of those not randomized were excluded because they did not meet DAST ≥ 3 criterion.  </a:t>
            </a:r>
            <a:endParaRPr lang="en-US" dirty="0"/>
          </a:p>
        </p:txBody>
      </p:sp>
    </p:spTree>
  </p:cSld>
  <p:clrMapOvr>
    <a:masterClrMapping/>
  </p:clrMapOvr>
  <p:transition advClick="0" advTm="10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Drug use by primary substance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752600"/>
          <a:ext cx="8383905" cy="424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742950"/>
                <a:gridCol w="942975"/>
                <a:gridCol w="942975"/>
                <a:gridCol w="942975"/>
                <a:gridCol w="942975"/>
                <a:gridCol w="942975"/>
                <a:gridCol w="1554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Primary</a:t>
                      </a:r>
                    </a:p>
                    <a:p>
                      <a:r>
                        <a:rPr lang="en-US" dirty="0" smtClean="0"/>
                        <a:t>Drug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30-day drug</a:t>
                      </a:r>
                      <a:r>
                        <a:rPr lang="en-US" baseline="0" dirty="0" smtClean="0"/>
                        <a:t> users from TAD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Randomized participants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users randomized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 </a:t>
                      </a:r>
                      <a:r>
                        <a:rPr lang="en-US" baseline="0" dirty="0" smtClean="0"/>
                        <a:t>users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days use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 </a:t>
                      </a:r>
                      <a:r>
                        <a:rPr lang="en-US" baseline="0" dirty="0" smtClean="0"/>
                        <a:t>users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days use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Cannabis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1666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394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24%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Cocaine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508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18%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249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49%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Street Op.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361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188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52%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Prescr</a:t>
                      </a:r>
                      <a:r>
                        <a:rPr lang="en-US" dirty="0" smtClean="0"/>
                        <a:t>. Op.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166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53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32%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Methamph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81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43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53%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Sedatives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37%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Hallucin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32%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Amphet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19%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EE270A-45CA-4972-9821-7AF43D695B9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ransition advClick="0" advTm="10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543800" cy="1431925"/>
          </a:xfrm>
        </p:spPr>
        <p:txBody>
          <a:bodyPr/>
          <a:lstStyle/>
          <a:p>
            <a:r>
              <a:rPr lang="en-US" dirty="0" smtClean="0"/>
              <a:t>Primary Substance by site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33397" y="1981200"/>
          <a:ext cx="8024976" cy="3342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664"/>
                <a:gridCol w="891664"/>
                <a:gridCol w="891664"/>
                <a:gridCol w="891664"/>
                <a:gridCol w="891664"/>
                <a:gridCol w="891664"/>
                <a:gridCol w="891664"/>
                <a:gridCol w="891664"/>
                <a:gridCol w="891664"/>
              </a:tblGrid>
              <a:tr h="548640">
                <a:tc>
                  <a:txBody>
                    <a:bodyPr/>
                    <a:lstStyle/>
                    <a:p>
                      <a:r>
                        <a:rPr lang="en-US" dirty="0" smtClean="0"/>
                        <a:t>Site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Cannabis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Cocaine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Street </a:t>
                      </a:r>
                      <a:r>
                        <a:rPr lang="en-US" sz="1200" dirty="0" err="1" smtClean="0"/>
                        <a:t>opioids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Prescr</a:t>
                      </a:r>
                      <a:r>
                        <a:rPr lang="en-US" sz="1200" dirty="0" smtClean="0"/>
                        <a:t>. opioids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Meth.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Sedative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Halluci</a:t>
                      </a:r>
                      <a:r>
                        <a:rPr lang="en-US" sz="1200" dirty="0" smtClean="0"/>
                        <a:t>-</a:t>
                      </a:r>
                    </a:p>
                    <a:p>
                      <a:r>
                        <a:rPr lang="en-US" sz="1200" dirty="0" err="1" smtClean="0"/>
                        <a:t>nogens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Amphet</a:t>
                      </a:r>
                      <a:r>
                        <a:rPr lang="en-US" sz="1200" dirty="0" smtClean="0"/>
                        <a:t>-amine</a:t>
                      </a:r>
                      <a:endParaRPr lang="en-US" sz="1200" dirty="0"/>
                    </a:p>
                  </a:txBody>
                  <a:tcPr/>
                </a:tc>
              </a:tr>
              <a:tr h="399148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</a:tr>
              <a:tr h="399148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</a:tr>
              <a:tr h="399148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</a:tr>
              <a:tr h="399148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1%</a:t>
                      </a:r>
                      <a:endParaRPr lang="en-US" dirty="0"/>
                    </a:p>
                  </a:txBody>
                  <a:tcPr/>
                </a:tc>
              </a:tr>
              <a:tr h="399148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1%</a:t>
                      </a:r>
                      <a:endParaRPr lang="en-US" dirty="0"/>
                    </a:p>
                  </a:txBody>
                  <a:tcPr/>
                </a:tc>
              </a:tr>
              <a:tr h="399148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</a:tr>
              <a:tr h="39914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41%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26%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20%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6%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5%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1%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1%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0%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EE270A-45CA-4972-9821-7AF43D695B9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ransition advClick="0" advTm="100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31925"/>
          </a:xfrm>
        </p:spPr>
        <p:txBody>
          <a:bodyPr/>
          <a:lstStyle/>
          <a:p>
            <a:pPr algn="ctr"/>
            <a:r>
              <a:rPr lang="en-US" sz="4000" dirty="0" smtClean="0"/>
              <a:t>Demographics (n = 343, primarily from two wave-1 sites)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447800"/>
            <a:ext cx="7543800" cy="4724400"/>
          </a:xfrm>
        </p:spPr>
        <p:txBody>
          <a:bodyPr/>
          <a:lstStyle/>
          <a:p>
            <a:r>
              <a:rPr lang="en-US" dirty="0" smtClean="0"/>
              <a:t>64% male </a:t>
            </a:r>
          </a:p>
          <a:p>
            <a:r>
              <a:rPr lang="en-US" dirty="0" smtClean="0"/>
              <a:t>mean age 39 ± 12</a:t>
            </a:r>
          </a:p>
          <a:p>
            <a:r>
              <a:rPr lang="en-US" dirty="0" smtClean="0"/>
              <a:t>54% non-White, 26% Hispanic</a:t>
            </a:r>
          </a:p>
          <a:p>
            <a:r>
              <a:rPr lang="en-US" dirty="0" smtClean="0"/>
              <a:t>2% were college graduates </a:t>
            </a:r>
          </a:p>
          <a:p>
            <a:r>
              <a:rPr lang="en-US" dirty="0" smtClean="0"/>
              <a:t>9% were married </a:t>
            </a:r>
          </a:p>
          <a:p>
            <a:r>
              <a:rPr lang="en-US" dirty="0" smtClean="0"/>
              <a:t>10% had full-time jobs</a:t>
            </a:r>
          </a:p>
          <a:p>
            <a:r>
              <a:rPr lang="en-US" dirty="0" smtClean="0"/>
              <a:t>79% had household incomes under $15,000.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EE270A-45CA-4972-9821-7AF43D695B9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31925"/>
          </a:xfrm>
        </p:spPr>
        <p:txBody>
          <a:bodyPr/>
          <a:lstStyle/>
          <a:p>
            <a:pPr algn="ctr"/>
            <a:r>
              <a:rPr lang="en-US" dirty="0" smtClean="0"/>
              <a:t>Conclusions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543800" cy="4114800"/>
          </a:xfrm>
        </p:spPr>
        <p:txBody>
          <a:bodyPr/>
          <a:lstStyle/>
          <a:p>
            <a:r>
              <a:rPr lang="en-US" dirty="0" smtClean="0"/>
              <a:t>6% of those selected for screening, and 9% of those screened, were enrolled in the study.  </a:t>
            </a:r>
          </a:p>
          <a:p>
            <a:r>
              <a:rPr lang="en-US" dirty="0" smtClean="0"/>
              <a:t>25% of those screened endorsed past-month drug use.</a:t>
            </a:r>
          </a:p>
          <a:p>
            <a:r>
              <a:rPr lang="en-US" dirty="0" smtClean="0"/>
              <a:t>Sites differ in prevalence of various classes of drugs and overall rates of drug use.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EE270A-45CA-4972-9821-7AF43D695B9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Conclusions,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71600"/>
            <a:ext cx="7696200" cy="4114800"/>
          </a:xfrm>
        </p:spPr>
        <p:txBody>
          <a:bodyPr/>
          <a:lstStyle/>
          <a:p>
            <a:r>
              <a:rPr lang="en-US" dirty="0" smtClean="0"/>
              <a:t>These screening procedures are identifying heavy users of several types of drugs, as well as a larger number of drug users who do not meet severity criteria for the study.</a:t>
            </a:r>
          </a:p>
          <a:p>
            <a:r>
              <a:rPr lang="en-US" dirty="0" smtClean="0"/>
              <a:t>These procedures would likely need some modification for practical clinical use.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EE270A-45CA-4972-9821-7AF43D695B9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ransition advClick="0" advTm="10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8153400" cy="1431925"/>
          </a:xfrm>
        </p:spPr>
        <p:txBody>
          <a:bodyPr/>
          <a:lstStyle/>
          <a:p>
            <a:pPr eaLnBrk="1" hangingPunct="1"/>
            <a:r>
              <a:rPr lang="en-US" dirty="0" smtClean="0"/>
              <a:t>Goals for This Presentation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914400" y="1752600"/>
            <a:ext cx="7543800" cy="4114800"/>
          </a:xfrm>
        </p:spPr>
        <p:txBody>
          <a:bodyPr/>
          <a:lstStyle/>
          <a:p>
            <a:pPr eaLnBrk="1" hangingPunct="1"/>
            <a:r>
              <a:rPr lang="en-US" dirty="0" smtClean="0"/>
              <a:t>Describe and provide rationale for  screening procedures used in the NIDA CTN SMART-ED study</a:t>
            </a:r>
          </a:p>
          <a:p>
            <a:pPr eaLnBrk="1" hangingPunct="1"/>
            <a:r>
              <a:rPr lang="en-US" sz="3200" dirty="0" smtClean="0"/>
              <a:t>Describe characteristics of sample screened and recruited to date using these procedures</a:t>
            </a:r>
          </a:p>
          <a:p>
            <a:pPr lvl="2"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543800" cy="1431925"/>
          </a:xfrm>
        </p:spPr>
        <p:txBody>
          <a:bodyPr/>
          <a:lstStyle/>
          <a:p>
            <a:pPr eaLnBrk="1" hangingPunct="1"/>
            <a:r>
              <a:rPr lang="en-US" dirty="0" smtClean="0"/>
              <a:t>Screening for Study vs. Clinical Screening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382000" cy="4648200"/>
          </a:xfrm>
        </p:spPr>
        <p:txBody>
          <a:bodyPr/>
          <a:lstStyle/>
          <a:p>
            <a:r>
              <a:rPr lang="en-US" sz="2800" dirty="0" smtClean="0"/>
              <a:t>The purpose of screening in this study is to define a population of patients who are likely to have problematic drug use, abuse, or dependence for inclusion in the study, and to do so with minimal interaction (to minimize assessment reactivity). </a:t>
            </a:r>
          </a:p>
          <a:p>
            <a:r>
              <a:rPr lang="en-US" sz="2800" dirty="0" smtClean="0"/>
              <a:t>Priority is high </a:t>
            </a:r>
            <a:r>
              <a:rPr lang="en-US" sz="2800" u="sng" dirty="0" smtClean="0"/>
              <a:t>positive predictive value</a:t>
            </a:r>
            <a:r>
              <a:rPr lang="en-US" sz="2800" dirty="0" smtClean="0"/>
              <a:t> (probability of the disorder given positive test).</a:t>
            </a:r>
          </a:p>
          <a:p>
            <a:r>
              <a:rPr lang="en-US" sz="2800" dirty="0" smtClean="0"/>
              <a:t> Clinical screening instruments are designed to have high </a:t>
            </a:r>
            <a:r>
              <a:rPr lang="en-US" sz="2800" u="sng" dirty="0" smtClean="0"/>
              <a:t>sensitivity</a:t>
            </a:r>
            <a:r>
              <a:rPr lang="en-US" sz="2800" dirty="0" smtClean="0"/>
              <a:t> (probability of a positive test given the disorder).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372DB8-44C7-40E3-B158-21470797870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 advClick="0" advTm="10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8077200" cy="1431925"/>
          </a:xfrm>
        </p:spPr>
        <p:txBody>
          <a:bodyPr/>
          <a:lstStyle/>
          <a:p>
            <a:pPr eaLnBrk="1" hangingPunct="1"/>
            <a:r>
              <a:rPr lang="en-US" dirty="0" smtClean="0"/>
              <a:t>Recruitment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990600" y="1295400"/>
            <a:ext cx="7848600" cy="4876800"/>
          </a:xfrm>
        </p:spPr>
        <p:txBody>
          <a:bodyPr>
            <a:noAutofit/>
          </a:bodyPr>
          <a:lstStyle/>
          <a:p>
            <a:pPr eaLnBrk="1" hangingPunct="1"/>
            <a:r>
              <a:rPr lang="en-US" sz="2800" dirty="0" smtClean="0"/>
              <a:t>Total proposed N is 1285 randomized participants.</a:t>
            </a:r>
          </a:p>
          <a:p>
            <a:pPr eaLnBrk="1" hangingPunct="1"/>
            <a:r>
              <a:rPr lang="en-US" sz="2800" dirty="0" smtClean="0"/>
              <a:t>6 sites will recruit an average of 215 participants.</a:t>
            </a:r>
          </a:p>
          <a:p>
            <a:pPr eaLnBrk="1" hangingPunct="1"/>
            <a:r>
              <a:rPr lang="en-US" sz="2800" dirty="0" smtClean="0"/>
              <a:t>Site recruitment target is 6 participants per week.  </a:t>
            </a:r>
          </a:p>
          <a:p>
            <a:pPr eaLnBrk="1" hangingPunct="1"/>
            <a:r>
              <a:rPr lang="en-US" sz="2800" dirty="0" smtClean="0"/>
              <a:t>We estimated that 5% of screened patients would qualify for the study.</a:t>
            </a:r>
          </a:p>
          <a:p>
            <a:pPr eaLnBrk="1" hangingPunct="1"/>
            <a:r>
              <a:rPr lang="en-US" sz="2800" dirty="0" smtClean="0"/>
              <a:t>Therefore, 120 patients would need to be screened per week at each site to achieve the recruitment target.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22B0BC-A9B6-461D-AE39-1EC79BD6008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Screening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543800" cy="4114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Screened sample must be broadly representative of ED population, but does not need to be a random sample.</a:t>
            </a:r>
          </a:p>
          <a:p>
            <a:pPr eaLnBrk="1" hangingPunct="1"/>
            <a:r>
              <a:rPr lang="en-US" sz="2800" dirty="0" smtClean="0"/>
              <a:t>RAs screen patients out of the ED flow by identifying potentially eligible participants in the ED log.</a:t>
            </a:r>
          </a:p>
          <a:p>
            <a:pPr eaLnBrk="1" hangingPunct="1"/>
            <a:r>
              <a:rPr lang="en-US" sz="2800" dirty="0" smtClean="0"/>
              <a:t>Brief Information Tool (BIT) records basic demographics and presenting complaint for all patients for whom screening is attempted.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372DB8-44C7-40E3-B158-21470797870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 advClick="0" advTm="10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Screening, cont.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After triage, before or during ED treatment, RA approaches ED patient and invites him/her to participate in anonymous screening for possible study participation.  </a:t>
            </a:r>
          </a:p>
          <a:p>
            <a:pPr eaLnBrk="1" hangingPunct="1"/>
            <a:r>
              <a:rPr lang="en-US" sz="2800" dirty="0" smtClean="0"/>
              <a:t>Screening proceeds following </a:t>
            </a:r>
            <a:r>
              <a:rPr lang="en-US" sz="2800" u="sng" dirty="0" smtClean="0"/>
              <a:t>verbal</a:t>
            </a:r>
            <a:r>
              <a:rPr lang="en-US" sz="2800" dirty="0" smtClean="0"/>
              <a:t> informed consent.</a:t>
            </a:r>
          </a:p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6A0356-8BAE-4FA0-A07F-2DC21FA8E02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advClick="0" advTm="10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Screening Instrument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1066800" y="1371600"/>
            <a:ext cx="7543800" cy="4114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Screening instrument is called the </a:t>
            </a:r>
            <a:r>
              <a:rPr lang="en-US" sz="2800" dirty="0" smtClean="0">
                <a:solidFill>
                  <a:srgbClr val="FFFF00"/>
                </a:solidFill>
              </a:rPr>
              <a:t>TAD</a:t>
            </a:r>
            <a:r>
              <a:rPr lang="en-US" sz="2800" dirty="0" smtClean="0"/>
              <a:t> (for Tobacco, Alcohol, and Drug).</a:t>
            </a:r>
          </a:p>
          <a:p>
            <a:pPr eaLnBrk="1" hangingPunct="1"/>
            <a:r>
              <a:rPr lang="en-US" sz="2800" dirty="0" smtClean="0"/>
              <a:t>Administered using tablet PC.</a:t>
            </a:r>
          </a:p>
          <a:p>
            <a:pPr eaLnBrk="1" hangingPunct="1"/>
            <a:r>
              <a:rPr lang="en-US" sz="2800" dirty="0" smtClean="0"/>
              <a:t>Includes a total of 20 questions:</a:t>
            </a:r>
          </a:p>
          <a:p>
            <a:pPr lvl="1" eaLnBrk="1" hangingPunct="1"/>
            <a:r>
              <a:rPr lang="en-US" sz="2400" dirty="0" smtClean="0"/>
              <a:t>Heavy Smoking Index (4 items)</a:t>
            </a:r>
          </a:p>
          <a:p>
            <a:pPr lvl="1" eaLnBrk="1" hangingPunct="1"/>
            <a:r>
              <a:rPr lang="en-US" sz="2400" dirty="0" smtClean="0"/>
              <a:t>AUDIT-C (3 items on quantity/frequency of alcohol)</a:t>
            </a:r>
          </a:p>
          <a:p>
            <a:pPr lvl="1" eaLnBrk="1" hangingPunct="1"/>
            <a:r>
              <a:rPr lang="en-US" sz="2400" dirty="0" smtClean="0"/>
              <a:t>Drug Abuse Screening Test (DAST-10)</a:t>
            </a:r>
          </a:p>
          <a:p>
            <a:pPr lvl="1" eaLnBrk="1" hangingPunct="1"/>
            <a:r>
              <a:rPr lang="en-US" sz="2400" dirty="0" smtClean="0"/>
              <a:t>Primary substance, days of use of primary substance in past 30 days, and substance- relatedness of the ED visit.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F55C6D-3533-4C73-A0CF-02B1F0CCD820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 advClick="0" advTm="10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Screening, cont.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543800" cy="4114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Screening continues for participants who have DAST-10 score of 3 or greater and report at least 1 day of use of the self-identified primary problem substance in the past 30 days.  </a:t>
            </a:r>
          </a:p>
          <a:p>
            <a:pPr eaLnBrk="1" hangingPunct="1"/>
            <a:r>
              <a:rPr lang="en-US" sz="2800" dirty="0" smtClean="0"/>
              <a:t>RA then administers Secondary Prescreening Form (SPF) to assess additional exclusion criteria.  </a:t>
            </a:r>
          </a:p>
          <a:p>
            <a:pPr eaLnBrk="1" hangingPunct="1"/>
            <a:r>
              <a:rPr lang="en-US" sz="2800" dirty="0" smtClean="0"/>
              <a:t>Participants who pass are invited to proceed to </a:t>
            </a:r>
            <a:r>
              <a:rPr lang="en-US" sz="2800" u="sng" dirty="0" smtClean="0"/>
              <a:t>written</a:t>
            </a:r>
            <a:r>
              <a:rPr lang="en-US" sz="2800" dirty="0" smtClean="0"/>
              <a:t> informed consent for the study.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0BBB6D-CF1F-475E-8C87-340BA3A11B9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 advClick="0" advTm="10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Completion of screening prior to randomization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Before participant can be randomized the RA must complete</a:t>
            </a:r>
          </a:p>
          <a:p>
            <a:pPr lvl="1" eaLnBrk="1" hangingPunct="1"/>
            <a:r>
              <a:rPr lang="en-US" dirty="0" smtClean="0"/>
              <a:t>Demographics</a:t>
            </a:r>
          </a:p>
          <a:p>
            <a:pPr lvl="1" eaLnBrk="1" hangingPunct="1"/>
            <a:r>
              <a:rPr lang="en-US" dirty="0" smtClean="0"/>
              <a:t>Locator Information Form</a:t>
            </a:r>
          </a:p>
          <a:p>
            <a:pPr lvl="1" eaLnBrk="1" hangingPunct="1"/>
            <a:r>
              <a:rPr lang="en-US" dirty="0" smtClean="0"/>
              <a:t>Hair sample (objective measure of substance use)</a:t>
            </a:r>
          </a:p>
          <a:p>
            <a:pPr lvl="1" eaLnBrk="1" hangingPunct="1"/>
            <a:r>
              <a:rPr lang="en-US" dirty="0" smtClean="0"/>
              <a:t>Enrollment Forms A and B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1798BC-B256-4F1D-B098-C99C93547A9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 advClick="0" advTm="10000"/>
</p:sld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2780</TotalTime>
  <Words>1016</Words>
  <Application>Microsoft Office PowerPoint</Application>
  <PresentationFormat>On-screen Show (4:3)</PresentationFormat>
  <Paragraphs>273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Shimmer</vt:lpstr>
      <vt:lpstr>Slide 1</vt:lpstr>
      <vt:lpstr>Goals for This Presentation</vt:lpstr>
      <vt:lpstr>Screening for Study vs. Clinical Screening</vt:lpstr>
      <vt:lpstr>Recruitment</vt:lpstr>
      <vt:lpstr>Screening</vt:lpstr>
      <vt:lpstr>Screening, cont.</vt:lpstr>
      <vt:lpstr>Screening Instrument</vt:lpstr>
      <vt:lpstr>Screening, cont.</vt:lpstr>
      <vt:lpstr>Completion of screening prior to randomization</vt:lpstr>
      <vt:lpstr>Screening and Randomization Through Sept 20, 2011</vt:lpstr>
      <vt:lpstr>Substance use among  those completing the TAD</vt:lpstr>
      <vt:lpstr>Drug use by primary substance</vt:lpstr>
      <vt:lpstr>Primary Substance by site</vt:lpstr>
      <vt:lpstr>Demographics (n = 343, primarily from two wave-1 sites)</vt:lpstr>
      <vt:lpstr>Conclusions</vt:lpstr>
      <vt:lpstr>Conclusions, continued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Liz Buttrey</dc:creator>
  <cp:lastModifiedBy>hperl</cp:lastModifiedBy>
  <cp:revision>247</cp:revision>
  <dcterms:created xsi:type="dcterms:W3CDTF">2010-05-28T14:32:49Z</dcterms:created>
  <dcterms:modified xsi:type="dcterms:W3CDTF">2011-09-23T01:59:37Z</dcterms:modified>
</cp:coreProperties>
</file>