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996" r:id="rId1"/>
  </p:sldMasterIdLst>
  <p:sldIdLst>
    <p:sldId id="256" r:id="rId2"/>
    <p:sldId id="261" r:id="rId3"/>
    <p:sldId id="279" r:id="rId4"/>
    <p:sldId id="266" r:id="rId5"/>
    <p:sldId id="275" r:id="rId6"/>
    <p:sldId id="276" r:id="rId7"/>
    <p:sldId id="267" r:id="rId8"/>
    <p:sldId id="272" r:id="rId9"/>
    <p:sldId id="277" r:id="rId10"/>
    <p:sldId id="278" r:id="rId11"/>
    <p:sldId id="269" r:id="rId12"/>
    <p:sldId id="260" r:id="rId13"/>
    <p:sldId id="268" r:id="rId14"/>
    <p:sldId id="265" r:id="rId15"/>
    <p:sldId id="274" r:id="rId16"/>
    <p:sldId id="281" r:id="rId17"/>
    <p:sldId id="282" r:id="rId18"/>
    <p:sldId id="283" r:id="rId19"/>
    <p:sldId id="284" r:id="rId20"/>
    <p:sldId id="285" r:id="rId21"/>
    <p:sldId id="286" r:id="rId22"/>
    <p:sldId id="280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562D18-837D-442C-8C72-313433D1C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0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9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7D589A-C3EA-4B00-AFB1-4D97B9C8A6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AF6082-CB2F-4D4F-8AEF-6CE7C6B3E4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EB71DF-43F4-432D-8043-514E6F4E6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5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5" y="4246564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3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16FAF6-3D32-49B2-906C-D09FF67C5F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5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1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1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3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9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93D380-401E-4620-A914-3145D5077B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6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83CE95-6ED6-46E8-8C29-9D832F6DB0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1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3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5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1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81563A-9AE7-4F6C-A5FF-7DB4E11AE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1FDA66-DF93-4982-A617-6866CA88C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362022-5B9E-4B06-B303-F761404928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1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3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3" y="1219200"/>
            <a:ext cx="132763" cy="128467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2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3" y="1371600"/>
            <a:ext cx="132763" cy="128467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9" y="1474763"/>
            <a:ext cx="132763" cy="128467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AF4A980C-A0FE-4E85-91E0-DBA0B93923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9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6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6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6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4D16F0A-585D-40C2-952A-ECF13BCF9E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1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SMART-ED Study Design </a:t>
            </a:r>
            <a:r>
              <a:rPr lang="en-US" sz="36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/>
            </a:r>
            <a:br>
              <a:rPr lang="en-US" sz="36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</a:br>
            <a:r>
              <a:rPr lang="en-US" sz="36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to </a:t>
            </a:r>
            <a:r>
              <a:rPr lang="en-US" sz="36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Examine the </a:t>
            </a:r>
            <a:r>
              <a:rPr lang="en-US" sz="36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Potential Role </a:t>
            </a:r>
            <a:r>
              <a:rPr lang="en-US" sz="36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of </a:t>
            </a:r>
            <a:br>
              <a:rPr lang="en-US" sz="3600" dirty="0">
                <a:solidFill>
                  <a:schemeClr val="accent5">
                    <a:lumMod val="40000"/>
                    <a:lumOff val="60000"/>
                  </a:schemeClr>
                </a:solidFill>
              </a:rPr>
            </a:br>
            <a:r>
              <a:rPr lang="en-US" sz="36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Assessment Reactivity in SBIRT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2971800"/>
            <a:ext cx="8305799" cy="1752600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Dennis M. Donovan, Ph.D., Michael P. Bogenschutz, M.D., 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/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Harold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Perl, Ph.D., Alyssa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Forcehimes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Ph.D., 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/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Bryon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Adinoff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M.D., Raul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Mandler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M.D., Neal Oden, Ph.D.</a:t>
            </a:r>
          </a:p>
          <a:p>
            <a:pPr algn="ctr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362200" y="5181600"/>
            <a:ext cx="480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INEBRIA Conference</a:t>
            </a:r>
          </a:p>
          <a:p>
            <a:pPr algn="ctr"/>
            <a:r>
              <a:rPr lang="en-US" dirty="0" smtClean="0"/>
              <a:t>Boston, MA</a:t>
            </a:r>
          </a:p>
          <a:p>
            <a:pPr algn="ctr"/>
            <a:r>
              <a:rPr lang="en-US" dirty="0" smtClean="0"/>
              <a:t>September 23,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914400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Findings Concerning the Impact of Assessment </a:t>
            </a:r>
            <a:r>
              <a:rPr lang="en-US" sz="32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Reactivity: </a:t>
            </a:r>
            <a:br>
              <a:rPr lang="en-US" sz="32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</a:br>
            <a:r>
              <a:rPr lang="en-US" sz="32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Young Heavy Marijuana Users in EDs </a:t>
            </a:r>
            <a:endParaRPr lang="en-US" sz="3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85412176"/>
              </p:ext>
            </p:extLst>
          </p:nvPr>
        </p:nvGraphicFramePr>
        <p:xfrm>
          <a:off x="1037875" y="2286000"/>
          <a:ext cx="7220649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0000"/>
                <a:gridCol w="2540000"/>
                <a:gridCol w="2140649"/>
              </a:tblGrid>
              <a:tr h="73567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Studies</a:t>
                      </a:r>
                      <a:endParaRPr lang="en-US" sz="24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Reactivity </a:t>
                      </a:r>
                    </a:p>
                    <a:p>
                      <a:pPr algn="ctr"/>
                      <a:r>
                        <a:rPr lang="en-US" sz="2400" dirty="0" smtClean="0"/>
                        <a:t>Observed</a:t>
                      </a:r>
                      <a:endParaRPr lang="en-US" sz="24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Reactivity Not</a:t>
                      </a:r>
                    </a:p>
                    <a:p>
                      <a:pPr algn="ctr"/>
                      <a:r>
                        <a:rPr lang="en-US" sz="2400" dirty="0" smtClean="0"/>
                        <a:t>Observed</a:t>
                      </a:r>
                      <a:endParaRPr lang="en-US" sz="24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356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Bernstein, et al., 2009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itchFamily="2" charset="2"/>
                        <a:buNone/>
                      </a:pPr>
                      <a:endParaRPr lang="en-US" sz="40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/>
                        <a:t>+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381000" y="1981200"/>
            <a:ext cx="8763000" cy="0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959031" y="4419600"/>
            <a:ext cx="73152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400" dirty="0"/>
              <a:t>Compared </a:t>
            </a:r>
            <a:r>
              <a:rPr lang="en-US" sz="2400" dirty="0" smtClean="0"/>
              <a:t>a </a:t>
            </a:r>
            <a:r>
              <a:rPr lang="en-US" sz="2400" dirty="0" err="1" smtClean="0"/>
              <a:t>screen+assessment</a:t>
            </a:r>
            <a:r>
              <a:rPr lang="en-US" sz="2400" dirty="0" smtClean="0"/>
              <a:t> </a:t>
            </a:r>
            <a:r>
              <a:rPr lang="en-US" sz="2400" dirty="0"/>
              <a:t>condition to a screen-only condition at 12-month follow-up.  No significant differences found, although the screen-only group was smoking 4 fewer days per month than the </a:t>
            </a:r>
            <a:r>
              <a:rPr lang="en-US" sz="2400" dirty="0" err="1"/>
              <a:t>screen+assessment</a:t>
            </a:r>
            <a:r>
              <a:rPr lang="en-US" sz="2400" dirty="0"/>
              <a:t> group</a:t>
            </a:r>
            <a:r>
              <a:rPr lang="en-US" sz="2800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5622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772400" cy="914400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SMART-ED </a:t>
            </a:r>
            <a:br>
              <a:rPr lang="en-US" sz="3600" dirty="0">
                <a:solidFill>
                  <a:schemeClr val="accent5">
                    <a:lumMod val="40000"/>
                    <a:lumOff val="60000"/>
                  </a:schemeClr>
                </a:solidFill>
              </a:rPr>
            </a:br>
            <a:r>
              <a:rPr lang="en-US" sz="36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Primary Objective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7772400" cy="4983960"/>
          </a:xfrm>
        </p:spPr>
        <p:txBody>
          <a:bodyPr>
            <a:normAutofit/>
          </a:bodyPr>
          <a:lstStyle/>
          <a:p>
            <a:pPr>
              <a:buClr>
                <a:schemeClr val="bg2">
                  <a:lumMod val="40000"/>
                  <a:lumOff val="60000"/>
                </a:schemeClr>
              </a:buClr>
            </a:pPr>
            <a:r>
              <a:rPr lang="en-US" dirty="0"/>
              <a:t>To contrast substance use and related outcomes among substance abusing ED patients randomly assigned to</a:t>
            </a:r>
          </a:p>
          <a:p>
            <a:pPr lvl="1"/>
            <a:r>
              <a:rPr lang="en-US" sz="2800" dirty="0"/>
              <a:t>1) minimal screening only (</a:t>
            </a:r>
            <a:r>
              <a:rPr lang="en-US" sz="2800" dirty="0">
                <a:solidFill>
                  <a:srgbClr val="FFFF00"/>
                </a:solidFill>
              </a:rPr>
              <a:t>MSO</a:t>
            </a:r>
            <a:r>
              <a:rPr lang="en-US" sz="2800" dirty="0"/>
              <a:t>); </a:t>
            </a:r>
          </a:p>
          <a:p>
            <a:pPr lvl="1"/>
            <a:r>
              <a:rPr lang="en-US" sz="2800" dirty="0"/>
              <a:t>2) screening, assessment, and referral to treatment (if indicated) (</a:t>
            </a:r>
            <a:r>
              <a:rPr lang="en-US" sz="2800" dirty="0">
                <a:solidFill>
                  <a:srgbClr val="FFFF00"/>
                </a:solidFill>
              </a:rPr>
              <a:t>SAR</a:t>
            </a:r>
            <a:r>
              <a:rPr lang="en-US" sz="2800" dirty="0"/>
              <a:t>); or </a:t>
            </a:r>
          </a:p>
          <a:p>
            <a:pPr lvl="1"/>
            <a:r>
              <a:rPr lang="en-US" sz="2800" dirty="0"/>
              <a:t>3) screening, assessment, and referral plus a brief intervention (BI) with two telephone follow-up booster calls (</a:t>
            </a:r>
            <a:r>
              <a:rPr lang="en-US" sz="2800" dirty="0">
                <a:solidFill>
                  <a:srgbClr val="FFFF00"/>
                </a:solidFill>
              </a:rPr>
              <a:t>BI-B</a:t>
            </a:r>
            <a:r>
              <a:rPr lang="en-US" sz="2800" dirty="0"/>
              <a:t>).</a:t>
            </a:r>
          </a:p>
          <a:p>
            <a:pPr>
              <a:buClr>
                <a:schemeClr val="bg2">
                  <a:lumMod val="40000"/>
                  <a:lumOff val="60000"/>
                </a:schemeClr>
              </a:buClr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81000" y="1371600"/>
            <a:ext cx="8763000" cy="0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5220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/>
        </p:nvSpPr>
        <p:spPr>
          <a:xfrm>
            <a:off x="3276600" y="3276600"/>
            <a:ext cx="25908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7311" y="1820181"/>
            <a:ext cx="2590800" cy="476386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48" name="Title 1"/>
          <p:cNvSpPr>
            <a:spLocks noGrp="1"/>
          </p:cNvSpPr>
          <p:nvPr>
            <p:ph type="title" idx="4294967295"/>
          </p:nvPr>
        </p:nvSpPr>
        <p:spPr>
          <a:xfrm>
            <a:off x="-17092" y="152400"/>
            <a:ext cx="8229600" cy="1143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SMART-ED </a:t>
            </a:r>
            <a:br>
              <a:rPr lang="en-US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</a:br>
            <a:r>
              <a:rPr lang="en-US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Design </a:t>
            </a:r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Overview</a:t>
            </a:r>
          </a:p>
        </p:txBody>
      </p:sp>
      <p:sp>
        <p:nvSpPr>
          <p:cNvPr id="6149" name="TextBox 5"/>
          <p:cNvSpPr txBox="1">
            <a:spLocks noChangeArrowheads="1"/>
          </p:cNvSpPr>
          <p:nvPr/>
        </p:nvSpPr>
        <p:spPr bwMode="auto">
          <a:xfrm>
            <a:off x="413759" y="2069069"/>
            <a:ext cx="2286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dirty="0"/>
              <a:t>Screen with </a:t>
            </a:r>
            <a:r>
              <a:rPr lang="en-US" dirty="0" smtClean="0"/>
              <a:t>TAD</a:t>
            </a:r>
            <a:endParaRPr lang="en-US" dirty="0"/>
          </a:p>
        </p:txBody>
      </p:sp>
      <p:sp>
        <p:nvSpPr>
          <p:cNvPr id="6150" name="TextBox 7"/>
          <p:cNvSpPr txBox="1">
            <a:spLocks noChangeArrowheads="1"/>
          </p:cNvSpPr>
          <p:nvPr/>
        </p:nvSpPr>
        <p:spPr bwMode="auto">
          <a:xfrm>
            <a:off x="413759" y="2891627"/>
            <a:ext cx="2286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dirty="0"/>
              <a:t>Consent if screen positive</a:t>
            </a:r>
          </a:p>
        </p:txBody>
      </p:sp>
      <p:sp>
        <p:nvSpPr>
          <p:cNvPr id="6151" name="TextBox 10"/>
          <p:cNvSpPr txBox="1">
            <a:spLocks noChangeArrowheads="1"/>
          </p:cNvSpPr>
          <p:nvPr/>
        </p:nvSpPr>
        <p:spPr bwMode="auto">
          <a:xfrm>
            <a:off x="304800" y="5023992"/>
            <a:ext cx="2438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dirty="0" smtClean="0"/>
              <a:t>Two-stage randomization</a:t>
            </a:r>
          </a:p>
          <a:p>
            <a:pPr algn="ctr"/>
            <a:r>
              <a:rPr lang="en-US" sz="1400" dirty="0" smtClean="0"/>
              <a:t>(MSO – Yes/No; </a:t>
            </a:r>
          </a:p>
          <a:p>
            <a:pPr algn="ctr"/>
            <a:r>
              <a:rPr lang="en-US" sz="1400" dirty="0" smtClean="0"/>
              <a:t>if No, then SAR or BI-B)</a:t>
            </a:r>
            <a:endParaRPr lang="en-US" sz="1400" dirty="0"/>
          </a:p>
        </p:txBody>
      </p:sp>
      <p:sp>
        <p:nvSpPr>
          <p:cNvPr id="12" name="Rectangle 11"/>
          <p:cNvSpPr/>
          <p:nvPr/>
        </p:nvSpPr>
        <p:spPr>
          <a:xfrm>
            <a:off x="3276600" y="2362200"/>
            <a:ext cx="2590800" cy="762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276600" y="4191000"/>
            <a:ext cx="2590800" cy="1981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324600" y="3048000"/>
            <a:ext cx="2590800" cy="22098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971800" y="5181600"/>
            <a:ext cx="228600" cy="1588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971800" y="2590800"/>
            <a:ext cx="228600" cy="1588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1365249" y="3756025"/>
            <a:ext cx="315913" cy="1588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1361742" y="4825732"/>
            <a:ext cx="315913" cy="1588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9" name="TextBox 31"/>
          <p:cNvSpPr txBox="1">
            <a:spLocks noChangeArrowheads="1"/>
          </p:cNvSpPr>
          <p:nvPr/>
        </p:nvSpPr>
        <p:spPr bwMode="auto">
          <a:xfrm>
            <a:off x="3505200" y="5181601"/>
            <a:ext cx="2057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/>
              <a:t>Brief Intervention</a:t>
            </a:r>
          </a:p>
        </p:txBody>
      </p:sp>
      <p:sp>
        <p:nvSpPr>
          <p:cNvPr id="6160" name="TextBox 32"/>
          <p:cNvSpPr txBox="1">
            <a:spLocks noChangeArrowheads="1"/>
          </p:cNvSpPr>
          <p:nvPr/>
        </p:nvSpPr>
        <p:spPr bwMode="auto">
          <a:xfrm>
            <a:off x="3505200" y="2438401"/>
            <a:ext cx="2057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b="1">
                <a:solidFill>
                  <a:srgbClr val="FFFF00"/>
                </a:solidFill>
              </a:rPr>
              <a:t>MSO</a:t>
            </a:r>
          </a:p>
          <a:p>
            <a:pPr algn="ctr"/>
            <a:r>
              <a:rPr lang="en-US"/>
              <a:t> Info only</a:t>
            </a:r>
          </a:p>
        </p:txBody>
      </p:sp>
      <p:sp>
        <p:nvSpPr>
          <p:cNvPr id="6161" name="TextBox 34"/>
          <p:cNvSpPr txBox="1">
            <a:spLocks noChangeArrowheads="1"/>
          </p:cNvSpPr>
          <p:nvPr/>
        </p:nvSpPr>
        <p:spPr bwMode="auto">
          <a:xfrm>
            <a:off x="3429000" y="5562601"/>
            <a:ext cx="2209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/>
              <a:t>Two telephone Booster sessions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6019800" y="4114800"/>
            <a:ext cx="228600" cy="1588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3" name="TextBox 38"/>
          <p:cNvSpPr txBox="1">
            <a:spLocks noChangeArrowheads="1"/>
          </p:cNvSpPr>
          <p:nvPr/>
        </p:nvSpPr>
        <p:spPr bwMode="auto">
          <a:xfrm>
            <a:off x="6477000" y="4191001"/>
            <a:ext cx="2362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6-month follow-up</a:t>
            </a:r>
          </a:p>
        </p:txBody>
      </p:sp>
      <p:sp>
        <p:nvSpPr>
          <p:cNvPr id="6164" name="TextBox 39"/>
          <p:cNvSpPr txBox="1">
            <a:spLocks noChangeArrowheads="1"/>
          </p:cNvSpPr>
          <p:nvPr/>
        </p:nvSpPr>
        <p:spPr bwMode="auto">
          <a:xfrm>
            <a:off x="6477000" y="4800601"/>
            <a:ext cx="2362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12-month follow-up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 rot="5400000">
            <a:off x="1378397" y="2590006"/>
            <a:ext cx="315913" cy="1588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6" name="TextBox 48"/>
          <p:cNvSpPr txBox="1">
            <a:spLocks noChangeArrowheads="1"/>
          </p:cNvSpPr>
          <p:nvPr/>
        </p:nvSpPr>
        <p:spPr bwMode="auto">
          <a:xfrm>
            <a:off x="6477000" y="3200400"/>
            <a:ext cx="2362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3-month follow-up (Primary outcome)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rot="5400000">
            <a:off x="7310438" y="4043364"/>
            <a:ext cx="315913" cy="1588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5400000">
            <a:off x="7310438" y="4652964"/>
            <a:ext cx="315913" cy="1588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828111" y="4073744"/>
            <a:ext cx="152400" cy="1588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 flipH="1" flipV="1">
            <a:off x="1677989" y="3886200"/>
            <a:ext cx="2589212" cy="1588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5400000" flipH="1" flipV="1">
            <a:off x="4687095" y="3847307"/>
            <a:ext cx="2667000" cy="1588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5867400" y="5181600"/>
            <a:ext cx="152400" cy="1588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5867400" y="2514600"/>
            <a:ext cx="152400" cy="1588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74" name="TextBox 7"/>
          <p:cNvSpPr txBox="1">
            <a:spLocks noChangeArrowheads="1"/>
          </p:cNvSpPr>
          <p:nvPr/>
        </p:nvSpPr>
        <p:spPr bwMode="auto">
          <a:xfrm>
            <a:off x="381000" y="3999994"/>
            <a:ext cx="2286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dirty="0"/>
              <a:t>Demographics, locator, hair sample</a:t>
            </a:r>
          </a:p>
        </p:txBody>
      </p:sp>
      <p:sp>
        <p:nvSpPr>
          <p:cNvPr id="6175" name="TextBox 32"/>
          <p:cNvSpPr txBox="1">
            <a:spLocks noChangeArrowheads="1"/>
          </p:cNvSpPr>
          <p:nvPr/>
        </p:nvSpPr>
        <p:spPr bwMode="auto">
          <a:xfrm>
            <a:off x="3429000" y="3200401"/>
            <a:ext cx="20574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b="1">
                <a:solidFill>
                  <a:srgbClr val="FFFF00"/>
                </a:solidFill>
              </a:rPr>
              <a:t>SAR</a:t>
            </a:r>
          </a:p>
          <a:p>
            <a:pPr algn="ctr"/>
            <a:r>
              <a:rPr lang="en-US"/>
              <a:t>Assessment </a:t>
            </a:r>
          </a:p>
          <a:p>
            <a:pPr algn="ctr"/>
            <a:r>
              <a:rPr lang="en-US"/>
              <a:t>+/- Referral</a:t>
            </a:r>
          </a:p>
        </p:txBody>
      </p:sp>
      <p:sp>
        <p:nvSpPr>
          <p:cNvPr id="6176" name="TextBox 32"/>
          <p:cNvSpPr txBox="1">
            <a:spLocks noChangeArrowheads="1"/>
          </p:cNvSpPr>
          <p:nvPr/>
        </p:nvSpPr>
        <p:spPr bwMode="auto">
          <a:xfrm>
            <a:off x="3505200" y="4191001"/>
            <a:ext cx="2057400" cy="1000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b="1">
                <a:solidFill>
                  <a:srgbClr val="FFFF00"/>
                </a:solidFill>
              </a:rPr>
              <a:t>BI-B</a:t>
            </a:r>
          </a:p>
          <a:p>
            <a:pPr algn="ctr"/>
            <a:r>
              <a:rPr lang="en-US"/>
              <a:t>Assessment </a:t>
            </a:r>
          </a:p>
          <a:p>
            <a:pPr algn="ctr"/>
            <a:r>
              <a:rPr lang="en-US"/>
              <a:t>+/- Referral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2971800" y="3657600"/>
            <a:ext cx="228600" cy="1588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867400" y="3657600"/>
            <a:ext cx="152400" cy="1588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1" y="1600200"/>
            <a:ext cx="9126196" cy="0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SMART-ED Primary Hypothesis</a:t>
            </a:r>
            <a:endParaRPr lang="en-US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300" y="1524000"/>
            <a:ext cx="7772400" cy="4572000"/>
          </a:xfrm>
        </p:spPr>
        <p:txBody>
          <a:bodyPr/>
          <a:lstStyle/>
          <a:p>
            <a:pPr>
              <a:buClr>
                <a:schemeClr val="bg2">
                  <a:lumMod val="40000"/>
                  <a:lumOff val="60000"/>
                </a:schemeClr>
              </a:buClr>
            </a:pPr>
            <a:r>
              <a:rPr lang="en-US" dirty="0"/>
              <a:t>Primary outcome is days of use of the primary substance in the 30 days prior to the 3-month follow-up.</a:t>
            </a:r>
          </a:p>
          <a:p>
            <a:pPr>
              <a:buClr>
                <a:schemeClr val="bg2">
                  <a:lumMod val="40000"/>
                  <a:lumOff val="60000"/>
                </a:schemeClr>
              </a:buClr>
            </a:pPr>
            <a:r>
              <a:rPr lang="en-US" dirty="0"/>
              <a:t>Hypotheses: </a:t>
            </a:r>
          </a:p>
          <a:p>
            <a:pPr lvl="2"/>
            <a:r>
              <a:rPr lang="en-US" sz="3200" dirty="0"/>
              <a:t>BI-B &lt; SAR</a:t>
            </a:r>
          </a:p>
          <a:p>
            <a:pPr lvl="2"/>
            <a:r>
              <a:rPr lang="en-US" sz="3200" dirty="0"/>
              <a:t>BI-B &lt; MSO</a:t>
            </a:r>
          </a:p>
          <a:p>
            <a:pPr lvl="2"/>
            <a:r>
              <a:rPr lang="en-US" sz="3200" dirty="0"/>
              <a:t>SAR &lt; MSO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381000" y="1219200"/>
            <a:ext cx="8763000" cy="0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74489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152400"/>
            <a:ext cx="7772400" cy="914400"/>
          </a:xfrm>
        </p:spPr>
        <p:txBody>
          <a:bodyPr/>
          <a:lstStyle/>
          <a:p>
            <a:r>
              <a:rPr lang="en-US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Benefits of SMART-ED Design</a:t>
            </a:r>
            <a:endParaRPr lang="en-US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300" y="1066800"/>
            <a:ext cx="7772400" cy="5410200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Clr>
                <a:schemeClr val="bg2">
                  <a:lumMod val="40000"/>
                  <a:lumOff val="60000"/>
                </a:schemeClr>
              </a:buClr>
            </a:pPr>
            <a:r>
              <a:rPr lang="en-US" dirty="0" smtClean="0"/>
              <a:t>Screening </a:t>
            </a:r>
            <a:r>
              <a:rPr lang="en-US" dirty="0"/>
              <a:t>and assessment measures are relatively brief </a:t>
            </a:r>
            <a:r>
              <a:rPr lang="en-US" dirty="0" smtClean="0"/>
              <a:t>in </a:t>
            </a:r>
            <a:r>
              <a:rPr lang="en-US" dirty="0"/>
              <a:t>order to minimize participant burden and assessment reactivity. </a:t>
            </a:r>
            <a:r>
              <a:rPr lang="en-US" b="1" dirty="0"/>
              <a:t> </a:t>
            </a:r>
            <a:endParaRPr lang="en-US" b="1" dirty="0" smtClean="0"/>
          </a:p>
          <a:p>
            <a:pPr>
              <a:spcBef>
                <a:spcPts val="1200"/>
              </a:spcBef>
              <a:spcAft>
                <a:spcPts val="1200"/>
              </a:spcAft>
              <a:buClr>
                <a:schemeClr val="bg2">
                  <a:lumMod val="40000"/>
                  <a:lumOff val="60000"/>
                </a:schemeClr>
              </a:buClr>
            </a:pPr>
            <a:r>
              <a:rPr lang="en-US" dirty="0"/>
              <a:t>Allows evaluation of the impact of assessment as an independent factor over and above minimal screening (SAR versus MSO) </a:t>
            </a:r>
            <a:endParaRPr lang="en-US" dirty="0" smtClean="0"/>
          </a:p>
          <a:p>
            <a:pPr>
              <a:spcBef>
                <a:spcPts val="1200"/>
              </a:spcBef>
              <a:spcAft>
                <a:spcPts val="1200"/>
              </a:spcAft>
              <a:buClr>
                <a:schemeClr val="bg2">
                  <a:lumMod val="40000"/>
                  <a:lumOff val="60000"/>
                </a:schemeClr>
              </a:buClr>
            </a:pPr>
            <a:r>
              <a:rPr lang="en-US" dirty="0"/>
              <a:t>Allows evaluation of the incremental benefit of the brief intervention with booster calls over and above assessment without the brief intervention (BI-B versus SAR).  </a:t>
            </a:r>
          </a:p>
          <a:p>
            <a:pPr>
              <a:buClr>
                <a:schemeClr val="bg2">
                  <a:lumMod val="40000"/>
                  <a:lumOff val="60000"/>
                </a:schemeClr>
              </a:buClr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81000" y="914400"/>
            <a:ext cx="8763000" cy="0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7704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772400" cy="9144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Conclusion</a:t>
            </a:r>
            <a:endParaRPr lang="en-US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5201" y="1219200"/>
            <a:ext cx="7772400" cy="51816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</a:pPr>
            <a:r>
              <a:rPr lang="en-US" dirty="0" smtClean="0"/>
              <a:t>Assessment </a:t>
            </a:r>
            <a:r>
              <a:rPr lang="en-US" dirty="0"/>
              <a:t>reactivity is of concern, especially in studies of brief interventions, because it may reduce the effect size and conceal therapeutic benefit. </a:t>
            </a:r>
            <a:endParaRPr lang="en-US" dirty="0" smtClean="0"/>
          </a:p>
          <a:p>
            <a:pPr marL="68580" indent="0">
              <a:spcBef>
                <a:spcPts val="600"/>
              </a:spcBef>
              <a:buClr>
                <a:schemeClr val="bg2">
                  <a:lumMod val="40000"/>
                  <a:lumOff val="60000"/>
                </a:schemeClr>
              </a:buClr>
              <a:buNone/>
            </a:pPr>
            <a:endParaRPr lang="en-US" dirty="0" smtClean="0"/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</a:pPr>
            <a:r>
              <a:rPr lang="en-US" dirty="0" smtClean="0"/>
              <a:t>On </a:t>
            </a:r>
            <a:r>
              <a:rPr lang="en-US" dirty="0"/>
              <a:t>the other hand, if found to contribute independently to the change process, assessments could be designed to maximize the therapeutic benefit they provide. </a:t>
            </a:r>
            <a:endParaRPr lang="en-US" dirty="0" smtClean="0"/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98805" y="990600"/>
            <a:ext cx="8745196" cy="0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0525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</a:pPr>
            <a:r>
              <a:rPr lang="en-US" dirty="0"/>
              <a:t>The influence of assessment reactivity in ED SBIRT studies, especially those targeting drug use rather than alcohol, is still in need of further investigation</a:t>
            </a:r>
            <a:r>
              <a:rPr lang="en-US" dirty="0" smtClean="0"/>
              <a:t>.</a:t>
            </a:r>
          </a:p>
          <a:p>
            <a:pPr marL="68580" indent="0"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  <a:buNone/>
            </a:pPr>
            <a:endParaRPr lang="en-US" dirty="0"/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</a:pPr>
            <a:r>
              <a:rPr lang="en-US" dirty="0"/>
              <a:t>The design used in the SMART-ED trial will allow an evaluation of the independent and incremental contribution of the assessment process to behavior change.  </a:t>
            </a:r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98805" y="1295400"/>
            <a:ext cx="8745196" cy="0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2997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01276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228600"/>
            <a:ext cx="7772400" cy="914400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Findings Concerning the Impact of Assessment Reactivity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510540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</a:pPr>
            <a:r>
              <a:rPr lang="en-US" sz="3100" dirty="0" smtClean="0"/>
              <a:t>Epstein, et al., 2005: Alcoholic women  received a brief telephone screen, a 90-minute intake assessment with their spouses, and then a 3- to 4-hour baseline research interview. Reductions in drinking frequency occurred at all four points in the pretreatment assessment process, resulting in 44% of the participants becoming abstinent before the first session of treatment.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</a:pPr>
            <a:r>
              <a:rPr lang="en-US" sz="3100" dirty="0" err="1" smtClean="0"/>
              <a:t>Kaminer</a:t>
            </a:r>
            <a:r>
              <a:rPr lang="en-US" sz="3100" dirty="0" smtClean="0"/>
              <a:t>, et al., 2008: Adolescent substance abusers had a significant shift from alcohol and drug use to  non-use status between an initial intake assessment and an initial therapy session.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</a:pPr>
            <a:r>
              <a:rPr lang="en-US" sz="3100" dirty="0" smtClean="0"/>
              <a:t>Both studies found that reductions in drinking/drug use between intake assessment and first therapy session predicted better treatment outcomes.</a:t>
            </a:r>
          </a:p>
          <a:p>
            <a:pPr marL="6858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81000" y="1447800"/>
            <a:ext cx="8763000" cy="0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974677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1143000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Findings Concerning the Impact of Assessment Reactivity</a:t>
            </a:r>
            <a:endParaRPr lang="en-US" sz="36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772400" cy="52578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</a:pPr>
            <a:r>
              <a:rPr lang="en-US" sz="3100" dirty="0" err="1" smtClean="0"/>
              <a:t>Kypri</a:t>
            </a:r>
            <a:r>
              <a:rPr lang="en-US" sz="3100" dirty="0" smtClean="0"/>
              <a:t>, et al, 2006, found that heavy drinking college students who received an alcohol facts and effects leaflet followed by a more thorough assessment 4 weeks later had lower levels of total consumption, heavy episodic drinking, personal problems, and AUDIT scores at 12-month follow-up compared to a group receiving the leaflet without subsequent assessment.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</a:pPr>
            <a:r>
              <a:rPr lang="en-US" sz="3100" dirty="0" smtClean="0"/>
              <a:t>Walters, et al., 2009, found that heavy drinking college students who received an alcohol assessment immediately following screening and at 3,6, and 12-month follow-ups had better drinking-related outcomes than students who were only assessed at the 12-month post-screening follow-up.</a:t>
            </a:r>
          </a:p>
          <a:p>
            <a:pPr>
              <a:buClr>
                <a:schemeClr val="bg2">
                  <a:lumMod val="40000"/>
                  <a:lumOff val="60000"/>
                </a:schemeClr>
              </a:buClr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1295400"/>
            <a:ext cx="8763000" cy="0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892398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2500" y="278674"/>
            <a:ext cx="7772400" cy="9144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7772400" cy="56388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</a:pPr>
            <a:r>
              <a:rPr lang="en-US" sz="3200" dirty="0" smtClean="0">
                <a:cs typeface="Arial" pitchFamily="34" charset="0"/>
              </a:rPr>
              <a:t>Questions </a:t>
            </a:r>
            <a:r>
              <a:rPr lang="en-US" sz="3200" dirty="0">
                <a:cs typeface="Arial" pitchFamily="34" charset="0"/>
              </a:rPr>
              <a:t>have been raised in screening and brief intervention research concerning the </a:t>
            </a:r>
            <a:r>
              <a:rPr lang="en-US" sz="3200" dirty="0" smtClean="0">
                <a:cs typeface="Arial" pitchFamily="34" charset="0"/>
              </a:rPr>
              <a:t>potential role that the </a:t>
            </a:r>
            <a:r>
              <a:rPr lang="en-US" sz="3200" dirty="0">
                <a:cs typeface="Arial" pitchFamily="34" charset="0"/>
              </a:rPr>
              <a:t>assessment process may serve as an active form of intervention that contributes to behavior change. </a:t>
            </a:r>
            <a:endParaRPr lang="en-US" sz="3200" dirty="0" smtClean="0">
              <a:cs typeface="Arial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57200" y="1219200"/>
            <a:ext cx="8763000" cy="0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702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305800" cy="914400"/>
          </a:xfrm>
        </p:spPr>
        <p:txBody>
          <a:bodyPr/>
          <a:lstStyle/>
          <a:p>
            <a:r>
              <a:rPr lang="en-US" sz="36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Recent</a:t>
            </a:r>
            <a:r>
              <a:rPr lang="en-US" sz="36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Designs in ED SBIRT Studies</a:t>
            </a:r>
            <a:r>
              <a:rPr lang="en-US" sz="36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endParaRPr lang="en-US" sz="36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300" y="1066800"/>
            <a:ext cx="7772400" cy="533400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</a:pPr>
            <a:r>
              <a:rPr lang="en-US" sz="3100" dirty="0" err="1" smtClean="0"/>
              <a:t>Daeppen,et</a:t>
            </a:r>
            <a:r>
              <a:rPr lang="en-US" sz="3100" dirty="0" smtClean="0"/>
              <a:t> al., 2007: No differences in reduction to low-risk drinking or in other parameters of drinking behavior </a:t>
            </a:r>
            <a:r>
              <a:rPr lang="en-US" sz="3100" dirty="0"/>
              <a:t>among hazardous drinkers </a:t>
            </a:r>
            <a:r>
              <a:rPr lang="en-US" sz="3100" dirty="0" smtClean="0"/>
              <a:t> randomized to a 10-15 brief alcohol intervention, </a:t>
            </a:r>
            <a:r>
              <a:rPr lang="en-US" sz="3100" dirty="0" err="1" smtClean="0"/>
              <a:t>screen+assessment</a:t>
            </a:r>
            <a:r>
              <a:rPr lang="en-US" sz="3100" dirty="0" smtClean="0"/>
              <a:t>, or screen-only control conditions at </a:t>
            </a:r>
            <a:r>
              <a:rPr lang="en-US" sz="3100" dirty="0"/>
              <a:t>a 12-month follow-up </a:t>
            </a:r>
            <a:endParaRPr lang="en-US" sz="3100" dirty="0" smtClean="0"/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</a:pPr>
            <a:r>
              <a:rPr lang="en-US" sz="3100" dirty="0" err="1" smtClean="0"/>
              <a:t>Cherpitel</a:t>
            </a:r>
            <a:r>
              <a:rPr lang="en-US" sz="3100" dirty="0" smtClean="0"/>
              <a:t>, et al., 2010: No differences between screen-only, </a:t>
            </a:r>
            <a:r>
              <a:rPr lang="en-US" sz="3100" dirty="0" err="1" smtClean="0"/>
              <a:t>screen+assessment</a:t>
            </a:r>
            <a:r>
              <a:rPr lang="en-US" sz="3100" dirty="0" smtClean="0"/>
              <a:t>, and brief intervention conditions on primary outcome variables (</a:t>
            </a:r>
            <a:r>
              <a:rPr lang="en-US" sz="3100" dirty="0"/>
              <a:t>at-risk </a:t>
            </a:r>
            <a:r>
              <a:rPr lang="en-US" sz="3100" dirty="0" smtClean="0"/>
              <a:t>drinking, number </a:t>
            </a:r>
            <a:r>
              <a:rPr lang="en-US" sz="3100" dirty="0"/>
              <a:t>of drinks per drinking </a:t>
            </a:r>
            <a:r>
              <a:rPr lang="en-US" sz="3100" dirty="0" smtClean="0"/>
              <a:t>day). The intervention group had significantly better outcomes on a number of drinking-related outcomes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700" dirty="0" smtClean="0"/>
              <a:t>Assessment reactivity did not appear to account for the improvement in the </a:t>
            </a:r>
            <a:r>
              <a:rPr lang="en-US" sz="2700" dirty="0" err="1" smtClean="0"/>
              <a:t>screen+assessment</a:t>
            </a:r>
            <a:r>
              <a:rPr lang="en-US" sz="2700" dirty="0" smtClean="0"/>
              <a:t> group, since both </a:t>
            </a:r>
            <a:r>
              <a:rPr lang="en-US" sz="2700" dirty="0"/>
              <a:t>the </a:t>
            </a:r>
            <a:r>
              <a:rPr lang="en-US" sz="2700" dirty="0" smtClean="0"/>
              <a:t>screen-only control </a:t>
            </a:r>
            <a:r>
              <a:rPr lang="en-US" sz="2700" dirty="0"/>
              <a:t>and intervention </a:t>
            </a:r>
            <a:r>
              <a:rPr lang="en-US" sz="2700" dirty="0" smtClean="0"/>
              <a:t>conditions demonstrated </a:t>
            </a:r>
            <a:r>
              <a:rPr lang="en-US" sz="2700" dirty="0"/>
              <a:t>greater (although </a:t>
            </a:r>
            <a:r>
              <a:rPr lang="en-US" sz="2700" dirty="0" err="1"/>
              <a:t>nonsignificant</a:t>
            </a:r>
            <a:r>
              <a:rPr lang="en-US" sz="2700" dirty="0"/>
              <a:t>) improvement than the assessed condition.</a:t>
            </a:r>
          </a:p>
          <a:p>
            <a:pPr>
              <a:buClr>
                <a:schemeClr val="bg2">
                  <a:lumMod val="40000"/>
                  <a:lumOff val="60000"/>
                </a:schemeClr>
              </a:buClr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14400"/>
            <a:ext cx="8763000" cy="0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5221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28600"/>
            <a:ext cx="8382000" cy="914400"/>
          </a:xfrm>
        </p:spPr>
        <p:txBody>
          <a:bodyPr/>
          <a:lstStyle/>
          <a:p>
            <a:r>
              <a:rPr lang="en-US" sz="36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Recent Designs in ED SBIRT Studies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77724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Bernstein, et al., 2009: Found brief intervention led to significantly greater reductions in marijuana use compared to an </a:t>
            </a:r>
            <a:r>
              <a:rPr lang="en-US" dirty="0" err="1" smtClean="0"/>
              <a:t>screen+assessment</a:t>
            </a:r>
            <a:r>
              <a:rPr lang="en-US" dirty="0" smtClean="0"/>
              <a:t> control among heavy using adolescent and young adult ED patients. </a:t>
            </a:r>
          </a:p>
          <a:p>
            <a:pPr lvl="1"/>
            <a:r>
              <a:rPr lang="en-US" dirty="0" smtClean="0"/>
              <a:t>Compared the </a:t>
            </a:r>
            <a:r>
              <a:rPr lang="en-US" dirty="0" err="1" smtClean="0"/>
              <a:t>screen+assessment</a:t>
            </a:r>
            <a:r>
              <a:rPr lang="en-US" dirty="0" smtClean="0"/>
              <a:t> condition to a screen-only condition at 12-month follow-up.  No significant differences found, although the screen-only group was </a:t>
            </a:r>
            <a:r>
              <a:rPr lang="en-US" sz="2800" dirty="0" smtClean="0"/>
              <a:t>smoking </a:t>
            </a:r>
            <a:r>
              <a:rPr lang="en-US" sz="2800" dirty="0"/>
              <a:t>4 fewer days per month </a:t>
            </a:r>
            <a:r>
              <a:rPr lang="en-US" sz="2800" dirty="0" smtClean="0"/>
              <a:t>than the </a:t>
            </a:r>
            <a:r>
              <a:rPr lang="en-US" sz="2800" dirty="0" err="1" smtClean="0"/>
              <a:t>screen+assessment</a:t>
            </a:r>
            <a:r>
              <a:rPr lang="en-US" sz="2800" dirty="0" smtClean="0"/>
              <a:t> group.</a:t>
            </a:r>
            <a:endParaRPr lang="en-US" dirty="0" smtClean="0"/>
          </a:p>
          <a:p>
            <a:pPr marL="68580" indent="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81000" y="914400"/>
            <a:ext cx="8763000" cy="0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96126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</a:pPr>
            <a:r>
              <a:rPr lang="en-US" dirty="0"/>
              <a:t>“Changes in alcohol consumption during the assessment process in treatment outcome studies should be examined in future studies, as implications abound for interpretation of results from clinical trials” </a:t>
            </a:r>
            <a:r>
              <a:rPr lang="en-US" sz="1700" dirty="0">
                <a:latin typeface="Arial" pitchFamily="34" charset="0"/>
                <a:cs typeface="Arial" pitchFamily="34" charset="0"/>
              </a:rPr>
              <a:t>(Epstein, et al., 2005</a:t>
            </a:r>
            <a:r>
              <a:rPr lang="en-US" sz="17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dirty="0" smtClean="0"/>
              <a:t>.</a:t>
            </a:r>
          </a:p>
          <a:p>
            <a:pPr marL="68580" indent="0"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  <a:buNone/>
            </a:pPr>
            <a:endParaRPr lang="en-US" dirty="0"/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</a:pPr>
            <a:r>
              <a:rPr lang="en-US" dirty="0"/>
              <a:t>“AR should be considered in any analysis targeting treatment outcomes” </a:t>
            </a:r>
            <a:r>
              <a:rPr lang="en-US" sz="17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1700" dirty="0" err="1">
                <a:latin typeface="Arial" pitchFamily="34" charset="0"/>
                <a:cs typeface="Arial" pitchFamily="34" charset="0"/>
              </a:rPr>
              <a:t>Kaminer</a:t>
            </a:r>
            <a:r>
              <a:rPr lang="en-US" sz="1700" dirty="0">
                <a:latin typeface="Arial" pitchFamily="34" charset="0"/>
                <a:cs typeface="Arial" pitchFamily="34" charset="0"/>
              </a:rPr>
              <a:t>, et al., 2008)</a:t>
            </a:r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81000" y="1295400"/>
            <a:ext cx="8763000" cy="0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499135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u="sng" dirty="0">
                <a:solidFill>
                  <a:schemeClr val="accent5">
                    <a:lumMod val="40000"/>
                    <a:lumOff val="60000"/>
                  </a:schemeClr>
                </a:solidFill>
                <a:cs typeface="Arial" pitchFamily="34" charset="0"/>
              </a:rPr>
              <a:t>Assessment Reactivity</a:t>
            </a:r>
            <a:r>
              <a:rPr lang="en-US" sz="3200" dirty="0">
                <a:solidFill>
                  <a:schemeClr val="accent5">
                    <a:lumMod val="40000"/>
                    <a:lumOff val="60000"/>
                  </a:schemeClr>
                </a:solidFill>
                <a:cs typeface="Arial" pitchFamily="34" charset="0"/>
              </a:rPr>
              <a:t> </a:t>
            </a:r>
            <a:r>
              <a:rPr lang="en-US" sz="3200" dirty="0">
                <a:cs typeface="Arial" pitchFamily="34" charset="0"/>
              </a:rPr>
              <a:t>(AR) is a process by which increasing an individual’s awareness of potential problem areas by targeted and extensive assessment may initiate behavior change in the absence of feedback or intervention.</a:t>
            </a:r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81000" y="1295400"/>
            <a:ext cx="8763000" cy="0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1392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9144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300" y="1219200"/>
            <a:ext cx="7772400" cy="48768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</a:pPr>
            <a:r>
              <a:rPr lang="en-US" sz="3200" dirty="0"/>
              <a:t>Assessment may have a positive therapeutic effect  and contribute to the change process </a:t>
            </a:r>
            <a:r>
              <a:rPr lang="en-US" sz="17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1700" dirty="0" err="1">
                <a:latin typeface="Arial" pitchFamily="34" charset="0"/>
                <a:cs typeface="Arial" pitchFamily="34" charset="0"/>
              </a:rPr>
              <a:t>Shrimsher</a:t>
            </a:r>
            <a:r>
              <a:rPr lang="en-US" sz="1700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1700" dirty="0" err="1">
                <a:latin typeface="Arial" pitchFamily="34" charset="0"/>
                <a:cs typeface="Arial" pitchFamily="34" charset="0"/>
              </a:rPr>
              <a:t>Filtz</a:t>
            </a:r>
            <a:r>
              <a:rPr lang="en-US" sz="1700" dirty="0">
                <a:latin typeface="Arial" pitchFamily="34" charset="0"/>
                <a:cs typeface="Arial" pitchFamily="34" charset="0"/>
              </a:rPr>
              <a:t>, 2011</a:t>
            </a:r>
            <a:r>
              <a:rPr lang="en-US" sz="17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68580" indent="0"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  <a:buNone/>
            </a:pP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</a:pPr>
            <a:r>
              <a:rPr lang="en-US" sz="3200" dirty="0"/>
              <a:t>However, assessment reactivity may reduce the effect between active </a:t>
            </a:r>
            <a:r>
              <a:rPr lang="en-US" sz="3200" dirty="0" smtClean="0"/>
              <a:t>interventions and “inactive” control </a:t>
            </a:r>
            <a:r>
              <a:rPr lang="en-US" sz="3200" dirty="0"/>
              <a:t>conditions and conceal therapeutic benefit </a:t>
            </a:r>
            <a:r>
              <a:rPr lang="en-US" sz="17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1700" dirty="0" err="1">
                <a:latin typeface="Arial" pitchFamily="34" charset="0"/>
                <a:cs typeface="Arial" pitchFamily="34" charset="0"/>
              </a:rPr>
              <a:t>Kypri</a:t>
            </a:r>
            <a:r>
              <a:rPr lang="en-US" sz="1700" dirty="0">
                <a:latin typeface="Arial" pitchFamily="34" charset="0"/>
                <a:cs typeface="Arial" pitchFamily="34" charset="0"/>
              </a:rPr>
              <a:t>, et al., 2006</a:t>
            </a:r>
            <a:r>
              <a:rPr lang="en-US" sz="17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</a:pPr>
            <a:endParaRPr lang="en-US" sz="17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</a:pPr>
            <a:r>
              <a:rPr lang="en-US" sz="3200" dirty="0"/>
              <a:t>“AR should be considered in any analysis targeting treatment outcomes” </a:t>
            </a:r>
            <a:r>
              <a:rPr lang="en-US" sz="17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1700" dirty="0" err="1">
                <a:latin typeface="Arial" pitchFamily="34" charset="0"/>
                <a:cs typeface="Arial" pitchFamily="34" charset="0"/>
              </a:rPr>
              <a:t>Kaminer</a:t>
            </a:r>
            <a:r>
              <a:rPr lang="en-US" sz="1700" dirty="0">
                <a:latin typeface="Arial" pitchFamily="34" charset="0"/>
                <a:cs typeface="Arial" pitchFamily="34" charset="0"/>
              </a:rPr>
              <a:t>, et al., 2008)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</a:pPr>
            <a:endParaRPr lang="en-US" sz="1700" dirty="0" smtClean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81000" y="914400"/>
            <a:ext cx="8763000" cy="0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8642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914400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Findings Concerning the Impact of Assessment </a:t>
            </a:r>
            <a:r>
              <a:rPr lang="en-US" sz="32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Reactivity: </a:t>
            </a:r>
            <a:br>
              <a:rPr lang="en-US" sz="32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</a:br>
            <a:r>
              <a:rPr lang="en-US" sz="32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Heavy Drinking College Students</a:t>
            </a:r>
            <a:endParaRPr lang="en-US" sz="3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81231768"/>
              </p:ext>
            </p:extLst>
          </p:nvPr>
        </p:nvGraphicFramePr>
        <p:xfrm>
          <a:off x="1066800" y="2362200"/>
          <a:ext cx="7220649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0000"/>
                <a:gridCol w="2540000"/>
                <a:gridCol w="2140649"/>
              </a:tblGrid>
              <a:tr h="73567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Studies</a:t>
                      </a:r>
                      <a:endParaRPr lang="en-US" sz="24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Reactivity </a:t>
                      </a:r>
                    </a:p>
                    <a:p>
                      <a:pPr algn="ctr"/>
                      <a:r>
                        <a:rPr lang="en-US" sz="2400" dirty="0" smtClean="0"/>
                        <a:t>Observed</a:t>
                      </a:r>
                      <a:endParaRPr lang="en-US" sz="24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Reactivity Not</a:t>
                      </a:r>
                    </a:p>
                    <a:p>
                      <a:pPr algn="ctr"/>
                      <a:r>
                        <a:rPr lang="en-US" sz="2400" dirty="0" smtClean="0"/>
                        <a:t>Observed</a:t>
                      </a:r>
                      <a:endParaRPr lang="en-US" sz="24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56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 smtClean="0"/>
                        <a:t>Kypri</a:t>
                      </a:r>
                      <a:r>
                        <a:rPr lang="en-US" sz="2400" dirty="0" smtClean="0"/>
                        <a:t>, et al., 2006</a:t>
                      </a:r>
                    </a:p>
                    <a:p>
                      <a:endParaRPr lang="en-US" sz="24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itchFamily="2" charset="2"/>
                        <a:buNone/>
                      </a:pPr>
                      <a:r>
                        <a:rPr lang="en-US" sz="4000" dirty="0" smtClean="0"/>
                        <a:t>+</a:t>
                      </a:r>
                      <a:endParaRPr lang="en-US" sz="40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48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Walters, et al., 2009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en-US" sz="4000" dirty="0" smtClean="0"/>
                        <a:t>+</a:t>
                      </a:r>
                      <a:endParaRPr lang="en-US" sz="40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360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5676">
                <a:tc>
                  <a:txBody>
                    <a:bodyPr/>
                    <a:lstStyle/>
                    <a:p>
                      <a:r>
                        <a:rPr kumimoji="0" lang="en-US" sz="2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McCambridge</a:t>
                      </a:r>
                      <a:r>
                        <a:rPr kumimoji="0" lang="en-US" sz="2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&amp; Day, 2007</a:t>
                      </a:r>
                      <a:endParaRPr lang="en-US" sz="24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itchFamily="2" charset="2"/>
                        <a:buNone/>
                      </a:pPr>
                      <a:r>
                        <a:rPr lang="en-US" sz="4000" dirty="0" smtClean="0"/>
                        <a:t>+</a:t>
                      </a:r>
                      <a:endParaRPr lang="en-US" sz="40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36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381000" y="1981200"/>
            <a:ext cx="8763000" cy="0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6479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914400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Findings Concerning the Impact of Assessment </a:t>
            </a:r>
            <a:r>
              <a:rPr lang="en-US" sz="32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Reactivity: </a:t>
            </a:r>
            <a:br>
              <a:rPr lang="en-US" sz="32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</a:br>
            <a:r>
              <a:rPr lang="en-US" sz="32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Individuals in Alcohol Treatment </a:t>
            </a:r>
            <a:endParaRPr lang="en-US" sz="3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7610832"/>
              </p:ext>
            </p:extLst>
          </p:nvPr>
        </p:nvGraphicFramePr>
        <p:xfrm>
          <a:off x="1037875" y="2286000"/>
          <a:ext cx="7220649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0000"/>
                <a:gridCol w="2540000"/>
                <a:gridCol w="2140649"/>
              </a:tblGrid>
              <a:tr h="73567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Studies</a:t>
                      </a:r>
                      <a:endParaRPr lang="en-US" sz="24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Reactivity </a:t>
                      </a:r>
                    </a:p>
                    <a:p>
                      <a:pPr algn="ctr"/>
                      <a:r>
                        <a:rPr lang="en-US" sz="2400" dirty="0" smtClean="0"/>
                        <a:t>Observed</a:t>
                      </a:r>
                      <a:endParaRPr lang="en-US" sz="24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Reactivity Not</a:t>
                      </a:r>
                    </a:p>
                    <a:p>
                      <a:pPr algn="ctr"/>
                      <a:r>
                        <a:rPr lang="en-US" sz="2400" dirty="0" smtClean="0"/>
                        <a:t>Observed</a:t>
                      </a:r>
                      <a:endParaRPr lang="en-US" sz="24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356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Epstein, et al., 2005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itchFamily="2" charset="2"/>
                        <a:buNone/>
                      </a:pPr>
                      <a:r>
                        <a:rPr lang="en-US" sz="4000" dirty="0" smtClean="0"/>
                        <a:t>+</a:t>
                      </a:r>
                      <a:endParaRPr lang="en-US" sz="40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448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 smtClean="0"/>
                        <a:t>Kaminer</a:t>
                      </a:r>
                      <a:r>
                        <a:rPr lang="en-US" sz="2400" dirty="0" smtClean="0"/>
                        <a:t>, et al., 2008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en-US" sz="4000" dirty="0" smtClean="0"/>
                        <a:t>+</a:t>
                      </a:r>
                      <a:endParaRPr lang="en-US" sz="40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36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381000" y="1981200"/>
            <a:ext cx="8763000" cy="0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990600" y="5226784"/>
            <a:ext cx="7315200" cy="1677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  <a:buClr>
                <a:schemeClr val="bg2">
                  <a:lumMod val="40000"/>
                  <a:lumOff val="60000"/>
                </a:schemeClr>
              </a:buClr>
            </a:pPr>
            <a:r>
              <a:rPr lang="en-US" sz="2300" dirty="0" smtClean="0"/>
              <a:t>In addition, both </a:t>
            </a:r>
            <a:r>
              <a:rPr lang="en-US" sz="2300" dirty="0"/>
              <a:t>studies found that reductions in drinking/drug use between intake assessment and first therapy session predicted better treatment outcomes.</a:t>
            </a:r>
          </a:p>
          <a:p>
            <a:pPr marL="6858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59772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14400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Prior Designs in ED SBIRT Studies</a:t>
            </a:r>
            <a:endParaRPr lang="en-US" sz="36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2020" y="1143000"/>
            <a:ext cx="7772400" cy="5181600"/>
          </a:xfrm>
        </p:spPr>
        <p:txBody>
          <a:bodyPr/>
          <a:lstStyle/>
          <a:p>
            <a:pPr>
              <a:buClr>
                <a:schemeClr val="bg2">
                  <a:lumMod val="40000"/>
                  <a:lumOff val="60000"/>
                </a:schemeClr>
              </a:buClr>
            </a:pPr>
            <a:r>
              <a:rPr lang="en-US" sz="3200" dirty="0"/>
              <a:t>Most </a:t>
            </a:r>
            <a:r>
              <a:rPr lang="en-US" sz="3200" dirty="0" smtClean="0"/>
              <a:t>previous SBIRT </a:t>
            </a:r>
            <a:r>
              <a:rPr lang="en-US" sz="3200" dirty="0"/>
              <a:t>trials have not been designed in such a way to disaggregate the impact of assessment versus the combined effect of assessment plus brief intervention.  </a:t>
            </a:r>
          </a:p>
          <a:p>
            <a:pPr marL="68580" indent="0">
              <a:buNone/>
            </a:pP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381000" y="990600"/>
            <a:ext cx="8763000" cy="0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2459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z="36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Prior and More Recent Emergency Department SBIRT Designs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1770502"/>
            <a:ext cx="4198144" cy="4525963"/>
          </a:xfrm>
        </p:spPr>
        <p:txBody>
          <a:bodyPr/>
          <a:lstStyle/>
          <a:p>
            <a:pPr marL="6858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Prior Designs </a:t>
            </a:r>
            <a:r>
              <a:rPr lang="en-US" dirty="0">
                <a:solidFill>
                  <a:srgbClr val="FF0000"/>
                </a:solidFill>
              </a:rPr>
              <a:t>in ED SBIRT Studies </a:t>
            </a:r>
          </a:p>
          <a:p>
            <a:pPr marL="68580" indent="0">
              <a:buNone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55344" y="1770502"/>
            <a:ext cx="4183856" cy="4525963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>
                <a:solidFill>
                  <a:srgbClr val="FF0000"/>
                </a:solidFill>
              </a:rPr>
              <a:t>Recent Designs in ED SBIRT Studies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6800" y="3124200"/>
            <a:ext cx="2057400" cy="3693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/>
                </a:solidFill>
              </a:rPr>
              <a:t>Screen</a:t>
            </a:r>
            <a:endParaRPr lang="en-US" dirty="0">
              <a:solidFill>
                <a:schemeClr val="bg2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095500" y="3505200"/>
            <a:ext cx="0" cy="3810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066800" y="3894472"/>
            <a:ext cx="1905000" cy="3693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/>
                </a:solidFill>
              </a:rPr>
              <a:t>Randomization</a:t>
            </a:r>
            <a:endParaRPr lang="en-US" dirty="0">
              <a:solidFill>
                <a:schemeClr val="bg2"/>
              </a:solidFill>
            </a:endParaRPr>
          </a:p>
        </p:txBody>
      </p:sp>
      <p:cxnSp>
        <p:nvCxnSpPr>
          <p:cNvPr id="10" name="Straight Arrow Connector 9"/>
          <p:cNvCxnSpPr>
            <a:stCxn id="9" idx="2"/>
          </p:cNvCxnSpPr>
          <p:nvPr/>
        </p:nvCxnSpPr>
        <p:spPr>
          <a:xfrm flipH="1">
            <a:off x="914402" y="4263804"/>
            <a:ext cx="1104898" cy="96743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000143" y="4263804"/>
            <a:ext cx="1005840" cy="94799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6200" y="5211799"/>
            <a:ext cx="1676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/>
                </a:solidFill>
              </a:rPr>
              <a:t>Assessment Control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67783" y="5211710"/>
            <a:ext cx="1676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/>
                </a:solidFill>
              </a:rPr>
              <a:t>Assessment + Intervention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76900" y="3112093"/>
            <a:ext cx="2057400" cy="3693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/>
                </a:solidFill>
              </a:rPr>
              <a:t>Screen</a:t>
            </a:r>
            <a:endParaRPr lang="en-US" dirty="0">
              <a:solidFill>
                <a:schemeClr val="bg2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6703464" y="3524071"/>
            <a:ext cx="0" cy="3810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53100" y="3914745"/>
            <a:ext cx="1905000" cy="3693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/>
                </a:solidFill>
              </a:rPr>
              <a:t>Randomization</a:t>
            </a:r>
            <a:endParaRPr lang="en-US" dirty="0">
              <a:solidFill>
                <a:schemeClr val="bg2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5589271" y="4310427"/>
            <a:ext cx="1104900" cy="96743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694171" y="4305748"/>
            <a:ext cx="22860" cy="181192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703464" y="4310427"/>
            <a:ext cx="1082040" cy="96197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751069" y="5252756"/>
            <a:ext cx="1676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/>
                </a:solidFill>
              </a:rPr>
              <a:t>Assessment Control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55971" y="6095999"/>
            <a:ext cx="1676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/>
                </a:solidFill>
              </a:rPr>
              <a:t>Screen-Only Control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896100" y="5231240"/>
            <a:ext cx="1676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/>
                </a:solidFill>
              </a:rPr>
              <a:t>Assessment + Intervention</a:t>
            </a:r>
            <a:endParaRPr lang="en-US" dirty="0">
              <a:solidFill>
                <a:schemeClr val="bg2"/>
              </a:solidFill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0" y="1447800"/>
            <a:ext cx="9144000" cy="0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7762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914400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Findings Concerning the Impact of Assessment </a:t>
            </a:r>
            <a:r>
              <a:rPr lang="en-US" sz="32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Reactivity: </a:t>
            </a:r>
            <a:br>
              <a:rPr lang="en-US" sz="32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</a:br>
            <a:r>
              <a:rPr lang="en-US" sz="32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At-Risk Drinkers in EDs </a:t>
            </a:r>
            <a:endParaRPr lang="en-US" sz="3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36216103"/>
              </p:ext>
            </p:extLst>
          </p:nvPr>
        </p:nvGraphicFramePr>
        <p:xfrm>
          <a:off x="1037875" y="2286000"/>
          <a:ext cx="7220649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0000"/>
                <a:gridCol w="2540000"/>
                <a:gridCol w="2140649"/>
              </a:tblGrid>
              <a:tr h="73567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Studies</a:t>
                      </a:r>
                      <a:endParaRPr lang="en-US" sz="24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Reactivity </a:t>
                      </a:r>
                    </a:p>
                    <a:p>
                      <a:pPr algn="ctr"/>
                      <a:r>
                        <a:rPr lang="en-US" sz="2400" dirty="0" smtClean="0"/>
                        <a:t>Observed</a:t>
                      </a:r>
                      <a:endParaRPr lang="en-US" sz="24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Reactivity Not</a:t>
                      </a:r>
                    </a:p>
                    <a:p>
                      <a:pPr algn="ctr"/>
                      <a:r>
                        <a:rPr lang="en-US" sz="2400" dirty="0" smtClean="0"/>
                        <a:t>Observed</a:t>
                      </a:r>
                      <a:endParaRPr lang="en-US" sz="24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356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 smtClean="0"/>
                        <a:t>Daeppen,et</a:t>
                      </a:r>
                      <a:r>
                        <a:rPr lang="en-US" sz="2400" dirty="0" smtClean="0"/>
                        <a:t> al., 2007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itchFamily="2" charset="2"/>
                        <a:buNone/>
                      </a:pPr>
                      <a:endParaRPr lang="en-US" sz="40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/>
                        <a:t>+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448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 smtClean="0"/>
                        <a:t>Cherpitel</a:t>
                      </a:r>
                      <a:r>
                        <a:rPr lang="en-US" sz="2400" dirty="0" smtClean="0"/>
                        <a:t>, et al., 2010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en-US" sz="4000" dirty="0"/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/>
                        <a:t>+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381000" y="1981200"/>
            <a:ext cx="8763000" cy="0"/>
          </a:xfrm>
          <a:prstGeom prst="line">
            <a:avLst/>
          </a:prstGeom>
          <a:ln w="285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73373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3632</TotalTime>
  <Words>1251</Words>
  <Application>Microsoft Office PowerPoint</Application>
  <PresentationFormat>On-screen Show (4:3)</PresentationFormat>
  <Paragraphs>134</Paragraphs>
  <Slides>22</Slides>
  <Notes>0</Notes>
  <HiddenSlides>5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Metro</vt:lpstr>
      <vt:lpstr>SMART-ED Study Design  to Examine the Potential Role of  Assessment Reactivity in SBIRT </vt:lpstr>
      <vt:lpstr>Background</vt:lpstr>
      <vt:lpstr>Background</vt:lpstr>
      <vt:lpstr>Background</vt:lpstr>
      <vt:lpstr>Findings Concerning the Impact of Assessment Reactivity:  Heavy Drinking College Students</vt:lpstr>
      <vt:lpstr>Findings Concerning the Impact of Assessment Reactivity:  Individuals in Alcohol Treatment </vt:lpstr>
      <vt:lpstr>Prior Designs in ED SBIRT Studies</vt:lpstr>
      <vt:lpstr>Prior and More Recent Emergency Department SBIRT Designs </vt:lpstr>
      <vt:lpstr>Findings Concerning the Impact of Assessment Reactivity:  At-Risk Drinkers in EDs </vt:lpstr>
      <vt:lpstr>Findings Concerning the Impact of Assessment Reactivity:  Young Heavy Marijuana Users in EDs </vt:lpstr>
      <vt:lpstr>SMART-ED  Primary Objective</vt:lpstr>
      <vt:lpstr>SMART-ED  Design Overview</vt:lpstr>
      <vt:lpstr>SMART-ED Primary Hypothesis</vt:lpstr>
      <vt:lpstr>Benefits of SMART-ED Design</vt:lpstr>
      <vt:lpstr>Conclusion</vt:lpstr>
      <vt:lpstr>Conclusion</vt:lpstr>
      <vt:lpstr>Slide 17</vt:lpstr>
      <vt:lpstr>Findings Concerning the Impact of Assessment Reactivity</vt:lpstr>
      <vt:lpstr>Findings Concerning the Impact of Assessment Reactivity</vt:lpstr>
      <vt:lpstr>Recent Designs in ED SBIRT Studies </vt:lpstr>
      <vt:lpstr>Recent Designs in ED SBIRT Studies 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ddonovan</dc:creator>
  <cp:lastModifiedBy>hperl</cp:lastModifiedBy>
  <cp:revision>41</cp:revision>
  <dcterms:created xsi:type="dcterms:W3CDTF">2011-05-25T03:10:07Z</dcterms:created>
  <dcterms:modified xsi:type="dcterms:W3CDTF">2011-09-12T13:53:24Z</dcterms:modified>
</cp:coreProperties>
</file>