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72" r:id="rId10"/>
    <p:sldId id="263" r:id="rId11"/>
    <p:sldId id="264" r:id="rId12"/>
    <p:sldId id="273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09" autoAdjust="0"/>
  </p:normalViewPr>
  <p:slideViewPr>
    <p:cSldViewPr>
      <p:cViewPr>
        <p:scale>
          <a:sx n="80" d="100"/>
          <a:sy n="80" d="100"/>
        </p:scale>
        <p:origin x="-840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2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3C52A-6844-4F39-A6A0-6B3521C70014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D15A3-C21C-4CD6-A626-2EE04906D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E8734-4FCA-4651-BEE5-996E6A8C80B4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AE470-A9A3-4C65-AB32-F859C2D8C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Madras</a:t>
            </a:r>
            <a:r>
              <a:rPr lang="en-US" baseline="0" dirty="0" smtClean="0"/>
              <a:t> study with diverse ethnic populations</a:t>
            </a:r>
          </a:p>
          <a:p>
            <a:r>
              <a:rPr lang="en-US" baseline="0" dirty="0" err="1" smtClean="0"/>
              <a:t>Tait</a:t>
            </a:r>
            <a:r>
              <a:rPr lang="en-US" baseline="0" dirty="0" smtClean="0"/>
              <a:t> – studies focus on SBIRT for adolescents with AUD/SUD issues</a:t>
            </a:r>
          </a:p>
          <a:p>
            <a:r>
              <a:rPr lang="en-US" baseline="0" dirty="0" smtClean="0"/>
              <a:t>Diverse Ethnic populations: </a:t>
            </a:r>
            <a:r>
              <a:rPr lang="en-US" baseline="0" dirty="0" err="1" smtClean="0"/>
              <a:t>Cherpitel</a:t>
            </a:r>
            <a:r>
              <a:rPr lang="en-US" baseline="0" dirty="0" smtClean="0"/>
              <a:t>, Houston, Madras, Field</a:t>
            </a:r>
          </a:p>
          <a:p>
            <a:r>
              <a:rPr lang="en-US" baseline="0" dirty="0" smtClean="0"/>
              <a:t>Adolescent Groups: </a:t>
            </a:r>
            <a:r>
              <a:rPr lang="en-US" baseline="0" dirty="0" err="1" smtClean="0"/>
              <a:t>Monti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Tait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McCambridge</a:t>
            </a:r>
            <a:r>
              <a:rPr lang="en-US" baseline="0" dirty="0" smtClean="0"/>
              <a:t>, Marsden, Magill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Sise</a:t>
            </a:r>
            <a:r>
              <a:rPr lang="en-US" dirty="0" smtClean="0"/>
              <a:t> et al 2005</a:t>
            </a:r>
            <a:r>
              <a:rPr lang="en-US" baseline="0" dirty="0" smtClean="0"/>
              <a:t> – 59% at risk of AUDs/SUDs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Cite Booster Research – </a:t>
            </a:r>
            <a:r>
              <a:rPr lang="en-US" dirty="0" err="1" smtClean="0"/>
              <a:t>Longabaugh</a:t>
            </a:r>
            <a:r>
              <a:rPr lang="en-US" baseline="0" dirty="0" smtClean="0"/>
              <a:t> &amp; (M??)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studies reported only AUD outcome,</a:t>
            </a:r>
            <a:r>
              <a:rPr lang="en-US" baseline="0" dirty="0" smtClean="0"/>
              <a:t> Some reported AUD/SUD outcomes, only one study reported only SUD outcomes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24 AUD outcome studies – 19 SBIRT </a:t>
            </a:r>
            <a:r>
              <a:rPr lang="en-US" dirty="0" err="1" smtClean="0"/>
              <a:t>vs</a:t>
            </a:r>
            <a:r>
              <a:rPr lang="en-US" dirty="0" smtClean="0"/>
              <a:t> TAU, 5 BI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 studies: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Tait</a:t>
            </a:r>
            <a:r>
              <a:rPr lang="en-US" baseline="0" dirty="0" smtClean="0"/>
              <a:t> et al, </a:t>
            </a:r>
            <a:r>
              <a:rPr lang="en-US" baseline="0" dirty="0" err="1" smtClean="0"/>
              <a:t>McCaimbridge</a:t>
            </a:r>
            <a:r>
              <a:rPr lang="en-US" baseline="0" dirty="0" smtClean="0"/>
              <a:t>, </a:t>
            </a:r>
            <a:r>
              <a:rPr lang="en-US" b="1" baseline="0" dirty="0" smtClean="0"/>
              <a:t>Marsden</a:t>
            </a:r>
            <a:r>
              <a:rPr lang="en-US" baseline="0" dirty="0" smtClean="0"/>
              <a:t>, Madras, Magill, </a:t>
            </a:r>
            <a:r>
              <a:rPr lang="en-US" baseline="0" dirty="0" err="1" smtClean="0"/>
              <a:t>Krupinski</a:t>
            </a:r>
            <a:r>
              <a:rPr lang="en-US" baseline="0" dirty="0" smtClean="0"/>
              <a:t>, SBIRT Houston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AE470-A9A3-4C65-AB32-F859C2D8CF6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0D72DA8-3B31-4F71-ACD4-2ABB89C4BE16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002D8BC-BC90-493D-B00C-E9927B3FD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352425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SBIRT in EDs for AUDs/SUDs: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A review of intervention design, outcomes, implementation, </a:t>
            </a:r>
            <a:br>
              <a:rPr lang="en-US" sz="4000" dirty="0" smtClean="0"/>
            </a:br>
            <a:r>
              <a:rPr lang="en-US" sz="4000" dirty="0" smtClean="0"/>
              <a:t>and cost benefits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18288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Daniel J. Fischer, M.Ed. </a:t>
            </a:r>
          </a:p>
          <a:p>
            <a:r>
              <a:rPr lang="en-US" dirty="0" smtClean="0"/>
              <a:t>Dennis Donovan, Ph.D.</a:t>
            </a:r>
          </a:p>
          <a:p>
            <a:r>
              <a:rPr lang="en-US" dirty="0" smtClean="0"/>
              <a:t>Michael P. </a:t>
            </a:r>
            <a:r>
              <a:rPr lang="en-US" dirty="0" err="1" smtClean="0"/>
              <a:t>Bogenschutz</a:t>
            </a:r>
            <a:r>
              <a:rPr lang="en-US" dirty="0" smtClean="0"/>
              <a:t>, M.D.</a:t>
            </a:r>
          </a:p>
          <a:p>
            <a:r>
              <a:rPr lang="en-US" dirty="0" smtClean="0"/>
              <a:t>Alyssa A. </a:t>
            </a:r>
            <a:r>
              <a:rPr lang="en-US" dirty="0" err="1" smtClean="0"/>
              <a:t>Forcehimes</a:t>
            </a:r>
            <a:r>
              <a:rPr lang="en-US" dirty="0" smtClean="0"/>
              <a:t>, Ph.D.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US" dirty="0" smtClean="0"/>
              <a:t>Outcomes - SUDs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7 studies reported SUD related outcome</a:t>
            </a:r>
          </a:p>
          <a:p>
            <a:endParaRPr lang="en-US" sz="2600" dirty="0" smtClean="0"/>
          </a:p>
          <a:p>
            <a:r>
              <a:rPr lang="en-US" sz="2600" dirty="0" smtClean="0"/>
              <a:t>6 of 7 studies found statistically significant improvements in SUD related outcomes</a:t>
            </a:r>
            <a:endParaRPr lang="en-US" sz="2600" baseline="0" dirty="0" smtClean="0"/>
          </a:p>
          <a:p>
            <a:pPr lvl="1"/>
            <a:r>
              <a:rPr lang="en-US" sz="2400" dirty="0" smtClean="0"/>
              <a:t>4 of 5 studies that reported SUD related quantity/frequency data found significant results in favor of SBIRT</a:t>
            </a:r>
          </a:p>
          <a:p>
            <a:pPr lvl="1"/>
            <a:r>
              <a:rPr lang="en-US" sz="2400" dirty="0" smtClean="0"/>
              <a:t>2 of 2 studies that reported SUD related levels of treatment engagement found significant results in favor of SBIRT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066800"/>
          </a:xfrm>
        </p:spPr>
        <p:txBody>
          <a:bodyPr/>
          <a:lstStyle/>
          <a:p>
            <a:r>
              <a:rPr lang="en-US" dirty="0" smtClean="0"/>
              <a:t>Outcomes -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Research includes a diverse population base, both in ethnic diversity and age diversity.  </a:t>
            </a:r>
          </a:p>
          <a:p>
            <a:pPr lvl="1"/>
            <a:r>
              <a:rPr lang="en-US" dirty="0" smtClean="0"/>
              <a:t>4 out of 4 studies find SBIRT to be an effective intervention program across ethnically diverse population groups</a:t>
            </a:r>
          </a:p>
          <a:p>
            <a:pPr lvl="1"/>
            <a:r>
              <a:rPr lang="en-US" dirty="0" smtClean="0"/>
              <a:t>4 out of 5 studies find SBIRT to be an effective intervention program with adolescent patients at risk for AUDs/SUDs.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82000" cy="1069848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81000" y="1828800"/>
            <a:ext cx="4041648" cy="457200"/>
          </a:xfrm>
        </p:spPr>
        <p:txBody>
          <a:bodyPr/>
          <a:lstStyle/>
          <a:p>
            <a:r>
              <a:rPr lang="en-US" dirty="0" smtClean="0"/>
              <a:t>Good News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721225" y="1828800"/>
            <a:ext cx="4041775" cy="457200"/>
          </a:xfrm>
        </p:spPr>
        <p:txBody>
          <a:bodyPr/>
          <a:lstStyle/>
          <a:p>
            <a:r>
              <a:rPr lang="en-US" dirty="0" smtClean="0"/>
              <a:t>Bad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381000" y="2362200"/>
            <a:ext cx="4041648" cy="44958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Patients who received SBIRT were more likely to enter </a:t>
            </a:r>
            <a:r>
              <a:rPr lang="en-US" sz="1800" dirty="0" err="1" smtClean="0"/>
              <a:t>Tx</a:t>
            </a:r>
            <a:r>
              <a:rPr lang="en-US" sz="1800" dirty="0" smtClean="0"/>
              <a:t> (</a:t>
            </a:r>
            <a:r>
              <a:rPr lang="en-US" sz="1800" dirty="0" err="1" smtClean="0"/>
              <a:t>Krupski</a:t>
            </a:r>
            <a:r>
              <a:rPr lang="en-US" sz="1800" dirty="0" smtClean="0"/>
              <a:t>, et al., 2010)</a:t>
            </a:r>
          </a:p>
          <a:p>
            <a:r>
              <a:rPr lang="en-US" sz="1800" dirty="0" smtClean="0"/>
              <a:t>ED staff reported SBIRT as an acceptable model for treating AUD/SUD related issues (Graham et al., 2000)</a:t>
            </a:r>
          </a:p>
          <a:p>
            <a:r>
              <a:rPr lang="en-US" sz="1800" dirty="0" smtClean="0"/>
              <a:t>SBIRT was found to increase the capture rate of AUDs/SUDs by over 50% (</a:t>
            </a:r>
            <a:r>
              <a:rPr lang="en-US" sz="1800" dirty="0" err="1" smtClean="0"/>
              <a:t>Sise</a:t>
            </a:r>
            <a:r>
              <a:rPr lang="en-US" sz="1800" dirty="0" smtClean="0"/>
              <a:t> et al., 2005)</a:t>
            </a:r>
          </a:p>
          <a:p>
            <a:r>
              <a:rPr lang="en-US" sz="1800" dirty="0" smtClean="0"/>
              <a:t>SBIRT can be effectively conducted by a variety of middle and upper-level ED clinicians</a:t>
            </a:r>
          </a:p>
          <a:p>
            <a:r>
              <a:rPr lang="en-US" sz="1800" dirty="0" smtClean="0"/>
              <a:t>SBIRT can effectively be delivered through a variety of modalities</a:t>
            </a:r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362200"/>
            <a:ext cx="4041775" cy="4495800"/>
          </a:xfrm>
        </p:spPr>
        <p:txBody>
          <a:bodyPr>
            <a:normAutofit fontScale="85000" lnSpcReduction="20000"/>
          </a:bodyPr>
          <a:lstStyle/>
          <a:p>
            <a:r>
              <a:rPr lang="en-US" sz="2100" dirty="0" smtClean="0"/>
              <a:t>Rates of AUD/SUD screening by ED staff fell by 25% when research staff was not present  (Mello et al., 2009)</a:t>
            </a:r>
          </a:p>
          <a:p>
            <a:r>
              <a:rPr lang="en-US" sz="2100" dirty="0" smtClean="0"/>
              <a:t>Rates of successful SBIRT implementation can be as low as 40% across ED sites (</a:t>
            </a:r>
            <a:r>
              <a:rPr lang="en-US" sz="2100" dirty="0" err="1" smtClean="0"/>
              <a:t>Desy</a:t>
            </a:r>
            <a:r>
              <a:rPr lang="en-US" sz="2100" dirty="0" smtClean="0"/>
              <a:t> et al., 2008)</a:t>
            </a:r>
          </a:p>
          <a:p>
            <a:r>
              <a:rPr lang="en-US" sz="2100" dirty="0" smtClean="0"/>
              <a:t>System-level barriers:</a:t>
            </a:r>
          </a:p>
          <a:p>
            <a:pPr lvl="1"/>
            <a:r>
              <a:rPr lang="en-US" sz="2100" dirty="0" smtClean="0"/>
              <a:t>Long-term funding</a:t>
            </a:r>
          </a:p>
          <a:p>
            <a:pPr lvl="1"/>
            <a:r>
              <a:rPr lang="en-US" sz="2100" dirty="0" smtClean="0"/>
              <a:t>Support for training and           on-going supervision</a:t>
            </a:r>
          </a:p>
          <a:p>
            <a:r>
              <a:rPr lang="en-US" sz="2100" dirty="0" smtClean="0"/>
              <a:t>Department-level barriers:</a:t>
            </a:r>
          </a:p>
          <a:p>
            <a:pPr lvl="1"/>
            <a:r>
              <a:rPr lang="en-US" sz="2100" dirty="0" smtClean="0"/>
              <a:t>Need for “buy-in” from ED staff</a:t>
            </a:r>
          </a:p>
          <a:p>
            <a:pPr lvl="1"/>
            <a:r>
              <a:rPr lang="en-US" sz="2100" dirty="0" smtClean="0"/>
              <a:t>Difficulty of integrating SBIRT within already busy EDs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22 publications discuss SBIRT implementation in EDs for AUD/SUD related illness and injury</a:t>
            </a:r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066800"/>
          </a:xfrm>
        </p:spPr>
        <p:txBody>
          <a:bodyPr/>
          <a:lstStyle/>
          <a:p>
            <a:r>
              <a:rPr lang="en-US" dirty="0" smtClean="0"/>
              <a:t>Costs &amp; Benefits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Statistical prediction support the likelihood of SBIRT leading to cost savings (Barrett, et al., 2006; </a:t>
            </a:r>
            <a:r>
              <a:rPr lang="en-US" sz="2200" dirty="0" err="1" smtClean="0"/>
              <a:t>Gentilello</a:t>
            </a:r>
            <a:r>
              <a:rPr lang="en-US" sz="2200" dirty="0" smtClean="0"/>
              <a:t> et al., 2005)</a:t>
            </a:r>
          </a:p>
          <a:p>
            <a:r>
              <a:rPr lang="en-US" sz="2200" dirty="0" smtClean="0"/>
              <a:t>Costs of SBIRT implementation </a:t>
            </a:r>
          </a:p>
          <a:p>
            <a:pPr lvl="1"/>
            <a:r>
              <a:rPr lang="en-US" sz="2000" dirty="0" smtClean="0"/>
              <a:t>ranged between $15 and $205 per patient (Barrett et al., 2006; Estee et al., 2007; Fleming et al., 2000; Kunz et al., 2004))</a:t>
            </a:r>
            <a:endParaRPr lang="en-US" sz="2200" dirty="0" smtClean="0"/>
          </a:p>
          <a:p>
            <a:r>
              <a:rPr lang="en-US" sz="2200" dirty="0" smtClean="0"/>
              <a:t>Benefits of SBIRT implementation </a:t>
            </a:r>
          </a:p>
          <a:p>
            <a:pPr lvl="1"/>
            <a:r>
              <a:rPr lang="en-US" sz="2000" dirty="0" smtClean="0"/>
              <a:t>ranged between $95 and $366 per patient (Estee et al., 2007; Fleming et al., 2000; </a:t>
            </a:r>
            <a:r>
              <a:rPr lang="en-US" sz="2000" dirty="0" err="1" smtClean="0"/>
              <a:t>Gentilello</a:t>
            </a:r>
            <a:r>
              <a:rPr lang="en-US" sz="2000" dirty="0" smtClean="0"/>
              <a:t> et al., 2005)</a:t>
            </a:r>
            <a:endParaRPr lang="en-US" sz="2200" dirty="0" smtClean="0"/>
          </a:p>
          <a:p>
            <a:r>
              <a:rPr lang="en-US" sz="2200" dirty="0" smtClean="0"/>
              <a:t>Projected annual savings of a nation-wide SBIRT program are estimated to be $1.82 billion (</a:t>
            </a:r>
            <a:r>
              <a:rPr lang="en-US" sz="2200" dirty="0" err="1" smtClean="0"/>
              <a:t>Gentilello</a:t>
            </a:r>
            <a:r>
              <a:rPr lang="en-US" sz="2200" dirty="0" smtClean="0"/>
              <a:t>, et al., 2005)</a:t>
            </a:r>
          </a:p>
          <a:p>
            <a:r>
              <a:rPr lang="en-US" sz="2200" dirty="0" smtClean="0"/>
              <a:t>Medicare/Medicaid programs are a possible funding source for SBIRT in EDs (</a:t>
            </a:r>
            <a:r>
              <a:rPr lang="en-US" sz="2200" dirty="0" err="1" smtClean="0"/>
              <a:t>Fornili</a:t>
            </a:r>
            <a:r>
              <a:rPr lang="en-US" sz="2200" dirty="0" smtClean="0"/>
              <a:t> et al., 2007)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Further research into SBIRT in EDs for SUDs</a:t>
            </a:r>
          </a:p>
          <a:p>
            <a:r>
              <a:rPr lang="en-US" dirty="0" smtClean="0"/>
              <a:t>Focus on SBIRT targeting at-risk alcohol and substance use, not just dependency</a:t>
            </a:r>
          </a:p>
          <a:p>
            <a:r>
              <a:rPr lang="en-US" dirty="0" smtClean="0"/>
              <a:t>Develop and support standardized models for training, implementing, and evaluating SBIRT within busy ED settings</a:t>
            </a:r>
          </a:p>
          <a:p>
            <a:r>
              <a:rPr lang="en-US" dirty="0" smtClean="0"/>
              <a:t>Explore best practices for connecting patients with community resources/treatment options</a:t>
            </a:r>
          </a:p>
          <a:p>
            <a:r>
              <a:rPr lang="en-US" dirty="0" smtClean="0"/>
              <a:t>Continue to explore cost-saving potential of SBIRT models in ED settings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06680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Between ¼ and ½ of patients presenting to EDs are at risk or </a:t>
            </a:r>
            <a:r>
              <a:rPr lang="en-US" baseline="0" dirty="0" smtClean="0"/>
              <a:t>positive for AUDs/SUDs (</a:t>
            </a:r>
            <a:r>
              <a:rPr lang="en-US" baseline="0" dirty="0" err="1" smtClean="0"/>
              <a:t>Sise</a:t>
            </a:r>
            <a:r>
              <a:rPr lang="en-US" baseline="0" dirty="0" smtClean="0"/>
              <a:t> et al., 2005; </a:t>
            </a:r>
            <a:r>
              <a:rPr lang="en-US" baseline="0" dirty="0" err="1" smtClean="0"/>
              <a:t>Helmkamp</a:t>
            </a:r>
            <a:r>
              <a:rPr lang="en-US" baseline="0" dirty="0" smtClean="0"/>
              <a:t> et al., 2003)</a:t>
            </a:r>
          </a:p>
          <a:p>
            <a:r>
              <a:rPr lang="en-US" dirty="0" smtClean="0"/>
              <a:t>High prevalence rate of AUD/SUD presentation is a burden on ED systems (Rocket, et al., 2005)</a:t>
            </a:r>
            <a:endParaRPr lang="en-US" baseline="0" dirty="0" smtClean="0"/>
          </a:p>
          <a:p>
            <a:r>
              <a:rPr lang="en-US" dirty="0" smtClean="0"/>
              <a:t>SBIRT objectives: </a:t>
            </a:r>
          </a:p>
          <a:p>
            <a:pPr lvl="1"/>
            <a:r>
              <a:rPr lang="en-US" dirty="0" smtClean="0"/>
              <a:t>Effectively provide necessary level of care and improve overall quality of care (Bernstein et al., 2009; </a:t>
            </a:r>
            <a:r>
              <a:rPr lang="en-US" dirty="0" err="1" smtClean="0"/>
              <a:t>Sise</a:t>
            </a:r>
            <a:r>
              <a:rPr lang="en-US" dirty="0" smtClean="0"/>
              <a:t> et al., 2005) </a:t>
            </a:r>
          </a:p>
          <a:p>
            <a:pPr lvl="1"/>
            <a:r>
              <a:rPr lang="en-US" dirty="0" smtClean="0"/>
              <a:t>Efficiently manage resources (Kraemer, 2007)</a:t>
            </a:r>
          </a:p>
          <a:p>
            <a:pPr lvl="1"/>
            <a:r>
              <a:rPr lang="en-US" dirty="0" smtClean="0"/>
              <a:t>Lower rates of recidivism (</a:t>
            </a:r>
            <a:r>
              <a:rPr lang="en-US" dirty="0" err="1" smtClean="0"/>
              <a:t>Gentilello</a:t>
            </a:r>
            <a:r>
              <a:rPr lang="en-US" dirty="0" smtClean="0"/>
              <a:t> et al., 2005)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1066800"/>
          </a:xfrm>
        </p:spPr>
        <p:txBody>
          <a:bodyPr/>
          <a:lstStyle/>
          <a:p>
            <a:r>
              <a:rPr lang="en-US" dirty="0" smtClean="0"/>
              <a:t>Screening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Used to screen for AUDs:</a:t>
            </a:r>
          </a:p>
          <a:p>
            <a:r>
              <a:rPr lang="en-US" sz="2800" dirty="0" smtClean="0"/>
              <a:t>AUDIT </a:t>
            </a:r>
            <a:r>
              <a:rPr lang="en-US" sz="2400" dirty="0" smtClean="0"/>
              <a:t>(</a:t>
            </a:r>
            <a:r>
              <a:rPr lang="en-US" sz="1900" b="1" dirty="0" smtClean="0"/>
              <a:t>A</a:t>
            </a:r>
            <a:r>
              <a:rPr lang="en-US" sz="1900" dirty="0" smtClean="0"/>
              <a:t>lcohol </a:t>
            </a:r>
            <a:r>
              <a:rPr lang="en-US" sz="1900" b="1" dirty="0" smtClean="0"/>
              <a:t>U</a:t>
            </a:r>
            <a:r>
              <a:rPr lang="en-US" sz="1900" dirty="0" smtClean="0"/>
              <a:t>se </a:t>
            </a:r>
            <a:r>
              <a:rPr lang="en-US" sz="1900" b="1" dirty="0" smtClean="0"/>
              <a:t>D</a:t>
            </a:r>
            <a:r>
              <a:rPr lang="en-US" sz="1900" dirty="0" smtClean="0"/>
              <a:t>isorders </a:t>
            </a:r>
            <a:r>
              <a:rPr lang="en-US" sz="1900" b="1" dirty="0" smtClean="0"/>
              <a:t>I</a:t>
            </a:r>
            <a:r>
              <a:rPr lang="en-US" sz="1900" dirty="0" smtClean="0"/>
              <a:t>dentification </a:t>
            </a:r>
            <a:r>
              <a:rPr lang="en-US" sz="1900" b="1" dirty="0" smtClean="0"/>
              <a:t>T</a:t>
            </a:r>
            <a:r>
              <a:rPr lang="en-US" sz="1900" dirty="0" smtClean="0"/>
              <a:t>est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Most widely used brief screening instrument for AUD </a:t>
            </a:r>
          </a:p>
          <a:p>
            <a:r>
              <a:rPr lang="en-US" sz="2800" dirty="0" smtClean="0"/>
              <a:t>CAGE (</a:t>
            </a:r>
            <a:r>
              <a:rPr lang="en-US" sz="1800" b="1" dirty="0" smtClean="0"/>
              <a:t>C</a:t>
            </a:r>
            <a:r>
              <a:rPr lang="en-US" sz="1800" dirty="0" smtClean="0"/>
              <a:t>utting down, </a:t>
            </a:r>
            <a:r>
              <a:rPr lang="en-US" sz="1800" b="1" dirty="0" smtClean="0"/>
              <a:t>A</a:t>
            </a:r>
            <a:r>
              <a:rPr lang="en-US" sz="1800" dirty="0" smtClean="0"/>
              <a:t>nnoyed by criticism, </a:t>
            </a:r>
            <a:r>
              <a:rPr lang="en-US" sz="1800" b="1" dirty="0" smtClean="0"/>
              <a:t>G</a:t>
            </a:r>
            <a:r>
              <a:rPr lang="en-US" sz="1800" dirty="0" smtClean="0"/>
              <a:t>uilty feelings, </a:t>
            </a:r>
            <a:r>
              <a:rPr lang="en-US" sz="1800" b="1" dirty="0" smtClean="0"/>
              <a:t>E</a:t>
            </a:r>
            <a:r>
              <a:rPr lang="en-US" sz="1800" dirty="0" smtClean="0"/>
              <a:t>ye-openers</a:t>
            </a:r>
            <a:r>
              <a:rPr lang="en-US" sz="2400" dirty="0" smtClean="0"/>
              <a:t>)</a:t>
            </a:r>
          </a:p>
          <a:p>
            <a:r>
              <a:rPr lang="en-US" sz="2800" dirty="0" err="1" smtClean="0"/>
              <a:t>DrInC</a:t>
            </a:r>
            <a:r>
              <a:rPr lang="en-US" sz="2800" dirty="0" smtClean="0"/>
              <a:t> (</a:t>
            </a:r>
            <a:r>
              <a:rPr lang="en-US" sz="1900" b="1" dirty="0" smtClean="0"/>
              <a:t>Dr</a:t>
            </a:r>
            <a:r>
              <a:rPr lang="en-US" sz="1900" dirty="0" smtClean="0"/>
              <a:t>inkers </a:t>
            </a:r>
            <a:r>
              <a:rPr lang="en-US" sz="1900" b="1" dirty="0" smtClean="0"/>
              <a:t>In</a:t>
            </a:r>
            <a:r>
              <a:rPr lang="en-US" sz="1900" dirty="0" smtClean="0"/>
              <a:t>ventory of </a:t>
            </a:r>
            <a:r>
              <a:rPr lang="en-US" sz="1900" b="1" dirty="0" smtClean="0"/>
              <a:t>C</a:t>
            </a:r>
            <a:r>
              <a:rPr lang="en-US" sz="1900" dirty="0" smtClean="0"/>
              <a:t>onsequences</a:t>
            </a:r>
            <a:r>
              <a:rPr lang="en-US" sz="2400" dirty="0" smtClean="0"/>
              <a:t>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800" dirty="0" smtClean="0"/>
              <a:t>Used to screen for SUDs:</a:t>
            </a:r>
          </a:p>
          <a:p>
            <a:r>
              <a:rPr lang="en-US" dirty="0" smtClean="0"/>
              <a:t>DAST-10 (</a:t>
            </a:r>
            <a:r>
              <a:rPr lang="en-US" sz="1900" b="1" dirty="0" smtClean="0"/>
              <a:t>D</a:t>
            </a:r>
            <a:r>
              <a:rPr lang="en-US" sz="1900" dirty="0" smtClean="0"/>
              <a:t>rug </a:t>
            </a:r>
            <a:r>
              <a:rPr lang="en-US" sz="1900" b="1" dirty="0" smtClean="0"/>
              <a:t>A</a:t>
            </a:r>
            <a:r>
              <a:rPr lang="en-US" sz="1900" dirty="0" smtClean="0"/>
              <a:t>buse </a:t>
            </a:r>
            <a:r>
              <a:rPr lang="en-US" sz="1900" b="1" dirty="0" smtClean="0"/>
              <a:t>S</a:t>
            </a:r>
            <a:r>
              <a:rPr lang="en-US" sz="1900" dirty="0" smtClean="0"/>
              <a:t>creening </a:t>
            </a:r>
            <a:r>
              <a:rPr lang="en-US" sz="1900" b="1" dirty="0" smtClean="0"/>
              <a:t>T</a:t>
            </a:r>
            <a:r>
              <a:rPr lang="en-US" sz="1900" dirty="0" smtClean="0"/>
              <a:t>est-10 questions</a:t>
            </a:r>
            <a:r>
              <a:rPr lang="en-US" dirty="0" smtClean="0"/>
              <a:t>)</a:t>
            </a:r>
          </a:p>
          <a:p>
            <a:pPr lvl="1"/>
            <a:r>
              <a:rPr lang="en-US" sz="2400" dirty="0" smtClean="0"/>
              <a:t>Most commonly used SUD screening instrument</a:t>
            </a:r>
          </a:p>
          <a:p>
            <a:r>
              <a:rPr lang="en-US" sz="2800" dirty="0" smtClean="0"/>
              <a:t>ASSIST </a:t>
            </a:r>
            <a:r>
              <a:rPr lang="en-US" sz="2400" dirty="0" smtClean="0"/>
              <a:t>(</a:t>
            </a:r>
            <a:r>
              <a:rPr lang="en-US" sz="1900" b="1" dirty="0" smtClean="0"/>
              <a:t>A</a:t>
            </a:r>
            <a:r>
              <a:rPr lang="en-US" sz="1900" dirty="0" smtClean="0"/>
              <a:t>lcohol </a:t>
            </a:r>
            <a:r>
              <a:rPr lang="en-US" sz="1900" b="1" dirty="0" smtClean="0"/>
              <a:t>S</a:t>
            </a:r>
            <a:r>
              <a:rPr lang="en-US" sz="1900" dirty="0" smtClean="0"/>
              <a:t>moking and </a:t>
            </a:r>
            <a:r>
              <a:rPr lang="en-US" sz="1900" b="1" dirty="0" smtClean="0"/>
              <a:t>S</a:t>
            </a:r>
            <a:r>
              <a:rPr lang="en-US" sz="1900" dirty="0" smtClean="0"/>
              <a:t>ubstance </a:t>
            </a:r>
            <a:r>
              <a:rPr lang="en-US" sz="1900" b="1" dirty="0" smtClean="0"/>
              <a:t>I</a:t>
            </a:r>
            <a:r>
              <a:rPr lang="en-US" sz="1900" dirty="0" smtClean="0"/>
              <a:t>nvolvement </a:t>
            </a:r>
            <a:r>
              <a:rPr lang="en-US" sz="1900" b="1" dirty="0" smtClean="0"/>
              <a:t>S</a:t>
            </a:r>
            <a:r>
              <a:rPr lang="en-US" sz="1900" dirty="0" smtClean="0"/>
              <a:t>creening </a:t>
            </a:r>
            <a:r>
              <a:rPr lang="en-US" sz="1900" b="1" dirty="0" smtClean="0"/>
              <a:t>T</a:t>
            </a:r>
            <a:r>
              <a:rPr lang="en-US" sz="1900" dirty="0" smtClean="0"/>
              <a:t>est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Suggested by WHO &amp; NIDA</a:t>
            </a:r>
          </a:p>
          <a:p>
            <a:pPr lvl="1"/>
            <a:r>
              <a:rPr lang="en-US" sz="2400" dirty="0" smtClean="0"/>
              <a:t>Has not been used extensively in research. </a:t>
            </a:r>
          </a:p>
          <a:p>
            <a:pPr lvl="1"/>
            <a:r>
              <a:rPr lang="en-US" sz="2400" dirty="0" smtClean="0"/>
              <a:t>Screens for risky use of a wide variety of substances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229600" cy="1066800"/>
          </a:xfrm>
        </p:spPr>
        <p:txBody>
          <a:bodyPr/>
          <a:lstStyle/>
          <a:p>
            <a:r>
              <a:rPr lang="en-US" dirty="0" smtClean="0"/>
              <a:t>Intervention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Range between 10 and 20 minutes</a:t>
            </a:r>
          </a:p>
          <a:p>
            <a:r>
              <a:rPr lang="en-US" dirty="0" smtClean="0"/>
              <a:t>Several forms:</a:t>
            </a:r>
          </a:p>
          <a:p>
            <a:pPr lvl="1"/>
            <a:r>
              <a:rPr lang="en-US" dirty="0" smtClean="0"/>
              <a:t>Advice, Feedback, or Information</a:t>
            </a:r>
          </a:p>
          <a:p>
            <a:pPr lvl="1"/>
            <a:r>
              <a:rPr lang="en-US" dirty="0" smtClean="0"/>
              <a:t>General or Specific </a:t>
            </a:r>
          </a:p>
          <a:p>
            <a:r>
              <a:rPr lang="en-US" dirty="0" smtClean="0"/>
              <a:t>Brief Negotiated Interviewing (</a:t>
            </a:r>
            <a:r>
              <a:rPr lang="en-US" dirty="0" err="1" smtClean="0"/>
              <a:t>D’Onofrio</a:t>
            </a:r>
            <a:r>
              <a:rPr lang="en-US" dirty="0" smtClean="0"/>
              <a:t> et al., 2005): </a:t>
            </a:r>
          </a:p>
          <a:p>
            <a:pPr lvl="1"/>
            <a:r>
              <a:rPr lang="en-US" dirty="0" smtClean="0"/>
              <a:t>brief, incorporates feedback and advise along with motivational enhancement strategies</a:t>
            </a:r>
          </a:p>
          <a:p>
            <a:r>
              <a:rPr lang="en-US" dirty="0" smtClean="0"/>
              <a:t>Brief Motivational Interviewing (</a:t>
            </a:r>
            <a:r>
              <a:rPr lang="en-US" dirty="0" err="1" smtClean="0"/>
              <a:t>Rollnick</a:t>
            </a:r>
            <a:r>
              <a:rPr lang="en-US" dirty="0" smtClean="0"/>
              <a:t> et al., 1992): </a:t>
            </a:r>
          </a:p>
          <a:p>
            <a:pPr lvl="1"/>
            <a:r>
              <a:rPr lang="en-US" dirty="0" smtClean="0"/>
              <a:t>brief, directive, and focused towards activating patient intrinsic motivation towards behavior change  </a:t>
            </a:r>
          </a:p>
          <a:p>
            <a:pPr lvl="1"/>
            <a:r>
              <a:rPr lang="en-US" dirty="0" smtClean="0"/>
              <a:t>BMI is supported by research as the most effective BI</a:t>
            </a:r>
          </a:p>
          <a:p>
            <a:pPr lvl="1"/>
            <a:r>
              <a:rPr lang="en-US" dirty="0" smtClean="0"/>
              <a:t>Most widely used</a:t>
            </a:r>
          </a:p>
          <a:p>
            <a:r>
              <a:rPr lang="en-US" dirty="0" smtClean="0"/>
              <a:t>Research shows that </a:t>
            </a:r>
            <a:r>
              <a:rPr lang="en-US" i="1" dirty="0" smtClean="0"/>
              <a:t>any</a:t>
            </a:r>
            <a:r>
              <a:rPr lang="en-US" dirty="0" smtClean="0"/>
              <a:t> intervention is superior compared to TAU (no intervention)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066800"/>
          </a:xfrm>
        </p:spPr>
        <p:txBody>
          <a:bodyPr/>
          <a:lstStyle/>
          <a:p>
            <a:r>
              <a:rPr lang="en-US" dirty="0" smtClean="0"/>
              <a:t>Referral to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88"/>
            <a:ext cx="8229600" cy="462991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weak point in the SBIRT model</a:t>
            </a:r>
          </a:p>
          <a:p>
            <a:pPr lvl="1"/>
            <a:r>
              <a:rPr lang="en-US" dirty="0" smtClean="0"/>
              <a:t>Minimal research explores this stage of SBIRT</a:t>
            </a:r>
          </a:p>
          <a:p>
            <a:r>
              <a:rPr lang="en-US" dirty="0" smtClean="0"/>
              <a:t>Success depends on:</a:t>
            </a:r>
          </a:p>
          <a:p>
            <a:pPr lvl="1"/>
            <a:r>
              <a:rPr lang="en-US" dirty="0" smtClean="0"/>
              <a:t>Available resources in local community </a:t>
            </a:r>
          </a:p>
          <a:p>
            <a:pPr lvl="1"/>
            <a:r>
              <a:rPr lang="en-US" dirty="0" smtClean="0"/>
              <a:t>Relationship between ED team and treatment sites.</a:t>
            </a:r>
          </a:p>
          <a:p>
            <a:pPr lvl="1"/>
            <a:r>
              <a:rPr lang="en-US" dirty="0" smtClean="0"/>
              <a:t>Patient’s ability/desire to follow-through with referral </a:t>
            </a:r>
          </a:p>
          <a:p>
            <a:r>
              <a:rPr lang="en-US" dirty="0" smtClean="0"/>
              <a:t>Using boosters sessions:</a:t>
            </a:r>
          </a:p>
          <a:p>
            <a:pPr lvl="1"/>
            <a:r>
              <a:rPr lang="en-US" dirty="0" smtClean="0"/>
              <a:t>Research suggests that even minimal follow-up referrals can increase the effectiveness of the BI(Bernstein et al., 2007; </a:t>
            </a:r>
            <a:r>
              <a:rPr lang="en-US" dirty="0" err="1" smtClean="0"/>
              <a:t>Longabaugh</a:t>
            </a:r>
            <a:r>
              <a:rPr lang="en-US" dirty="0" smtClean="0"/>
              <a:t>, 2001)</a:t>
            </a:r>
          </a:p>
          <a:p>
            <a:pPr lvl="1"/>
            <a:r>
              <a:rPr lang="en-US" dirty="0" smtClean="0"/>
              <a:t>Booster can be administered in-person or by telephone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Outcome Research -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22 studies published AUD/SUD related outcomes for SBIRT in ED </a:t>
            </a:r>
          </a:p>
          <a:p>
            <a:pPr lvl="1"/>
            <a:r>
              <a:rPr lang="en-US" dirty="0" smtClean="0"/>
              <a:t>15 studies reported AUD outcomes alone</a:t>
            </a:r>
          </a:p>
          <a:p>
            <a:pPr lvl="1"/>
            <a:r>
              <a:rPr lang="en-US" dirty="0" smtClean="0"/>
              <a:t>6 studies reported both AUD and SUD outcomes</a:t>
            </a:r>
          </a:p>
          <a:p>
            <a:pPr lvl="1"/>
            <a:r>
              <a:rPr lang="en-US" dirty="0" smtClean="0"/>
              <a:t>1 study reported only SUD related outcomes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Reported Outcome Criteria:</a:t>
            </a:r>
          </a:p>
          <a:p>
            <a:pPr lvl="1"/>
            <a:r>
              <a:rPr lang="en-US" dirty="0" smtClean="0"/>
              <a:t>Quantity/Frequency measures</a:t>
            </a:r>
          </a:p>
          <a:p>
            <a:pPr lvl="1"/>
            <a:r>
              <a:rPr lang="en-US" dirty="0" smtClean="0"/>
              <a:t>Reduction in AUD/SUD related negative consequences</a:t>
            </a:r>
          </a:p>
          <a:p>
            <a:pPr lvl="1"/>
            <a:r>
              <a:rPr lang="en-US" dirty="0" smtClean="0"/>
              <a:t>Reduction in AUD/SUD assessment scores</a:t>
            </a:r>
          </a:p>
          <a:p>
            <a:pPr lvl="1"/>
            <a:r>
              <a:rPr lang="en-US" dirty="0" smtClean="0"/>
              <a:t>Increased rates of entry into treatment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066800"/>
          <a:ext cx="6934199" cy="5705779"/>
        </p:xfrm>
        <a:graphic>
          <a:graphicData uri="http://schemas.openxmlformats.org/drawingml/2006/table">
            <a:tbl>
              <a:tblPr/>
              <a:tblGrid>
                <a:gridCol w="1484235"/>
                <a:gridCol w="497335"/>
                <a:gridCol w="497335"/>
                <a:gridCol w="497335"/>
                <a:gridCol w="994671"/>
                <a:gridCol w="497335"/>
                <a:gridCol w="973948"/>
                <a:gridCol w="497335"/>
                <a:gridCol w="497335"/>
                <a:gridCol w="497335"/>
              </a:tblGrid>
              <a:tr h="44041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Author, Date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Target Behavior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Population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Design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Outcome: </a:t>
                      </a:r>
                    </a:p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SBIRT over TAU?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SBIRT Research Colab., 2007, 2010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939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InSight Project Research Grp., 2009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AUD/SUD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SBIRT vs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Bazargan-Hejazi et al., 2005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Blow et al., 2006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BI 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Cherpitel et al., 2009, 2010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Crawford et al., 2004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 vs BI 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Daeppen et al., 2007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Field, et al., 2010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Krupski et al., 2010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AUD/SUD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Kunz, et al., 2004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Longabaugh et al., 2001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Madras et al., 2009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AUD/SUD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Magill et al., 2009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AUD/SUD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A/YA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Marsden et al., 2006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A/YA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 vs BI 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McCambridge et al., 2005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AUD/SUD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A/YA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Monti et al., 1999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A/YA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Monti et al., 2007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A/YA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BI 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Neumann et al., 2006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Soderstrom et al., 2007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 vs BI 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Tait et al., 2004, 2005, 2005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AUD/SUD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A/YA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Wright et al., 1998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Wutzke et al., 2002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AUD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Adults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SBIRT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vs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TAU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9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A/YA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= Adolescents or Young Adults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64" marR="6064" marT="6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613827"/>
            <a:ext cx="567815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Table 1</a:t>
            </a:r>
            <a:endParaRPr lang="en-US" sz="1600" i="1" dirty="0" smtClean="0"/>
          </a:p>
          <a:p>
            <a:r>
              <a:rPr lang="en-US" sz="1600" i="1" dirty="0" smtClean="0"/>
              <a:t>Descriptive Information and Results from Outcome Studies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AUD Outcomes – SBIRT vs. TAU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4 categories of SBIRT </a:t>
            </a:r>
            <a:r>
              <a:rPr lang="en-US" dirty="0" err="1" smtClean="0"/>
              <a:t>vs</a:t>
            </a:r>
            <a:r>
              <a:rPr lang="en-US" dirty="0" smtClean="0"/>
              <a:t> TAU outcomes:</a:t>
            </a:r>
          </a:p>
          <a:p>
            <a:pPr lvl="1"/>
            <a:r>
              <a:rPr lang="en-US" dirty="0" smtClean="0"/>
              <a:t>SBIRT showed greater reductions in follow-up quantity/frequency than TAU (n = </a:t>
            </a:r>
            <a:r>
              <a:rPr lang="en-US" dirty="0" smtClean="0"/>
              <a:t>6)</a:t>
            </a:r>
            <a:endParaRPr lang="en-US" dirty="0" smtClean="0"/>
          </a:p>
          <a:p>
            <a:pPr lvl="1"/>
            <a:r>
              <a:rPr lang="en-US" dirty="0" smtClean="0"/>
              <a:t>SBIRT showed greater reductions in AUD related negative consequences, although SBIRT and TAU groups had similar reductions in follow-up quantity/frequency (n = </a:t>
            </a:r>
            <a:r>
              <a:rPr lang="en-US" dirty="0" smtClean="0"/>
              <a:t>5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No quantity/frequency data was reported, but SBIRT showed greater reductions in assessment scores than TAU (n = 4) </a:t>
            </a:r>
          </a:p>
          <a:p>
            <a:pPr lvl="1"/>
            <a:r>
              <a:rPr lang="en-US" dirty="0" smtClean="0"/>
              <a:t>No significant difference between SBIRT and TAU groups on any outcome criteria (n = </a:t>
            </a:r>
            <a:r>
              <a:rPr lang="en-US" dirty="0" smtClean="0"/>
              <a:t>2)</a:t>
            </a:r>
            <a:endParaRPr lang="en-US" dirty="0" smtClean="0"/>
          </a:p>
          <a:p>
            <a:pPr lvl="2"/>
            <a:r>
              <a:rPr lang="en-US" dirty="0" smtClean="0"/>
              <a:t>Both looked </a:t>
            </a:r>
            <a:r>
              <a:rPr lang="en-US" dirty="0" smtClean="0"/>
              <a:t>at 6-mo or 12-mo F/U</a:t>
            </a:r>
          </a:p>
          <a:p>
            <a:pPr lvl="2"/>
            <a:r>
              <a:rPr lang="en-US" dirty="0" smtClean="0"/>
              <a:t>Neither study </a:t>
            </a:r>
            <a:r>
              <a:rPr lang="en-US" dirty="0" smtClean="0"/>
              <a:t>included booster sessions</a:t>
            </a: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1066800"/>
          </a:xfrm>
        </p:spPr>
        <p:txBody>
          <a:bodyPr/>
          <a:lstStyle/>
          <a:p>
            <a:r>
              <a:rPr lang="en-US" dirty="0" smtClean="0"/>
              <a:t>AUD Outcomes – BI vs. 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5 studies reported AUD related outcomes for different BI models</a:t>
            </a:r>
          </a:p>
          <a:p>
            <a:endParaRPr lang="en-US" sz="2400" dirty="0" smtClean="0"/>
          </a:p>
          <a:p>
            <a:r>
              <a:rPr lang="en-US" sz="2400" dirty="0" smtClean="0"/>
              <a:t>Several studies found that information-alone interventions were </a:t>
            </a:r>
            <a:r>
              <a:rPr lang="en-US" sz="2400" smtClean="0"/>
              <a:t>minimally effective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Advice or information </a:t>
            </a:r>
            <a:r>
              <a:rPr lang="en-US" sz="2400" i="1" dirty="0" smtClean="0"/>
              <a:t>with</a:t>
            </a:r>
            <a:r>
              <a:rPr lang="en-US" sz="2400" dirty="0" smtClean="0"/>
              <a:t> counseling was superior to information-alone (Blow et al., 2006)</a:t>
            </a:r>
          </a:p>
          <a:p>
            <a:endParaRPr lang="en-US" sz="2400" dirty="0" smtClean="0"/>
          </a:p>
          <a:p>
            <a:r>
              <a:rPr lang="en-US" sz="2400" dirty="0" smtClean="0"/>
              <a:t>MI-based interventions were superior to information or feedback based interventions (</a:t>
            </a:r>
            <a:r>
              <a:rPr lang="en-US" sz="2400" dirty="0" err="1" smtClean="0"/>
              <a:t>Monti</a:t>
            </a:r>
            <a:r>
              <a:rPr lang="en-US" sz="2400" dirty="0" smtClean="0"/>
              <a:t> et al., 1999; </a:t>
            </a:r>
            <a:r>
              <a:rPr lang="en-US" sz="2400" dirty="0" err="1" smtClean="0"/>
              <a:t>Monti</a:t>
            </a:r>
            <a:r>
              <a:rPr lang="en-US" sz="2400" dirty="0" smtClean="0"/>
              <a:t> et al., 2007; </a:t>
            </a:r>
            <a:r>
              <a:rPr lang="en-US" sz="2400" dirty="0" err="1" smtClean="0"/>
              <a:t>Soderstrom</a:t>
            </a:r>
            <a:r>
              <a:rPr lang="en-US" sz="2400" dirty="0" smtClean="0"/>
              <a:t> et al., 2007)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5127</TotalTime>
  <Words>1525</Words>
  <Application>Microsoft Office PowerPoint</Application>
  <PresentationFormat>On-screen Show (4:3)</PresentationFormat>
  <Paragraphs>258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SBIRT in EDs for AUDs/SUDs:  A review of intervention design, outcomes, implementation,  and cost benefits</vt:lpstr>
      <vt:lpstr>Background</vt:lpstr>
      <vt:lpstr>Screening Instruments</vt:lpstr>
      <vt:lpstr>Intervention Approaches</vt:lpstr>
      <vt:lpstr>Referral to Treatment</vt:lpstr>
      <vt:lpstr>Outcome Research - Overview</vt:lpstr>
      <vt:lpstr>Slide 7</vt:lpstr>
      <vt:lpstr>AUD Outcomes – SBIRT vs. TAU</vt:lpstr>
      <vt:lpstr>AUD Outcomes – BI vs. BI</vt:lpstr>
      <vt:lpstr>Outcomes - SUDs</vt:lpstr>
      <vt:lpstr>Outcomes - Population</vt:lpstr>
      <vt:lpstr>Implementation:</vt:lpstr>
      <vt:lpstr>Costs &amp; Benefits </vt:lpstr>
      <vt:lpstr>Future Direction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J Fischer</dc:creator>
  <cp:lastModifiedBy>Daniel J Fischer</cp:lastModifiedBy>
  <cp:revision>162</cp:revision>
  <dcterms:created xsi:type="dcterms:W3CDTF">2011-09-08T04:27:58Z</dcterms:created>
  <dcterms:modified xsi:type="dcterms:W3CDTF">2011-09-22T03:06:06Z</dcterms:modified>
</cp:coreProperties>
</file>