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7" r:id="rId6"/>
    <p:sldId id="261" r:id="rId7"/>
    <p:sldId id="262" r:id="rId8"/>
    <p:sldId id="269" r:id="rId9"/>
    <p:sldId id="268" r:id="rId10"/>
    <p:sldId id="263" r:id="rId11"/>
    <p:sldId id="264" r:id="rId12"/>
    <p:sldId id="260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289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9898E-A6EF-4204-AC13-A05F749AACD5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701FE-0B45-485C-AACB-7A6F21BA5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051CE-92A7-4EA1-8986-FD376859769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740A1-BB9E-4278-A0BD-27C82C695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SBIRT programs require adaptations to function effectively in a high-volume hospital ED setting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Willing to work within a structured program and put aside other training (e.g., case management)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740A1-BB9E-4278-A0BD-27C82C6950E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02F31DC-96D0-4EFA-B1EE-8FB0549EF2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9085518-DF98-426F-A1EE-DC3F71356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mergency_bur.jpg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4800" y="152400"/>
            <a:ext cx="8686800" cy="350520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09800"/>
            <a:ext cx="8458200" cy="147002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Factors Associated with Effective Implementation of SBIRT Delivered in an Emergency Department Setting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14800"/>
            <a:ext cx="5943600" cy="1219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Alyssa A. </a:t>
            </a:r>
            <a:r>
              <a:rPr lang="en-US" sz="2000" dirty="0" err="1" smtClean="0"/>
              <a:t>Forcehimes</a:t>
            </a:r>
            <a:r>
              <a:rPr lang="en-US" sz="2000" dirty="0" smtClean="0"/>
              <a:t>, Ph.D.</a:t>
            </a:r>
          </a:p>
          <a:p>
            <a:r>
              <a:rPr lang="en-US" sz="2000" dirty="0" smtClean="0"/>
              <a:t>Cameron Crandall, M.D. </a:t>
            </a:r>
          </a:p>
          <a:p>
            <a:r>
              <a:rPr lang="en-US" sz="2000" dirty="0" smtClean="0"/>
              <a:t>Michael  P. Bogenschutz, M.D.  </a:t>
            </a:r>
          </a:p>
          <a:p>
            <a:r>
              <a:rPr lang="en-US" sz="2000" dirty="0" smtClean="0"/>
              <a:t>Dennis Donovan,  Ph.D.</a:t>
            </a:r>
          </a:p>
          <a:p>
            <a:r>
              <a:rPr lang="en-US" sz="2000" dirty="0" smtClean="0"/>
              <a:t>Robert </a:t>
            </a:r>
            <a:r>
              <a:rPr lang="en-US" sz="2000" dirty="0" err="1" smtClean="0"/>
              <a:t>Lindblad</a:t>
            </a:r>
            <a:r>
              <a:rPr lang="en-US" sz="2000" dirty="0" smtClean="0"/>
              <a:t>, M.D. </a:t>
            </a:r>
          </a:p>
          <a:p>
            <a:r>
              <a:rPr lang="en-US" sz="2000" dirty="0" err="1" smtClean="0"/>
              <a:t>Robrina</a:t>
            </a:r>
            <a:r>
              <a:rPr lang="en-US" sz="2000" dirty="0" smtClean="0"/>
              <a:t> Walker, Ph.D.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7772400" cy="4325112"/>
          </a:xfrm>
        </p:spPr>
        <p:txBody>
          <a:bodyPr/>
          <a:lstStyle/>
          <a:p>
            <a:r>
              <a:rPr lang="en-US" dirty="0" smtClean="0"/>
              <a:t>Standardized patient visits </a:t>
            </a:r>
          </a:p>
          <a:p>
            <a:pPr lvl="1"/>
            <a:r>
              <a:rPr lang="en-US" dirty="0" smtClean="0"/>
              <a:t>Real world practice </a:t>
            </a:r>
          </a:p>
          <a:p>
            <a:pPr lvl="1">
              <a:buNone/>
            </a:pPr>
            <a:r>
              <a:rPr lang="en-US" dirty="0" smtClean="0"/>
              <a:t>    conducting protocol procedures</a:t>
            </a:r>
          </a:p>
          <a:p>
            <a:pPr lvl="2"/>
            <a:r>
              <a:rPr lang="en-US" dirty="0" smtClean="0"/>
              <a:t>Improved confidence in delivering study procedures and intervention</a:t>
            </a:r>
          </a:p>
          <a:p>
            <a:pPr lvl="2"/>
            <a:r>
              <a:rPr lang="en-US" dirty="0" smtClean="0"/>
              <a:t>Troubleshooting</a:t>
            </a:r>
          </a:p>
          <a:p>
            <a:pPr lvl="1"/>
            <a:r>
              <a:rPr lang="en-US" dirty="0" smtClean="0"/>
              <a:t>Debriefing by SP team at the end of the day</a:t>
            </a:r>
          </a:p>
          <a:p>
            <a:pPr lvl="1"/>
            <a:r>
              <a:rPr lang="en-US" dirty="0" smtClean="0"/>
              <a:t>Detailed written feedback sent to the lead team</a:t>
            </a:r>
          </a:p>
        </p:txBody>
      </p:sp>
      <p:pic>
        <p:nvPicPr>
          <p:cNvPr id="4" name="Picture 3" descr="StandardizedPatie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990600"/>
            <a:ext cx="3032760" cy="2065020"/>
          </a:xfrm>
          <a:prstGeom prst="rect">
            <a:avLst/>
          </a:prstGeom>
          <a:ln w="63500" cmpd="sng">
            <a:solidFill>
              <a:schemeClr val="tx1"/>
            </a:solidFill>
            <a:prstDash val="soli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13613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Screening data</a:t>
            </a:r>
          </a:p>
          <a:p>
            <a:pPr lvl="1"/>
            <a:r>
              <a:rPr lang="en-US" sz="2400" dirty="0" smtClean="0"/>
              <a:t>Collected by the RA and by participant self-report</a:t>
            </a:r>
          </a:p>
          <a:p>
            <a:r>
              <a:rPr lang="en-US" sz="2400" dirty="0" smtClean="0"/>
              <a:t>Direct entry into tablet computers</a:t>
            </a:r>
          </a:p>
          <a:p>
            <a:pPr lvl="1"/>
            <a:r>
              <a:rPr lang="en-US" sz="2400" dirty="0" smtClean="0"/>
              <a:t>Centralized web based system</a:t>
            </a:r>
          </a:p>
          <a:p>
            <a:pPr lvl="1"/>
            <a:r>
              <a:rPr lang="en-US" sz="2400" dirty="0" smtClean="0"/>
              <a:t>No data stored on the tablets</a:t>
            </a:r>
          </a:p>
          <a:p>
            <a:pPr lvl="1"/>
            <a:r>
              <a:rPr lang="en-US" sz="2400" dirty="0" smtClean="0"/>
              <a:t>Facilitates rapid screening and mobility within the ED setting </a:t>
            </a:r>
          </a:p>
          <a:p>
            <a:pPr lvl="1"/>
            <a:r>
              <a:rPr lang="en-US" sz="2400" dirty="0" smtClean="0"/>
              <a:t>Enhanced privacy</a:t>
            </a:r>
          </a:p>
          <a:p>
            <a:r>
              <a:rPr lang="en-US" sz="2400" dirty="0" smtClean="0"/>
              <a:t>Access for remote brief intervention</a:t>
            </a:r>
          </a:p>
          <a:p>
            <a:pPr lvl="1"/>
            <a:r>
              <a:rPr lang="en-US" sz="2400" dirty="0" smtClean="0"/>
              <a:t>Data accessible for booster callers</a:t>
            </a:r>
          </a:p>
          <a:p>
            <a:pPr lvl="1"/>
            <a:r>
              <a:rPr lang="en-US" sz="2400" dirty="0" smtClean="0"/>
              <a:t>Less burden on the ED</a:t>
            </a:r>
            <a:endParaRPr lang="en-US" sz="2400" dirty="0"/>
          </a:p>
        </p:txBody>
      </p:sp>
      <p:pic>
        <p:nvPicPr>
          <p:cNvPr id="4" name="Picture 3" descr="LaptopL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5105400"/>
            <a:ext cx="1524000" cy="1295400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pic>
        <p:nvPicPr>
          <p:cNvPr id="7" name="Picture 6" descr="CTN0047MIAMI-6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200" y="685800"/>
            <a:ext cx="2667001" cy="2057400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009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1752600"/>
            <a:ext cx="2667000" cy="2133600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Unique Factors Associated with Effective Implementation of SBIRT in an ED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14600"/>
            <a:ext cx="6248400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Leadership champions and buy-in at all organizational levels</a:t>
            </a:r>
          </a:p>
          <a:p>
            <a:r>
              <a:rPr lang="en-US" dirty="0" smtClean="0"/>
              <a:t>Well-trained staff able to follow protocol procedures and “fit” in the ED setting</a:t>
            </a:r>
          </a:p>
          <a:p>
            <a:r>
              <a:rPr lang="en-US" dirty="0" smtClean="0"/>
              <a:t>Strong focus on training and other pre-implementation efforts</a:t>
            </a:r>
          </a:p>
          <a:p>
            <a:r>
              <a:rPr lang="en-US" dirty="0" smtClean="0"/>
              <a:t>Ongoing coaching to prevent drift</a:t>
            </a:r>
          </a:p>
          <a:p>
            <a:r>
              <a:rPr lang="en-US" dirty="0" smtClean="0"/>
              <a:t>Effective use of technology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Protocol is acceptable to patients as well as medical staff</a:t>
            </a:r>
          </a:p>
          <a:p>
            <a:r>
              <a:rPr lang="en-US" dirty="0" smtClean="0"/>
              <a:t>Contribute to a paradigm shift regarding addiction intervention and treatment</a:t>
            </a:r>
          </a:p>
          <a:p>
            <a:r>
              <a:rPr lang="en-US" dirty="0" smtClean="0"/>
              <a:t>Fill gaps in service to nondependent substance abusers</a:t>
            </a:r>
          </a:p>
          <a:p>
            <a:r>
              <a:rPr lang="en-US" dirty="0" smtClean="0"/>
              <a:t>Promote linkages between general medicine and specialty addiction treatment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Discuss implementation and training procedures used in the NIDA CTN six-site SMART-ED trial, specifically:</a:t>
            </a:r>
          </a:p>
          <a:p>
            <a:pPr lvl="1"/>
            <a:r>
              <a:rPr lang="en-US" dirty="0" smtClean="0"/>
              <a:t>Site selection</a:t>
            </a:r>
          </a:p>
          <a:p>
            <a:pPr lvl="1"/>
            <a:r>
              <a:rPr lang="en-US" dirty="0" smtClean="0"/>
              <a:t>Staff selection</a:t>
            </a:r>
          </a:p>
          <a:p>
            <a:pPr lvl="1"/>
            <a:r>
              <a:rPr lang="en-US" dirty="0" smtClean="0"/>
              <a:t>RA and interventionist training</a:t>
            </a:r>
          </a:p>
          <a:p>
            <a:pPr lvl="1"/>
            <a:r>
              <a:rPr lang="en-US" dirty="0" smtClean="0"/>
              <a:t>Site preparation</a:t>
            </a:r>
          </a:p>
          <a:p>
            <a:pPr lvl="1"/>
            <a:r>
              <a:rPr lang="en-US" dirty="0" smtClean="0"/>
              <a:t>Data collection</a:t>
            </a:r>
          </a:p>
          <a:p>
            <a:r>
              <a:rPr lang="en-US" dirty="0" smtClean="0"/>
              <a:t>Present “lessons learned” from the implementation of this study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Developed list of desirable characteristics of participating EDs, including:</a:t>
            </a:r>
          </a:p>
          <a:p>
            <a:pPr lvl="1"/>
            <a:r>
              <a:rPr lang="en-US" dirty="0" smtClean="0"/>
              <a:t>Large volume of patients who use drugs</a:t>
            </a:r>
          </a:p>
          <a:p>
            <a:pPr lvl="1"/>
            <a:r>
              <a:rPr lang="en-US" dirty="0" smtClean="0"/>
              <a:t>Research experience</a:t>
            </a:r>
          </a:p>
          <a:p>
            <a:pPr lvl="1"/>
            <a:r>
              <a:rPr lang="en-US" dirty="0" smtClean="0"/>
              <a:t>Ability to present a convincing plan for patient flow and space utilization</a:t>
            </a:r>
          </a:p>
          <a:p>
            <a:pPr lvl="1"/>
            <a:r>
              <a:rPr lang="en-US" dirty="0" smtClean="0"/>
              <a:t>Have or are able to hire appropriate staff to conduct the study (in conjunction with the university research center)</a:t>
            </a:r>
          </a:p>
          <a:p>
            <a:pPr lvl="1"/>
            <a:r>
              <a:rPr lang="en-US" dirty="0" smtClean="0"/>
              <a:t>Have an ED physician who can serve as protocol PI or otherwise be actively involved in the protocol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Nominated 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response to our site survey request we received 17 responses from 14 nodes </a:t>
            </a:r>
          </a:p>
          <a:p>
            <a:pPr lvl="1"/>
            <a:r>
              <a:rPr lang="en-US" dirty="0" smtClean="0"/>
              <a:t>The majority of respondents:</a:t>
            </a:r>
          </a:p>
          <a:p>
            <a:pPr lvl="2"/>
            <a:r>
              <a:rPr lang="en-US" dirty="0" smtClean="0"/>
              <a:t>Large EDs with academic affiliation and significant research experience </a:t>
            </a:r>
          </a:p>
          <a:p>
            <a:pPr lvl="2"/>
            <a:r>
              <a:rPr lang="en-US" dirty="0" smtClean="0"/>
              <a:t>Average of 447 patients eligible per month</a:t>
            </a:r>
          </a:p>
          <a:p>
            <a:pPr lvl="1"/>
            <a:r>
              <a:rPr lang="en-US" dirty="0" smtClean="0"/>
              <a:t>Variability among prospective sites with regard to:</a:t>
            </a:r>
          </a:p>
          <a:p>
            <a:pPr lvl="2"/>
            <a:r>
              <a:rPr lang="en-US" dirty="0" smtClean="0"/>
              <a:t>Department and ED staff buy-in</a:t>
            </a:r>
          </a:p>
          <a:p>
            <a:pPr lvl="3"/>
            <a:r>
              <a:rPr lang="en-US" dirty="0" smtClean="0"/>
              <a:t>ED physician involvement</a:t>
            </a:r>
          </a:p>
          <a:p>
            <a:pPr lvl="3"/>
            <a:r>
              <a:rPr lang="en-US" dirty="0" smtClean="0"/>
              <a:t>Commitment of leadership to the implementation process</a:t>
            </a:r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Rating forms completed by executive committee members</a:t>
            </a:r>
          </a:p>
          <a:p>
            <a:r>
              <a:rPr lang="en-US" dirty="0" smtClean="0"/>
              <a:t>Telephone interviews with 11 sites</a:t>
            </a:r>
          </a:p>
          <a:p>
            <a:r>
              <a:rPr lang="en-US" dirty="0" smtClean="0"/>
              <a:t>Site visits to 8 EDs with lead investigator, project director, ED physician and lead QA monitor</a:t>
            </a:r>
          </a:p>
          <a:p>
            <a:pPr lvl="1"/>
            <a:r>
              <a:rPr lang="en-US" dirty="0" smtClean="0"/>
              <a:t>Met with proposed research team</a:t>
            </a:r>
          </a:p>
          <a:p>
            <a:pPr lvl="1"/>
            <a:r>
              <a:rPr lang="en-US" dirty="0" smtClean="0"/>
              <a:t>Walk through to understand patient flow</a:t>
            </a:r>
          </a:p>
          <a:p>
            <a:r>
              <a:rPr lang="en-US" dirty="0" smtClean="0"/>
              <a:t>Brought information back to executive committee to make the final decisions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191000"/>
          </a:xfrm>
        </p:spPr>
        <p:txBody>
          <a:bodyPr/>
          <a:lstStyle/>
          <a:p>
            <a:r>
              <a:rPr lang="en-US" dirty="0" smtClean="0"/>
              <a:t>Research Assistants/Interventionists</a:t>
            </a:r>
          </a:p>
          <a:p>
            <a:pPr lvl="1"/>
            <a:r>
              <a:rPr lang="en-US" dirty="0" smtClean="0"/>
              <a:t>Personnel Fit</a:t>
            </a:r>
          </a:p>
          <a:p>
            <a:pPr lvl="2"/>
            <a:r>
              <a:rPr lang="en-US" dirty="0" smtClean="0"/>
              <a:t>Needed to consider whether person could work effectively in the fast-paced ED setting</a:t>
            </a:r>
          </a:p>
          <a:p>
            <a:pPr lvl="3"/>
            <a:r>
              <a:rPr lang="en-US" dirty="0" smtClean="0"/>
              <a:t>Need to be flexible and adaptable</a:t>
            </a:r>
          </a:p>
          <a:p>
            <a:pPr lvl="3"/>
            <a:r>
              <a:rPr lang="en-US" dirty="0" smtClean="0"/>
              <a:t>Interruptions are common and unavoidable</a:t>
            </a:r>
          </a:p>
          <a:p>
            <a:pPr lvl="1"/>
            <a:r>
              <a:rPr lang="en-US" dirty="0" smtClean="0"/>
              <a:t>Empathy and Research Abilities</a:t>
            </a:r>
          </a:p>
          <a:p>
            <a:pPr lvl="2"/>
            <a:r>
              <a:rPr lang="en-US" dirty="0" smtClean="0"/>
              <a:t>Empathy necessary to deliver an MI based intervention (Miller, Taylor et al., 1980)</a:t>
            </a:r>
          </a:p>
          <a:p>
            <a:pPr lvl="2"/>
            <a:r>
              <a:rPr lang="en-US" dirty="0" smtClean="0"/>
              <a:t>Research skills necessary for protocol adherence </a:t>
            </a:r>
          </a:p>
        </p:txBody>
      </p:sp>
      <p:pic>
        <p:nvPicPr>
          <p:cNvPr id="6" name="Picture 5" descr="the-fast-and-the-furious-1-8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457200"/>
            <a:ext cx="2895600" cy="1981200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136136"/>
          </a:xfrm>
        </p:spPr>
        <p:txBody>
          <a:bodyPr>
            <a:normAutofit/>
          </a:bodyPr>
          <a:lstStyle/>
          <a:p>
            <a:r>
              <a:rPr lang="en-US" dirty="0" smtClean="0"/>
              <a:t>Pre-training webinars</a:t>
            </a:r>
          </a:p>
          <a:p>
            <a:r>
              <a:rPr lang="en-US" dirty="0" smtClean="0"/>
              <a:t>National training</a:t>
            </a:r>
          </a:p>
          <a:p>
            <a:pPr lvl="1"/>
            <a:r>
              <a:rPr lang="en-US" sz="2400" dirty="0" smtClean="0"/>
              <a:t>Didactic presentation, demonstrations, opportunities to practice key skills</a:t>
            </a:r>
          </a:p>
          <a:p>
            <a:r>
              <a:rPr lang="en-US" dirty="0" smtClean="0"/>
              <a:t>Post-training webinars</a:t>
            </a:r>
          </a:p>
          <a:p>
            <a:r>
              <a:rPr lang="en-US" dirty="0" smtClean="0"/>
              <a:t>Role plays at the site</a:t>
            </a:r>
          </a:p>
          <a:p>
            <a:r>
              <a:rPr lang="en-US" dirty="0" smtClean="0"/>
              <a:t>Weekly calls</a:t>
            </a:r>
            <a:endParaRPr lang="en-US" dirty="0"/>
          </a:p>
        </p:txBody>
      </p:sp>
      <p:pic>
        <p:nvPicPr>
          <p:cNvPr id="6" name="Picture 5" descr="photo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762000"/>
            <a:ext cx="2590800" cy="2438400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Interventionist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4593336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 smtClean="0"/>
              <a:t>In-person trainings included didactic presentation and role-playing</a:t>
            </a:r>
          </a:p>
          <a:p>
            <a:pPr lvl="1"/>
            <a:r>
              <a:rPr lang="en-US" sz="4400" dirty="0" smtClean="0"/>
              <a:t>Local 2-day pre-training in patient-centered counseling skills</a:t>
            </a:r>
          </a:p>
          <a:p>
            <a:pPr lvl="1"/>
            <a:r>
              <a:rPr lang="en-US" sz="4400" dirty="0" smtClean="0"/>
              <a:t>National 2 day training in MI/MET </a:t>
            </a:r>
          </a:p>
          <a:p>
            <a:r>
              <a:rPr lang="en-US" sz="4400" dirty="0" smtClean="0"/>
              <a:t>Worked on role plays with other RAs/Interventionists at sites</a:t>
            </a:r>
          </a:p>
          <a:p>
            <a:r>
              <a:rPr lang="en-US" sz="4400" dirty="0" smtClean="0"/>
              <a:t>Completed two pilot sessions with ED patients who met criteria for enrollment</a:t>
            </a:r>
          </a:p>
          <a:p>
            <a:pPr lvl="1"/>
            <a:r>
              <a:rPr lang="en-US" sz="4400" dirty="0" smtClean="0"/>
              <a:t>Submitted these sessions for certification</a:t>
            </a:r>
          </a:p>
          <a:p>
            <a:r>
              <a:rPr lang="en-US" sz="4400" dirty="0" smtClean="0"/>
              <a:t>Post-training booster MI webinar incorporating questions from sites and areas for improvement from certification sessions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Interventionist Coaching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Providers who attend only a 2-day training without receiving ongoing coaching and training often drift (Miller, </a:t>
            </a:r>
            <a:r>
              <a:rPr lang="en-US" dirty="0" err="1" smtClean="0"/>
              <a:t>Yahne</a:t>
            </a:r>
            <a:r>
              <a:rPr lang="en-US" dirty="0" smtClean="0"/>
              <a:t> et al., 2004)</a:t>
            </a:r>
          </a:p>
          <a:p>
            <a:r>
              <a:rPr lang="en-US" dirty="0" smtClean="0"/>
              <a:t>Coaching successfully prevents drift (Martino, Ball et al., 2011)</a:t>
            </a:r>
          </a:p>
          <a:p>
            <a:pPr lvl="1"/>
            <a:r>
              <a:rPr lang="en-US" dirty="0" smtClean="0"/>
              <a:t>Centralized monitoring center</a:t>
            </a:r>
          </a:p>
          <a:p>
            <a:pPr lvl="2"/>
            <a:r>
              <a:rPr lang="en-US" dirty="0" smtClean="0"/>
              <a:t>MITI and content coding on 5% of sessions </a:t>
            </a:r>
          </a:p>
          <a:p>
            <a:pPr lvl="3"/>
            <a:r>
              <a:rPr lang="en-US" dirty="0" smtClean="0"/>
              <a:t>Feedback uploaded to online system for supervisor review</a:t>
            </a:r>
          </a:p>
          <a:p>
            <a:pPr lvl="2"/>
            <a:r>
              <a:rPr lang="en-US" dirty="0" smtClean="0"/>
              <a:t>Initiates red-line warnings and red-lines for interventionists</a:t>
            </a:r>
          </a:p>
          <a:p>
            <a:pPr lvl="1"/>
            <a:r>
              <a:rPr lang="en-US" dirty="0" smtClean="0"/>
              <a:t>Centralized supervision center</a:t>
            </a:r>
          </a:p>
          <a:p>
            <a:pPr lvl="2"/>
            <a:r>
              <a:rPr lang="en-US" dirty="0" smtClean="0"/>
              <a:t>Listen to one session per supervisee per week, assess and offer feedback</a:t>
            </a:r>
          </a:p>
          <a:p>
            <a:pPr lvl="2"/>
            <a:r>
              <a:rPr lang="en-US" dirty="0" smtClean="0"/>
              <a:t>Ongoing bi-weekly individual and group coaching based on reviews of the intervention recordings and feedback on compliance with study procedures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14524</TotalTime>
  <Words>747</Words>
  <Application>Microsoft Office PowerPoint</Application>
  <PresentationFormat>On-screen Show (4:3)</PresentationFormat>
  <Paragraphs>118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Factors Associated with Effective Implementation of SBIRT Delivered in an Emergency Department Setting</vt:lpstr>
      <vt:lpstr>Presentation Aims</vt:lpstr>
      <vt:lpstr>Site Selection Process</vt:lpstr>
      <vt:lpstr>Characteristics of Nominated EDs</vt:lpstr>
      <vt:lpstr>Site Selection Process</vt:lpstr>
      <vt:lpstr>Staff Selection</vt:lpstr>
      <vt:lpstr>RA Training</vt:lpstr>
      <vt:lpstr>Interventionist Training</vt:lpstr>
      <vt:lpstr>Interventionist Coaching</vt:lpstr>
      <vt:lpstr>Site Preparation</vt:lpstr>
      <vt:lpstr>Data Collection</vt:lpstr>
      <vt:lpstr>Unique Factors Associated with Effective Implementation of SBIRT in an ED Setting</vt:lpstr>
      <vt:lpstr>Lessons Learned</vt:lpstr>
    </vt:vector>
  </TitlesOfParts>
  <Company>UNM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TITLE?</dc:title>
  <dc:creator>alyssaf</dc:creator>
  <cp:lastModifiedBy>hperl</cp:lastModifiedBy>
  <cp:revision>346</cp:revision>
  <dcterms:created xsi:type="dcterms:W3CDTF">2011-08-29T22:12:27Z</dcterms:created>
  <dcterms:modified xsi:type="dcterms:W3CDTF">2011-09-15T13:09:41Z</dcterms:modified>
</cp:coreProperties>
</file>