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8" r:id="rId3"/>
    <p:sldId id="269" r:id="rId4"/>
    <p:sldId id="258" r:id="rId5"/>
    <p:sldId id="266" r:id="rId6"/>
    <p:sldId id="267" r:id="rId7"/>
    <p:sldId id="271" r:id="rId8"/>
    <p:sldId id="272" r:id="rId9"/>
    <p:sldId id="273" r:id="rId10"/>
    <p:sldId id="274" r:id="rId11"/>
    <p:sldId id="275" r:id="rId12"/>
    <p:sldId id="276" r:id="rId13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1" autoAdjust="0"/>
    <p:restoredTop sz="94660"/>
  </p:normalViewPr>
  <p:slideViewPr>
    <p:cSldViewPr>
      <p:cViewPr varScale="1">
        <p:scale>
          <a:sx n="73" d="100"/>
          <a:sy n="73" d="100"/>
        </p:scale>
        <p:origin x="-90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00"/>
            </a:pPr>
            <a:r>
              <a:rPr lang="en-US" sz="2000">
                <a:latin typeface="Perpetua" pitchFamily="18" charset="0"/>
              </a:rPr>
              <a:t>Intention</a:t>
            </a:r>
            <a:r>
              <a:rPr lang="en-US" sz="2000" baseline="0">
                <a:latin typeface="Perpetua" pitchFamily="18" charset="0"/>
              </a:rPr>
              <a:t> to Adopt Web-Delivered Psychosocial Interventions by Site</a:t>
            </a:r>
            <a:endParaRPr lang="en-US" sz="2000">
              <a:latin typeface="Perpetua" pitchFamily="18" charset="0"/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29307961504812"/>
          <c:y val="0.21343759113444252"/>
          <c:w val="0.8456920384951937"/>
          <c:h val="0.61389439956369474"/>
        </c:manualLayout>
      </c:layout>
      <c:barChart>
        <c:barDir val="col"/>
        <c:grouping val="clustered"/>
        <c:ser>
          <c:idx val="0"/>
          <c:order val="0"/>
          <c:spPr>
            <a:ln w="28575">
              <a:noFill/>
            </a:ln>
          </c:spPr>
          <c:cat>
            <c:numRef>
              <c:f>Intention!$A$2:$A$13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Intention!$B$18:$B$27</c:f>
              <c:numCache>
                <c:formatCode>General</c:formatCode>
                <c:ptCount val="10"/>
                <c:pt idx="0">
                  <c:v>4.5</c:v>
                </c:pt>
                <c:pt idx="1">
                  <c:v>4.3099999999999996</c:v>
                </c:pt>
                <c:pt idx="2">
                  <c:v>5.29</c:v>
                </c:pt>
                <c:pt idx="3">
                  <c:v>5.13</c:v>
                </c:pt>
                <c:pt idx="4">
                  <c:v>5.29</c:v>
                </c:pt>
                <c:pt idx="5">
                  <c:v>6.2700000000000014</c:v>
                </c:pt>
                <c:pt idx="6">
                  <c:v>5</c:v>
                </c:pt>
                <c:pt idx="7">
                  <c:v>6.07</c:v>
                </c:pt>
                <c:pt idx="8">
                  <c:v>4.24</c:v>
                </c:pt>
                <c:pt idx="9">
                  <c:v>5.3599999999999977</c:v>
                </c:pt>
              </c:numCache>
            </c:numRef>
          </c:val>
        </c:ser>
        <c:axId val="96880896"/>
        <c:axId val="97666560"/>
      </c:barChart>
      <c:catAx>
        <c:axId val="968808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>
                    <a:latin typeface="Perpetua" pitchFamily="18" charset="0"/>
                  </a:defRPr>
                </a:pPr>
                <a:r>
                  <a:rPr lang="en-US" sz="1600">
                    <a:latin typeface="Perpetua" pitchFamily="18" charset="0"/>
                  </a:rPr>
                  <a:t>Site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Perpetua" pitchFamily="18" charset="0"/>
              </a:defRPr>
            </a:pPr>
            <a:endParaRPr lang="en-US"/>
          </a:p>
        </c:txPr>
        <c:crossAx val="97666560"/>
        <c:crosses val="autoZero"/>
        <c:auto val="1"/>
        <c:lblAlgn val="ctr"/>
        <c:lblOffset val="100"/>
      </c:catAx>
      <c:valAx>
        <c:axId val="97666560"/>
        <c:scaling>
          <c:orientation val="minMax"/>
          <c:min val="1"/>
        </c:scaling>
        <c:axPos val="l"/>
        <c:title>
          <c:tx>
            <c:rich>
              <a:bodyPr rot="-5400000" vert="horz"/>
              <a:lstStyle/>
              <a:p>
                <a:pPr>
                  <a:defRPr sz="1600">
                    <a:latin typeface="Perpetua" pitchFamily="18" charset="0"/>
                  </a:defRPr>
                </a:pPr>
                <a:r>
                  <a:rPr lang="en-US" sz="1600">
                    <a:latin typeface="Perpetua" pitchFamily="18" charset="0"/>
                  </a:rPr>
                  <a:t>Mean Intention Score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Perpetua" pitchFamily="18" charset="0"/>
              </a:defRPr>
            </a:pPr>
            <a:endParaRPr lang="en-US"/>
          </a:p>
        </c:txPr>
        <c:crossAx val="96880896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00"/>
            </a:pPr>
            <a:r>
              <a:rPr lang="en-US" sz="2000">
                <a:latin typeface="Perpetua" pitchFamily="18" charset="0"/>
              </a:rPr>
              <a:t>Intention</a:t>
            </a:r>
            <a:r>
              <a:rPr lang="en-US" sz="2000" baseline="0">
                <a:latin typeface="Perpetua" pitchFamily="18" charset="0"/>
              </a:rPr>
              <a:t> to Adopt Smoking Cessation Treatment by Site</a:t>
            </a:r>
            <a:endParaRPr lang="en-US" sz="2000">
              <a:latin typeface="Perpetua" pitchFamily="18" charset="0"/>
            </a:endParaRPr>
          </a:p>
        </c:rich>
      </c:tx>
      <c:layout>
        <c:manualLayout>
          <c:xMode val="edge"/>
          <c:yMode val="edge"/>
          <c:x val="0.14844884488448962"/>
          <c:y val="3.8461538461538498E-2"/>
        </c:manualLayout>
      </c:layout>
      <c:overlay val="1"/>
    </c:title>
    <c:plotArea>
      <c:layout>
        <c:manualLayout>
          <c:layoutTarget val="inner"/>
          <c:xMode val="edge"/>
          <c:yMode val="edge"/>
          <c:x val="0.129307961504812"/>
          <c:y val="0.13330935796487001"/>
          <c:w val="0.8456920384951927"/>
          <c:h val="0.69402256208358848"/>
        </c:manualLayout>
      </c:layout>
      <c:barChart>
        <c:barDir val="col"/>
        <c:grouping val="clustered"/>
        <c:ser>
          <c:idx val="0"/>
          <c:order val="0"/>
          <c:spPr>
            <a:ln w="28575">
              <a:noFill/>
            </a:ln>
          </c:spPr>
          <c:cat>
            <c:numRef>
              <c:f>Intention!$A$2:$A$13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Intention!$B$2:$B$13</c:f>
              <c:numCache>
                <c:formatCode>General</c:formatCode>
                <c:ptCount val="12"/>
                <c:pt idx="0">
                  <c:v>5.94</c:v>
                </c:pt>
                <c:pt idx="1">
                  <c:v>4.68</c:v>
                </c:pt>
                <c:pt idx="2">
                  <c:v>4.17</c:v>
                </c:pt>
                <c:pt idx="3">
                  <c:v>4.9700000000000024</c:v>
                </c:pt>
                <c:pt idx="4">
                  <c:v>6.07</c:v>
                </c:pt>
                <c:pt idx="5">
                  <c:v>5.41</c:v>
                </c:pt>
                <c:pt idx="6">
                  <c:v>4.57</c:v>
                </c:pt>
                <c:pt idx="7">
                  <c:v>5.96</c:v>
                </c:pt>
                <c:pt idx="8">
                  <c:v>3.8299999999999987</c:v>
                </c:pt>
                <c:pt idx="9">
                  <c:v>6</c:v>
                </c:pt>
                <c:pt idx="10">
                  <c:v>5.29</c:v>
                </c:pt>
                <c:pt idx="11">
                  <c:v>6.42</c:v>
                </c:pt>
              </c:numCache>
            </c:numRef>
          </c:val>
        </c:ser>
        <c:axId val="131155456"/>
        <c:axId val="96354688"/>
      </c:barChart>
      <c:catAx>
        <c:axId val="1311554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>
                    <a:latin typeface="Perpetua" pitchFamily="18" charset="0"/>
                  </a:defRPr>
                </a:pPr>
                <a:r>
                  <a:rPr lang="en-US" sz="1600">
                    <a:latin typeface="Perpetua" pitchFamily="18" charset="0"/>
                  </a:rPr>
                  <a:t>Site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Perpetua" pitchFamily="18" charset="0"/>
              </a:defRPr>
            </a:pPr>
            <a:endParaRPr lang="en-US"/>
          </a:p>
        </c:txPr>
        <c:crossAx val="96354688"/>
        <c:crosses val="autoZero"/>
        <c:auto val="1"/>
        <c:lblAlgn val="ctr"/>
        <c:lblOffset val="100"/>
      </c:catAx>
      <c:valAx>
        <c:axId val="96354688"/>
        <c:scaling>
          <c:orientation val="minMax"/>
          <c:min val="1"/>
        </c:scaling>
        <c:axPos val="l"/>
        <c:title>
          <c:tx>
            <c:rich>
              <a:bodyPr rot="-5400000" vert="horz"/>
              <a:lstStyle/>
              <a:p>
                <a:pPr>
                  <a:defRPr sz="1600">
                    <a:latin typeface="Perpetua" pitchFamily="18" charset="0"/>
                  </a:defRPr>
                </a:pPr>
                <a:r>
                  <a:rPr lang="en-US" sz="1600">
                    <a:latin typeface="Perpetua" pitchFamily="18" charset="0"/>
                  </a:rPr>
                  <a:t>Mean Intention Score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Perpetua" pitchFamily="18" charset="0"/>
              </a:defRPr>
            </a:pPr>
            <a:endParaRPr lang="en-US"/>
          </a:p>
        </c:txPr>
        <c:crossAx val="131155456"/>
        <c:crosses val="autoZero"/>
        <c:crossBetween val="between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Arial" charset="0"/>
              </a:defRPr>
            </a:lvl1pPr>
          </a:lstStyle>
          <a:p>
            <a:fld id="{5D1BB6FB-605A-4702-A72D-97D41ECC90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8049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5413" y="0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AEB9D-F875-4457-A6BD-968E52D4ADFF}" type="datetimeFigureOut">
              <a:rPr lang="en-US" smtClean="0"/>
              <a:pPr/>
              <a:t>11/18/2011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10075"/>
            <a:ext cx="555625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5413" y="8818563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D5950-10A9-4944-8E81-3603DB7CB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96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2DB2CFC-3017-4AC0-839E-FB54C5ED5B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5CAC-795B-4618-AAB1-B6CFEC9EB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4A55-18B7-43C2-9CBC-4C58C97380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2045B43-3ABD-4DC3-8395-5F3844EBE7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4A39-4D81-4600-90DF-C2E1799011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F124-6744-418C-BFC9-3059291B12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18EC-CA6D-40E3-8383-2AA0C71193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45BB-84C0-49C2-AB3A-EFA079B39F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0767B-2AE8-47FA-A1E7-17EC22A67C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38BFF-E00D-45B6-83CA-3A6A92A2E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ABCF06C-3BEF-417B-AA5A-3DD210196D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med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457200"/>
            <a:ext cx="8839200" cy="146587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Community-based Clinical Trials: Site Variation and Adoption of Innovation</a:t>
            </a:r>
            <a:endParaRPr lang="en-US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81200"/>
            <a:ext cx="3124200" cy="914400"/>
          </a:xfrm>
        </p:spPr>
        <p:txBody>
          <a:bodyPr>
            <a:normAutofit/>
          </a:bodyPr>
          <a:lstStyle/>
          <a:p>
            <a:pPr algn="l"/>
            <a:r>
              <a:rPr lang="en-US" sz="1800" b="1" i="1" dirty="0" smtClean="0"/>
              <a:t>Dennis McCarty, PhD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219200" y="3657600"/>
            <a:ext cx="6858000" cy="1371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Allie Buti, MPH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Lynn Kunkel</a:t>
            </a:r>
            <a:r>
              <a:rPr kumimoji="0" lang="en-US" sz="1200" b="1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MS, CCRP</a:t>
            </a:r>
            <a:endParaRPr kumimoji="0" lang="en-US" sz="12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Holly Fussell, PhD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Danielle Eakins, BA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Michele</a:t>
            </a:r>
            <a:r>
              <a:rPr kumimoji="0" lang="en-US" sz="1200" b="1" i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Straus, MS, </a:t>
            </a:r>
            <a:r>
              <a:rPr kumimoji="0" lang="en-US" sz="1200" b="1" i="1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RPh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19200" y="5105400"/>
            <a:ext cx="68580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American Public Health Association</a:t>
            </a:r>
            <a:r>
              <a:rPr kumimoji="0" lang="en-US" sz="1600" b="1" i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Annual Meeting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lang="en-US" sz="1600" b="1" i="1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November</a:t>
            </a:r>
            <a:r>
              <a:rPr lang="en-US" sz="16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1, 2011	Washington, DC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CTN snowflake&amp;tex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2514600"/>
            <a:ext cx="4190476" cy="2362200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9342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S-CAST: Intentions vary by site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489075"/>
            <a:ext cx="6934200" cy="4835525"/>
          </a:xfrm>
        </p:spPr>
        <p:txBody>
          <a:bodyPr/>
          <a:lstStyle/>
          <a:p>
            <a:pPr lvl="1">
              <a:buNone/>
            </a:pPr>
            <a:endParaRPr lang="en-US" sz="2600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685800" y="1752600"/>
          <a:ext cx="76962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9342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SITE: Intention to adopt treatment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489075"/>
            <a:ext cx="6934200" cy="4835525"/>
          </a:xfrm>
        </p:spPr>
        <p:txBody>
          <a:bodyPr>
            <a:normAutofit/>
          </a:bodyPr>
          <a:lstStyle/>
          <a:p>
            <a:r>
              <a:rPr lang="en-US" dirty="0" smtClean="0"/>
              <a:t>Workforce and organizational variables were not significant predictors of intentions to adopt behavioral or pharmacological therapies</a:t>
            </a:r>
            <a:endParaRPr lang="en-US" sz="2200" dirty="0" smtClean="0"/>
          </a:p>
          <a:p>
            <a:r>
              <a:rPr lang="en-US" dirty="0" smtClean="0"/>
              <a:t>Web Delivery of Psychosocial Interventions</a:t>
            </a:r>
          </a:p>
          <a:p>
            <a:pPr lvl="2"/>
            <a:r>
              <a:rPr lang="en-US" dirty="0" smtClean="0"/>
              <a:t>Social norms were the strongest predictor of intention </a:t>
            </a:r>
            <a:endParaRPr lang="en-US" sz="1600" dirty="0" smtClean="0"/>
          </a:p>
          <a:p>
            <a:r>
              <a:rPr lang="en-US" dirty="0" smtClean="0"/>
              <a:t>Smoking Cessation and Stimulant Treatment</a:t>
            </a:r>
          </a:p>
          <a:p>
            <a:pPr lvl="2"/>
            <a:r>
              <a:rPr lang="en-US" dirty="0" smtClean="0"/>
              <a:t>Social norms were the strongest predictor of intention</a:t>
            </a:r>
          </a:p>
          <a:p>
            <a:r>
              <a:rPr lang="en-US" dirty="0" smtClean="0"/>
              <a:t>Adopt web-based CBT intention (mean = 2.0) </a:t>
            </a:r>
          </a:p>
          <a:p>
            <a:r>
              <a:rPr lang="en-US" dirty="0" smtClean="0"/>
              <a:t>Adopt smoking medications intention (mean </a:t>
            </a:r>
            <a:r>
              <a:rPr lang="en-US" smtClean="0"/>
              <a:t>= </a:t>
            </a:r>
            <a:r>
              <a:rPr lang="en-US" smtClean="0"/>
              <a:t>1.5</a:t>
            </a:r>
            <a:r>
              <a:rPr lang="en-US" dirty="0" smtClean="0"/>
              <a:t>) (7-point scale scored -3 to +3)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2600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award (U10 DA015815) from the National Institute on Drug Abuse supported the collection and analysis </a:t>
            </a:r>
            <a:r>
              <a:rPr lang="en-US" smtClean="0"/>
              <a:t>of study data.</a:t>
            </a:r>
            <a:endParaRPr lang="en-US" dirty="0"/>
          </a:p>
        </p:txBody>
      </p:sp>
      <p:pic>
        <p:nvPicPr>
          <p:cNvPr id="9" name="Picture 8" descr="CTN snowflake&amp;tex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2743200"/>
            <a:ext cx="6553200" cy="3403289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Presenter Disclosures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018EC-CA6D-40E3-8383-2AA0C71193F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" y="2828836"/>
            <a:ext cx="75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66CCFF"/>
                </a:solidFill>
                <a:latin typeface="Arial" charset="0"/>
              </a:rPr>
              <a:t>(1)	The following personal financial relationships with commercial interests relevant to this presentation existed during the past 12 months:</a:t>
            </a:r>
            <a:endParaRPr lang="en-US" sz="2400" dirty="0">
              <a:solidFill>
                <a:srgbClr val="66C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1828800"/>
            <a:ext cx="472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folHlink"/>
                </a:solidFill>
              </a:rPr>
              <a:t>Dennis McCarty</a:t>
            </a:r>
            <a:endParaRPr lang="en-US" sz="3600" dirty="0">
              <a:solidFill>
                <a:schemeClr val="folHlin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48006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chemeClr val="folHlink"/>
                </a:solidFill>
              </a:rPr>
              <a:t>No relationships to disclose</a:t>
            </a:r>
            <a:endParaRPr lang="en-US" sz="3600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69342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Overview and Research Question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295400"/>
            <a:ext cx="6934200" cy="4835525"/>
          </a:xfrm>
        </p:spPr>
        <p:txBody>
          <a:bodyPr>
            <a:normAutofit/>
          </a:bodyPr>
          <a:lstStyle/>
          <a:p>
            <a:r>
              <a:rPr lang="en-US" dirty="0" smtClean="0"/>
              <a:t>CTN tests behavioral and pharmaceutical treatments for drug abuse</a:t>
            </a:r>
          </a:p>
          <a:p>
            <a:r>
              <a:rPr lang="en-US" dirty="0" smtClean="0"/>
              <a:t>Multiple sites in each trial</a:t>
            </a:r>
          </a:p>
          <a:p>
            <a:r>
              <a:rPr lang="en-US" dirty="0" smtClean="0"/>
              <a:t>Treatment programs differ:</a:t>
            </a:r>
          </a:p>
          <a:p>
            <a:pPr lvl="1"/>
            <a:r>
              <a:rPr lang="en-US" sz="2400" dirty="0" smtClean="0"/>
              <a:t>Client population</a:t>
            </a:r>
          </a:p>
          <a:p>
            <a:pPr lvl="1"/>
            <a:r>
              <a:rPr lang="en-US" sz="2400" dirty="0" smtClean="0"/>
              <a:t>Clinicians</a:t>
            </a:r>
          </a:p>
          <a:p>
            <a:pPr lvl="1"/>
            <a:r>
              <a:rPr lang="en-US" sz="2400" dirty="0" smtClean="0"/>
              <a:t>Organizational factors</a:t>
            </a:r>
          </a:p>
          <a:p>
            <a:r>
              <a:rPr lang="en-US" sz="3200" b="1" dirty="0" smtClean="0"/>
              <a:t>Do organizational and workforce variables influence intention to adopt treatment innovations?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543800" cy="762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How we measured site differences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295400"/>
            <a:ext cx="7620000" cy="4835525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Workforce characteristics</a:t>
            </a:r>
          </a:p>
          <a:p>
            <a:pPr lvl="1"/>
            <a:r>
              <a:rPr lang="en-US" sz="3200" dirty="0" smtClean="0"/>
              <a:t>Clinician demographics and attitudes</a:t>
            </a:r>
          </a:p>
          <a:p>
            <a:pPr lvl="1"/>
            <a:r>
              <a:rPr lang="en-US" sz="3200" dirty="0" smtClean="0"/>
              <a:t>Training and recovery status</a:t>
            </a:r>
          </a:p>
          <a:p>
            <a:pPr lvl="1">
              <a:buNone/>
            </a:pPr>
            <a:endParaRPr lang="en-US" sz="2800" dirty="0" smtClean="0"/>
          </a:p>
          <a:p>
            <a:r>
              <a:rPr lang="en-US" sz="3200" dirty="0" smtClean="0"/>
              <a:t>Organizational characteristics</a:t>
            </a:r>
          </a:p>
          <a:p>
            <a:pPr lvl="1"/>
            <a:r>
              <a:rPr lang="en-US" sz="3200" dirty="0" smtClean="0"/>
              <a:t>Treatment orientation (e.g. 12-step only vs. methadone)</a:t>
            </a:r>
          </a:p>
          <a:p>
            <a:pPr lvl="1"/>
            <a:r>
              <a:rPr lang="en-US" sz="3200" dirty="0" smtClean="0"/>
              <a:t>Caseloads and productivity expectations</a:t>
            </a:r>
          </a:p>
          <a:p>
            <a:pPr lvl="1"/>
            <a:r>
              <a:rPr lang="en-US" sz="3200" dirty="0" smtClean="0"/>
              <a:t>Culture 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9342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What do we know?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295400"/>
            <a:ext cx="75438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Variation in healthcare outcomes – it’s nothing new!</a:t>
            </a:r>
          </a:p>
          <a:p>
            <a:r>
              <a:rPr lang="en-US" dirty="0" smtClean="0"/>
              <a:t>Variation in drug treatment outcomes</a:t>
            </a:r>
          </a:p>
          <a:p>
            <a:pPr lvl="1"/>
            <a:r>
              <a:rPr lang="en-US" sz="2400" dirty="0" smtClean="0"/>
              <a:t>Staff attitudes affect treatment </a:t>
            </a:r>
            <a:r>
              <a:rPr lang="en-US" sz="1600" dirty="0" smtClean="0"/>
              <a:t>(</a:t>
            </a:r>
            <a:r>
              <a:rPr lang="en-US" sz="1600" dirty="0" smtClean="0">
                <a:latin typeface="+mn-lt"/>
                <a:ea typeface="+mn-ea"/>
                <a:cs typeface="+mn-cs"/>
              </a:rPr>
              <a:t>Campbell, et al., 1997)</a:t>
            </a:r>
          </a:p>
          <a:p>
            <a:pPr lvl="1"/>
            <a:r>
              <a:rPr lang="en-US" sz="2400" dirty="0" smtClean="0"/>
              <a:t>Site characteristics affect retention </a:t>
            </a:r>
            <a:r>
              <a:rPr lang="en-US" sz="1600" dirty="0" smtClean="0"/>
              <a:t>(</a:t>
            </a:r>
            <a:r>
              <a:rPr lang="en-US" sz="1600" dirty="0" smtClean="0">
                <a:latin typeface="+mn-lt"/>
                <a:ea typeface="+mn-ea"/>
                <a:cs typeface="+mn-cs"/>
              </a:rPr>
              <a:t>Simpson et al., 1997)</a:t>
            </a:r>
          </a:p>
          <a:p>
            <a:pPr lvl="1"/>
            <a:r>
              <a:rPr lang="en-US" sz="2400" dirty="0" smtClean="0"/>
              <a:t>Number of beds affect length of stay </a:t>
            </a:r>
            <a:r>
              <a:rPr lang="en-US" sz="1600" dirty="0" smtClean="0"/>
              <a:t>(</a:t>
            </a:r>
            <a:r>
              <a:rPr lang="en-US" sz="1600" dirty="0" err="1" smtClean="0">
                <a:latin typeface="+mn-lt"/>
                <a:ea typeface="+mn-ea"/>
                <a:cs typeface="+mn-cs"/>
              </a:rPr>
              <a:t>Jonkman</a:t>
            </a:r>
            <a:r>
              <a:rPr lang="en-US" sz="1600" dirty="0" smtClean="0">
                <a:latin typeface="+mn-lt"/>
                <a:ea typeface="+mn-ea"/>
                <a:cs typeface="+mn-cs"/>
              </a:rPr>
              <a:t> et al., 2005)</a:t>
            </a:r>
          </a:p>
          <a:p>
            <a:r>
              <a:rPr lang="en-US" dirty="0" smtClean="0"/>
              <a:t>Variation in CTN Trials </a:t>
            </a:r>
          </a:p>
          <a:p>
            <a:pPr lvl="1"/>
            <a:r>
              <a:rPr lang="en-US" sz="2400" dirty="0" smtClean="0"/>
              <a:t>Site by treatment interactions</a:t>
            </a:r>
            <a:endParaRPr lang="en-US" sz="2400" dirty="0" smtClean="0">
              <a:latin typeface="+mn-lt"/>
            </a:endParaRPr>
          </a:p>
          <a:p>
            <a:pPr lvl="1"/>
            <a:r>
              <a:rPr lang="en-US" sz="2400" dirty="0" smtClean="0"/>
              <a:t>Distance to outpatient predicted treatment entry </a:t>
            </a:r>
            <a:r>
              <a:rPr lang="en-US" sz="1600" dirty="0" smtClean="0"/>
              <a:t>(Campbell, et al.,  2010)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9144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+mn-lt"/>
              </a:rPr>
              <a:t>Site Influences on Treatment Effects (SITE): Goals</a:t>
            </a:r>
            <a:endParaRPr lang="en-US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295401"/>
            <a:ext cx="69342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dirty="0" smtClean="0"/>
              <a:t>1. Assess workforce and organizational variables</a:t>
            </a:r>
          </a:p>
          <a:p>
            <a:pPr>
              <a:buNone/>
            </a:pPr>
            <a:r>
              <a:rPr lang="en-US" sz="3100" dirty="0" smtClean="0"/>
              <a:t>2. </a:t>
            </a:r>
            <a:r>
              <a:rPr lang="en-US" sz="3500" dirty="0" smtClean="0"/>
              <a:t>Examine adoption intentions</a:t>
            </a:r>
          </a:p>
          <a:p>
            <a:pPr lvl="2"/>
            <a:r>
              <a:rPr lang="en-US" sz="3000" dirty="0" smtClean="0"/>
              <a:t> Behavioral </a:t>
            </a:r>
            <a:r>
              <a:rPr lang="en-US" sz="3000" dirty="0" err="1" smtClean="0"/>
              <a:t>vs</a:t>
            </a:r>
            <a:r>
              <a:rPr lang="en-US" sz="3000" dirty="0" smtClean="0"/>
              <a:t> pharmaceutical trials?</a:t>
            </a:r>
          </a:p>
          <a:p>
            <a:pPr>
              <a:buNone/>
            </a:pPr>
            <a:r>
              <a:rPr lang="en-US" sz="3100" dirty="0" smtClean="0"/>
              <a:t>3. </a:t>
            </a:r>
            <a:r>
              <a:rPr lang="en-US" sz="3500" dirty="0" smtClean="0"/>
              <a:t>Explore workforce and organizational influences on patient outcomes*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14400" y="6367046"/>
            <a:ext cx="480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* Planned future analyses</a:t>
            </a:r>
            <a:endParaRPr lang="en-US" sz="1600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9342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SITE: How was it done?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489075"/>
            <a:ext cx="6934200" cy="4835525"/>
          </a:xfrm>
        </p:spPr>
        <p:txBody>
          <a:bodyPr/>
          <a:lstStyle/>
          <a:p>
            <a:pPr lvl="1"/>
            <a:r>
              <a:rPr lang="en-US" sz="2800" dirty="0" smtClean="0"/>
              <a:t>Collected data from 5 CTN trials </a:t>
            </a:r>
          </a:p>
          <a:p>
            <a:pPr lvl="1"/>
            <a:r>
              <a:rPr lang="en-US" sz="2800" dirty="0" smtClean="0"/>
              <a:t>Results from two trials testing innovations</a:t>
            </a:r>
          </a:p>
          <a:p>
            <a:pPr lvl="2"/>
            <a:r>
              <a:rPr lang="en-US" sz="2400" dirty="0" smtClean="0"/>
              <a:t>Web-based CBT</a:t>
            </a:r>
          </a:p>
          <a:p>
            <a:pPr lvl="2"/>
            <a:r>
              <a:rPr lang="en-US" sz="2400" dirty="0" smtClean="0"/>
              <a:t>Smoking Cessation Medications</a:t>
            </a:r>
          </a:p>
          <a:p>
            <a:pPr lvl="1"/>
            <a:r>
              <a:rPr lang="en-US" sz="2800" dirty="0" smtClean="0"/>
              <a:t>Workforce survey</a:t>
            </a:r>
          </a:p>
          <a:p>
            <a:pPr lvl="2"/>
            <a:r>
              <a:rPr lang="en-US" sz="2500" dirty="0"/>
              <a:t>D</a:t>
            </a:r>
            <a:r>
              <a:rPr lang="en-US" sz="2500" dirty="0" smtClean="0"/>
              <a:t>emographics</a:t>
            </a:r>
          </a:p>
          <a:p>
            <a:pPr lvl="2"/>
            <a:r>
              <a:rPr lang="en-US" sz="2400" dirty="0" smtClean="0"/>
              <a:t>Attitudes, social norms and intentions </a:t>
            </a:r>
            <a:br>
              <a:rPr lang="en-US" sz="2400" dirty="0" smtClean="0"/>
            </a:br>
            <a:r>
              <a:rPr lang="en-US" sz="2400" dirty="0" smtClean="0"/>
              <a:t>(Theory of Reasoned Action – </a:t>
            </a:r>
            <a:r>
              <a:rPr lang="en-US" sz="1600" dirty="0" err="1" smtClean="0"/>
              <a:t>Ajzen</a:t>
            </a:r>
            <a:r>
              <a:rPr lang="en-US" sz="1600" dirty="0" smtClean="0"/>
              <a:t> &amp; </a:t>
            </a:r>
            <a:r>
              <a:rPr lang="en-US" sz="1600" dirty="0" err="1" smtClean="0"/>
              <a:t>Fishbein</a:t>
            </a:r>
            <a:r>
              <a:rPr lang="en-US" sz="1600" dirty="0" smtClean="0"/>
              <a:t>, 1980</a:t>
            </a:r>
            <a:r>
              <a:rPr lang="en-US" sz="2400" dirty="0" smtClean="0"/>
              <a:t>)</a:t>
            </a:r>
          </a:p>
          <a:p>
            <a:pPr lvl="1"/>
            <a:r>
              <a:rPr lang="en-US" sz="2800" dirty="0" smtClean="0"/>
              <a:t>Data collected before beginning each trial</a:t>
            </a:r>
          </a:p>
          <a:p>
            <a:pPr lvl="2"/>
            <a:endParaRPr lang="en-US" sz="2500" dirty="0" smtClean="0"/>
          </a:p>
          <a:p>
            <a:pPr lvl="2"/>
            <a:endParaRPr lang="en-US" sz="2500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9342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Two CTN Trials Examined</a:t>
            </a:r>
            <a:endParaRPr lang="en-US" sz="3200" b="1" dirty="0">
              <a:latin typeface="+mn-lt"/>
            </a:endParaRPr>
          </a:p>
        </p:txBody>
      </p:sp>
      <p:sp>
        <p:nvSpPr>
          <p:cNvPr id="54" name="Content Placeholder 53"/>
          <p:cNvSpPr>
            <a:spLocks noGrp="1"/>
          </p:cNvSpPr>
          <p:nvPr>
            <p:ph sz="quarter" idx="1"/>
          </p:nvPr>
        </p:nvSpPr>
        <p:spPr>
          <a:xfrm>
            <a:off x="1143000" y="1295400"/>
            <a:ext cx="7620000" cy="4835525"/>
          </a:xfrm>
        </p:spPr>
        <p:txBody>
          <a:bodyPr>
            <a:normAutofit fontScale="62500" lnSpcReduction="20000"/>
          </a:bodyPr>
          <a:lstStyle/>
          <a:p>
            <a:r>
              <a:rPr lang="en-US" sz="3600" b="1" dirty="0" smtClean="0"/>
              <a:t>Web</a:t>
            </a:r>
            <a:r>
              <a:rPr lang="en-US" sz="3600" dirty="0" smtClean="0"/>
              <a:t> Delivery of Psychosocial Interventions</a:t>
            </a:r>
          </a:p>
          <a:p>
            <a:pPr lvl="1"/>
            <a:r>
              <a:rPr lang="en-US" sz="3300" dirty="0" smtClean="0"/>
              <a:t>Web delivered CBT</a:t>
            </a:r>
          </a:p>
          <a:p>
            <a:pPr lvl="1"/>
            <a:r>
              <a:rPr lang="en-US" sz="3100" dirty="0" smtClean="0"/>
              <a:t>Significant site differences</a:t>
            </a:r>
          </a:p>
          <a:p>
            <a:pPr lvl="2"/>
            <a:r>
              <a:rPr lang="en-US" sz="3100" dirty="0" smtClean="0"/>
              <a:t>Counselor characteristics</a:t>
            </a:r>
          </a:p>
          <a:p>
            <a:pPr lvl="3"/>
            <a:r>
              <a:rPr lang="en-US" sz="3100" dirty="0" smtClean="0"/>
              <a:t>race, age, education, recovery status</a:t>
            </a:r>
          </a:p>
          <a:p>
            <a:pPr lvl="2"/>
            <a:r>
              <a:rPr lang="en-US" sz="3100" dirty="0" smtClean="0"/>
              <a:t>Perceived social norms, adoption intention</a:t>
            </a:r>
          </a:p>
          <a:p>
            <a:pPr lvl="2"/>
            <a:r>
              <a:rPr lang="en-US" sz="3100" dirty="0" smtClean="0"/>
              <a:t>Web-delivered treatment efficacy attitudes</a:t>
            </a:r>
          </a:p>
          <a:p>
            <a:pPr lvl="2">
              <a:buNone/>
            </a:pPr>
            <a:endParaRPr lang="en-US" sz="3100" dirty="0" smtClean="0"/>
          </a:p>
          <a:p>
            <a:r>
              <a:rPr lang="en-US" sz="3600" b="1" dirty="0" smtClean="0"/>
              <a:t>S-CAST</a:t>
            </a:r>
            <a:r>
              <a:rPr lang="en-US" sz="3600" dirty="0" smtClean="0"/>
              <a:t> (Smoking Cessation and Stimulant Treatment)</a:t>
            </a:r>
          </a:p>
          <a:p>
            <a:pPr lvl="1"/>
            <a:r>
              <a:rPr lang="en-US" sz="3300" dirty="0" smtClean="0"/>
              <a:t>Smoking cessation medication: </a:t>
            </a:r>
            <a:r>
              <a:rPr lang="en-US" sz="3300" dirty="0" err="1" smtClean="0"/>
              <a:t>bupropion</a:t>
            </a:r>
            <a:r>
              <a:rPr lang="en-US" sz="3300" dirty="0" smtClean="0"/>
              <a:t> XL &amp; nicotine inhaler</a:t>
            </a:r>
          </a:p>
          <a:p>
            <a:pPr lvl="1"/>
            <a:r>
              <a:rPr lang="en-US" sz="3100" dirty="0" smtClean="0"/>
              <a:t>Significant site differences</a:t>
            </a:r>
          </a:p>
          <a:p>
            <a:pPr lvl="2"/>
            <a:r>
              <a:rPr lang="en-US" sz="3100" dirty="0" smtClean="0"/>
              <a:t>Counselor characteristics</a:t>
            </a:r>
          </a:p>
          <a:p>
            <a:pPr lvl="3"/>
            <a:r>
              <a:rPr lang="en-US" sz="3100" dirty="0" smtClean="0"/>
              <a:t>race, age, education, recovery status</a:t>
            </a:r>
          </a:p>
          <a:p>
            <a:pPr lvl="2"/>
            <a:r>
              <a:rPr lang="en-US" sz="3100" dirty="0" smtClean="0"/>
              <a:t>Attitudes, social norms, adoption intention,  </a:t>
            </a:r>
          </a:p>
          <a:p>
            <a:pPr lvl="2"/>
            <a:r>
              <a:rPr lang="en-US" sz="3100" dirty="0" smtClean="0"/>
              <a:t>Smoking  cessation treatment efficacy attitudes</a:t>
            </a:r>
          </a:p>
          <a:p>
            <a:pPr lvl="2"/>
            <a:endParaRPr lang="en-US" sz="12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2600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69342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WEB: Intentions vary by site</a:t>
            </a:r>
            <a:endParaRPr lang="en-US" sz="3200" b="1" dirty="0">
              <a:latin typeface="+mn-lt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685800" y="1600200"/>
          <a:ext cx="7620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1,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D06-ABA5-45B4-B315-2A5EB59D727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APHA 2011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1655</TotalTime>
  <Words>574</Words>
  <Application>Microsoft Office PowerPoint</Application>
  <PresentationFormat>On-screen Show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Community-based Clinical Trials: Site Variation and Adoption of Innovation</vt:lpstr>
      <vt:lpstr>Presenter Disclosures</vt:lpstr>
      <vt:lpstr>Overview and Research Question</vt:lpstr>
      <vt:lpstr>How we measured site differences</vt:lpstr>
      <vt:lpstr>What do we know?</vt:lpstr>
      <vt:lpstr>Site Influences on Treatment Effects (SITE): Goals</vt:lpstr>
      <vt:lpstr>SITE: How was it done?</vt:lpstr>
      <vt:lpstr>Two CTN Trials Examined</vt:lpstr>
      <vt:lpstr>WEB: Intentions vary by site</vt:lpstr>
      <vt:lpstr>S-CAST: Intentions vary by site</vt:lpstr>
      <vt:lpstr>SITE: Intention to adopt treatment</vt:lpstr>
      <vt:lpstr>Acknowledgements</vt:lpstr>
    </vt:vector>
  </TitlesOfParts>
  <Manager/>
  <Company>OHSU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Quarterly Results and FY 2006 Financial Outlook</dc:title>
  <dc:subject/>
  <dc:creator>Allie Buti</dc:creator>
  <cp:keywords/>
  <dc:description/>
  <cp:lastModifiedBy>D McCarty</cp:lastModifiedBy>
  <cp:revision>143</cp:revision>
  <dcterms:created xsi:type="dcterms:W3CDTF">2011-06-29T15:57:05Z</dcterms:created>
  <dcterms:modified xsi:type="dcterms:W3CDTF">2011-11-18T18:08:06Z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TC010197761033</vt:lpwstr>
  </property>
</Properties>
</file>