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2.xml" ContentType="application/vnd.openxmlformats-officedocument.drawingml.chartshapes+xml"/>
  <Override PartName="/ppt/notesSlides/notesSlide6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63.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drawings/drawing4.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drawings/drawing5.xml" ContentType="application/vnd.openxmlformats-officedocument.drawingml.chartshape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handoutMasterIdLst>
    <p:handoutMasterId r:id="rId111"/>
  </p:handoutMasterIdLst>
  <p:sldIdLst>
    <p:sldId id="363" r:id="rId2"/>
    <p:sldId id="364" r:id="rId3"/>
    <p:sldId id="474" r:id="rId4"/>
    <p:sldId id="366" r:id="rId5"/>
    <p:sldId id="391" r:id="rId6"/>
    <p:sldId id="368" r:id="rId7"/>
    <p:sldId id="369" r:id="rId8"/>
    <p:sldId id="461" r:id="rId9"/>
    <p:sldId id="462" r:id="rId10"/>
    <p:sldId id="463" r:id="rId11"/>
    <p:sldId id="393" r:id="rId12"/>
    <p:sldId id="396" r:id="rId13"/>
    <p:sldId id="397" r:id="rId14"/>
    <p:sldId id="469" r:id="rId15"/>
    <p:sldId id="380" r:id="rId16"/>
    <p:sldId id="465" r:id="rId17"/>
    <p:sldId id="466" r:id="rId18"/>
    <p:sldId id="467" r:id="rId19"/>
    <p:sldId id="468" r:id="rId20"/>
    <p:sldId id="398" r:id="rId21"/>
    <p:sldId id="360" r:id="rId22"/>
    <p:sldId id="387" r:id="rId23"/>
    <p:sldId id="388" r:id="rId24"/>
    <p:sldId id="389" r:id="rId25"/>
    <p:sldId id="333" r:id="rId26"/>
    <p:sldId id="345" r:id="rId27"/>
    <p:sldId id="346" r:id="rId28"/>
    <p:sldId id="355" r:id="rId29"/>
    <p:sldId id="477" r:id="rId30"/>
    <p:sldId id="358" r:id="rId31"/>
    <p:sldId id="348" r:id="rId32"/>
    <p:sldId id="349" r:id="rId33"/>
    <p:sldId id="350" r:id="rId34"/>
    <p:sldId id="351" r:id="rId35"/>
    <p:sldId id="352" r:id="rId36"/>
    <p:sldId id="356" r:id="rId37"/>
    <p:sldId id="357" r:id="rId38"/>
    <p:sldId id="332" r:id="rId39"/>
    <p:sldId id="265" r:id="rId40"/>
    <p:sldId id="266" r:id="rId41"/>
    <p:sldId id="475" r:id="rId42"/>
    <p:sldId id="471" r:id="rId43"/>
    <p:sldId id="315" r:id="rId44"/>
    <p:sldId id="362" r:id="rId45"/>
    <p:sldId id="316" r:id="rId46"/>
    <p:sldId id="472" r:id="rId47"/>
    <p:sldId id="331" r:id="rId48"/>
    <p:sldId id="285" r:id="rId49"/>
    <p:sldId id="262" r:id="rId50"/>
    <p:sldId id="318" r:id="rId51"/>
    <p:sldId id="329" r:id="rId52"/>
    <p:sldId id="321" r:id="rId53"/>
    <p:sldId id="319" r:id="rId54"/>
    <p:sldId id="286" r:id="rId55"/>
    <p:sldId id="264" r:id="rId56"/>
    <p:sldId id="324" r:id="rId57"/>
    <p:sldId id="325" r:id="rId58"/>
    <p:sldId id="343" r:id="rId59"/>
    <p:sldId id="473" r:id="rId60"/>
    <p:sldId id="361" r:id="rId61"/>
    <p:sldId id="336" r:id="rId62"/>
    <p:sldId id="337" r:id="rId63"/>
    <p:sldId id="338" r:id="rId64"/>
    <p:sldId id="339" r:id="rId65"/>
    <p:sldId id="340" r:id="rId66"/>
    <p:sldId id="341" r:id="rId67"/>
    <p:sldId id="342" r:id="rId68"/>
    <p:sldId id="399" r:id="rId69"/>
    <p:sldId id="400" r:id="rId70"/>
    <p:sldId id="401" r:id="rId71"/>
    <p:sldId id="402" r:id="rId72"/>
    <p:sldId id="403" r:id="rId73"/>
    <p:sldId id="404" r:id="rId74"/>
    <p:sldId id="405" r:id="rId75"/>
    <p:sldId id="406" r:id="rId76"/>
    <p:sldId id="407" r:id="rId77"/>
    <p:sldId id="408" r:id="rId78"/>
    <p:sldId id="410" r:id="rId79"/>
    <p:sldId id="478" r:id="rId80"/>
    <p:sldId id="411" r:id="rId81"/>
    <p:sldId id="412" r:id="rId82"/>
    <p:sldId id="413" r:id="rId83"/>
    <p:sldId id="454" r:id="rId84"/>
    <p:sldId id="455" r:id="rId85"/>
    <p:sldId id="456" r:id="rId86"/>
    <p:sldId id="457" r:id="rId87"/>
    <p:sldId id="458" r:id="rId88"/>
    <p:sldId id="459" r:id="rId89"/>
    <p:sldId id="421" r:id="rId90"/>
    <p:sldId id="453" r:id="rId91"/>
    <p:sldId id="423" r:id="rId92"/>
    <p:sldId id="444" r:id="rId93"/>
    <p:sldId id="424" r:id="rId94"/>
    <p:sldId id="425" r:id="rId95"/>
    <p:sldId id="426" r:id="rId96"/>
    <p:sldId id="448" r:id="rId97"/>
    <p:sldId id="449" r:id="rId98"/>
    <p:sldId id="450" r:id="rId99"/>
    <p:sldId id="430" r:id="rId100"/>
    <p:sldId id="432" r:id="rId101"/>
    <p:sldId id="433" r:id="rId102"/>
    <p:sldId id="445" r:id="rId103"/>
    <p:sldId id="434" r:id="rId104"/>
    <p:sldId id="435" r:id="rId105"/>
    <p:sldId id="447" r:id="rId106"/>
    <p:sldId id="446" r:id="rId107"/>
    <p:sldId id="442" r:id="rId108"/>
    <p:sldId id="443" r:id="rId10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3300"/>
    <a:srgbClr val="33CC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86" autoAdjust="0"/>
    <p:restoredTop sz="94598" autoAdjust="0"/>
  </p:normalViewPr>
  <p:slideViewPr>
    <p:cSldViewPr>
      <p:cViewPr>
        <p:scale>
          <a:sx n="68" d="100"/>
          <a:sy n="68" d="100"/>
        </p:scale>
        <p:origin x="-1974" y="-6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105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44932183493324E-2"/>
          <c:w val="0.92572385049091099"/>
          <c:h val="0.81696668753147117"/>
        </c:manualLayout>
      </c:layout>
      <c:barChart>
        <c:barDir val="col"/>
        <c:grouping val="clustered"/>
        <c:varyColors val="0"/>
        <c:ser>
          <c:idx val="0"/>
          <c:order val="0"/>
          <c:tx>
            <c:strRef>
              <c:f>Sheet1!$B$1</c:f>
              <c:strCache>
                <c:ptCount val="1"/>
                <c:pt idx="0">
                  <c:v>STAGE-12</c:v>
                </c:pt>
              </c:strCache>
            </c:strRef>
          </c:tx>
          <c:spPr>
            <a:solidFill>
              <a:schemeClr val="accent2"/>
            </a:solidFill>
          </c:spPr>
          <c:invertIfNegative val="0"/>
          <c:cat>
            <c:strRef>
              <c:f>Sheet1!$A$2:$A$5</c:f>
              <c:strCache>
                <c:ptCount val="3"/>
                <c:pt idx="0">
                  <c:v>Non-Use</c:v>
                </c:pt>
                <c:pt idx="2">
                  <c:v>Negative Urines</c:v>
                </c:pt>
              </c:strCache>
            </c:strRef>
          </c:cat>
          <c:val>
            <c:numRef>
              <c:f>Sheet1!$B$2:$B$5</c:f>
              <c:numCache>
                <c:formatCode>General</c:formatCode>
                <c:ptCount val="4"/>
                <c:pt idx="0">
                  <c:v>39.74</c:v>
                </c:pt>
                <c:pt idx="2">
                  <c:v>78.599999999999994</c:v>
                </c:pt>
              </c:numCache>
            </c:numRef>
          </c:val>
        </c:ser>
        <c:ser>
          <c:idx val="1"/>
          <c:order val="1"/>
          <c:tx>
            <c:strRef>
              <c:f>Sheet1!$C$1</c:f>
              <c:strCache>
                <c:ptCount val="1"/>
                <c:pt idx="0">
                  <c:v>TAU</c:v>
                </c:pt>
              </c:strCache>
            </c:strRef>
          </c:tx>
          <c:spPr>
            <a:solidFill>
              <a:srgbClr val="FF0000"/>
            </a:solidFill>
          </c:spPr>
          <c:invertIfNegative val="0"/>
          <c:cat>
            <c:strRef>
              <c:f>Sheet1!$A$2:$A$5</c:f>
              <c:strCache>
                <c:ptCount val="3"/>
                <c:pt idx="0">
                  <c:v>Non-Use</c:v>
                </c:pt>
                <c:pt idx="2">
                  <c:v>Negative Urines</c:v>
                </c:pt>
              </c:strCache>
            </c:strRef>
          </c:cat>
          <c:val>
            <c:numRef>
              <c:f>Sheet1!$C$2:$C$5</c:f>
              <c:numCache>
                <c:formatCode>General</c:formatCode>
                <c:ptCount val="4"/>
                <c:pt idx="0">
                  <c:v>37.97</c:v>
                </c:pt>
                <c:pt idx="2">
                  <c:v>77.680000000000007</c:v>
                </c:pt>
              </c:numCache>
            </c:numRef>
          </c:val>
        </c:ser>
        <c:dLbls>
          <c:showLegendKey val="0"/>
          <c:showVal val="0"/>
          <c:showCatName val="0"/>
          <c:showSerName val="0"/>
          <c:showPercent val="0"/>
          <c:showBubbleSize val="0"/>
        </c:dLbls>
        <c:gapWidth val="150"/>
        <c:axId val="165081472"/>
        <c:axId val="165083008"/>
      </c:barChart>
      <c:catAx>
        <c:axId val="165081472"/>
        <c:scaling>
          <c:orientation val="minMax"/>
        </c:scaling>
        <c:delete val="0"/>
        <c:axPos val="b"/>
        <c:numFmt formatCode="General" sourceLinked="1"/>
        <c:majorTickMark val="out"/>
        <c:minorTickMark val="none"/>
        <c:tickLblPos val="nextTo"/>
        <c:crossAx val="165083008"/>
        <c:crosses val="autoZero"/>
        <c:auto val="1"/>
        <c:lblAlgn val="ctr"/>
        <c:lblOffset val="100"/>
        <c:noMultiLvlLbl val="0"/>
      </c:catAx>
      <c:valAx>
        <c:axId val="165083008"/>
        <c:scaling>
          <c:orientation val="minMax"/>
        </c:scaling>
        <c:delete val="0"/>
        <c:axPos val="l"/>
        <c:majorGridlines/>
        <c:numFmt formatCode="General" sourceLinked="1"/>
        <c:majorTickMark val="out"/>
        <c:minorTickMark val="none"/>
        <c:tickLblPos val="nextTo"/>
        <c:crossAx val="165081472"/>
        <c:crosses val="autoZero"/>
        <c:crossBetween val="between"/>
      </c:valAx>
      <c:spPr>
        <a:solidFill>
          <a:schemeClr val="bg2">
            <a:lumMod val="20000"/>
            <a:lumOff val="80000"/>
          </a:schemeClr>
        </a:solidFill>
      </c:spPr>
    </c:plotArea>
    <c:legend>
      <c:legendPos val="r"/>
      <c:layout>
        <c:manualLayout>
          <c:xMode val="edge"/>
          <c:yMode val="edge"/>
          <c:x val="0.20351195683872852"/>
          <c:y val="7.8171209088540624E-4"/>
          <c:w val="0.30420409254398756"/>
          <c:h val="0.14540242595885119"/>
        </c:manualLayout>
      </c:layout>
      <c:overlay val="0"/>
    </c:legend>
    <c:plotVisOnly val="1"/>
    <c:dispBlanksAs val="gap"/>
    <c:showDLblsOverMax val="0"/>
  </c:chart>
  <c:spPr>
    <a:solidFill>
      <a:schemeClr val="bg2">
        <a:lumMod val="60000"/>
        <a:lumOff val="40000"/>
      </a:schemeClr>
    </a:solidFill>
  </c:spPr>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STAGE-12</c:v>
                </c:pt>
              </c:strCache>
            </c:strRef>
          </c:tx>
          <c:spPr>
            <a:solidFill>
              <a:schemeClr val="accent2"/>
            </a:solidFill>
          </c:spPr>
          <c:invertIfNegative val="0"/>
          <c:cat>
            <c:strRef>
              <c:f>Sheet1!$A$2:$A$4</c:f>
              <c:strCache>
                <c:ptCount val="3"/>
                <c:pt idx="0">
                  <c:v>Baseline</c:v>
                </c:pt>
                <c:pt idx="1">
                  <c:v>3-month FU</c:v>
                </c:pt>
                <c:pt idx="2">
                  <c:v>6-month FU</c:v>
                </c:pt>
              </c:strCache>
            </c:strRef>
          </c:cat>
          <c:val>
            <c:numRef>
              <c:f>Sheet1!$B$2:$B$4</c:f>
              <c:numCache>
                <c:formatCode>General</c:formatCode>
                <c:ptCount val="3"/>
                <c:pt idx="0">
                  <c:v>0.17480000000000001</c:v>
                </c:pt>
                <c:pt idx="1">
                  <c:v>0.10100000000000001</c:v>
                </c:pt>
                <c:pt idx="2">
                  <c:v>0.11612</c:v>
                </c:pt>
              </c:numCache>
            </c:numRef>
          </c:val>
        </c:ser>
        <c:ser>
          <c:idx val="1"/>
          <c:order val="1"/>
          <c:tx>
            <c:strRef>
              <c:f>Sheet1!$C$1</c:f>
              <c:strCache>
                <c:ptCount val="1"/>
                <c:pt idx="0">
                  <c:v>TAU</c:v>
                </c:pt>
              </c:strCache>
            </c:strRef>
          </c:tx>
          <c:spPr>
            <a:solidFill>
              <a:srgbClr val="FF0000"/>
            </a:solidFill>
          </c:spPr>
          <c:invertIfNegative val="0"/>
          <c:cat>
            <c:strRef>
              <c:f>Sheet1!$A$2:$A$4</c:f>
              <c:strCache>
                <c:ptCount val="3"/>
                <c:pt idx="0">
                  <c:v>Baseline</c:v>
                </c:pt>
                <c:pt idx="1">
                  <c:v>3-month FU</c:v>
                </c:pt>
                <c:pt idx="2">
                  <c:v>6-month FU</c:v>
                </c:pt>
              </c:strCache>
            </c:strRef>
          </c:cat>
          <c:val>
            <c:numRef>
              <c:f>Sheet1!$C$2:$C$4</c:f>
              <c:numCache>
                <c:formatCode>General</c:formatCode>
                <c:ptCount val="3"/>
                <c:pt idx="0">
                  <c:v>0.17810000000000001</c:v>
                </c:pt>
                <c:pt idx="1">
                  <c:v>0.12225</c:v>
                </c:pt>
                <c:pt idx="2">
                  <c:v>0.1232</c:v>
                </c:pt>
              </c:numCache>
            </c:numRef>
          </c:val>
        </c:ser>
        <c:dLbls>
          <c:showLegendKey val="0"/>
          <c:showVal val="0"/>
          <c:showCatName val="0"/>
          <c:showSerName val="0"/>
          <c:showPercent val="0"/>
          <c:showBubbleSize val="0"/>
        </c:dLbls>
        <c:gapWidth val="150"/>
        <c:axId val="179350912"/>
        <c:axId val="179360896"/>
      </c:barChart>
      <c:catAx>
        <c:axId val="179350912"/>
        <c:scaling>
          <c:orientation val="minMax"/>
        </c:scaling>
        <c:delete val="0"/>
        <c:axPos val="b"/>
        <c:majorTickMark val="out"/>
        <c:minorTickMark val="none"/>
        <c:tickLblPos val="nextTo"/>
        <c:txPr>
          <a:bodyPr/>
          <a:lstStyle/>
          <a:p>
            <a:pPr>
              <a:defRPr sz="1600" b="1"/>
            </a:pPr>
            <a:endParaRPr lang="en-US"/>
          </a:p>
        </c:txPr>
        <c:crossAx val="179360896"/>
        <c:crosses val="autoZero"/>
        <c:auto val="1"/>
        <c:lblAlgn val="ctr"/>
        <c:lblOffset val="100"/>
        <c:noMultiLvlLbl val="0"/>
      </c:catAx>
      <c:valAx>
        <c:axId val="179360896"/>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179350912"/>
        <c:crosses val="autoZero"/>
        <c:crossBetween val="between"/>
      </c:valAx>
      <c:spPr>
        <a:solidFill>
          <a:schemeClr val="bg2">
            <a:lumMod val="20000"/>
            <a:lumOff val="80000"/>
          </a:schemeClr>
        </a:solidFill>
      </c:spPr>
    </c:plotArea>
    <c:legend>
      <c:legendPos val="t"/>
      <c:overlay val="0"/>
      <c:txPr>
        <a:bodyPr/>
        <a:lstStyle/>
        <a:p>
          <a:pPr>
            <a:defRPr>
              <a:solidFill>
                <a:schemeClr val="tx1"/>
              </a:solidFill>
            </a:defRPr>
          </a:pPr>
          <a:endParaRPr lang="en-US"/>
        </a:p>
      </c:txPr>
    </c:legend>
    <c:plotVisOnly val="1"/>
    <c:dispBlanksAs val="gap"/>
    <c:showDLblsOverMax val="0"/>
  </c:chart>
  <c:spPr>
    <a:solidFill>
      <a:schemeClr val="bg2">
        <a:lumMod val="60000"/>
        <a:lumOff val="40000"/>
      </a:schemeClr>
    </a:solidFill>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64121230129254"/>
          <c:y val="4.4861391929187228E-2"/>
          <c:w val="0.83573243203090175"/>
          <c:h val="0.72180638683966258"/>
        </c:manualLayout>
      </c:layout>
      <c:lineChart>
        <c:grouping val="standard"/>
        <c:varyColors val="0"/>
        <c:ser>
          <c:idx val="0"/>
          <c:order val="0"/>
          <c:tx>
            <c:strRef>
              <c:f>Sheet1!$B$1</c:f>
              <c:strCache>
                <c:ptCount val="1"/>
                <c:pt idx="0">
                  <c:v>Stage-12</c:v>
                </c:pt>
              </c:strCache>
            </c:strRef>
          </c:tx>
          <c:spPr>
            <a:ln>
              <a:solidFill>
                <a:schemeClr val="accent2"/>
              </a:solidFill>
            </a:ln>
          </c:spPr>
          <c:marker>
            <c:spPr>
              <a:solidFill>
                <a:schemeClr val="accent2"/>
              </a:solidFill>
              <a:ln w="34925">
                <a:solidFill>
                  <a:schemeClr val="accent2"/>
                </a:solidFill>
              </a:ln>
            </c:spPr>
          </c:marker>
          <c:dPt>
            <c:idx val="1"/>
            <c:bubble3D val="0"/>
            <c:spPr>
              <a:ln w="34925">
                <a:solidFill>
                  <a:schemeClr val="accent2"/>
                </a:solidFill>
              </a:ln>
            </c:spPr>
          </c:dPt>
          <c:dPt>
            <c:idx val="2"/>
            <c:bubble3D val="0"/>
            <c:spPr>
              <a:ln w="34925">
                <a:solidFill>
                  <a:schemeClr val="accent2"/>
                </a:solidFill>
              </a:ln>
            </c:spPr>
          </c:dPt>
          <c:dPt>
            <c:idx val="3"/>
            <c:bubble3D val="0"/>
            <c:spPr>
              <a:ln w="34925">
                <a:solidFill>
                  <a:schemeClr val="accent2"/>
                </a:solidFill>
              </a:ln>
            </c:spPr>
          </c:dPt>
          <c:dPt>
            <c:idx val="4"/>
            <c:bubble3D val="0"/>
            <c:spPr>
              <a:ln w="34925">
                <a:solidFill>
                  <a:schemeClr val="accent2"/>
                </a:solidFill>
              </a:ln>
            </c:spPr>
          </c:dPt>
          <c:cat>
            <c:strRef>
              <c:f>Sheet1!$A$2:$A$6</c:f>
              <c:strCache>
                <c:ptCount val="5"/>
                <c:pt idx="0">
                  <c:v>Baseline</c:v>
                </c:pt>
                <c:pt idx="1">
                  <c:v>Mid-Tx</c:v>
                </c:pt>
                <c:pt idx="2">
                  <c:v>End-of-Tx</c:v>
                </c:pt>
                <c:pt idx="3">
                  <c:v>1st FU</c:v>
                </c:pt>
                <c:pt idx="4">
                  <c:v>Last FU</c:v>
                </c:pt>
              </c:strCache>
            </c:strRef>
          </c:cat>
          <c:val>
            <c:numRef>
              <c:f>Sheet1!$B$2:$B$6</c:f>
              <c:numCache>
                <c:formatCode>General</c:formatCode>
                <c:ptCount val="5"/>
                <c:pt idx="0">
                  <c:v>2.9361999999999999</c:v>
                </c:pt>
                <c:pt idx="1">
                  <c:v>3.0051999999999999</c:v>
                </c:pt>
                <c:pt idx="2">
                  <c:v>3.0758000000000001</c:v>
                </c:pt>
                <c:pt idx="3">
                  <c:v>3.1480999999999999</c:v>
                </c:pt>
                <c:pt idx="4">
                  <c:v>3.3754</c:v>
                </c:pt>
              </c:numCache>
            </c:numRef>
          </c:val>
          <c:smooth val="0"/>
        </c:ser>
        <c:ser>
          <c:idx val="1"/>
          <c:order val="1"/>
          <c:tx>
            <c:strRef>
              <c:f>Sheet1!$C$1</c:f>
              <c:strCache>
                <c:ptCount val="1"/>
                <c:pt idx="0">
                  <c:v>TAU</c:v>
                </c:pt>
              </c:strCache>
            </c:strRef>
          </c:tx>
          <c:spPr>
            <a:ln>
              <a:solidFill>
                <a:srgbClr val="FF0000"/>
              </a:solidFill>
            </a:ln>
          </c:spPr>
          <c:marker>
            <c:spPr>
              <a:solidFill>
                <a:srgbClr val="FF0000"/>
              </a:solidFill>
              <a:ln>
                <a:solidFill>
                  <a:srgbClr val="FF0000"/>
                </a:solidFill>
              </a:ln>
            </c:spPr>
          </c:marker>
          <c:dPt>
            <c:idx val="1"/>
            <c:bubble3D val="0"/>
            <c:spPr>
              <a:ln w="34925">
                <a:solidFill>
                  <a:srgbClr val="FF0000"/>
                </a:solidFill>
              </a:ln>
            </c:spPr>
          </c:dPt>
          <c:dPt>
            <c:idx val="2"/>
            <c:bubble3D val="0"/>
            <c:spPr>
              <a:ln w="34925">
                <a:solidFill>
                  <a:srgbClr val="FF0000"/>
                </a:solidFill>
              </a:ln>
            </c:spPr>
          </c:dPt>
          <c:dPt>
            <c:idx val="3"/>
            <c:bubble3D val="0"/>
            <c:spPr>
              <a:ln w="34925">
                <a:solidFill>
                  <a:srgbClr val="FF0000"/>
                </a:solidFill>
              </a:ln>
            </c:spPr>
          </c:dPt>
          <c:dPt>
            <c:idx val="4"/>
            <c:bubble3D val="0"/>
            <c:spPr>
              <a:ln w="34925">
                <a:solidFill>
                  <a:srgbClr val="FF0000"/>
                </a:solidFill>
              </a:ln>
            </c:spPr>
          </c:dPt>
          <c:cat>
            <c:strRef>
              <c:f>Sheet1!$A$2:$A$6</c:f>
              <c:strCache>
                <c:ptCount val="5"/>
                <c:pt idx="0">
                  <c:v>Baseline</c:v>
                </c:pt>
                <c:pt idx="1">
                  <c:v>Mid-Tx</c:v>
                </c:pt>
                <c:pt idx="2">
                  <c:v>End-of-Tx</c:v>
                </c:pt>
                <c:pt idx="3">
                  <c:v>1st FU</c:v>
                </c:pt>
                <c:pt idx="4">
                  <c:v>Last FU</c:v>
                </c:pt>
              </c:strCache>
            </c:strRef>
          </c:cat>
          <c:val>
            <c:numRef>
              <c:f>Sheet1!$C$2:$C$6</c:f>
              <c:numCache>
                <c:formatCode>General</c:formatCode>
                <c:ptCount val="5"/>
                <c:pt idx="0">
                  <c:v>1.4481999999999999</c:v>
                </c:pt>
                <c:pt idx="1">
                  <c:v>1.5431999999999999</c:v>
                </c:pt>
                <c:pt idx="2">
                  <c:v>1.6443000000000001</c:v>
                </c:pt>
                <c:pt idx="3">
                  <c:v>1.7521</c:v>
                </c:pt>
                <c:pt idx="4">
                  <c:v>2.1194999999999999</c:v>
                </c:pt>
              </c:numCache>
            </c:numRef>
          </c:val>
          <c:smooth val="0"/>
        </c:ser>
        <c:dLbls>
          <c:showLegendKey val="0"/>
          <c:showVal val="0"/>
          <c:showCatName val="0"/>
          <c:showSerName val="0"/>
          <c:showPercent val="0"/>
          <c:showBubbleSize val="0"/>
        </c:dLbls>
        <c:marker val="1"/>
        <c:smooth val="0"/>
        <c:axId val="179175424"/>
        <c:axId val="179176960"/>
      </c:lineChart>
      <c:catAx>
        <c:axId val="179175424"/>
        <c:scaling>
          <c:orientation val="minMax"/>
        </c:scaling>
        <c:delete val="0"/>
        <c:axPos val="b"/>
        <c:majorTickMark val="out"/>
        <c:minorTickMark val="none"/>
        <c:tickLblPos val="nextTo"/>
        <c:txPr>
          <a:bodyPr/>
          <a:lstStyle/>
          <a:p>
            <a:pPr>
              <a:defRPr b="1"/>
            </a:pPr>
            <a:endParaRPr lang="en-US"/>
          </a:p>
        </c:txPr>
        <c:crossAx val="179176960"/>
        <c:crosses val="autoZero"/>
        <c:auto val="1"/>
        <c:lblAlgn val="ctr"/>
        <c:lblOffset val="100"/>
        <c:noMultiLvlLbl val="0"/>
      </c:catAx>
      <c:valAx>
        <c:axId val="179176960"/>
        <c:scaling>
          <c:orientation val="minMax"/>
        </c:scaling>
        <c:delete val="0"/>
        <c:axPos val="l"/>
        <c:majorGridlines>
          <c:spPr>
            <a:ln>
              <a:solidFill>
                <a:schemeClr val="bg2"/>
              </a:solidFill>
            </a:ln>
          </c:spPr>
        </c:majorGridlines>
        <c:numFmt formatCode="General" sourceLinked="1"/>
        <c:majorTickMark val="out"/>
        <c:minorTickMark val="none"/>
        <c:tickLblPos val="nextTo"/>
        <c:txPr>
          <a:bodyPr/>
          <a:lstStyle/>
          <a:p>
            <a:pPr>
              <a:defRPr b="1"/>
            </a:pPr>
            <a:endParaRPr lang="en-US"/>
          </a:p>
        </c:txPr>
        <c:crossAx val="179175424"/>
        <c:crosses val="autoZero"/>
        <c:crossBetween val="between"/>
      </c:valAx>
      <c:spPr>
        <a:solidFill>
          <a:schemeClr val="bg2">
            <a:lumMod val="20000"/>
            <a:lumOff val="80000"/>
          </a:schemeClr>
        </a:solidFill>
      </c:spPr>
    </c:plotArea>
    <c:legend>
      <c:legendPos val="r"/>
      <c:layout>
        <c:manualLayout>
          <c:xMode val="edge"/>
          <c:yMode val="edge"/>
          <c:x val="0.24766924181647113"/>
          <c:y val="5.1262018712923636E-2"/>
          <c:w val="0.65484648145396918"/>
          <c:h val="7.8114204645508598E-2"/>
        </c:manualLayout>
      </c:layout>
      <c:overlay val="0"/>
      <c:txPr>
        <a:bodyPr/>
        <a:lstStyle/>
        <a:p>
          <a:pPr>
            <a:defRPr sz="1600" b="1">
              <a:solidFill>
                <a:schemeClr val="tx1"/>
              </a:solidFill>
            </a:defRPr>
          </a:pPr>
          <a:endParaRPr lang="en-US"/>
        </a:p>
      </c:txPr>
    </c:legend>
    <c:plotVisOnly val="1"/>
    <c:dispBlanksAs val="gap"/>
    <c:showDLblsOverMax val="0"/>
  </c:chart>
  <c:spPr>
    <a:solidFill>
      <a:schemeClr val="bg2">
        <a:lumMod val="60000"/>
        <a:lumOff val="40000"/>
      </a:schemeClr>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64121230129254"/>
          <c:y val="4.4861391929187228E-2"/>
          <c:w val="0.83573243203090175"/>
          <c:h val="0.72180638683966258"/>
        </c:manualLayout>
      </c:layout>
      <c:lineChart>
        <c:grouping val="standard"/>
        <c:varyColors val="0"/>
        <c:ser>
          <c:idx val="0"/>
          <c:order val="0"/>
          <c:tx>
            <c:strRef>
              <c:f>Sheet1!$B$1</c:f>
              <c:strCache>
                <c:ptCount val="1"/>
                <c:pt idx="0">
                  <c:v>Stage-12</c:v>
                </c:pt>
              </c:strCache>
            </c:strRef>
          </c:tx>
          <c:spPr>
            <a:ln w="34925">
              <a:solidFill>
                <a:schemeClr val="accent2"/>
              </a:solidFill>
            </a:ln>
          </c:spPr>
          <c:marker>
            <c:spPr>
              <a:solidFill>
                <a:schemeClr val="accent2"/>
              </a:solidFill>
              <a:ln w="34925">
                <a:solidFill>
                  <a:schemeClr val="accent2"/>
                </a:solidFill>
              </a:ln>
            </c:spPr>
          </c:marker>
          <c:dPt>
            <c:idx val="1"/>
            <c:bubble3D val="0"/>
          </c:dPt>
          <c:dPt>
            <c:idx val="2"/>
            <c:bubble3D val="0"/>
          </c:dPt>
          <c:dPt>
            <c:idx val="3"/>
            <c:bubble3D val="0"/>
          </c:dPt>
          <c:dPt>
            <c:idx val="4"/>
            <c:bubble3D val="0"/>
          </c:dPt>
          <c:cat>
            <c:strRef>
              <c:f>Sheet1!$A$2:$A$6</c:f>
              <c:strCache>
                <c:ptCount val="5"/>
                <c:pt idx="0">
                  <c:v>Baseline</c:v>
                </c:pt>
                <c:pt idx="1">
                  <c:v>Mid-Tx</c:v>
                </c:pt>
                <c:pt idx="2">
                  <c:v>End-of-Tx</c:v>
                </c:pt>
                <c:pt idx="3">
                  <c:v>1st FU</c:v>
                </c:pt>
                <c:pt idx="4">
                  <c:v>Last FU</c:v>
                </c:pt>
              </c:strCache>
            </c:strRef>
          </c:cat>
          <c:val>
            <c:numRef>
              <c:f>Sheet1!$B$2:$B$6</c:f>
              <c:numCache>
                <c:formatCode>General</c:formatCode>
                <c:ptCount val="5"/>
                <c:pt idx="0">
                  <c:v>1.4575</c:v>
                </c:pt>
                <c:pt idx="1">
                  <c:v>1.7134</c:v>
                </c:pt>
                <c:pt idx="2">
                  <c:v>2.0143</c:v>
                </c:pt>
                <c:pt idx="3">
                  <c:v>2.3679999999999999</c:v>
                </c:pt>
                <c:pt idx="4">
                  <c:v>3.8471000000000002</c:v>
                </c:pt>
              </c:numCache>
            </c:numRef>
          </c:val>
          <c:smooth val="0"/>
        </c:ser>
        <c:ser>
          <c:idx val="1"/>
          <c:order val="1"/>
          <c:tx>
            <c:strRef>
              <c:f>Sheet1!$C$1</c:f>
              <c:strCache>
                <c:ptCount val="1"/>
                <c:pt idx="0">
                  <c:v>TAU</c:v>
                </c:pt>
              </c:strCache>
            </c:strRef>
          </c:tx>
          <c:spPr>
            <a:ln>
              <a:solidFill>
                <a:srgbClr val="FF0000"/>
              </a:solidFill>
            </a:ln>
          </c:spPr>
          <c:marker>
            <c:spPr>
              <a:solidFill>
                <a:srgbClr val="FF0000"/>
              </a:solidFill>
              <a:ln>
                <a:solidFill>
                  <a:srgbClr val="FF0000"/>
                </a:solidFill>
              </a:ln>
            </c:spPr>
          </c:marker>
          <c:dPt>
            <c:idx val="1"/>
            <c:bubble3D val="0"/>
            <c:spPr>
              <a:ln w="34925">
                <a:solidFill>
                  <a:srgbClr val="FF0000"/>
                </a:solidFill>
              </a:ln>
            </c:spPr>
          </c:dPt>
          <c:dPt>
            <c:idx val="2"/>
            <c:bubble3D val="0"/>
            <c:spPr>
              <a:ln w="34925">
                <a:solidFill>
                  <a:srgbClr val="FF0000"/>
                </a:solidFill>
              </a:ln>
            </c:spPr>
          </c:dPt>
          <c:dPt>
            <c:idx val="3"/>
            <c:bubble3D val="0"/>
            <c:spPr>
              <a:ln w="34925">
                <a:solidFill>
                  <a:srgbClr val="FF0000"/>
                </a:solidFill>
              </a:ln>
            </c:spPr>
          </c:dPt>
          <c:dPt>
            <c:idx val="4"/>
            <c:marker>
              <c:spPr>
                <a:solidFill>
                  <a:srgbClr val="FF0000"/>
                </a:solidFill>
                <a:ln w="34925">
                  <a:solidFill>
                    <a:srgbClr val="FF0000"/>
                  </a:solidFill>
                </a:ln>
              </c:spPr>
            </c:marker>
            <c:bubble3D val="0"/>
            <c:spPr>
              <a:ln w="34925">
                <a:solidFill>
                  <a:srgbClr val="FF0000"/>
                </a:solidFill>
              </a:ln>
            </c:spPr>
          </c:dPt>
          <c:cat>
            <c:strRef>
              <c:f>Sheet1!$A$2:$A$6</c:f>
              <c:strCache>
                <c:ptCount val="5"/>
                <c:pt idx="0">
                  <c:v>Baseline</c:v>
                </c:pt>
                <c:pt idx="1">
                  <c:v>Mid-Tx</c:v>
                </c:pt>
                <c:pt idx="2">
                  <c:v>End-of-Tx</c:v>
                </c:pt>
                <c:pt idx="3">
                  <c:v>1st FU</c:v>
                </c:pt>
                <c:pt idx="4">
                  <c:v>Last FU</c:v>
                </c:pt>
              </c:strCache>
            </c:strRef>
          </c:cat>
          <c:val>
            <c:numRef>
              <c:f>Sheet1!$C$2:$C$6</c:f>
              <c:numCache>
                <c:formatCode>General</c:formatCode>
                <c:ptCount val="5"/>
                <c:pt idx="0">
                  <c:v>1.4481999999999999</c:v>
                </c:pt>
                <c:pt idx="1">
                  <c:v>1.5431999999999999</c:v>
                </c:pt>
                <c:pt idx="2">
                  <c:v>1.6443000000000001</c:v>
                </c:pt>
                <c:pt idx="3">
                  <c:v>1.7521</c:v>
                </c:pt>
                <c:pt idx="4">
                  <c:v>2.1194999999999999</c:v>
                </c:pt>
              </c:numCache>
            </c:numRef>
          </c:val>
          <c:smooth val="0"/>
        </c:ser>
        <c:ser>
          <c:idx val="2"/>
          <c:order val="2"/>
          <c:tx>
            <c:strRef>
              <c:f>Sheet1!$D$1</c:f>
              <c:strCache>
                <c:ptCount val="1"/>
              </c:strCache>
            </c:strRef>
          </c:tx>
          <c:cat>
            <c:strRef>
              <c:f>Sheet1!$A$2:$A$6</c:f>
              <c:strCache>
                <c:ptCount val="5"/>
                <c:pt idx="0">
                  <c:v>Baseline</c:v>
                </c:pt>
                <c:pt idx="1">
                  <c:v>Mid-Tx</c:v>
                </c:pt>
                <c:pt idx="2">
                  <c:v>End-of-Tx</c:v>
                </c:pt>
                <c:pt idx="3">
                  <c:v>1st FU</c:v>
                </c:pt>
                <c:pt idx="4">
                  <c:v>Last FU</c:v>
                </c:pt>
              </c:strCache>
            </c:strRef>
          </c:cat>
          <c:val>
            <c:numRef>
              <c:f>Sheet1!$D$2:$D$6</c:f>
              <c:numCache>
                <c:formatCode>General</c:formatCode>
                <c:ptCount val="5"/>
              </c:numCache>
            </c:numRef>
          </c:val>
          <c:smooth val="0"/>
        </c:ser>
        <c:dLbls>
          <c:showLegendKey val="0"/>
          <c:showVal val="0"/>
          <c:showCatName val="0"/>
          <c:showSerName val="0"/>
          <c:showPercent val="0"/>
          <c:showBubbleSize val="0"/>
        </c:dLbls>
        <c:marker val="1"/>
        <c:smooth val="0"/>
        <c:axId val="179708672"/>
        <c:axId val="179710208"/>
      </c:lineChart>
      <c:catAx>
        <c:axId val="179708672"/>
        <c:scaling>
          <c:orientation val="minMax"/>
        </c:scaling>
        <c:delete val="0"/>
        <c:axPos val="b"/>
        <c:majorTickMark val="out"/>
        <c:minorTickMark val="none"/>
        <c:tickLblPos val="nextTo"/>
        <c:txPr>
          <a:bodyPr/>
          <a:lstStyle/>
          <a:p>
            <a:pPr>
              <a:defRPr b="1"/>
            </a:pPr>
            <a:endParaRPr lang="en-US"/>
          </a:p>
        </c:txPr>
        <c:crossAx val="179710208"/>
        <c:crosses val="autoZero"/>
        <c:auto val="1"/>
        <c:lblAlgn val="ctr"/>
        <c:lblOffset val="100"/>
        <c:noMultiLvlLbl val="0"/>
      </c:catAx>
      <c:valAx>
        <c:axId val="179710208"/>
        <c:scaling>
          <c:orientation val="minMax"/>
        </c:scaling>
        <c:delete val="0"/>
        <c:axPos val="l"/>
        <c:majorGridlines>
          <c:spPr>
            <a:ln>
              <a:solidFill>
                <a:schemeClr val="accent1">
                  <a:shade val="95000"/>
                  <a:satMod val="105000"/>
                </a:schemeClr>
              </a:solidFill>
            </a:ln>
          </c:spPr>
        </c:majorGridlines>
        <c:numFmt formatCode="General" sourceLinked="1"/>
        <c:majorTickMark val="out"/>
        <c:minorTickMark val="none"/>
        <c:tickLblPos val="nextTo"/>
        <c:txPr>
          <a:bodyPr/>
          <a:lstStyle/>
          <a:p>
            <a:pPr>
              <a:defRPr b="1"/>
            </a:pPr>
            <a:endParaRPr lang="en-US"/>
          </a:p>
        </c:txPr>
        <c:crossAx val="179708672"/>
        <c:crosses val="autoZero"/>
        <c:crossBetween val="between"/>
      </c:valAx>
      <c:spPr>
        <a:solidFill>
          <a:schemeClr val="bg2">
            <a:lumMod val="20000"/>
            <a:lumOff val="80000"/>
          </a:schemeClr>
        </a:solidFill>
      </c:spPr>
    </c:plotArea>
    <c:legend>
      <c:legendPos val="r"/>
      <c:legendEntry>
        <c:idx val="2"/>
        <c:delete val="1"/>
      </c:legendEntry>
      <c:layout>
        <c:manualLayout>
          <c:xMode val="edge"/>
          <c:yMode val="edge"/>
          <c:x val="0.20993339275986733"/>
          <c:y val="5.1262018712923609E-2"/>
          <c:w val="0.63597855692566729"/>
          <c:h val="8.3726269967297567E-2"/>
        </c:manualLayout>
      </c:layout>
      <c:overlay val="0"/>
      <c:txPr>
        <a:bodyPr/>
        <a:lstStyle/>
        <a:p>
          <a:pPr>
            <a:defRPr sz="1600" b="1">
              <a:solidFill>
                <a:schemeClr val="tx1"/>
              </a:solidFill>
            </a:defRPr>
          </a:pPr>
          <a:endParaRPr lang="en-US"/>
        </a:p>
      </c:txPr>
    </c:legend>
    <c:plotVisOnly val="1"/>
    <c:dispBlanksAs val="gap"/>
    <c:showDLblsOverMax val="0"/>
  </c:chart>
  <c:spPr>
    <a:solidFill>
      <a:schemeClr val="bg2">
        <a:lumMod val="60000"/>
        <a:lumOff val="40000"/>
      </a:schemeClr>
    </a:solidFill>
  </c:spPr>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81211387038159"/>
          <c:y val="6.7267565112053299E-2"/>
          <c:w val="0.87478783902012247"/>
          <c:h val="0.82086816071068036"/>
        </c:manualLayout>
      </c:layout>
      <c:barChart>
        <c:barDir val="col"/>
        <c:grouping val="clustered"/>
        <c:varyColors val="0"/>
        <c:ser>
          <c:idx val="0"/>
          <c:order val="0"/>
          <c:tx>
            <c:strRef>
              <c:f>Sheet1!$B$1</c:f>
              <c:strCache>
                <c:ptCount val="1"/>
                <c:pt idx="0">
                  <c:v>Non-Completers</c:v>
                </c:pt>
              </c:strCache>
            </c:strRef>
          </c:tx>
          <c:spPr>
            <a:ln>
              <a:solidFill>
                <a:schemeClr val="accent4">
                  <a:lumMod val="75000"/>
                </a:schemeClr>
              </a:solidFill>
            </a:ln>
          </c:spPr>
          <c:invertIfNegative val="0"/>
          <c:dPt>
            <c:idx val="0"/>
            <c:invertIfNegative val="0"/>
            <c:bubble3D val="0"/>
            <c:spPr>
              <a:ln>
                <a:solidFill>
                  <a:srgbClr val="002060"/>
                </a:solidFill>
              </a:ln>
            </c:spPr>
          </c:dPt>
          <c:cat>
            <c:strRef>
              <c:f>Sheet1!$A$2:$A$7</c:f>
              <c:strCache>
                <c:ptCount val="6"/>
                <c:pt idx="0">
                  <c:v>Mid-Tx</c:v>
                </c:pt>
                <c:pt idx="1">
                  <c:v>End-Tx</c:v>
                </c:pt>
                <c:pt idx="2">
                  <c:v>1st FU</c:v>
                </c:pt>
                <c:pt idx="3">
                  <c:v>2nd FU</c:v>
                </c:pt>
                <c:pt idx="4">
                  <c:v>3rd FU</c:v>
                </c:pt>
                <c:pt idx="5">
                  <c:v>Last FU</c:v>
                </c:pt>
              </c:strCache>
            </c:strRef>
          </c:cat>
          <c:val>
            <c:numRef>
              <c:f>Sheet1!$B$2:$B$7</c:f>
              <c:numCache>
                <c:formatCode>General</c:formatCode>
                <c:ptCount val="6"/>
                <c:pt idx="0">
                  <c:v>48.89</c:v>
                </c:pt>
                <c:pt idx="1">
                  <c:v>52.38</c:v>
                </c:pt>
                <c:pt idx="2">
                  <c:v>48.65</c:v>
                </c:pt>
                <c:pt idx="3">
                  <c:v>59.46</c:v>
                </c:pt>
                <c:pt idx="4">
                  <c:v>64.86</c:v>
                </c:pt>
                <c:pt idx="5">
                  <c:v>62.16</c:v>
                </c:pt>
              </c:numCache>
            </c:numRef>
          </c:val>
        </c:ser>
        <c:ser>
          <c:idx val="1"/>
          <c:order val="1"/>
          <c:tx>
            <c:strRef>
              <c:f>Sheet1!$C$1</c:f>
              <c:strCache>
                <c:ptCount val="1"/>
                <c:pt idx="0">
                  <c:v>Completers</c:v>
                </c:pt>
              </c:strCache>
            </c:strRef>
          </c:tx>
          <c:invertIfNegative val="0"/>
          <c:cat>
            <c:strRef>
              <c:f>Sheet1!$A$2:$A$7</c:f>
              <c:strCache>
                <c:ptCount val="6"/>
                <c:pt idx="0">
                  <c:v>Mid-Tx</c:v>
                </c:pt>
                <c:pt idx="1">
                  <c:v>End-Tx</c:v>
                </c:pt>
                <c:pt idx="2">
                  <c:v>1st FU</c:v>
                </c:pt>
                <c:pt idx="3">
                  <c:v>2nd FU</c:v>
                </c:pt>
                <c:pt idx="4">
                  <c:v>3rd FU</c:v>
                </c:pt>
                <c:pt idx="5">
                  <c:v>Last FU</c:v>
                </c:pt>
              </c:strCache>
            </c:strRef>
          </c:cat>
          <c:val>
            <c:numRef>
              <c:f>Sheet1!$C$2:$C$7</c:f>
              <c:numCache>
                <c:formatCode>General</c:formatCode>
                <c:ptCount val="6"/>
                <c:pt idx="0">
                  <c:v>83.33</c:v>
                </c:pt>
                <c:pt idx="1">
                  <c:v>84.35</c:v>
                </c:pt>
                <c:pt idx="2">
                  <c:v>76.47</c:v>
                </c:pt>
                <c:pt idx="3">
                  <c:v>79.67</c:v>
                </c:pt>
                <c:pt idx="4">
                  <c:v>75.61</c:v>
                </c:pt>
                <c:pt idx="5">
                  <c:v>75.41</c:v>
                </c:pt>
              </c:numCache>
            </c:numRef>
          </c:val>
        </c:ser>
        <c:dLbls>
          <c:showLegendKey val="0"/>
          <c:showVal val="0"/>
          <c:showCatName val="0"/>
          <c:showSerName val="0"/>
          <c:showPercent val="0"/>
          <c:showBubbleSize val="0"/>
        </c:dLbls>
        <c:gapWidth val="150"/>
        <c:axId val="173356544"/>
        <c:axId val="173358080"/>
      </c:barChart>
      <c:catAx>
        <c:axId val="173356544"/>
        <c:scaling>
          <c:orientation val="minMax"/>
        </c:scaling>
        <c:delete val="0"/>
        <c:axPos val="b"/>
        <c:majorTickMark val="out"/>
        <c:minorTickMark val="none"/>
        <c:tickLblPos val="nextTo"/>
        <c:txPr>
          <a:bodyPr/>
          <a:lstStyle/>
          <a:p>
            <a:pPr>
              <a:defRPr b="1"/>
            </a:pPr>
            <a:endParaRPr lang="en-US"/>
          </a:p>
        </c:txPr>
        <c:crossAx val="173358080"/>
        <c:crosses val="autoZero"/>
        <c:auto val="1"/>
        <c:lblAlgn val="ctr"/>
        <c:lblOffset val="100"/>
        <c:noMultiLvlLbl val="0"/>
      </c:catAx>
      <c:valAx>
        <c:axId val="173358080"/>
        <c:scaling>
          <c:orientation val="minMax"/>
          <c:min val="20"/>
        </c:scaling>
        <c:delete val="0"/>
        <c:axPos val="l"/>
        <c:majorGridlines/>
        <c:numFmt formatCode="General" sourceLinked="1"/>
        <c:majorTickMark val="out"/>
        <c:minorTickMark val="none"/>
        <c:tickLblPos val="nextTo"/>
        <c:txPr>
          <a:bodyPr/>
          <a:lstStyle/>
          <a:p>
            <a:pPr>
              <a:defRPr b="1"/>
            </a:pPr>
            <a:endParaRPr lang="en-US"/>
          </a:p>
        </c:txPr>
        <c:crossAx val="173356544"/>
        <c:crosses val="autoZero"/>
        <c:crossBetween val="between"/>
      </c:valAx>
      <c:spPr>
        <a:solidFill>
          <a:schemeClr val="bg2">
            <a:lumMod val="20000"/>
            <a:lumOff val="80000"/>
          </a:schemeClr>
        </a:solidFill>
      </c:spPr>
    </c:plotArea>
    <c:legend>
      <c:legendPos val="t"/>
      <c:layout>
        <c:manualLayout>
          <c:xMode val="edge"/>
          <c:yMode val="edge"/>
          <c:x val="0.4045793431226502"/>
          <c:y val="8.0456786919283679E-2"/>
          <c:w val="0.44009056300394883"/>
          <c:h val="7.2035288996609659E-2"/>
        </c:manualLayout>
      </c:layout>
      <c:overlay val="0"/>
      <c:txPr>
        <a:bodyPr/>
        <a:lstStyle/>
        <a:p>
          <a:pPr>
            <a:defRPr b="1">
              <a:solidFill>
                <a:schemeClr val="tx2"/>
              </a:solidFill>
            </a:defRPr>
          </a:pPr>
          <a:endParaRPr lang="en-US"/>
        </a:p>
      </c:txPr>
    </c:legend>
    <c:plotVisOnly val="1"/>
    <c:dispBlanksAs val="gap"/>
    <c:showDLblsOverMax val="0"/>
  </c:chart>
  <c:spPr>
    <a:solidFill>
      <a:schemeClr val="bg2">
        <a:lumMod val="60000"/>
        <a:lumOff val="40000"/>
      </a:schemeClr>
    </a:solidFill>
  </c:spPr>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817943211644"/>
          <c:y val="3.1149098175875137E-2"/>
          <c:w val="0.87229019449491896"/>
          <c:h val="0.82086816071068036"/>
        </c:manualLayout>
      </c:layout>
      <c:barChart>
        <c:barDir val="col"/>
        <c:grouping val="clustered"/>
        <c:varyColors val="0"/>
        <c:ser>
          <c:idx val="0"/>
          <c:order val="0"/>
          <c:tx>
            <c:strRef>
              <c:f>Sheet1!$B$1</c:f>
              <c:strCache>
                <c:ptCount val="1"/>
                <c:pt idx="0">
                  <c:v>Non-Completers</c:v>
                </c:pt>
              </c:strCache>
            </c:strRef>
          </c:tx>
          <c:spPr>
            <a:solidFill>
              <a:schemeClr val="accent1">
                <a:lumMod val="90000"/>
              </a:schemeClr>
            </a:solidFill>
          </c:spPr>
          <c:invertIfNegative val="0"/>
          <c:dPt>
            <c:idx val="1"/>
            <c:invertIfNegative val="0"/>
            <c:bubble3D val="0"/>
          </c:dPt>
          <c:cat>
            <c:strRef>
              <c:f>Sheet1!$A$2:$A$7</c:f>
              <c:strCache>
                <c:ptCount val="6"/>
                <c:pt idx="0">
                  <c:v>Mid-Tx</c:v>
                </c:pt>
                <c:pt idx="1">
                  <c:v>End-Tx</c:v>
                </c:pt>
                <c:pt idx="2">
                  <c:v>1st FU</c:v>
                </c:pt>
                <c:pt idx="3">
                  <c:v>2nd FU</c:v>
                </c:pt>
                <c:pt idx="4">
                  <c:v>3rd FU</c:v>
                </c:pt>
                <c:pt idx="5">
                  <c:v>Last FU</c:v>
                </c:pt>
              </c:strCache>
            </c:strRef>
          </c:cat>
          <c:val>
            <c:numRef>
              <c:f>Sheet1!$B$2:$B$7</c:f>
              <c:numCache>
                <c:formatCode>General</c:formatCode>
                <c:ptCount val="6"/>
                <c:pt idx="0">
                  <c:v>2.8889</c:v>
                </c:pt>
                <c:pt idx="1">
                  <c:v>4.5476000000000001</c:v>
                </c:pt>
                <c:pt idx="2">
                  <c:v>2.8376000000000001</c:v>
                </c:pt>
                <c:pt idx="3">
                  <c:v>3.5405000000000002</c:v>
                </c:pt>
                <c:pt idx="4">
                  <c:v>2.4323999999999999</c:v>
                </c:pt>
                <c:pt idx="5">
                  <c:v>3.6757</c:v>
                </c:pt>
              </c:numCache>
            </c:numRef>
          </c:val>
        </c:ser>
        <c:ser>
          <c:idx val="1"/>
          <c:order val="1"/>
          <c:tx>
            <c:strRef>
              <c:f>Sheet1!$C$1</c:f>
              <c:strCache>
                <c:ptCount val="1"/>
                <c:pt idx="0">
                  <c:v>Completers</c:v>
                </c:pt>
              </c:strCache>
            </c:strRef>
          </c:tx>
          <c:invertIfNegative val="0"/>
          <c:cat>
            <c:strRef>
              <c:f>Sheet1!$A$2:$A$7</c:f>
              <c:strCache>
                <c:ptCount val="6"/>
                <c:pt idx="0">
                  <c:v>Mid-Tx</c:v>
                </c:pt>
                <c:pt idx="1">
                  <c:v>End-Tx</c:v>
                </c:pt>
                <c:pt idx="2">
                  <c:v>1st FU</c:v>
                </c:pt>
                <c:pt idx="3">
                  <c:v>2nd FU</c:v>
                </c:pt>
                <c:pt idx="4">
                  <c:v>3rd FU</c:v>
                </c:pt>
                <c:pt idx="5">
                  <c:v>Last FU</c:v>
                </c:pt>
              </c:strCache>
            </c:strRef>
          </c:cat>
          <c:val>
            <c:numRef>
              <c:f>Sheet1!$C$2:$C$7</c:f>
              <c:numCache>
                <c:formatCode>General</c:formatCode>
                <c:ptCount val="6"/>
                <c:pt idx="0">
                  <c:v>0.78849999999999998</c:v>
                </c:pt>
                <c:pt idx="1">
                  <c:v>0.70750000000000002</c:v>
                </c:pt>
                <c:pt idx="2">
                  <c:v>1.4559</c:v>
                </c:pt>
                <c:pt idx="3">
                  <c:v>1.9187000000000001</c:v>
                </c:pt>
                <c:pt idx="4">
                  <c:v>2.2033</c:v>
                </c:pt>
                <c:pt idx="5">
                  <c:v>2.2623000000000002</c:v>
                </c:pt>
              </c:numCache>
            </c:numRef>
          </c:val>
        </c:ser>
        <c:dLbls>
          <c:showLegendKey val="0"/>
          <c:showVal val="0"/>
          <c:showCatName val="0"/>
          <c:showSerName val="0"/>
          <c:showPercent val="0"/>
          <c:showBubbleSize val="0"/>
        </c:dLbls>
        <c:gapWidth val="150"/>
        <c:axId val="180056448"/>
        <c:axId val="180057984"/>
      </c:barChart>
      <c:catAx>
        <c:axId val="180056448"/>
        <c:scaling>
          <c:orientation val="minMax"/>
        </c:scaling>
        <c:delete val="0"/>
        <c:axPos val="b"/>
        <c:majorTickMark val="out"/>
        <c:minorTickMark val="none"/>
        <c:tickLblPos val="nextTo"/>
        <c:txPr>
          <a:bodyPr/>
          <a:lstStyle/>
          <a:p>
            <a:pPr>
              <a:defRPr b="1"/>
            </a:pPr>
            <a:endParaRPr lang="en-US"/>
          </a:p>
        </c:txPr>
        <c:crossAx val="180057984"/>
        <c:crosses val="autoZero"/>
        <c:auto val="1"/>
        <c:lblAlgn val="ctr"/>
        <c:lblOffset val="100"/>
        <c:noMultiLvlLbl val="0"/>
      </c:catAx>
      <c:valAx>
        <c:axId val="180057984"/>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180056448"/>
        <c:crosses val="autoZero"/>
        <c:crossBetween val="between"/>
      </c:valAx>
      <c:spPr>
        <a:solidFill>
          <a:schemeClr val="bg2">
            <a:lumMod val="20000"/>
            <a:lumOff val="80000"/>
          </a:schemeClr>
        </a:solidFill>
      </c:spPr>
    </c:plotArea>
    <c:legend>
      <c:legendPos val="t"/>
      <c:layout>
        <c:manualLayout>
          <c:xMode val="edge"/>
          <c:yMode val="edge"/>
          <c:x val="0.40869231686948221"/>
          <c:y val="0.13215264176735914"/>
          <c:w val="0.49901002147458845"/>
          <c:h val="8.8322026572454096E-2"/>
        </c:manualLayout>
      </c:layout>
      <c:overlay val="0"/>
      <c:txPr>
        <a:bodyPr/>
        <a:lstStyle/>
        <a:p>
          <a:pPr>
            <a:defRPr b="1">
              <a:solidFill>
                <a:schemeClr val="tx2"/>
              </a:solidFill>
            </a:defRPr>
          </a:pPr>
          <a:endParaRPr lang="en-US"/>
        </a:p>
      </c:txPr>
    </c:legend>
    <c:plotVisOnly val="1"/>
    <c:dispBlanksAs val="gap"/>
    <c:showDLblsOverMax val="0"/>
  </c:chart>
  <c:spPr>
    <a:solidFill>
      <a:schemeClr val="bg2">
        <a:lumMod val="60000"/>
        <a:lumOff val="40000"/>
      </a:schemeClr>
    </a:solidFill>
  </c:spPr>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347137163410129E-2"/>
          <c:y val="0.15430241033786621"/>
          <c:w val="0.89796150481189851"/>
          <c:h val="0.72812018127412881"/>
        </c:manualLayout>
      </c:layout>
      <c:lineChart>
        <c:grouping val="standard"/>
        <c:varyColors val="0"/>
        <c:ser>
          <c:idx val="0"/>
          <c:order val="0"/>
          <c:tx>
            <c:strRef>
              <c:f>Sheet1!$B$1</c:f>
              <c:strCache>
                <c:ptCount val="1"/>
                <c:pt idx="0">
                  <c:v>Completers </c:v>
                </c:pt>
              </c:strCache>
            </c:strRef>
          </c:tx>
          <c:spPr>
            <a:ln w="34925">
              <a:solidFill>
                <a:schemeClr val="accent2"/>
              </a:solidFill>
            </a:ln>
          </c:spPr>
          <c:marker>
            <c:spPr>
              <a:solidFill>
                <a:schemeClr val="accent2"/>
              </a:solidFill>
              <a:ln w="34925">
                <a:solidFill>
                  <a:schemeClr val="accent2"/>
                </a:solidFill>
              </a:ln>
            </c:spPr>
          </c:marker>
          <c:dPt>
            <c:idx val="0"/>
            <c:bubble3D val="0"/>
          </c:dPt>
          <c:dPt>
            <c:idx val="1"/>
            <c:bubble3D val="0"/>
          </c:dPt>
          <c:dPt>
            <c:idx val="2"/>
            <c:bubble3D val="0"/>
          </c:dPt>
          <c:dPt>
            <c:idx val="3"/>
            <c:bubble3D val="0"/>
          </c:dPt>
          <c:cat>
            <c:strRef>
              <c:f>Sheet1!$A$2:$A$5</c:f>
              <c:strCache>
                <c:ptCount val="4"/>
                <c:pt idx="0">
                  <c:v>Mid-treatment</c:v>
                </c:pt>
                <c:pt idx="1">
                  <c:v>End-of-treatment</c:v>
                </c:pt>
                <c:pt idx="2">
                  <c:v>First Follow-up</c:v>
                </c:pt>
                <c:pt idx="3">
                  <c:v>Last Follow-up</c:v>
                </c:pt>
              </c:strCache>
            </c:strRef>
          </c:cat>
          <c:val>
            <c:numRef>
              <c:f>Sheet1!$B$2:$B$5</c:f>
              <c:numCache>
                <c:formatCode>General</c:formatCode>
                <c:ptCount val="4"/>
                <c:pt idx="0">
                  <c:v>0.1401</c:v>
                </c:pt>
                <c:pt idx="1">
                  <c:v>0.1618</c:v>
                </c:pt>
                <c:pt idx="2">
                  <c:v>0.18559999999999999</c:v>
                </c:pt>
                <c:pt idx="3">
                  <c:v>0.27050000000000002</c:v>
                </c:pt>
              </c:numCache>
            </c:numRef>
          </c:val>
          <c:smooth val="0"/>
        </c:ser>
        <c:ser>
          <c:idx val="1"/>
          <c:order val="1"/>
          <c:tx>
            <c:strRef>
              <c:f>Sheet1!$C$1</c:f>
              <c:strCache>
                <c:ptCount val="1"/>
                <c:pt idx="0">
                  <c:v>Non-Completers</c:v>
                </c:pt>
              </c:strCache>
            </c:strRef>
          </c:tx>
          <c:spPr>
            <a:ln w="34925" cmpd="sng">
              <a:solidFill>
                <a:schemeClr val="accent1">
                  <a:lumMod val="50000"/>
                </a:schemeClr>
              </a:solidFill>
            </a:ln>
          </c:spPr>
          <c:marker>
            <c:spPr>
              <a:solidFill>
                <a:schemeClr val="accent1">
                  <a:lumMod val="50000"/>
                </a:schemeClr>
              </a:solidFill>
              <a:ln w="34925">
                <a:solidFill>
                  <a:schemeClr val="accent1">
                    <a:lumMod val="50000"/>
                  </a:schemeClr>
                </a:solidFill>
              </a:ln>
            </c:spPr>
          </c:marker>
          <c:cat>
            <c:strRef>
              <c:f>Sheet1!$A$2:$A$5</c:f>
              <c:strCache>
                <c:ptCount val="4"/>
                <c:pt idx="0">
                  <c:v>Mid-treatment</c:v>
                </c:pt>
                <c:pt idx="1">
                  <c:v>End-of-treatment</c:v>
                </c:pt>
                <c:pt idx="2">
                  <c:v>First Follow-up</c:v>
                </c:pt>
                <c:pt idx="3">
                  <c:v>Last Follow-up</c:v>
                </c:pt>
              </c:strCache>
            </c:strRef>
          </c:cat>
          <c:val>
            <c:numRef>
              <c:f>Sheet1!$C$2:$C$5</c:f>
              <c:numCache>
                <c:formatCode>General</c:formatCode>
                <c:ptCount val="4"/>
                <c:pt idx="0">
                  <c:v>0.37719999999999998</c:v>
                </c:pt>
                <c:pt idx="1">
                  <c:v>0.38400000000000001</c:v>
                </c:pt>
                <c:pt idx="2">
                  <c:v>0.39090000000000003</c:v>
                </c:pt>
                <c:pt idx="3">
                  <c:v>0.41170000000000001</c:v>
                </c:pt>
              </c:numCache>
            </c:numRef>
          </c:val>
          <c:smooth val="0"/>
        </c:ser>
        <c:dLbls>
          <c:showLegendKey val="0"/>
          <c:showVal val="0"/>
          <c:showCatName val="0"/>
          <c:showSerName val="0"/>
          <c:showPercent val="0"/>
          <c:showBubbleSize val="0"/>
        </c:dLbls>
        <c:marker val="1"/>
        <c:smooth val="0"/>
        <c:axId val="180079232"/>
        <c:axId val="179643136"/>
      </c:lineChart>
      <c:catAx>
        <c:axId val="180079232"/>
        <c:scaling>
          <c:orientation val="minMax"/>
        </c:scaling>
        <c:delete val="0"/>
        <c:axPos val="b"/>
        <c:majorTickMark val="out"/>
        <c:minorTickMark val="none"/>
        <c:tickLblPos val="nextTo"/>
        <c:txPr>
          <a:bodyPr/>
          <a:lstStyle/>
          <a:p>
            <a:pPr>
              <a:defRPr b="1">
                <a:solidFill>
                  <a:schemeClr val="tx1"/>
                </a:solidFill>
              </a:defRPr>
            </a:pPr>
            <a:endParaRPr lang="en-US"/>
          </a:p>
        </c:txPr>
        <c:crossAx val="179643136"/>
        <c:crosses val="autoZero"/>
        <c:auto val="1"/>
        <c:lblAlgn val="ctr"/>
        <c:lblOffset val="100"/>
        <c:noMultiLvlLbl val="0"/>
      </c:catAx>
      <c:valAx>
        <c:axId val="179643136"/>
        <c:scaling>
          <c:orientation val="minMax"/>
        </c:scaling>
        <c:delete val="0"/>
        <c:axPos val="l"/>
        <c:majorGridlines/>
        <c:numFmt formatCode="General" sourceLinked="1"/>
        <c:majorTickMark val="out"/>
        <c:minorTickMark val="none"/>
        <c:tickLblPos val="nextTo"/>
        <c:spPr>
          <a:noFill/>
        </c:spPr>
        <c:txPr>
          <a:bodyPr/>
          <a:lstStyle/>
          <a:p>
            <a:pPr>
              <a:defRPr b="1">
                <a:solidFill>
                  <a:schemeClr val="tx1"/>
                </a:solidFill>
              </a:defRPr>
            </a:pPr>
            <a:endParaRPr lang="en-US"/>
          </a:p>
        </c:txPr>
        <c:crossAx val="180079232"/>
        <c:crosses val="autoZero"/>
        <c:crossBetween val="between"/>
      </c:valAx>
      <c:spPr>
        <a:solidFill>
          <a:schemeClr val="bg2">
            <a:lumMod val="20000"/>
            <a:lumOff val="80000"/>
          </a:schemeClr>
        </a:solidFill>
      </c:spPr>
    </c:plotArea>
    <c:legend>
      <c:legendPos val="t"/>
      <c:legendEntry>
        <c:idx val="0"/>
        <c:txPr>
          <a:bodyPr/>
          <a:lstStyle/>
          <a:p>
            <a:pPr>
              <a:defRPr sz="1400">
                <a:solidFill>
                  <a:schemeClr val="tx2"/>
                </a:solidFill>
              </a:defRPr>
            </a:pPr>
            <a:endParaRPr lang="en-US"/>
          </a:p>
        </c:txPr>
      </c:legendEntry>
      <c:legendEntry>
        <c:idx val="1"/>
        <c:txPr>
          <a:bodyPr/>
          <a:lstStyle/>
          <a:p>
            <a:pPr>
              <a:defRPr sz="1400">
                <a:solidFill>
                  <a:schemeClr val="tx2"/>
                </a:solidFill>
              </a:defRPr>
            </a:pPr>
            <a:endParaRPr lang="en-US"/>
          </a:p>
        </c:txPr>
      </c:legendEntry>
      <c:overlay val="0"/>
      <c:spPr>
        <a:solidFill>
          <a:schemeClr val="bg2">
            <a:lumMod val="20000"/>
            <a:lumOff val="80000"/>
          </a:schemeClr>
        </a:solidFill>
      </c:spPr>
      <c:txPr>
        <a:bodyPr/>
        <a:lstStyle/>
        <a:p>
          <a:pPr>
            <a:defRPr sz="1400">
              <a:solidFill>
                <a:schemeClr val="tx2"/>
              </a:solidFill>
            </a:defRPr>
          </a:pPr>
          <a:endParaRPr lang="en-US"/>
        </a:p>
      </c:txPr>
    </c:legend>
    <c:plotVisOnly val="1"/>
    <c:dispBlanksAs val="gap"/>
    <c:showDLblsOverMax val="0"/>
  </c:chart>
  <c:spPr>
    <a:solidFill>
      <a:schemeClr val="bg2">
        <a:lumMod val="60000"/>
        <a:lumOff val="40000"/>
      </a:schemeClr>
    </a:solidFill>
    <a:ln>
      <a:solidFill>
        <a:schemeClr val="bg2">
          <a:lumMod val="20000"/>
          <a:lumOff val="80000"/>
        </a:schemeClr>
      </a:solidFill>
    </a:ln>
  </c:spPr>
  <c:txPr>
    <a:bodyPr/>
    <a:lstStyle/>
    <a:p>
      <a:pPr>
        <a:defRPr sz="1800">
          <a:solidFill>
            <a:schemeClr val="bg2"/>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81211387038159"/>
          <c:y val="6.7267565112053299E-2"/>
          <c:w val="0.86776529772013788"/>
          <c:h val="0.82086816071068036"/>
        </c:manualLayout>
      </c:layout>
      <c:barChart>
        <c:barDir val="col"/>
        <c:grouping val="clustered"/>
        <c:varyColors val="0"/>
        <c:ser>
          <c:idx val="0"/>
          <c:order val="0"/>
          <c:tx>
            <c:strRef>
              <c:f>Sheet1!$B$1</c:f>
              <c:strCache>
                <c:ptCount val="1"/>
                <c:pt idx="0">
                  <c:v>TAU</c:v>
                </c:pt>
              </c:strCache>
            </c:strRef>
          </c:tx>
          <c:spPr>
            <a:solidFill>
              <a:srgbClr val="FF0000"/>
            </a:solidFill>
          </c:spPr>
          <c:invertIfNegative val="0"/>
          <c:cat>
            <c:strRef>
              <c:f>Sheet1!$A$2:$A$7</c:f>
              <c:strCache>
                <c:ptCount val="6"/>
                <c:pt idx="0">
                  <c:v>Mid-Tx</c:v>
                </c:pt>
                <c:pt idx="1">
                  <c:v>End-Tx</c:v>
                </c:pt>
                <c:pt idx="2">
                  <c:v>1st FU</c:v>
                </c:pt>
                <c:pt idx="3">
                  <c:v>2nd FU</c:v>
                </c:pt>
                <c:pt idx="4">
                  <c:v>3rd FU</c:v>
                </c:pt>
                <c:pt idx="5">
                  <c:v>Last FU</c:v>
                </c:pt>
              </c:strCache>
            </c:strRef>
          </c:cat>
          <c:val>
            <c:numRef>
              <c:f>Sheet1!$B$2:$B$7</c:f>
              <c:numCache>
                <c:formatCode>General</c:formatCode>
                <c:ptCount val="6"/>
                <c:pt idx="0">
                  <c:v>70.05</c:v>
                </c:pt>
                <c:pt idx="1">
                  <c:v>70.87</c:v>
                </c:pt>
                <c:pt idx="2">
                  <c:v>69.95</c:v>
                </c:pt>
                <c:pt idx="3">
                  <c:v>75.72</c:v>
                </c:pt>
                <c:pt idx="4">
                  <c:v>79.19</c:v>
                </c:pt>
                <c:pt idx="5">
                  <c:v>71.680000000000007</c:v>
                </c:pt>
              </c:numCache>
            </c:numRef>
          </c:val>
        </c:ser>
        <c:ser>
          <c:idx val="1"/>
          <c:order val="1"/>
          <c:tx>
            <c:strRef>
              <c:f>Sheet1!$C$1</c:f>
              <c:strCache>
                <c:ptCount val="1"/>
                <c:pt idx="0">
                  <c:v>Stage-12</c:v>
                </c:pt>
              </c:strCache>
            </c:strRef>
          </c:tx>
          <c:spPr>
            <a:solidFill>
              <a:schemeClr val="accent2"/>
            </a:solidFill>
          </c:spPr>
          <c:invertIfNegative val="0"/>
          <c:cat>
            <c:strRef>
              <c:f>Sheet1!$A$2:$A$7</c:f>
              <c:strCache>
                <c:ptCount val="6"/>
                <c:pt idx="0">
                  <c:v>Mid-Tx</c:v>
                </c:pt>
                <c:pt idx="1">
                  <c:v>End-Tx</c:v>
                </c:pt>
                <c:pt idx="2">
                  <c:v>1st FU</c:v>
                </c:pt>
                <c:pt idx="3">
                  <c:v>2nd FU</c:v>
                </c:pt>
                <c:pt idx="4">
                  <c:v>3rd FU</c:v>
                </c:pt>
                <c:pt idx="5">
                  <c:v>Last FU</c:v>
                </c:pt>
              </c:strCache>
            </c:strRef>
          </c:cat>
          <c:val>
            <c:numRef>
              <c:f>Sheet1!$C$2:$C$7</c:f>
              <c:numCache>
                <c:formatCode>General</c:formatCode>
                <c:ptCount val="6"/>
                <c:pt idx="0">
                  <c:v>75.62</c:v>
                </c:pt>
                <c:pt idx="1">
                  <c:v>77.25</c:v>
                </c:pt>
                <c:pt idx="2">
                  <c:v>70.52</c:v>
                </c:pt>
                <c:pt idx="3">
                  <c:v>75</c:v>
                </c:pt>
                <c:pt idx="4">
                  <c:v>73.13</c:v>
                </c:pt>
                <c:pt idx="5">
                  <c:v>72.33</c:v>
                </c:pt>
              </c:numCache>
            </c:numRef>
          </c:val>
        </c:ser>
        <c:dLbls>
          <c:showLegendKey val="0"/>
          <c:showVal val="0"/>
          <c:showCatName val="0"/>
          <c:showSerName val="0"/>
          <c:showPercent val="0"/>
          <c:showBubbleSize val="0"/>
        </c:dLbls>
        <c:gapWidth val="150"/>
        <c:axId val="166474880"/>
        <c:axId val="166476416"/>
      </c:barChart>
      <c:catAx>
        <c:axId val="166474880"/>
        <c:scaling>
          <c:orientation val="minMax"/>
        </c:scaling>
        <c:delete val="0"/>
        <c:axPos val="b"/>
        <c:majorTickMark val="out"/>
        <c:minorTickMark val="none"/>
        <c:tickLblPos val="nextTo"/>
        <c:txPr>
          <a:bodyPr/>
          <a:lstStyle/>
          <a:p>
            <a:pPr>
              <a:defRPr b="1"/>
            </a:pPr>
            <a:endParaRPr lang="en-US"/>
          </a:p>
        </c:txPr>
        <c:crossAx val="166476416"/>
        <c:crosses val="autoZero"/>
        <c:auto val="1"/>
        <c:lblAlgn val="ctr"/>
        <c:lblOffset val="100"/>
        <c:noMultiLvlLbl val="0"/>
      </c:catAx>
      <c:valAx>
        <c:axId val="166476416"/>
        <c:scaling>
          <c:orientation val="minMax"/>
          <c:min val="60"/>
        </c:scaling>
        <c:delete val="0"/>
        <c:axPos val="l"/>
        <c:majorGridlines/>
        <c:numFmt formatCode="General" sourceLinked="1"/>
        <c:majorTickMark val="out"/>
        <c:minorTickMark val="none"/>
        <c:tickLblPos val="nextTo"/>
        <c:txPr>
          <a:bodyPr/>
          <a:lstStyle/>
          <a:p>
            <a:pPr>
              <a:defRPr b="1"/>
            </a:pPr>
            <a:endParaRPr lang="en-US"/>
          </a:p>
        </c:txPr>
        <c:crossAx val="166474880"/>
        <c:crosses val="autoZero"/>
        <c:crossBetween val="between"/>
      </c:valAx>
      <c:spPr>
        <a:solidFill>
          <a:schemeClr val="bg2">
            <a:lumMod val="20000"/>
            <a:lumOff val="80000"/>
          </a:schemeClr>
        </a:solidFill>
      </c:spPr>
    </c:plotArea>
    <c:legend>
      <c:legendPos val="t"/>
      <c:layout>
        <c:manualLayout>
          <c:xMode val="edge"/>
          <c:yMode val="edge"/>
          <c:x val="0.37988086048067521"/>
          <c:y val="8.7831647556111309E-2"/>
          <c:w val="0.26352966908548198"/>
          <c:h val="6.7716240767063049E-2"/>
        </c:manualLayout>
      </c:layout>
      <c:overlay val="0"/>
      <c:txPr>
        <a:bodyPr/>
        <a:lstStyle/>
        <a:p>
          <a:pPr>
            <a:defRPr b="1">
              <a:solidFill>
                <a:schemeClr val="tx2"/>
              </a:solidFill>
            </a:defRPr>
          </a:pPr>
          <a:endParaRPr lang="en-US"/>
        </a:p>
      </c:txPr>
    </c:legend>
    <c:plotVisOnly val="1"/>
    <c:dispBlanksAs val="gap"/>
    <c:showDLblsOverMax val="0"/>
  </c:chart>
  <c:spPr>
    <a:solidFill>
      <a:schemeClr val="bg2">
        <a:lumMod val="60000"/>
        <a:lumOff val="40000"/>
      </a:schemeClr>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28704155343414"/>
          <c:y val="8.8908556249789966E-2"/>
          <c:w val="0.87305939834443769"/>
          <c:h val="0.82086816071068036"/>
        </c:manualLayout>
      </c:layout>
      <c:barChart>
        <c:barDir val="col"/>
        <c:grouping val="clustered"/>
        <c:varyColors val="0"/>
        <c:ser>
          <c:idx val="0"/>
          <c:order val="0"/>
          <c:tx>
            <c:strRef>
              <c:f>Sheet1!$B$1</c:f>
              <c:strCache>
                <c:ptCount val="1"/>
                <c:pt idx="0">
                  <c:v>TAU</c:v>
                </c:pt>
              </c:strCache>
            </c:strRef>
          </c:tx>
          <c:spPr>
            <a:solidFill>
              <a:srgbClr val="FF0000"/>
            </a:solidFill>
          </c:spPr>
          <c:invertIfNegative val="0"/>
          <c:cat>
            <c:strRef>
              <c:f>Sheet1!$A$2:$A$7</c:f>
              <c:strCache>
                <c:ptCount val="6"/>
                <c:pt idx="0">
                  <c:v>Mid-Tx</c:v>
                </c:pt>
                <c:pt idx="1">
                  <c:v>End-Tx</c:v>
                </c:pt>
                <c:pt idx="2">
                  <c:v>1st FU</c:v>
                </c:pt>
                <c:pt idx="3">
                  <c:v>2nd FU</c:v>
                </c:pt>
                <c:pt idx="4">
                  <c:v>3rd FU</c:v>
                </c:pt>
                <c:pt idx="5">
                  <c:v>Last FU</c:v>
                </c:pt>
              </c:strCache>
            </c:strRef>
          </c:cat>
          <c:val>
            <c:numRef>
              <c:f>Sheet1!$B$2:$B$7</c:f>
              <c:numCache>
                <c:formatCode>General</c:formatCode>
                <c:ptCount val="6"/>
                <c:pt idx="0">
                  <c:v>1.2258</c:v>
                </c:pt>
                <c:pt idx="1">
                  <c:v>1.2183999999999999</c:v>
                </c:pt>
                <c:pt idx="2">
                  <c:v>1.6373</c:v>
                </c:pt>
                <c:pt idx="3">
                  <c:v>2.4508999999999999</c:v>
                </c:pt>
                <c:pt idx="4">
                  <c:v>2.1907999999999999</c:v>
                </c:pt>
                <c:pt idx="5">
                  <c:v>2.4565999999999999</c:v>
                </c:pt>
              </c:numCache>
            </c:numRef>
          </c:val>
        </c:ser>
        <c:ser>
          <c:idx val="1"/>
          <c:order val="1"/>
          <c:tx>
            <c:strRef>
              <c:f>Sheet1!$C$1</c:f>
              <c:strCache>
                <c:ptCount val="1"/>
                <c:pt idx="0">
                  <c:v>Stage-12</c:v>
                </c:pt>
              </c:strCache>
            </c:strRef>
          </c:tx>
          <c:spPr>
            <a:solidFill>
              <a:schemeClr val="accent2"/>
            </a:solidFill>
          </c:spPr>
          <c:invertIfNegative val="0"/>
          <c:cat>
            <c:strRef>
              <c:f>Sheet1!$A$2:$A$7</c:f>
              <c:strCache>
                <c:ptCount val="6"/>
                <c:pt idx="0">
                  <c:v>Mid-Tx</c:v>
                </c:pt>
                <c:pt idx="1">
                  <c:v>End-Tx</c:v>
                </c:pt>
                <c:pt idx="2">
                  <c:v>1st FU</c:v>
                </c:pt>
                <c:pt idx="3">
                  <c:v>2nd FU</c:v>
                </c:pt>
                <c:pt idx="4">
                  <c:v>3rd FU</c:v>
                </c:pt>
                <c:pt idx="5">
                  <c:v>Last FU</c:v>
                </c:pt>
              </c:strCache>
            </c:strRef>
          </c:cat>
          <c:val>
            <c:numRef>
              <c:f>Sheet1!$C$2:$C$7</c:f>
              <c:numCache>
                <c:formatCode>General</c:formatCode>
                <c:ptCount val="6"/>
                <c:pt idx="0">
                  <c:v>1.2586999999999999</c:v>
                </c:pt>
                <c:pt idx="1">
                  <c:v>1.5608</c:v>
                </c:pt>
                <c:pt idx="2">
                  <c:v>1.7514000000000001</c:v>
                </c:pt>
                <c:pt idx="3">
                  <c:v>2.2938000000000001</c:v>
                </c:pt>
                <c:pt idx="4">
                  <c:v>2.2563</c:v>
                </c:pt>
                <c:pt idx="5">
                  <c:v>2.5912000000000002</c:v>
                </c:pt>
              </c:numCache>
            </c:numRef>
          </c:val>
        </c:ser>
        <c:dLbls>
          <c:showLegendKey val="0"/>
          <c:showVal val="0"/>
          <c:showCatName val="0"/>
          <c:showSerName val="0"/>
          <c:showPercent val="0"/>
          <c:showBubbleSize val="0"/>
        </c:dLbls>
        <c:gapWidth val="150"/>
        <c:axId val="166514688"/>
        <c:axId val="166516224"/>
      </c:barChart>
      <c:catAx>
        <c:axId val="166514688"/>
        <c:scaling>
          <c:orientation val="minMax"/>
        </c:scaling>
        <c:delete val="0"/>
        <c:axPos val="b"/>
        <c:majorTickMark val="out"/>
        <c:minorTickMark val="none"/>
        <c:tickLblPos val="nextTo"/>
        <c:txPr>
          <a:bodyPr/>
          <a:lstStyle/>
          <a:p>
            <a:pPr>
              <a:defRPr b="1"/>
            </a:pPr>
            <a:endParaRPr lang="en-US"/>
          </a:p>
        </c:txPr>
        <c:crossAx val="166516224"/>
        <c:crosses val="autoZero"/>
        <c:auto val="1"/>
        <c:lblAlgn val="ctr"/>
        <c:lblOffset val="100"/>
        <c:noMultiLvlLbl val="0"/>
      </c:catAx>
      <c:valAx>
        <c:axId val="166516224"/>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166514688"/>
        <c:crosses val="autoZero"/>
        <c:crossBetween val="between"/>
      </c:valAx>
      <c:spPr>
        <a:solidFill>
          <a:schemeClr val="bg2">
            <a:lumMod val="20000"/>
            <a:lumOff val="80000"/>
          </a:schemeClr>
        </a:solidFill>
      </c:spPr>
    </c:plotArea>
    <c:legend>
      <c:legendPos val="t"/>
      <c:layout>
        <c:manualLayout>
          <c:xMode val="edge"/>
          <c:yMode val="edge"/>
          <c:x val="0.38210514804070544"/>
          <c:y val="0.11541928573714129"/>
          <c:w val="0.23578970391858911"/>
          <c:h val="8.5975818372152596E-2"/>
        </c:manualLayout>
      </c:layout>
      <c:overlay val="0"/>
      <c:txPr>
        <a:bodyPr/>
        <a:lstStyle/>
        <a:p>
          <a:pPr>
            <a:defRPr b="1">
              <a:solidFill>
                <a:schemeClr val="bg2"/>
              </a:solidFill>
            </a:defRPr>
          </a:pPr>
          <a:endParaRPr lang="en-US"/>
        </a:p>
      </c:txPr>
    </c:legend>
    <c:plotVisOnly val="1"/>
    <c:dispBlanksAs val="gap"/>
    <c:showDLblsOverMax val="0"/>
  </c:chart>
  <c:spPr>
    <a:solidFill>
      <a:schemeClr val="bg2">
        <a:lumMod val="60000"/>
        <a:lumOff val="40000"/>
      </a:schemeClr>
    </a:solidFill>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64121230129254"/>
          <c:y val="4.4861391929187228E-2"/>
          <c:w val="0.81801243005001745"/>
          <c:h val="0.84317326500459677"/>
        </c:manualLayout>
      </c:layout>
      <c:barChart>
        <c:barDir val="col"/>
        <c:grouping val="clustered"/>
        <c:varyColors val="0"/>
        <c:ser>
          <c:idx val="0"/>
          <c:order val="0"/>
          <c:tx>
            <c:strRef>
              <c:f>Sheet1!$B$1</c:f>
              <c:strCache>
                <c:ptCount val="1"/>
                <c:pt idx="0">
                  <c:v>STAGE-12</c:v>
                </c:pt>
              </c:strCache>
            </c:strRef>
          </c:tx>
          <c:spPr>
            <a:solidFill>
              <a:schemeClr val="accent2"/>
            </a:solidFill>
            <a:ln>
              <a:solidFill>
                <a:schemeClr val="bg2"/>
              </a:solidFill>
            </a:ln>
          </c:spPr>
          <c:invertIfNegative val="0"/>
          <c:cat>
            <c:strRef>
              <c:f>Sheet1!$A$2</c:f>
              <c:strCache>
                <c:ptCount val="1"/>
                <c:pt idx="0">
                  <c:v>End of Tx</c:v>
                </c:pt>
              </c:strCache>
            </c:strRef>
          </c:cat>
          <c:val>
            <c:numRef>
              <c:f>Sheet1!$B$2</c:f>
              <c:numCache>
                <c:formatCode>General</c:formatCode>
                <c:ptCount val="1"/>
                <c:pt idx="0">
                  <c:v>0.66400000000000003</c:v>
                </c:pt>
              </c:numCache>
            </c:numRef>
          </c:val>
        </c:ser>
        <c:ser>
          <c:idx val="1"/>
          <c:order val="1"/>
          <c:tx>
            <c:strRef>
              <c:f>Sheet1!$C$1</c:f>
              <c:strCache>
                <c:ptCount val="1"/>
                <c:pt idx="0">
                  <c:v>Column1</c:v>
                </c:pt>
              </c:strCache>
            </c:strRef>
          </c:tx>
          <c:invertIfNegative val="0"/>
          <c:cat>
            <c:strRef>
              <c:f>Sheet1!$A$2</c:f>
              <c:strCache>
                <c:ptCount val="1"/>
                <c:pt idx="0">
                  <c:v>End of Tx</c:v>
                </c:pt>
              </c:strCache>
            </c:strRef>
          </c:cat>
          <c:val>
            <c:numRef>
              <c:f>Sheet1!$C$2</c:f>
              <c:numCache>
                <c:formatCode>General</c:formatCode>
                <c:ptCount val="1"/>
              </c:numCache>
            </c:numRef>
          </c:val>
        </c:ser>
        <c:ser>
          <c:idx val="2"/>
          <c:order val="2"/>
          <c:tx>
            <c:strRef>
              <c:f>Sheet1!$D$1</c:f>
              <c:strCache>
                <c:ptCount val="1"/>
                <c:pt idx="0">
                  <c:v>TAU</c:v>
                </c:pt>
              </c:strCache>
            </c:strRef>
          </c:tx>
          <c:spPr>
            <a:solidFill>
              <a:srgbClr val="FF0000"/>
            </a:solidFill>
          </c:spPr>
          <c:invertIfNegative val="0"/>
          <c:cat>
            <c:strRef>
              <c:f>Sheet1!$A$2</c:f>
              <c:strCache>
                <c:ptCount val="1"/>
                <c:pt idx="0">
                  <c:v>End of Tx</c:v>
                </c:pt>
              </c:strCache>
            </c:strRef>
          </c:cat>
          <c:val>
            <c:numRef>
              <c:f>Sheet1!$D$2</c:f>
              <c:numCache>
                <c:formatCode>General</c:formatCode>
                <c:ptCount val="1"/>
                <c:pt idx="0">
                  <c:v>0.49099999999999999</c:v>
                </c:pt>
              </c:numCache>
            </c:numRef>
          </c:val>
        </c:ser>
        <c:dLbls>
          <c:showLegendKey val="0"/>
          <c:showVal val="0"/>
          <c:showCatName val="0"/>
          <c:showSerName val="0"/>
          <c:showPercent val="0"/>
          <c:showBubbleSize val="0"/>
        </c:dLbls>
        <c:gapWidth val="150"/>
        <c:axId val="165928320"/>
        <c:axId val="173081728"/>
      </c:barChart>
      <c:catAx>
        <c:axId val="165928320"/>
        <c:scaling>
          <c:orientation val="minMax"/>
        </c:scaling>
        <c:delete val="0"/>
        <c:axPos val="b"/>
        <c:majorTickMark val="out"/>
        <c:minorTickMark val="none"/>
        <c:tickLblPos val="nextTo"/>
        <c:txPr>
          <a:bodyPr/>
          <a:lstStyle/>
          <a:p>
            <a:pPr>
              <a:defRPr b="1"/>
            </a:pPr>
            <a:endParaRPr lang="en-US"/>
          </a:p>
        </c:txPr>
        <c:crossAx val="173081728"/>
        <c:crosses val="autoZero"/>
        <c:auto val="1"/>
        <c:lblAlgn val="ctr"/>
        <c:lblOffset val="100"/>
        <c:noMultiLvlLbl val="0"/>
      </c:catAx>
      <c:valAx>
        <c:axId val="173081728"/>
        <c:scaling>
          <c:orientation val="minMax"/>
          <c:max val="0.9"/>
        </c:scaling>
        <c:delete val="0"/>
        <c:axPos val="l"/>
        <c:majorGridlines/>
        <c:numFmt formatCode="General" sourceLinked="1"/>
        <c:majorTickMark val="out"/>
        <c:minorTickMark val="none"/>
        <c:tickLblPos val="nextTo"/>
        <c:txPr>
          <a:bodyPr/>
          <a:lstStyle/>
          <a:p>
            <a:pPr>
              <a:defRPr b="1"/>
            </a:pPr>
            <a:endParaRPr lang="en-US"/>
          </a:p>
        </c:txPr>
        <c:crossAx val="165928320"/>
        <c:crosses val="autoZero"/>
        <c:crossBetween val="between"/>
        <c:majorUnit val="0.1"/>
      </c:valAx>
      <c:spPr>
        <a:solidFill>
          <a:schemeClr val="bg2">
            <a:lumMod val="20000"/>
            <a:lumOff val="80000"/>
          </a:schemeClr>
        </a:solidFill>
      </c:spPr>
    </c:plotArea>
    <c:legend>
      <c:legendPos val="r"/>
      <c:legendEntry>
        <c:idx val="1"/>
        <c:delete val="1"/>
      </c:legendEntry>
      <c:layout>
        <c:manualLayout>
          <c:xMode val="edge"/>
          <c:yMode val="edge"/>
          <c:x val="0.21737062348338537"/>
          <c:y val="6.8098214678290567E-2"/>
          <c:w val="0.45558535135938194"/>
          <c:h val="4.4441812714774737E-2"/>
        </c:manualLayout>
      </c:layout>
      <c:overlay val="0"/>
      <c:txPr>
        <a:bodyPr/>
        <a:lstStyle/>
        <a:p>
          <a:pPr>
            <a:defRPr sz="1400" b="1">
              <a:solidFill>
                <a:schemeClr val="tx2"/>
              </a:solidFill>
            </a:defRPr>
          </a:pPr>
          <a:endParaRPr lang="en-US"/>
        </a:p>
      </c:txPr>
    </c:legend>
    <c:plotVisOnly val="1"/>
    <c:dispBlanksAs val="gap"/>
    <c:showDLblsOverMax val="0"/>
  </c:chart>
  <c:spPr>
    <a:solidFill>
      <a:schemeClr val="bg2">
        <a:lumMod val="60000"/>
        <a:lumOff val="40000"/>
      </a:schemeClr>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64121230129254"/>
          <c:y val="4.4861391929187228E-2"/>
          <c:w val="0.85414450552171561"/>
          <c:h val="0.84317326500459677"/>
        </c:manualLayout>
      </c:layout>
      <c:barChart>
        <c:barDir val="col"/>
        <c:grouping val="clustered"/>
        <c:varyColors val="0"/>
        <c:ser>
          <c:idx val="0"/>
          <c:order val="0"/>
          <c:tx>
            <c:strRef>
              <c:f>Sheet1!$B$1</c:f>
              <c:strCache>
                <c:ptCount val="1"/>
                <c:pt idx="0">
                  <c:v>Use</c:v>
                </c:pt>
              </c:strCache>
            </c:strRef>
          </c:tx>
          <c:spPr>
            <a:solidFill>
              <a:schemeClr val="accent1">
                <a:lumMod val="50000"/>
              </a:schemeClr>
            </a:solidFill>
          </c:spPr>
          <c:invertIfNegative val="0"/>
          <c:cat>
            <c:strRef>
              <c:f>Sheet1!$A$2</c:f>
              <c:strCache>
                <c:ptCount val="1"/>
                <c:pt idx="0">
                  <c:v>Mid Tx Use</c:v>
                </c:pt>
              </c:strCache>
            </c:strRef>
          </c:cat>
          <c:val>
            <c:numRef>
              <c:f>Sheet1!$B$2</c:f>
              <c:numCache>
                <c:formatCode>General</c:formatCode>
                <c:ptCount val="1"/>
                <c:pt idx="0">
                  <c:v>6.9000000000000006E-2</c:v>
                </c:pt>
              </c:numCache>
            </c:numRef>
          </c:val>
        </c:ser>
        <c:ser>
          <c:idx val="1"/>
          <c:order val="1"/>
          <c:tx>
            <c:strRef>
              <c:f>Sheet1!$C$1</c:f>
              <c:strCache>
                <c:ptCount val="1"/>
                <c:pt idx="0">
                  <c:v>Series 2</c:v>
                </c:pt>
              </c:strCache>
            </c:strRef>
          </c:tx>
          <c:invertIfNegative val="0"/>
          <c:cat>
            <c:strRef>
              <c:f>Sheet1!$A$2</c:f>
              <c:strCache>
                <c:ptCount val="1"/>
                <c:pt idx="0">
                  <c:v>Mid Tx Use</c:v>
                </c:pt>
              </c:strCache>
            </c:strRef>
          </c:cat>
          <c:val>
            <c:numRef>
              <c:f>Sheet1!$C$2</c:f>
              <c:numCache>
                <c:formatCode>General</c:formatCode>
                <c:ptCount val="1"/>
              </c:numCache>
            </c:numRef>
          </c:val>
        </c:ser>
        <c:ser>
          <c:idx val="2"/>
          <c:order val="2"/>
          <c:tx>
            <c:strRef>
              <c:f>Sheet1!$D$1</c:f>
              <c:strCache>
                <c:ptCount val="1"/>
                <c:pt idx="0">
                  <c:v>No Use</c:v>
                </c:pt>
              </c:strCache>
            </c:strRef>
          </c:tx>
          <c:spPr>
            <a:solidFill>
              <a:srgbClr val="00B050"/>
            </a:solidFill>
          </c:spPr>
          <c:invertIfNegative val="0"/>
          <c:cat>
            <c:strRef>
              <c:f>Sheet1!$A$2</c:f>
              <c:strCache>
                <c:ptCount val="1"/>
                <c:pt idx="0">
                  <c:v>Mid Tx Use</c:v>
                </c:pt>
              </c:strCache>
            </c:strRef>
          </c:cat>
          <c:val>
            <c:numRef>
              <c:f>Sheet1!$D$2</c:f>
              <c:numCache>
                <c:formatCode>General</c:formatCode>
                <c:ptCount val="1"/>
                <c:pt idx="0">
                  <c:v>0.77</c:v>
                </c:pt>
              </c:numCache>
            </c:numRef>
          </c:val>
        </c:ser>
        <c:dLbls>
          <c:showLegendKey val="0"/>
          <c:showVal val="0"/>
          <c:showCatName val="0"/>
          <c:showSerName val="0"/>
          <c:showPercent val="0"/>
          <c:showBubbleSize val="0"/>
        </c:dLbls>
        <c:gapWidth val="150"/>
        <c:axId val="173107840"/>
        <c:axId val="173109632"/>
      </c:barChart>
      <c:catAx>
        <c:axId val="173107840"/>
        <c:scaling>
          <c:orientation val="minMax"/>
        </c:scaling>
        <c:delete val="0"/>
        <c:axPos val="b"/>
        <c:majorTickMark val="out"/>
        <c:minorTickMark val="none"/>
        <c:tickLblPos val="nextTo"/>
        <c:txPr>
          <a:bodyPr/>
          <a:lstStyle/>
          <a:p>
            <a:pPr>
              <a:defRPr b="1"/>
            </a:pPr>
            <a:endParaRPr lang="en-US"/>
          </a:p>
        </c:txPr>
        <c:crossAx val="173109632"/>
        <c:crosses val="autoZero"/>
        <c:auto val="1"/>
        <c:lblAlgn val="ctr"/>
        <c:lblOffset val="100"/>
        <c:noMultiLvlLbl val="0"/>
      </c:catAx>
      <c:valAx>
        <c:axId val="173109632"/>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173107840"/>
        <c:crosses val="autoZero"/>
        <c:crossBetween val="between"/>
      </c:valAx>
      <c:spPr>
        <a:solidFill>
          <a:schemeClr val="bg2">
            <a:lumMod val="20000"/>
            <a:lumOff val="80000"/>
          </a:schemeClr>
        </a:solidFill>
      </c:spPr>
    </c:plotArea>
    <c:legend>
      <c:legendPos val="r"/>
      <c:legendEntry>
        <c:idx val="1"/>
        <c:delete val="1"/>
      </c:legendEntry>
      <c:layout>
        <c:manualLayout>
          <c:xMode val="edge"/>
          <c:yMode val="edge"/>
          <c:x val="0.18746496310602684"/>
          <c:y val="4.8455986052029151E-2"/>
          <c:w val="0.45089981676818708"/>
          <c:h val="0.10056246593266449"/>
        </c:manualLayout>
      </c:layout>
      <c:overlay val="0"/>
      <c:txPr>
        <a:bodyPr/>
        <a:lstStyle/>
        <a:p>
          <a:pPr>
            <a:defRPr sz="1400" b="1">
              <a:solidFill>
                <a:schemeClr val="tx2"/>
              </a:solidFill>
            </a:defRPr>
          </a:pPr>
          <a:endParaRPr lang="en-US"/>
        </a:p>
      </c:txPr>
    </c:legend>
    <c:plotVisOnly val="1"/>
    <c:dispBlanksAs val="gap"/>
    <c:showDLblsOverMax val="0"/>
  </c:chart>
  <c:spPr>
    <a:solidFill>
      <a:schemeClr val="bg2">
        <a:lumMod val="60000"/>
        <a:lumOff val="40000"/>
      </a:schemeClr>
    </a:solidFill>
  </c:spPr>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66636953399693"/>
          <c:y val="5.8891555233659666E-2"/>
          <c:w val="0.78888822859406726"/>
          <c:h val="0.84317326500459677"/>
        </c:manualLayout>
      </c:layout>
      <c:barChart>
        <c:barDir val="col"/>
        <c:grouping val="clustered"/>
        <c:varyColors val="0"/>
        <c:ser>
          <c:idx val="0"/>
          <c:order val="0"/>
          <c:tx>
            <c:strRef>
              <c:f>Sheet1!$B$1</c:f>
              <c:strCache>
                <c:ptCount val="1"/>
                <c:pt idx="0">
                  <c:v>STAGE-12</c:v>
                </c:pt>
              </c:strCache>
            </c:strRef>
          </c:tx>
          <c:spPr>
            <a:solidFill>
              <a:schemeClr val="accent2"/>
            </a:solidFill>
            <a:ln>
              <a:solidFill>
                <a:schemeClr val="bg2"/>
              </a:solidFill>
            </a:ln>
          </c:spPr>
          <c:invertIfNegative val="0"/>
          <c:dPt>
            <c:idx val="0"/>
            <c:invertIfNegative val="0"/>
            <c:bubble3D val="0"/>
            <c:spPr>
              <a:solidFill>
                <a:schemeClr val="accent2"/>
              </a:solidFill>
              <a:ln>
                <a:solidFill>
                  <a:schemeClr val="bg2">
                    <a:lumMod val="50000"/>
                  </a:schemeClr>
                </a:solidFill>
              </a:ln>
            </c:spPr>
          </c:dPt>
          <c:cat>
            <c:strRef>
              <c:f>Sheet1!$A$2</c:f>
              <c:strCache>
                <c:ptCount val="1"/>
                <c:pt idx="0">
                  <c:v>End of Tx</c:v>
                </c:pt>
              </c:strCache>
            </c:strRef>
          </c:cat>
          <c:val>
            <c:numRef>
              <c:f>Sheet1!$B$2</c:f>
              <c:numCache>
                <c:formatCode>General</c:formatCode>
                <c:ptCount val="1"/>
                <c:pt idx="0">
                  <c:v>1.5613999999999999</c:v>
                </c:pt>
              </c:numCache>
            </c:numRef>
          </c:val>
        </c:ser>
        <c:ser>
          <c:idx val="1"/>
          <c:order val="1"/>
          <c:tx>
            <c:strRef>
              <c:f>Sheet1!$C$1</c:f>
              <c:strCache>
                <c:ptCount val="1"/>
                <c:pt idx="0">
                  <c:v>Column1</c:v>
                </c:pt>
              </c:strCache>
            </c:strRef>
          </c:tx>
          <c:invertIfNegative val="0"/>
          <c:cat>
            <c:strRef>
              <c:f>Sheet1!$A$2</c:f>
              <c:strCache>
                <c:ptCount val="1"/>
                <c:pt idx="0">
                  <c:v>End of Tx</c:v>
                </c:pt>
              </c:strCache>
            </c:strRef>
          </c:cat>
          <c:val>
            <c:numRef>
              <c:f>Sheet1!$C$2</c:f>
              <c:numCache>
                <c:formatCode>General</c:formatCode>
                <c:ptCount val="1"/>
              </c:numCache>
            </c:numRef>
          </c:val>
        </c:ser>
        <c:ser>
          <c:idx val="2"/>
          <c:order val="2"/>
          <c:tx>
            <c:strRef>
              <c:f>Sheet1!$D$1</c:f>
              <c:strCache>
                <c:ptCount val="1"/>
                <c:pt idx="0">
                  <c:v>TAU</c:v>
                </c:pt>
              </c:strCache>
            </c:strRef>
          </c:tx>
          <c:spPr>
            <a:solidFill>
              <a:srgbClr val="FF0000"/>
            </a:solidFill>
          </c:spPr>
          <c:invertIfNegative val="0"/>
          <c:cat>
            <c:strRef>
              <c:f>Sheet1!$A$2</c:f>
              <c:strCache>
                <c:ptCount val="1"/>
                <c:pt idx="0">
                  <c:v>End of Tx</c:v>
                </c:pt>
              </c:strCache>
            </c:strRef>
          </c:cat>
          <c:val>
            <c:numRef>
              <c:f>Sheet1!$D$2</c:f>
              <c:numCache>
                <c:formatCode>General</c:formatCode>
                <c:ptCount val="1"/>
                <c:pt idx="0">
                  <c:v>1.2000999999999999</c:v>
                </c:pt>
              </c:numCache>
            </c:numRef>
          </c:val>
        </c:ser>
        <c:dLbls>
          <c:showLegendKey val="0"/>
          <c:showVal val="0"/>
          <c:showCatName val="0"/>
          <c:showSerName val="0"/>
          <c:showPercent val="0"/>
          <c:showBubbleSize val="0"/>
        </c:dLbls>
        <c:gapWidth val="150"/>
        <c:axId val="178897280"/>
        <c:axId val="178898816"/>
      </c:barChart>
      <c:catAx>
        <c:axId val="178897280"/>
        <c:scaling>
          <c:orientation val="minMax"/>
        </c:scaling>
        <c:delete val="0"/>
        <c:axPos val="b"/>
        <c:majorTickMark val="out"/>
        <c:minorTickMark val="none"/>
        <c:tickLblPos val="nextTo"/>
        <c:txPr>
          <a:bodyPr/>
          <a:lstStyle/>
          <a:p>
            <a:pPr>
              <a:defRPr b="1"/>
            </a:pPr>
            <a:endParaRPr lang="en-US"/>
          </a:p>
        </c:txPr>
        <c:crossAx val="178898816"/>
        <c:crosses val="autoZero"/>
        <c:auto val="1"/>
        <c:lblAlgn val="ctr"/>
        <c:lblOffset val="100"/>
        <c:noMultiLvlLbl val="0"/>
      </c:catAx>
      <c:valAx>
        <c:axId val="178898816"/>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178897280"/>
        <c:crosses val="autoZero"/>
        <c:crossBetween val="between"/>
      </c:valAx>
      <c:spPr>
        <a:solidFill>
          <a:schemeClr val="bg2">
            <a:lumMod val="20000"/>
            <a:lumOff val="80000"/>
          </a:schemeClr>
        </a:solidFill>
        <a:ln>
          <a:solidFill>
            <a:schemeClr val="bg2">
              <a:lumMod val="20000"/>
              <a:lumOff val="80000"/>
            </a:schemeClr>
          </a:solidFill>
        </a:ln>
      </c:spPr>
    </c:plotArea>
    <c:legend>
      <c:legendPos val="r"/>
      <c:legendEntry>
        <c:idx val="1"/>
        <c:delete val="1"/>
      </c:legendEntry>
      <c:layout>
        <c:manualLayout>
          <c:xMode val="edge"/>
          <c:yMode val="edge"/>
          <c:x val="0.17963477442678158"/>
          <c:y val="6.8098214678290567E-2"/>
          <c:w val="0.4241388104788788"/>
          <c:h val="7.8114204645508598E-2"/>
        </c:manualLayout>
      </c:layout>
      <c:overlay val="0"/>
      <c:txPr>
        <a:bodyPr/>
        <a:lstStyle/>
        <a:p>
          <a:pPr>
            <a:defRPr sz="1400" b="1">
              <a:solidFill>
                <a:schemeClr val="tx2"/>
              </a:solidFill>
            </a:defRPr>
          </a:pPr>
          <a:endParaRPr lang="en-US"/>
        </a:p>
      </c:txPr>
    </c:legend>
    <c:plotVisOnly val="1"/>
    <c:dispBlanksAs val="gap"/>
    <c:showDLblsOverMax val="0"/>
  </c:chart>
  <c:spPr>
    <a:solidFill>
      <a:schemeClr val="bg2">
        <a:lumMod val="60000"/>
        <a:lumOff val="40000"/>
      </a:schemeClr>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64121230129254"/>
          <c:y val="4.4861391929187228E-2"/>
          <c:w val="0.81918734214826916"/>
          <c:h val="0.84317326500459677"/>
        </c:manualLayout>
      </c:layout>
      <c:barChart>
        <c:barDir val="col"/>
        <c:grouping val="clustered"/>
        <c:varyColors val="0"/>
        <c:ser>
          <c:idx val="0"/>
          <c:order val="0"/>
          <c:tx>
            <c:strRef>
              <c:f>Sheet1!$B$1</c:f>
              <c:strCache>
                <c:ptCount val="1"/>
                <c:pt idx="0">
                  <c:v>Use</c:v>
                </c:pt>
              </c:strCache>
            </c:strRef>
          </c:tx>
          <c:spPr>
            <a:solidFill>
              <a:schemeClr val="accent1">
                <a:lumMod val="50000"/>
              </a:schemeClr>
            </a:solidFill>
          </c:spPr>
          <c:invertIfNegative val="0"/>
          <c:cat>
            <c:strRef>
              <c:f>Sheet1!$A$2</c:f>
              <c:strCache>
                <c:ptCount val="1"/>
                <c:pt idx="0">
                  <c:v>Mid Tx Use</c:v>
                </c:pt>
              </c:strCache>
            </c:strRef>
          </c:cat>
          <c:val>
            <c:numRef>
              <c:f>Sheet1!$B$2</c:f>
              <c:numCache>
                <c:formatCode>General</c:formatCode>
                <c:ptCount val="1"/>
                <c:pt idx="0">
                  <c:v>4.1018999999999997</c:v>
                </c:pt>
              </c:numCache>
            </c:numRef>
          </c:val>
        </c:ser>
        <c:ser>
          <c:idx val="1"/>
          <c:order val="1"/>
          <c:tx>
            <c:strRef>
              <c:f>Sheet1!$C$1</c:f>
              <c:strCache>
                <c:ptCount val="1"/>
                <c:pt idx="0">
                  <c:v>Series 2</c:v>
                </c:pt>
              </c:strCache>
            </c:strRef>
          </c:tx>
          <c:invertIfNegative val="0"/>
          <c:cat>
            <c:strRef>
              <c:f>Sheet1!$A$2</c:f>
              <c:strCache>
                <c:ptCount val="1"/>
                <c:pt idx="0">
                  <c:v>Mid Tx Use</c:v>
                </c:pt>
              </c:strCache>
            </c:strRef>
          </c:cat>
          <c:val>
            <c:numRef>
              <c:f>Sheet1!$C$2</c:f>
              <c:numCache>
                <c:formatCode>General</c:formatCode>
                <c:ptCount val="1"/>
              </c:numCache>
            </c:numRef>
          </c:val>
        </c:ser>
        <c:ser>
          <c:idx val="2"/>
          <c:order val="2"/>
          <c:tx>
            <c:strRef>
              <c:f>Sheet1!$D$1</c:f>
              <c:strCache>
                <c:ptCount val="1"/>
                <c:pt idx="0">
                  <c:v>No Use</c:v>
                </c:pt>
              </c:strCache>
            </c:strRef>
          </c:tx>
          <c:spPr>
            <a:solidFill>
              <a:srgbClr val="00B050"/>
            </a:solidFill>
          </c:spPr>
          <c:invertIfNegative val="0"/>
          <c:cat>
            <c:strRef>
              <c:f>Sheet1!$A$2</c:f>
              <c:strCache>
                <c:ptCount val="1"/>
                <c:pt idx="0">
                  <c:v>Mid Tx Use</c:v>
                </c:pt>
              </c:strCache>
            </c:strRef>
          </c:cat>
          <c:val>
            <c:numRef>
              <c:f>Sheet1!$D$2</c:f>
              <c:numCache>
                <c:formatCode>General</c:formatCode>
                <c:ptCount val="1"/>
                <c:pt idx="0">
                  <c:v>0.30649999999999999</c:v>
                </c:pt>
              </c:numCache>
            </c:numRef>
          </c:val>
        </c:ser>
        <c:dLbls>
          <c:showLegendKey val="0"/>
          <c:showVal val="0"/>
          <c:showCatName val="0"/>
          <c:showSerName val="0"/>
          <c:showPercent val="0"/>
          <c:showBubbleSize val="0"/>
        </c:dLbls>
        <c:gapWidth val="150"/>
        <c:axId val="173227392"/>
        <c:axId val="173233280"/>
      </c:barChart>
      <c:catAx>
        <c:axId val="173227392"/>
        <c:scaling>
          <c:orientation val="minMax"/>
        </c:scaling>
        <c:delete val="0"/>
        <c:axPos val="b"/>
        <c:majorTickMark val="out"/>
        <c:minorTickMark val="none"/>
        <c:tickLblPos val="nextTo"/>
        <c:txPr>
          <a:bodyPr/>
          <a:lstStyle/>
          <a:p>
            <a:pPr>
              <a:defRPr b="1"/>
            </a:pPr>
            <a:endParaRPr lang="en-US"/>
          </a:p>
        </c:txPr>
        <c:crossAx val="173233280"/>
        <c:crosses val="autoZero"/>
        <c:auto val="1"/>
        <c:lblAlgn val="ctr"/>
        <c:lblOffset val="100"/>
        <c:noMultiLvlLbl val="0"/>
      </c:catAx>
      <c:valAx>
        <c:axId val="173233280"/>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173227392"/>
        <c:crosses val="autoZero"/>
        <c:crossBetween val="between"/>
      </c:valAx>
      <c:spPr>
        <a:solidFill>
          <a:schemeClr val="bg2">
            <a:lumMod val="20000"/>
            <a:lumOff val="80000"/>
          </a:schemeClr>
        </a:solidFill>
      </c:spPr>
    </c:plotArea>
    <c:legend>
      <c:legendPos val="r"/>
      <c:legendEntry>
        <c:idx val="0"/>
        <c:txPr>
          <a:bodyPr/>
          <a:lstStyle/>
          <a:p>
            <a:pPr>
              <a:defRPr sz="1400" b="1">
                <a:solidFill>
                  <a:schemeClr val="tx2"/>
                </a:solidFill>
              </a:defRPr>
            </a:pPr>
            <a:endParaRPr lang="en-US"/>
          </a:p>
        </c:txPr>
      </c:legendEntry>
      <c:legendEntry>
        <c:idx val="1"/>
        <c:delete val="1"/>
      </c:legendEntry>
      <c:legendEntry>
        <c:idx val="2"/>
        <c:txPr>
          <a:bodyPr/>
          <a:lstStyle/>
          <a:p>
            <a:pPr>
              <a:defRPr sz="1400" b="1">
                <a:solidFill>
                  <a:schemeClr val="tx2"/>
                </a:solidFill>
              </a:defRPr>
            </a:pPr>
            <a:endParaRPr lang="en-US"/>
          </a:p>
        </c:txPr>
      </c:legendEntry>
      <c:layout>
        <c:manualLayout>
          <c:xMode val="edge"/>
          <c:yMode val="edge"/>
          <c:x val="0.42923735948100827"/>
          <c:y val="4.8915556755545729E-2"/>
          <c:w val="0.48900163422968357"/>
          <c:h val="9.9643324525631335E-2"/>
        </c:manualLayout>
      </c:layout>
      <c:overlay val="0"/>
      <c:txPr>
        <a:bodyPr/>
        <a:lstStyle/>
        <a:p>
          <a:pPr>
            <a:defRPr b="1">
              <a:solidFill>
                <a:schemeClr val="tx2"/>
              </a:solidFill>
            </a:defRPr>
          </a:pPr>
          <a:endParaRPr lang="en-US"/>
        </a:p>
      </c:txPr>
    </c:legend>
    <c:plotVisOnly val="1"/>
    <c:dispBlanksAs val="gap"/>
    <c:showDLblsOverMax val="0"/>
  </c:chart>
  <c:spPr>
    <a:solidFill>
      <a:schemeClr val="bg2">
        <a:lumMod val="60000"/>
        <a:lumOff val="40000"/>
      </a:schemeClr>
    </a:solidFill>
  </c:spPr>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236026052299024E-2"/>
          <c:y val="5.0473457250976198E-2"/>
          <c:w val="0.89007545931758525"/>
          <c:h val="0.84317326500459677"/>
        </c:manualLayout>
      </c:layout>
      <c:lineChart>
        <c:grouping val="standard"/>
        <c:varyColors val="0"/>
        <c:ser>
          <c:idx val="0"/>
          <c:order val="0"/>
          <c:tx>
            <c:strRef>
              <c:f>Sheet1!$B$1</c:f>
              <c:strCache>
                <c:ptCount val="1"/>
                <c:pt idx="0">
                  <c:v>Stage-12</c:v>
                </c:pt>
              </c:strCache>
            </c:strRef>
          </c:tx>
          <c:spPr>
            <a:ln w="34925">
              <a:solidFill>
                <a:schemeClr val="accent2"/>
              </a:solidFill>
            </a:ln>
          </c:spPr>
          <c:marker>
            <c:spPr>
              <a:solidFill>
                <a:schemeClr val="accent2"/>
              </a:solidFill>
              <a:ln w="34925">
                <a:solidFill>
                  <a:schemeClr val="accent2"/>
                </a:solidFill>
              </a:ln>
            </c:spPr>
          </c:marker>
          <c:dPt>
            <c:idx val="0"/>
            <c:bubble3D val="0"/>
            <c:spPr>
              <a:ln w="34925" cmpd="sng">
                <a:solidFill>
                  <a:schemeClr val="accent2"/>
                </a:solidFill>
              </a:ln>
            </c:spPr>
          </c:dPt>
          <c:dPt>
            <c:idx val="1"/>
            <c:bubble3D val="0"/>
          </c:dPt>
          <c:dPt>
            <c:idx val="2"/>
            <c:bubble3D val="0"/>
            <c:spPr>
              <a:ln w="34925" cmpd="sng">
                <a:solidFill>
                  <a:schemeClr val="accent2"/>
                </a:solidFill>
              </a:ln>
            </c:spPr>
          </c:dPt>
          <c:dPt>
            <c:idx val="3"/>
            <c:bubble3D val="0"/>
          </c:dPt>
          <c:cat>
            <c:strRef>
              <c:f>Sheet1!$A$2:$A$6</c:f>
              <c:strCache>
                <c:ptCount val="4"/>
                <c:pt idx="0">
                  <c:v>Mid-Tx</c:v>
                </c:pt>
                <c:pt idx="1">
                  <c:v>End-Tx</c:v>
                </c:pt>
                <c:pt idx="2">
                  <c:v>1st FU</c:v>
                </c:pt>
                <c:pt idx="3">
                  <c:v>Last Fu</c:v>
                </c:pt>
              </c:strCache>
            </c:strRef>
          </c:cat>
          <c:val>
            <c:numRef>
              <c:f>Sheet1!$B$2:$B$6</c:f>
              <c:numCache>
                <c:formatCode>General</c:formatCode>
                <c:ptCount val="5"/>
                <c:pt idx="0">
                  <c:v>0.18640000000000001</c:v>
                </c:pt>
                <c:pt idx="1">
                  <c:v>0.20669999999999999</c:v>
                </c:pt>
                <c:pt idx="2">
                  <c:v>0.2283</c:v>
                </c:pt>
                <c:pt idx="3">
                  <c:v>0.30120000000000002</c:v>
                </c:pt>
              </c:numCache>
            </c:numRef>
          </c:val>
          <c:smooth val="0"/>
        </c:ser>
        <c:ser>
          <c:idx val="1"/>
          <c:order val="1"/>
          <c:tx>
            <c:strRef>
              <c:f>Sheet1!$C$1</c:f>
              <c:strCache>
                <c:ptCount val="1"/>
                <c:pt idx="0">
                  <c:v>TAU</c:v>
                </c:pt>
              </c:strCache>
            </c:strRef>
          </c:tx>
          <c:spPr>
            <a:ln w="34925">
              <a:solidFill>
                <a:srgbClr val="FF0000"/>
              </a:solidFill>
            </a:ln>
          </c:spPr>
          <c:marker>
            <c:spPr>
              <a:solidFill>
                <a:srgbClr val="FF0000"/>
              </a:solidFill>
              <a:ln w="34925">
                <a:solidFill>
                  <a:srgbClr val="FF0000"/>
                </a:solidFill>
              </a:ln>
            </c:spPr>
          </c:marker>
          <c:cat>
            <c:strRef>
              <c:f>Sheet1!$A$2:$A$6</c:f>
              <c:strCache>
                <c:ptCount val="4"/>
                <c:pt idx="0">
                  <c:v>Mid-Tx</c:v>
                </c:pt>
                <c:pt idx="1">
                  <c:v>End-Tx</c:v>
                </c:pt>
                <c:pt idx="2">
                  <c:v>1st FU</c:v>
                </c:pt>
                <c:pt idx="3">
                  <c:v>Last Fu</c:v>
                </c:pt>
              </c:strCache>
            </c:strRef>
          </c:cat>
          <c:val>
            <c:numRef>
              <c:f>Sheet1!$C$2:$C$6</c:f>
              <c:numCache>
                <c:formatCode>General</c:formatCode>
                <c:ptCount val="5"/>
                <c:pt idx="0">
                  <c:v>0.16900000000000001</c:v>
                </c:pt>
                <c:pt idx="1">
                  <c:v>0.19400000000000001</c:v>
                </c:pt>
                <c:pt idx="2">
                  <c:v>0.2213</c:v>
                </c:pt>
                <c:pt idx="3">
                  <c:v>0.316</c:v>
                </c:pt>
              </c:numCache>
            </c:numRef>
          </c:val>
          <c:smooth val="0"/>
        </c:ser>
        <c:dLbls>
          <c:showLegendKey val="0"/>
          <c:showVal val="0"/>
          <c:showCatName val="0"/>
          <c:showSerName val="0"/>
          <c:showPercent val="0"/>
          <c:showBubbleSize val="0"/>
        </c:dLbls>
        <c:marker val="1"/>
        <c:smooth val="0"/>
        <c:axId val="178653440"/>
        <c:axId val="178659712"/>
      </c:lineChart>
      <c:catAx>
        <c:axId val="178653440"/>
        <c:scaling>
          <c:orientation val="minMax"/>
        </c:scaling>
        <c:delete val="0"/>
        <c:axPos val="b"/>
        <c:majorTickMark val="out"/>
        <c:minorTickMark val="none"/>
        <c:tickLblPos val="nextTo"/>
        <c:txPr>
          <a:bodyPr/>
          <a:lstStyle/>
          <a:p>
            <a:pPr>
              <a:defRPr b="1"/>
            </a:pPr>
            <a:endParaRPr lang="en-US"/>
          </a:p>
        </c:txPr>
        <c:crossAx val="178659712"/>
        <c:crosses val="autoZero"/>
        <c:auto val="1"/>
        <c:lblAlgn val="ctr"/>
        <c:lblOffset val="100"/>
        <c:noMultiLvlLbl val="0"/>
      </c:catAx>
      <c:valAx>
        <c:axId val="178659712"/>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178653440"/>
        <c:crosses val="autoZero"/>
        <c:crossBetween val="between"/>
      </c:valAx>
      <c:spPr>
        <a:solidFill>
          <a:schemeClr val="bg2">
            <a:lumMod val="20000"/>
            <a:lumOff val="80000"/>
          </a:schemeClr>
        </a:solidFill>
      </c:spPr>
    </c:plotArea>
    <c:legend>
      <c:legendPos val="r"/>
      <c:layout>
        <c:manualLayout>
          <c:xMode val="edge"/>
          <c:yMode val="edge"/>
          <c:x val="0.74095642558569064"/>
          <c:y val="0.65736507346613304"/>
          <c:w val="0.21274727811801303"/>
          <c:h val="0.12862279254160938"/>
        </c:manualLayout>
      </c:layout>
      <c:overlay val="0"/>
      <c:txPr>
        <a:bodyPr/>
        <a:lstStyle/>
        <a:p>
          <a:pPr>
            <a:defRPr sz="1600" b="1">
              <a:solidFill>
                <a:schemeClr val="tx1"/>
              </a:solidFill>
            </a:defRPr>
          </a:pPr>
          <a:endParaRPr lang="en-US"/>
        </a:p>
      </c:txPr>
    </c:legend>
    <c:plotVisOnly val="1"/>
    <c:dispBlanksAs val="gap"/>
    <c:showDLblsOverMax val="0"/>
  </c:chart>
  <c:spPr>
    <a:solidFill>
      <a:schemeClr val="bg2">
        <a:lumMod val="60000"/>
        <a:lumOff val="40000"/>
      </a:schemeClr>
    </a:solidFill>
    <a:ln>
      <a:solidFill>
        <a:schemeClr val="bg2">
          <a:lumMod val="20000"/>
          <a:lumOff val="80000"/>
        </a:schemeClr>
      </a:solidFill>
    </a:ln>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STAGE-12</c:v>
                </c:pt>
              </c:strCache>
            </c:strRef>
          </c:tx>
          <c:spPr>
            <a:solidFill>
              <a:schemeClr val="accent2"/>
            </a:solidFill>
          </c:spPr>
          <c:invertIfNegative val="0"/>
          <c:cat>
            <c:strRef>
              <c:f>Sheet1!$A$2:$A$4</c:f>
              <c:strCache>
                <c:ptCount val="3"/>
                <c:pt idx="0">
                  <c:v>Baseline</c:v>
                </c:pt>
                <c:pt idx="1">
                  <c:v>3-month FU</c:v>
                </c:pt>
                <c:pt idx="2">
                  <c:v>6-month FU</c:v>
                </c:pt>
              </c:strCache>
            </c:strRef>
          </c:cat>
          <c:val>
            <c:numRef>
              <c:f>Sheet1!$B$2:$B$4</c:f>
              <c:numCache>
                <c:formatCode>General</c:formatCode>
                <c:ptCount val="3"/>
                <c:pt idx="0">
                  <c:v>11.26</c:v>
                </c:pt>
                <c:pt idx="1">
                  <c:v>37.659999999999997</c:v>
                </c:pt>
                <c:pt idx="2">
                  <c:v>35.630000000000003</c:v>
                </c:pt>
              </c:numCache>
            </c:numRef>
          </c:val>
        </c:ser>
        <c:ser>
          <c:idx val="1"/>
          <c:order val="1"/>
          <c:tx>
            <c:strRef>
              <c:f>Sheet1!$C$1</c:f>
              <c:strCache>
                <c:ptCount val="1"/>
                <c:pt idx="0">
                  <c:v>TAU</c:v>
                </c:pt>
              </c:strCache>
            </c:strRef>
          </c:tx>
          <c:spPr>
            <a:solidFill>
              <a:srgbClr val="FF0000"/>
            </a:solidFill>
          </c:spPr>
          <c:invertIfNegative val="0"/>
          <c:cat>
            <c:strRef>
              <c:f>Sheet1!$A$2:$A$4</c:f>
              <c:strCache>
                <c:ptCount val="3"/>
                <c:pt idx="0">
                  <c:v>Baseline</c:v>
                </c:pt>
                <c:pt idx="1">
                  <c:v>3-month FU</c:v>
                </c:pt>
                <c:pt idx="2">
                  <c:v>6-month FU</c:v>
                </c:pt>
              </c:strCache>
            </c:strRef>
          </c:cat>
          <c:val>
            <c:numRef>
              <c:f>Sheet1!$C$2:$C$4</c:f>
              <c:numCache>
                <c:formatCode>General</c:formatCode>
                <c:ptCount val="3"/>
                <c:pt idx="0">
                  <c:v>11.97</c:v>
                </c:pt>
                <c:pt idx="1">
                  <c:v>36</c:v>
                </c:pt>
                <c:pt idx="2">
                  <c:v>38.15</c:v>
                </c:pt>
              </c:numCache>
            </c:numRef>
          </c:val>
        </c:ser>
        <c:dLbls>
          <c:showLegendKey val="0"/>
          <c:showVal val="0"/>
          <c:showCatName val="0"/>
          <c:showSerName val="0"/>
          <c:showPercent val="0"/>
          <c:showBubbleSize val="0"/>
        </c:dLbls>
        <c:gapWidth val="150"/>
        <c:axId val="179320320"/>
        <c:axId val="179321856"/>
      </c:barChart>
      <c:catAx>
        <c:axId val="179320320"/>
        <c:scaling>
          <c:orientation val="minMax"/>
        </c:scaling>
        <c:delete val="0"/>
        <c:axPos val="b"/>
        <c:numFmt formatCode="General" sourceLinked="1"/>
        <c:majorTickMark val="out"/>
        <c:minorTickMark val="none"/>
        <c:tickLblPos val="nextTo"/>
        <c:txPr>
          <a:bodyPr/>
          <a:lstStyle/>
          <a:p>
            <a:pPr>
              <a:defRPr sz="1600" b="1"/>
            </a:pPr>
            <a:endParaRPr lang="en-US"/>
          </a:p>
        </c:txPr>
        <c:crossAx val="179321856"/>
        <c:crosses val="autoZero"/>
        <c:auto val="1"/>
        <c:lblAlgn val="ctr"/>
        <c:lblOffset val="100"/>
        <c:noMultiLvlLbl val="0"/>
      </c:catAx>
      <c:valAx>
        <c:axId val="179321856"/>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179320320"/>
        <c:crosses val="autoZero"/>
        <c:crossBetween val="between"/>
      </c:valAx>
      <c:spPr>
        <a:solidFill>
          <a:schemeClr val="bg2">
            <a:lumMod val="20000"/>
            <a:lumOff val="80000"/>
          </a:schemeClr>
        </a:solidFill>
      </c:spPr>
    </c:plotArea>
    <c:legend>
      <c:legendPos val="t"/>
      <c:overlay val="0"/>
      <c:txPr>
        <a:bodyPr/>
        <a:lstStyle/>
        <a:p>
          <a:pPr>
            <a:defRPr>
              <a:solidFill>
                <a:schemeClr val="tx1"/>
              </a:solidFill>
            </a:defRPr>
          </a:pPr>
          <a:endParaRPr lang="en-US"/>
        </a:p>
      </c:txPr>
    </c:legend>
    <c:plotVisOnly val="1"/>
    <c:dispBlanksAs val="gap"/>
    <c:showDLblsOverMax val="0"/>
  </c:chart>
  <c:spPr>
    <a:solidFill>
      <a:schemeClr val="bg2">
        <a:lumMod val="60000"/>
        <a:lumOff val="40000"/>
      </a:schemeClr>
    </a:solidFill>
  </c:spPr>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0.06481</cdr:x>
      <cdr:y>0.79797</cdr:y>
    </cdr:from>
    <cdr:to>
      <cdr:x>0.17593</cdr:x>
      <cdr:y>1</cdr:y>
    </cdr:to>
    <cdr:sp macro="" textlink="">
      <cdr:nvSpPr>
        <cdr:cNvPr id="2" name="TextBox 1"/>
        <cdr:cNvSpPr txBox="1"/>
      </cdr:nvSpPr>
      <cdr:spPr>
        <a:xfrm xmlns:a="http://schemas.openxmlformats.org/drawingml/2006/main">
          <a:off x="533400" y="4419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0.03704</cdr:x>
      <cdr:y>0.9252</cdr:y>
    </cdr:from>
    <cdr:to>
      <cdr:x>0.35185</cdr:x>
      <cdr:y>1</cdr:y>
    </cdr:to>
    <cdr:sp macro="" textlink="">
      <cdr:nvSpPr>
        <cdr:cNvPr id="3" name="TextBox 7"/>
        <cdr:cNvSpPr txBox="1"/>
      </cdr:nvSpPr>
      <cdr:spPr>
        <a:xfrm xmlns:a="http://schemas.openxmlformats.org/drawingml/2006/main">
          <a:off x="304800" y="4187409"/>
          <a:ext cx="25908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fontAlgn="auto">
            <a:spcBef>
              <a:spcPts val="0"/>
            </a:spcBef>
            <a:spcAft>
              <a:spcPts val="0"/>
            </a:spcAft>
          </a:pPr>
          <a:r>
            <a:rPr lang="en-US" sz="1600" b="1" dirty="0" smtClean="0">
              <a:latin typeface="Calibri"/>
            </a:rPr>
            <a:t>Baseline 30-Day Self Report</a:t>
          </a:r>
          <a:endParaRPr lang="en-US" sz="1600" b="1" dirty="0">
            <a:latin typeface="Calibri"/>
          </a:endParaRPr>
        </a:p>
      </cdr:txBody>
    </cdr:sp>
  </cdr:relSizeAnchor>
  <cdr:relSizeAnchor xmlns:cdr="http://schemas.openxmlformats.org/drawingml/2006/chartDrawing">
    <cdr:from>
      <cdr:x>0.53704</cdr:x>
      <cdr:y>0.92834</cdr:y>
    </cdr:from>
    <cdr:to>
      <cdr:x>0.75255</cdr:x>
      <cdr:y>1</cdr:y>
    </cdr:to>
    <cdr:sp macro="" textlink="">
      <cdr:nvSpPr>
        <cdr:cNvPr id="4" name="TextBox 8"/>
        <cdr:cNvSpPr txBox="1"/>
      </cdr:nvSpPr>
      <cdr:spPr>
        <a:xfrm xmlns:a="http://schemas.openxmlformats.org/drawingml/2006/main">
          <a:off x="4419600" y="4385846"/>
          <a:ext cx="1773562"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fontAlgn="auto">
            <a:spcBef>
              <a:spcPts val="0"/>
            </a:spcBef>
            <a:spcAft>
              <a:spcPts val="0"/>
            </a:spcAft>
          </a:pPr>
          <a:r>
            <a:rPr lang="en-US" sz="1600" b="1" dirty="0" smtClean="0">
              <a:latin typeface="Calibri"/>
            </a:rPr>
            <a:t>Baseline Urinalysis</a:t>
          </a:r>
          <a:endParaRPr lang="en-US" sz="1600" b="1" dirty="0">
            <a:latin typeface="Calibri"/>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0.15071</cdr:x>
      <cdr:y>0.31375</cdr:y>
    </cdr:from>
    <cdr:to>
      <cdr:x>0.64416</cdr:x>
      <cdr:y>0.43615</cdr:y>
    </cdr:to>
    <cdr:sp macro="" textlink="">
      <cdr:nvSpPr>
        <cdr:cNvPr id="2" name="TextBox 6"/>
        <cdr:cNvSpPr txBox="1"/>
      </cdr:nvSpPr>
      <cdr:spPr>
        <a:xfrm xmlns:a="http://schemas.openxmlformats.org/drawingml/2006/main">
          <a:off x="608638" y="1419999"/>
          <a:ext cx="1992853" cy="55399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b="1" dirty="0" smtClean="0">
              <a:solidFill>
                <a:schemeClr val="tx2"/>
              </a:solidFill>
              <a:latin typeface="Calibri" pitchFamily="34" charset="0"/>
              <a:cs typeface="Calibri" pitchFamily="34" charset="0"/>
            </a:rPr>
            <a:t>Odds Ratio = 50.77**</a:t>
          </a:r>
        </a:p>
        <a:p xmlns:a="http://schemas.openxmlformats.org/drawingml/2006/main">
          <a:pPr algn="ctr"/>
          <a:r>
            <a:rPr lang="en-US" sz="1400" dirty="0" smtClean="0">
              <a:solidFill>
                <a:schemeClr val="tx2"/>
              </a:solidFill>
              <a:latin typeface="Calibri" pitchFamily="34" charset="0"/>
              <a:cs typeface="Calibri" pitchFamily="34" charset="0"/>
            </a:rPr>
            <a:t>(95% CI </a:t>
          </a:r>
          <a:r>
            <a:rPr lang="en-US" sz="1400" b="1" dirty="0" smtClean="0">
              <a:solidFill>
                <a:schemeClr val="tx2"/>
              </a:solidFill>
              <a:latin typeface="Calibri" pitchFamily="34" charset="0"/>
              <a:cs typeface="Calibri" pitchFamily="34" charset="0"/>
            </a:rPr>
            <a:t>=  </a:t>
          </a:r>
          <a:r>
            <a:rPr lang="en-US" sz="1400" dirty="0" smtClean="0">
              <a:solidFill>
                <a:schemeClr val="tx2"/>
              </a:solidFill>
              <a:latin typeface="Calibri" pitchFamily="34" charset="0"/>
              <a:cs typeface="Calibri" pitchFamily="34" charset="0"/>
            </a:rPr>
            <a:t>2.22, 1161.99)</a:t>
          </a:r>
          <a:endParaRPr lang="en-US" sz="1400" b="1" dirty="0">
            <a:solidFill>
              <a:schemeClr val="tx2"/>
            </a:solidFill>
            <a:latin typeface="Calibri" pitchFamily="34" charset="0"/>
            <a:cs typeface="Calibri"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0.4717</cdr:x>
      <cdr:y>0.3076</cdr:y>
    </cdr:from>
    <cdr:to>
      <cdr:x>0.96226</cdr:x>
      <cdr:y>0.45458</cdr:y>
    </cdr:to>
    <cdr:sp macro="" textlink="">
      <cdr:nvSpPr>
        <cdr:cNvPr id="3" name="TextBox 2"/>
        <cdr:cNvSpPr txBox="1"/>
      </cdr:nvSpPr>
      <cdr:spPr>
        <a:xfrm xmlns:a="http://schemas.openxmlformats.org/drawingml/2006/main">
          <a:off x="1905000" y="1392198"/>
          <a:ext cx="1981184" cy="6651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2"/>
              </a:solidFill>
              <a:latin typeface="Calibri" pitchFamily="34" charset="0"/>
              <a:cs typeface="Calibri" pitchFamily="34" charset="0"/>
            </a:rPr>
            <a:t>Rate Ratio =  2.93**</a:t>
          </a:r>
        </a:p>
        <a:p xmlns:a="http://schemas.openxmlformats.org/drawingml/2006/main">
          <a:pPr algn="ctr"/>
          <a:r>
            <a:rPr lang="en-US" sz="1400" dirty="0" smtClean="0">
              <a:solidFill>
                <a:schemeClr val="tx2"/>
              </a:solidFill>
              <a:latin typeface="Calibri" pitchFamily="34" charset="0"/>
              <a:cs typeface="Calibri" pitchFamily="34" charset="0"/>
            </a:rPr>
            <a:t>(95% CI = 1.595</a:t>
          </a:r>
          <a:r>
            <a:rPr lang="en-US" sz="1400" dirty="0">
              <a:solidFill>
                <a:schemeClr val="tx2"/>
              </a:solidFill>
              <a:latin typeface="Calibri" pitchFamily="34" charset="0"/>
              <a:cs typeface="Calibri" pitchFamily="34" charset="0"/>
            </a:rPr>
            <a:t>, </a:t>
          </a:r>
          <a:r>
            <a:rPr lang="en-US" sz="1400" dirty="0" smtClean="0">
              <a:solidFill>
                <a:schemeClr val="tx2"/>
              </a:solidFill>
              <a:latin typeface="Calibri" pitchFamily="34" charset="0"/>
              <a:cs typeface="Calibri" pitchFamily="34" charset="0"/>
            </a:rPr>
            <a:t>5.39)</a:t>
          </a:r>
          <a:endParaRPr lang="en-US" sz="1400" dirty="0">
            <a:solidFill>
              <a:schemeClr val="tx2"/>
            </a:solidFill>
            <a:latin typeface="Calibri" pitchFamily="34" charset="0"/>
            <a:cs typeface="Calibri"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0.67925</cdr:x>
      <cdr:y>0.68025</cdr:y>
    </cdr:from>
    <cdr:to>
      <cdr:x>0.90566</cdr:x>
      <cdr:y>0.88229</cdr:y>
    </cdr:to>
    <cdr:sp macro="" textlink="">
      <cdr:nvSpPr>
        <cdr:cNvPr id="2" name="TextBox 1"/>
        <cdr:cNvSpPr txBox="1"/>
      </cdr:nvSpPr>
      <cdr:spPr>
        <a:xfrm xmlns:a="http://schemas.openxmlformats.org/drawingml/2006/main">
          <a:off x="2743200" y="307880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0.4717</cdr:x>
      <cdr:y>0.69028</cdr:y>
    </cdr:from>
    <cdr:to>
      <cdr:x>0.9434</cdr:x>
      <cdr:y>0.78127</cdr:y>
    </cdr:to>
    <cdr:sp macro="" textlink="">
      <cdr:nvSpPr>
        <cdr:cNvPr id="3" name="TextBox 2"/>
        <cdr:cNvSpPr txBox="1"/>
      </cdr:nvSpPr>
      <cdr:spPr>
        <a:xfrm xmlns:a="http://schemas.openxmlformats.org/drawingml/2006/main">
          <a:off x="1905000" y="3124200"/>
          <a:ext cx="1905000" cy="41180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smtClean="0"/>
            <a:t>    *       *      *</a:t>
          </a:r>
          <a:endParaRPr lang="en-US" sz="2400" dirty="0"/>
        </a:p>
      </cdr:txBody>
    </cdr:sp>
  </cdr:relSizeAnchor>
</c:userShapes>
</file>

<file path=ppt/drawings/drawing5.xml><?xml version="1.0" encoding="utf-8"?>
<c:userShapes xmlns:c="http://schemas.openxmlformats.org/drawingml/2006/chart">
  <cdr:relSizeAnchor xmlns:cdr="http://schemas.openxmlformats.org/drawingml/2006/chartDrawing">
    <cdr:from>
      <cdr:x>0.09259</cdr:x>
      <cdr:y>0.79797</cdr:y>
    </cdr:from>
    <cdr:to>
      <cdr:x>0.98148</cdr:x>
      <cdr:y>1</cdr:y>
    </cdr:to>
    <cdr:sp macro="" textlink="">
      <cdr:nvSpPr>
        <cdr:cNvPr id="2" name="TextBox 1"/>
        <cdr:cNvSpPr txBox="1"/>
      </cdr:nvSpPr>
      <cdr:spPr>
        <a:xfrm xmlns:a="http://schemas.openxmlformats.org/drawingml/2006/main">
          <a:off x="762000" y="3611563"/>
          <a:ext cx="73152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0.07407</cdr:x>
      <cdr:y>0.74079</cdr:y>
    </cdr:from>
    <cdr:to>
      <cdr:x>0.89815</cdr:x>
      <cdr:y>0.94283</cdr:y>
    </cdr:to>
    <cdr:sp macro="" textlink="">
      <cdr:nvSpPr>
        <cdr:cNvPr id="3" name="TextBox 2"/>
        <cdr:cNvSpPr txBox="1"/>
      </cdr:nvSpPr>
      <cdr:spPr>
        <a:xfrm xmlns:a="http://schemas.openxmlformats.org/drawingml/2006/main">
          <a:off x="609600" y="3352800"/>
          <a:ext cx="67818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spcBef>
              <a:spcPts val="600"/>
            </a:spcBef>
          </a:pPr>
          <a:r>
            <a:rPr lang="en-US" sz="1600" dirty="0" smtClean="0">
              <a:solidFill>
                <a:schemeClr val="tx2"/>
              </a:solidFill>
            </a:rPr>
            <a:t>Odds      0.19 *                    0.24*	             0.30*                          .58</a:t>
          </a:r>
        </a:p>
        <a:p xmlns:a="http://schemas.openxmlformats.org/drawingml/2006/main">
          <a:r>
            <a:rPr lang="en-US" sz="1600" dirty="0" smtClean="0">
              <a:solidFill>
                <a:schemeClr val="tx2"/>
              </a:solidFill>
            </a:rPr>
            <a:t>Ratios</a:t>
          </a:r>
          <a:endParaRPr lang="en-US" sz="1600" dirty="0">
            <a:solidFill>
              <a:schemeClr val="tx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FDA339-634D-4CBF-8999-0DD557E72038}" type="datetimeFigureOut">
              <a:rPr lang="en-US" smtClean="0"/>
              <a:t>12/16/2011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743666-4C5F-4C7F-A603-C21798583EC2}" type="slidenum">
              <a:rPr lang="en-US" smtClean="0"/>
              <a:t>‹#›</a:t>
            </a:fld>
            <a:endParaRPr lang="en-US"/>
          </a:p>
        </p:txBody>
      </p:sp>
    </p:spTree>
    <p:extLst>
      <p:ext uri="{BB962C8B-B14F-4D97-AF65-F5344CB8AC3E}">
        <p14:creationId xmlns:p14="http://schemas.microsoft.com/office/powerpoint/2010/main" val="3181975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8DA4E06-B43F-4028-B4FA-8B2B16C4A0F6}" type="slidenum">
              <a:rPr lang="en-US"/>
              <a:pPr/>
              <a:t>‹#›</a:t>
            </a:fld>
            <a:endParaRPr lang="en-US"/>
          </a:p>
        </p:txBody>
      </p:sp>
    </p:spTree>
    <p:extLst>
      <p:ext uri="{BB962C8B-B14F-4D97-AF65-F5344CB8AC3E}">
        <p14:creationId xmlns:p14="http://schemas.microsoft.com/office/powerpoint/2010/main" val="7710037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C3201B-97CA-451C-8550-FEBC6354EE74}" type="slidenum">
              <a:rPr lang="en-US"/>
              <a:pPr/>
              <a:t>1</a:t>
            </a:fld>
            <a:endParaRPr lang="en-US"/>
          </a:p>
        </p:txBody>
      </p:sp>
      <p:sp>
        <p:nvSpPr>
          <p:cNvPr id="46082" name="Rectangle 2"/>
          <p:cNvSpPr>
            <a:spLocks noGrp="1" noRot="1" noChangeAspect="1" noChangeArrowheads="1" noTextEdit="1"/>
          </p:cNvSpPr>
          <p:nvPr>
            <p:ph type="sldImg"/>
          </p:nvPr>
        </p:nvSpPr>
        <p:spPr>
          <a:xfrm>
            <a:off x="1144588" y="684213"/>
            <a:ext cx="4572000" cy="3429000"/>
          </a:xfrm>
          <a:ln/>
        </p:spPr>
      </p:sp>
      <p:sp>
        <p:nvSpPr>
          <p:cNvPr id="46083" name="Rectangle 3"/>
          <p:cNvSpPr>
            <a:spLocks noGrp="1" noChangeArrowheads="1"/>
          </p:cNvSpPr>
          <p:nvPr>
            <p:ph type="body" idx="1"/>
          </p:nvPr>
        </p:nvSpPr>
        <p:spPr>
          <a:xfrm>
            <a:off x="912813" y="4344988"/>
            <a:ext cx="5032375" cy="4114800"/>
          </a:xfrm>
        </p:spPr>
        <p:txBody>
          <a:bodyPr/>
          <a:lstStyle/>
          <a:p>
            <a:r>
              <a:rPr lang="en-US" dirty="0"/>
              <a:t>NIDA, NIH, DHHS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42B297-C374-453F-98A7-8FA22F6207F3}" type="slidenum">
              <a:rPr lang="en-US"/>
              <a:pPr/>
              <a:t>15</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7F9091-B03F-4276-810E-E83032EF2D82}" type="slidenum">
              <a:rPr lang="en-US"/>
              <a:pPr/>
              <a:t>16</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85047-34F5-4101-ADC8-F183080B0D99}" type="slidenum">
              <a:rPr lang="en-US"/>
              <a:pPr/>
              <a:t>18</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3B0826-6D6A-44D5-8F51-9938F9792832}" type="slidenum">
              <a:rPr lang="en-US"/>
              <a:pPr/>
              <a:t>19</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012C5B-14FD-4ABE-8FD5-20A5FF65D702}" type="slidenum">
              <a:rPr lang="en-US"/>
              <a:pPr/>
              <a:t>21</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946E6-12C8-4499-A158-1B401662712D}" type="slidenum">
              <a:rPr lang="en-US"/>
              <a:pPr/>
              <a:t>22</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204D52-747C-4059-892B-A60265234F3F}" type="slidenum">
              <a:rPr lang="en-US"/>
              <a:pPr/>
              <a:t>23</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2DF1F9-B15A-4322-9B66-F4867EA14E94}" type="slidenum">
              <a:rPr lang="en-US"/>
              <a:pPr/>
              <a:t>24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BD0BD-37D7-4953-A988-74462A8F0232}" type="slidenum">
              <a:rPr lang="en-US"/>
              <a:pPr/>
              <a:t>25</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87DD76-25BB-4E1B-840B-A4BD7627A375}" type="slidenum">
              <a:rPr lang="en-US"/>
              <a:pPr/>
              <a:t>26</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012C5B-14FD-4ABE-8FD5-20A5FF65D702}" type="slidenum">
              <a:rPr lang="en-US"/>
              <a:pPr/>
              <a:t>2</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737DC5A-55AA-4A4F-BBAF-92617F24ADBF}" type="slidenum">
              <a:rPr lang="en-US"/>
              <a:pPr/>
              <a:t>27</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012C5B-14FD-4ABE-8FD5-20A5FF65D702}" type="slidenum">
              <a:rPr lang="en-US"/>
              <a:pPr/>
              <a:t>28</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012C5B-14FD-4ABE-8FD5-20A5FF65D702}" type="slidenum">
              <a:rPr lang="en-US"/>
              <a:pPr/>
              <a:t>30</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012C5B-14FD-4ABE-8FD5-20A5FF65D702}" type="slidenum">
              <a:rPr lang="en-US"/>
              <a:pPr/>
              <a:t>31</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012C5B-14FD-4ABE-8FD5-20A5FF65D702}" type="slidenum">
              <a:rPr lang="en-US"/>
              <a:pPr/>
              <a:t>32</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012C5B-14FD-4ABE-8FD5-20A5FF65D702}" type="slidenum">
              <a:rPr lang="en-US"/>
              <a:pPr/>
              <a:t>33</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012C5B-14FD-4ABE-8FD5-20A5FF65D702}" type="slidenum">
              <a:rPr lang="en-US"/>
              <a:pPr/>
              <a:t>34</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012C5B-14FD-4ABE-8FD5-20A5FF65D702}" type="slidenum">
              <a:rPr lang="en-US"/>
              <a:pPr/>
              <a:t>35</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012C5B-14FD-4ABE-8FD5-20A5FF65D702}" type="slidenum">
              <a:rPr lang="en-US"/>
              <a:pPr/>
              <a:t>36</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BD0BD-37D7-4953-A988-74462A8F0232}" type="slidenum">
              <a:rPr lang="en-US"/>
              <a:pPr/>
              <a:t>37</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AFCB17-60F5-412E-8E92-DB49217D83EE}" type="slidenum">
              <a:rPr lang="en-US"/>
              <a:pPr/>
              <a:t>6</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BD0BD-37D7-4953-A988-74462A8F0232}" type="slidenum">
              <a:rPr lang="en-US"/>
              <a:pPr/>
              <a:t>38</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012C5B-14FD-4ABE-8FD5-20A5FF65D702}" type="slidenum">
              <a:rPr lang="en-US"/>
              <a:pPr/>
              <a:t>39</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431691-7822-4680-A655-08F97E846DA0}" type="slidenum">
              <a:rPr lang="en-US"/>
              <a:pPr/>
              <a:t>40</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AE7B20-B119-4087-83BE-AA9597D22B66}" type="slidenum">
              <a:rPr lang="en-US"/>
              <a:pPr/>
              <a:t>41</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4ED426-4596-461E-845F-0C2360112553}" type="slidenum">
              <a:rPr lang="en-US"/>
              <a:pPr/>
              <a:t>42</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73E391-9D6B-4357-BD7B-A27BCDB2D982}" type="slidenum">
              <a:rPr lang="en-US"/>
              <a:pPr/>
              <a:t>43</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5AF1C0-9AAF-4FAC-88C9-0CD0BA83CB5E}" type="slidenum">
              <a:rPr lang="en-US"/>
              <a:pPr/>
              <a:t>44</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2BCE78-71B8-478C-8A5D-13CFA23C7C20}" type="slidenum">
              <a:rPr lang="en-US"/>
              <a:pPr/>
              <a:t>45</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0D86BA-0312-4A2B-9147-44D6B723223C}" type="slidenum">
              <a:rPr lang="en-US"/>
              <a:pPr/>
              <a:t>46</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BD0BD-37D7-4953-A988-74462A8F0232}" type="slidenum">
              <a:rPr lang="en-US"/>
              <a:pPr/>
              <a:t>47</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F69E0C-A13F-4E75-A284-20AE446967FC}" type="slidenum">
              <a:rPr lang="en-US"/>
              <a:pPr/>
              <a:t>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A00F75-CA3E-4805-9972-D7C7EFDC04F2}" type="slidenum">
              <a:rPr lang="en-US"/>
              <a:pPr/>
              <a:t>48</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FC923-2AC4-443E-8AB0-A0C18BCB283E}" type="slidenum">
              <a:rPr lang="en-US"/>
              <a:pPr/>
              <a:t>49</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992D3F-9591-483D-89BF-6405832F43A1}" type="slidenum">
              <a:rPr lang="en-US"/>
              <a:pPr/>
              <a:t>50</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42B5A-0874-4D6F-9C78-2AB7EE575868}" type="slidenum">
              <a:rPr lang="en-US"/>
              <a:pPr/>
              <a:t>51</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02CC96-A0C0-495B-B9DE-D59DE7B84B27}" type="slidenum">
              <a:rPr lang="en-US"/>
              <a:pPr/>
              <a:t>52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1DC68F-2078-4F91-93AF-0475756C9D31}" type="slidenum">
              <a:rPr lang="en-US"/>
              <a:pPr/>
              <a:t>53</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BD0BD-37D7-4953-A988-74462A8F0232}" type="slidenum">
              <a:rPr lang="en-US"/>
              <a:pPr/>
              <a:t>54</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4AC65E-3A60-439A-B316-851F23BD9F0F}" type="slidenum">
              <a:rPr lang="en-US"/>
              <a:pPr/>
              <a:t>55</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1831F7-7495-44C8-B2F6-022B88CBE11F}" type="slidenum">
              <a:rPr lang="en-US"/>
              <a:pPr/>
              <a:t>56</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B3C4EC-1593-4DB0-8DA1-BEA97F3C2B57}" type="slidenum">
              <a:rPr lang="en-US"/>
              <a:pPr/>
              <a:t>57</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27273-A472-433B-B41C-DE2014DB6386}" type="slidenum">
              <a:rPr lang="en-US"/>
              <a:pPr/>
              <a:t>8</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56468DD-732A-4D2D-853C-F677488554B9}" type="slidenum">
              <a:rPr lang="en-US"/>
              <a:pPr/>
              <a:t>58</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CB801-CE97-41BD-AB59-DC5EC4E0E830}" type="slidenum">
              <a:rPr lang="en-US"/>
              <a:pPr/>
              <a:t>60</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E21454C-FDC5-4E2E-959E-4FDC407F0348}" type="slidenum">
              <a:rPr lang="en-US"/>
              <a:pPr/>
              <a:t>61</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25DF111-1078-41A0-B1D7-B1FB58766AA0}" type="slidenum">
              <a:rPr lang="en-US"/>
              <a:pPr/>
              <a:t>62</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DACA773-6082-40CC-AA36-858B93B599E4}" type="slidenum">
              <a:rPr lang="en-US"/>
              <a:pPr/>
              <a:t>63</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523A57A-DB3C-4E65-BACB-7558458EFD9C}" type="slidenum">
              <a:rPr lang="en-US"/>
              <a:pPr/>
              <a:t>64</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C0B8FF8-2795-4FF4-8E4A-A45E705AA566}" type="slidenum">
              <a:rPr lang="en-US"/>
              <a:pPr/>
              <a:t>65</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1DA1267-6E6C-44A4-A270-2EF933EFDC4D}" type="slidenum">
              <a:rPr lang="en-US"/>
              <a:pPr/>
              <a:t>66</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3B484FC-89DE-4E18-8232-3FC9A4E09377}" type="slidenum">
              <a:rPr lang="en-US"/>
              <a:pPr/>
              <a:t>67</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413D42-8486-48EB-8D8B-2797F42B2C62}" type="slidenum">
              <a:rPr lang="en-US">
                <a:solidFill>
                  <a:prstClr val="black"/>
                </a:solidFill>
              </a:rPr>
              <a:pPr/>
              <a:t>68</a:t>
            </a:fld>
            <a:endParaRPr lang="en-US">
              <a:solidFill>
                <a:prstClr val="black"/>
              </a:solidFill>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E3092B-8174-490E-8688-4EAAD7E8F60A}" type="slidenum">
              <a:rPr lang="en-US"/>
              <a:pPr/>
              <a:t>10</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4D30E3-37DE-4827-94D8-F4EB3FF5636B}" type="slidenum">
              <a:rPr lang="en-US">
                <a:solidFill>
                  <a:prstClr val="black"/>
                </a:solidFill>
              </a:rPr>
              <a:pPr/>
              <a:t>69</a:t>
            </a:fld>
            <a:endParaRPr lang="en-US">
              <a:solidFill>
                <a:prstClr val="black"/>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5270E-0670-48BD-A017-1E504C9BE1E5}"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10857204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Arial"/>
                <a:ea typeface="Times New Roman"/>
              </a:rPr>
              <a:t>Dennis Daley </a:t>
            </a:r>
            <a:endParaRPr lang="en-US" dirty="0"/>
          </a:p>
        </p:txBody>
      </p:sp>
      <p:sp>
        <p:nvSpPr>
          <p:cNvPr id="4" name="Slide Number Placeholder 3"/>
          <p:cNvSpPr>
            <a:spLocks noGrp="1"/>
          </p:cNvSpPr>
          <p:nvPr>
            <p:ph type="sldNum" sz="quarter" idx="10"/>
          </p:nvPr>
        </p:nvSpPr>
        <p:spPr/>
        <p:txBody>
          <a:bodyPr/>
          <a:lstStyle/>
          <a:p>
            <a:fld id="{9605270E-0670-48BD-A017-1E504C9BE1E5}"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7191969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5270E-0670-48BD-A017-1E504C9BE1E5}"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27635858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B797CF-2E29-4FD1-9FE3-0247C2657B5D}" type="slidenum">
              <a:rPr lang="en-US">
                <a:solidFill>
                  <a:prstClr val="black"/>
                </a:solidFill>
              </a:rPr>
              <a:pPr/>
              <a:t>103</a:t>
            </a:fld>
            <a:endParaRPr lang="en-US">
              <a:solidFill>
                <a:prstClr val="black"/>
              </a:solidFill>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CEE240-6AFF-47A6-B656-AB2CBE378D2A}" type="slidenum">
              <a:rPr lang="en-US">
                <a:solidFill>
                  <a:prstClr val="black"/>
                </a:solidFill>
              </a:rPr>
              <a:pPr/>
              <a:t>107</a:t>
            </a:fld>
            <a:endParaRPr lang="en-US">
              <a:solidFill>
                <a:prstClr val="black"/>
              </a:solidFill>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E3C41F-A54E-4B7C-BB44-8C1D471B72BB}" type="slidenum">
              <a:rPr lang="en-US">
                <a:solidFill>
                  <a:prstClr val="black"/>
                </a:solidFill>
              </a:rPr>
              <a:pPr/>
              <a:t>108</a:t>
            </a:fld>
            <a:endParaRPr lang="en-US">
              <a:solidFill>
                <a:prstClr val="black"/>
              </a:solidFill>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4A4FE0-49C0-4AF3-A892-4E3C348F72C1}" type="slidenum">
              <a:rPr lang="en-US">
                <a:solidFill>
                  <a:prstClr val="black"/>
                </a:solidFill>
              </a:rPr>
              <a:pPr/>
              <a:t>11</a:t>
            </a:fld>
            <a:endParaRPr lang="en-US">
              <a:solidFill>
                <a:prstClr val="black"/>
              </a:solidFill>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EB71B-A36B-4AAF-912A-B1FD39A17431}" type="slidenum">
              <a:rPr lang="en-US">
                <a:solidFill>
                  <a:prstClr val="black"/>
                </a:solidFill>
              </a:rPr>
              <a:pPr/>
              <a:t>12</a:t>
            </a:fld>
            <a:endParaRPr lang="en-US">
              <a:solidFill>
                <a:prstClr val="black"/>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EF4461-9D0D-41CB-AEFD-3537F6FA59A6}" type="slidenum">
              <a:rPr lang="en-US">
                <a:solidFill>
                  <a:prstClr val="black"/>
                </a:solidFill>
              </a:rPr>
              <a:pPr/>
              <a:t>13</a:t>
            </a:fld>
            <a:endParaRPr lang="en-US">
              <a:solidFill>
                <a:prstClr val="black"/>
              </a:solidFill>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EC0D8C-B9EB-4E66-9560-636ED644D65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A698C5-05C7-4416-908E-804CEC455CA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4C1A19-7DF8-43D6-BBDD-160DC54E3B7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F8EBDE7-8ABC-4303-9030-1909EF0E555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B25DD0F-8A45-496F-8AF4-3DD21E35435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D4B1A32-EB25-4FBF-A005-CA34ED5E384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F3AB0C-4BB7-46B2-9716-D51FD411869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8A45F7-223B-4627-95B9-080E9037136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CC098BA-5421-4749-96EF-32219BB99AD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6CA387E-B3AB-4B60-9835-9BAA5DAE5C1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A0CF3BE-FC26-4DAA-AEA1-0158243E69A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9F54294-ACF7-49BD-97AD-45FAAF57795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5FEA5E-ED4F-4429-AB73-80C3AB862D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ACD994-90F7-47AA-94EA-10C12CC96AD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FF">
                <a:gamma/>
                <a:shade val="46275"/>
                <a:invGamma/>
              </a:srgbClr>
            </a:gs>
            <a:gs pos="100000">
              <a:srgbClr val="000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3EC8C4-258D-4D3D-9540-FB46BEB75BA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8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552018" y="1097144"/>
            <a:ext cx="40082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lang="en-US" sz="2000" b="1" dirty="0">
                <a:solidFill>
                  <a:srgbClr val="FFFF00"/>
                </a:solidFill>
              </a:rPr>
              <a:t>National Drug Abuse Treatment</a:t>
            </a:r>
          </a:p>
          <a:p>
            <a:pPr algn="ctr">
              <a:lnSpc>
                <a:spcPct val="90000"/>
              </a:lnSpc>
            </a:pPr>
            <a:r>
              <a:rPr lang="en-US" sz="2000" b="1" dirty="0">
                <a:solidFill>
                  <a:srgbClr val="FFFF00"/>
                </a:solidFill>
              </a:rPr>
              <a:t>Clinical Trials Network</a:t>
            </a:r>
          </a:p>
        </p:txBody>
      </p:sp>
      <p:sp>
        <p:nvSpPr>
          <p:cNvPr id="45059" name="Line 3"/>
          <p:cNvSpPr>
            <a:spLocks noChangeShapeType="1"/>
          </p:cNvSpPr>
          <p:nvPr/>
        </p:nvSpPr>
        <p:spPr bwMode="auto">
          <a:xfrm>
            <a:off x="1416843" y="1743475"/>
            <a:ext cx="6399213" cy="0"/>
          </a:xfrm>
          <a:prstGeom prst="line">
            <a:avLst/>
          </a:prstGeom>
          <a:noFill/>
          <a:ln w="76200">
            <a:solidFill>
              <a:srgbClr val="D305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0" name="Text Box 4"/>
          <p:cNvSpPr txBox="1">
            <a:spLocks noChangeArrowheads="1"/>
          </p:cNvSpPr>
          <p:nvPr/>
        </p:nvSpPr>
        <p:spPr bwMode="auto">
          <a:xfrm>
            <a:off x="0" y="2286000"/>
            <a:ext cx="914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000" b="1" dirty="0">
                <a:latin typeface="Arial Rounded MT Bold" pitchFamily="34" charset="0"/>
              </a:rPr>
              <a:t>		          </a:t>
            </a:r>
          </a:p>
        </p:txBody>
      </p:sp>
      <p:sp>
        <p:nvSpPr>
          <p:cNvPr id="45061" name="Line 5"/>
          <p:cNvSpPr>
            <a:spLocks noChangeShapeType="1"/>
          </p:cNvSpPr>
          <p:nvPr/>
        </p:nvSpPr>
        <p:spPr bwMode="auto">
          <a:xfrm>
            <a:off x="1416843" y="205014"/>
            <a:ext cx="6399213" cy="0"/>
          </a:xfrm>
          <a:prstGeom prst="line">
            <a:avLst/>
          </a:prstGeom>
          <a:noFill/>
          <a:ln w="76200">
            <a:solidFill>
              <a:srgbClr val="D305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dirty="0"/>
          </a:p>
        </p:txBody>
      </p:sp>
      <p:grpSp>
        <p:nvGrpSpPr>
          <p:cNvPr id="3" name="Group 6"/>
          <p:cNvGrpSpPr>
            <a:grpSpLocks/>
          </p:cNvGrpSpPr>
          <p:nvPr/>
        </p:nvGrpSpPr>
        <p:grpSpPr bwMode="auto">
          <a:xfrm>
            <a:off x="2068806" y="119063"/>
            <a:ext cx="4832058" cy="960438"/>
            <a:chOff x="1598" y="547"/>
            <a:chExt cx="2725" cy="605"/>
          </a:xfrm>
        </p:grpSpPr>
        <p:sp>
          <p:nvSpPr>
            <p:cNvPr id="45063" name="Rectangle 7"/>
            <p:cNvSpPr>
              <a:spLocks noChangeArrowheads="1"/>
            </p:cNvSpPr>
            <p:nvPr/>
          </p:nvSpPr>
          <p:spPr bwMode="auto">
            <a:xfrm>
              <a:off x="2787" y="672"/>
              <a:ext cx="1536" cy="48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lnSpc>
                  <a:spcPct val="135000"/>
                </a:lnSpc>
              </a:pPr>
              <a:r>
                <a:rPr lang="en-US" sz="1500" b="1" dirty="0">
                  <a:solidFill>
                    <a:schemeClr val="bg1"/>
                  </a:solidFill>
                  <a:latin typeface="Futura Md BT" pitchFamily="34" charset="0"/>
                </a:rPr>
                <a:t>NATIONAL INSTITUTE ON DRUG ABUSE</a:t>
              </a:r>
            </a:p>
          </p:txBody>
        </p:sp>
        <p:sp>
          <p:nvSpPr>
            <p:cNvPr id="45064" name="Rectangle 8"/>
            <p:cNvSpPr>
              <a:spLocks noChangeArrowheads="1"/>
            </p:cNvSpPr>
            <p:nvPr/>
          </p:nvSpPr>
          <p:spPr bwMode="auto">
            <a:xfrm>
              <a:off x="1598" y="547"/>
              <a:ext cx="1562" cy="48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lnSpc>
                  <a:spcPct val="130000"/>
                </a:lnSpc>
              </a:pPr>
              <a:r>
                <a:rPr lang="en-US" sz="4000" dirty="0" smtClean="0">
                  <a:solidFill>
                    <a:srgbClr val="3366FF"/>
                  </a:solidFill>
                  <a:effectLst>
                    <a:outerShdw blurRad="38100" dist="38100" dir="2700000" algn="tl">
                      <a:srgbClr val="000000"/>
                    </a:outerShdw>
                  </a:effectLst>
                  <a:latin typeface="GoudyOlSt BT" pitchFamily="18" charset="0"/>
                </a:rPr>
                <a:t>NIDA</a:t>
              </a:r>
              <a:endParaRPr lang="en-US" sz="4000" dirty="0">
                <a:solidFill>
                  <a:srgbClr val="3366FF"/>
                </a:solidFill>
                <a:effectLst>
                  <a:outerShdw blurRad="38100" dist="38100" dir="2700000" algn="tl">
                    <a:srgbClr val="000000"/>
                  </a:outerShdw>
                </a:effectLst>
                <a:latin typeface="GoudyOlSt BT" pitchFamily="18" charset="0"/>
              </a:endParaRPr>
            </a:p>
          </p:txBody>
        </p:sp>
        <p:sp>
          <p:nvSpPr>
            <p:cNvPr id="45066" name="Line 10"/>
            <p:cNvSpPr>
              <a:spLocks noChangeShapeType="1"/>
            </p:cNvSpPr>
            <p:nvPr/>
          </p:nvSpPr>
          <p:spPr bwMode="auto">
            <a:xfrm flipH="1">
              <a:off x="2822" y="728"/>
              <a:ext cx="1405" cy="0"/>
            </a:xfrm>
            <a:prstGeom prst="line">
              <a:avLst/>
            </a:prstGeom>
            <a:noFill/>
            <a:ln w="19050">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algn="ctr"/>
              <a:endParaRPr lang="en-US"/>
            </a:p>
          </p:txBody>
        </p:sp>
        <p:sp>
          <p:nvSpPr>
            <p:cNvPr id="45067" name="Line 11"/>
            <p:cNvSpPr>
              <a:spLocks noChangeShapeType="1"/>
            </p:cNvSpPr>
            <p:nvPr/>
          </p:nvSpPr>
          <p:spPr bwMode="auto">
            <a:xfrm flipH="1">
              <a:off x="2905" y="926"/>
              <a:ext cx="1324" cy="0"/>
            </a:xfrm>
            <a:prstGeom prst="line">
              <a:avLst/>
            </a:prstGeom>
            <a:noFill/>
            <a:ln w="19050">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algn="ctr"/>
              <a:endParaRPr lang="en-US"/>
            </a:p>
          </p:txBody>
        </p:sp>
        <p:sp>
          <p:nvSpPr>
            <p:cNvPr id="45068" name="Line 12"/>
            <p:cNvSpPr>
              <a:spLocks noChangeShapeType="1"/>
            </p:cNvSpPr>
            <p:nvPr/>
          </p:nvSpPr>
          <p:spPr bwMode="auto">
            <a:xfrm flipH="1">
              <a:off x="2999" y="1122"/>
              <a:ext cx="1232" cy="0"/>
            </a:xfrm>
            <a:prstGeom prst="line">
              <a:avLst/>
            </a:prstGeom>
            <a:noFill/>
            <a:ln w="19050">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algn="ctr"/>
              <a:endParaRPr lang="en-US"/>
            </a:p>
          </p:txBody>
        </p:sp>
      </p:grpSp>
      <p:sp>
        <p:nvSpPr>
          <p:cNvPr id="45069" name="Text Box 13"/>
          <p:cNvSpPr txBox="1">
            <a:spLocks noChangeArrowheads="1"/>
          </p:cNvSpPr>
          <p:nvPr/>
        </p:nvSpPr>
        <p:spPr bwMode="auto">
          <a:xfrm>
            <a:off x="1825744" y="3429000"/>
            <a:ext cx="541020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dirty="0" smtClean="0">
                <a:solidFill>
                  <a:schemeClr val="bg1"/>
                </a:solidFill>
              </a:rPr>
              <a:t>Dennis M. Donovan</a:t>
            </a:r>
            <a:r>
              <a:rPr lang="en-US" sz="2400" dirty="0">
                <a:solidFill>
                  <a:schemeClr val="bg1"/>
                </a:solidFill>
              </a:rPr>
              <a:t>, Ph.D</a:t>
            </a:r>
            <a:r>
              <a:rPr lang="en-US" sz="2400" dirty="0" smtClean="0">
                <a:solidFill>
                  <a:schemeClr val="bg1"/>
                </a:solidFill>
              </a:rPr>
              <a:t>.</a:t>
            </a:r>
          </a:p>
          <a:p>
            <a:pPr algn="ctr" eaLnBrk="0" hangingPunct="0"/>
            <a:r>
              <a:rPr lang="en-US" dirty="0" smtClean="0">
                <a:solidFill>
                  <a:schemeClr val="bg1"/>
                </a:solidFill>
              </a:rPr>
              <a:t>University of Washington</a:t>
            </a:r>
          </a:p>
          <a:p>
            <a:pPr algn="ctr" eaLnBrk="0" hangingPunct="0"/>
            <a:endParaRPr lang="en-US" sz="2000" dirty="0">
              <a:solidFill>
                <a:schemeClr val="bg1"/>
              </a:solidFill>
            </a:endParaRPr>
          </a:p>
          <a:p>
            <a:pPr algn="ctr" eaLnBrk="0" hangingPunct="0"/>
            <a:r>
              <a:rPr lang="en-US" sz="2400" dirty="0" smtClean="0">
                <a:solidFill>
                  <a:schemeClr val="bg1"/>
                </a:solidFill>
              </a:rPr>
              <a:t>Dennis C. Daley</a:t>
            </a:r>
            <a:r>
              <a:rPr lang="en-US" sz="2400" dirty="0">
                <a:solidFill>
                  <a:schemeClr val="bg1"/>
                </a:solidFill>
              </a:rPr>
              <a:t>, Ph.D</a:t>
            </a:r>
            <a:r>
              <a:rPr lang="en-US" sz="2400" dirty="0" smtClean="0">
                <a:solidFill>
                  <a:schemeClr val="bg1"/>
                </a:solidFill>
              </a:rPr>
              <a:t>.</a:t>
            </a:r>
          </a:p>
          <a:p>
            <a:pPr algn="ctr" eaLnBrk="0" hangingPunct="0"/>
            <a:r>
              <a:rPr lang="en-US" dirty="0" smtClean="0">
                <a:solidFill>
                  <a:schemeClr val="bg1"/>
                </a:solidFill>
              </a:rPr>
              <a:t>University of Pittsburgh</a:t>
            </a:r>
            <a:endParaRPr lang="en-US" dirty="0">
              <a:solidFill>
                <a:schemeClr val="bg1"/>
              </a:solidFill>
            </a:endParaRPr>
          </a:p>
        </p:txBody>
      </p:sp>
      <p:pic>
        <p:nvPicPr>
          <p:cNvPr id="5122" name="Picture 58" descr="ct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56"/>
            <a:ext cx="873125" cy="823912"/>
          </a:xfrm>
          <a:prstGeom prst="rect">
            <a:avLst/>
          </a:prstGeom>
          <a:solidFill>
            <a:srgbClr val="00FFFF">
              <a:alpha val="50195"/>
            </a:srgbClr>
          </a:solidFill>
        </p:spPr>
      </p:pic>
      <p:pic>
        <p:nvPicPr>
          <p:cNvPr id="19" name="Picture 58" descr="ct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75" y="19231"/>
            <a:ext cx="873125" cy="823912"/>
          </a:xfrm>
          <a:prstGeom prst="rect">
            <a:avLst/>
          </a:prstGeom>
          <a:solidFill>
            <a:srgbClr val="00FFFF">
              <a:alpha val="50195"/>
            </a:srgbClr>
          </a:solidFill>
        </p:spPr>
      </p:pic>
      <p:sp>
        <p:nvSpPr>
          <p:cNvPr id="2" name="Rectangle 1"/>
          <p:cNvSpPr/>
          <p:nvPr/>
        </p:nvSpPr>
        <p:spPr>
          <a:xfrm>
            <a:off x="876686" y="1932057"/>
            <a:ext cx="7924800" cy="1815882"/>
          </a:xfrm>
          <a:prstGeom prst="rect">
            <a:avLst/>
          </a:prstGeom>
        </p:spPr>
        <p:txBody>
          <a:bodyPr wrap="square">
            <a:spAutoFit/>
          </a:bodyPr>
          <a:lstStyle/>
          <a:p>
            <a:pPr algn="ctr"/>
            <a:r>
              <a:rPr lang="en-US" sz="2800" dirty="0" smtClean="0">
                <a:solidFill>
                  <a:srgbClr val="FFFF00"/>
                </a:solidFill>
                <a:latin typeface="+mn-lt"/>
              </a:rPr>
              <a:t> </a:t>
            </a:r>
            <a:r>
              <a:rPr lang="en-US" sz="2800" b="1" dirty="0">
                <a:solidFill>
                  <a:srgbClr val="FFFF00"/>
                </a:solidFill>
                <a:latin typeface="+mn-lt"/>
              </a:rPr>
              <a:t>12-Step Facilitation: </a:t>
            </a:r>
            <a:endParaRPr lang="en-US" sz="2800" b="1" dirty="0" smtClean="0">
              <a:solidFill>
                <a:srgbClr val="FFFF00"/>
              </a:solidFill>
              <a:latin typeface="+mn-lt"/>
            </a:endParaRPr>
          </a:p>
          <a:p>
            <a:pPr algn="ctr"/>
            <a:r>
              <a:rPr lang="en-US" sz="2800" b="1" dirty="0" smtClean="0">
                <a:solidFill>
                  <a:srgbClr val="FFFF00"/>
                </a:solidFill>
                <a:latin typeface="+mn-lt"/>
              </a:rPr>
              <a:t>New </a:t>
            </a:r>
            <a:r>
              <a:rPr lang="en-US" sz="2800" b="1" dirty="0">
                <a:solidFill>
                  <a:srgbClr val="FFFF00"/>
                </a:solidFill>
                <a:latin typeface="+mn-lt"/>
              </a:rPr>
              <a:t>Evidence from the </a:t>
            </a:r>
            <a:endParaRPr lang="en-US" sz="2800" b="1" dirty="0" smtClean="0">
              <a:solidFill>
                <a:srgbClr val="FFFF00"/>
              </a:solidFill>
              <a:latin typeface="+mn-lt"/>
            </a:endParaRPr>
          </a:p>
          <a:p>
            <a:pPr algn="ctr"/>
            <a:r>
              <a:rPr lang="en-US" sz="2800" b="1" dirty="0" smtClean="0">
                <a:solidFill>
                  <a:srgbClr val="FFFF00"/>
                </a:solidFill>
                <a:latin typeface="+mn-lt"/>
              </a:rPr>
              <a:t>National </a:t>
            </a:r>
            <a:r>
              <a:rPr lang="en-US" sz="2800" b="1" dirty="0">
                <a:solidFill>
                  <a:srgbClr val="FFFF00"/>
                </a:solidFill>
                <a:latin typeface="+mn-lt"/>
              </a:rPr>
              <a:t>Drug Abuse Clinical Trials </a:t>
            </a:r>
            <a:r>
              <a:rPr lang="en-US" sz="2800" b="1" dirty="0" smtClean="0">
                <a:solidFill>
                  <a:srgbClr val="FFFF00"/>
                </a:solidFill>
                <a:latin typeface="+mn-lt"/>
              </a:rPr>
              <a:t>Network</a:t>
            </a:r>
          </a:p>
          <a:p>
            <a:endParaRPr lang="en-US" sz="2800" b="1" dirty="0" smtClean="0">
              <a:solidFill>
                <a:srgbClr val="FFFF00"/>
              </a:solidFill>
              <a:latin typeface="Myriad Pro"/>
            </a:endParaRPr>
          </a:p>
        </p:txBody>
      </p:sp>
      <p:sp>
        <p:nvSpPr>
          <p:cNvPr id="4" name="TextBox 3"/>
          <p:cNvSpPr txBox="1"/>
          <p:nvPr/>
        </p:nvSpPr>
        <p:spPr>
          <a:xfrm>
            <a:off x="2400904" y="5103674"/>
            <a:ext cx="3840987" cy="1908215"/>
          </a:xfrm>
          <a:prstGeom prst="rect">
            <a:avLst/>
          </a:prstGeom>
          <a:noFill/>
        </p:spPr>
        <p:txBody>
          <a:bodyPr wrap="none" rtlCol="0">
            <a:spAutoFit/>
          </a:bodyPr>
          <a:lstStyle/>
          <a:p>
            <a:pPr algn="ctr"/>
            <a:endParaRPr lang="en-US" i="1" dirty="0" smtClean="0">
              <a:solidFill>
                <a:srgbClr val="FFFF00"/>
              </a:solidFill>
              <a:latin typeface="Times New Roman" pitchFamily="18" charset="0"/>
              <a:cs typeface="Times New Roman" pitchFamily="18" charset="0"/>
            </a:endParaRPr>
          </a:p>
          <a:p>
            <a:pPr algn="ctr"/>
            <a:r>
              <a:rPr lang="en-US" sz="1600" i="1" dirty="0" smtClean="0">
                <a:solidFill>
                  <a:srgbClr val="FFFF00"/>
                </a:solidFill>
                <a:latin typeface="Times New Roman" pitchFamily="18" charset="0"/>
                <a:cs typeface="Times New Roman" pitchFamily="18" charset="0"/>
              </a:rPr>
              <a:t>Presented at the 22</a:t>
            </a:r>
            <a:r>
              <a:rPr lang="en-US" sz="1600" i="1" baseline="30000" dirty="0" smtClean="0">
                <a:solidFill>
                  <a:srgbClr val="FFFF00"/>
                </a:solidFill>
                <a:latin typeface="Times New Roman" pitchFamily="18" charset="0"/>
                <a:cs typeface="Times New Roman" pitchFamily="18" charset="0"/>
              </a:rPr>
              <a:t>nd</a:t>
            </a:r>
            <a:r>
              <a:rPr lang="en-US" sz="1600" i="1" dirty="0" smtClean="0">
                <a:solidFill>
                  <a:srgbClr val="FFFF00"/>
                </a:solidFill>
                <a:latin typeface="Times New Roman" pitchFamily="18" charset="0"/>
                <a:cs typeface="Times New Roman" pitchFamily="18" charset="0"/>
              </a:rPr>
              <a:t> Annual Meeting of the </a:t>
            </a:r>
          </a:p>
          <a:p>
            <a:pPr algn="ctr"/>
            <a:r>
              <a:rPr lang="en-US" sz="1600" i="1" dirty="0" smtClean="0">
                <a:solidFill>
                  <a:srgbClr val="FFFF00"/>
                </a:solidFill>
                <a:latin typeface="Times New Roman" pitchFamily="18" charset="0"/>
                <a:cs typeface="Times New Roman" pitchFamily="18" charset="0"/>
              </a:rPr>
              <a:t>American Academy of Addiction Psychiatry</a:t>
            </a:r>
          </a:p>
          <a:p>
            <a:pPr algn="ctr"/>
            <a:r>
              <a:rPr lang="en-US" sz="1600" i="1" dirty="0" smtClean="0">
                <a:solidFill>
                  <a:srgbClr val="FFFF00"/>
                </a:solidFill>
                <a:latin typeface="Times New Roman" pitchFamily="18" charset="0"/>
                <a:cs typeface="Times New Roman" pitchFamily="18" charset="0"/>
              </a:rPr>
              <a:t>Scottsdale, Arizona</a:t>
            </a:r>
          </a:p>
          <a:p>
            <a:pPr algn="ctr"/>
            <a:r>
              <a:rPr lang="en-US" sz="1600" i="1" dirty="0" smtClean="0">
                <a:solidFill>
                  <a:srgbClr val="FFFF00"/>
                </a:solidFill>
                <a:latin typeface="Times New Roman" pitchFamily="18" charset="0"/>
                <a:cs typeface="Times New Roman" pitchFamily="18" charset="0"/>
              </a:rPr>
              <a:t>December  11, 2011</a:t>
            </a:r>
          </a:p>
          <a:p>
            <a:pPr algn="ctr"/>
            <a:endParaRPr lang="en-US" i="1" dirty="0" smtClean="0">
              <a:solidFill>
                <a:srgbClr val="FFFF00"/>
              </a:solidFill>
              <a:latin typeface="Times New Roman" pitchFamily="18" charset="0"/>
              <a:cs typeface="Times New Roman" pitchFamily="18" charset="0"/>
            </a:endParaRPr>
          </a:p>
          <a:p>
            <a:pPr algn="ctr"/>
            <a:endParaRPr lang="en-US" i="1" dirty="0">
              <a:solidFill>
                <a:srgbClr val="FFFF00"/>
              </a:solidFill>
              <a:latin typeface="Times New Roman" pitchFamily="18" charset="0"/>
              <a:cs typeface="Times New Roman" pitchFamily="18" charset="0"/>
            </a:endParaRPr>
          </a:p>
        </p:txBody>
      </p:sp>
      <p:pic>
        <p:nvPicPr>
          <p:cNvPr id="17" name="Picture 58" descr="ct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034088"/>
            <a:ext cx="873125" cy="823912"/>
          </a:xfrm>
          <a:prstGeom prst="rect">
            <a:avLst/>
          </a:prstGeom>
          <a:solidFill>
            <a:srgbClr val="00FFFF">
              <a:alpha val="50195"/>
            </a:srgbClr>
          </a:solidFill>
        </p:spPr>
      </p:pic>
      <p:pic>
        <p:nvPicPr>
          <p:cNvPr id="18" name="Picture 58" descr="ct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74" y="6034088"/>
            <a:ext cx="873125" cy="823912"/>
          </a:xfrm>
          <a:prstGeom prst="rect">
            <a:avLst/>
          </a:prstGeom>
          <a:solidFill>
            <a:srgbClr val="00FFFF">
              <a:alpha val="50195"/>
            </a:srgbClr>
          </a:solidFill>
        </p:spPr>
      </p:pic>
    </p:spTree>
    <p:extLst>
      <p:ext uri="{BB962C8B-B14F-4D97-AF65-F5344CB8AC3E}">
        <p14:creationId xmlns:p14="http://schemas.microsoft.com/office/powerpoint/2010/main" val="2120517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3400" y="152400"/>
            <a:ext cx="8229600" cy="1143000"/>
          </a:xfrm>
        </p:spPr>
        <p:txBody>
          <a:bodyPr/>
          <a:lstStyle/>
          <a:p>
            <a:r>
              <a:rPr lang="en-US" sz="3200" dirty="0">
                <a:solidFill>
                  <a:srgbClr val="FFFF00"/>
                </a:solidFill>
              </a:rPr>
              <a:t>Findings from Previous Research on </a:t>
            </a:r>
            <a:br>
              <a:rPr lang="en-US" sz="3200" dirty="0">
                <a:solidFill>
                  <a:srgbClr val="FFFF00"/>
                </a:solidFill>
              </a:rPr>
            </a:br>
            <a:r>
              <a:rPr lang="en-US" sz="3200" dirty="0">
                <a:solidFill>
                  <a:srgbClr val="FFFF00"/>
                </a:solidFill>
              </a:rPr>
              <a:t>12-Step Involvement</a:t>
            </a:r>
          </a:p>
        </p:txBody>
      </p:sp>
      <p:sp>
        <p:nvSpPr>
          <p:cNvPr id="51203" name="Rectangle 3"/>
          <p:cNvSpPr>
            <a:spLocks noGrp="1" noChangeArrowheads="1"/>
          </p:cNvSpPr>
          <p:nvPr>
            <p:ph idx="1"/>
          </p:nvPr>
        </p:nvSpPr>
        <p:spPr>
          <a:xfrm>
            <a:off x="152400" y="1752600"/>
            <a:ext cx="8686800" cy="4267200"/>
          </a:xfrm>
        </p:spPr>
        <p:txBody>
          <a:bodyPr/>
          <a:lstStyle/>
          <a:p>
            <a:pPr>
              <a:lnSpc>
                <a:spcPct val="90000"/>
              </a:lnSpc>
              <a:spcAft>
                <a:spcPct val="30000"/>
              </a:spcAft>
              <a:buClr>
                <a:srgbClr val="FFFF00"/>
              </a:buClr>
            </a:pPr>
            <a:r>
              <a:rPr lang="en-US" sz="2800" dirty="0">
                <a:solidFill>
                  <a:schemeClr val="bg1"/>
                </a:solidFill>
              </a:rPr>
              <a:t>AA and NA participation is associated with greater likelihood of abstinence, improved </a:t>
            </a:r>
            <a:r>
              <a:rPr lang="en-US" sz="2800" dirty="0" smtClean="0">
                <a:solidFill>
                  <a:schemeClr val="bg1"/>
                </a:solidFill>
              </a:rPr>
              <a:t>psychosocial </a:t>
            </a:r>
            <a:r>
              <a:rPr lang="en-US" sz="2800" dirty="0">
                <a:solidFill>
                  <a:schemeClr val="bg1"/>
                </a:solidFill>
              </a:rPr>
              <a:t>functioning, and greater self-efficacy </a:t>
            </a:r>
          </a:p>
          <a:p>
            <a:pPr>
              <a:lnSpc>
                <a:spcPct val="90000"/>
              </a:lnSpc>
              <a:spcAft>
                <a:spcPct val="30000"/>
              </a:spcAft>
              <a:buClr>
                <a:srgbClr val="FFFF00"/>
              </a:buClr>
            </a:pPr>
            <a:r>
              <a:rPr lang="en-US" sz="2800" dirty="0">
                <a:solidFill>
                  <a:schemeClr val="bg1"/>
                </a:solidFill>
              </a:rPr>
              <a:t>12-Step self-help groups significantly reduce health care utilization and costs</a:t>
            </a:r>
          </a:p>
          <a:p>
            <a:pPr>
              <a:lnSpc>
                <a:spcPct val="90000"/>
              </a:lnSpc>
              <a:spcAft>
                <a:spcPct val="30000"/>
              </a:spcAft>
              <a:buClr>
                <a:srgbClr val="FFFF00"/>
              </a:buClr>
            </a:pPr>
            <a:r>
              <a:rPr lang="en-US" sz="2800" dirty="0">
                <a:solidFill>
                  <a:schemeClr val="bg1"/>
                </a:solidFill>
              </a:rPr>
              <a:t>Combined 12-Step and formal treatment leads to better outcomes than found for either alone</a:t>
            </a:r>
          </a:p>
          <a:p>
            <a:pPr>
              <a:lnSpc>
                <a:spcPct val="90000"/>
              </a:lnSpc>
              <a:spcAft>
                <a:spcPct val="30000"/>
              </a:spcAft>
              <a:buClr>
                <a:srgbClr val="FFFF00"/>
              </a:buClr>
            </a:pPr>
            <a:r>
              <a:rPr lang="en-US" sz="2800" dirty="0">
                <a:solidFill>
                  <a:schemeClr val="bg1"/>
                </a:solidFill>
              </a:rPr>
              <a:t>Engaging in other 12-Step group activities seems more helpful than </a:t>
            </a:r>
            <a:r>
              <a:rPr lang="en-US" sz="2800" dirty="0" smtClean="0">
                <a:solidFill>
                  <a:schemeClr val="bg1"/>
                </a:solidFill>
              </a:rPr>
              <a:t>merely attending </a:t>
            </a:r>
            <a:r>
              <a:rPr lang="en-US" sz="2800" dirty="0">
                <a:solidFill>
                  <a:schemeClr val="bg1"/>
                </a:solidFill>
              </a:rPr>
              <a:t>meetings</a:t>
            </a:r>
          </a:p>
        </p:txBody>
      </p:sp>
      <p:sp>
        <p:nvSpPr>
          <p:cNvPr id="51204" name="Line 4"/>
          <p:cNvSpPr>
            <a:spLocks noChangeShapeType="1"/>
          </p:cNvSpPr>
          <p:nvPr/>
        </p:nvSpPr>
        <p:spPr bwMode="auto">
          <a:xfrm>
            <a:off x="0" y="1371600"/>
            <a:ext cx="9144000" cy="0"/>
          </a:xfrm>
          <a:prstGeom prst="line">
            <a:avLst/>
          </a:prstGeom>
          <a:noFill/>
          <a:ln w="635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31264718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FF00"/>
                </a:solidFill>
              </a:rPr>
              <a:t>Secondary Outcome Measures on </a:t>
            </a:r>
            <a:r>
              <a:rPr lang="en-US" sz="3200" dirty="0" smtClean="0">
                <a:solidFill>
                  <a:srgbClr val="FFFF00"/>
                </a:solidFill>
              </a:rPr>
              <a:t>which </a:t>
            </a:r>
            <a:r>
              <a:rPr lang="en-US" sz="3200" u="sng" dirty="0" smtClean="0">
                <a:solidFill>
                  <a:srgbClr val="FFFF00"/>
                </a:solidFill>
              </a:rPr>
              <a:t>Differences </a:t>
            </a:r>
            <a:r>
              <a:rPr lang="en-US" sz="3200" u="sng" dirty="0">
                <a:solidFill>
                  <a:srgbClr val="FFFF00"/>
                </a:solidFill>
              </a:rPr>
              <a:t>were Found </a:t>
            </a:r>
            <a:r>
              <a:rPr lang="en-US" sz="3200" dirty="0">
                <a:solidFill>
                  <a:srgbClr val="FFFF00"/>
                </a:solidFill>
              </a:rPr>
              <a:t>between </a:t>
            </a:r>
            <a:r>
              <a:rPr lang="en-US" sz="3200" dirty="0" smtClean="0">
                <a:solidFill>
                  <a:srgbClr val="FFFF00"/>
                </a:solidFill>
              </a:rPr>
              <a:t/>
            </a:r>
            <a:br>
              <a:rPr lang="en-US" sz="3200" dirty="0" smtClean="0">
                <a:solidFill>
                  <a:srgbClr val="FFFF00"/>
                </a:solidFill>
              </a:rPr>
            </a:br>
            <a:r>
              <a:rPr lang="en-US" sz="3200" dirty="0" smtClean="0">
                <a:solidFill>
                  <a:srgbClr val="FFFF00"/>
                </a:solidFill>
              </a:rPr>
              <a:t>STAGE-12 </a:t>
            </a:r>
            <a:r>
              <a:rPr lang="en-US" sz="3200" dirty="0">
                <a:solidFill>
                  <a:srgbClr val="FFFF00"/>
                </a:solidFill>
              </a:rPr>
              <a:t>Completers and Non-Completers</a:t>
            </a:r>
          </a:p>
        </p:txBody>
      </p:sp>
      <p:sp>
        <p:nvSpPr>
          <p:cNvPr id="3" name="Content Placeholder 2"/>
          <p:cNvSpPr>
            <a:spLocks noGrp="1"/>
          </p:cNvSpPr>
          <p:nvPr>
            <p:ph idx="1"/>
          </p:nvPr>
        </p:nvSpPr>
        <p:spPr>
          <a:xfrm>
            <a:off x="533400" y="1905000"/>
            <a:ext cx="8229600" cy="4525963"/>
          </a:xfrm>
        </p:spPr>
        <p:txBody>
          <a:bodyPr/>
          <a:lstStyle/>
          <a:p>
            <a:pPr lvl="0"/>
            <a:r>
              <a:rPr lang="en-US" sz="2800" dirty="0">
                <a:solidFill>
                  <a:prstClr val="white"/>
                </a:solidFill>
              </a:rPr>
              <a:t>Probability of abstinence and the number of days of non-stimulant drug </a:t>
            </a:r>
            <a:r>
              <a:rPr lang="en-US" sz="2800" dirty="0" smtClean="0">
                <a:solidFill>
                  <a:prstClr val="white"/>
                </a:solidFill>
              </a:rPr>
              <a:t>use (SUC)</a:t>
            </a:r>
          </a:p>
          <a:p>
            <a:pPr>
              <a:spcBef>
                <a:spcPts val="1200"/>
              </a:spcBef>
              <a:spcAft>
                <a:spcPts val="600"/>
              </a:spcAft>
            </a:pPr>
            <a:r>
              <a:rPr lang="en-US" sz="2800" dirty="0">
                <a:solidFill>
                  <a:schemeClr val="bg1"/>
                </a:solidFill>
              </a:rPr>
              <a:t>Number of types of other activities engaged in during 30 day assessment windows (SHAQ)</a:t>
            </a:r>
          </a:p>
          <a:p>
            <a:pPr>
              <a:spcBef>
                <a:spcPts val="1200"/>
              </a:spcBef>
              <a:spcAft>
                <a:spcPts val="600"/>
              </a:spcAft>
            </a:pPr>
            <a:r>
              <a:rPr lang="en-US" sz="2800" dirty="0">
                <a:solidFill>
                  <a:schemeClr val="bg1"/>
                </a:solidFill>
              </a:rPr>
              <a:t>Maximum number of days of self-reported duties at meetings at end-of-treatment and the first and last follow-up periods within a 30-day assessment window (SHAQ) </a:t>
            </a:r>
          </a:p>
          <a:p>
            <a:pPr lvl="0"/>
            <a:endParaRPr lang="en-US" sz="2800" dirty="0">
              <a:solidFill>
                <a:prstClr val="white"/>
              </a:solidFill>
            </a:endParaRPr>
          </a:p>
          <a:p>
            <a:endParaRPr lang="en-US" dirty="0"/>
          </a:p>
        </p:txBody>
      </p:sp>
      <p:sp>
        <p:nvSpPr>
          <p:cNvPr id="4" name="Line 4"/>
          <p:cNvSpPr>
            <a:spLocks noChangeShapeType="1"/>
          </p:cNvSpPr>
          <p:nvPr/>
        </p:nvSpPr>
        <p:spPr bwMode="auto">
          <a:xfrm>
            <a:off x="0" y="1676400"/>
            <a:ext cx="9144000" cy="0"/>
          </a:xfrm>
          <a:prstGeom prst="line">
            <a:avLst/>
          </a:prstGeom>
          <a:noFill/>
          <a:ln w="635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Arial Rounded MT Bold" pitchFamily="34" charset="0"/>
            </a:endParaRPr>
          </a:p>
        </p:txBody>
      </p:sp>
    </p:spTree>
    <p:extLst>
      <p:ext uri="{BB962C8B-B14F-4D97-AF65-F5344CB8AC3E}">
        <p14:creationId xmlns:p14="http://schemas.microsoft.com/office/powerpoint/2010/main" val="166984381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FF00"/>
                </a:solidFill>
              </a:rPr>
              <a:t>Secondary Outcome Measures on which </a:t>
            </a:r>
            <a:r>
              <a:rPr lang="en-US" sz="3200" u="sng" dirty="0">
                <a:solidFill>
                  <a:srgbClr val="FFFF00"/>
                </a:solidFill>
              </a:rPr>
              <a:t>No</a:t>
            </a:r>
            <a:r>
              <a:rPr lang="en-US" sz="3200" dirty="0">
                <a:solidFill>
                  <a:srgbClr val="FFFF00"/>
                </a:solidFill>
              </a:rPr>
              <a:t> Differences were Found between </a:t>
            </a:r>
            <a:r>
              <a:rPr lang="en-US" sz="3200" dirty="0" smtClean="0">
                <a:solidFill>
                  <a:srgbClr val="FFFF00"/>
                </a:solidFill>
              </a:rPr>
              <a:t/>
            </a:r>
            <a:br>
              <a:rPr lang="en-US" sz="3200" dirty="0" smtClean="0">
                <a:solidFill>
                  <a:srgbClr val="FFFF00"/>
                </a:solidFill>
              </a:rPr>
            </a:br>
            <a:r>
              <a:rPr lang="en-US" sz="3200" dirty="0" smtClean="0">
                <a:solidFill>
                  <a:srgbClr val="FFFF00"/>
                </a:solidFill>
              </a:rPr>
              <a:t>STAGE-12 Completers and Non-Completers</a:t>
            </a:r>
            <a:endParaRPr lang="en-US" sz="3200" dirty="0">
              <a:solidFill>
                <a:srgbClr val="FFFF00"/>
              </a:solidFill>
            </a:endParaRPr>
          </a:p>
        </p:txBody>
      </p:sp>
      <p:sp>
        <p:nvSpPr>
          <p:cNvPr id="3" name="Content Placeholder 2"/>
          <p:cNvSpPr>
            <a:spLocks noGrp="1"/>
          </p:cNvSpPr>
          <p:nvPr>
            <p:ph idx="1"/>
          </p:nvPr>
        </p:nvSpPr>
        <p:spPr>
          <a:xfrm>
            <a:off x="457200" y="1981200"/>
            <a:ext cx="8229600" cy="4525963"/>
          </a:xfrm>
        </p:spPr>
        <p:txBody>
          <a:bodyPr>
            <a:normAutofit/>
          </a:bodyPr>
          <a:lstStyle/>
          <a:p>
            <a:pPr>
              <a:spcBef>
                <a:spcPts val="300"/>
              </a:spcBef>
              <a:tabLst>
                <a:tab pos="2438400" algn="l"/>
                <a:tab pos="4733925" algn="l"/>
              </a:tabLst>
            </a:pPr>
            <a:r>
              <a:rPr lang="en-US" sz="2800" dirty="0" smtClean="0">
                <a:solidFill>
                  <a:schemeClr val="bg1"/>
                </a:solidFill>
                <a:latin typeface="Calibri" pitchFamily="34" charset="0"/>
                <a:ea typeface="Calibri"/>
                <a:cs typeface="Calibri" pitchFamily="34" charset="0"/>
              </a:rPr>
              <a:t>Maximum </a:t>
            </a:r>
            <a:r>
              <a:rPr lang="en-US" sz="2800" dirty="0">
                <a:solidFill>
                  <a:schemeClr val="bg1"/>
                </a:solidFill>
                <a:latin typeface="Calibri" pitchFamily="34" charset="0"/>
                <a:ea typeface="Calibri"/>
                <a:cs typeface="Calibri" pitchFamily="34" charset="0"/>
              </a:rPr>
              <a:t>number of days of self-reported speaking at meetings within a 30-day assessment window </a:t>
            </a:r>
          </a:p>
          <a:p>
            <a:endParaRPr lang="en-US" sz="2800" dirty="0">
              <a:latin typeface="Calibri" pitchFamily="34" charset="0"/>
              <a:cs typeface="Calibri" pitchFamily="34" charset="0"/>
            </a:endParaRPr>
          </a:p>
        </p:txBody>
      </p:sp>
      <p:sp>
        <p:nvSpPr>
          <p:cNvPr id="4" name="Line 4"/>
          <p:cNvSpPr>
            <a:spLocks noChangeShapeType="1"/>
          </p:cNvSpPr>
          <p:nvPr/>
        </p:nvSpPr>
        <p:spPr bwMode="auto">
          <a:xfrm>
            <a:off x="0" y="1676400"/>
            <a:ext cx="9144000" cy="0"/>
          </a:xfrm>
          <a:prstGeom prst="line">
            <a:avLst/>
          </a:prstGeom>
          <a:noFill/>
          <a:ln w="635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Arial Rounded MT Bold" pitchFamily="34" charset="0"/>
            </a:endParaRPr>
          </a:p>
        </p:txBody>
      </p:sp>
    </p:spTree>
    <p:extLst>
      <p:ext uri="{BB962C8B-B14F-4D97-AF65-F5344CB8AC3E}">
        <p14:creationId xmlns:p14="http://schemas.microsoft.com/office/powerpoint/2010/main" val="387542940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066800"/>
          </a:xfrm>
        </p:spPr>
        <p:txBody>
          <a:bodyPr>
            <a:normAutofit/>
          </a:bodyPr>
          <a:lstStyle/>
          <a:p>
            <a:r>
              <a:rPr lang="en-US" sz="3000" b="1" dirty="0">
                <a:solidFill>
                  <a:srgbClr val="FFFF00"/>
                </a:solidFill>
              </a:rPr>
              <a:t>Summary: </a:t>
            </a:r>
            <a:r>
              <a:rPr lang="en-US" sz="3000" b="1" dirty="0" smtClean="0">
                <a:solidFill>
                  <a:srgbClr val="FFFF00"/>
                </a:solidFill>
              </a:rPr>
              <a:t>STAGE-12 Completers </a:t>
            </a:r>
            <a:r>
              <a:rPr lang="en-US" sz="3000" b="1" dirty="0" err="1" smtClean="0">
                <a:solidFill>
                  <a:srgbClr val="FFFF00"/>
                </a:solidFill>
              </a:rPr>
              <a:t>vs</a:t>
            </a:r>
            <a:r>
              <a:rPr lang="en-US" sz="3000" b="1" dirty="0" smtClean="0">
                <a:solidFill>
                  <a:srgbClr val="FFFF00"/>
                </a:solidFill>
              </a:rPr>
              <a:t> Non-Completers</a:t>
            </a:r>
            <a:endParaRPr lang="en-US" sz="3000" dirty="0"/>
          </a:p>
        </p:txBody>
      </p:sp>
      <p:sp>
        <p:nvSpPr>
          <p:cNvPr id="3" name="Content Placeholder 2"/>
          <p:cNvSpPr>
            <a:spLocks noGrp="1"/>
          </p:cNvSpPr>
          <p:nvPr>
            <p:ph idx="1"/>
          </p:nvPr>
        </p:nvSpPr>
        <p:spPr>
          <a:xfrm>
            <a:off x="457200" y="1371600"/>
            <a:ext cx="8229600" cy="5257800"/>
          </a:xfrm>
        </p:spPr>
        <p:txBody>
          <a:bodyPr>
            <a:normAutofit fontScale="70000" lnSpcReduction="20000"/>
          </a:bodyPr>
          <a:lstStyle/>
          <a:p>
            <a:pPr marL="0" indent="0">
              <a:spcBef>
                <a:spcPts val="1200"/>
              </a:spcBef>
              <a:spcAft>
                <a:spcPts val="600"/>
              </a:spcAft>
              <a:buNone/>
            </a:pPr>
            <a:r>
              <a:rPr lang="en-US" dirty="0" smtClean="0">
                <a:solidFill>
                  <a:schemeClr val="bg1"/>
                </a:solidFill>
              </a:rPr>
              <a:t>Compared to Non-Completers, STAGE-12 Completers have:</a:t>
            </a:r>
          </a:p>
          <a:p>
            <a:pPr>
              <a:spcBef>
                <a:spcPts val="1200"/>
              </a:spcBef>
              <a:spcAft>
                <a:spcPts val="600"/>
              </a:spcAft>
            </a:pPr>
            <a:r>
              <a:rPr lang="en-US" dirty="0" smtClean="0">
                <a:solidFill>
                  <a:schemeClr val="bg1"/>
                </a:solidFill>
              </a:rPr>
              <a:t>Higher odds of abstinence from and lower rates of stimulant drug use</a:t>
            </a:r>
          </a:p>
          <a:p>
            <a:pPr>
              <a:spcBef>
                <a:spcPts val="1200"/>
              </a:spcBef>
              <a:spcAft>
                <a:spcPts val="600"/>
              </a:spcAft>
            </a:pPr>
            <a:r>
              <a:rPr lang="en-US" dirty="0" smtClean="0">
                <a:solidFill>
                  <a:schemeClr val="bg1"/>
                </a:solidFill>
              </a:rPr>
              <a:t>Lower probabilities of stimulant positive urines</a:t>
            </a:r>
          </a:p>
          <a:p>
            <a:pPr>
              <a:spcBef>
                <a:spcPts val="1200"/>
              </a:spcBef>
              <a:spcAft>
                <a:spcPts val="600"/>
              </a:spcAft>
            </a:pPr>
            <a:r>
              <a:rPr lang="en-US" dirty="0" smtClean="0">
                <a:solidFill>
                  <a:schemeClr val="bg1"/>
                </a:solidFill>
              </a:rPr>
              <a:t>Higher odds of abstinence from and lower </a:t>
            </a:r>
            <a:r>
              <a:rPr lang="en-US" dirty="0">
                <a:solidFill>
                  <a:schemeClr val="bg1"/>
                </a:solidFill>
              </a:rPr>
              <a:t>rates of </a:t>
            </a:r>
            <a:r>
              <a:rPr lang="en-US" dirty="0" smtClean="0">
                <a:solidFill>
                  <a:schemeClr val="bg1"/>
                </a:solidFill>
              </a:rPr>
              <a:t>non-stimulant drug use</a:t>
            </a:r>
          </a:p>
          <a:p>
            <a:pPr>
              <a:spcBef>
                <a:spcPts val="1200"/>
              </a:spcBef>
              <a:spcAft>
                <a:spcPts val="600"/>
              </a:spcAft>
            </a:pPr>
            <a:r>
              <a:rPr lang="en-US" dirty="0" smtClean="0">
                <a:solidFill>
                  <a:schemeClr val="bg1"/>
                </a:solidFill>
              </a:rPr>
              <a:t>Lower odds of </a:t>
            </a:r>
            <a:r>
              <a:rPr lang="en-US" u="sng" dirty="0" smtClean="0">
                <a:solidFill>
                  <a:schemeClr val="bg1"/>
                </a:solidFill>
              </a:rPr>
              <a:t>not </a:t>
            </a:r>
            <a:r>
              <a:rPr lang="en-US" dirty="0" smtClean="0">
                <a:solidFill>
                  <a:schemeClr val="bg1"/>
                </a:solidFill>
              </a:rPr>
              <a:t>attending and higher rates (days) of attending 12-step self-help groups</a:t>
            </a:r>
          </a:p>
          <a:p>
            <a:pPr>
              <a:spcBef>
                <a:spcPts val="1200"/>
              </a:spcBef>
              <a:spcAft>
                <a:spcPts val="600"/>
              </a:spcAft>
            </a:pPr>
            <a:r>
              <a:rPr lang="en-US" dirty="0" smtClean="0">
                <a:solidFill>
                  <a:schemeClr val="bg1"/>
                </a:solidFill>
              </a:rPr>
              <a:t>Number </a:t>
            </a:r>
            <a:r>
              <a:rPr lang="en-US" dirty="0">
                <a:solidFill>
                  <a:schemeClr val="bg1"/>
                </a:solidFill>
              </a:rPr>
              <a:t>of types of other activities engaged in during 30 day assessment windows </a:t>
            </a:r>
            <a:endParaRPr lang="en-US" dirty="0" smtClean="0">
              <a:solidFill>
                <a:schemeClr val="bg1"/>
              </a:solidFill>
            </a:endParaRPr>
          </a:p>
          <a:p>
            <a:pPr>
              <a:spcBef>
                <a:spcPts val="1200"/>
              </a:spcBef>
              <a:spcAft>
                <a:spcPts val="600"/>
              </a:spcAft>
            </a:pPr>
            <a:r>
              <a:rPr lang="en-US" dirty="0" smtClean="0">
                <a:solidFill>
                  <a:schemeClr val="bg1"/>
                </a:solidFill>
              </a:rPr>
              <a:t>Maximum </a:t>
            </a:r>
            <a:r>
              <a:rPr lang="en-US" dirty="0">
                <a:solidFill>
                  <a:schemeClr val="bg1"/>
                </a:solidFill>
              </a:rPr>
              <a:t>number of days of self-reported duties at </a:t>
            </a:r>
            <a:r>
              <a:rPr lang="en-US" dirty="0" smtClean="0">
                <a:solidFill>
                  <a:schemeClr val="bg1"/>
                </a:solidFill>
              </a:rPr>
              <a:t>meetings</a:t>
            </a:r>
          </a:p>
          <a:p>
            <a:endParaRPr lang="en-US" dirty="0">
              <a:solidFill>
                <a:schemeClr val="bg1"/>
              </a:solidFill>
            </a:endParaRPr>
          </a:p>
        </p:txBody>
      </p:sp>
      <p:sp>
        <p:nvSpPr>
          <p:cNvPr id="4" name="Line 4"/>
          <p:cNvSpPr>
            <a:spLocks noChangeShapeType="1"/>
          </p:cNvSpPr>
          <p:nvPr/>
        </p:nvSpPr>
        <p:spPr bwMode="auto">
          <a:xfrm>
            <a:off x="0" y="1219200"/>
            <a:ext cx="9144000" cy="0"/>
          </a:xfrm>
          <a:prstGeom prst="line">
            <a:avLst/>
          </a:prstGeom>
          <a:noFill/>
          <a:ln w="63500">
            <a:solidFill>
              <a:srgbClr val="FFFF00"/>
            </a:solidFill>
            <a:round/>
            <a:headEnd/>
            <a:tailEnd/>
          </a:ln>
          <a:effectLst/>
        </p:spPr>
        <p:txBody>
          <a:bodyPr/>
          <a:lstStyle/>
          <a:p>
            <a:endParaRPr lang="en-US"/>
          </a:p>
        </p:txBody>
      </p:sp>
    </p:spTree>
    <p:extLst>
      <p:ext uri="{BB962C8B-B14F-4D97-AF65-F5344CB8AC3E}">
        <p14:creationId xmlns:p14="http://schemas.microsoft.com/office/powerpoint/2010/main" val="3868077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328613"/>
            <a:ext cx="777240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3600">
                <a:solidFill>
                  <a:srgbClr val="FFFF00"/>
                </a:solidFill>
              </a:rPr>
              <a:t>12-Step Salmon Recovery Program</a:t>
            </a:r>
          </a:p>
          <a:p>
            <a:pPr eaLnBrk="0" hangingPunct="0"/>
            <a:r>
              <a:rPr lang="en-US" sz="900">
                <a:solidFill>
                  <a:srgbClr val="333333"/>
                </a:solidFill>
                <a:latin typeface="Verdana" pitchFamily="34" charset="0"/>
              </a:rPr>
              <a:t/>
            </a:r>
            <a:br>
              <a:rPr lang="en-US" sz="900">
                <a:solidFill>
                  <a:srgbClr val="333333"/>
                </a:solidFill>
                <a:latin typeface="Verdana" pitchFamily="34" charset="0"/>
              </a:rPr>
            </a:br>
            <a:endParaRPr lang="en-US">
              <a:solidFill>
                <a:srgbClr val="333333"/>
              </a:solidFill>
              <a:latin typeface="Verdana" pitchFamily="34" charset="0"/>
            </a:endParaRPr>
          </a:p>
          <a:p>
            <a:pPr eaLnBrk="0" hangingPunct="0"/>
            <a:endParaRPr lang="en-US" sz="900">
              <a:solidFill>
                <a:srgbClr val="FFFF00"/>
              </a:solidFill>
              <a:latin typeface="Verdana" pitchFamily="34" charset="0"/>
            </a:endParaRPr>
          </a:p>
          <a:p>
            <a:pPr eaLnBrk="0" hangingPunct="0"/>
            <a:r>
              <a:rPr lang="en-US">
                <a:solidFill>
                  <a:srgbClr val="333333"/>
                </a:solidFill>
                <a:latin typeface="Verdana" pitchFamily="34" charset="0"/>
              </a:rPr>
              <a:t>  </a:t>
            </a:r>
            <a:r>
              <a:rPr lang="en-US" sz="19900">
                <a:solidFill>
                  <a:srgbClr val="333333"/>
                </a:solidFill>
                <a:latin typeface="Verdana" pitchFamily="34" charset="0"/>
              </a:rPr>
              <a:t> </a:t>
            </a:r>
            <a:r>
              <a:rPr lang="en-US">
                <a:solidFill>
                  <a:srgbClr val="333333"/>
                </a:solidFill>
                <a:latin typeface="Verdana" pitchFamily="34" charset="0"/>
              </a:rPr>
              <a:t>                                            </a:t>
            </a:r>
          </a:p>
        </p:txBody>
      </p:sp>
      <p:pic>
        <p:nvPicPr>
          <p:cNvPr id="48131" name="Picture 3" descr="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5867400" cy="5141913"/>
          </a:xfrm>
          <a:prstGeom prst="rect">
            <a:avLst/>
          </a:prstGeom>
          <a:noFill/>
          <a:extLst>
            <a:ext uri="{909E8E84-426E-40DD-AFC4-6F175D3DCCD1}">
              <a14:hiddenFill xmlns:a14="http://schemas.microsoft.com/office/drawing/2010/main">
                <a:solidFill>
                  <a:srgbClr val="FFFFFF"/>
                </a:solidFill>
              </a14:hiddenFill>
            </a:ext>
          </a:extLst>
        </p:spPr>
      </p:pic>
      <p:sp>
        <p:nvSpPr>
          <p:cNvPr id="48132" name="Rectangle 4"/>
          <p:cNvSpPr>
            <a:spLocks noChangeArrowheads="1"/>
          </p:cNvSpPr>
          <p:nvPr/>
        </p:nvSpPr>
        <p:spPr bwMode="auto">
          <a:xfrm>
            <a:off x="152400" y="6375400"/>
            <a:ext cx="5010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FFFF00"/>
                </a:solidFill>
              </a:rPr>
              <a:t>http://www.grist.org/comments/ha/2002/02/04/becker-salmon/</a:t>
            </a:r>
          </a:p>
        </p:txBody>
      </p:sp>
      <p:sp>
        <p:nvSpPr>
          <p:cNvPr id="48133" name="Line 5"/>
          <p:cNvSpPr>
            <a:spLocks noChangeShapeType="1"/>
          </p:cNvSpPr>
          <p:nvPr/>
        </p:nvSpPr>
        <p:spPr bwMode="auto">
          <a:xfrm>
            <a:off x="0" y="990600"/>
            <a:ext cx="914400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white"/>
              </a:solidFill>
            </a:endParaRPr>
          </a:p>
        </p:txBody>
      </p:sp>
    </p:spTree>
    <p:extLst>
      <p:ext uri="{BB962C8B-B14F-4D97-AF65-F5344CB8AC3E}">
        <p14:creationId xmlns:p14="http://schemas.microsoft.com/office/powerpoint/2010/main" val="385348794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362200"/>
            <a:ext cx="8229600" cy="1143000"/>
          </a:xfrm>
        </p:spPr>
        <p:txBody>
          <a:bodyPr>
            <a:normAutofit fontScale="90000"/>
          </a:bodyPr>
          <a:lstStyle/>
          <a:p>
            <a:r>
              <a:rPr lang="en-US" dirty="0" smtClean="0">
                <a:solidFill>
                  <a:srgbClr val="FFFF00"/>
                </a:solidFill>
              </a:rPr>
              <a:t>Stimulant Use Outcomes Based on Gender and Race</a:t>
            </a:r>
            <a:endParaRPr lang="en-US" dirty="0">
              <a:solidFill>
                <a:srgbClr val="FFFF00"/>
              </a:solidFill>
            </a:endParaRPr>
          </a:p>
        </p:txBody>
      </p:sp>
    </p:spTree>
    <p:extLst>
      <p:ext uri="{BB962C8B-B14F-4D97-AF65-F5344CB8AC3E}">
        <p14:creationId xmlns:p14="http://schemas.microsoft.com/office/powerpoint/2010/main" val="174386383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Summary: </a:t>
            </a:r>
            <a:r>
              <a:rPr lang="en-US" b="1" dirty="0" smtClean="0">
                <a:solidFill>
                  <a:srgbClr val="FFFF00"/>
                </a:solidFill>
              </a:rPr>
              <a:t>Gender Effects</a:t>
            </a:r>
            <a:endParaRPr lang="en-US" dirty="0"/>
          </a:p>
        </p:txBody>
      </p:sp>
      <p:sp>
        <p:nvSpPr>
          <p:cNvPr id="3" name="Content Placeholder 2"/>
          <p:cNvSpPr>
            <a:spLocks noGrp="1"/>
          </p:cNvSpPr>
          <p:nvPr>
            <p:ph idx="1"/>
          </p:nvPr>
        </p:nvSpPr>
        <p:spPr/>
        <p:txBody>
          <a:bodyPr>
            <a:normAutofit fontScale="92500" lnSpcReduction="10000"/>
          </a:bodyPr>
          <a:lstStyle/>
          <a:p>
            <a:pPr>
              <a:spcBef>
                <a:spcPts val="1200"/>
              </a:spcBef>
              <a:spcAft>
                <a:spcPts val="600"/>
              </a:spcAft>
            </a:pPr>
            <a:r>
              <a:rPr lang="en-US" sz="2800" dirty="0" smtClean="0">
                <a:solidFill>
                  <a:schemeClr val="bg1"/>
                </a:solidFill>
              </a:rPr>
              <a:t>Women were somewhat (p = .08) more likely than men to meet </a:t>
            </a:r>
            <a:r>
              <a:rPr lang="en-US" sz="2800" dirty="0">
                <a:solidFill>
                  <a:schemeClr val="bg1"/>
                </a:solidFill>
              </a:rPr>
              <a:t>criteria for </a:t>
            </a:r>
            <a:r>
              <a:rPr lang="en-US" sz="2800" dirty="0" smtClean="0">
                <a:solidFill>
                  <a:schemeClr val="bg1"/>
                </a:solidFill>
              </a:rPr>
              <a:t>STAGE-12 </a:t>
            </a:r>
            <a:r>
              <a:rPr lang="en-US" sz="2800" dirty="0">
                <a:solidFill>
                  <a:schemeClr val="bg1"/>
                </a:solidFill>
              </a:rPr>
              <a:t>Completer </a:t>
            </a:r>
            <a:r>
              <a:rPr lang="en-US" sz="2800" dirty="0" smtClean="0">
                <a:solidFill>
                  <a:schemeClr val="bg1"/>
                </a:solidFill>
              </a:rPr>
              <a:t>status</a:t>
            </a:r>
          </a:p>
          <a:p>
            <a:pPr>
              <a:spcBef>
                <a:spcPts val="1200"/>
              </a:spcBef>
              <a:spcAft>
                <a:spcPts val="600"/>
              </a:spcAft>
            </a:pPr>
            <a:r>
              <a:rPr lang="en-US" sz="2800" dirty="0" smtClean="0">
                <a:solidFill>
                  <a:schemeClr val="bg1"/>
                </a:solidFill>
              </a:rPr>
              <a:t>Women in STAGE-12 had higher odds of abstinence from simulant drugs from baseline through the 1</a:t>
            </a:r>
            <a:r>
              <a:rPr lang="en-US" sz="2800" baseline="30000" dirty="0" smtClean="0">
                <a:solidFill>
                  <a:schemeClr val="bg1"/>
                </a:solidFill>
              </a:rPr>
              <a:t>st</a:t>
            </a:r>
            <a:r>
              <a:rPr lang="en-US" sz="2800" dirty="0" smtClean="0">
                <a:solidFill>
                  <a:schemeClr val="bg1"/>
                </a:solidFill>
              </a:rPr>
              <a:t> follow-up than those in TAU but if they used, the rates were higher from baseline to mid-treatment</a:t>
            </a:r>
          </a:p>
          <a:p>
            <a:pPr>
              <a:spcBef>
                <a:spcPts val="1200"/>
              </a:spcBef>
              <a:spcAft>
                <a:spcPts val="600"/>
              </a:spcAft>
            </a:pPr>
            <a:r>
              <a:rPr lang="en-US" sz="2800" dirty="0" smtClean="0">
                <a:solidFill>
                  <a:schemeClr val="bg1"/>
                </a:solidFill>
              </a:rPr>
              <a:t>Within STAGE-12, women had higher odds of abstinence from stimulants than men from baseline through the end of treatment</a:t>
            </a:r>
          </a:p>
          <a:p>
            <a:pPr>
              <a:spcBef>
                <a:spcPts val="1200"/>
              </a:spcBef>
              <a:spcAft>
                <a:spcPts val="600"/>
              </a:spcAft>
            </a:pPr>
            <a:endParaRPr lang="en-US" sz="2800" dirty="0">
              <a:solidFill>
                <a:schemeClr val="bg1"/>
              </a:solidFill>
            </a:endParaRPr>
          </a:p>
          <a:p>
            <a:pPr>
              <a:spcBef>
                <a:spcPts val="1200"/>
              </a:spcBef>
              <a:spcAft>
                <a:spcPts val="600"/>
              </a:spcAft>
            </a:pPr>
            <a:endParaRPr lang="en-US" sz="2800" dirty="0">
              <a:solidFill>
                <a:schemeClr val="bg1"/>
              </a:solidFill>
            </a:endParaRPr>
          </a:p>
        </p:txBody>
      </p:sp>
      <p:sp>
        <p:nvSpPr>
          <p:cNvPr id="4" name="Line 4"/>
          <p:cNvSpPr>
            <a:spLocks noChangeShapeType="1"/>
          </p:cNvSpPr>
          <p:nvPr/>
        </p:nvSpPr>
        <p:spPr bwMode="auto">
          <a:xfrm>
            <a:off x="0" y="1295400"/>
            <a:ext cx="9144000" cy="0"/>
          </a:xfrm>
          <a:prstGeom prst="line">
            <a:avLst/>
          </a:prstGeom>
          <a:noFill/>
          <a:ln w="63500">
            <a:solidFill>
              <a:srgbClr val="FFFF00"/>
            </a:solidFill>
            <a:round/>
            <a:headEnd/>
            <a:tailEnd/>
          </a:ln>
          <a:effectLst/>
        </p:spPr>
        <p:txBody>
          <a:bodyPr/>
          <a:lstStyle/>
          <a:p>
            <a:endParaRPr lang="en-US"/>
          </a:p>
        </p:txBody>
      </p:sp>
    </p:spTree>
    <p:extLst>
      <p:ext uri="{BB962C8B-B14F-4D97-AF65-F5344CB8AC3E}">
        <p14:creationId xmlns:p14="http://schemas.microsoft.com/office/powerpoint/2010/main" val="617833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11"/>
            <a:ext cx="8229600" cy="1143000"/>
          </a:xfrm>
        </p:spPr>
        <p:txBody>
          <a:bodyPr>
            <a:normAutofit/>
          </a:bodyPr>
          <a:lstStyle/>
          <a:p>
            <a:r>
              <a:rPr lang="en-US" sz="3600" b="1" dirty="0">
                <a:solidFill>
                  <a:srgbClr val="FFFF00"/>
                </a:solidFill>
              </a:rPr>
              <a:t>Summary: </a:t>
            </a:r>
            <a:r>
              <a:rPr lang="en-US" sz="3600" b="1" dirty="0" smtClean="0">
                <a:solidFill>
                  <a:srgbClr val="FFFF00"/>
                </a:solidFill>
              </a:rPr>
              <a:t>Race Effects</a:t>
            </a:r>
            <a:endParaRPr lang="en-US" sz="3600" dirty="0"/>
          </a:p>
        </p:txBody>
      </p:sp>
      <p:sp>
        <p:nvSpPr>
          <p:cNvPr id="3" name="Content Placeholder 2"/>
          <p:cNvSpPr>
            <a:spLocks noGrp="1"/>
          </p:cNvSpPr>
          <p:nvPr>
            <p:ph idx="1"/>
          </p:nvPr>
        </p:nvSpPr>
        <p:spPr>
          <a:xfrm>
            <a:off x="457200" y="1219200"/>
            <a:ext cx="8229600" cy="4983163"/>
          </a:xfrm>
        </p:spPr>
        <p:txBody>
          <a:bodyPr>
            <a:normAutofit fontScale="85000" lnSpcReduction="20000"/>
          </a:bodyPr>
          <a:lstStyle/>
          <a:p>
            <a:pPr>
              <a:spcBef>
                <a:spcPts val="1200"/>
              </a:spcBef>
              <a:spcAft>
                <a:spcPts val="600"/>
              </a:spcAft>
            </a:pPr>
            <a:r>
              <a:rPr lang="en-US" sz="3000" dirty="0" smtClean="0">
                <a:solidFill>
                  <a:schemeClr val="bg1"/>
                </a:solidFill>
              </a:rPr>
              <a:t>No differences between Caucasian and African Americans with respect to meeting criteria for STAGE 12 Completer status</a:t>
            </a:r>
          </a:p>
          <a:p>
            <a:pPr>
              <a:spcBef>
                <a:spcPts val="1200"/>
              </a:spcBef>
              <a:spcAft>
                <a:spcPts val="600"/>
              </a:spcAft>
            </a:pPr>
            <a:r>
              <a:rPr lang="en-US" sz="3000" dirty="0" smtClean="0">
                <a:solidFill>
                  <a:schemeClr val="bg1"/>
                </a:solidFill>
              </a:rPr>
              <a:t>Caucasians had higher odds of abstinence from stimulants in STAGE-12 than TAU during active treatment phase</a:t>
            </a:r>
          </a:p>
          <a:p>
            <a:pPr>
              <a:spcBef>
                <a:spcPts val="1200"/>
              </a:spcBef>
              <a:spcAft>
                <a:spcPts val="600"/>
              </a:spcAft>
            </a:pPr>
            <a:r>
              <a:rPr lang="en-US" sz="3000" dirty="0" smtClean="0">
                <a:solidFill>
                  <a:schemeClr val="bg1"/>
                </a:solidFill>
              </a:rPr>
              <a:t>African Americans have similar odds favoring STAGE-12 versus TAU but these did not reach significance</a:t>
            </a:r>
          </a:p>
          <a:p>
            <a:pPr lvl="0">
              <a:spcBef>
                <a:spcPts val="1200"/>
              </a:spcBef>
              <a:spcAft>
                <a:spcPts val="600"/>
              </a:spcAft>
            </a:pPr>
            <a:r>
              <a:rPr lang="en-US" sz="3000" dirty="0">
                <a:solidFill>
                  <a:schemeClr val="bg1"/>
                </a:solidFill>
              </a:rPr>
              <a:t>No statistically significant interaction odds ratios or incidence rate ratios between African American and Caucasian subjects in </a:t>
            </a:r>
            <a:r>
              <a:rPr lang="en-US" sz="3000" dirty="0" smtClean="0">
                <a:solidFill>
                  <a:schemeClr val="bg1"/>
                </a:solidFill>
              </a:rPr>
              <a:t>either STAGE-12 or TAU</a:t>
            </a:r>
            <a:endParaRPr lang="en-US" sz="3000" dirty="0">
              <a:solidFill>
                <a:schemeClr val="bg1"/>
              </a:solidFill>
            </a:endParaRPr>
          </a:p>
          <a:p>
            <a:pPr>
              <a:spcBef>
                <a:spcPts val="1200"/>
              </a:spcBef>
              <a:spcAft>
                <a:spcPts val="600"/>
              </a:spcAft>
            </a:pPr>
            <a:endParaRPr lang="en-US" sz="3000" dirty="0" smtClean="0">
              <a:solidFill>
                <a:schemeClr val="bg1"/>
              </a:solidFill>
            </a:endParaRPr>
          </a:p>
          <a:p>
            <a:endParaRPr lang="en-US" dirty="0">
              <a:solidFill>
                <a:schemeClr val="bg1"/>
              </a:solidFill>
            </a:endParaRPr>
          </a:p>
        </p:txBody>
      </p:sp>
      <p:sp>
        <p:nvSpPr>
          <p:cNvPr id="4" name="Line 4"/>
          <p:cNvSpPr>
            <a:spLocks noChangeShapeType="1"/>
          </p:cNvSpPr>
          <p:nvPr/>
        </p:nvSpPr>
        <p:spPr bwMode="auto">
          <a:xfrm>
            <a:off x="0" y="990600"/>
            <a:ext cx="9144000" cy="0"/>
          </a:xfrm>
          <a:prstGeom prst="line">
            <a:avLst/>
          </a:prstGeom>
          <a:noFill/>
          <a:ln w="63500">
            <a:solidFill>
              <a:srgbClr val="FFFF00"/>
            </a:solidFill>
            <a:round/>
            <a:headEnd/>
            <a:tailEnd/>
          </a:ln>
          <a:effectLst/>
        </p:spPr>
        <p:txBody>
          <a:bodyPr/>
          <a:lstStyle/>
          <a:p>
            <a:endParaRPr lang="en-US"/>
          </a:p>
        </p:txBody>
      </p:sp>
    </p:spTree>
    <p:extLst>
      <p:ext uri="{BB962C8B-B14F-4D97-AF65-F5344CB8AC3E}">
        <p14:creationId xmlns:p14="http://schemas.microsoft.com/office/powerpoint/2010/main" val="3208753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IMAGE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049338"/>
            <a:ext cx="6400800" cy="3789362"/>
          </a:xfrm>
          <a:prstGeom prst="rect">
            <a:avLst/>
          </a:prstGeom>
          <a:noFill/>
          <a:extLst>
            <a:ext uri="{909E8E84-426E-40DD-AFC4-6F175D3DCCD1}">
              <a14:hiddenFill xmlns:a14="http://schemas.microsoft.com/office/drawing/2010/main">
                <a:solidFill>
                  <a:srgbClr val="FFFFFF"/>
                </a:solidFill>
              </a14:hiddenFill>
            </a:ext>
          </a:extLst>
        </p:spPr>
      </p:pic>
      <p:sp>
        <p:nvSpPr>
          <p:cNvPr id="153603" name="Rectangle 3"/>
          <p:cNvSpPr>
            <a:spLocks noChangeArrowheads="1"/>
          </p:cNvSpPr>
          <p:nvPr/>
        </p:nvSpPr>
        <p:spPr bwMode="auto">
          <a:xfrm>
            <a:off x="304800" y="5210251"/>
            <a:ext cx="8610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sz="2800" dirty="0">
                <a:solidFill>
                  <a:srgbClr val="FFFF00"/>
                </a:solidFill>
              </a:rPr>
              <a:t>"Does anyone have a burning desire to share?" </a:t>
            </a:r>
          </a:p>
        </p:txBody>
      </p:sp>
      <p:sp>
        <p:nvSpPr>
          <p:cNvPr id="153604" name="Rectangle 4"/>
          <p:cNvSpPr>
            <a:spLocks noChangeArrowheads="1"/>
          </p:cNvSpPr>
          <p:nvPr/>
        </p:nvSpPr>
        <p:spPr bwMode="auto">
          <a:xfrm>
            <a:off x="304800" y="6375400"/>
            <a:ext cx="486299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solidFill>
                  <a:srgbClr val="FFFF00"/>
                </a:solidFill>
              </a:rPr>
              <a:t>http://recoveryjonescartoons.com/more_cartoons!.htm</a:t>
            </a:r>
          </a:p>
        </p:txBody>
      </p:sp>
    </p:spTree>
    <p:extLst>
      <p:ext uri="{BB962C8B-B14F-4D97-AF65-F5344CB8AC3E}">
        <p14:creationId xmlns:p14="http://schemas.microsoft.com/office/powerpoint/2010/main" val="406653591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solidFill>
                  <a:srgbClr val="FFFF00"/>
                </a:solidFill>
              </a:rPr>
              <a:t>Questions?</a:t>
            </a:r>
          </a:p>
        </p:txBody>
      </p:sp>
      <p:pic>
        <p:nvPicPr>
          <p:cNvPr id="3075" name="Picture 3" descr="MCj043441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371600"/>
            <a:ext cx="3589338"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736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0652"/>
            <a:ext cx="8229600" cy="1143000"/>
          </a:xfrm>
        </p:spPr>
        <p:txBody>
          <a:bodyPr/>
          <a:lstStyle/>
          <a:p>
            <a:r>
              <a:rPr lang="en-US" sz="3200" dirty="0">
                <a:solidFill>
                  <a:srgbClr val="FFFF00"/>
                </a:solidFill>
              </a:rPr>
              <a:t>Findings from Previous Research on </a:t>
            </a:r>
            <a:br>
              <a:rPr lang="en-US" sz="3200" dirty="0">
                <a:solidFill>
                  <a:srgbClr val="FFFF00"/>
                </a:solidFill>
              </a:rPr>
            </a:br>
            <a:r>
              <a:rPr lang="en-US" sz="3200" dirty="0">
                <a:solidFill>
                  <a:srgbClr val="FFFF00"/>
                </a:solidFill>
              </a:rPr>
              <a:t>12-Step Involvement</a:t>
            </a:r>
            <a:endParaRPr lang="en-US" sz="3200" dirty="0">
              <a:solidFill>
                <a:srgbClr val="FFFF00"/>
              </a:solidFill>
              <a:latin typeface="Calibri" pitchFamily="34" charset="0"/>
              <a:cs typeface="Calibri" pitchFamily="34" charset="0"/>
            </a:endParaRPr>
          </a:p>
        </p:txBody>
      </p:sp>
      <p:sp>
        <p:nvSpPr>
          <p:cNvPr id="37891" name="Rectangle 3"/>
          <p:cNvSpPr>
            <a:spLocks noGrp="1" noChangeArrowheads="1"/>
          </p:cNvSpPr>
          <p:nvPr>
            <p:ph idx="1"/>
          </p:nvPr>
        </p:nvSpPr>
        <p:spPr>
          <a:xfrm>
            <a:off x="457200" y="1295400"/>
            <a:ext cx="8229600" cy="5105400"/>
          </a:xfrm>
        </p:spPr>
        <p:txBody>
          <a:bodyPr/>
          <a:lstStyle/>
          <a:p>
            <a:pPr>
              <a:lnSpc>
                <a:spcPct val="90000"/>
              </a:lnSpc>
              <a:spcBef>
                <a:spcPts val="600"/>
              </a:spcBef>
              <a:spcAft>
                <a:spcPts val="1200"/>
              </a:spcAft>
              <a:buClr>
                <a:srgbClr val="FFFF00"/>
              </a:buClr>
            </a:pPr>
            <a:r>
              <a:rPr lang="en-US" sz="2800" dirty="0" smtClean="0">
                <a:solidFill>
                  <a:schemeClr val="bg1"/>
                </a:solidFill>
                <a:cs typeface="Calibri" pitchFamily="34" charset="0"/>
              </a:rPr>
              <a:t>Consistent </a:t>
            </a:r>
            <a:r>
              <a:rPr lang="en-US" sz="2800" dirty="0">
                <a:solidFill>
                  <a:schemeClr val="bg1"/>
                </a:solidFill>
                <a:cs typeface="Calibri" pitchFamily="34" charset="0"/>
              </a:rPr>
              <a:t>and early attendance/involvement leads to better substance use outcomes </a:t>
            </a:r>
          </a:p>
          <a:p>
            <a:pPr>
              <a:lnSpc>
                <a:spcPct val="90000"/>
              </a:lnSpc>
              <a:spcBef>
                <a:spcPts val="600"/>
              </a:spcBef>
              <a:spcAft>
                <a:spcPts val="1200"/>
              </a:spcAft>
              <a:buClr>
                <a:srgbClr val="FFFF00"/>
              </a:buClr>
            </a:pPr>
            <a:r>
              <a:rPr lang="en-US" sz="2800" dirty="0">
                <a:solidFill>
                  <a:schemeClr val="bg1"/>
                </a:solidFill>
                <a:cs typeface="Calibri" pitchFamily="34" charset="0"/>
              </a:rPr>
              <a:t>Even small amounts of participation may be helpful in increasing abstinence, whereas higher doses may be needed to reduce relapse intensity</a:t>
            </a:r>
          </a:p>
          <a:p>
            <a:pPr>
              <a:lnSpc>
                <a:spcPct val="80000"/>
              </a:lnSpc>
              <a:spcBef>
                <a:spcPts val="600"/>
              </a:spcBef>
              <a:spcAft>
                <a:spcPts val="1200"/>
              </a:spcAft>
            </a:pPr>
            <a:r>
              <a:rPr lang="en-US" sz="2800" dirty="0">
                <a:solidFill>
                  <a:schemeClr val="bg1"/>
                </a:solidFill>
              </a:rPr>
              <a:t>Reductions in substance use associated with 12-Step involvement  are not attributable to potential third variable influences such as motivation, psychopathology, or severity </a:t>
            </a:r>
          </a:p>
          <a:p>
            <a:pPr>
              <a:lnSpc>
                <a:spcPct val="80000"/>
              </a:lnSpc>
            </a:pPr>
            <a:endParaRPr lang="en-US" sz="2400" dirty="0"/>
          </a:p>
        </p:txBody>
      </p:sp>
      <p:sp>
        <p:nvSpPr>
          <p:cNvPr id="37892" name="Line 4"/>
          <p:cNvSpPr>
            <a:spLocks noChangeShapeType="1"/>
          </p:cNvSpPr>
          <p:nvPr/>
        </p:nvSpPr>
        <p:spPr bwMode="auto">
          <a:xfrm>
            <a:off x="0" y="1143000"/>
            <a:ext cx="9144000" cy="0"/>
          </a:xfrm>
          <a:prstGeom prst="line">
            <a:avLst/>
          </a:prstGeom>
          <a:noFill/>
          <a:ln w="635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Arial Rounded MT Bold" pitchFamily="34" charset="0"/>
            </a:endParaRPr>
          </a:p>
        </p:txBody>
      </p:sp>
    </p:spTree>
    <p:extLst>
      <p:ext uri="{BB962C8B-B14F-4D97-AF65-F5344CB8AC3E}">
        <p14:creationId xmlns:p14="http://schemas.microsoft.com/office/powerpoint/2010/main" val="162202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0"/>
            <a:ext cx="8229600" cy="1143000"/>
          </a:xfrm>
        </p:spPr>
        <p:txBody>
          <a:bodyPr/>
          <a:lstStyle/>
          <a:p>
            <a:r>
              <a:rPr lang="en-US" sz="3200" dirty="0">
                <a:solidFill>
                  <a:srgbClr val="FFFF00"/>
                </a:solidFill>
                <a:latin typeface="Calibri" pitchFamily="34" charset="0"/>
                <a:cs typeface="Calibri" pitchFamily="34" charset="0"/>
              </a:rPr>
              <a:t>Summary and Recommendations from </a:t>
            </a:r>
            <a:r>
              <a:rPr lang="en-US" sz="3200" dirty="0" smtClean="0">
                <a:solidFill>
                  <a:srgbClr val="FFFF00"/>
                </a:solidFill>
                <a:latin typeface="Calibri" pitchFamily="34" charset="0"/>
                <a:cs typeface="Calibri" pitchFamily="34" charset="0"/>
              </a:rPr>
              <a:t/>
            </a:r>
            <a:br>
              <a:rPr lang="en-US" sz="3200" dirty="0" smtClean="0">
                <a:solidFill>
                  <a:srgbClr val="FFFF00"/>
                </a:solidFill>
                <a:latin typeface="Calibri" pitchFamily="34" charset="0"/>
                <a:cs typeface="Calibri" pitchFamily="34" charset="0"/>
              </a:rPr>
            </a:br>
            <a:r>
              <a:rPr lang="en-US" sz="3200" dirty="0" smtClean="0">
                <a:solidFill>
                  <a:srgbClr val="FFFF00"/>
                </a:solidFill>
                <a:latin typeface="Calibri" pitchFamily="34" charset="0"/>
                <a:cs typeface="Calibri" pitchFamily="34" charset="0"/>
              </a:rPr>
              <a:t>William </a:t>
            </a:r>
            <a:r>
              <a:rPr lang="en-US" sz="3200" dirty="0">
                <a:solidFill>
                  <a:srgbClr val="FFFF00"/>
                </a:solidFill>
                <a:latin typeface="Calibri" pitchFamily="34" charset="0"/>
                <a:cs typeface="Calibri" pitchFamily="34" charset="0"/>
              </a:rPr>
              <a:t>Miller on 12-Step Involvement</a:t>
            </a:r>
          </a:p>
        </p:txBody>
      </p:sp>
      <p:sp>
        <p:nvSpPr>
          <p:cNvPr id="13315" name="Rectangle 3"/>
          <p:cNvSpPr>
            <a:spLocks noGrp="1" noChangeArrowheads="1"/>
          </p:cNvSpPr>
          <p:nvPr>
            <p:ph idx="1"/>
          </p:nvPr>
        </p:nvSpPr>
        <p:spPr>
          <a:xfrm>
            <a:off x="457200" y="1371600"/>
            <a:ext cx="8229600" cy="4800600"/>
          </a:xfrm>
        </p:spPr>
        <p:txBody>
          <a:bodyPr/>
          <a:lstStyle/>
          <a:p>
            <a:pPr>
              <a:lnSpc>
                <a:spcPct val="90000"/>
              </a:lnSpc>
              <a:spcAft>
                <a:spcPct val="30000"/>
              </a:spcAft>
              <a:buClr>
                <a:srgbClr val="FFFF00"/>
              </a:buClr>
              <a:buFont typeface="Symbol" pitchFamily="18" charset="2"/>
              <a:buChar char="¨"/>
            </a:pPr>
            <a:r>
              <a:rPr lang="en-US" sz="2400" dirty="0">
                <a:solidFill>
                  <a:schemeClr val="bg1"/>
                </a:solidFill>
                <a:latin typeface="Calibri" pitchFamily="34" charset="0"/>
                <a:cs typeface="Calibri" pitchFamily="34" charset="0"/>
              </a:rPr>
              <a:t>12-Step approaches cannot be ignored in understanding treatment outcomes. </a:t>
            </a:r>
            <a:endParaRPr lang="en-US" sz="2400" dirty="0" smtClean="0">
              <a:solidFill>
                <a:schemeClr val="bg1"/>
              </a:solidFill>
              <a:latin typeface="Calibri" pitchFamily="34" charset="0"/>
              <a:cs typeface="Calibri" pitchFamily="34" charset="0"/>
            </a:endParaRPr>
          </a:p>
          <a:p>
            <a:pPr>
              <a:lnSpc>
                <a:spcPct val="90000"/>
              </a:lnSpc>
              <a:spcAft>
                <a:spcPct val="30000"/>
              </a:spcAft>
              <a:buClr>
                <a:srgbClr val="FFFF00"/>
              </a:buClr>
              <a:buFont typeface="Symbol" pitchFamily="18" charset="2"/>
              <a:buChar char="¨"/>
            </a:pPr>
            <a:r>
              <a:rPr lang="en-US" sz="2400" dirty="0">
                <a:solidFill>
                  <a:schemeClr val="bg1"/>
                </a:solidFill>
                <a:latin typeface="Calibri" pitchFamily="34" charset="0"/>
                <a:cs typeface="Calibri" pitchFamily="34" charset="0"/>
              </a:rPr>
              <a:t>Treatment is the time to initiate 12-Step attendance. If 12-Step attendance is not initiated during the period of treatment, it is quite unlikely to happen. Treatment, then, is a good time to encourage sampling of the program and meetings of 12-Step</a:t>
            </a:r>
            <a:r>
              <a:rPr lang="en-US" sz="2400" dirty="0" smtClean="0">
                <a:solidFill>
                  <a:schemeClr val="bg1"/>
                </a:solidFill>
                <a:latin typeface="Calibri" pitchFamily="34" charset="0"/>
                <a:cs typeface="Calibri" pitchFamily="34" charset="0"/>
              </a:rPr>
              <a:t>.</a:t>
            </a:r>
            <a:endParaRPr lang="en-US" sz="2400" dirty="0">
              <a:solidFill>
                <a:schemeClr val="bg1"/>
              </a:solidFill>
              <a:latin typeface="Calibri" pitchFamily="34" charset="0"/>
              <a:cs typeface="Calibri" pitchFamily="34" charset="0"/>
            </a:endParaRPr>
          </a:p>
          <a:p>
            <a:pPr>
              <a:lnSpc>
                <a:spcPct val="90000"/>
              </a:lnSpc>
              <a:spcAft>
                <a:spcPct val="30000"/>
              </a:spcAft>
              <a:buClr>
                <a:srgbClr val="FFFF00"/>
              </a:buClr>
              <a:buFont typeface="Symbol" pitchFamily="18" charset="2"/>
              <a:buChar char="¨"/>
            </a:pPr>
            <a:r>
              <a:rPr lang="en-US" sz="2400" dirty="0">
                <a:solidFill>
                  <a:schemeClr val="bg1"/>
                </a:solidFill>
                <a:latin typeface="Calibri" pitchFamily="34" charset="0"/>
                <a:cs typeface="Calibri" pitchFamily="34" charset="0"/>
              </a:rPr>
              <a:t>It is possible to facilitate 12-Step attendance. Without question, there are counseling procedures that significantly increase 12-Step attendance, at least during and often after treatment.</a:t>
            </a:r>
            <a:r>
              <a:rPr lang="en-US" sz="2400" dirty="0">
                <a:solidFill>
                  <a:schemeClr val="accent1">
                    <a:lumMod val="90000"/>
                  </a:schemeClr>
                </a:solidFill>
                <a:latin typeface="Calibri" pitchFamily="34" charset="0"/>
                <a:cs typeface="Calibri" pitchFamily="34" charset="0"/>
              </a:rPr>
              <a:t> </a:t>
            </a:r>
            <a:r>
              <a:rPr lang="en-US" sz="2400" dirty="0">
                <a:solidFill>
                  <a:srgbClr val="FFFF00"/>
                </a:solidFill>
                <a:latin typeface="Calibri" pitchFamily="34" charset="0"/>
                <a:cs typeface="Calibri" pitchFamily="34" charset="0"/>
              </a:rPr>
              <a:t>TSF therapy clearly did this in Project MATCH. Systematic encouragement can significantly increase attendance. </a:t>
            </a:r>
          </a:p>
        </p:txBody>
      </p:sp>
      <p:sp>
        <p:nvSpPr>
          <p:cNvPr id="13317" name="Rectangle 5"/>
          <p:cNvSpPr>
            <a:spLocks noChangeArrowheads="1"/>
          </p:cNvSpPr>
          <p:nvPr/>
        </p:nvSpPr>
        <p:spPr bwMode="auto">
          <a:xfrm>
            <a:off x="152400" y="6354763"/>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400">
                <a:solidFill>
                  <a:srgbClr val="FFFF00"/>
                </a:solidFill>
              </a:rPr>
              <a:t>Owen, Slaymaker et al. 2003 </a:t>
            </a:r>
          </a:p>
        </p:txBody>
      </p:sp>
      <p:sp>
        <p:nvSpPr>
          <p:cNvPr id="6" name="Line 4"/>
          <p:cNvSpPr>
            <a:spLocks noChangeShapeType="1"/>
          </p:cNvSpPr>
          <p:nvPr/>
        </p:nvSpPr>
        <p:spPr bwMode="auto">
          <a:xfrm>
            <a:off x="0" y="1143000"/>
            <a:ext cx="9144000" cy="0"/>
          </a:xfrm>
          <a:prstGeom prst="line">
            <a:avLst/>
          </a:prstGeom>
          <a:noFill/>
          <a:ln w="635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152129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229600" cy="1143000"/>
          </a:xfrm>
        </p:spPr>
        <p:txBody>
          <a:bodyPr/>
          <a:lstStyle/>
          <a:p>
            <a:r>
              <a:rPr lang="en-US" sz="3200" dirty="0">
                <a:solidFill>
                  <a:srgbClr val="FFFF00"/>
                </a:solidFill>
              </a:rPr>
              <a:t>Summary and Recommendations from William Miller on 12-Step Involvement</a:t>
            </a:r>
          </a:p>
        </p:txBody>
      </p:sp>
      <p:sp>
        <p:nvSpPr>
          <p:cNvPr id="15363" name="Rectangle 3"/>
          <p:cNvSpPr>
            <a:spLocks noGrp="1" noChangeArrowheads="1"/>
          </p:cNvSpPr>
          <p:nvPr>
            <p:ph idx="1"/>
          </p:nvPr>
        </p:nvSpPr>
        <p:spPr>
          <a:xfrm>
            <a:off x="457200" y="1371600"/>
            <a:ext cx="8229600" cy="4525963"/>
          </a:xfrm>
        </p:spPr>
        <p:txBody>
          <a:bodyPr/>
          <a:lstStyle/>
          <a:p>
            <a:pPr>
              <a:lnSpc>
                <a:spcPct val="90000"/>
              </a:lnSpc>
              <a:spcAft>
                <a:spcPct val="30000"/>
              </a:spcAft>
              <a:buClr>
                <a:srgbClr val="FFFF00"/>
              </a:buClr>
              <a:buFont typeface="Symbol" pitchFamily="18" charset="2"/>
              <a:buChar char="¨"/>
            </a:pPr>
            <a:r>
              <a:rPr lang="en-US" sz="2600" dirty="0">
                <a:solidFill>
                  <a:schemeClr val="bg1"/>
                </a:solidFill>
                <a:latin typeface="Calibri" pitchFamily="34" charset="0"/>
                <a:cs typeface="Calibri" pitchFamily="34" charset="0"/>
              </a:rPr>
              <a:t>Attendance is not involvement. When frequency of 12-Step meeting attendance is measured separately from behavioral indicators of involvement in the 12-Step program and fellowship, the two measures are moderately correlated . </a:t>
            </a:r>
            <a:endParaRPr lang="en-US" sz="2600" dirty="0" smtClean="0">
              <a:solidFill>
                <a:schemeClr val="bg1"/>
              </a:solidFill>
              <a:latin typeface="Calibri" pitchFamily="34" charset="0"/>
              <a:cs typeface="Calibri" pitchFamily="34" charset="0"/>
            </a:endParaRPr>
          </a:p>
          <a:p>
            <a:pPr>
              <a:lnSpc>
                <a:spcPct val="90000"/>
              </a:lnSpc>
              <a:spcAft>
                <a:spcPct val="30000"/>
              </a:spcAft>
              <a:buClr>
                <a:srgbClr val="FFFF00"/>
              </a:buClr>
              <a:buFont typeface="Symbol" pitchFamily="18" charset="2"/>
              <a:buChar char="¨"/>
            </a:pPr>
            <a:r>
              <a:rPr lang="en-US" sz="2600" dirty="0" smtClean="0">
                <a:solidFill>
                  <a:schemeClr val="bg1"/>
                </a:solidFill>
                <a:latin typeface="Calibri" pitchFamily="34" charset="0"/>
                <a:cs typeface="Calibri" pitchFamily="34" charset="0"/>
              </a:rPr>
              <a:t>12-Step </a:t>
            </a:r>
            <a:r>
              <a:rPr lang="en-US" sz="2600" dirty="0">
                <a:solidFill>
                  <a:schemeClr val="bg1"/>
                </a:solidFill>
                <a:latin typeface="Calibri" pitchFamily="34" charset="0"/>
                <a:cs typeface="Calibri" pitchFamily="34" charset="0"/>
              </a:rPr>
              <a:t>attendance may decline over the course of time while 12-Step involvement may remain steady or increase. This suggests a gradual process of internalization of the </a:t>
            </a:r>
            <a:r>
              <a:rPr lang="en-US" sz="2600" dirty="0" smtClean="0">
                <a:solidFill>
                  <a:schemeClr val="bg1"/>
                </a:solidFill>
                <a:latin typeface="Calibri" pitchFamily="34" charset="0"/>
                <a:cs typeface="Calibri" pitchFamily="34" charset="0"/>
              </a:rPr>
              <a:t>12-Step.</a:t>
            </a:r>
            <a:endParaRPr lang="en-US" sz="2600" dirty="0">
              <a:solidFill>
                <a:schemeClr val="bg1"/>
              </a:solidFill>
              <a:latin typeface="Calibri" pitchFamily="34" charset="0"/>
              <a:cs typeface="Calibri" pitchFamily="34" charset="0"/>
            </a:endParaRPr>
          </a:p>
          <a:p>
            <a:pPr>
              <a:lnSpc>
                <a:spcPct val="90000"/>
              </a:lnSpc>
              <a:spcAft>
                <a:spcPct val="30000"/>
              </a:spcAft>
              <a:buClr>
                <a:srgbClr val="FFFF00"/>
              </a:buClr>
              <a:buFont typeface="Symbol" pitchFamily="18" charset="2"/>
              <a:buChar char="¨"/>
            </a:pPr>
            <a:r>
              <a:rPr lang="en-US" sz="2600" dirty="0">
                <a:solidFill>
                  <a:schemeClr val="bg1"/>
                </a:solidFill>
                <a:latin typeface="Calibri" pitchFamily="34" charset="0"/>
                <a:cs typeface="Calibri" pitchFamily="34" charset="0"/>
              </a:rPr>
              <a:t>12-Step involvement tends to be </a:t>
            </a:r>
            <a:r>
              <a:rPr lang="en-US" sz="2600" dirty="0" smtClean="0">
                <a:solidFill>
                  <a:schemeClr val="bg1"/>
                </a:solidFill>
                <a:latin typeface="Calibri" pitchFamily="34" charset="0"/>
                <a:cs typeface="Calibri" pitchFamily="34" charset="0"/>
              </a:rPr>
              <a:t>a stronger </a:t>
            </a:r>
            <a:r>
              <a:rPr lang="en-US" sz="2600" dirty="0">
                <a:solidFill>
                  <a:schemeClr val="bg1"/>
                </a:solidFill>
                <a:latin typeface="Calibri" pitchFamily="34" charset="0"/>
                <a:cs typeface="Calibri" pitchFamily="34" charset="0"/>
              </a:rPr>
              <a:t>predictor of </a:t>
            </a:r>
            <a:r>
              <a:rPr lang="en-US" sz="2600" dirty="0" smtClean="0">
                <a:solidFill>
                  <a:schemeClr val="bg1"/>
                </a:solidFill>
                <a:latin typeface="Calibri" pitchFamily="34" charset="0"/>
                <a:cs typeface="Calibri" pitchFamily="34" charset="0"/>
              </a:rPr>
              <a:t>outcome than 12-Step attendance.</a:t>
            </a:r>
            <a:endParaRPr lang="en-US" sz="2600" dirty="0">
              <a:solidFill>
                <a:schemeClr val="bg1"/>
              </a:solidFill>
              <a:latin typeface="Calibri" pitchFamily="34" charset="0"/>
              <a:cs typeface="Calibri" pitchFamily="34" charset="0"/>
            </a:endParaRPr>
          </a:p>
        </p:txBody>
      </p:sp>
      <p:sp>
        <p:nvSpPr>
          <p:cNvPr id="15364" name="Line 4"/>
          <p:cNvSpPr>
            <a:spLocks noChangeShapeType="1"/>
          </p:cNvSpPr>
          <p:nvPr/>
        </p:nvSpPr>
        <p:spPr bwMode="auto">
          <a:xfrm>
            <a:off x="0" y="1219200"/>
            <a:ext cx="914400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5365" name="Rectangle 5"/>
          <p:cNvSpPr>
            <a:spLocks noChangeArrowheads="1"/>
          </p:cNvSpPr>
          <p:nvPr/>
        </p:nvSpPr>
        <p:spPr bwMode="auto">
          <a:xfrm>
            <a:off x="228600" y="6375400"/>
            <a:ext cx="2509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FFFF00"/>
                </a:solidFill>
              </a:rPr>
              <a:t>Owen, Slaymaker et al. 2003</a:t>
            </a:r>
            <a:r>
              <a:rPr lang="en-US" sz="1400">
                <a:solidFill>
                  <a:srgbClr val="000000"/>
                </a:solidFill>
              </a:rPr>
              <a:t> </a:t>
            </a:r>
          </a:p>
        </p:txBody>
      </p:sp>
    </p:spTree>
    <p:extLst>
      <p:ext uri="{BB962C8B-B14F-4D97-AF65-F5344CB8AC3E}">
        <p14:creationId xmlns:p14="http://schemas.microsoft.com/office/powerpoint/2010/main" val="216470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p:nvPr>
        </p:nvSpPr>
        <p:spPr>
          <a:xfrm>
            <a:off x="457200" y="-228600"/>
            <a:ext cx="8229600" cy="1143000"/>
          </a:xfrm>
        </p:spPr>
        <p:txBody>
          <a:bodyPr/>
          <a:lstStyle/>
          <a:p>
            <a:r>
              <a:rPr lang="en-US">
                <a:solidFill>
                  <a:srgbClr val="FFFF00"/>
                </a:solidFill>
              </a:rPr>
              <a:t>Beating a Dead Horse</a:t>
            </a:r>
          </a:p>
        </p:txBody>
      </p:sp>
      <p:pic>
        <p:nvPicPr>
          <p:cNvPr id="1075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14400"/>
            <a:ext cx="6934200" cy="436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6" name="Text Box 6"/>
          <p:cNvSpPr txBox="1">
            <a:spLocks noChangeArrowheads="1"/>
          </p:cNvSpPr>
          <p:nvPr/>
        </p:nvSpPr>
        <p:spPr bwMode="auto">
          <a:xfrm>
            <a:off x="247650" y="5307013"/>
            <a:ext cx="86741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600" b="1">
                <a:solidFill>
                  <a:schemeClr val="bg1"/>
                </a:solidFill>
              </a:rPr>
              <a:t>Using evidence-based 12-step facilitative approaches </a:t>
            </a:r>
          </a:p>
          <a:p>
            <a:pPr algn="ctr"/>
            <a:r>
              <a:rPr lang="en-US" sz="2600" b="1">
                <a:solidFill>
                  <a:schemeClr val="bg1"/>
                </a:solidFill>
              </a:rPr>
              <a:t>increases self-help group attendance and improves </a:t>
            </a:r>
          </a:p>
          <a:p>
            <a:pPr algn="ctr"/>
            <a:r>
              <a:rPr lang="en-US" sz="2600" b="1">
                <a:solidFill>
                  <a:schemeClr val="bg1"/>
                </a:solidFill>
              </a:rPr>
              <a:t>substance use outcomes!!!</a:t>
            </a:r>
          </a:p>
        </p:txBody>
      </p:sp>
      <p:sp>
        <p:nvSpPr>
          <p:cNvPr id="107527" name="Line 7"/>
          <p:cNvSpPr>
            <a:spLocks noChangeShapeType="1"/>
          </p:cNvSpPr>
          <p:nvPr/>
        </p:nvSpPr>
        <p:spPr bwMode="auto">
          <a:xfrm>
            <a:off x="0" y="685800"/>
            <a:ext cx="9144000" cy="0"/>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70839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350963" y="2127250"/>
            <a:ext cx="59658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600">
                <a:solidFill>
                  <a:srgbClr val="FFFF00"/>
                </a:solidFill>
              </a:rPr>
              <a:t>Why Focus on Facilitating </a:t>
            </a:r>
          </a:p>
          <a:p>
            <a:pPr algn="ctr"/>
            <a:r>
              <a:rPr lang="en-US" sz="3600">
                <a:solidFill>
                  <a:srgbClr val="FFFF00"/>
                </a:solidFill>
              </a:rPr>
              <a:t>12-Step Involvement? </a:t>
            </a:r>
          </a:p>
        </p:txBody>
      </p:sp>
    </p:spTree>
    <p:extLst>
      <p:ext uri="{BB962C8B-B14F-4D97-AF65-F5344CB8AC3E}">
        <p14:creationId xmlns:p14="http://schemas.microsoft.com/office/powerpoint/2010/main" val="2094424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IMAGE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
            <a:ext cx="4419600" cy="5181600"/>
          </a:xfrm>
          <a:prstGeom prst="rect">
            <a:avLst/>
          </a:prstGeom>
          <a:noFill/>
          <a:extLst>
            <a:ext uri="{909E8E84-426E-40DD-AFC4-6F175D3DCCD1}">
              <a14:hiddenFill xmlns:a14="http://schemas.microsoft.com/office/drawing/2010/main">
                <a:solidFill>
                  <a:srgbClr val="FFFFFF"/>
                </a:solidFill>
              </a14:hiddenFill>
            </a:ext>
          </a:extLst>
        </p:spPr>
      </p:pic>
      <p:sp>
        <p:nvSpPr>
          <p:cNvPr id="55299" name="Rectangle 3"/>
          <p:cNvSpPr>
            <a:spLocks noChangeArrowheads="1"/>
          </p:cNvSpPr>
          <p:nvPr/>
        </p:nvSpPr>
        <p:spPr bwMode="auto">
          <a:xfrm>
            <a:off x="4724400" y="260350"/>
            <a:ext cx="4167188"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800">
                <a:solidFill>
                  <a:srgbClr val="FFFF00"/>
                </a:solidFill>
              </a:rPr>
              <a:t>  Jones would walk through a blizzard to score his  dope. </a:t>
            </a:r>
          </a:p>
          <a:p>
            <a:pPr algn="ctr"/>
            <a:r>
              <a:rPr lang="en-US" sz="2800">
                <a:solidFill>
                  <a:srgbClr val="FFFF00"/>
                </a:solidFill>
              </a:rPr>
              <a:t>The question remains: what will he do to get to a meeting?</a:t>
            </a:r>
          </a:p>
          <a:p>
            <a:pPr algn="ctr"/>
            <a:r>
              <a:rPr lang="en-US" sz="2800">
                <a:solidFill>
                  <a:srgbClr val="FFFF00"/>
                </a:solidFill>
              </a:rPr>
              <a:t>Will he go?</a:t>
            </a:r>
          </a:p>
        </p:txBody>
      </p:sp>
      <p:sp>
        <p:nvSpPr>
          <p:cNvPr id="55300" name="Rectangle 4"/>
          <p:cNvSpPr>
            <a:spLocks noChangeArrowheads="1"/>
          </p:cNvSpPr>
          <p:nvPr/>
        </p:nvSpPr>
        <p:spPr bwMode="auto">
          <a:xfrm>
            <a:off x="152400" y="6542088"/>
            <a:ext cx="3768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FFFF00"/>
                </a:solidFill>
              </a:rPr>
              <a:t>http://recoveryjonescartoons.com/book_1.htm</a:t>
            </a:r>
          </a:p>
        </p:txBody>
      </p:sp>
      <p:sp>
        <p:nvSpPr>
          <p:cNvPr id="55302" name="Text Box 6"/>
          <p:cNvSpPr txBox="1">
            <a:spLocks noChangeArrowheads="1"/>
          </p:cNvSpPr>
          <p:nvPr/>
        </p:nvSpPr>
        <p:spPr bwMode="auto">
          <a:xfrm>
            <a:off x="4724400" y="3505200"/>
            <a:ext cx="38100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spcBef>
                <a:spcPct val="20000"/>
              </a:spcBef>
            </a:pPr>
            <a:r>
              <a:rPr lang="en-US" sz="4000">
                <a:solidFill>
                  <a:srgbClr val="FF0000"/>
                </a:solidFill>
              </a:rPr>
              <a:t>Maybe, </a:t>
            </a:r>
          </a:p>
          <a:p>
            <a:pPr algn="ctr">
              <a:lnSpc>
                <a:spcPct val="85000"/>
              </a:lnSpc>
              <a:spcBef>
                <a:spcPct val="20000"/>
              </a:spcBef>
            </a:pPr>
            <a:r>
              <a:rPr lang="en-US" sz="4000">
                <a:solidFill>
                  <a:srgbClr val="FF0000"/>
                </a:solidFill>
              </a:rPr>
              <a:t>but maybe not!!</a:t>
            </a:r>
          </a:p>
        </p:txBody>
      </p:sp>
    </p:spTree>
    <p:extLst>
      <p:ext uri="{BB962C8B-B14F-4D97-AF65-F5344CB8AC3E}">
        <p14:creationId xmlns:p14="http://schemas.microsoft.com/office/powerpoint/2010/main" val="264705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 calcmode="lin" valueType="num">
                                      <p:cBhvr additive="base">
                                        <p:cTn id="7" dur="500" fill="hold"/>
                                        <p:tgtEl>
                                          <p:spTgt spid="55302"/>
                                        </p:tgtEl>
                                        <p:attrNameLst>
                                          <p:attrName>ppt_x</p:attrName>
                                        </p:attrNameLst>
                                      </p:cBhvr>
                                      <p:tavLst>
                                        <p:tav tm="0">
                                          <p:val>
                                            <p:strVal val="#ppt_x"/>
                                          </p:val>
                                        </p:tav>
                                        <p:tav tm="100000">
                                          <p:val>
                                            <p:strVal val="#ppt_x"/>
                                          </p:val>
                                        </p:tav>
                                      </p:tavLst>
                                    </p:anim>
                                    <p:anim calcmode="lin" valueType="num">
                                      <p:cBhvr additive="base">
                                        <p:cTn id="8" dur="500" fill="hold"/>
                                        <p:tgtEl>
                                          <p:spTgt spid="553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idx="1"/>
          </p:nvPr>
        </p:nvSpPr>
        <p:spPr>
          <a:xfrm>
            <a:off x="457200" y="1219200"/>
            <a:ext cx="8382000" cy="4525963"/>
          </a:xfrm>
        </p:spPr>
        <p:txBody>
          <a:bodyPr/>
          <a:lstStyle/>
          <a:p>
            <a:pPr>
              <a:buClr>
                <a:srgbClr val="FFFF00"/>
              </a:buClr>
              <a:buSzPct val="110000"/>
              <a:buFont typeface="Symbol" pitchFamily="18" charset="2"/>
              <a:buNone/>
            </a:pPr>
            <a:r>
              <a:rPr lang="en-US">
                <a:solidFill>
                  <a:schemeClr val="bg1"/>
                </a:solidFill>
              </a:rPr>
              <a:t>  “An increasingly rigorous body of evidence suggests consistent benefits of self-help group involvement. Dropout and nonattendance rates are high, </a:t>
            </a:r>
            <a:r>
              <a:rPr lang="en-US" i="1" u="sng">
                <a:solidFill>
                  <a:schemeClr val="bg1"/>
                </a:solidFill>
              </a:rPr>
              <a:t>despite clinical recommendations to attend</a:t>
            </a:r>
            <a:r>
              <a:rPr lang="en-US">
                <a:solidFill>
                  <a:schemeClr val="bg1"/>
                </a:solidFill>
              </a:rPr>
              <a:t>.” </a:t>
            </a:r>
          </a:p>
          <a:p>
            <a:pPr>
              <a:buClr>
                <a:srgbClr val="FFFF00"/>
              </a:buClr>
              <a:buSzPct val="110000"/>
              <a:buFont typeface="Symbol" pitchFamily="18" charset="2"/>
              <a:buNone/>
            </a:pPr>
            <a:endParaRPr lang="en-US">
              <a:solidFill>
                <a:schemeClr val="bg1"/>
              </a:solidFill>
            </a:endParaRPr>
          </a:p>
          <a:p>
            <a:pPr>
              <a:buClr>
                <a:srgbClr val="FFFF00"/>
              </a:buClr>
              <a:buSzPct val="110000"/>
              <a:buFont typeface="Symbol" pitchFamily="18" charset="2"/>
              <a:buNone/>
            </a:pPr>
            <a:endParaRPr lang="en-US">
              <a:solidFill>
                <a:schemeClr val="bg1"/>
              </a:solidFill>
            </a:endParaRPr>
          </a:p>
        </p:txBody>
      </p:sp>
      <p:sp>
        <p:nvSpPr>
          <p:cNvPr id="57347" name="Text Box 3"/>
          <p:cNvSpPr txBox="1">
            <a:spLocks noChangeArrowheads="1"/>
          </p:cNvSpPr>
          <p:nvPr/>
        </p:nvSpPr>
        <p:spPr bwMode="auto">
          <a:xfrm>
            <a:off x="152400" y="6426200"/>
            <a:ext cx="1144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rgbClr val="FFFF00"/>
                </a:solidFill>
                <a:latin typeface="Times New Roman" pitchFamily="18" charset="0"/>
              </a:rPr>
              <a:t>Kelly, 2003</a:t>
            </a:r>
          </a:p>
        </p:txBody>
      </p:sp>
      <p:sp>
        <p:nvSpPr>
          <p:cNvPr id="57348" name="Line 4"/>
          <p:cNvSpPr>
            <a:spLocks noChangeShapeType="1"/>
          </p:cNvSpPr>
          <p:nvPr/>
        </p:nvSpPr>
        <p:spPr bwMode="auto">
          <a:xfrm>
            <a:off x="0" y="914400"/>
            <a:ext cx="9144000" cy="0"/>
          </a:xfrm>
          <a:prstGeom prst="line">
            <a:avLst/>
          </a:prstGeom>
          <a:noFill/>
          <a:ln w="317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49" name="Line 5"/>
          <p:cNvSpPr>
            <a:spLocks noChangeShapeType="1"/>
          </p:cNvSpPr>
          <p:nvPr/>
        </p:nvSpPr>
        <p:spPr bwMode="auto">
          <a:xfrm>
            <a:off x="0" y="4267200"/>
            <a:ext cx="9144000" cy="0"/>
          </a:xfrm>
          <a:prstGeom prst="line">
            <a:avLst/>
          </a:prstGeom>
          <a:noFill/>
          <a:ln w="317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0" name="Text Box 6"/>
          <p:cNvSpPr txBox="1">
            <a:spLocks noChangeArrowheads="1"/>
          </p:cNvSpPr>
          <p:nvPr/>
        </p:nvSpPr>
        <p:spPr bwMode="auto">
          <a:xfrm>
            <a:off x="5943600" y="4876800"/>
            <a:ext cx="1790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FF00"/>
                </a:solidFill>
                <a:latin typeface="Times New Roman" pitchFamily="18" charset="0"/>
              </a:rPr>
              <a:t>(emphasis added)</a:t>
            </a:r>
          </a:p>
        </p:txBody>
      </p:sp>
    </p:spTree>
    <p:extLst>
      <p:ext uri="{BB962C8B-B14F-4D97-AF65-F5344CB8AC3E}">
        <p14:creationId xmlns:p14="http://schemas.microsoft.com/office/powerpoint/2010/main" val="2184994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04800" y="152400"/>
            <a:ext cx="8610600" cy="1143000"/>
          </a:xfrm>
        </p:spPr>
        <p:txBody>
          <a:bodyPr/>
          <a:lstStyle/>
          <a:p>
            <a:pPr>
              <a:lnSpc>
                <a:spcPct val="90000"/>
              </a:lnSpc>
            </a:pPr>
            <a:r>
              <a:rPr lang="en-US" sz="3200" dirty="0">
                <a:solidFill>
                  <a:srgbClr val="FFFF00"/>
                </a:solidFill>
              </a:rPr>
              <a:t>Recommendations from Expert VA/CSAT Consensus Panel on Self-Help Organizations</a:t>
            </a:r>
          </a:p>
        </p:txBody>
      </p:sp>
      <p:sp>
        <p:nvSpPr>
          <p:cNvPr id="76803" name="Rectangle 3"/>
          <p:cNvSpPr>
            <a:spLocks noGrp="1" noChangeArrowheads="1"/>
          </p:cNvSpPr>
          <p:nvPr>
            <p:ph idx="1"/>
          </p:nvPr>
        </p:nvSpPr>
        <p:spPr>
          <a:xfrm>
            <a:off x="381000" y="1600200"/>
            <a:ext cx="8305800" cy="4419600"/>
          </a:xfrm>
        </p:spPr>
        <p:txBody>
          <a:bodyPr/>
          <a:lstStyle/>
          <a:p>
            <a:pPr marL="341313" indent="-341313">
              <a:lnSpc>
                <a:spcPct val="90000"/>
              </a:lnSpc>
              <a:spcAft>
                <a:spcPct val="40000"/>
              </a:spcAft>
              <a:buClr>
                <a:srgbClr val="FFFF00"/>
              </a:buClr>
              <a:buFont typeface="Symbol" pitchFamily="18" charset="2"/>
              <a:buChar char="¨"/>
            </a:pPr>
            <a:r>
              <a:rPr lang="en-US" sz="2400" dirty="0">
                <a:solidFill>
                  <a:schemeClr val="bg1"/>
                </a:solidFill>
              </a:rPr>
              <a:t>Community-based treatment programs, even those that label and represent themselves as “12-step oriented,” should evaluate whether their current program practices actively support involvement in 12-step self-help groups.  </a:t>
            </a:r>
          </a:p>
          <a:p>
            <a:pPr marL="341313" indent="-341313">
              <a:lnSpc>
                <a:spcPct val="90000"/>
              </a:lnSpc>
              <a:spcAft>
                <a:spcPct val="40000"/>
              </a:spcAft>
              <a:buClr>
                <a:srgbClr val="FFFF00"/>
              </a:buClr>
              <a:buFont typeface="Symbol" pitchFamily="18" charset="2"/>
              <a:buChar char="¨"/>
            </a:pPr>
            <a:r>
              <a:rPr lang="en-US" sz="2400" dirty="0">
                <a:solidFill>
                  <a:schemeClr val="bg1"/>
                </a:solidFill>
              </a:rPr>
              <a:t>Further, they should examine the methods employed by their counselors. Typically when counselors do attempt to support 12-step self-help group involvement, they rarely use empirically supported methods. </a:t>
            </a:r>
          </a:p>
          <a:p>
            <a:pPr marL="341313" indent="-341313">
              <a:lnSpc>
                <a:spcPct val="90000"/>
              </a:lnSpc>
              <a:spcAft>
                <a:spcPct val="40000"/>
              </a:spcAft>
              <a:buClr>
                <a:srgbClr val="FFFF00"/>
              </a:buClr>
              <a:buFont typeface="Symbol" pitchFamily="18" charset="2"/>
              <a:buChar char="¨"/>
            </a:pPr>
            <a:r>
              <a:rPr lang="en-US" sz="2400" dirty="0">
                <a:solidFill>
                  <a:srgbClr val="FFFF00"/>
                </a:solidFill>
              </a:rPr>
              <a:t>When clinicians use empirically validated techniques to support mutual help group involvement, it is far more likely to occur.</a:t>
            </a:r>
          </a:p>
        </p:txBody>
      </p:sp>
      <p:sp>
        <p:nvSpPr>
          <p:cNvPr id="76805" name="Rectangle 5"/>
          <p:cNvSpPr>
            <a:spLocks noChangeArrowheads="1"/>
          </p:cNvSpPr>
          <p:nvPr/>
        </p:nvSpPr>
        <p:spPr bwMode="auto">
          <a:xfrm>
            <a:off x="228600" y="6299200"/>
            <a:ext cx="1893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FFFF00"/>
                </a:solidFill>
                <a:latin typeface="Times New Roman" pitchFamily="18" charset="0"/>
              </a:rPr>
              <a:t>Humphreys, et al., 2004</a:t>
            </a:r>
          </a:p>
        </p:txBody>
      </p:sp>
      <p:sp>
        <p:nvSpPr>
          <p:cNvPr id="6" name="Line 4"/>
          <p:cNvSpPr>
            <a:spLocks noChangeShapeType="1"/>
          </p:cNvSpPr>
          <p:nvPr/>
        </p:nvSpPr>
        <p:spPr bwMode="auto">
          <a:xfrm>
            <a:off x="0" y="1371600"/>
            <a:ext cx="9144000" cy="0"/>
          </a:xfrm>
          <a:prstGeom prst="line">
            <a:avLst/>
          </a:prstGeom>
          <a:noFill/>
          <a:ln w="635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87652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28600"/>
            <a:ext cx="8458200" cy="1143000"/>
          </a:xfrm>
        </p:spPr>
        <p:txBody>
          <a:bodyPr/>
          <a:lstStyle/>
          <a:p>
            <a:r>
              <a:rPr lang="en-US" sz="3200">
                <a:solidFill>
                  <a:srgbClr val="FFFF00"/>
                </a:solidFill>
              </a:rPr>
              <a:t>Don’t We Already Do 12-Step Facilitation?	</a:t>
            </a:r>
            <a:br>
              <a:rPr lang="en-US" sz="3200">
                <a:solidFill>
                  <a:srgbClr val="FFFF00"/>
                </a:solidFill>
              </a:rPr>
            </a:br>
            <a:endParaRPr lang="en-US" sz="3200">
              <a:solidFill>
                <a:srgbClr val="FFFF00"/>
              </a:solidFill>
            </a:endParaRPr>
          </a:p>
        </p:txBody>
      </p:sp>
      <p:sp>
        <p:nvSpPr>
          <p:cNvPr id="45059" name="Rectangle 3"/>
          <p:cNvSpPr>
            <a:spLocks noGrp="1" noChangeArrowheads="1"/>
          </p:cNvSpPr>
          <p:nvPr>
            <p:ph idx="1"/>
          </p:nvPr>
        </p:nvSpPr>
        <p:spPr>
          <a:xfrm>
            <a:off x="457200" y="990600"/>
            <a:ext cx="8229600" cy="5668963"/>
          </a:xfrm>
        </p:spPr>
        <p:txBody>
          <a:bodyPr/>
          <a:lstStyle/>
          <a:p>
            <a:pPr>
              <a:lnSpc>
                <a:spcPct val="90000"/>
              </a:lnSpc>
              <a:spcAft>
                <a:spcPct val="30000"/>
              </a:spcAft>
              <a:buClr>
                <a:srgbClr val="FFFF00"/>
              </a:buClr>
              <a:buFont typeface="Symbol" pitchFamily="18" charset="2"/>
              <a:buChar char="¨"/>
            </a:pPr>
            <a:r>
              <a:rPr lang="en-US" sz="2400">
                <a:solidFill>
                  <a:schemeClr val="bg1"/>
                </a:solidFill>
              </a:rPr>
              <a:t>“Making the case that treatment programs should prioritize self-help group involvement can be difficult because many treatment providers believe they ‘do this already’; indeed, that every program does.”</a:t>
            </a:r>
          </a:p>
          <a:p>
            <a:pPr>
              <a:lnSpc>
                <a:spcPct val="90000"/>
              </a:lnSpc>
              <a:spcAft>
                <a:spcPct val="30000"/>
              </a:spcAft>
              <a:buClr>
                <a:srgbClr val="FFFF00"/>
              </a:buClr>
              <a:buFont typeface="Symbol" pitchFamily="18" charset="2"/>
              <a:buChar char="¨"/>
            </a:pPr>
            <a:r>
              <a:rPr lang="en-US" sz="2400">
                <a:solidFill>
                  <a:schemeClr val="bg1"/>
                </a:solidFill>
              </a:rPr>
              <a:t>“In practice, however, what this often means is that at some point during treatment a counselor gives the patient a list of local self-help groups and suggests that the patient attend a meeting, which is a minimally effective clinical practice.” </a:t>
            </a:r>
          </a:p>
          <a:p>
            <a:pPr>
              <a:lnSpc>
                <a:spcPct val="90000"/>
              </a:lnSpc>
              <a:spcAft>
                <a:spcPct val="30000"/>
              </a:spcAft>
              <a:buClr>
                <a:srgbClr val="FFFF00"/>
              </a:buClr>
              <a:buFont typeface="Symbol" pitchFamily="18" charset="2"/>
              <a:buChar char="¨"/>
            </a:pPr>
            <a:r>
              <a:rPr lang="en-US" sz="2400" b="1" i="1">
                <a:solidFill>
                  <a:srgbClr val="FF0000"/>
                </a:solidFill>
              </a:rPr>
              <a:t>“We therefore encourage treatment providers to use the more intensive methods of promoting self-help group involvement empirically demonstrated to be effective</a:t>
            </a:r>
            <a:r>
              <a:rPr lang="en-US" sz="2400">
                <a:solidFill>
                  <a:srgbClr val="FFFF00"/>
                </a:solidFill>
              </a:rPr>
              <a:t> </a:t>
            </a:r>
            <a:r>
              <a:rPr lang="en-US" sz="2400">
                <a:solidFill>
                  <a:schemeClr val="bg1"/>
                </a:solidFill>
              </a:rPr>
              <a:t>…such efforts will maximize the maintenance of treatment gains.”</a:t>
            </a:r>
          </a:p>
          <a:p>
            <a:pPr>
              <a:lnSpc>
                <a:spcPct val="90000"/>
              </a:lnSpc>
              <a:buFontTx/>
              <a:buNone/>
            </a:pPr>
            <a:endParaRPr lang="en-US" sz="2400"/>
          </a:p>
        </p:txBody>
      </p:sp>
      <p:sp>
        <p:nvSpPr>
          <p:cNvPr id="45061" name="Text Box 5"/>
          <p:cNvSpPr txBox="1">
            <a:spLocks noChangeArrowheads="1"/>
          </p:cNvSpPr>
          <p:nvPr/>
        </p:nvSpPr>
        <p:spPr bwMode="auto">
          <a:xfrm>
            <a:off x="304800" y="64008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solidFill>
                  <a:srgbClr val="FFFF00"/>
                </a:solidFill>
              </a:rPr>
              <a:t>Humphreys &amp; Moos, 2007</a:t>
            </a:r>
          </a:p>
        </p:txBody>
      </p:sp>
      <p:sp>
        <p:nvSpPr>
          <p:cNvPr id="6" name="Line 4"/>
          <p:cNvSpPr>
            <a:spLocks noChangeShapeType="1"/>
          </p:cNvSpPr>
          <p:nvPr/>
        </p:nvSpPr>
        <p:spPr bwMode="auto">
          <a:xfrm>
            <a:off x="0" y="914400"/>
            <a:ext cx="9144000" cy="0"/>
          </a:xfrm>
          <a:prstGeom prst="line">
            <a:avLst/>
          </a:prstGeom>
          <a:noFill/>
          <a:ln w="635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86061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dissolve">
                                      <p:cBhvr>
                                        <p:cTn id="7" dur="500"/>
                                        <p:tgtEl>
                                          <p:spTgt spid="4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dissolve">
                                      <p:cBhvr>
                                        <p:cTn id="12" dur="500"/>
                                        <p:tgtEl>
                                          <p:spTgt spid="45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dissolve">
                                      <p:cBhvr>
                                        <p:cTn id="17" dur="5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600" dirty="0" smtClean="0">
                <a:solidFill>
                  <a:srgbClr val="FFFF00"/>
                </a:solidFill>
              </a:rPr>
              <a:t>Objectives of Session</a:t>
            </a:r>
            <a:endParaRPr lang="en-US" sz="3600" dirty="0">
              <a:solidFill>
                <a:srgbClr val="FFFF00"/>
              </a:solidFill>
            </a:endParaRPr>
          </a:p>
        </p:txBody>
      </p:sp>
      <p:sp>
        <p:nvSpPr>
          <p:cNvPr id="21507" name="Rectangle 3"/>
          <p:cNvSpPr>
            <a:spLocks noGrp="1" noChangeArrowheads="1"/>
          </p:cNvSpPr>
          <p:nvPr>
            <p:ph idx="1"/>
          </p:nvPr>
        </p:nvSpPr>
        <p:spPr>
          <a:xfrm>
            <a:off x="457200" y="1600200"/>
            <a:ext cx="8686800" cy="4525963"/>
          </a:xfrm>
        </p:spPr>
        <p:txBody>
          <a:bodyPr/>
          <a:lstStyle/>
          <a:p>
            <a:pPr>
              <a:lnSpc>
                <a:spcPct val="90000"/>
              </a:lnSpc>
              <a:spcAft>
                <a:spcPct val="30000"/>
              </a:spcAft>
              <a:buClr>
                <a:srgbClr val="FFFF00"/>
              </a:buClr>
            </a:pPr>
            <a:r>
              <a:rPr lang="en-US" dirty="0" smtClean="0">
                <a:solidFill>
                  <a:schemeClr val="bg1"/>
                </a:solidFill>
              </a:rPr>
              <a:t>Review evidence supporting benefit of engaging individuals in 12-step programs</a:t>
            </a:r>
          </a:p>
          <a:p>
            <a:pPr>
              <a:lnSpc>
                <a:spcPct val="90000"/>
              </a:lnSpc>
              <a:spcAft>
                <a:spcPct val="30000"/>
              </a:spcAft>
              <a:buClr>
                <a:srgbClr val="FFFF00"/>
              </a:buClr>
            </a:pPr>
            <a:r>
              <a:rPr lang="en-US" dirty="0" smtClean="0">
                <a:solidFill>
                  <a:schemeClr val="bg1"/>
                </a:solidFill>
              </a:rPr>
              <a:t>Provide background and rationale for development of </a:t>
            </a:r>
            <a:r>
              <a:rPr lang="en-US" dirty="0">
                <a:solidFill>
                  <a:schemeClr val="bg1"/>
                </a:solidFill>
              </a:rPr>
              <a:t>STAGE-12</a:t>
            </a:r>
            <a:endParaRPr lang="en-US" dirty="0" smtClean="0">
              <a:solidFill>
                <a:schemeClr val="bg1"/>
              </a:solidFill>
            </a:endParaRPr>
          </a:p>
          <a:p>
            <a:pPr>
              <a:lnSpc>
                <a:spcPct val="90000"/>
              </a:lnSpc>
              <a:spcAft>
                <a:spcPct val="30000"/>
              </a:spcAft>
              <a:buClr>
                <a:srgbClr val="FFFF00"/>
              </a:buClr>
            </a:pPr>
            <a:r>
              <a:rPr lang="en-US" dirty="0" smtClean="0">
                <a:solidFill>
                  <a:schemeClr val="bg1"/>
                </a:solidFill>
              </a:rPr>
              <a:t>Review the clinical components of the STAGE-12 intervention </a:t>
            </a:r>
          </a:p>
          <a:p>
            <a:pPr>
              <a:lnSpc>
                <a:spcPct val="90000"/>
              </a:lnSpc>
              <a:spcAft>
                <a:spcPct val="30000"/>
              </a:spcAft>
              <a:buClr>
                <a:srgbClr val="FFFF00"/>
              </a:buClr>
            </a:pPr>
            <a:r>
              <a:rPr lang="en-US" dirty="0" smtClean="0">
                <a:solidFill>
                  <a:schemeClr val="bg1"/>
                </a:solidFill>
              </a:rPr>
              <a:t>Provide an overview of initial preliminary results from a multi-site clinical trial</a:t>
            </a:r>
          </a:p>
        </p:txBody>
      </p:sp>
      <p:sp>
        <p:nvSpPr>
          <p:cNvPr id="21508" name="Line 4"/>
          <p:cNvSpPr>
            <a:spLocks noChangeShapeType="1"/>
          </p:cNvSpPr>
          <p:nvPr/>
        </p:nvSpPr>
        <p:spPr bwMode="auto">
          <a:xfrm>
            <a:off x="0" y="1447800"/>
            <a:ext cx="9144000" cy="0"/>
          </a:xfrm>
          <a:prstGeom prst="line">
            <a:avLst/>
          </a:prstGeom>
          <a:noFill/>
          <a:ln w="63500">
            <a:solidFill>
              <a:srgbClr val="FFFF00"/>
            </a:solidFill>
            <a:round/>
            <a:headEnd/>
            <a:tailEnd/>
          </a:ln>
          <a:effectLst/>
        </p:spPr>
        <p:txBody>
          <a:bodyPr/>
          <a:lstStyle/>
          <a:p>
            <a:endParaRPr lang="en-US"/>
          </a:p>
        </p:txBody>
      </p:sp>
    </p:spTree>
    <p:extLst>
      <p:ext uri="{BB962C8B-B14F-4D97-AF65-F5344CB8AC3E}">
        <p14:creationId xmlns:p14="http://schemas.microsoft.com/office/powerpoint/2010/main" val="3588367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0"/>
            <a:ext cx="8229600" cy="1143000"/>
          </a:xfrm>
        </p:spPr>
        <p:txBody>
          <a:bodyPr>
            <a:noAutofit/>
          </a:bodyPr>
          <a:lstStyle/>
          <a:p>
            <a:pPr algn="ctr"/>
            <a:r>
              <a:rPr lang="en-US" sz="3600" dirty="0" smtClean="0">
                <a:solidFill>
                  <a:srgbClr val="FFFF00"/>
                </a:solidFill>
                <a:latin typeface="Calibri" pitchFamily="34" charset="0"/>
                <a:cs typeface="Calibri" pitchFamily="34" charset="0"/>
              </a:rPr>
              <a:t>Elements of the STAGE-12 Intervention</a:t>
            </a:r>
            <a:endParaRPr lang="en-US" sz="3600" dirty="0">
              <a:solidFill>
                <a:srgbClr val="FFFF00"/>
              </a:solidFill>
              <a:latin typeface="Calibri" pitchFamily="34" charset="0"/>
              <a:cs typeface="Calibri"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46" y="1066800"/>
            <a:ext cx="80772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4"/>
          <p:cNvSpPr>
            <a:spLocks noChangeShapeType="1"/>
          </p:cNvSpPr>
          <p:nvPr/>
        </p:nvSpPr>
        <p:spPr bwMode="auto">
          <a:xfrm>
            <a:off x="-76200" y="914400"/>
            <a:ext cx="9144000" cy="0"/>
          </a:xfrm>
          <a:prstGeom prst="line">
            <a:avLst/>
          </a:prstGeom>
          <a:noFill/>
          <a:ln w="635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Arial Rounded MT Bold" pitchFamily="34" charset="0"/>
            </a:endParaRPr>
          </a:p>
        </p:txBody>
      </p:sp>
    </p:spTree>
    <p:extLst>
      <p:ext uri="{BB962C8B-B14F-4D97-AF65-F5344CB8AC3E}">
        <p14:creationId xmlns:p14="http://schemas.microsoft.com/office/powerpoint/2010/main" val="1390779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600" dirty="0" smtClean="0">
                <a:solidFill>
                  <a:srgbClr val="FFFF00"/>
                </a:solidFill>
              </a:rPr>
              <a:t>Objectives of This Portion of Session</a:t>
            </a:r>
            <a:endParaRPr lang="en-US" sz="3600" dirty="0">
              <a:solidFill>
                <a:srgbClr val="FFFF00"/>
              </a:solidFill>
            </a:endParaRPr>
          </a:p>
        </p:txBody>
      </p:sp>
      <p:sp>
        <p:nvSpPr>
          <p:cNvPr id="21507" name="Rectangle 3"/>
          <p:cNvSpPr>
            <a:spLocks noGrp="1" noChangeArrowheads="1"/>
          </p:cNvSpPr>
          <p:nvPr>
            <p:ph idx="1"/>
          </p:nvPr>
        </p:nvSpPr>
        <p:spPr>
          <a:xfrm>
            <a:off x="457200" y="1600200"/>
            <a:ext cx="8686800" cy="4525963"/>
          </a:xfrm>
        </p:spPr>
        <p:txBody>
          <a:bodyPr/>
          <a:lstStyle/>
          <a:p>
            <a:pPr>
              <a:lnSpc>
                <a:spcPct val="90000"/>
              </a:lnSpc>
              <a:spcAft>
                <a:spcPct val="30000"/>
              </a:spcAft>
              <a:buClr>
                <a:srgbClr val="FFFF00"/>
              </a:buClr>
            </a:pPr>
            <a:r>
              <a:rPr lang="en-US" dirty="0" smtClean="0">
                <a:solidFill>
                  <a:schemeClr val="bg1"/>
                </a:solidFill>
              </a:rPr>
              <a:t>Review clinical details of the STAGE-12 group sessions that patients attend</a:t>
            </a:r>
          </a:p>
          <a:p>
            <a:pPr>
              <a:lnSpc>
                <a:spcPct val="90000"/>
              </a:lnSpc>
              <a:spcAft>
                <a:spcPct val="30000"/>
              </a:spcAft>
              <a:buClr>
                <a:srgbClr val="FFFF00"/>
              </a:buClr>
            </a:pPr>
            <a:r>
              <a:rPr lang="en-US" dirty="0" smtClean="0">
                <a:solidFill>
                  <a:schemeClr val="bg1"/>
                </a:solidFill>
              </a:rPr>
              <a:t>Review clinical details of the STAGE-12  individual sessions that patients attend</a:t>
            </a:r>
          </a:p>
          <a:p>
            <a:pPr>
              <a:lnSpc>
                <a:spcPct val="90000"/>
              </a:lnSpc>
              <a:spcAft>
                <a:spcPct val="30000"/>
              </a:spcAft>
              <a:buClr>
                <a:srgbClr val="FFFF00"/>
              </a:buClr>
            </a:pPr>
            <a:r>
              <a:rPr lang="en-US" dirty="0" smtClean="0">
                <a:solidFill>
                  <a:schemeClr val="bg1"/>
                </a:solidFill>
              </a:rPr>
              <a:t>Engage in interactive discussion on addiction physicians’ roles in helping clients understand, engage in, and actively utilize 12-step programs</a:t>
            </a:r>
          </a:p>
        </p:txBody>
      </p:sp>
      <p:sp>
        <p:nvSpPr>
          <p:cNvPr id="5" name="Slide Number Placeholder 4"/>
          <p:cNvSpPr>
            <a:spLocks noGrp="1"/>
          </p:cNvSpPr>
          <p:nvPr>
            <p:ph type="sldNum" sz="quarter" idx="12"/>
          </p:nvPr>
        </p:nvSpPr>
        <p:spPr/>
        <p:txBody>
          <a:bodyPr/>
          <a:lstStyle/>
          <a:p>
            <a:fld id="{C1F3AB0C-4BB7-46B2-9716-D51FD411869A}" type="slidenum">
              <a:rPr lang="en-US" smtClean="0"/>
              <a:pPr/>
              <a:t>21</a:t>
            </a:fld>
            <a:endParaRPr lang="en-US"/>
          </a:p>
        </p:txBody>
      </p:sp>
      <p:sp>
        <p:nvSpPr>
          <p:cNvPr id="21508" name="Line 4"/>
          <p:cNvSpPr>
            <a:spLocks noChangeShapeType="1"/>
          </p:cNvSpPr>
          <p:nvPr/>
        </p:nvSpPr>
        <p:spPr bwMode="auto">
          <a:xfrm>
            <a:off x="0" y="14478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533400" y="0"/>
            <a:ext cx="8229600" cy="1143000"/>
          </a:xfrm>
        </p:spPr>
        <p:txBody>
          <a:bodyPr/>
          <a:lstStyle/>
          <a:p>
            <a:r>
              <a:rPr lang="en-US" sz="3200" dirty="0">
                <a:solidFill>
                  <a:srgbClr val="FFFF00"/>
                </a:solidFill>
                <a:latin typeface="+mn-lt"/>
              </a:rPr>
              <a:t>STAGE-12 Therapy Manual</a:t>
            </a:r>
          </a:p>
        </p:txBody>
      </p:sp>
      <p:sp>
        <p:nvSpPr>
          <p:cNvPr id="189443" name="Rectangle 3"/>
          <p:cNvSpPr>
            <a:spLocks noGrp="1" noChangeArrowheads="1"/>
          </p:cNvSpPr>
          <p:nvPr>
            <p:ph type="body" sz="half" idx="2"/>
          </p:nvPr>
        </p:nvSpPr>
        <p:spPr>
          <a:xfrm>
            <a:off x="4648200" y="1066800"/>
            <a:ext cx="4267200" cy="4953000"/>
          </a:xfrm>
        </p:spPr>
        <p:txBody>
          <a:bodyPr/>
          <a:lstStyle/>
          <a:p>
            <a:pPr>
              <a:lnSpc>
                <a:spcPct val="90000"/>
              </a:lnSpc>
              <a:spcAft>
                <a:spcPct val="30000"/>
              </a:spcAft>
              <a:buClr>
                <a:srgbClr val="FFFF00"/>
              </a:buClr>
            </a:pPr>
            <a:r>
              <a:rPr lang="en-US" sz="2600" dirty="0">
                <a:solidFill>
                  <a:schemeClr val="bg1"/>
                </a:solidFill>
              </a:rPr>
              <a:t>Based on and adapted from </a:t>
            </a:r>
            <a:r>
              <a:rPr lang="en-US" sz="2600" i="1" dirty="0">
                <a:solidFill>
                  <a:srgbClr val="FFFF00"/>
                </a:solidFill>
              </a:rPr>
              <a:t>Twelve Step Facilitation Therapy for Drug Abuse and Dependence</a:t>
            </a:r>
          </a:p>
          <a:p>
            <a:pPr>
              <a:lnSpc>
                <a:spcPct val="90000"/>
              </a:lnSpc>
              <a:spcAft>
                <a:spcPct val="30000"/>
              </a:spcAft>
              <a:buClr>
                <a:srgbClr val="FFFF00"/>
              </a:buClr>
            </a:pPr>
            <a:r>
              <a:rPr lang="en-US" sz="2600" dirty="0">
                <a:solidFill>
                  <a:schemeClr val="bg1"/>
                </a:solidFill>
              </a:rPr>
              <a:t>Adapted for use in group delivery format from</a:t>
            </a:r>
            <a:r>
              <a:rPr lang="en-US" sz="2600" i="1" dirty="0">
                <a:solidFill>
                  <a:schemeClr val="bg1"/>
                </a:solidFill>
              </a:rPr>
              <a:t> </a:t>
            </a:r>
            <a:r>
              <a:rPr lang="en-US" sz="2600" dirty="0">
                <a:solidFill>
                  <a:schemeClr val="bg1"/>
                </a:solidFill>
              </a:rPr>
              <a:t>Brown, et al. 2002</a:t>
            </a:r>
          </a:p>
          <a:p>
            <a:pPr>
              <a:lnSpc>
                <a:spcPct val="90000"/>
              </a:lnSpc>
              <a:spcAft>
                <a:spcPct val="30000"/>
              </a:spcAft>
              <a:buClr>
                <a:srgbClr val="FFFF00"/>
              </a:buClr>
            </a:pPr>
            <a:r>
              <a:rPr lang="en-US" sz="2600" dirty="0">
                <a:solidFill>
                  <a:schemeClr val="bg1"/>
                </a:solidFill>
              </a:rPr>
              <a:t>Integrated with Intensive Referral procedures developed by Timko, et al., 2006 </a:t>
            </a:r>
          </a:p>
        </p:txBody>
      </p:sp>
      <p:sp>
        <p:nvSpPr>
          <p:cNvPr id="189445" name="Line 5"/>
          <p:cNvSpPr>
            <a:spLocks noChangeShapeType="1"/>
          </p:cNvSpPr>
          <p:nvPr/>
        </p:nvSpPr>
        <p:spPr bwMode="auto">
          <a:xfrm>
            <a:off x="0" y="914400"/>
            <a:ext cx="9144000" cy="0"/>
          </a:xfrm>
          <a:prstGeom prst="line">
            <a:avLst/>
          </a:prstGeom>
          <a:noFill/>
          <a:ln w="635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94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4452938"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883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4000" dirty="0">
                <a:solidFill>
                  <a:srgbClr val="FFFF00"/>
                </a:solidFill>
                <a:latin typeface="+mn-lt"/>
              </a:rPr>
              <a:t>What Is STAGE-12?</a:t>
            </a:r>
          </a:p>
        </p:txBody>
      </p:sp>
      <p:sp>
        <p:nvSpPr>
          <p:cNvPr id="52227" name="Rectangle 3"/>
          <p:cNvSpPr>
            <a:spLocks noGrp="1" noChangeArrowheads="1"/>
          </p:cNvSpPr>
          <p:nvPr>
            <p:ph idx="1"/>
          </p:nvPr>
        </p:nvSpPr>
        <p:spPr/>
        <p:txBody>
          <a:bodyPr/>
          <a:lstStyle/>
          <a:p>
            <a:pPr>
              <a:lnSpc>
                <a:spcPct val="90000"/>
              </a:lnSpc>
              <a:spcAft>
                <a:spcPct val="30000"/>
              </a:spcAft>
              <a:buClr>
                <a:srgbClr val="FFFF00"/>
              </a:buClr>
            </a:pPr>
            <a:r>
              <a:rPr lang="en-US" sz="2800" dirty="0">
                <a:solidFill>
                  <a:schemeClr val="bg1"/>
                </a:solidFill>
              </a:rPr>
              <a:t>Combined group- and individual-based intervention </a:t>
            </a:r>
          </a:p>
          <a:p>
            <a:pPr>
              <a:lnSpc>
                <a:spcPct val="90000"/>
              </a:lnSpc>
              <a:spcAft>
                <a:spcPct val="30000"/>
              </a:spcAft>
              <a:buClr>
                <a:srgbClr val="FFFF00"/>
              </a:buClr>
            </a:pPr>
            <a:r>
              <a:rPr lang="en-US" sz="2800" dirty="0">
                <a:solidFill>
                  <a:schemeClr val="bg1"/>
                </a:solidFill>
              </a:rPr>
              <a:t>Combines elements of Twelve-Step Facilitation Therapy and Intensive Referral </a:t>
            </a:r>
          </a:p>
          <a:p>
            <a:pPr>
              <a:lnSpc>
                <a:spcPct val="90000"/>
              </a:lnSpc>
              <a:spcAft>
                <a:spcPct val="30000"/>
              </a:spcAft>
              <a:buClr>
                <a:srgbClr val="FFFF00"/>
              </a:buClr>
            </a:pPr>
            <a:r>
              <a:rPr lang="en-US" sz="2800" dirty="0">
                <a:solidFill>
                  <a:schemeClr val="bg1"/>
                </a:solidFill>
              </a:rPr>
              <a:t>Introduces participants to concepts and principles involved in 12-Step groups </a:t>
            </a:r>
          </a:p>
          <a:p>
            <a:pPr>
              <a:lnSpc>
                <a:spcPct val="90000"/>
              </a:lnSpc>
              <a:spcAft>
                <a:spcPct val="30000"/>
              </a:spcAft>
              <a:buClr>
                <a:srgbClr val="FFFF00"/>
              </a:buClr>
            </a:pPr>
            <a:r>
              <a:rPr lang="en-US" sz="2800" dirty="0">
                <a:solidFill>
                  <a:schemeClr val="bg1"/>
                </a:solidFill>
              </a:rPr>
              <a:t>Actively attempts to get participants involved in 12-Step meetings</a:t>
            </a:r>
            <a:r>
              <a:rPr lang="en-US" sz="3600" dirty="0">
                <a:solidFill>
                  <a:schemeClr val="bg1"/>
                </a:solidFill>
              </a:rPr>
              <a:t> </a:t>
            </a:r>
          </a:p>
        </p:txBody>
      </p:sp>
      <p:sp>
        <p:nvSpPr>
          <p:cNvPr id="52228" name="Line 4"/>
          <p:cNvSpPr>
            <a:spLocks noChangeShapeType="1"/>
          </p:cNvSpPr>
          <p:nvPr/>
        </p:nvSpPr>
        <p:spPr bwMode="auto">
          <a:xfrm>
            <a:off x="0" y="1219200"/>
            <a:ext cx="9144000" cy="0"/>
          </a:xfrm>
          <a:prstGeom prst="line">
            <a:avLst/>
          </a:prstGeom>
          <a:noFill/>
          <a:ln w="635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845176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3200" dirty="0">
                <a:solidFill>
                  <a:srgbClr val="FFFF00"/>
                </a:solidFill>
                <a:latin typeface="+mn-lt"/>
              </a:rPr>
              <a:t>Rationale for Combining Intensive Referral with Twelve Step Facilitation</a:t>
            </a:r>
          </a:p>
        </p:txBody>
      </p:sp>
      <p:sp>
        <p:nvSpPr>
          <p:cNvPr id="56323" name="Rectangle 3"/>
          <p:cNvSpPr>
            <a:spLocks noGrp="1" noChangeArrowheads="1"/>
          </p:cNvSpPr>
          <p:nvPr>
            <p:ph idx="1"/>
          </p:nvPr>
        </p:nvSpPr>
        <p:spPr/>
        <p:txBody>
          <a:bodyPr/>
          <a:lstStyle/>
          <a:p>
            <a:pPr marL="609600" indent="-609600">
              <a:lnSpc>
                <a:spcPct val="80000"/>
              </a:lnSpc>
              <a:spcBef>
                <a:spcPts val="1200"/>
              </a:spcBef>
              <a:spcAft>
                <a:spcPts val="1200"/>
              </a:spcAft>
              <a:buClr>
                <a:srgbClr val="FFFF00"/>
              </a:buClr>
            </a:pPr>
            <a:r>
              <a:rPr lang="en-US" sz="2600" dirty="0">
                <a:solidFill>
                  <a:schemeClr val="bg1"/>
                </a:solidFill>
              </a:rPr>
              <a:t>Interventions that are effective in increasing attendance may be insufficient to ensure active involvement. </a:t>
            </a:r>
          </a:p>
          <a:p>
            <a:pPr marL="609600" indent="-609600">
              <a:lnSpc>
                <a:spcPct val="80000"/>
              </a:lnSpc>
              <a:spcBef>
                <a:spcPts val="1200"/>
              </a:spcBef>
              <a:spcAft>
                <a:spcPts val="1200"/>
              </a:spcAft>
              <a:buClr>
                <a:srgbClr val="FFFF00"/>
              </a:buClr>
            </a:pPr>
            <a:r>
              <a:rPr lang="en-US" sz="2600" dirty="0">
                <a:solidFill>
                  <a:schemeClr val="bg1"/>
                </a:solidFill>
              </a:rPr>
              <a:t>Early attrition from attending meetings may, in part, be due to individuals’ inability to embrace or utilize other aspects of the 12-step program </a:t>
            </a:r>
          </a:p>
          <a:p>
            <a:pPr marL="609600" indent="-609600">
              <a:lnSpc>
                <a:spcPct val="80000"/>
              </a:lnSpc>
              <a:spcBef>
                <a:spcPts val="1200"/>
              </a:spcBef>
              <a:spcAft>
                <a:spcPts val="1200"/>
              </a:spcAft>
              <a:buClr>
                <a:srgbClr val="FFFF00"/>
              </a:buClr>
            </a:pPr>
            <a:r>
              <a:rPr lang="en-US" sz="2600" dirty="0">
                <a:solidFill>
                  <a:schemeClr val="bg1"/>
                </a:solidFill>
              </a:rPr>
              <a:t>Individuals who are attending 12-step groups but are having difficulty embracing key aspects of the program may need professional assistance that focuses more on 12-step practices and tenets and less on meeting attendance</a:t>
            </a:r>
          </a:p>
        </p:txBody>
      </p:sp>
      <p:sp>
        <p:nvSpPr>
          <p:cNvPr id="56324" name="Line 4"/>
          <p:cNvSpPr>
            <a:spLocks noChangeShapeType="1"/>
          </p:cNvSpPr>
          <p:nvPr/>
        </p:nvSpPr>
        <p:spPr bwMode="auto">
          <a:xfrm>
            <a:off x="0" y="1447800"/>
            <a:ext cx="9144000" cy="0"/>
          </a:xfrm>
          <a:prstGeom prst="line">
            <a:avLst/>
          </a:prstGeom>
          <a:noFill/>
          <a:ln w="635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5" name="Rectangle 5"/>
          <p:cNvSpPr>
            <a:spLocks noChangeArrowheads="1"/>
          </p:cNvSpPr>
          <p:nvPr/>
        </p:nvSpPr>
        <p:spPr bwMode="auto">
          <a:xfrm>
            <a:off x="228600" y="6324600"/>
            <a:ext cx="25209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spcAft>
                <a:spcPct val="30000"/>
              </a:spcAft>
              <a:buClr>
                <a:srgbClr val="FFFF00"/>
              </a:buClr>
            </a:pPr>
            <a:r>
              <a:rPr lang="en-US" sz="1800">
                <a:solidFill>
                  <a:schemeClr val="bg1"/>
                </a:solidFill>
                <a:latin typeface="Arial" pitchFamily="34" charset="0"/>
              </a:rPr>
              <a:t>Caldwell &amp; Cutter,1998</a:t>
            </a:r>
            <a:endParaRPr lang="en-US" sz="1800">
              <a:latin typeface="Arial" pitchFamily="34" charset="0"/>
            </a:endParaRPr>
          </a:p>
        </p:txBody>
      </p:sp>
    </p:spTree>
    <p:extLst>
      <p:ext uri="{BB962C8B-B14F-4D97-AF65-F5344CB8AC3E}">
        <p14:creationId xmlns:p14="http://schemas.microsoft.com/office/powerpoint/2010/main" val="2927861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1524000" y="2057400"/>
            <a:ext cx="6337300" cy="3785652"/>
          </a:xfrm>
          <a:prstGeom prst="rect">
            <a:avLst/>
          </a:prstGeom>
          <a:noFill/>
          <a:ln w="9525">
            <a:noFill/>
            <a:miter lim="800000"/>
            <a:headEnd/>
            <a:tailEnd/>
          </a:ln>
          <a:effectLst/>
        </p:spPr>
        <p:txBody>
          <a:bodyPr>
            <a:spAutoFit/>
          </a:bodyPr>
          <a:lstStyle/>
          <a:p>
            <a:pPr algn="ctr"/>
            <a:r>
              <a:rPr lang="en-US" sz="6000" b="1" dirty="0">
                <a:solidFill>
                  <a:srgbClr val="FFFF00"/>
                </a:solidFill>
              </a:rPr>
              <a:t>STAGE-12 </a:t>
            </a:r>
            <a:r>
              <a:rPr lang="en-US" sz="6000" b="1" dirty="0" smtClean="0">
                <a:solidFill>
                  <a:srgbClr val="FFFF00"/>
                </a:solidFill>
              </a:rPr>
              <a:t>Interventions</a:t>
            </a:r>
            <a:r>
              <a:rPr lang="en-US" sz="4000" dirty="0">
                <a:solidFill>
                  <a:srgbClr val="FFFF00"/>
                </a:solidFill>
              </a:rPr>
              <a:t/>
            </a:r>
            <a:br>
              <a:rPr lang="en-US" sz="4000" dirty="0">
                <a:solidFill>
                  <a:srgbClr val="FFFF00"/>
                </a:solidFill>
              </a:rPr>
            </a:br>
            <a:endParaRPr lang="en-US" sz="4000" dirty="0" smtClean="0">
              <a:solidFill>
                <a:srgbClr val="FFFF00"/>
              </a:solidFill>
            </a:endParaRPr>
          </a:p>
          <a:p>
            <a:pPr algn="ctr"/>
            <a:r>
              <a:rPr lang="en-US" sz="4000" dirty="0" smtClean="0">
                <a:solidFill>
                  <a:srgbClr val="FFFF00"/>
                </a:solidFill>
              </a:rPr>
              <a:t>-5 group sessions</a:t>
            </a:r>
          </a:p>
          <a:p>
            <a:pPr algn="ctr"/>
            <a:r>
              <a:rPr lang="en-US" sz="4000" dirty="0" smtClean="0">
                <a:solidFill>
                  <a:srgbClr val="FFFF00"/>
                </a:solidFill>
              </a:rPr>
              <a:t>-3 individual sessions</a:t>
            </a:r>
            <a:endParaRPr lang="en-US" sz="4000"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r>
              <a:rPr lang="en-US" sz="3200">
                <a:solidFill>
                  <a:srgbClr val="FFFF00"/>
                </a:solidFill>
              </a:rPr>
              <a:t>12-Step “Six Pack”: General Guidelines for Recovery Based on 12-Step Philosophy</a:t>
            </a:r>
          </a:p>
        </p:txBody>
      </p:sp>
      <p:sp>
        <p:nvSpPr>
          <p:cNvPr id="35845" name="Rectangle 5"/>
          <p:cNvSpPr>
            <a:spLocks noGrp="1" noChangeArrowheads="1"/>
          </p:cNvSpPr>
          <p:nvPr>
            <p:ph type="body" sz="half" idx="1"/>
          </p:nvPr>
        </p:nvSpPr>
        <p:spPr>
          <a:xfrm>
            <a:off x="457200" y="1905000"/>
            <a:ext cx="4038600" cy="4525963"/>
          </a:xfrm>
        </p:spPr>
        <p:txBody>
          <a:bodyPr/>
          <a:lstStyle/>
          <a:p>
            <a:pPr marL="533400" indent="-533400">
              <a:buClr>
                <a:srgbClr val="FFFF00"/>
              </a:buClr>
              <a:buFontTx/>
              <a:buAutoNum type="arabicPeriod"/>
            </a:pPr>
            <a:r>
              <a:rPr lang="en-US" sz="2800">
                <a:solidFill>
                  <a:schemeClr val="bg1"/>
                </a:solidFill>
              </a:rPr>
              <a:t>Don’t drink or use drugs</a:t>
            </a:r>
          </a:p>
          <a:p>
            <a:pPr marL="533400" indent="-533400">
              <a:buClr>
                <a:srgbClr val="FFFF00"/>
              </a:buClr>
              <a:buFontTx/>
              <a:buAutoNum type="arabicPeriod"/>
            </a:pPr>
            <a:r>
              <a:rPr lang="en-US" sz="2800">
                <a:solidFill>
                  <a:schemeClr val="bg1"/>
                </a:solidFill>
              </a:rPr>
              <a:t>Go to meetings</a:t>
            </a:r>
          </a:p>
          <a:p>
            <a:pPr marL="533400" indent="-533400">
              <a:buClr>
                <a:srgbClr val="FFFF00"/>
              </a:buClr>
              <a:buFontTx/>
              <a:buAutoNum type="arabicPeriod"/>
            </a:pPr>
            <a:r>
              <a:rPr lang="en-US" sz="2800">
                <a:solidFill>
                  <a:schemeClr val="bg1"/>
                </a:solidFill>
              </a:rPr>
              <a:t>Ask for help</a:t>
            </a:r>
          </a:p>
          <a:p>
            <a:pPr marL="533400" indent="-533400">
              <a:buClr>
                <a:srgbClr val="FFFF00"/>
              </a:buClr>
              <a:buFontTx/>
              <a:buAutoNum type="arabicPeriod"/>
            </a:pPr>
            <a:r>
              <a:rPr lang="en-US" sz="2800">
                <a:solidFill>
                  <a:schemeClr val="bg1"/>
                </a:solidFill>
              </a:rPr>
              <a:t>Get a sponsor</a:t>
            </a:r>
          </a:p>
          <a:p>
            <a:pPr marL="533400" indent="-533400">
              <a:buClr>
                <a:srgbClr val="FFFF00"/>
              </a:buClr>
              <a:buFontTx/>
              <a:buAutoNum type="arabicPeriod"/>
            </a:pPr>
            <a:r>
              <a:rPr lang="en-US" sz="2800">
                <a:solidFill>
                  <a:schemeClr val="bg1"/>
                </a:solidFill>
              </a:rPr>
              <a:t>Join a group</a:t>
            </a:r>
          </a:p>
          <a:p>
            <a:pPr marL="533400" indent="-533400">
              <a:buClr>
                <a:srgbClr val="FFFF00"/>
              </a:buClr>
              <a:buFontTx/>
              <a:buAutoNum type="arabicPeriod"/>
            </a:pPr>
            <a:r>
              <a:rPr lang="en-US" sz="2800">
                <a:solidFill>
                  <a:schemeClr val="bg1"/>
                </a:solidFill>
              </a:rPr>
              <a:t>Get active</a:t>
            </a:r>
          </a:p>
          <a:p>
            <a:pPr marL="533400" indent="-533400">
              <a:buClr>
                <a:srgbClr val="FFFF00"/>
              </a:buClr>
            </a:pPr>
            <a:endParaRPr lang="en-US" sz="2800">
              <a:solidFill>
                <a:schemeClr val="bg1"/>
              </a:solidFill>
            </a:endParaRPr>
          </a:p>
        </p:txBody>
      </p:sp>
      <p:pic>
        <p:nvPicPr>
          <p:cNvPr id="35847" name="Picture 7"/>
          <p:cNvPicPr>
            <a:picLocks noGrp="1" noChangeAspect="1" noChangeArrowheads="1"/>
          </p:cNvPicPr>
          <p:nvPr>
            <p:ph sz="half" idx="2"/>
          </p:nvPr>
        </p:nvPicPr>
        <p:blipFill>
          <a:blip r:embed="rId3" cstate="print"/>
          <a:stretch>
            <a:fillRect/>
          </a:stretch>
        </p:blipFill>
        <p:spPr>
          <a:xfrm>
            <a:off x="4648200" y="2024597"/>
            <a:ext cx="4038600" cy="3677169"/>
          </a:xfrm>
        </p:spPr>
      </p:pic>
      <p:sp>
        <p:nvSpPr>
          <p:cNvPr id="35848" name="Rectangle 8"/>
          <p:cNvSpPr>
            <a:spLocks noChangeArrowheads="1"/>
          </p:cNvSpPr>
          <p:nvPr/>
        </p:nvSpPr>
        <p:spPr bwMode="auto">
          <a:xfrm>
            <a:off x="152400" y="6299200"/>
            <a:ext cx="2116138" cy="304800"/>
          </a:xfrm>
          <a:prstGeom prst="rect">
            <a:avLst/>
          </a:prstGeom>
          <a:noFill/>
          <a:ln w="9525">
            <a:noFill/>
            <a:miter lim="800000"/>
            <a:headEnd/>
            <a:tailEnd/>
          </a:ln>
          <a:effectLst/>
        </p:spPr>
        <p:txBody>
          <a:bodyPr wrap="none">
            <a:spAutoFit/>
          </a:bodyPr>
          <a:lstStyle/>
          <a:p>
            <a:r>
              <a:rPr lang="en-US" sz="1400">
                <a:solidFill>
                  <a:schemeClr val="bg1"/>
                </a:solidFill>
              </a:rPr>
              <a:t>(Caldwell &amp; Cutter 1998)</a:t>
            </a:r>
          </a:p>
        </p:txBody>
      </p:sp>
      <p:sp>
        <p:nvSpPr>
          <p:cNvPr id="35849" name="Line 9"/>
          <p:cNvSpPr>
            <a:spLocks noChangeShapeType="1"/>
          </p:cNvSpPr>
          <p:nvPr/>
        </p:nvSpPr>
        <p:spPr bwMode="auto">
          <a:xfrm>
            <a:off x="0" y="14478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Text Box 3"/>
          <p:cNvSpPr txBox="1">
            <a:spLocks noChangeArrowheads="1"/>
          </p:cNvSpPr>
          <p:nvPr/>
        </p:nvSpPr>
        <p:spPr bwMode="auto">
          <a:xfrm>
            <a:off x="762000" y="304800"/>
            <a:ext cx="7315200" cy="579438"/>
          </a:xfrm>
          <a:prstGeom prst="rect">
            <a:avLst/>
          </a:prstGeom>
          <a:noFill/>
          <a:ln w="9525">
            <a:noFill/>
            <a:miter lim="800000"/>
            <a:headEnd/>
            <a:tailEnd/>
          </a:ln>
          <a:effectLst/>
        </p:spPr>
        <p:txBody>
          <a:bodyPr>
            <a:spAutoFit/>
          </a:bodyPr>
          <a:lstStyle/>
          <a:p>
            <a:pPr>
              <a:spcBef>
                <a:spcPct val="50000"/>
              </a:spcBef>
            </a:pPr>
            <a:r>
              <a:rPr lang="en-US" sz="3200" b="1">
                <a:solidFill>
                  <a:srgbClr val="FFFF00"/>
                </a:solidFill>
              </a:rPr>
              <a:t>Twelve-Step Facilitation Therapy</a:t>
            </a:r>
          </a:p>
        </p:txBody>
      </p:sp>
      <p:pic>
        <p:nvPicPr>
          <p:cNvPr id="135172" name="Picture 4"/>
          <p:cNvPicPr>
            <a:picLocks noChangeAspect="1" noChangeArrowheads="1"/>
          </p:cNvPicPr>
          <p:nvPr/>
        </p:nvPicPr>
        <p:blipFill>
          <a:blip r:embed="rId3" cstate="print"/>
          <a:srcRect/>
          <a:stretch>
            <a:fillRect/>
          </a:stretch>
        </p:blipFill>
        <p:spPr bwMode="auto">
          <a:xfrm>
            <a:off x="190500" y="1447800"/>
            <a:ext cx="3903663" cy="4800600"/>
          </a:xfrm>
          <a:prstGeom prst="rect">
            <a:avLst/>
          </a:prstGeom>
          <a:noFill/>
          <a:ln w="9525">
            <a:noFill/>
            <a:miter lim="800000"/>
            <a:headEnd/>
            <a:tailEnd/>
          </a:ln>
          <a:effectLst/>
        </p:spPr>
      </p:pic>
      <p:sp>
        <p:nvSpPr>
          <p:cNvPr id="135173" name="Line 5"/>
          <p:cNvSpPr>
            <a:spLocks noChangeShapeType="1"/>
          </p:cNvSpPr>
          <p:nvPr/>
        </p:nvSpPr>
        <p:spPr bwMode="auto">
          <a:xfrm>
            <a:off x="0" y="914400"/>
            <a:ext cx="9144000" cy="0"/>
          </a:xfrm>
          <a:prstGeom prst="line">
            <a:avLst/>
          </a:prstGeom>
          <a:noFill/>
          <a:ln w="63500">
            <a:solidFill>
              <a:srgbClr val="FFFF00"/>
            </a:solidFill>
            <a:round/>
            <a:headEnd/>
            <a:tailEnd/>
          </a:ln>
          <a:effectLst/>
        </p:spPr>
        <p:txBody>
          <a:bodyPr/>
          <a:lstStyle/>
          <a:p>
            <a:endParaRPr lang="en-US"/>
          </a:p>
        </p:txBody>
      </p:sp>
      <p:pic>
        <p:nvPicPr>
          <p:cNvPr id="135174" name="Picture 6"/>
          <p:cNvPicPr>
            <a:picLocks noChangeAspect="1" noChangeArrowheads="1"/>
          </p:cNvPicPr>
          <p:nvPr/>
        </p:nvPicPr>
        <p:blipFill>
          <a:blip r:embed="rId4" cstate="print"/>
          <a:srcRect/>
          <a:stretch>
            <a:fillRect/>
          </a:stretch>
        </p:blipFill>
        <p:spPr bwMode="auto">
          <a:xfrm>
            <a:off x="4673600" y="1447800"/>
            <a:ext cx="42418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600" dirty="0" smtClean="0">
                <a:solidFill>
                  <a:srgbClr val="FFFF00"/>
                </a:solidFill>
              </a:rPr>
              <a:t>Discussion Questions</a:t>
            </a:r>
            <a:endParaRPr lang="en-US" sz="3600" dirty="0">
              <a:solidFill>
                <a:srgbClr val="FFFF00"/>
              </a:solidFill>
            </a:endParaRPr>
          </a:p>
        </p:txBody>
      </p:sp>
      <p:sp>
        <p:nvSpPr>
          <p:cNvPr id="21507" name="Rectangle 3"/>
          <p:cNvSpPr>
            <a:spLocks noGrp="1" noChangeArrowheads="1"/>
          </p:cNvSpPr>
          <p:nvPr>
            <p:ph idx="1"/>
          </p:nvPr>
        </p:nvSpPr>
        <p:spPr>
          <a:xfrm>
            <a:off x="457200" y="1600200"/>
            <a:ext cx="8686800" cy="4525963"/>
          </a:xfrm>
        </p:spPr>
        <p:txBody>
          <a:bodyPr/>
          <a:lstStyle/>
          <a:p>
            <a:pPr>
              <a:lnSpc>
                <a:spcPct val="90000"/>
              </a:lnSpc>
              <a:spcAft>
                <a:spcPct val="30000"/>
              </a:spcAft>
              <a:buClr>
                <a:srgbClr val="FFFF00"/>
              </a:buClr>
            </a:pPr>
            <a:r>
              <a:rPr lang="en-US" dirty="0" smtClean="0">
                <a:solidFill>
                  <a:schemeClr val="bg1"/>
                </a:solidFill>
              </a:rPr>
              <a:t>What is the addiction physician’s roles in helping patients learn about, engage in, and use 12-step programs?</a:t>
            </a:r>
          </a:p>
          <a:p>
            <a:pPr>
              <a:lnSpc>
                <a:spcPct val="90000"/>
              </a:lnSpc>
              <a:spcAft>
                <a:spcPct val="30000"/>
              </a:spcAft>
              <a:buClr>
                <a:srgbClr val="FFFF00"/>
              </a:buClr>
            </a:pPr>
            <a:r>
              <a:rPr lang="en-US" dirty="0" smtClean="0">
                <a:solidFill>
                  <a:schemeClr val="bg1"/>
                </a:solidFill>
              </a:rPr>
              <a:t>How do you deal with patients who resist 12-step programs (or other mutual support programs)?</a:t>
            </a:r>
            <a:endParaRPr lang="en-US" dirty="0">
              <a:solidFill>
                <a:schemeClr val="bg1"/>
              </a:solidFill>
            </a:endParaRPr>
          </a:p>
        </p:txBody>
      </p:sp>
      <p:sp>
        <p:nvSpPr>
          <p:cNvPr id="21508" name="Line 4"/>
          <p:cNvSpPr>
            <a:spLocks noChangeShapeType="1"/>
          </p:cNvSpPr>
          <p:nvPr/>
        </p:nvSpPr>
        <p:spPr bwMode="auto">
          <a:xfrm>
            <a:off x="0" y="12954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FF00"/>
                </a:solidFill>
              </a:rPr>
              <a:t/>
            </a:r>
            <a:br>
              <a:rPr lang="en-US" sz="4000" b="1" dirty="0" smtClean="0">
                <a:solidFill>
                  <a:srgbClr val="FFFF00"/>
                </a:solidFill>
              </a:rPr>
            </a:br>
            <a:r>
              <a:rPr lang="en-US" sz="4000" b="1" dirty="0" smtClean="0">
                <a:solidFill>
                  <a:srgbClr val="FFFF00"/>
                </a:solidFill>
              </a:rPr>
              <a:t>Focus of Group </a:t>
            </a:r>
            <a:r>
              <a:rPr lang="en-US" sz="4000" b="1" dirty="0">
                <a:solidFill>
                  <a:srgbClr val="FFFF00"/>
                </a:solidFill>
              </a:rPr>
              <a:t>Sessions</a:t>
            </a:r>
            <a:r>
              <a:rPr lang="en-US" b="1" dirty="0">
                <a:solidFill>
                  <a:srgbClr val="FFFF00"/>
                </a:solidFill>
              </a:rPr>
              <a:t/>
            </a:r>
            <a:br>
              <a:rPr lang="en-US" b="1" dirty="0">
                <a:solidFill>
                  <a:srgbClr val="FFFF00"/>
                </a:solidFill>
              </a:rPr>
            </a:br>
            <a:endParaRPr lang="en-US" dirty="0"/>
          </a:p>
        </p:txBody>
      </p:sp>
      <p:sp>
        <p:nvSpPr>
          <p:cNvPr id="3" name="Content Placeholder 2"/>
          <p:cNvSpPr>
            <a:spLocks noGrp="1"/>
          </p:cNvSpPr>
          <p:nvPr>
            <p:ph idx="1"/>
          </p:nvPr>
        </p:nvSpPr>
        <p:spPr/>
        <p:txBody>
          <a:bodyPr/>
          <a:lstStyle/>
          <a:p>
            <a:pPr marL="514350" indent="-514350">
              <a:spcAft>
                <a:spcPts val="600"/>
              </a:spcAft>
              <a:buFont typeface="+mj-lt"/>
              <a:buAutoNum type="arabicPeriod"/>
            </a:pPr>
            <a:r>
              <a:rPr lang="en-US" dirty="0">
                <a:solidFill>
                  <a:srgbClr val="FFFF00"/>
                </a:solidFill>
              </a:rPr>
              <a:t>Acceptance (Step </a:t>
            </a:r>
            <a:r>
              <a:rPr lang="en-US" dirty="0" smtClean="0">
                <a:solidFill>
                  <a:srgbClr val="FFFF00"/>
                </a:solidFill>
              </a:rPr>
              <a:t>1)</a:t>
            </a:r>
          </a:p>
          <a:p>
            <a:pPr marL="514350" indent="-514350">
              <a:spcAft>
                <a:spcPts val="600"/>
              </a:spcAft>
              <a:buFont typeface="+mj-lt"/>
              <a:buAutoNum type="arabicPeriod"/>
            </a:pPr>
            <a:r>
              <a:rPr lang="en-US" dirty="0" smtClean="0">
                <a:solidFill>
                  <a:srgbClr val="FFFF00"/>
                </a:solidFill>
              </a:rPr>
              <a:t>People</a:t>
            </a:r>
            <a:r>
              <a:rPr lang="en-US" dirty="0">
                <a:solidFill>
                  <a:srgbClr val="FFFF00"/>
                </a:solidFill>
              </a:rPr>
              <a:t>, Places, Things</a:t>
            </a:r>
          </a:p>
          <a:p>
            <a:pPr marL="514350" indent="-514350">
              <a:spcAft>
                <a:spcPts val="600"/>
              </a:spcAft>
              <a:buFont typeface="+mj-lt"/>
              <a:buAutoNum type="arabicPeriod"/>
            </a:pPr>
            <a:r>
              <a:rPr lang="en-US" dirty="0">
                <a:solidFill>
                  <a:srgbClr val="FFFF00"/>
                </a:solidFill>
              </a:rPr>
              <a:t>Surrender (Steps 2 &amp; 3)</a:t>
            </a:r>
          </a:p>
          <a:p>
            <a:pPr marL="514350" indent="-514350">
              <a:spcAft>
                <a:spcPts val="600"/>
              </a:spcAft>
              <a:buFont typeface="+mj-lt"/>
              <a:buAutoNum type="arabicPeriod"/>
            </a:pPr>
            <a:r>
              <a:rPr lang="en-US" dirty="0">
                <a:solidFill>
                  <a:srgbClr val="FFFF00"/>
                </a:solidFill>
              </a:rPr>
              <a:t>Getting Active</a:t>
            </a:r>
          </a:p>
          <a:p>
            <a:pPr marL="514350" indent="-514350">
              <a:spcAft>
                <a:spcPts val="600"/>
              </a:spcAft>
              <a:buFont typeface="+mj-lt"/>
              <a:buAutoNum type="arabicPeriod"/>
            </a:pPr>
            <a:r>
              <a:rPr lang="en-US" dirty="0">
                <a:solidFill>
                  <a:srgbClr val="FFFF00"/>
                </a:solidFill>
              </a:rPr>
              <a:t>Managing Emotions</a:t>
            </a:r>
          </a:p>
          <a:p>
            <a:endParaRPr lang="en-US" dirty="0"/>
          </a:p>
        </p:txBody>
      </p:sp>
      <p:sp>
        <p:nvSpPr>
          <p:cNvPr id="5" name="Line 4"/>
          <p:cNvSpPr>
            <a:spLocks noChangeShapeType="1"/>
          </p:cNvSpPr>
          <p:nvPr/>
        </p:nvSpPr>
        <p:spPr bwMode="auto">
          <a:xfrm>
            <a:off x="0" y="1295400"/>
            <a:ext cx="9144000" cy="0"/>
          </a:xfrm>
          <a:prstGeom prst="line">
            <a:avLst/>
          </a:prstGeom>
          <a:noFill/>
          <a:ln w="63500">
            <a:solidFill>
              <a:srgbClr val="FFFF00"/>
            </a:solidFill>
            <a:round/>
            <a:headEnd/>
            <a:tailEnd/>
          </a:ln>
          <a:effectLst/>
        </p:spPr>
        <p:txBody>
          <a:bodyPr/>
          <a:lstStyle/>
          <a:p>
            <a:endParaRPr lang="en-US"/>
          </a:p>
        </p:txBody>
      </p:sp>
    </p:spTree>
    <p:extLst>
      <p:ext uri="{BB962C8B-B14F-4D97-AF65-F5344CB8AC3E}">
        <p14:creationId xmlns:p14="http://schemas.microsoft.com/office/powerpoint/2010/main" val="1778483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457200" y="914400"/>
            <a:ext cx="8229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3200" i="1" dirty="0">
                <a:solidFill>
                  <a:srgbClr val="FFFF00"/>
                </a:solidFill>
              </a:rPr>
              <a:t>Professionals need to understand the 12-steps of AA and AA members need to understand what professional counseling is all about, because it is the interaction between these two programs that brings about the powerful result of recovery. </a:t>
            </a:r>
            <a:endParaRPr lang="en-US" sz="3200" i="1" dirty="0" smtClean="0">
              <a:solidFill>
                <a:srgbClr val="FFFF00"/>
              </a:solidFill>
            </a:endParaRPr>
          </a:p>
          <a:p>
            <a:endParaRPr lang="en-US" sz="3200" i="1" dirty="0">
              <a:solidFill>
                <a:srgbClr val="FFFF00"/>
              </a:solidFill>
            </a:endParaRPr>
          </a:p>
          <a:p>
            <a:r>
              <a:rPr lang="en-US" sz="2800" i="1" dirty="0">
                <a:solidFill>
                  <a:srgbClr val="FFFF00"/>
                </a:solidFill>
              </a:rPr>
              <a:t>				        </a:t>
            </a:r>
            <a:r>
              <a:rPr lang="en-US" sz="2800" i="1" dirty="0">
                <a:solidFill>
                  <a:schemeClr val="bg1"/>
                </a:solidFill>
              </a:rPr>
              <a:t>~Terence </a:t>
            </a:r>
            <a:r>
              <a:rPr lang="en-US" sz="2800" i="1" dirty="0" err="1">
                <a:solidFill>
                  <a:schemeClr val="bg1"/>
                </a:solidFill>
              </a:rPr>
              <a:t>Gorski</a:t>
            </a:r>
            <a:endParaRPr lang="en-US" sz="2800" i="1" dirty="0">
              <a:solidFill>
                <a:schemeClr val="bg1"/>
              </a:solidFill>
            </a:endParaRPr>
          </a:p>
        </p:txBody>
      </p:sp>
    </p:spTree>
    <p:extLst>
      <p:ext uri="{BB962C8B-B14F-4D97-AF65-F5344CB8AC3E}">
        <p14:creationId xmlns:p14="http://schemas.microsoft.com/office/powerpoint/2010/main" val="3598880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46290"/>
            <a:ext cx="8229600" cy="1143000"/>
          </a:xfrm>
        </p:spPr>
        <p:txBody>
          <a:bodyPr/>
          <a:lstStyle/>
          <a:p>
            <a:r>
              <a:rPr lang="en-US" sz="3600" dirty="0" smtClean="0">
                <a:solidFill>
                  <a:srgbClr val="FFFF00"/>
                </a:solidFill>
              </a:rPr>
              <a:t>Structure of Groups</a:t>
            </a:r>
            <a:endParaRPr lang="en-US" sz="3600" dirty="0">
              <a:solidFill>
                <a:srgbClr val="FFFF00"/>
              </a:solidFill>
            </a:endParaRPr>
          </a:p>
        </p:txBody>
      </p:sp>
      <p:sp>
        <p:nvSpPr>
          <p:cNvPr id="21507" name="Rectangle 3"/>
          <p:cNvSpPr>
            <a:spLocks noGrp="1" noChangeArrowheads="1"/>
          </p:cNvSpPr>
          <p:nvPr>
            <p:ph idx="1"/>
          </p:nvPr>
        </p:nvSpPr>
        <p:spPr>
          <a:xfrm>
            <a:off x="381000" y="1295400"/>
            <a:ext cx="8686800" cy="4525963"/>
          </a:xfrm>
        </p:spPr>
        <p:txBody>
          <a:bodyPr/>
          <a:lstStyle/>
          <a:p>
            <a:pPr>
              <a:lnSpc>
                <a:spcPct val="90000"/>
              </a:lnSpc>
              <a:spcAft>
                <a:spcPct val="30000"/>
              </a:spcAft>
              <a:buClr>
                <a:srgbClr val="FFFF00"/>
              </a:buClr>
            </a:pPr>
            <a:r>
              <a:rPr lang="en-US" sz="2600" dirty="0" smtClean="0">
                <a:solidFill>
                  <a:schemeClr val="bg1"/>
                </a:solidFill>
              </a:rPr>
              <a:t>Rolling admission to group</a:t>
            </a:r>
          </a:p>
          <a:p>
            <a:pPr>
              <a:lnSpc>
                <a:spcPct val="90000"/>
              </a:lnSpc>
              <a:spcAft>
                <a:spcPct val="30000"/>
              </a:spcAft>
              <a:buClr>
                <a:srgbClr val="FFFF00"/>
              </a:buClr>
            </a:pPr>
            <a:r>
              <a:rPr lang="en-US" sz="2600" dirty="0" smtClean="0">
                <a:solidFill>
                  <a:schemeClr val="bg1"/>
                </a:solidFill>
              </a:rPr>
              <a:t>Held weekly x 90 minutes</a:t>
            </a:r>
          </a:p>
          <a:p>
            <a:pPr>
              <a:spcAft>
                <a:spcPct val="30000"/>
              </a:spcAft>
              <a:buClr>
                <a:srgbClr val="FFFF00"/>
              </a:buClr>
            </a:pPr>
            <a:r>
              <a:rPr lang="en-US" sz="2600" dirty="0" smtClean="0">
                <a:solidFill>
                  <a:schemeClr val="bg1"/>
                </a:solidFill>
              </a:rPr>
              <a:t>Check-in 15-20 minutes</a:t>
            </a:r>
          </a:p>
          <a:p>
            <a:pPr lvl="1">
              <a:spcBef>
                <a:spcPts val="0"/>
              </a:spcBef>
              <a:spcAft>
                <a:spcPts val="0"/>
              </a:spcAft>
              <a:buClr>
                <a:srgbClr val="FFFF00"/>
              </a:buClr>
            </a:pPr>
            <a:r>
              <a:rPr lang="en-US" sz="2600" dirty="0" smtClean="0">
                <a:solidFill>
                  <a:schemeClr val="bg1"/>
                </a:solidFill>
              </a:rPr>
              <a:t>Experiences, concerns about 12-step programs</a:t>
            </a:r>
          </a:p>
          <a:p>
            <a:pPr lvl="1">
              <a:lnSpc>
                <a:spcPct val="90000"/>
              </a:lnSpc>
              <a:spcBef>
                <a:spcPts val="0"/>
              </a:spcBef>
              <a:spcAft>
                <a:spcPts val="0"/>
              </a:spcAft>
              <a:buClr>
                <a:srgbClr val="FFFF00"/>
              </a:buClr>
            </a:pPr>
            <a:r>
              <a:rPr lang="en-US" sz="2600" dirty="0" smtClean="0">
                <a:solidFill>
                  <a:schemeClr val="bg1"/>
                </a:solidFill>
              </a:rPr>
              <a:t>Close calls, cravings, lapses or relapses</a:t>
            </a:r>
          </a:p>
          <a:p>
            <a:pPr>
              <a:lnSpc>
                <a:spcPct val="90000"/>
              </a:lnSpc>
              <a:spcAft>
                <a:spcPct val="30000"/>
              </a:spcAft>
              <a:buClr>
                <a:srgbClr val="FFFF00"/>
              </a:buClr>
            </a:pPr>
            <a:r>
              <a:rPr lang="en-US" sz="2600" dirty="0" smtClean="0">
                <a:solidFill>
                  <a:schemeClr val="bg1"/>
                </a:solidFill>
              </a:rPr>
              <a:t>Review educational material 45-50 minutes</a:t>
            </a:r>
          </a:p>
          <a:p>
            <a:pPr lvl="1">
              <a:lnSpc>
                <a:spcPct val="90000"/>
              </a:lnSpc>
              <a:spcAft>
                <a:spcPct val="30000"/>
              </a:spcAft>
              <a:buClr>
                <a:srgbClr val="FFFF00"/>
              </a:buClr>
            </a:pPr>
            <a:r>
              <a:rPr lang="en-US" sz="2600" dirty="0" smtClean="0">
                <a:solidFill>
                  <a:schemeClr val="bg1"/>
                </a:solidFill>
              </a:rPr>
              <a:t>Each group has objectives &amp; points to cover</a:t>
            </a:r>
          </a:p>
          <a:p>
            <a:pPr>
              <a:lnSpc>
                <a:spcPct val="90000"/>
              </a:lnSpc>
              <a:spcAft>
                <a:spcPct val="30000"/>
              </a:spcAft>
              <a:buClr>
                <a:srgbClr val="FFFF00"/>
              </a:buClr>
            </a:pPr>
            <a:r>
              <a:rPr lang="en-US" sz="2600" dirty="0" smtClean="0">
                <a:solidFill>
                  <a:schemeClr val="bg1"/>
                </a:solidFill>
              </a:rPr>
              <a:t>Check-out 15-20 minutes</a:t>
            </a:r>
          </a:p>
          <a:p>
            <a:pPr lvl="1">
              <a:lnSpc>
                <a:spcPct val="90000"/>
              </a:lnSpc>
              <a:spcBef>
                <a:spcPts val="0"/>
              </a:spcBef>
              <a:spcAft>
                <a:spcPts val="0"/>
              </a:spcAft>
              <a:buClr>
                <a:srgbClr val="FFFF00"/>
              </a:buClr>
            </a:pPr>
            <a:r>
              <a:rPr lang="en-US" sz="2600" dirty="0" smtClean="0">
                <a:solidFill>
                  <a:schemeClr val="bg1"/>
                </a:solidFill>
              </a:rPr>
              <a:t>Plan for upcoming week</a:t>
            </a:r>
          </a:p>
          <a:p>
            <a:pPr lvl="1">
              <a:lnSpc>
                <a:spcPct val="90000"/>
              </a:lnSpc>
              <a:spcBef>
                <a:spcPts val="0"/>
              </a:spcBef>
              <a:spcAft>
                <a:spcPts val="0"/>
              </a:spcAft>
              <a:buClr>
                <a:srgbClr val="FFFF00"/>
              </a:buClr>
            </a:pPr>
            <a:r>
              <a:rPr lang="en-US" sz="2600" dirty="0" smtClean="0">
                <a:solidFill>
                  <a:schemeClr val="bg1"/>
                </a:solidFill>
              </a:rPr>
              <a:t>Reading assignments</a:t>
            </a:r>
            <a:endParaRPr lang="en-US" sz="2600" dirty="0">
              <a:solidFill>
                <a:schemeClr val="bg1"/>
              </a:solidFill>
            </a:endParaRPr>
          </a:p>
        </p:txBody>
      </p:sp>
      <p:sp>
        <p:nvSpPr>
          <p:cNvPr id="21508" name="Line 4"/>
          <p:cNvSpPr>
            <a:spLocks noChangeShapeType="1"/>
          </p:cNvSpPr>
          <p:nvPr/>
        </p:nvSpPr>
        <p:spPr bwMode="auto">
          <a:xfrm>
            <a:off x="0" y="10668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600" dirty="0" smtClean="0">
                <a:solidFill>
                  <a:srgbClr val="FFFF00"/>
                </a:solidFill>
              </a:rPr>
              <a:t>Session #1: Acceptance (Step 1)</a:t>
            </a:r>
            <a:endParaRPr lang="en-US" sz="3600" dirty="0">
              <a:solidFill>
                <a:srgbClr val="FFFF00"/>
              </a:solidFill>
            </a:endParaRPr>
          </a:p>
        </p:txBody>
      </p:sp>
      <p:sp>
        <p:nvSpPr>
          <p:cNvPr id="21507" name="Rectangle 3"/>
          <p:cNvSpPr>
            <a:spLocks noGrp="1" noChangeArrowheads="1"/>
          </p:cNvSpPr>
          <p:nvPr>
            <p:ph idx="1"/>
          </p:nvPr>
        </p:nvSpPr>
        <p:spPr>
          <a:xfrm>
            <a:off x="457200" y="1600200"/>
            <a:ext cx="8686800" cy="4525963"/>
          </a:xfrm>
        </p:spPr>
        <p:txBody>
          <a:bodyPr/>
          <a:lstStyle/>
          <a:p>
            <a:pPr>
              <a:lnSpc>
                <a:spcPct val="90000"/>
              </a:lnSpc>
              <a:spcAft>
                <a:spcPct val="30000"/>
              </a:spcAft>
              <a:buClr>
                <a:srgbClr val="FFFF00"/>
              </a:buClr>
            </a:pPr>
            <a:r>
              <a:rPr lang="en-US" dirty="0" smtClean="0">
                <a:solidFill>
                  <a:schemeClr val="bg1"/>
                </a:solidFill>
              </a:rPr>
              <a:t>Review format of sessions and use of journals and reading assignments</a:t>
            </a:r>
          </a:p>
          <a:p>
            <a:pPr>
              <a:lnSpc>
                <a:spcPct val="90000"/>
              </a:lnSpc>
              <a:spcAft>
                <a:spcPct val="30000"/>
              </a:spcAft>
              <a:buClr>
                <a:srgbClr val="FFFF00"/>
              </a:buClr>
            </a:pPr>
            <a:r>
              <a:rPr lang="en-US" dirty="0" smtClean="0">
                <a:solidFill>
                  <a:schemeClr val="bg1"/>
                </a:solidFill>
              </a:rPr>
              <a:t>Provide overview of 12-step programs</a:t>
            </a:r>
          </a:p>
          <a:p>
            <a:pPr>
              <a:lnSpc>
                <a:spcPct val="90000"/>
              </a:lnSpc>
              <a:spcAft>
                <a:spcPct val="30000"/>
              </a:spcAft>
              <a:buClr>
                <a:srgbClr val="FFFF00"/>
              </a:buClr>
            </a:pPr>
            <a:r>
              <a:rPr lang="en-US" dirty="0" smtClean="0">
                <a:solidFill>
                  <a:schemeClr val="bg1"/>
                </a:solidFill>
              </a:rPr>
              <a:t>Review Step 1</a:t>
            </a:r>
          </a:p>
          <a:p>
            <a:pPr lvl="1">
              <a:spcBef>
                <a:spcPts val="0"/>
              </a:spcBef>
              <a:spcAft>
                <a:spcPts val="0"/>
              </a:spcAft>
              <a:buClr>
                <a:srgbClr val="FFFF00"/>
              </a:buClr>
            </a:pPr>
            <a:r>
              <a:rPr lang="en-US" dirty="0" smtClean="0">
                <a:solidFill>
                  <a:schemeClr val="bg1"/>
                </a:solidFill>
              </a:rPr>
              <a:t>Powerlessness &amp; Unmanageability</a:t>
            </a:r>
          </a:p>
          <a:p>
            <a:pPr lvl="1">
              <a:spcBef>
                <a:spcPts val="0"/>
              </a:spcBef>
              <a:spcAft>
                <a:spcPts val="0"/>
              </a:spcAft>
              <a:buClr>
                <a:srgbClr val="FFFF00"/>
              </a:buClr>
            </a:pPr>
            <a:r>
              <a:rPr lang="en-US" dirty="0" smtClean="0">
                <a:solidFill>
                  <a:schemeClr val="bg1"/>
                </a:solidFill>
              </a:rPr>
              <a:t>Grief (giving up active addiction)</a:t>
            </a:r>
          </a:p>
          <a:p>
            <a:pPr>
              <a:lnSpc>
                <a:spcPct val="90000"/>
              </a:lnSpc>
              <a:spcAft>
                <a:spcPct val="30000"/>
              </a:spcAft>
              <a:buClr>
                <a:srgbClr val="FFFF00"/>
              </a:buClr>
            </a:pPr>
            <a:r>
              <a:rPr lang="en-US" dirty="0" smtClean="0">
                <a:solidFill>
                  <a:schemeClr val="bg1"/>
                </a:solidFill>
              </a:rPr>
              <a:t>Assign readings and task (e.g., Step 1 worksheet)</a:t>
            </a:r>
            <a:endParaRPr lang="en-US" dirty="0">
              <a:solidFill>
                <a:schemeClr val="bg1"/>
              </a:solidFill>
            </a:endParaRPr>
          </a:p>
        </p:txBody>
      </p:sp>
      <p:sp>
        <p:nvSpPr>
          <p:cNvPr id="21508" name="Line 4"/>
          <p:cNvSpPr>
            <a:spLocks noChangeShapeType="1"/>
          </p:cNvSpPr>
          <p:nvPr/>
        </p:nvSpPr>
        <p:spPr bwMode="auto">
          <a:xfrm>
            <a:off x="0" y="14478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600" dirty="0" smtClean="0">
                <a:solidFill>
                  <a:srgbClr val="FFFF00"/>
                </a:solidFill>
              </a:rPr>
              <a:t>Session #2: People, Places, Things</a:t>
            </a:r>
            <a:endParaRPr lang="en-US" sz="3600" dirty="0">
              <a:solidFill>
                <a:srgbClr val="FFFF00"/>
              </a:solidFill>
            </a:endParaRPr>
          </a:p>
        </p:txBody>
      </p:sp>
      <p:sp>
        <p:nvSpPr>
          <p:cNvPr id="21507" name="Rectangle 3"/>
          <p:cNvSpPr>
            <a:spLocks noGrp="1" noChangeArrowheads="1"/>
          </p:cNvSpPr>
          <p:nvPr>
            <p:ph idx="1"/>
          </p:nvPr>
        </p:nvSpPr>
        <p:spPr>
          <a:xfrm>
            <a:off x="457200" y="1600200"/>
            <a:ext cx="8686800" cy="4525963"/>
          </a:xfrm>
        </p:spPr>
        <p:txBody>
          <a:bodyPr/>
          <a:lstStyle/>
          <a:p>
            <a:pPr>
              <a:spcBef>
                <a:spcPts val="0"/>
              </a:spcBef>
              <a:spcAft>
                <a:spcPts val="0"/>
              </a:spcAft>
              <a:buClr>
                <a:srgbClr val="FFFF00"/>
              </a:buClr>
            </a:pPr>
            <a:r>
              <a:rPr lang="en-US" dirty="0" smtClean="0">
                <a:solidFill>
                  <a:schemeClr val="bg1"/>
                </a:solidFill>
              </a:rPr>
              <a:t>Check-in</a:t>
            </a:r>
          </a:p>
          <a:p>
            <a:pPr lvl="1">
              <a:spcBef>
                <a:spcPts val="0"/>
              </a:spcBef>
              <a:spcAft>
                <a:spcPts val="0"/>
              </a:spcAft>
              <a:buClr>
                <a:srgbClr val="FFFF00"/>
              </a:buClr>
            </a:pPr>
            <a:r>
              <a:rPr lang="en-US" dirty="0" smtClean="0">
                <a:solidFill>
                  <a:schemeClr val="bg1"/>
                </a:solidFill>
              </a:rPr>
              <a:t>Review journal, meetings, readings</a:t>
            </a:r>
          </a:p>
          <a:p>
            <a:pPr>
              <a:spcBef>
                <a:spcPts val="0"/>
              </a:spcBef>
              <a:spcAft>
                <a:spcPts val="0"/>
              </a:spcAft>
              <a:buClr>
                <a:srgbClr val="FFFF00"/>
              </a:buClr>
            </a:pPr>
            <a:r>
              <a:rPr lang="en-US" dirty="0" smtClean="0">
                <a:solidFill>
                  <a:schemeClr val="bg1"/>
                </a:solidFill>
              </a:rPr>
              <a:t>Review experiences in 12-Step programs</a:t>
            </a:r>
          </a:p>
          <a:p>
            <a:pPr lvl="1">
              <a:spcBef>
                <a:spcPts val="0"/>
              </a:spcBef>
              <a:spcAft>
                <a:spcPts val="0"/>
              </a:spcAft>
              <a:buClr>
                <a:srgbClr val="FFFF00"/>
              </a:buClr>
            </a:pPr>
            <a:r>
              <a:rPr lang="en-US" dirty="0" smtClean="0">
                <a:solidFill>
                  <a:schemeClr val="bg1"/>
                </a:solidFill>
              </a:rPr>
              <a:t>Also discuss resistances</a:t>
            </a:r>
          </a:p>
          <a:p>
            <a:pPr>
              <a:spcBef>
                <a:spcPts val="0"/>
              </a:spcBef>
              <a:spcAft>
                <a:spcPts val="0"/>
              </a:spcAft>
              <a:buClr>
                <a:srgbClr val="FFFF00"/>
              </a:buClr>
            </a:pPr>
            <a:r>
              <a:rPr lang="en-US" dirty="0" smtClean="0">
                <a:solidFill>
                  <a:schemeClr val="bg1"/>
                </a:solidFill>
              </a:rPr>
              <a:t>Discuss P,P,T and impact on recovery</a:t>
            </a:r>
          </a:p>
          <a:p>
            <a:pPr lvl="1">
              <a:spcBef>
                <a:spcPts val="0"/>
              </a:spcBef>
              <a:spcAft>
                <a:spcPts val="0"/>
              </a:spcAft>
              <a:buClr>
                <a:srgbClr val="FFFF00"/>
              </a:buClr>
            </a:pPr>
            <a:r>
              <a:rPr lang="en-US" dirty="0" smtClean="0">
                <a:solidFill>
                  <a:schemeClr val="bg1"/>
                </a:solidFill>
              </a:rPr>
              <a:t>Who to avoid</a:t>
            </a:r>
          </a:p>
          <a:p>
            <a:pPr lvl="1">
              <a:spcBef>
                <a:spcPts val="0"/>
              </a:spcBef>
              <a:spcAft>
                <a:spcPts val="0"/>
              </a:spcAft>
              <a:buClr>
                <a:srgbClr val="FFFF00"/>
              </a:buClr>
            </a:pPr>
            <a:r>
              <a:rPr lang="en-US" dirty="0" smtClean="0">
                <a:solidFill>
                  <a:schemeClr val="bg1"/>
                </a:solidFill>
              </a:rPr>
              <a:t>How to manage P,P,T (social pressure)</a:t>
            </a:r>
          </a:p>
          <a:p>
            <a:pPr>
              <a:spcBef>
                <a:spcPts val="0"/>
              </a:spcBef>
              <a:spcAft>
                <a:spcPts val="0"/>
              </a:spcAft>
              <a:buClr>
                <a:srgbClr val="FFFF00"/>
              </a:buClr>
            </a:pPr>
            <a:r>
              <a:rPr lang="en-US" dirty="0" smtClean="0">
                <a:solidFill>
                  <a:schemeClr val="bg1"/>
                </a:solidFill>
              </a:rPr>
              <a:t>Check out &amp; assign readings and tasks (e.g., changing old routines)</a:t>
            </a:r>
          </a:p>
        </p:txBody>
      </p:sp>
      <p:sp>
        <p:nvSpPr>
          <p:cNvPr id="21508" name="Line 4"/>
          <p:cNvSpPr>
            <a:spLocks noChangeShapeType="1"/>
          </p:cNvSpPr>
          <p:nvPr/>
        </p:nvSpPr>
        <p:spPr bwMode="auto">
          <a:xfrm>
            <a:off x="0" y="14478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600" dirty="0" smtClean="0">
                <a:solidFill>
                  <a:srgbClr val="FFFF00"/>
                </a:solidFill>
              </a:rPr>
              <a:t>Session #3: Surrender (Steps 2 &amp; 3) </a:t>
            </a:r>
            <a:endParaRPr lang="en-US" sz="3600" dirty="0">
              <a:solidFill>
                <a:srgbClr val="FFFF00"/>
              </a:solidFill>
            </a:endParaRPr>
          </a:p>
        </p:txBody>
      </p:sp>
      <p:sp>
        <p:nvSpPr>
          <p:cNvPr id="21507" name="Rectangle 3"/>
          <p:cNvSpPr>
            <a:spLocks noGrp="1" noChangeArrowheads="1"/>
          </p:cNvSpPr>
          <p:nvPr>
            <p:ph idx="1"/>
          </p:nvPr>
        </p:nvSpPr>
        <p:spPr>
          <a:xfrm>
            <a:off x="457200" y="1600200"/>
            <a:ext cx="8686800" cy="4525963"/>
          </a:xfrm>
        </p:spPr>
        <p:txBody>
          <a:bodyPr/>
          <a:lstStyle/>
          <a:p>
            <a:pPr>
              <a:lnSpc>
                <a:spcPct val="90000"/>
              </a:lnSpc>
              <a:spcBef>
                <a:spcPts val="0"/>
              </a:spcBef>
              <a:spcAft>
                <a:spcPts val="1200"/>
              </a:spcAft>
              <a:buClr>
                <a:srgbClr val="FFFF00"/>
              </a:buClr>
            </a:pPr>
            <a:r>
              <a:rPr lang="en-US" dirty="0" smtClean="0">
                <a:solidFill>
                  <a:schemeClr val="bg1"/>
                </a:solidFill>
              </a:rPr>
              <a:t>Check-in</a:t>
            </a:r>
          </a:p>
          <a:p>
            <a:pPr lvl="1">
              <a:lnSpc>
                <a:spcPct val="90000"/>
              </a:lnSpc>
              <a:spcBef>
                <a:spcPts val="0"/>
              </a:spcBef>
              <a:spcAft>
                <a:spcPts val="1200"/>
              </a:spcAft>
              <a:buClr>
                <a:srgbClr val="FFFF00"/>
              </a:buClr>
            </a:pPr>
            <a:r>
              <a:rPr lang="en-US" dirty="0" smtClean="0">
                <a:solidFill>
                  <a:schemeClr val="bg1"/>
                </a:solidFill>
              </a:rPr>
              <a:t>Review journal, meetings, readings</a:t>
            </a:r>
          </a:p>
          <a:p>
            <a:pPr>
              <a:lnSpc>
                <a:spcPct val="90000"/>
              </a:lnSpc>
              <a:spcBef>
                <a:spcPts val="0"/>
              </a:spcBef>
              <a:spcAft>
                <a:spcPts val="1200"/>
              </a:spcAft>
              <a:buClr>
                <a:srgbClr val="FFFF00"/>
              </a:buClr>
            </a:pPr>
            <a:r>
              <a:rPr lang="en-US" dirty="0" smtClean="0">
                <a:solidFill>
                  <a:schemeClr val="bg1"/>
                </a:solidFill>
              </a:rPr>
              <a:t>Review experiences in 12-Step programs</a:t>
            </a:r>
          </a:p>
          <a:p>
            <a:pPr>
              <a:spcBef>
                <a:spcPts val="0"/>
              </a:spcBef>
              <a:spcAft>
                <a:spcPts val="0"/>
              </a:spcAft>
              <a:buClr>
                <a:srgbClr val="FFFF00"/>
              </a:buClr>
            </a:pPr>
            <a:r>
              <a:rPr lang="en-US" dirty="0" smtClean="0">
                <a:solidFill>
                  <a:schemeClr val="bg1"/>
                </a:solidFill>
              </a:rPr>
              <a:t>Discuss Steps 2 &amp; 3</a:t>
            </a:r>
          </a:p>
          <a:p>
            <a:pPr lvl="1">
              <a:spcBef>
                <a:spcPts val="0"/>
              </a:spcBef>
              <a:spcAft>
                <a:spcPts val="0"/>
              </a:spcAft>
              <a:buClr>
                <a:srgbClr val="FFFF00"/>
              </a:buClr>
            </a:pPr>
            <a:r>
              <a:rPr lang="en-US" dirty="0" smtClean="0">
                <a:solidFill>
                  <a:schemeClr val="bg1"/>
                </a:solidFill>
              </a:rPr>
              <a:t>Spirituality in recovery (vs. religion)</a:t>
            </a:r>
          </a:p>
          <a:p>
            <a:pPr lvl="1">
              <a:spcBef>
                <a:spcPts val="0"/>
              </a:spcBef>
              <a:spcAft>
                <a:spcPts val="600"/>
              </a:spcAft>
              <a:buClr>
                <a:srgbClr val="FFFF00"/>
              </a:buClr>
            </a:pPr>
            <a:r>
              <a:rPr lang="en-US" dirty="0" smtClean="0">
                <a:solidFill>
                  <a:schemeClr val="bg1"/>
                </a:solidFill>
              </a:rPr>
              <a:t>Higher Power</a:t>
            </a:r>
          </a:p>
          <a:p>
            <a:pPr>
              <a:lnSpc>
                <a:spcPct val="90000"/>
              </a:lnSpc>
              <a:spcBef>
                <a:spcPts val="0"/>
              </a:spcBef>
              <a:spcAft>
                <a:spcPts val="1200"/>
              </a:spcAft>
              <a:buClr>
                <a:srgbClr val="FFFF00"/>
              </a:buClr>
            </a:pPr>
            <a:r>
              <a:rPr lang="en-US" dirty="0" smtClean="0">
                <a:solidFill>
                  <a:schemeClr val="bg1"/>
                </a:solidFill>
              </a:rPr>
              <a:t>Check out &amp; assign readings and tasks (e.g., spirituality worksheet)</a:t>
            </a:r>
          </a:p>
        </p:txBody>
      </p:sp>
      <p:sp>
        <p:nvSpPr>
          <p:cNvPr id="21508" name="Line 4"/>
          <p:cNvSpPr>
            <a:spLocks noChangeShapeType="1"/>
          </p:cNvSpPr>
          <p:nvPr/>
        </p:nvSpPr>
        <p:spPr bwMode="auto">
          <a:xfrm>
            <a:off x="0" y="14478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7744"/>
            <a:ext cx="8229600" cy="1143000"/>
          </a:xfrm>
        </p:spPr>
        <p:txBody>
          <a:bodyPr/>
          <a:lstStyle/>
          <a:p>
            <a:r>
              <a:rPr lang="en-US" sz="3600" dirty="0" smtClean="0">
                <a:solidFill>
                  <a:srgbClr val="FFFF00"/>
                </a:solidFill>
              </a:rPr>
              <a:t>Session #4: Getting Active</a:t>
            </a:r>
            <a:endParaRPr lang="en-US" sz="3600" dirty="0">
              <a:solidFill>
                <a:srgbClr val="FFFF00"/>
              </a:solidFill>
            </a:endParaRPr>
          </a:p>
        </p:txBody>
      </p:sp>
      <p:sp>
        <p:nvSpPr>
          <p:cNvPr id="21507" name="Rectangle 3"/>
          <p:cNvSpPr>
            <a:spLocks noGrp="1" noChangeArrowheads="1"/>
          </p:cNvSpPr>
          <p:nvPr>
            <p:ph idx="1"/>
          </p:nvPr>
        </p:nvSpPr>
        <p:spPr>
          <a:xfrm>
            <a:off x="381000" y="1219200"/>
            <a:ext cx="8686800" cy="4525963"/>
          </a:xfrm>
        </p:spPr>
        <p:txBody>
          <a:bodyPr/>
          <a:lstStyle/>
          <a:p>
            <a:pPr>
              <a:spcBef>
                <a:spcPts val="600"/>
              </a:spcBef>
              <a:spcAft>
                <a:spcPts val="600"/>
              </a:spcAft>
              <a:buClr>
                <a:srgbClr val="FFFF00"/>
              </a:buClr>
            </a:pPr>
            <a:r>
              <a:rPr lang="en-US" sz="2800" dirty="0" smtClean="0">
                <a:solidFill>
                  <a:schemeClr val="bg1"/>
                </a:solidFill>
              </a:rPr>
              <a:t>Check-in</a:t>
            </a:r>
          </a:p>
          <a:p>
            <a:pPr lvl="1">
              <a:spcBef>
                <a:spcPts val="600"/>
              </a:spcBef>
              <a:spcAft>
                <a:spcPts val="600"/>
              </a:spcAft>
              <a:buClr>
                <a:srgbClr val="FFFF00"/>
              </a:buClr>
            </a:pPr>
            <a:r>
              <a:rPr lang="en-US" dirty="0" smtClean="0">
                <a:solidFill>
                  <a:schemeClr val="bg1"/>
                </a:solidFill>
              </a:rPr>
              <a:t>Journal, meetings, readings</a:t>
            </a:r>
          </a:p>
          <a:p>
            <a:pPr>
              <a:spcBef>
                <a:spcPts val="600"/>
              </a:spcBef>
              <a:spcAft>
                <a:spcPts val="600"/>
              </a:spcAft>
              <a:buClr>
                <a:srgbClr val="FFFF00"/>
              </a:buClr>
            </a:pPr>
            <a:r>
              <a:rPr lang="en-US" sz="2800" dirty="0" smtClean="0">
                <a:solidFill>
                  <a:schemeClr val="bg1"/>
                </a:solidFill>
              </a:rPr>
              <a:t>Review experiences in 12-Step programs</a:t>
            </a:r>
          </a:p>
          <a:p>
            <a:pPr>
              <a:spcBef>
                <a:spcPts val="600"/>
              </a:spcBef>
              <a:spcAft>
                <a:spcPts val="600"/>
              </a:spcAft>
              <a:buClr>
                <a:srgbClr val="FFFF00"/>
              </a:buClr>
            </a:pPr>
            <a:r>
              <a:rPr lang="en-US" sz="2800" dirty="0" smtClean="0">
                <a:solidFill>
                  <a:schemeClr val="bg1"/>
                </a:solidFill>
              </a:rPr>
              <a:t>Discuss “program of action or change”</a:t>
            </a:r>
          </a:p>
          <a:p>
            <a:pPr>
              <a:spcBef>
                <a:spcPts val="600"/>
              </a:spcBef>
              <a:spcAft>
                <a:spcPts val="600"/>
              </a:spcAft>
              <a:buClr>
                <a:srgbClr val="FFFF00"/>
              </a:buClr>
            </a:pPr>
            <a:r>
              <a:rPr lang="en-US" sz="2800" dirty="0" smtClean="0">
                <a:solidFill>
                  <a:schemeClr val="bg1"/>
                </a:solidFill>
              </a:rPr>
              <a:t>Recovery domains: physical, spiritual, mental, social; how 12-Step programs help</a:t>
            </a:r>
          </a:p>
          <a:p>
            <a:pPr>
              <a:spcBef>
                <a:spcPts val="600"/>
              </a:spcBef>
              <a:spcAft>
                <a:spcPts val="600"/>
              </a:spcAft>
              <a:buClr>
                <a:srgbClr val="FFFF00"/>
              </a:buClr>
            </a:pPr>
            <a:r>
              <a:rPr lang="en-US" sz="2800" dirty="0" smtClean="0">
                <a:solidFill>
                  <a:schemeClr val="bg1"/>
                </a:solidFill>
              </a:rPr>
              <a:t>How to use a sponsor; telephone use</a:t>
            </a:r>
          </a:p>
          <a:p>
            <a:pPr>
              <a:spcBef>
                <a:spcPts val="600"/>
              </a:spcBef>
              <a:spcAft>
                <a:spcPts val="600"/>
              </a:spcAft>
              <a:buClr>
                <a:srgbClr val="FFFF00"/>
              </a:buClr>
            </a:pPr>
            <a:r>
              <a:rPr lang="en-US" sz="2800" dirty="0" smtClean="0">
                <a:solidFill>
                  <a:schemeClr val="bg1"/>
                </a:solidFill>
              </a:rPr>
              <a:t>Check out and assign readings and tasks (e.g., NA Basic Text reading)</a:t>
            </a:r>
          </a:p>
        </p:txBody>
      </p:sp>
      <p:sp>
        <p:nvSpPr>
          <p:cNvPr id="21508" name="Line 4"/>
          <p:cNvSpPr>
            <a:spLocks noChangeShapeType="1"/>
          </p:cNvSpPr>
          <p:nvPr/>
        </p:nvSpPr>
        <p:spPr bwMode="auto">
          <a:xfrm>
            <a:off x="152400" y="10668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6200"/>
            <a:ext cx="8229600" cy="1143000"/>
          </a:xfrm>
        </p:spPr>
        <p:txBody>
          <a:bodyPr/>
          <a:lstStyle/>
          <a:p>
            <a:r>
              <a:rPr lang="en-US" sz="3600" dirty="0" smtClean="0">
                <a:solidFill>
                  <a:srgbClr val="FFFF00"/>
                </a:solidFill>
              </a:rPr>
              <a:t>Session #5: Managing Emotions</a:t>
            </a:r>
            <a:endParaRPr lang="en-US" sz="3600" dirty="0">
              <a:solidFill>
                <a:srgbClr val="FFFF00"/>
              </a:solidFill>
            </a:endParaRPr>
          </a:p>
        </p:txBody>
      </p:sp>
      <p:sp>
        <p:nvSpPr>
          <p:cNvPr id="21507" name="Rectangle 3"/>
          <p:cNvSpPr>
            <a:spLocks noGrp="1" noChangeArrowheads="1"/>
          </p:cNvSpPr>
          <p:nvPr>
            <p:ph idx="1"/>
          </p:nvPr>
        </p:nvSpPr>
        <p:spPr>
          <a:xfrm>
            <a:off x="304800" y="1295400"/>
            <a:ext cx="8686800" cy="4525963"/>
          </a:xfrm>
        </p:spPr>
        <p:txBody>
          <a:bodyPr/>
          <a:lstStyle/>
          <a:p>
            <a:pPr>
              <a:lnSpc>
                <a:spcPct val="90000"/>
              </a:lnSpc>
              <a:spcBef>
                <a:spcPts val="600"/>
              </a:spcBef>
              <a:spcAft>
                <a:spcPts val="600"/>
              </a:spcAft>
              <a:buClr>
                <a:srgbClr val="FFFF00"/>
              </a:buClr>
            </a:pPr>
            <a:r>
              <a:rPr lang="en-US" sz="2800" dirty="0" smtClean="0">
                <a:solidFill>
                  <a:schemeClr val="bg1"/>
                </a:solidFill>
              </a:rPr>
              <a:t>Check-in </a:t>
            </a:r>
          </a:p>
          <a:p>
            <a:pPr lvl="1">
              <a:lnSpc>
                <a:spcPct val="90000"/>
              </a:lnSpc>
              <a:spcBef>
                <a:spcPts val="600"/>
              </a:spcBef>
              <a:spcAft>
                <a:spcPts val="600"/>
              </a:spcAft>
              <a:buClr>
                <a:srgbClr val="FFFF00"/>
              </a:buClr>
            </a:pPr>
            <a:r>
              <a:rPr lang="en-US" dirty="0" smtClean="0">
                <a:solidFill>
                  <a:schemeClr val="bg1"/>
                </a:solidFill>
              </a:rPr>
              <a:t>Journal, meetings, readings</a:t>
            </a:r>
          </a:p>
          <a:p>
            <a:pPr>
              <a:lnSpc>
                <a:spcPct val="90000"/>
              </a:lnSpc>
              <a:spcBef>
                <a:spcPts val="600"/>
              </a:spcBef>
              <a:spcAft>
                <a:spcPts val="600"/>
              </a:spcAft>
              <a:buClr>
                <a:srgbClr val="FFFF00"/>
              </a:buClr>
            </a:pPr>
            <a:r>
              <a:rPr lang="en-US" sz="2800" dirty="0" smtClean="0">
                <a:solidFill>
                  <a:schemeClr val="bg1"/>
                </a:solidFill>
              </a:rPr>
              <a:t>Review experiences in 12-Step programs</a:t>
            </a:r>
          </a:p>
          <a:p>
            <a:pPr lvl="1">
              <a:lnSpc>
                <a:spcPct val="90000"/>
              </a:lnSpc>
              <a:spcBef>
                <a:spcPts val="600"/>
              </a:spcBef>
              <a:spcAft>
                <a:spcPts val="600"/>
              </a:spcAft>
              <a:buClr>
                <a:srgbClr val="FFFF00"/>
              </a:buClr>
            </a:pPr>
            <a:r>
              <a:rPr lang="en-US" dirty="0" smtClean="0">
                <a:solidFill>
                  <a:schemeClr val="bg1"/>
                </a:solidFill>
              </a:rPr>
              <a:t>Also discuss resistances</a:t>
            </a:r>
          </a:p>
          <a:p>
            <a:pPr>
              <a:lnSpc>
                <a:spcPct val="90000"/>
              </a:lnSpc>
              <a:spcBef>
                <a:spcPts val="600"/>
              </a:spcBef>
              <a:spcAft>
                <a:spcPts val="600"/>
              </a:spcAft>
              <a:buClr>
                <a:srgbClr val="FFFF00"/>
              </a:buClr>
            </a:pPr>
            <a:r>
              <a:rPr lang="en-US" sz="2800" dirty="0" smtClean="0">
                <a:solidFill>
                  <a:schemeClr val="bg1"/>
                </a:solidFill>
              </a:rPr>
              <a:t>Emotions and recovery and relapse</a:t>
            </a:r>
          </a:p>
          <a:p>
            <a:pPr lvl="1">
              <a:lnSpc>
                <a:spcPct val="90000"/>
              </a:lnSpc>
              <a:spcBef>
                <a:spcPts val="600"/>
              </a:spcBef>
              <a:spcAft>
                <a:spcPts val="600"/>
              </a:spcAft>
              <a:buClr>
                <a:srgbClr val="FFFF00"/>
              </a:buClr>
            </a:pPr>
            <a:r>
              <a:rPr lang="en-US" dirty="0" smtClean="0">
                <a:solidFill>
                  <a:schemeClr val="bg1"/>
                </a:solidFill>
              </a:rPr>
              <a:t>Anger, anxiety, boredom, depression, shame</a:t>
            </a:r>
          </a:p>
          <a:p>
            <a:pPr>
              <a:lnSpc>
                <a:spcPct val="90000"/>
              </a:lnSpc>
              <a:spcBef>
                <a:spcPts val="600"/>
              </a:spcBef>
              <a:spcAft>
                <a:spcPts val="600"/>
              </a:spcAft>
              <a:buClr>
                <a:srgbClr val="FFFF00"/>
              </a:buClr>
            </a:pPr>
            <a:r>
              <a:rPr lang="en-US" sz="2800" dirty="0" smtClean="0">
                <a:solidFill>
                  <a:schemeClr val="bg1"/>
                </a:solidFill>
              </a:rPr>
              <a:t>Using 12-Step program to manage emotions</a:t>
            </a:r>
          </a:p>
          <a:p>
            <a:pPr lvl="1">
              <a:lnSpc>
                <a:spcPct val="90000"/>
              </a:lnSpc>
              <a:spcBef>
                <a:spcPts val="600"/>
              </a:spcBef>
              <a:spcAft>
                <a:spcPts val="600"/>
              </a:spcAft>
              <a:buClr>
                <a:srgbClr val="FFFF00"/>
              </a:buClr>
            </a:pPr>
            <a:r>
              <a:rPr lang="en-US" dirty="0" smtClean="0">
                <a:solidFill>
                  <a:schemeClr val="bg1"/>
                </a:solidFill>
              </a:rPr>
              <a:t>Meetings, sponsors, peers, slogans, readings</a:t>
            </a:r>
          </a:p>
          <a:p>
            <a:pPr>
              <a:lnSpc>
                <a:spcPct val="90000"/>
              </a:lnSpc>
              <a:spcBef>
                <a:spcPts val="600"/>
              </a:spcBef>
              <a:spcAft>
                <a:spcPts val="600"/>
              </a:spcAft>
              <a:buClr>
                <a:srgbClr val="FFFF00"/>
              </a:buClr>
            </a:pPr>
            <a:r>
              <a:rPr lang="en-US" sz="2800" dirty="0" smtClean="0">
                <a:solidFill>
                  <a:schemeClr val="bg1"/>
                </a:solidFill>
              </a:rPr>
              <a:t>Assign readings and tasks (e.g., resentment worksheet; being grateful)</a:t>
            </a:r>
          </a:p>
        </p:txBody>
      </p:sp>
      <p:sp>
        <p:nvSpPr>
          <p:cNvPr id="21508" name="Line 4"/>
          <p:cNvSpPr>
            <a:spLocks noChangeShapeType="1"/>
          </p:cNvSpPr>
          <p:nvPr/>
        </p:nvSpPr>
        <p:spPr bwMode="auto">
          <a:xfrm>
            <a:off x="76200" y="10668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600" dirty="0" smtClean="0">
                <a:solidFill>
                  <a:srgbClr val="FFFF00"/>
                </a:solidFill>
              </a:rPr>
              <a:t>Discussion Question</a:t>
            </a:r>
            <a:endParaRPr lang="en-US" sz="3600" dirty="0">
              <a:solidFill>
                <a:srgbClr val="FFFF00"/>
              </a:solidFill>
            </a:endParaRPr>
          </a:p>
        </p:txBody>
      </p:sp>
      <p:sp>
        <p:nvSpPr>
          <p:cNvPr id="21507" name="Rectangle 3"/>
          <p:cNvSpPr>
            <a:spLocks noGrp="1" noChangeArrowheads="1"/>
          </p:cNvSpPr>
          <p:nvPr>
            <p:ph idx="1"/>
          </p:nvPr>
        </p:nvSpPr>
        <p:spPr>
          <a:xfrm>
            <a:off x="457200" y="1600200"/>
            <a:ext cx="8686800" cy="4525963"/>
          </a:xfrm>
        </p:spPr>
        <p:txBody>
          <a:bodyPr/>
          <a:lstStyle/>
          <a:p>
            <a:pPr>
              <a:lnSpc>
                <a:spcPct val="90000"/>
              </a:lnSpc>
              <a:spcAft>
                <a:spcPct val="30000"/>
              </a:spcAft>
              <a:buClr>
                <a:srgbClr val="FFFF00"/>
              </a:buClr>
            </a:pPr>
            <a:r>
              <a:rPr lang="en-US" dirty="0" smtClean="0">
                <a:solidFill>
                  <a:schemeClr val="bg1"/>
                </a:solidFill>
              </a:rPr>
              <a:t>When you see a patient who is involved in group treatment programs at your agency or program, do you monitor attendance and discuss this experience with the patient?</a:t>
            </a:r>
          </a:p>
          <a:p>
            <a:pPr lvl="1">
              <a:lnSpc>
                <a:spcPct val="90000"/>
              </a:lnSpc>
              <a:spcAft>
                <a:spcPct val="30000"/>
              </a:spcAft>
              <a:buClr>
                <a:srgbClr val="FFFF00"/>
              </a:buClr>
            </a:pPr>
            <a:r>
              <a:rPr lang="en-US" dirty="0" smtClean="0">
                <a:solidFill>
                  <a:schemeClr val="bg1"/>
                </a:solidFill>
              </a:rPr>
              <a:t>If no, why not?</a:t>
            </a:r>
          </a:p>
          <a:p>
            <a:pPr lvl="1">
              <a:lnSpc>
                <a:spcPct val="90000"/>
              </a:lnSpc>
              <a:spcAft>
                <a:spcPct val="30000"/>
              </a:spcAft>
              <a:buClr>
                <a:srgbClr val="FFFF00"/>
              </a:buClr>
            </a:pPr>
            <a:r>
              <a:rPr lang="en-US" dirty="0" smtClean="0">
                <a:solidFill>
                  <a:schemeClr val="bg1"/>
                </a:solidFill>
              </a:rPr>
              <a:t>If yes, what is the benefit?</a:t>
            </a:r>
            <a:endParaRPr lang="en-US" dirty="0">
              <a:solidFill>
                <a:schemeClr val="bg1"/>
              </a:solidFill>
            </a:endParaRPr>
          </a:p>
        </p:txBody>
      </p:sp>
      <p:sp>
        <p:nvSpPr>
          <p:cNvPr id="21508" name="Line 4"/>
          <p:cNvSpPr>
            <a:spLocks noChangeShapeType="1"/>
          </p:cNvSpPr>
          <p:nvPr/>
        </p:nvSpPr>
        <p:spPr bwMode="auto">
          <a:xfrm>
            <a:off x="0" y="14478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04800" y="1219199"/>
            <a:ext cx="8534400" cy="2554545"/>
          </a:xfrm>
          <a:prstGeom prst="rect">
            <a:avLst/>
          </a:prstGeom>
          <a:noFill/>
          <a:ln w="9525">
            <a:noFill/>
            <a:miter lim="800000"/>
            <a:headEnd/>
            <a:tailEnd/>
          </a:ln>
          <a:effectLst/>
        </p:spPr>
        <p:txBody>
          <a:bodyPr wrap="square">
            <a:spAutoFit/>
          </a:bodyPr>
          <a:lstStyle/>
          <a:p>
            <a:pPr algn="ctr"/>
            <a:r>
              <a:rPr lang="en-US" sz="4800" b="1" dirty="0" smtClean="0">
                <a:solidFill>
                  <a:srgbClr val="FFFF00"/>
                </a:solidFill>
              </a:rPr>
              <a:t>Focus of </a:t>
            </a:r>
          </a:p>
          <a:p>
            <a:pPr algn="ctr"/>
            <a:r>
              <a:rPr lang="en-US" sz="4800" b="1" dirty="0" smtClean="0">
                <a:solidFill>
                  <a:srgbClr val="FFFF00"/>
                </a:solidFill>
              </a:rPr>
              <a:t>Individual  Sessions</a:t>
            </a:r>
          </a:p>
          <a:p>
            <a:pPr algn="ctr"/>
            <a:endParaRPr lang="en-US" sz="3200" b="1" dirty="0" smtClean="0">
              <a:solidFill>
                <a:srgbClr val="FFFF00"/>
              </a:solidFill>
            </a:endParaRPr>
          </a:p>
          <a:p>
            <a:pPr marL="514350" indent="-514350" algn="ct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1524000" y="2057400"/>
            <a:ext cx="6337300" cy="1311275"/>
          </a:xfrm>
          <a:prstGeom prst="rect">
            <a:avLst/>
          </a:prstGeom>
          <a:noFill/>
          <a:ln w="9525">
            <a:noFill/>
            <a:miter lim="800000"/>
            <a:headEnd/>
            <a:tailEnd/>
          </a:ln>
          <a:effectLst/>
        </p:spPr>
        <p:txBody>
          <a:bodyPr>
            <a:spAutoFit/>
          </a:bodyPr>
          <a:lstStyle/>
          <a:p>
            <a:pPr algn="ctr"/>
            <a:r>
              <a:rPr lang="en-US" sz="4000" dirty="0">
                <a:solidFill>
                  <a:srgbClr val="FFFF00"/>
                </a:solidFill>
              </a:rPr>
              <a:t>STAGE-12 </a:t>
            </a:r>
            <a:br>
              <a:rPr lang="en-US" sz="4000" dirty="0">
                <a:solidFill>
                  <a:srgbClr val="FFFF00"/>
                </a:solidFill>
              </a:rPr>
            </a:br>
            <a:r>
              <a:rPr lang="en-US" sz="4000" dirty="0">
                <a:solidFill>
                  <a:srgbClr val="FFFF00"/>
                </a:solidFill>
              </a:rPr>
              <a:t>Individual Session </a:t>
            </a:r>
            <a:r>
              <a:rPr lang="en-US" sz="4000" dirty="0" smtClean="0">
                <a:solidFill>
                  <a:srgbClr val="FFFF00"/>
                </a:solidFill>
              </a:rPr>
              <a:t>1</a:t>
            </a:r>
            <a:endParaRPr lang="en-US" sz="4000" dirty="0">
              <a:solidFill>
                <a:srgbClr val="FFFF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600" dirty="0">
                <a:solidFill>
                  <a:srgbClr val="FFFF00"/>
                </a:solidFill>
              </a:rPr>
              <a:t>STAGE-12 </a:t>
            </a:r>
            <a:br>
              <a:rPr lang="en-US" sz="3600" dirty="0">
                <a:solidFill>
                  <a:srgbClr val="FFFF00"/>
                </a:solidFill>
              </a:rPr>
            </a:br>
            <a:r>
              <a:rPr lang="en-US" sz="3600" dirty="0">
                <a:solidFill>
                  <a:srgbClr val="FFFF00"/>
                </a:solidFill>
              </a:rPr>
              <a:t>Individual Sessions: General</a:t>
            </a:r>
          </a:p>
        </p:txBody>
      </p:sp>
      <p:sp>
        <p:nvSpPr>
          <p:cNvPr id="21507" name="Rectangle 3"/>
          <p:cNvSpPr>
            <a:spLocks noGrp="1" noChangeArrowheads="1"/>
          </p:cNvSpPr>
          <p:nvPr>
            <p:ph idx="1"/>
          </p:nvPr>
        </p:nvSpPr>
        <p:spPr/>
        <p:txBody>
          <a:bodyPr/>
          <a:lstStyle/>
          <a:p>
            <a:pPr>
              <a:lnSpc>
                <a:spcPct val="90000"/>
              </a:lnSpc>
              <a:spcAft>
                <a:spcPct val="30000"/>
              </a:spcAft>
              <a:buClr>
                <a:srgbClr val="FFFF00"/>
              </a:buClr>
            </a:pPr>
            <a:r>
              <a:rPr lang="en-US" dirty="0" smtClean="0">
                <a:solidFill>
                  <a:schemeClr val="bg1"/>
                </a:solidFill>
              </a:rPr>
              <a:t>Complement group </a:t>
            </a:r>
            <a:r>
              <a:rPr lang="en-US" dirty="0">
                <a:solidFill>
                  <a:schemeClr val="bg1"/>
                </a:solidFill>
              </a:rPr>
              <a:t>sessions </a:t>
            </a:r>
          </a:p>
          <a:p>
            <a:pPr>
              <a:lnSpc>
                <a:spcPct val="90000"/>
              </a:lnSpc>
              <a:spcAft>
                <a:spcPct val="30000"/>
              </a:spcAft>
              <a:buClr>
                <a:srgbClr val="FFFF00"/>
              </a:buClr>
            </a:pPr>
            <a:r>
              <a:rPr lang="en-US" dirty="0">
                <a:solidFill>
                  <a:schemeClr val="bg1"/>
                </a:solidFill>
              </a:rPr>
              <a:t>Incorporate clinical strategies from the Intensive Referral </a:t>
            </a:r>
            <a:r>
              <a:rPr lang="en-US" dirty="0" smtClean="0">
                <a:solidFill>
                  <a:schemeClr val="bg1"/>
                </a:solidFill>
              </a:rPr>
              <a:t>Program (</a:t>
            </a:r>
            <a:r>
              <a:rPr lang="en-US" dirty="0" err="1" smtClean="0">
                <a:solidFill>
                  <a:schemeClr val="bg1"/>
                </a:solidFill>
              </a:rPr>
              <a:t>Timko</a:t>
            </a:r>
            <a:r>
              <a:rPr lang="en-US" dirty="0" smtClean="0">
                <a:solidFill>
                  <a:schemeClr val="bg1"/>
                </a:solidFill>
              </a:rPr>
              <a:t> et al)</a:t>
            </a:r>
            <a:endParaRPr lang="en-US" dirty="0">
              <a:solidFill>
                <a:schemeClr val="bg1"/>
              </a:solidFill>
            </a:endParaRPr>
          </a:p>
          <a:p>
            <a:pPr>
              <a:lnSpc>
                <a:spcPct val="90000"/>
              </a:lnSpc>
              <a:spcAft>
                <a:spcPct val="30000"/>
              </a:spcAft>
              <a:buClr>
                <a:srgbClr val="FFFF00"/>
              </a:buClr>
            </a:pPr>
            <a:r>
              <a:rPr lang="en-US" dirty="0">
                <a:solidFill>
                  <a:schemeClr val="bg1"/>
                </a:solidFill>
              </a:rPr>
              <a:t>Focus </a:t>
            </a:r>
            <a:r>
              <a:rPr lang="en-US" dirty="0" smtClean="0">
                <a:solidFill>
                  <a:schemeClr val="bg1"/>
                </a:solidFill>
              </a:rPr>
              <a:t>on </a:t>
            </a:r>
            <a:r>
              <a:rPr lang="en-US" dirty="0">
                <a:solidFill>
                  <a:schemeClr val="bg1"/>
                </a:solidFill>
              </a:rPr>
              <a:t>client’s use of 12-Step </a:t>
            </a:r>
            <a:r>
              <a:rPr lang="en-US" dirty="0" smtClean="0">
                <a:solidFill>
                  <a:schemeClr val="bg1"/>
                </a:solidFill>
              </a:rPr>
              <a:t>program</a:t>
            </a:r>
            <a:endParaRPr lang="en-US" dirty="0">
              <a:solidFill>
                <a:schemeClr val="bg1"/>
              </a:solidFill>
            </a:endParaRPr>
          </a:p>
          <a:p>
            <a:pPr>
              <a:lnSpc>
                <a:spcPct val="90000"/>
              </a:lnSpc>
              <a:spcAft>
                <a:spcPct val="30000"/>
              </a:spcAft>
              <a:buClr>
                <a:srgbClr val="FFFF00"/>
              </a:buClr>
            </a:pPr>
            <a:r>
              <a:rPr lang="en-US" dirty="0">
                <a:solidFill>
                  <a:schemeClr val="bg1"/>
                </a:solidFill>
              </a:rPr>
              <a:t>Emphasize meeting attendance and </a:t>
            </a:r>
            <a:r>
              <a:rPr lang="en-US" b="1" dirty="0">
                <a:solidFill>
                  <a:schemeClr val="bg1"/>
                </a:solidFill>
              </a:rPr>
              <a:t>active</a:t>
            </a:r>
            <a:r>
              <a:rPr lang="en-US" dirty="0">
                <a:solidFill>
                  <a:schemeClr val="bg1"/>
                </a:solidFill>
              </a:rPr>
              <a:t> participation in 12-Step activities as a primary means to recovery from addiction</a:t>
            </a:r>
          </a:p>
        </p:txBody>
      </p:sp>
      <p:sp>
        <p:nvSpPr>
          <p:cNvPr id="21508" name="Line 4"/>
          <p:cNvSpPr>
            <a:spLocks noChangeShapeType="1"/>
          </p:cNvSpPr>
          <p:nvPr/>
        </p:nvSpPr>
        <p:spPr bwMode="auto">
          <a:xfrm>
            <a:off x="0" y="14478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55657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8793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458200" cy="1143000"/>
          </a:xfrm>
        </p:spPr>
        <p:txBody>
          <a:bodyPr/>
          <a:lstStyle/>
          <a:p>
            <a:r>
              <a:rPr lang="en-US" sz="3600" dirty="0">
                <a:solidFill>
                  <a:srgbClr val="FFFF00"/>
                </a:solidFill>
              </a:rPr>
              <a:t>STAGE-12 </a:t>
            </a:r>
            <a:br>
              <a:rPr lang="en-US" sz="3600" dirty="0">
                <a:solidFill>
                  <a:srgbClr val="FFFF00"/>
                </a:solidFill>
              </a:rPr>
            </a:br>
            <a:r>
              <a:rPr lang="en-US" sz="3600" dirty="0">
                <a:solidFill>
                  <a:srgbClr val="FFFF00"/>
                </a:solidFill>
              </a:rPr>
              <a:t>Individual Sessions: </a:t>
            </a:r>
            <a:r>
              <a:rPr lang="en-US" sz="3600" dirty="0" smtClean="0">
                <a:solidFill>
                  <a:srgbClr val="FFFF00"/>
                </a:solidFill>
              </a:rPr>
              <a:t>Encourage Client to</a:t>
            </a:r>
            <a:endParaRPr lang="en-US" sz="3600" dirty="0">
              <a:solidFill>
                <a:srgbClr val="FFFF00"/>
              </a:solidFill>
            </a:endParaRPr>
          </a:p>
        </p:txBody>
      </p:sp>
      <p:sp>
        <p:nvSpPr>
          <p:cNvPr id="23555" name="Rectangle 3"/>
          <p:cNvSpPr>
            <a:spLocks noGrp="1" noChangeArrowheads="1"/>
          </p:cNvSpPr>
          <p:nvPr>
            <p:ph idx="1"/>
          </p:nvPr>
        </p:nvSpPr>
        <p:spPr>
          <a:xfrm>
            <a:off x="457200" y="1066800"/>
            <a:ext cx="8382000" cy="5638800"/>
          </a:xfrm>
        </p:spPr>
        <p:txBody>
          <a:bodyPr/>
          <a:lstStyle/>
          <a:p>
            <a:pPr>
              <a:buClr>
                <a:srgbClr val="FFFF00"/>
              </a:buClr>
              <a:buFontTx/>
              <a:buNone/>
            </a:pPr>
            <a:endParaRPr lang="en-US" dirty="0">
              <a:solidFill>
                <a:srgbClr val="FFFF00"/>
              </a:solidFill>
            </a:endParaRPr>
          </a:p>
          <a:p>
            <a:pPr>
              <a:buClr>
                <a:srgbClr val="FFFF00"/>
              </a:buClr>
            </a:pPr>
            <a:r>
              <a:rPr lang="en-US" dirty="0">
                <a:solidFill>
                  <a:schemeClr val="bg1"/>
                </a:solidFill>
              </a:rPr>
              <a:t>Attend 12-Step </a:t>
            </a:r>
            <a:r>
              <a:rPr lang="en-US" dirty="0" smtClean="0">
                <a:solidFill>
                  <a:schemeClr val="bg1"/>
                </a:solidFill>
              </a:rPr>
              <a:t>meetings</a:t>
            </a:r>
            <a:endParaRPr lang="en-US" dirty="0">
              <a:solidFill>
                <a:schemeClr val="bg1"/>
              </a:solidFill>
            </a:endParaRPr>
          </a:p>
          <a:p>
            <a:pPr>
              <a:lnSpc>
                <a:spcPct val="90000"/>
              </a:lnSpc>
              <a:spcAft>
                <a:spcPct val="25000"/>
              </a:spcAft>
              <a:buClr>
                <a:srgbClr val="FFFF00"/>
              </a:buClr>
            </a:pPr>
            <a:r>
              <a:rPr lang="en-US" dirty="0">
                <a:solidFill>
                  <a:schemeClr val="bg1"/>
                </a:solidFill>
              </a:rPr>
              <a:t>Secure a “sponsor” as a mentor in recovery</a:t>
            </a:r>
          </a:p>
          <a:p>
            <a:pPr>
              <a:lnSpc>
                <a:spcPct val="90000"/>
              </a:lnSpc>
              <a:spcAft>
                <a:spcPct val="25000"/>
              </a:spcAft>
              <a:buClr>
                <a:srgbClr val="FFFF00"/>
              </a:buClr>
            </a:pPr>
            <a:r>
              <a:rPr lang="en-US" dirty="0">
                <a:solidFill>
                  <a:schemeClr val="bg1"/>
                </a:solidFill>
              </a:rPr>
              <a:t>Turn to the fellowship </a:t>
            </a:r>
            <a:r>
              <a:rPr lang="en-US" dirty="0" smtClean="0">
                <a:solidFill>
                  <a:schemeClr val="bg1"/>
                </a:solidFill>
              </a:rPr>
              <a:t>to gain </a:t>
            </a:r>
            <a:r>
              <a:rPr lang="en-US" dirty="0">
                <a:solidFill>
                  <a:schemeClr val="bg1"/>
                </a:solidFill>
              </a:rPr>
              <a:t>support from </a:t>
            </a:r>
            <a:r>
              <a:rPr lang="en-US" dirty="0" smtClean="0">
                <a:solidFill>
                  <a:schemeClr val="bg1"/>
                </a:solidFill>
              </a:rPr>
              <a:t>others to help change </a:t>
            </a:r>
            <a:r>
              <a:rPr lang="en-US" dirty="0">
                <a:solidFill>
                  <a:schemeClr val="bg1"/>
                </a:solidFill>
              </a:rPr>
              <a:t>thinking and behaviors </a:t>
            </a:r>
            <a:r>
              <a:rPr lang="en-US" dirty="0" smtClean="0">
                <a:solidFill>
                  <a:schemeClr val="bg1"/>
                </a:solidFill>
              </a:rPr>
              <a:t> </a:t>
            </a:r>
            <a:endParaRPr lang="en-US" dirty="0">
              <a:solidFill>
                <a:schemeClr val="bg1"/>
              </a:solidFill>
            </a:endParaRPr>
          </a:p>
          <a:p>
            <a:pPr>
              <a:lnSpc>
                <a:spcPct val="90000"/>
              </a:lnSpc>
              <a:spcAft>
                <a:spcPct val="25000"/>
              </a:spcAft>
              <a:buClr>
                <a:srgbClr val="FFFF00"/>
              </a:buClr>
            </a:pPr>
            <a:r>
              <a:rPr lang="en-US" dirty="0">
                <a:solidFill>
                  <a:schemeClr val="bg1"/>
                </a:solidFill>
              </a:rPr>
              <a:t>“Work” the 12 Steps</a:t>
            </a:r>
          </a:p>
          <a:p>
            <a:pPr>
              <a:lnSpc>
                <a:spcPct val="90000"/>
              </a:lnSpc>
              <a:spcAft>
                <a:spcPct val="25000"/>
              </a:spcAft>
              <a:buClr>
                <a:srgbClr val="FFFF00"/>
              </a:buClr>
            </a:pPr>
            <a:r>
              <a:rPr lang="en-US" dirty="0">
                <a:solidFill>
                  <a:schemeClr val="bg1"/>
                </a:solidFill>
              </a:rPr>
              <a:t>Increase social involvement with other 12-Step members</a:t>
            </a:r>
          </a:p>
        </p:txBody>
      </p:sp>
      <p:sp>
        <p:nvSpPr>
          <p:cNvPr id="23556" name="Line 4"/>
          <p:cNvSpPr>
            <a:spLocks noChangeShapeType="1"/>
          </p:cNvSpPr>
          <p:nvPr/>
        </p:nvSpPr>
        <p:spPr bwMode="auto">
          <a:xfrm>
            <a:off x="0" y="12192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t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47800"/>
            <a:ext cx="6629400" cy="2290763"/>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BTGGfx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352800"/>
            <a:ext cx="4724400" cy="2667000"/>
          </a:xfrm>
          <a:prstGeom prst="rect">
            <a:avLst/>
          </a:prstGeom>
          <a:noFill/>
          <a:extLst>
            <a:ext uri="{909E8E84-426E-40DD-AFC4-6F175D3DCCD1}">
              <a14:hiddenFill xmlns:a14="http://schemas.microsoft.com/office/drawing/2010/main">
                <a:solidFill>
                  <a:srgbClr val="FFFFFF"/>
                </a:solidFill>
              </a14:hiddenFill>
            </a:ext>
          </a:extLst>
        </p:spPr>
      </p:pic>
      <p:sp>
        <p:nvSpPr>
          <p:cNvPr id="13316" name="Text Box 4"/>
          <p:cNvSpPr txBox="1">
            <a:spLocks noChangeArrowheads="1"/>
          </p:cNvSpPr>
          <p:nvPr/>
        </p:nvSpPr>
        <p:spPr bwMode="auto">
          <a:xfrm>
            <a:off x="762000" y="22860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00"/>
                </a:solidFill>
              </a:rPr>
              <a:t>Intensive Referral Procedure</a:t>
            </a:r>
          </a:p>
        </p:txBody>
      </p:sp>
      <p:sp>
        <p:nvSpPr>
          <p:cNvPr id="13317" name="Line 5"/>
          <p:cNvSpPr>
            <a:spLocks noChangeShapeType="1"/>
          </p:cNvSpPr>
          <p:nvPr/>
        </p:nvSpPr>
        <p:spPr bwMode="auto">
          <a:xfrm>
            <a:off x="0" y="838200"/>
            <a:ext cx="9144000" cy="0"/>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72738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0"/>
            <a:ext cx="4789488"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8483" name="Rectangle 3"/>
          <p:cNvSpPr>
            <a:spLocks noChangeArrowheads="1"/>
          </p:cNvSpPr>
          <p:nvPr/>
        </p:nvSpPr>
        <p:spPr bwMode="auto">
          <a:xfrm>
            <a:off x="1828800" y="5943600"/>
            <a:ext cx="56467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800">
                <a:solidFill>
                  <a:srgbClr val="FFFF00"/>
                </a:solidFill>
              </a:rPr>
              <a:t>"Did I hear a need for a sponsor?" </a:t>
            </a:r>
          </a:p>
        </p:txBody>
      </p:sp>
      <p:sp>
        <p:nvSpPr>
          <p:cNvPr id="148484" name="Rectangle 4"/>
          <p:cNvSpPr>
            <a:spLocks noChangeArrowheads="1"/>
          </p:cNvSpPr>
          <p:nvPr/>
        </p:nvSpPr>
        <p:spPr bwMode="auto">
          <a:xfrm>
            <a:off x="228600" y="6542088"/>
            <a:ext cx="4302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bg1"/>
                </a:solidFill>
              </a:rPr>
              <a:t>http://www.recoveryjonescartoons.com/cartoons.htm</a:t>
            </a:r>
          </a:p>
        </p:txBody>
      </p:sp>
    </p:spTree>
    <p:extLst>
      <p:ext uri="{BB962C8B-B14F-4D97-AF65-F5344CB8AC3E}">
        <p14:creationId xmlns:p14="http://schemas.microsoft.com/office/powerpoint/2010/main" val="14293379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z="4000" b="1" dirty="0">
                <a:solidFill>
                  <a:srgbClr val="FFFF00"/>
                </a:solidFill>
              </a:rPr>
              <a:t>Acceptanc</a:t>
            </a:r>
            <a:r>
              <a:rPr lang="en-US" sz="3600" b="1" dirty="0">
                <a:solidFill>
                  <a:srgbClr val="FFFF00"/>
                </a:solidFill>
              </a:rPr>
              <a:t>e </a:t>
            </a:r>
            <a:br>
              <a:rPr lang="en-US" sz="3600" b="1" dirty="0">
                <a:solidFill>
                  <a:srgbClr val="FFFF00"/>
                </a:solidFill>
              </a:rPr>
            </a:br>
            <a:endParaRPr lang="en-US" sz="3600" b="1" dirty="0">
              <a:solidFill>
                <a:srgbClr val="FFFF00"/>
              </a:solidFill>
            </a:endParaRPr>
          </a:p>
        </p:txBody>
      </p:sp>
      <p:sp>
        <p:nvSpPr>
          <p:cNvPr id="230403" name="Rectangle 3"/>
          <p:cNvSpPr>
            <a:spLocks noGrp="1" noChangeArrowheads="1"/>
          </p:cNvSpPr>
          <p:nvPr>
            <p:ph idx="1"/>
          </p:nvPr>
        </p:nvSpPr>
        <p:spPr>
          <a:xfrm>
            <a:off x="457200" y="1295400"/>
            <a:ext cx="8458200" cy="4830763"/>
          </a:xfrm>
        </p:spPr>
        <p:txBody>
          <a:bodyPr/>
          <a:lstStyle/>
          <a:p>
            <a:pPr marL="609600" indent="-609600">
              <a:lnSpc>
                <a:spcPct val="90000"/>
              </a:lnSpc>
              <a:spcAft>
                <a:spcPct val="30000"/>
              </a:spcAft>
              <a:buClr>
                <a:srgbClr val="FFFF00"/>
              </a:buClr>
            </a:pPr>
            <a:r>
              <a:rPr lang="en-US" dirty="0" smtClean="0">
                <a:solidFill>
                  <a:schemeClr val="bg1"/>
                </a:solidFill>
              </a:rPr>
              <a:t>Willpower </a:t>
            </a:r>
            <a:r>
              <a:rPr lang="en-US" dirty="0">
                <a:solidFill>
                  <a:schemeClr val="bg1"/>
                </a:solidFill>
              </a:rPr>
              <a:t>alone </a:t>
            </a:r>
            <a:r>
              <a:rPr lang="en-US" dirty="0" smtClean="0">
                <a:solidFill>
                  <a:schemeClr val="bg1"/>
                </a:solidFill>
              </a:rPr>
              <a:t>isn’t enough to help client</a:t>
            </a:r>
            <a:endParaRPr lang="en-US" dirty="0">
              <a:solidFill>
                <a:schemeClr val="bg1"/>
              </a:solidFill>
            </a:endParaRPr>
          </a:p>
          <a:p>
            <a:pPr marL="609600" indent="-609600">
              <a:lnSpc>
                <a:spcPct val="90000"/>
              </a:lnSpc>
              <a:spcAft>
                <a:spcPct val="30000"/>
              </a:spcAft>
              <a:buClr>
                <a:srgbClr val="FFFF00"/>
              </a:buClr>
            </a:pPr>
            <a:r>
              <a:rPr lang="en-US" dirty="0" smtClean="0">
                <a:solidFill>
                  <a:schemeClr val="bg1"/>
                </a:solidFill>
              </a:rPr>
              <a:t>Addiction is a chronic </a:t>
            </a:r>
            <a:r>
              <a:rPr lang="en-US" dirty="0">
                <a:solidFill>
                  <a:schemeClr val="bg1"/>
                </a:solidFill>
              </a:rPr>
              <a:t>and progressive </a:t>
            </a:r>
            <a:r>
              <a:rPr lang="en-US" dirty="0" smtClean="0">
                <a:solidFill>
                  <a:schemeClr val="bg1"/>
                </a:solidFill>
              </a:rPr>
              <a:t>illness (disease)</a:t>
            </a:r>
            <a:endParaRPr lang="en-US" dirty="0">
              <a:solidFill>
                <a:schemeClr val="bg1"/>
              </a:solidFill>
            </a:endParaRPr>
          </a:p>
          <a:p>
            <a:pPr marL="609600" indent="-609600">
              <a:lnSpc>
                <a:spcPct val="90000"/>
              </a:lnSpc>
              <a:spcAft>
                <a:spcPct val="30000"/>
              </a:spcAft>
              <a:buClr>
                <a:srgbClr val="FFFF00"/>
              </a:buClr>
            </a:pPr>
            <a:r>
              <a:rPr lang="en-US" dirty="0" smtClean="0">
                <a:solidFill>
                  <a:schemeClr val="bg1"/>
                </a:solidFill>
              </a:rPr>
              <a:t>Loss of ability to control substances</a:t>
            </a:r>
            <a:endParaRPr lang="en-US" dirty="0">
              <a:solidFill>
                <a:schemeClr val="bg1"/>
              </a:solidFill>
            </a:endParaRPr>
          </a:p>
          <a:p>
            <a:pPr marL="609600" indent="-609600">
              <a:lnSpc>
                <a:spcPct val="90000"/>
              </a:lnSpc>
              <a:spcAft>
                <a:spcPct val="30000"/>
              </a:spcAft>
              <a:buClr>
                <a:srgbClr val="FFFF00"/>
              </a:buClr>
            </a:pPr>
            <a:r>
              <a:rPr lang="en-US" dirty="0" smtClean="0">
                <a:solidFill>
                  <a:schemeClr val="bg1"/>
                </a:solidFill>
              </a:rPr>
              <a:t>There </a:t>
            </a:r>
            <a:r>
              <a:rPr lang="en-US" dirty="0">
                <a:solidFill>
                  <a:schemeClr val="bg1"/>
                </a:solidFill>
              </a:rPr>
              <a:t>is no effective “cure” for </a:t>
            </a:r>
            <a:r>
              <a:rPr lang="en-US" dirty="0" smtClean="0">
                <a:solidFill>
                  <a:schemeClr val="bg1"/>
                </a:solidFill>
              </a:rPr>
              <a:t>addiction</a:t>
            </a:r>
          </a:p>
          <a:p>
            <a:pPr marL="1009650" lvl="1" indent="-609600">
              <a:lnSpc>
                <a:spcPct val="90000"/>
              </a:lnSpc>
              <a:spcAft>
                <a:spcPct val="30000"/>
              </a:spcAft>
              <a:buClr>
                <a:srgbClr val="FFFF00"/>
              </a:buClr>
            </a:pPr>
            <a:r>
              <a:rPr lang="en-US" dirty="0" smtClean="0">
                <a:solidFill>
                  <a:schemeClr val="bg1"/>
                </a:solidFill>
              </a:rPr>
              <a:t>Abstinence is necessary for recovery</a:t>
            </a:r>
          </a:p>
        </p:txBody>
      </p:sp>
      <p:sp>
        <p:nvSpPr>
          <p:cNvPr id="230404" name="Line 4"/>
          <p:cNvSpPr>
            <a:spLocks noChangeShapeType="1"/>
          </p:cNvSpPr>
          <p:nvPr/>
        </p:nvSpPr>
        <p:spPr bwMode="auto">
          <a:xfrm>
            <a:off x="0" y="990600"/>
            <a:ext cx="9144000" cy="7620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447800" y="5181600"/>
            <a:ext cx="6623050" cy="1187450"/>
          </a:xfrm>
          <a:prstGeom prst="rect">
            <a:avLst/>
          </a:prstGeom>
          <a:noFill/>
          <a:ln w="9525">
            <a:noFill/>
            <a:miter lim="800000"/>
            <a:headEnd/>
            <a:tailEnd/>
          </a:ln>
          <a:effectLst/>
        </p:spPr>
        <p:txBody>
          <a:bodyPr wrap="none" anchor="ctr">
            <a:spAutoFit/>
          </a:bodyPr>
          <a:lstStyle/>
          <a:p>
            <a:pPr algn="ctr"/>
            <a:r>
              <a:rPr lang="en-US" sz="2400">
                <a:solidFill>
                  <a:srgbClr val="FFFF00"/>
                </a:solidFill>
              </a:rPr>
              <a:t>"Stop fighting and surrender, Jones. As your </a:t>
            </a:r>
          </a:p>
          <a:p>
            <a:pPr algn="ctr"/>
            <a:r>
              <a:rPr lang="en-US" sz="2400">
                <a:solidFill>
                  <a:srgbClr val="FFFF00"/>
                </a:solidFill>
              </a:rPr>
              <a:t>sponsor, all I ask is that you attend 90 meetings</a:t>
            </a:r>
          </a:p>
          <a:p>
            <a:pPr algn="ctr"/>
            <a:r>
              <a:rPr lang="en-US" sz="2400">
                <a:solidFill>
                  <a:srgbClr val="FFFF00"/>
                </a:solidFill>
              </a:rPr>
              <a:t>in 90 days."</a:t>
            </a:r>
          </a:p>
        </p:txBody>
      </p:sp>
      <p:pic>
        <p:nvPicPr>
          <p:cNvPr id="59395" name="Picture 3"/>
          <p:cNvPicPr>
            <a:picLocks noChangeAspect="1" noChangeArrowheads="1"/>
          </p:cNvPicPr>
          <p:nvPr/>
        </p:nvPicPr>
        <p:blipFill>
          <a:blip r:embed="rId3" cstate="print"/>
          <a:srcRect/>
          <a:stretch>
            <a:fillRect/>
          </a:stretch>
        </p:blipFill>
        <p:spPr bwMode="auto">
          <a:xfrm>
            <a:off x="2819400" y="381000"/>
            <a:ext cx="3992563" cy="4724400"/>
          </a:xfrm>
          <a:prstGeom prst="rect">
            <a:avLst/>
          </a:prstGeom>
          <a:noFill/>
        </p:spPr>
      </p:pic>
      <p:sp>
        <p:nvSpPr>
          <p:cNvPr id="59396" name="Rectangle 4"/>
          <p:cNvSpPr>
            <a:spLocks noChangeArrowheads="1"/>
          </p:cNvSpPr>
          <p:nvPr/>
        </p:nvSpPr>
        <p:spPr bwMode="auto">
          <a:xfrm>
            <a:off x="304800" y="6375400"/>
            <a:ext cx="4418013" cy="304800"/>
          </a:xfrm>
          <a:prstGeom prst="rect">
            <a:avLst/>
          </a:prstGeom>
          <a:noFill/>
          <a:ln w="9525">
            <a:noFill/>
            <a:miter lim="800000"/>
            <a:headEnd/>
            <a:tailEnd/>
          </a:ln>
          <a:effectLst/>
        </p:spPr>
        <p:txBody>
          <a:bodyPr wrap="none">
            <a:spAutoFit/>
          </a:bodyPr>
          <a:lstStyle/>
          <a:p>
            <a:r>
              <a:rPr lang="en-US" sz="1400">
                <a:solidFill>
                  <a:srgbClr val="FFFF00"/>
                </a:solidFill>
              </a:rPr>
              <a:t>http://recoveryjonescartoons.com/more_cartoons!.htm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57200" y="-228600"/>
            <a:ext cx="8229600" cy="1143000"/>
          </a:xfrm>
        </p:spPr>
        <p:txBody>
          <a:bodyPr/>
          <a:lstStyle/>
          <a:p>
            <a:r>
              <a:rPr lang="en-US" sz="4000" b="1" dirty="0">
                <a:solidFill>
                  <a:srgbClr val="FFFF00"/>
                </a:solidFill>
              </a:rPr>
              <a:t>Surrender</a:t>
            </a:r>
          </a:p>
        </p:txBody>
      </p:sp>
      <p:sp>
        <p:nvSpPr>
          <p:cNvPr id="232451" name="Rectangle 3"/>
          <p:cNvSpPr>
            <a:spLocks noGrp="1" noChangeArrowheads="1"/>
          </p:cNvSpPr>
          <p:nvPr>
            <p:ph idx="1"/>
          </p:nvPr>
        </p:nvSpPr>
        <p:spPr>
          <a:xfrm>
            <a:off x="609600" y="914400"/>
            <a:ext cx="8229600" cy="5334000"/>
          </a:xfrm>
        </p:spPr>
        <p:txBody>
          <a:bodyPr/>
          <a:lstStyle/>
          <a:p>
            <a:pPr>
              <a:lnSpc>
                <a:spcPct val="90000"/>
              </a:lnSpc>
              <a:spcAft>
                <a:spcPct val="30000"/>
              </a:spcAft>
              <a:buClr>
                <a:srgbClr val="FFFF00"/>
              </a:buClr>
            </a:pPr>
            <a:r>
              <a:rPr lang="en-US" dirty="0" smtClean="0">
                <a:solidFill>
                  <a:schemeClr val="bg1"/>
                </a:solidFill>
              </a:rPr>
              <a:t>Reach </a:t>
            </a:r>
            <a:r>
              <a:rPr lang="en-US" dirty="0">
                <a:solidFill>
                  <a:schemeClr val="bg1"/>
                </a:solidFill>
              </a:rPr>
              <a:t>out </a:t>
            </a:r>
            <a:r>
              <a:rPr lang="en-US" dirty="0" smtClean="0">
                <a:solidFill>
                  <a:schemeClr val="bg1"/>
                </a:solidFill>
              </a:rPr>
              <a:t>to others</a:t>
            </a:r>
          </a:p>
          <a:p>
            <a:pPr>
              <a:lnSpc>
                <a:spcPct val="90000"/>
              </a:lnSpc>
              <a:spcAft>
                <a:spcPct val="30000"/>
              </a:spcAft>
              <a:buClr>
                <a:srgbClr val="FFFF00"/>
              </a:buClr>
            </a:pPr>
            <a:r>
              <a:rPr lang="en-US" dirty="0" smtClean="0">
                <a:solidFill>
                  <a:schemeClr val="bg1"/>
                </a:solidFill>
              </a:rPr>
              <a:t>Follow the 12-Step program</a:t>
            </a:r>
            <a:r>
              <a:rPr lang="en-US" i="1" dirty="0" smtClean="0">
                <a:solidFill>
                  <a:schemeClr val="bg1"/>
                </a:solidFill>
              </a:rPr>
              <a:t> </a:t>
            </a:r>
            <a:endParaRPr lang="en-US" dirty="0">
              <a:solidFill>
                <a:schemeClr val="bg1"/>
              </a:solidFill>
            </a:endParaRPr>
          </a:p>
          <a:p>
            <a:pPr>
              <a:lnSpc>
                <a:spcPct val="90000"/>
              </a:lnSpc>
              <a:spcAft>
                <a:spcPts val="0"/>
              </a:spcAft>
              <a:buClr>
                <a:srgbClr val="FFFF00"/>
              </a:buClr>
            </a:pPr>
            <a:r>
              <a:rPr lang="en-US" dirty="0" smtClean="0">
                <a:solidFill>
                  <a:schemeClr val="bg1"/>
                </a:solidFill>
              </a:rPr>
              <a:t>There is </a:t>
            </a:r>
            <a:r>
              <a:rPr lang="en-US" u="sng" dirty="0" smtClean="0">
                <a:solidFill>
                  <a:srgbClr val="FFFF00"/>
                </a:solidFill>
              </a:rPr>
              <a:t>HOPE</a:t>
            </a:r>
            <a:r>
              <a:rPr lang="en-US" dirty="0" smtClean="0">
                <a:solidFill>
                  <a:schemeClr val="bg1"/>
                </a:solidFill>
              </a:rPr>
              <a:t> </a:t>
            </a:r>
            <a:r>
              <a:rPr lang="en-US" dirty="0">
                <a:solidFill>
                  <a:schemeClr val="bg1"/>
                </a:solidFill>
              </a:rPr>
              <a:t>for </a:t>
            </a:r>
            <a:r>
              <a:rPr lang="en-US" dirty="0" smtClean="0">
                <a:solidFill>
                  <a:schemeClr val="bg1"/>
                </a:solidFill>
              </a:rPr>
              <a:t>Recovery</a:t>
            </a:r>
          </a:p>
          <a:p>
            <a:pPr lvl="1">
              <a:lnSpc>
                <a:spcPct val="90000"/>
              </a:lnSpc>
              <a:spcAft>
                <a:spcPts val="0"/>
              </a:spcAft>
              <a:buClr>
                <a:srgbClr val="FFFF00"/>
              </a:buClr>
            </a:pPr>
            <a:r>
              <a:rPr lang="en-US" dirty="0" smtClean="0">
                <a:solidFill>
                  <a:schemeClr val="bg1"/>
                </a:solidFill>
              </a:rPr>
              <a:t>Only </a:t>
            </a:r>
            <a:r>
              <a:rPr lang="en-US" dirty="0">
                <a:solidFill>
                  <a:schemeClr val="bg1"/>
                </a:solidFill>
              </a:rPr>
              <a:t>through accepting </a:t>
            </a:r>
            <a:r>
              <a:rPr lang="en-US" dirty="0" smtClean="0">
                <a:solidFill>
                  <a:schemeClr val="bg1"/>
                </a:solidFill>
              </a:rPr>
              <a:t>loss </a:t>
            </a:r>
            <a:r>
              <a:rPr lang="en-US" dirty="0">
                <a:solidFill>
                  <a:schemeClr val="bg1"/>
                </a:solidFill>
              </a:rPr>
              <a:t>of control and by having faith that </a:t>
            </a:r>
            <a:r>
              <a:rPr lang="en-US" dirty="0" smtClean="0">
                <a:solidFill>
                  <a:schemeClr val="bg1"/>
                </a:solidFill>
              </a:rPr>
              <a:t>a </a:t>
            </a:r>
            <a:r>
              <a:rPr lang="en-US" u="sng" dirty="0">
                <a:solidFill>
                  <a:srgbClr val="FFFF00"/>
                </a:solidFill>
              </a:rPr>
              <a:t>HIGHER POWER</a:t>
            </a:r>
            <a:r>
              <a:rPr lang="en-US" dirty="0">
                <a:solidFill>
                  <a:schemeClr val="bg1"/>
                </a:solidFill>
              </a:rPr>
              <a:t> can </a:t>
            </a:r>
            <a:r>
              <a:rPr lang="en-US" dirty="0" smtClean="0">
                <a:solidFill>
                  <a:schemeClr val="bg1"/>
                </a:solidFill>
              </a:rPr>
              <a:t>help</a:t>
            </a:r>
            <a:r>
              <a:rPr lang="en-US" sz="3200" dirty="0" smtClean="0">
                <a:solidFill>
                  <a:schemeClr val="bg1"/>
                </a:solidFill>
              </a:rPr>
              <a:t> </a:t>
            </a:r>
            <a:endParaRPr lang="en-US" sz="3200" dirty="0">
              <a:solidFill>
                <a:schemeClr val="bg1"/>
              </a:solidFill>
            </a:endParaRPr>
          </a:p>
          <a:p>
            <a:pPr>
              <a:lnSpc>
                <a:spcPct val="90000"/>
              </a:lnSpc>
              <a:spcAft>
                <a:spcPct val="30000"/>
              </a:spcAft>
              <a:buClr>
                <a:srgbClr val="FFFF00"/>
              </a:buClr>
            </a:pPr>
            <a:r>
              <a:rPr lang="en-US" dirty="0" smtClean="0">
                <a:solidFill>
                  <a:schemeClr val="bg1"/>
                </a:solidFill>
              </a:rPr>
              <a:t>The </a:t>
            </a:r>
            <a:r>
              <a:rPr lang="en-US" dirty="0">
                <a:solidFill>
                  <a:schemeClr val="bg1"/>
                </a:solidFill>
              </a:rPr>
              <a:t>12-Step fellowship has helped millions of addicts to sustain their </a:t>
            </a:r>
            <a:r>
              <a:rPr lang="en-US" dirty="0" smtClean="0">
                <a:solidFill>
                  <a:schemeClr val="bg1"/>
                </a:solidFill>
              </a:rPr>
              <a:t>recovery</a:t>
            </a:r>
          </a:p>
          <a:p>
            <a:pPr>
              <a:lnSpc>
                <a:spcPct val="90000"/>
              </a:lnSpc>
              <a:spcAft>
                <a:spcPct val="30000"/>
              </a:spcAft>
              <a:buClr>
                <a:srgbClr val="FFFF00"/>
              </a:buClr>
            </a:pPr>
            <a:r>
              <a:rPr lang="en-US" dirty="0" smtClean="0">
                <a:solidFill>
                  <a:schemeClr val="bg1"/>
                </a:solidFill>
              </a:rPr>
              <a:t>The best </a:t>
            </a:r>
            <a:r>
              <a:rPr lang="en-US" dirty="0">
                <a:solidFill>
                  <a:schemeClr val="bg1"/>
                </a:solidFill>
              </a:rPr>
              <a:t>chance for success is to follow the path of NA, CA, CMA or AA. </a:t>
            </a:r>
          </a:p>
          <a:p>
            <a:pPr>
              <a:lnSpc>
                <a:spcPct val="90000"/>
              </a:lnSpc>
              <a:spcAft>
                <a:spcPct val="30000"/>
              </a:spcAft>
              <a:buClr>
                <a:srgbClr val="FFFF00"/>
              </a:buClr>
            </a:pPr>
            <a:endParaRPr lang="en-US" sz="2600" dirty="0">
              <a:solidFill>
                <a:schemeClr val="bg1"/>
              </a:solidFill>
            </a:endParaRPr>
          </a:p>
        </p:txBody>
      </p:sp>
      <p:sp>
        <p:nvSpPr>
          <p:cNvPr id="232452" name="Line 4"/>
          <p:cNvSpPr>
            <a:spLocks noChangeShapeType="1"/>
          </p:cNvSpPr>
          <p:nvPr/>
        </p:nvSpPr>
        <p:spPr bwMode="auto">
          <a:xfrm>
            <a:off x="0" y="6858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5053013"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6307" name="Rectangle 3"/>
          <p:cNvSpPr>
            <a:spLocks noChangeArrowheads="1"/>
          </p:cNvSpPr>
          <p:nvPr/>
        </p:nvSpPr>
        <p:spPr bwMode="auto">
          <a:xfrm>
            <a:off x="5410200" y="1404938"/>
            <a:ext cx="3505200" cy="295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3200">
                <a:solidFill>
                  <a:srgbClr val="FFFF00"/>
                </a:solidFill>
              </a:rPr>
              <a:t>“Guess what?! </a:t>
            </a:r>
          </a:p>
          <a:p>
            <a:pPr algn="ctr"/>
            <a:r>
              <a:rPr lang="en-US" sz="3200">
                <a:solidFill>
                  <a:srgbClr val="FFFF00"/>
                </a:solidFill>
              </a:rPr>
              <a:t>I think our Michael </a:t>
            </a:r>
          </a:p>
          <a:p>
            <a:pPr algn="ctr"/>
            <a:r>
              <a:rPr lang="en-US" sz="3200">
                <a:solidFill>
                  <a:srgbClr val="FFFF00"/>
                </a:solidFill>
              </a:rPr>
              <a:t>has finally surrendered!"</a:t>
            </a:r>
          </a:p>
          <a:p>
            <a:r>
              <a:rPr lang="en-US" sz="2800">
                <a:solidFill>
                  <a:srgbClr val="FFFF00"/>
                </a:solidFill>
              </a:rPr>
              <a:t> </a:t>
            </a:r>
          </a:p>
        </p:txBody>
      </p:sp>
      <p:sp>
        <p:nvSpPr>
          <p:cNvPr id="226308" name="Rectangle 4"/>
          <p:cNvSpPr>
            <a:spLocks noChangeArrowheads="1"/>
          </p:cNvSpPr>
          <p:nvPr/>
        </p:nvSpPr>
        <p:spPr bwMode="auto">
          <a:xfrm>
            <a:off x="228600" y="6540500"/>
            <a:ext cx="482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bg1"/>
                </a:solidFill>
              </a:rPr>
              <a:t>http://www.recoveryjonescartoons.com/cartoons.htm</a:t>
            </a:r>
          </a:p>
        </p:txBody>
      </p:sp>
    </p:spTree>
    <p:extLst>
      <p:ext uri="{BB962C8B-B14F-4D97-AF65-F5344CB8AC3E}">
        <p14:creationId xmlns:p14="http://schemas.microsoft.com/office/powerpoint/2010/main" val="34557266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1524000" y="2057400"/>
            <a:ext cx="6337300" cy="1311275"/>
          </a:xfrm>
          <a:prstGeom prst="rect">
            <a:avLst/>
          </a:prstGeom>
          <a:noFill/>
          <a:ln w="9525">
            <a:noFill/>
            <a:miter lim="800000"/>
            <a:headEnd/>
            <a:tailEnd/>
          </a:ln>
          <a:effectLst/>
        </p:spPr>
        <p:txBody>
          <a:bodyPr>
            <a:spAutoFit/>
          </a:bodyPr>
          <a:lstStyle/>
          <a:p>
            <a:pPr algn="ctr"/>
            <a:r>
              <a:rPr lang="en-US" sz="4000" dirty="0">
                <a:solidFill>
                  <a:srgbClr val="FFFF00"/>
                </a:solidFill>
              </a:rPr>
              <a:t>STAGE-12 </a:t>
            </a:r>
            <a:br>
              <a:rPr lang="en-US" sz="4000" dirty="0">
                <a:solidFill>
                  <a:srgbClr val="FFFF00"/>
                </a:solidFill>
              </a:rPr>
            </a:br>
            <a:r>
              <a:rPr lang="en-US" sz="4000" dirty="0">
                <a:solidFill>
                  <a:srgbClr val="FFFF00"/>
                </a:solidFill>
              </a:rPr>
              <a:t>Individual Session </a:t>
            </a:r>
            <a:r>
              <a:rPr lang="en-US" sz="4000" dirty="0" smtClean="0">
                <a:solidFill>
                  <a:srgbClr val="FFFF00"/>
                </a:solidFill>
              </a:rPr>
              <a:t>2</a:t>
            </a:r>
            <a:endParaRPr lang="en-US" sz="4000" dirty="0">
              <a:solidFill>
                <a:srgbClr val="FFFF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3200" dirty="0">
                <a:solidFill>
                  <a:srgbClr val="FFFF00"/>
                </a:solidFill>
              </a:rPr>
              <a:t>STAGE-12 </a:t>
            </a:r>
            <a:br>
              <a:rPr lang="en-US" sz="3200" dirty="0">
                <a:solidFill>
                  <a:srgbClr val="FFFF00"/>
                </a:solidFill>
              </a:rPr>
            </a:br>
            <a:r>
              <a:rPr lang="en-US" sz="3200" dirty="0">
                <a:solidFill>
                  <a:srgbClr val="FFFF00"/>
                </a:solidFill>
              </a:rPr>
              <a:t>Individual Session 2</a:t>
            </a:r>
          </a:p>
        </p:txBody>
      </p:sp>
      <p:sp>
        <p:nvSpPr>
          <p:cNvPr id="74755" name="Rectangle 3"/>
          <p:cNvSpPr>
            <a:spLocks noGrp="1" noChangeArrowheads="1"/>
          </p:cNvSpPr>
          <p:nvPr>
            <p:ph idx="1"/>
          </p:nvPr>
        </p:nvSpPr>
        <p:spPr/>
        <p:txBody>
          <a:bodyPr/>
          <a:lstStyle/>
          <a:p>
            <a:pPr>
              <a:lnSpc>
                <a:spcPct val="90000"/>
              </a:lnSpc>
              <a:spcAft>
                <a:spcPct val="30000"/>
              </a:spcAft>
              <a:buClr>
                <a:srgbClr val="FFFF00"/>
              </a:buClr>
            </a:pPr>
            <a:r>
              <a:rPr lang="en-US" dirty="0">
                <a:solidFill>
                  <a:schemeClr val="bg1"/>
                </a:solidFill>
              </a:rPr>
              <a:t>The focus and content </a:t>
            </a:r>
            <a:r>
              <a:rPr lang="en-US" dirty="0" smtClean="0">
                <a:solidFill>
                  <a:schemeClr val="bg1"/>
                </a:solidFill>
              </a:rPr>
              <a:t>varies, depending </a:t>
            </a:r>
            <a:r>
              <a:rPr lang="en-US" dirty="0">
                <a:solidFill>
                  <a:schemeClr val="bg1"/>
                </a:solidFill>
              </a:rPr>
              <a:t>on whether the client attended </a:t>
            </a:r>
            <a:r>
              <a:rPr lang="en-US" dirty="0" smtClean="0">
                <a:solidFill>
                  <a:schemeClr val="bg1"/>
                </a:solidFill>
              </a:rPr>
              <a:t>meetings </a:t>
            </a:r>
            <a:r>
              <a:rPr lang="en-US" dirty="0">
                <a:solidFill>
                  <a:schemeClr val="bg1"/>
                </a:solidFill>
              </a:rPr>
              <a:t>since </a:t>
            </a:r>
            <a:r>
              <a:rPr lang="en-US" dirty="0" smtClean="0">
                <a:solidFill>
                  <a:schemeClr val="bg1"/>
                </a:solidFill>
              </a:rPr>
              <a:t>session #1</a:t>
            </a:r>
            <a:endParaRPr lang="en-US" dirty="0">
              <a:solidFill>
                <a:schemeClr val="bg1"/>
              </a:solidFill>
            </a:endParaRPr>
          </a:p>
          <a:p>
            <a:pPr>
              <a:lnSpc>
                <a:spcPct val="90000"/>
              </a:lnSpc>
              <a:spcAft>
                <a:spcPct val="30000"/>
              </a:spcAft>
              <a:buClr>
                <a:srgbClr val="FFFF00"/>
              </a:buClr>
            </a:pPr>
            <a:r>
              <a:rPr lang="en-US" b="1" dirty="0" smtClean="0">
                <a:solidFill>
                  <a:srgbClr val="FFFF00"/>
                </a:solidFill>
              </a:rPr>
              <a:t>If </a:t>
            </a:r>
            <a:r>
              <a:rPr lang="en-US" b="1" dirty="0">
                <a:solidFill>
                  <a:srgbClr val="FFFF00"/>
                </a:solidFill>
              </a:rPr>
              <a:t>yes</a:t>
            </a:r>
            <a:r>
              <a:rPr lang="en-US" dirty="0">
                <a:solidFill>
                  <a:schemeClr val="bg1"/>
                </a:solidFill>
              </a:rPr>
              <a:t>, the client’s reactions to the meeting </a:t>
            </a:r>
            <a:r>
              <a:rPr lang="en-US" dirty="0" smtClean="0">
                <a:solidFill>
                  <a:schemeClr val="bg1"/>
                </a:solidFill>
              </a:rPr>
              <a:t>and recovery tasks  </a:t>
            </a:r>
            <a:endParaRPr lang="en-US" dirty="0">
              <a:solidFill>
                <a:schemeClr val="bg1"/>
              </a:solidFill>
            </a:endParaRPr>
          </a:p>
          <a:p>
            <a:pPr>
              <a:lnSpc>
                <a:spcPct val="90000"/>
              </a:lnSpc>
              <a:spcAft>
                <a:spcPct val="30000"/>
              </a:spcAft>
              <a:buClr>
                <a:srgbClr val="FFFF00"/>
              </a:buClr>
            </a:pPr>
            <a:r>
              <a:rPr lang="en-US" b="1" dirty="0">
                <a:solidFill>
                  <a:srgbClr val="FFFF00"/>
                </a:solidFill>
              </a:rPr>
              <a:t>If no</a:t>
            </a:r>
            <a:r>
              <a:rPr lang="en-US" dirty="0">
                <a:solidFill>
                  <a:schemeClr val="bg1"/>
                </a:solidFill>
              </a:rPr>
              <a:t>, </a:t>
            </a:r>
            <a:r>
              <a:rPr lang="en-US" dirty="0" smtClean="0">
                <a:solidFill>
                  <a:schemeClr val="bg1"/>
                </a:solidFill>
              </a:rPr>
              <a:t>focus </a:t>
            </a:r>
            <a:r>
              <a:rPr lang="en-US" dirty="0">
                <a:solidFill>
                  <a:schemeClr val="bg1"/>
                </a:solidFill>
              </a:rPr>
              <a:t>on the perceived and actual barriers to attendance and a 12-Step volunteer will again be contacted </a:t>
            </a:r>
            <a:endParaRPr lang="en-US" dirty="0"/>
          </a:p>
        </p:txBody>
      </p:sp>
      <p:sp>
        <p:nvSpPr>
          <p:cNvPr id="74756" name="Line 4"/>
          <p:cNvSpPr>
            <a:spLocks noChangeShapeType="1"/>
          </p:cNvSpPr>
          <p:nvPr/>
        </p:nvSpPr>
        <p:spPr bwMode="auto">
          <a:xfrm>
            <a:off x="0" y="14478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3600" dirty="0">
                <a:solidFill>
                  <a:srgbClr val="FFFF00"/>
                </a:solidFill>
              </a:rPr>
              <a:t>STAGE-12 </a:t>
            </a:r>
            <a:br>
              <a:rPr lang="en-US" sz="3600" dirty="0">
                <a:solidFill>
                  <a:srgbClr val="FFFF00"/>
                </a:solidFill>
              </a:rPr>
            </a:br>
            <a:r>
              <a:rPr lang="en-US" sz="3600" dirty="0">
                <a:solidFill>
                  <a:srgbClr val="FFFF00"/>
                </a:solidFill>
              </a:rPr>
              <a:t>Individual Session </a:t>
            </a:r>
            <a:r>
              <a:rPr lang="en-US" sz="3600" dirty="0" smtClean="0">
                <a:solidFill>
                  <a:srgbClr val="FFFF00"/>
                </a:solidFill>
              </a:rPr>
              <a:t>2: Objectives</a:t>
            </a:r>
            <a:endParaRPr lang="en-US" sz="3600" dirty="0">
              <a:solidFill>
                <a:srgbClr val="FFFF00"/>
              </a:solidFill>
            </a:endParaRPr>
          </a:p>
        </p:txBody>
      </p:sp>
      <p:sp>
        <p:nvSpPr>
          <p:cNvPr id="15363" name="Rectangle 3"/>
          <p:cNvSpPr>
            <a:spLocks noGrp="1" noChangeArrowheads="1"/>
          </p:cNvSpPr>
          <p:nvPr>
            <p:ph idx="1"/>
          </p:nvPr>
        </p:nvSpPr>
        <p:spPr/>
        <p:txBody>
          <a:bodyPr/>
          <a:lstStyle/>
          <a:p>
            <a:pPr>
              <a:buClr>
                <a:srgbClr val="FFFF00"/>
              </a:buClr>
              <a:buFontTx/>
              <a:buNone/>
            </a:pPr>
            <a:r>
              <a:rPr lang="en-US" sz="2800" dirty="0" smtClean="0">
                <a:solidFill>
                  <a:srgbClr val="FFFF00"/>
                </a:solidFill>
              </a:rPr>
              <a:t> </a:t>
            </a:r>
            <a:endParaRPr lang="en-US" sz="2800" dirty="0">
              <a:solidFill>
                <a:srgbClr val="FFFF00"/>
              </a:solidFill>
            </a:endParaRPr>
          </a:p>
          <a:p>
            <a:pPr>
              <a:buClr>
                <a:srgbClr val="FFFF00"/>
              </a:buClr>
            </a:pPr>
            <a:r>
              <a:rPr lang="en-US" dirty="0">
                <a:solidFill>
                  <a:schemeClr val="bg1"/>
                </a:solidFill>
              </a:rPr>
              <a:t>Determine </a:t>
            </a:r>
            <a:r>
              <a:rPr lang="en-US" dirty="0" smtClean="0">
                <a:solidFill>
                  <a:schemeClr val="bg1"/>
                </a:solidFill>
              </a:rPr>
              <a:t>if </a:t>
            </a:r>
            <a:r>
              <a:rPr lang="en-US" dirty="0">
                <a:solidFill>
                  <a:schemeClr val="bg1"/>
                </a:solidFill>
              </a:rPr>
              <a:t>client has hooked up with 12-Step “buddy”</a:t>
            </a:r>
          </a:p>
          <a:p>
            <a:pPr>
              <a:buClr>
                <a:srgbClr val="FFFF00"/>
              </a:buClr>
            </a:pPr>
            <a:r>
              <a:rPr lang="en-US" dirty="0">
                <a:solidFill>
                  <a:schemeClr val="bg1"/>
                </a:solidFill>
              </a:rPr>
              <a:t>Determine </a:t>
            </a:r>
            <a:r>
              <a:rPr lang="en-US" dirty="0" smtClean="0">
                <a:solidFill>
                  <a:schemeClr val="bg1"/>
                </a:solidFill>
              </a:rPr>
              <a:t>if </a:t>
            </a:r>
            <a:r>
              <a:rPr lang="en-US" dirty="0">
                <a:solidFill>
                  <a:schemeClr val="bg1"/>
                </a:solidFill>
              </a:rPr>
              <a:t>client has attended a 12-Step meeting </a:t>
            </a:r>
          </a:p>
          <a:p>
            <a:pPr>
              <a:buClr>
                <a:srgbClr val="FFFF00"/>
              </a:buClr>
            </a:pPr>
            <a:r>
              <a:rPr lang="en-US" dirty="0">
                <a:solidFill>
                  <a:schemeClr val="bg1"/>
                </a:solidFill>
              </a:rPr>
              <a:t>Focus of remaining portion of session varies based on whether or not the client has attended a meeting</a:t>
            </a:r>
          </a:p>
        </p:txBody>
      </p:sp>
      <p:sp>
        <p:nvSpPr>
          <p:cNvPr id="15364" name="Line 4"/>
          <p:cNvSpPr>
            <a:spLocks noChangeShapeType="1"/>
          </p:cNvSpPr>
          <p:nvPr/>
        </p:nvSpPr>
        <p:spPr bwMode="auto">
          <a:xfrm>
            <a:off x="0" y="15240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41" y="30480"/>
            <a:ext cx="8229600" cy="1143000"/>
          </a:xfrm>
        </p:spPr>
        <p:txBody>
          <a:bodyPr>
            <a:normAutofit/>
          </a:bodyPr>
          <a:lstStyle/>
          <a:p>
            <a:r>
              <a:rPr lang="en-US" sz="3600" dirty="0" smtClean="0">
                <a:solidFill>
                  <a:srgbClr val="FFFF00"/>
                </a:solidFill>
                <a:latin typeface="Calibri" pitchFamily="34" charset="0"/>
                <a:cs typeface="Calibri" pitchFamily="34" charset="0"/>
              </a:rPr>
              <a:t>Background and Rationale for STAGE-12</a:t>
            </a:r>
            <a:endParaRPr lang="en-US" sz="3600" dirty="0">
              <a:solidFill>
                <a:srgbClr val="FFFF00"/>
              </a:solidFill>
              <a:latin typeface="Calibri" pitchFamily="34" charset="0"/>
              <a:cs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33" y="1216668"/>
            <a:ext cx="8920922" cy="5013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3269" y="6324600"/>
            <a:ext cx="4652010" cy="338554"/>
          </a:xfrm>
          <a:prstGeom prst="rect">
            <a:avLst/>
          </a:prstGeom>
          <a:noFill/>
        </p:spPr>
        <p:txBody>
          <a:bodyPr wrap="square" rtlCol="0">
            <a:spAutoFit/>
          </a:bodyPr>
          <a:lstStyle/>
          <a:p>
            <a:r>
              <a:rPr lang="en-US" sz="1600" i="1" dirty="0">
                <a:solidFill>
                  <a:srgbClr val="FFFF00"/>
                </a:solidFill>
              </a:rPr>
              <a:t>Addiction</a:t>
            </a:r>
            <a:r>
              <a:rPr lang="en-US" sz="1600" dirty="0">
                <a:solidFill>
                  <a:srgbClr val="FFFF00"/>
                </a:solidFill>
              </a:rPr>
              <a:t>, 102 (Supplement 1), 121-129, 2007  </a:t>
            </a:r>
          </a:p>
        </p:txBody>
      </p:sp>
      <p:sp>
        <p:nvSpPr>
          <p:cNvPr id="6" name="Line 4"/>
          <p:cNvSpPr>
            <a:spLocks noChangeShapeType="1"/>
          </p:cNvSpPr>
          <p:nvPr/>
        </p:nvSpPr>
        <p:spPr bwMode="auto">
          <a:xfrm>
            <a:off x="19594" y="1066800"/>
            <a:ext cx="9144000" cy="0"/>
          </a:xfrm>
          <a:prstGeom prst="line">
            <a:avLst/>
          </a:prstGeom>
          <a:noFill/>
          <a:ln w="635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ln>
                <a:solidFill>
                  <a:srgbClr val="FF0000"/>
                </a:solidFill>
              </a:ln>
              <a:solidFill>
                <a:srgbClr val="000000"/>
              </a:solidFill>
              <a:latin typeface="Arial Rounded MT Bold" pitchFamily="34" charset="0"/>
            </a:endParaRPr>
          </a:p>
        </p:txBody>
      </p:sp>
    </p:spTree>
    <p:extLst>
      <p:ext uri="{BB962C8B-B14F-4D97-AF65-F5344CB8AC3E}">
        <p14:creationId xmlns:p14="http://schemas.microsoft.com/office/powerpoint/2010/main" val="38570324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457200" y="0"/>
            <a:ext cx="8229600" cy="1143000"/>
          </a:xfrm>
        </p:spPr>
        <p:txBody>
          <a:bodyPr/>
          <a:lstStyle/>
          <a:p>
            <a:r>
              <a:rPr lang="en-US" sz="3200" dirty="0">
                <a:solidFill>
                  <a:srgbClr val="FFFF00"/>
                </a:solidFill>
              </a:rPr>
              <a:t>STAGE-12 </a:t>
            </a:r>
            <a:br>
              <a:rPr lang="en-US" sz="3200" dirty="0">
                <a:solidFill>
                  <a:srgbClr val="FFFF00"/>
                </a:solidFill>
              </a:rPr>
            </a:br>
            <a:r>
              <a:rPr lang="en-US" sz="3200" dirty="0">
                <a:solidFill>
                  <a:srgbClr val="FFFF00"/>
                </a:solidFill>
              </a:rPr>
              <a:t>Individual Session 2</a:t>
            </a:r>
          </a:p>
        </p:txBody>
      </p:sp>
      <p:sp>
        <p:nvSpPr>
          <p:cNvPr id="236547" name="Rectangle 3"/>
          <p:cNvSpPr>
            <a:spLocks noGrp="1" noChangeArrowheads="1"/>
          </p:cNvSpPr>
          <p:nvPr>
            <p:ph idx="1"/>
          </p:nvPr>
        </p:nvSpPr>
        <p:spPr>
          <a:xfrm>
            <a:off x="457200" y="1371600"/>
            <a:ext cx="8229600" cy="4525963"/>
          </a:xfrm>
        </p:spPr>
        <p:txBody>
          <a:bodyPr/>
          <a:lstStyle/>
          <a:p>
            <a:pPr>
              <a:lnSpc>
                <a:spcPct val="90000"/>
              </a:lnSpc>
              <a:spcAft>
                <a:spcPct val="30000"/>
              </a:spcAft>
              <a:buClr>
                <a:srgbClr val="FFFF00"/>
              </a:buClr>
            </a:pPr>
            <a:r>
              <a:rPr lang="en-US" dirty="0" smtClean="0">
                <a:solidFill>
                  <a:schemeClr val="bg1"/>
                </a:solidFill>
              </a:rPr>
              <a:t>Discuss reactions to meetings attended</a:t>
            </a:r>
            <a:endParaRPr lang="en-US" dirty="0">
              <a:solidFill>
                <a:schemeClr val="bg1"/>
              </a:solidFill>
            </a:endParaRPr>
          </a:p>
          <a:p>
            <a:pPr>
              <a:lnSpc>
                <a:spcPct val="90000"/>
              </a:lnSpc>
              <a:spcAft>
                <a:spcPct val="30000"/>
              </a:spcAft>
              <a:buClr>
                <a:srgbClr val="FFFF00"/>
              </a:buClr>
            </a:pPr>
            <a:r>
              <a:rPr lang="en-US" dirty="0">
                <a:solidFill>
                  <a:schemeClr val="bg1"/>
                </a:solidFill>
              </a:rPr>
              <a:t>Provide a list of </a:t>
            </a:r>
            <a:r>
              <a:rPr lang="en-US" dirty="0" smtClean="0">
                <a:solidFill>
                  <a:schemeClr val="bg1"/>
                </a:solidFill>
              </a:rPr>
              <a:t>sponsors and recommend </a:t>
            </a:r>
            <a:r>
              <a:rPr lang="en-US" dirty="0">
                <a:solidFill>
                  <a:schemeClr val="bg1"/>
                </a:solidFill>
              </a:rPr>
              <a:t>that the client  obtain a temporary </a:t>
            </a:r>
            <a:r>
              <a:rPr lang="en-US" dirty="0" smtClean="0">
                <a:solidFill>
                  <a:schemeClr val="bg1"/>
                </a:solidFill>
              </a:rPr>
              <a:t>sponsor</a:t>
            </a:r>
            <a:endParaRPr lang="en-US" dirty="0">
              <a:solidFill>
                <a:schemeClr val="bg1"/>
              </a:solidFill>
            </a:endParaRPr>
          </a:p>
          <a:p>
            <a:pPr>
              <a:lnSpc>
                <a:spcPct val="90000"/>
              </a:lnSpc>
              <a:spcAft>
                <a:spcPct val="30000"/>
              </a:spcAft>
              <a:buClr>
                <a:srgbClr val="FFFF00"/>
              </a:buClr>
            </a:pPr>
            <a:r>
              <a:rPr lang="en-US" dirty="0">
                <a:solidFill>
                  <a:schemeClr val="bg1"/>
                </a:solidFill>
              </a:rPr>
              <a:t>Explain that this sponsor could be replaced by a more permanent one when the participant is more familiar with other 12-Step members</a:t>
            </a:r>
          </a:p>
          <a:p>
            <a:pPr>
              <a:lnSpc>
                <a:spcPct val="90000"/>
              </a:lnSpc>
              <a:spcAft>
                <a:spcPct val="30000"/>
              </a:spcAft>
              <a:buClr>
                <a:srgbClr val="FFFF00"/>
              </a:buClr>
            </a:pPr>
            <a:r>
              <a:rPr lang="en-US" dirty="0">
                <a:solidFill>
                  <a:schemeClr val="bg1"/>
                </a:solidFill>
              </a:rPr>
              <a:t>Address any concerns the client may have about asking for and working with a sponsor</a:t>
            </a:r>
          </a:p>
          <a:p>
            <a:pPr>
              <a:lnSpc>
                <a:spcPct val="90000"/>
              </a:lnSpc>
              <a:spcAft>
                <a:spcPct val="30000"/>
              </a:spcAft>
              <a:buClr>
                <a:srgbClr val="FFFF00"/>
              </a:buClr>
              <a:buFontTx/>
              <a:buNone/>
            </a:pPr>
            <a:endParaRPr lang="en-US" sz="2500" dirty="0">
              <a:solidFill>
                <a:schemeClr val="bg1"/>
              </a:solidFill>
            </a:endParaRPr>
          </a:p>
          <a:p>
            <a:pPr>
              <a:lnSpc>
                <a:spcPct val="90000"/>
              </a:lnSpc>
              <a:spcAft>
                <a:spcPct val="30000"/>
              </a:spcAft>
              <a:buClr>
                <a:srgbClr val="FFFF00"/>
              </a:buClr>
            </a:pPr>
            <a:endParaRPr lang="en-US" sz="2500" dirty="0">
              <a:solidFill>
                <a:schemeClr val="bg1"/>
              </a:solidFill>
            </a:endParaRPr>
          </a:p>
        </p:txBody>
      </p:sp>
      <p:sp>
        <p:nvSpPr>
          <p:cNvPr id="236548" name="Line 4"/>
          <p:cNvSpPr>
            <a:spLocks noChangeShapeType="1"/>
          </p:cNvSpPr>
          <p:nvPr/>
        </p:nvSpPr>
        <p:spPr bwMode="auto">
          <a:xfrm>
            <a:off x="0" y="12192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2" name="Picture 2"/>
          <p:cNvPicPr>
            <a:picLocks noChangeAspect="1" noChangeArrowheads="1"/>
          </p:cNvPicPr>
          <p:nvPr/>
        </p:nvPicPr>
        <p:blipFill>
          <a:blip r:embed="rId3" cstate="print"/>
          <a:srcRect/>
          <a:stretch>
            <a:fillRect/>
          </a:stretch>
        </p:blipFill>
        <p:spPr bwMode="auto">
          <a:xfrm>
            <a:off x="2438400" y="381000"/>
            <a:ext cx="4860925" cy="5867400"/>
          </a:xfrm>
          <a:prstGeom prst="rect">
            <a:avLst/>
          </a:prstGeom>
          <a:noFill/>
          <a:ln w="9525">
            <a:noFill/>
            <a:miter lim="800000"/>
            <a:headEnd/>
            <a:tailEnd/>
          </a:ln>
          <a:effectLst/>
        </p:spPr>
      </p:pic>
      <p:sp>
        <p:nvSpPr>
          <p:cNvPr id="261123" name="Rectangle 3"/>
          <p:cNvSpPr>
            <a:spLocks noChangeArrowheads="1"/>
          </p:cNvSpPr>
          <p:nvPr/>
        </p:nvSpPr>
        <p:spPr bwMode="auto">
          <a:xfrm>
            <a:off x="228600" y="6542088"/>
            <a:ext cx="4302125" cy="304800"/>
          </a:xfrm>
          <a:prstGeom prst="rect">
            <a:avLst/>
          </a:prstGeom>
          <a:noFill/>
          <a:ln w="9525">
            <a:noFill/>
            <a:miter lim="800000"/>
            <a:headEnd/>
            <a:tailEnd/>
          </a:ln>
          <a:effectLst/>
        </p:spPr>
        <p:txBody>
          <a:bodyPr wrap="none">
            <a:spAutoFit/>
          </a:bodyPr>
          <a:lstStyle/>
          <a:p>
            <a:r>
              <a:rPr lang="en-US" sz="1400">
                <a:solidFill>
                  <a:schemeClr val="bg1"/>
                </a:solidFill>
              </a:rPr>
              <a:t>http://www.recoveryjonescartoons.com/cartoons.htm</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z="3200">
                <a:solidFill>
                  <a:srgbClr val="FFFF00"/>
                </a:solidFill>
              </a:rPr>
              <a:t>STAGE-12 </a:t>
            </a:r>
            <a:br>
              <a:rPr lang="en-US" sz="3200">
                <a:solidFill>
                  <a:srgbClr val="FFFF00"/>
                </a:solidFill>
              </a:rPr>
            </a:br>
            <a:r>
              <a:rPr lang="en-US" sz="3200">
                <a:solidFill>
                  <a:srgbClr val="FFFF00"/>
                </a:solidFill>
              </a:rPr>
              <a:t>Individual Session 2</a:t>
            </a:r>
          </a:p>
        </p:txBody>
      </p:sp>
      <p:sp>
        <p:nvSpPr>
          <p:cNvPr id="242691" name="Rectangle 3"/>
          <p:cNvSpPr>
            <a:spLocks noGrp="1" noChangeArrowheads="1"/>
          </p:cNvSpPr>
          <p:nvPr>
            <p:ph idx="1"/>
          </p:nvPr>
        </p:nvSpPr>
        <p:spPr/>
        <p:txBody>
          <a:bodyPr/>
          <a:lstStyle/>
          <a:p>
            <a:pPr>
              <a:lnSpc>
                <a:spcPct val="90000"/>
              </a:lnSpc>
              <a:spcAft>
                <a:spcPct val="30000"/>
              </a:spcAft>
              <a:buClr>
                <a:srgbClr val="FFFF00"/>
              </a:buClr>
            </a:pPr>
            <a:r>
              <a:rPr lang="en-US" dirty="0">
                <a:solidFill>
                  <a:schemeClr val="bg1"/>
                </a:solidFill>
              </a:rPr>
              <a:t>If no meetings were attended, or </a:t>
            </a:r>
            <a:r>
              <a:rPr lang="en-US" dirty="0" smtClean="0">
                <a:solidFill>
                  <a:schemeClr val="bg1"/>
                </a:solidFill>
              </a:rPr>
              <a:t>client is </a:t>
            </a:r>
            <a:r>
              <a:rPr lang="en-US" dirty="0">
                <a:solidFill>
                  <a:schemeClr val="bg1"/>
                </a:solidFill>
              </a:rPr>
              <a:t>reluctant to attend meetings, </a:t>
            </a:r>
            <a:r>
              <a:rPr lang="en-US" dirty="0" smtClean="0">
                <a:solidFill>
                  <a:schemeClr val="bg1"/>
                </a:solidFill>
              </a:rPr>
              <a:t>explore this </a:t>
            </a:r>
            <a:r>
              <a:rPr lang="en-US" dirty="0">
                <a:solidFill>
                  <a:schemeClr val="bg1"/>
                </a:solidFill>
              </a:rPr>
              <a:t>resistance. </a:t>
            </a:r>
          </a:p>
          <a:p>
            <a:pPr>
              <a:lnSpc>
                <a:spcPct val="90000"/>
              </a:lnSpc>
              <a:spcAft>
                <a:spcPct val="30000"/>
              </a:spcAft>
              <a:buClr>
                <a:srgbClr val="FFFF00"/>
              </a:buClr>
            </a:pPr>
            <a:r>
              <a:rPr lang="en-US" dirty="0" smtClean="0">
                <a:solidFill>
                  <a:schemeClr val="bg1"/>
                </a:solidFill>
              </a:rPr>
              <a:t>Try again to contact a </a:t>
            </a:r>
            <a:r>
              <a:rPr lang="en-US" dirty="0">
                <a:solidFill>
                  <a:schemeClr val="bg1"/>
                </a:solidFill>
              </a:rPr>
              <a:t>volunteer with the client as in Session 1.</a:t>
            </a:r>
          </a:p>
          <a:p>
            <a:pPr>
              <a:buClr>
                <a:srgbClr val="FFFF00"/>
              </a:buClr>
            </a:pPr>
            <a:r>
              <a:rPr lang="en-US" dirty="0">
                <a:solidFill>
                  <a:schemeClr val="bg1"/>
                </a:solidFill>
              </a:rPr>
              <a:t>The client and counselor agree on the 12-Step meetings to be attended before the next session, and this agreement is written into the journal.</a:t>
            </a:r>
          </a:p>
          <a:p>
            <a:endParaRPr lang="en-US" sz="2800" dirty="0"/>
          </a:p>
        </p:txBody>
      </p:sp>
      <p:sp>
        <p:nvSpPr>
          <p:cNvPr id="242692" name="Line 4"/>
          <p:cNvSpPr>
            <a:spLocks noChangeShapeType="1"/>
          </p:cNvSpPr>
          <p:nvPr/>
        </p:nvSpPr>
        <p:spPr bwMode="auto">
          <a:xfrm>
            <a:off x="0" y="15240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457200" y="0"/>
            <a:ext cx="8229600" cy="1143000"/>
          </a:xfrm>
        </p:spPr>
        <p:txBody>
          <a:bodyPr/>
          <a:lstStyle/>
          <a:p>
            <a:r>
              <a:rPr lang="en-US" sz="3200">
                <a:solidFill>
                  <a:srgbClr val="FFFF00"/>
                </a:solidFill>
              </a:rPr>
              <a:t>STAGE-12 </a:t>
            </a:r>
            <a:br>
              <a:rPr lang="en-US" sz="3200">
                <a:solidFill>
                  <a:srgbClr val="FFFF00"/>
                </a:solidFill>
              </a:rPr>
            </a:br>
            <a:r>
              <a:rPr lang="en-US" sz="3200">
                <a:solidFill>
                  <a:srgbClr val="FFFF00"/>
                </a:solidFill>
              </a:rPr>
              <a:t>Individual Session 2</a:t>
            </a:r>
          </a:p>
        </p:txBody>
      </p:sp>
      <p:sp>
        <p:nvSpPr>
          <p:cNvPr id="238595" name="Rectangle 3"/>
          <p:cNvSpPr>
            <a:spLocks noGrp="1" noChangeArrowheads="1"/>
          </p:cNvSpPr>
          <p:nvPr>
            <p:ph idx="1"/>
          </p:nvPr>
        </p:nvSpPr>
        <p:spPr>
          <a:xfrm>
            <a:off x="457200" y="1295400"/>
            <a:ext cx="8229600" cy="5257800"/>
          </a:xfrm>
        </p:spPr>
        <p:txBody>
          <a:bodyPr/>
          <a:lstStyle/>
          <a:p>
            <a:pPr>
              <a:lnSpc>
                <a:spcPct val="90000"/>
              </a:lnSpc>
              <a:spcAft>
                <a:spcPct val="30000"/>
              </a:spcAft>
              <a:buClr>
                <a:srgbClr val="FFFF00"/>
              </a:buClr>
            </a:pPr>
            <a:r>
              <a:rPr lang="en-US" dirty="0" smtClean="0">
                <a:solidFill>
                  <a:schemeClr val="bg1"/>
                </a:solidFill>
              </a:rPr>
              <a:t>Review reaction to readings </a:t>
            </a:r>
            <a:r>
              <a:rPr lang="en-US" dirty="0">
                <a:solidFill>
                  <a:schemeClr val="bg1"/>
                </a:solidFill>
              </a:rPr>
              <a:t>or </a:t>
            </a:r>
            <a:r>
              <a:rPr lang="en-US" dirty="0" smtClean="0">
                <a:solidFill>
                  <a:schemeClr val="bg1"/>
                </a:solidFill>
              </a:rPr>
              <a:t>journal; work through </a:t>
            </a:r>
            <a:r>
              <a:rPr lang="en-US" dirty="0">
                <a:solidFill>
                  <a:schemeClr val="bg1"/>
                </a:solidFill>
              </a:rPr>
              <a:t>barriers </a:t>
            </a:r>
            <a:r>
              <a:rPr lang="en-US" dirty="0" smtClean="0">
                <a:solidFill>
                  <a:schemeClr val="bg1"/>
                </a:solidFill>
              </a:rPr>
              <a:t>on becoming active in </a:t>
            </a:r>
            <a:r>
              <a:rPr lang="en-US" dirty="0">
                <a:solidFill>
                  <a:schemeClr val="bg1"/>
                </a:solidFill>
              </a:rPr>
              <a:t>12-Step programs.</a:t>
            </a:r>
          </a:p>
          <a:p>
            <a:pPr>
              <a:lnSpc>
                <a:spcPct val="90000"/>
              </a:lnSpc>
              <a:spcAft>
                <a:spcPct val="30000"/>
              </a:spcAft>
              <a:buClr>
                <a:srgbClr val="FFFF00"/>
              </a:buClr>
            </a:pPr>
            <a:r>
              <a:rPr lang="en-US" dirty="0" smtClean="0">
                <a:solidFill>
                  <a:schemeClr val="bg1"/>
                </a:solidFill>
              </a:rPr>
              <a:t>Follows </a:t>
            </a:r>
            <a:r>
              <a:rPr lang="en-US" dirty="0">
                <a:solidFill>
                  <a:schemeClr val="bg1"/>
                </a:solidFill>
              </a:rPr>
              <a:t>up </a:t>
            </a:r>
            <a:r>
              <a:rPr lang="en-US" dirty="0" smtClean="0">
                <a:solidFill>
                  <a:schemeClr val="bg1"/>
                </a:solidFill>
              </a:rPr>
              <a:t>on other recovery </a:t>
            </a:r>
            <a:r>
              <a:rPr lang="en-US" dirty="0">
                <a:solidFill>
                  <a:schemeClr val="bg1"/>
                </a:solidFill>
              </a:rPr>
              <a:t>tasks such as contacting a sponsor or taking on service work at a meeting.</a:t>
            </a:r>
          </a:p>
          <a:p>
            <a:pPr>
              <a:lnSpc>
                <a:spcPct val="90000"/>
              </a:lnSpc>
              <a:spcAft>
                <a:spcPct val="30000"/>
              </a:spcAft>
              <a:buClr>
                <a:srgbClr val="FFFF00"/>
              </a:buClr>
            </a:pPr>
            <a:r>
              <a:rPr lang="en-US" dirty="0" smtClean="0">
                <a:solidFill>
                  <a:schemeClr val="bg1"/>
                </a:solidFill>
              </a:rPr>
              <a:t>Discuss </a:t>
            </a:r>
            <a:r>
              <a:rPr lang="en-US" dirty="0">
                <a:solidFill>
                  <a:schemeClr val="bg1"/>
                </a:solidFill>
              </a:rPr>
              <a:t>and agree to suggested recovery tasks, which are entered into the client’s journal. </a:t>
            </a:r>
          </a:p>
          <a:p>
            <a:pPr>
              <a:lnSpc>
                <a:spcPct val="90000"/>
              </a:lnSpc>
              <a:spcAft>
                <a:spcPct val="30000"/>
              </a:spcAft>
              <a:buClr>
                <a:srgbClr val="FFFF00"/>
              </a:buClr>
              <a:buFontTx/>
              <a:buNone/>
            </a:pPr>
            <a:r>
              <a:rPr lang="en-US" sz="2600" dirty="0">
                <a:solidFill>
                  <a:schemeClr val="bg1"/>
                </a:solidFill>
              </a:rPr>
              <a:t> </a:t>
            </a:r>
          </a:p>
        </p:txBody>
      </p:sp>
      <p:sp>
        <p:nvSpPr>
          <p:cNvPr id="238596" name="Line 4"/>
          <p:cNvSpPr>
            <a:spLocks noChangeShapeType="1"/>
          </p:cNvSpPr>
          <p:nvPr/>
        </p:nvSpPr>
        <p:spPr bwMode="auto">
          <a:xfrm>
            <a:off x="0" y="11430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1524000" y="2057400"/>
            <a:ext cx="6337300" cy="1311275"/>
          </a:xfrm>
          <a:prstGeom prst="rect">
            <a:avLst/>
          </a:prstGeom>
          <a:noFill/>
          <a:ln w="9525">
            <a:noFill/>
            <a:miter lim="800000"/>
            <a:headEnd/>
            <a:tailEnd/>
          </a:ln>
          <a:effectLst/>
        </p:spPr>
        <p:txBody>
          <a:bodyPr>
            <a:spAutoFit/>
          </a:bodyPr>
          <a:lstStyle/>
          <a:p>
            <a:pPr algn="ctr"/>
            <a:r>
              <a:rPr lang="en-US" sz="4000">
                <a:solidFill>
                  <a:srgbClr val="FFFF00"/>
                </a:solidFill>
              </a:rPr>
              <a:t>STAGE-12 </a:t>
            </a:r>
            <a:br>
              <a:rPr lang="en-US" sz="4000">
                <a:solidFill>
                  <a:srgbClr val="FFFF00"/>
                </a:solidFill>
              </a:rPr>
            </a:br>
            <a:r>
              <a:rPr lang="en-US" sz="4000">
                <a:solidFill>
                  <a:srgbClr val="FFFF00"/>
                </a:solidFill>
              </a:rPr>
              <a:t>Individual Session 3</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143000"/>
          </a:xfrm>
        </p:spPr>
        <p:txBody>
          <a:bodyPr/>
          <a:lstStyle/>
          <a:p>
            <a:r>
              <a:rPr lang="en-US" sz="3600">
                <a:solidFill>
                  <a:srgbClr val="FFFF00"/>
                </a:solidFill>
              </a:rPr>
              <a:t>STAGE-12 </a:t>
            </a:r>
            <a:br>
              <a:rPr lang="en-US" sz="3600">
                <a:solidFill>
                  <a:srgbClr val="FFFF00"/>
                </a:solidFill>
              </a:rPr>
            </a:br>
            <a:r>
              <a:rPr lang="en-US" sz="3600">
                <a:solidFill>
                  <a:srgbClr val="FFFF00"/>
                </a:solidFill>
              </a:rPr>
              <a:t>Individual Session 3</a:t>
            </a:r>
          </a:p>
        </p:txBody>
      </p:sp>
      <p:sp>
        <p:nvSpPr>
          <p:cNvPr id="19459" name="Rectangle 3"/>
          <p:cNvSpPr>
            <a:spLocks noGrp="1" noChangeArrowheads="1"/>
          </p:cNvSpPr>
          <p:nvPr>
            <p:ph idx="1"/>
          </p:nvPr>
        </p:nvSpPr>
        <p:spPr>
          <a:xfrm>
            <a:off x="457200" y="1447800"/>
            <a:ext cx="8229600" cy="4525963"/>
          </a:xfrm>
        </p:spPr>
        <p:txBody>
          <a:bodyPr/>
          <a:lstStyle/>
          <a:p>
            <a:pPr>
              <a:lnSpc>
                <a:spcPct val="90000"/>
              </a:lnSpc>
              <a:spcAft>
                <a:spcPct val="30000"/>
              </a:spcAft>
              <a:buClr>
                <a:srgbClr val="FFFF00"/>
              </a:buClr>
            </a:pPr>
            <a:r>
              <a:rPr lang="en-US" dirty="0" smtClean="0">
                <a:solidFill>
                  <a:schemeClr val="bg1"/>
                </a:solidFill>
              </a:rPr>
              <a:t>Help client evaluate treatment </a:t>
            </a:r>
            <a:r>
              <a:rPr lang="en-US" dirty="0">
                <a:solidFill>
                  <a:schemeClr val="bg1"/>
                </a:solidFill>
              </a:rPr>
              <a:t>experience and </a:t>
            </a:r>
            <a:r>
              <a:rPr lang="en-US" dirty="0" smtClean="0">
                <a:solidFill>
                  <a:schemeClr val="bg1"/>
                </a:solidFill>
              </a:rPr>
              <a:t>set </a:t>
            </a:r>
            <a:r>
              <a:rPr lang="en-US" dirty="0">
                <a:solidFill>
                  <a:schemeClr val="bg1"/>
                </a:solidFill>
              </a:rPr>
              <a:t>goals for the </a:t>
            </a:r>
            <a:r>
              <a:rPr lang="en-US" dirty="0" smtClean="0">
                <a:solidFill>
                  <a:schemeClr val="bg1"/>
                </a:solidFill>
              </a:rPr>
              <a:t>future</a:t>
            </a:r>
          </a:p>
          <a:p>
            <a:pPr>
              <a:lnSpc>
                <a:spcPct val="90000"/>
              </a:lnSpc>
              <a:spcAft>
                <a:spcPct val="30000"/>
              </a:spcAft>
              <a:buClr>
                <a:srgbClr val="FFFF00"/>
              </a:buClr>
            </a:pPr>
            <a:r>
              <a:rPr lang="en-US" dirty="0" smtClean="0">
                <a:solidFill>
                  <a:schemeClr val="bg1"/>
                </a:solidFill>
              </a:rPr>
              <a:t>Review views of addiction and 12 step programs compared to prior to treatment</a:t>
            </a:r>
            <a:endParaRPr lang="en-US" dirty="0">
              <a:solidFill>
                <a:schemeClr val="bg1"/>
              </a:solidFill>
            </a:endParaRPr>
          </a:p>
          <a:p>
            <a:pPr>
              <a:lnSpc>
                <a:spcPct val="90000"/>
              </a:lnSpc>
              <a:spcAft>
                <a:spcPct val="30000"/>
              </a:spcAft>
              <a:buClr>
                <a:srgbClr val="FFFF00"/>
              </a:buClr>
            </a:pPr>
            <a:r>
              <a:rPr lang="en-US" dirty="0" smtClean="0">
                <a:solidFill>
                  <a:schemeClr val="bg1"/>
                </a:solidFill>
              </a:rPr>
              <a:t>Contact a12-Step </a:t>
            </a:r>
            <a:r>
              <a:rPr lang="en-US" dirty="0">
                <a:solidFill>
                  <a:schemeClr val="bg1"/>
                </a:solidFill>
              </a:rPr>
              <a:t>volunteer </a:t>
            </a:r>
            <a:r>
              <a:rPr lang="en-US" dirty="0" smtClean="0">
                <a:solidFill>
                  <a:schemeClr val="bg1"/>
                </a:solidFill>
              </a:rPr>
              <a:t>if needed</a:t>
            </a:r>
            <a:endParaRPr lang="en-US" dirty="0">
              <a:solidFill>
                <a:schemeClr val="bg1"/>
              </a:solidFill>
            </a:endParaRPr>
          </a:p>
          <a:p>
            <a:pPr>
              <a:lnSpc>
                <a:spcPct val="90000"/>
              </a:lnSpc>
              <a:spcAft>
                <a:spcPct val="30000"/>
              </a:spcAft>
              <a:buClr>
                <a:srgbClr val="FFFF00"/>
              </a:buClr>
            </a:pPr>
            <a:r>
              <a:rPr lang="en-US" dirty="0" smtClean="0">
                <a:solidFill>
                  <a:schemeClr val="bg1"/>
                </a:solidFill>
              </a:rPr>
              <a:t>Review </a:t>
            </a:r>
            <a:r>
              <a:rPr lang="en-US" dirty="0">
                <a:solidFill>
                  <a:schemeClr val="bg1"/>
                </a:solidFill>
              </a:rPr>
              <a:t>journal </a:t>
            </a:r>
            <a:r>
              <a:rPr lang="en-US" dirty="0" smtClean="0">
                <a:solidFill>
                  <a:schemeClr val="bg1"/>
                </a:solidFill>
              </a:rPr>
              <a:t>and </a:t>
            </a:r>
            <a:r>
              <a:rPr lang="en-US" dirty="0">
                <a:solidFill>
                  <a:schemeClr val="bg1"/>
                </a:solidFill>
              </a:rPr>
              <a:t>the </a:t>
            </a:r>
            <a:r>
              <a:rPr lang="en-US" dirty="0" smtClean="0">
                <a:solidFill>
                  <a:schemeClr val="bg1"/>
                </a:solidFill>
              </a:rPr>
              <a:t>agree </a:t>
            </a:r>
            <a:r>
              <a:rPr lang="en-US" dirty="0">
                <a:solidFill>
                  <a:schemeClr val="bg1"/>
                </a:solidFill>
              </a:rPr>
              <a:t>for the next week's 12-Step meeting </a:t>
            </a:r>
            <a:r>
              <a:rPr lang="en-US" dirty="0" smtClean="0">
                <a:solidFill>
                  <a:schemeClr val="bg1"/>
                </a:solidFill>
              </a:rPr>
              <a:t>attendance</a:t>
            </a:r>
            <a:endParaRPr lang="en-US" dirty="0">
              <a:solidFill>
                <a:schemeClr val="bg1"/>
              </a:solidFill>
            </a:endParaRPr>
          </a:p>
          <a:p>
            <a:pPr>
              <a:lnSpc>
                <a:spcPct val="90000"/>
              </a:lnSpc>
              <a:spcAft>
                <a:spcPct val="30000"/>
              </a:spcAft>
              <a:buClr>
                <a:srgbClr val="FFFF00"/>
              </a:buClr>
            </a:pPr>
            <a:r>
              <a:rPr lang="en-US" dirty="0" smtClean="0">
                <a:solidFill>
                  <a:schemeClr val="bg1"/>
                </a:solidFill>
              </a:rPr>
              <a:t>Discuss whether sponsor was sought, or what client did with sponsor if had one. </a:t>
            </a:r>
            <a:endParaRPr lang="en-US" dirty="0">
              <a:solidFill>
                <a:schemeClr val="bg1"/>
              </a:solidFill>
            </a:endParaRPr>
          </a:p>
        </p:txBody>
      </p:sp>
      <p:sp>
        <p:nvSpPr>
          <p:cNvPr id="19460" name="Line 4"/>
          <p:cNvSpPr>
            <a:spLocks noChangeShapeType="1"/>
          </p:cNvSpPr>
          <p:nvPr/>
        </p:nvSpPr>
        <p:spPr bwMode="auto">
          <a:xfrm>
            <a:off x="0" y="12192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sz="3600">
                <a:solidFill>
                  <a:srgbClr val="FFFF00"/>
                </a:solidFill>
              </a:rPr>
              <a:t>STAGE-12 </a:t>
            </a:r>
            <a:br>
              <a:rPr lang="en-US" sz="3600">
                <a:solidFill>
                  <a:srgbClr val="FFFF00"/>
                </a:solidFill>
              </a:rPr>
            </a:br>
            <a:r>
              <a:rPr lang="en-US" sz="3600">
                <a:solidFill>
                  <a:srgbClr val="FFFF00"/>
                </a:solidFill>
              </a:rPr>
              <a:t>Individual Session 3</a:t>
            </a:r>
          </a:p>
        </p:txBody>
      </p:sp>
      <p:sp>
        <p:nvSpPr>
          <p:cNvPr id="248835" name="Rectangle 3"/>
          <p:cNvSpPr>
            <a:spLocks noGrp="1" noChangeArrowheads="1"/>
          </p:cNvSpPr>
          <p:nvPr>
            <p:ph idx="1"/>
          </p:nvPr>
        </p:nvSpPr>
        <p:spPr/>
        <p:txBody>
          <a:bodyPr/>
          <a:lstStyle/>
          <a:p>
            <a:pPr>
              <a:lnSpc>
                <a:spcPct val="90000"/>
              </a:lnSpc>
              <a:spcAft>
                <a:spcPct val="30000"/>
              </a:spcAft>
              <a:buClr>
                <a:srgbClr val="FFFF00"/>
              </a:buClr>
            </a:pPr>
            <a:r>
              <a:rPr lang="en-US" dirty="0" smtClean="0">
                <a:solidFill>
                  <a:schemeClr val="bg1"/>
                </a:solidFill>
              </a:rPr>
              <a:t>Discussing </a:t>
            </a:r>
            <a:r>
              <a:rPr lang="en-US" dirty="0">
                <a:solidFill>
                  <a:schemeClr val="bg1"/>
                </a:solidFill>
              </a:rPr>
              <a:t>barriers to </a:t>
            </a:r>
            <a:r>
              <a:rPr lang="en-US" dirty="0" smtClean="0">
                <a:solidFill>
                  <a:schemeClr val="bg1"/>
                </a:solidFill>
              </a:rPr>
              <a:t>participation if client still not going to meetings</a:t>
            </a:r>
            <a:endParaRPr lang="en-US" dirty="0">
              <a:solidFill>
                <a:schemeClr val="bg1"/>
              </a:solidFill>
            </a:endParaRPr>
          </a:p>
          <a:p>
            <a:pPr>
              <a:lnSpc>
                <a:spcPct val="90000"/>
              </a:lnSpc>
              <a:spcAft>
                <a:spcPct val="30000"/>
              </a:spcAft>
              <a:buClr>
                <a:srgbClr val="FFFF00"/>
              </a:buClr>
            </a:pPr>
            <a:r>
              <a:rPr lang="en-US" dirty="0">
                <a:solidFill>
                  <a:schemeClr val="bg1"/>
                </a:solidFill>
              </a:rPr>
              <a:t>Determining goals and plans for future 12-Step meeting attendance and involvement in the program </a:t>
            </a:r>
          </a:p>
          <a:p>
            <a:pPr>
              <a:lnSpc>
                <a:spcPct val="90000"/>
              </a:lnSpc>
              <a:spcAft>
                <a:spcPct val="30000"/>
              </a:spcAft>
              <a:buClr>
                <a:srgbClr val="FFFF00"/>
              </a:buClr>
            </a:pPr>
            <a:r>
              <a:rPr lang="en-US" dirty="0">
                <a:solidFill>
                  <a:schemeClr val="bg1"/>
                </a:solidFill>
              </a:rPr>
              <a:t>Reviewing the client’s willingness to continue keeping a </a:t>
            </a:r>
            <a:r>
              <a:rPr lang="en-US" dirty="0" smtClean="0">
                <a:solidFill>
                  <a:schemeClr val="bg1"/>
                </a:solidFill>
              </a:rPr>
              <a:t>written recovery journal</a:t>
            </a:r>
            <a:endParaRPr lang="en-US" dirty="0">
              <a:solidFill>
                <a:schemeClr val="bg1"/>
              </a:solidFill>
            </a:endParaRPr>
          </a:p>
        </p:txBody>
      </p:sp>
      <p:sp>
        <p:nvSpPr>
          <p:cNvPr id="248836" name="Line 4"/>
          <p:cNvSpPr>
            <a:spLocks noChangeShapeType="1"/>
          </p:cNvSpPr>
          <p:nvPr/>
        </p:nvSpPr>
        <p:spPr bwMode="auto">
          <a:xfrm>
            <a:off x="0" y="14478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sz="3600" dirty="0">
                <a:solidFill>
                  <a:srgbClr val="FFFF00"/>
                </a:solidFill>
              </a:rPr>
              <a:t>STAGE-12 </a:t>
            </a:r>
            <a:br>
              <a:rPr lang="en-US" sz="3600" dirty="0">
                <a:solidFill>
                  <a:srgbClr val="FFFF00"/>
                </a:solidFill>
              </a:rPr>
            </a:br>
            <a:r>
              <a:rPr lang="en-US" sz="3600" dirty="0">
                <a:solidFill>
                  <a:srgbClr val="FFFF00"/>
                </a:solidFill>
              </a:rPr>
              <a:t>Individual Session </a:t>
            </a:r>
            <a:r>
              <a:rPr lang="en-US" sz="3600" dirty="0" smtClean="0">
                <a:solidFill>
                  <a:srgbClr val="FFFF00"/>
                </a:solidFill>
              </a:rPr>
              <a:t>3: Review of </a:t>
            </a:r>
            <a:r>
              <a:rPr lang="en-US" sz="3600" dirty="0" err="1" smtClean="0">
                <a:solidFill>
                  <a:srgbClr val="FFFF00"/>
                </a:solidFill>
              </a:rPr>
              <a:t>Tx</a:t>
            </a:r>
            <a:endParaRPr lang="en-US" sz="3600" dirty="0">
              <a:solidFill>
                <a:srgbClr val="FFFF00"/>
              </a:solidFill>
            </a:endParaRPr>
          </a:p>
        </p:txBody>
      </p:sp>
      <p:sp>
        <p:nvSpPr>
          <p:cNvPr id="250883" name="Rectangle 3"/>
          <p:cNvSpPr>
            <a:spLocks noGrp="1" noChangeArrowheads="1"/>
          </p:cNvSpPr>
          <p:nvPr>
            <p:ph idx="1"/>
          </p:nvPr>
        </p:nvSpPr>
        <p:spPr/>
        <p:txBody>
          <a:bodyPr/>
          <a:lstStyle/>
          <a:p>
            <a:pPr marL="990600" lvl="1" indent="-533400">
              <a:lnSpc>
                <a:spcPct val="90000"/>
              </a:lnSpc>
              <a:spcAft>
                <a:spcPct val="30000"/>
              </a:spcAft>
              <a:buClr>
                <a:srgbClr val="FFFF00"/>
              </a:buClr>
              <a:buFontTx/>
              <a:buChar char="•"/>
            </a:pPr>
            <a:r>
              <a:rPr lang="en-US" sz="3200" dirty="0" smtClean="0">
                <a:solidFill>
                  <a:schemeClr val="bg1"/>
                </a:solidFill>
              </a:rPr>
              <a:t>Most </a:t>
            </a:r>
            <a:r>
              <a:rPr lang="en-US" sz="3200" dirty="0">
                <a:solidFill>
                  <a:schemeClr val="bg1"/>
                </a:solidFill>
              </a:rPr>
              <a:t>helpful parts of STAGE-12</a:t>
            </a:r>
          </a:p>
          <a:p>
            <a:pPr marL="990600" lvl="1" indent="-533400">
              <a:lnSpc>
                <a:spcPct val="90000"/>
              </a:lnSpc>
              <a:spcAft>
                <a:spcPct val="30000"/>
              </a:spcAft>
              <a:buClr>
                <a:srgbClr val="FFFF00"/>
              </a:buClr>
              <a:buFontTx/>
              <a:buChar char="•"/>
            </a:pPr>
            <a:r>
              <a:rPr lang="en-US" sz="3200" dirty="0">
                <a:solidFill>
                  <a:schemeClr val="bg1"/>
                </a:solidFill>
              </a:rPr>
              <a:t>Least helpful parts of STAGE-12</a:t>
            </a:r>
          </a:p>
          <a:p>
            <a:pPr marL="990600" lvl="1" indent="-533400">
              <a:lnSpc>
                <a:spcPct val="90000"/>
              </a:lnSpc>
              <a:spcAft>
                <a:spcPct val="30000"/>
              </a:spcAft>
              <a:buClr>
                <a:srgbClr val="FFFF00"/>
              </a:buClr>
              <a:buFontTx/>
              <a:buChar char="•"/>
            </a:pPr>
            <a:r>
              <a:rPr lang="en-US" sz="3200" dirty="0">
                <a:solidFill>
                  <a:schemeClr val="bg1"/>
                </a:solidFill>
              </a:rPr>
              <a:t>Group sessions</a:t>
            </a:r>
          </a:p>
          <a:p>
            <a:pPr marL="990600" lvl="1" indent="-533400">
              <a:lnSpc>
                <a:spcPct val="90000"/>
              </a:lnSpc>
              <a:spcAft>
                <a:spcPct val="30000"/>
              </a:spcAft>
              <a:buClr>
                <a:srgbClr val="FFFF00"/>
              </a:buClr>
              <a:buFontTx/>
              <a:buChar char="•"/>
            </a:pPr>
            <a:r>
              <a:rPr lang="en-US" sz="3200" dirty="0">
                <a:solidFill>
                  <a:schemeClr val="bg1"/>
                </a:solidFill>
              </a:rPr>
              <a:t>Individual sessions</a:t>
            </a:r>
          </a:p>
          <a:p>
            <a:pPr marL="990600" lvl="1" indent="-533400">
              <a:lnSpc>
                <a:spcPct val="90000"/>
              </a:lnSpc>
              <a:spcAft>
                <a:spcPct val="30000"/>
              </a:spcAft>
              <a:buClr>
                <a:srgbClr val="FFFF00"/>
              </a:buClr>
              <a:buFontTx/>
              <a:buChar char="•"/>
            </a:pPr>
            <a:r>
              <a:rPr lang="en-US" sz="3200" dirty="0">
                <a:solidFill>
                  <a:schemeClr val="bg1"/>
                </a:solidFill>
              </a:rPr>
              <a:t>The need for ongoing participation in 12-Step programs</a:t>
            </a:r>
          </a:p>
          <a:p>
            <a:pPr marL="990600" lvl="1" indent="-533400">
              <a:lnSpc>
                <a:spcPct val="90000"/>
              </a:lnSpc>
              <a:spcAft>
                <a:spcPct val="30000"/>
              </a:spcAft>
              <a:buClr>
                <a:srgbClr val="FFFF00"/>
              </a:buClr>
              <a:buFontTx/>
              <a:buChar char="•"/>
            </a:pPr>
            <a:r>
              <a:rPr lang="en-US" sz="3200" dirty="0">
                <a:solidFill>
                  <a:schemeClr val="bg1"/>
                </a:solidFill>
              </a:rPr>
              <a:t>Keeping a journal as part of ongoing recovery</a:t>
            </a:r>
          </a:p>
          <a:p>
            <a:pPr marL="1371600" lvl="2" indent="-457200">
              <a:buFontTx/>
              <a:buNone/>
            </a:pPr>
            <a:endParaRPr lang="en-US" sz="2600" dirty="0">
              <a:solidFill>
                <a:schemeClr val="bg1"/>
              </a:solidFill>
            </a:endParaRPr>
          </a:p>
        </p:txBody>
      </p:sp>
      <p:sp>
        <p:nvSpPr>
          <p:cNvPr id="250884" name="Line 4"/>
          <p:cNvSpPr>
            <a:spLocks noChangeShapeType="1"/>
          </p:cNvSpPr>
          <p:nvPr/>
        </p:nvSpPr>
        <p:spPr bwMode="auto">
          <a:xfrm>
            <a:off x="0" y="14478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sz="3600" dirty="0" smtClean="0">
                <a:solidFill>
                  <a:srgbClr val="FFFF00"/>
                </a:solidFill>
              </a:rPr>
              <a:t>Written Journal and Readings</a:t>
            </a:r>
            <a:endParaRPr lang="en-US" sz="3600" dirty="0">
              <a:solidFill>
                <a:srgbClr val="FFFF00"/>
              </a:solidFill>
            </a:endParaRPr>
          </a:p>
        </p:txBody>
      </p:sp>
      <p:sp>
        <p:nvSpPr>
          <p:cNvPr id="247811" name="Rectangle 3"/>
          <p:cNvSpPr>
            <a:spLocks noGrp="1" noChangeArrowheads="1"/>
          </p:cNvSpPr>
          <p:nvPr>
            <p:ph idx="1"/>
          </p:nvPr>
        </p:nvSpPr>
        <p:spPr>
          <a:xfrm>
            <a:off x="381000" y="1371600"/>
            <a:ext cx="8229600" cy="4678363"/>
          </a:xfrm>
        </p:spPr>
        <p:txBody>
          <a:bodyPr/>
          <a:lstStyle/>
          <a:p>
            <a:pPr marL="609600" indent="-609600">
              <a:lnSpc>
                <a:spcPct val="80000"/>
              </a:lnSpc>
              <a:spcAft>
                <a:spcPct val="30000"/>
              </a:spcAft>
              <a:buClr>
                <a:srgbClr val="FFFF00"/>
              </a:buClr>
            </a:pPr>
            <a:r>
              <a:rPr lang="en-US" dirty="0" smtClean="0">
                <a:solidFill>
                  <a:schemeClr val="bg1"/>
                </a:solidFill>
              </a:rPr>
              <a:t>Written Journal:</a:t>
            </a:r>
          </a:p>
          <a:p>
            <a:pPr marL="1009650" lvl="1" indent="-609600">
              <a:lnSpc>
                <a:spcPct val="80000"/>
              </a:lnSpc>
              <a:spcAft>
                <a:spcPct val="30000"/>
              </a:spcAft>
              <a:buClr>
                <a:srgbClr val="FFFF00"/>
              </a:buClr>
            </a:pPr>
            <a:r>
              <a:rPr lang="en-US" dirty="0" smtClean="0">
                <a:solidFill>
                  <a:schemeClr val="bg1"/>
                </a:solidFill>
              </a:rPr>
              <a:t>Meetings </a:t>
            </a:r>
            <a:r>
              <a:rPr lang="en-US" dirty="0">
                <a:solidFill>
                  <a:schemeClr val="bg1"/>
                </a:solidFill>
              </a:rPr>
              <a:t>attended since the last group sessions </a:t>
            </a:r>
            <a:endParaRPr lang="en-US" dirty="0" smtClean="0">
              <a:solidFill>
                <a:schemeClr val="bg1"/>
              </a:solidFill>
            </a:endParaRPr>
          </a:p>
          <a:p>
            <a:pPr marL="1009650" lvl="1" indent="-609600">
              <a:lnSpc>
                <a:spcPct val="80000"/>
              </a:lnSpc>
              <a:spcAft>
                <a:spcPct val="30000"/>
              </a:spcAft>
              <a:buClr>
                <a:srgbClr val="FFFF00"/>
              </a:buClr>
            </a:pPr>
            <a:r>
              <a:rPr lang="en-US" dirty="0" smtClean="0">
                <a:solidFill>
                  <a:schemeClr val="bg1"/>
                </a:solidFill>
              </a:rPr>
              <a:t>Personal </a:t>
            </a:r>
            <a:r>
              <a:rPr lang="en-US" dirty="0">
                <a:solidFill>
                  <a:schemeClr val="bg1"/>
                </a:solidFill>
              </a:rPr>
              <a:t>reactions to the meetings </a:t>
            </a:r>
            <a:endParaRPr lang="en-US" dirty="0" smtClean="0">
              <a:solidFill>
                <a:schemeClr val="bg1"/>
              </a:solidFill>
            </a:endParaRPr>
          </a:p>
          <a:p>
            <a:pPr marL="1009650" lvl="1" indent="-609600">
              <a:lnSpc>
                <a:spcPct val="80000"/>
              </a:lnSpc>
              <a:spcAft>
                <a:spcPct val="30000"/>
              </a:spcAft>
              <a:buClr>
                <a:srgbClr val="FFFF00"/>
              </a:buClr>
            </a:pPr>
            <a:r>
              <a:rPr lang="en-US" dirty="0" smtClean="0">
                <a:solidFill>
                  <a:schemeClr val="bg1"/>
                </a:solidFill>
              </a:rPr>
              <a:t>Any substance use; how managed cravings</a:t>
            </a:r>
            <a:endParaRPr lang="en-US" dirty="0">
              <a:solidFill>
                <a:schemeClr val="bg1"/>
              </a:solidFill>
            </a:endParaRPr>
          </a:p>
          <a:p>
            <a:pPr marL="609600" indent="-609600">
              <a:lnSpc>
                <a:spcPct val="80000"/>
              </a:lnSpc>
              <a:spcAft>
                <a:spcPct val="30000"/>
              </a:spcAft>
              <a:buClr>
                <a:srgbClr val="FFFF00"/>
              </a:buClr>
            </a:pPr>
            <a:r>
              <a:rPr lang="en-US" dirty="0" smtClean="0">
                <a:solidFill>
                  <a:schemeClr val="bg1"/>
                </a:solidFill>
              </a:rPr>
              <a:t>Readings</a:t>
            </a:r>
            <a:r>
              <a:rPr lang="en-US" sz="2800" dirty="0" smtClean="0">
                <a:solidFill>
                  <a:schemeClr val="bg1"/>
                </a:solidFill>
              </a:rPr>
              <a:t>: recovery &amp; 12-Step related</a:t>
            </a:r>
          </a:p>
          <a:p>
            <a:pPr marL="1009650" lvl="1" indent="-609600">
              <a:lnSpc>
                <a:spcPct val="80000"/>
              </a:lnSpc>
              <a:spcAft>
                <a:spcPct val="30000"/>
              </a:spcAft>
              <a:buClr>
                <a:srgbClr val="FFFF00"/>
              </a:buClr>
            </a:pPr>
            <a:r>
              <a:rPr lang="en-US" dirty="0" smtClean="0">
                <a:solidFill>
                  <a:schemeClr val="bg1"/>
                </a:solidFill>
              </a:rPr>
              <a:t>Reactions </a:t>
            </a:r>
            <a:r>
              <a:rPr lang="en-US" dirty="0">
                <a:solidFill>
                  <a:schemeClr val="bg1"/>
                </a:solidFill>
              </a:rPr>
              <a:t>to suggested readings</a:t>
            </a:r>
          </a:p>
          <a:p>
            <a:pPr marL="1009650" lvl="1" indent="-609600">
              <a:lnSpc>
                <a:spcPct val="80000"/>
              </a:lnSpc>
              <a:spcAft>
                <a:spcPct val="30000"/>
              </a:spcAft>
              <a:buClr>
                <a:srgbClr val="FFFF00"/>
              </a:buClr>
            </a:pPr>
            <a:r>
              <a:rPr lang="en-US" dirty="0" smtClean="0">
                <a:solidFill>
                  <a:schemeClr val="bg1"/>
                </a:solidFill>
              </a:rPr>
              <a:t>Reactions </a:t>
            </a:r>
            <a:r>
              <a:rPr lang="en-US" dirty="0">
                <a:solidFill>
                  <a:schemeClr val="bg1"/>
                </a:solidFill>
              </a:rPr>
              <a:t>to recovery </a:t>
            </a:r>
            <a:r>
              <a:rPr lang="en-US" dirty="0" smtClean="0">
                <a:solidFill>
                  <a:schemeClr val="bg1"/>
                </a:solidFill>
              </a:rPr>
              <a:t>tasks</a:t>
            </a:r>
            <a:endParaRPr lang="en-US" dirty="0">
              <a:solidFill>
                <a:schemeClr val="bg1"/>
              </a:solidFill>
            </a:endParaRPr>
          </a:p>
        </p:txBody>
      </p:sp>
      <p:sp>
        <p:nvSpPr>
          <p:cNvPr id="247812" name="Line 4"/>
          <p:cNvSpPr>
            <a:spLocks noChangeShapeType="1"/>
          </p:cNvSpPr>
          <p:nvPr/>
        </p:nvSpPr>
        <p:spPr bwMode="auto">
          <a:xfrm>
            <a:off x="0" y="11430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FF00"/>
                </a:solidFill>
              </a:rPr>
              <a:t>Examples of Resources Used with Clients</a:t>
            </a:r>
            <a:endParaRPr lang="en-US" dirty="0"/>
          </a:p>
        </p:txBody>
      </p:sp>
      <p:sp>
        <p:nvSpPr>
          <p:cNvPr id="5" name="Content Placeholder 4"/>
          <p:cNvSpPr>
            <a:spLocks noGrp="1"/>
          </p:cNvSpPr>
          <p:nvPr>
            <p:ph idx="1"/>
          </p:nvPr>
        </p:nvSpPr>
        <p:spPr>
          <a:xfrm>
            <a:off x="381000" y="1905000"/>
            <a:ext cx="8229600" cy="4525963"/>
          </a:xfrm>
        </p:spPr>
        <p:txBody>
          <a:bodyPr/>
          <a:lstStyle/>
          <a:p>
            <a:pPr marL="514350" indent="-514350">
              <a:spcBef>
                <a:spcPts val="1200"/>
              </a:spcBef>
              <a:spcAft>
                <a:spcPts val="1200"/>
              </a:spcAft>
              <a:buFont typeface="+mj-lt"/>
              <a:buAutoNum type="arabicPeriod"/>
            </a:pPr>
            <a:r>
              <a:rPr lang="en-US" dirty="0">
                <a:solidFill>
                  <a:srgbClr val="FFFF00"/>
                </a:solidFill>
              </a:rPr>
              <a:t>Workbook on 12-Step </a:t>
            </a:r>
            <a:r>
              <a:rPr lang="en-US" dirty="0" smtClean="0">
                <a:solidFill>
                  <a:srgbClr val="FFFF00"/>
                </a:solidFill>
              </a:rPr>
              <a:t>Programs</a:t>
            </a:r>
          </a:p>
          <a:p>
            <a:pPr marL="514350" indent="-514350">
              <a:spcBef>
                <a:spcPts val="1200"/>
              </a:spcBef>
              <a:spcAft>
                <a:spcPts val="1200"/>
              </a:spcAft>
              <a:buFont typeface="+mj-lt"/>
              <a:buAutoNum type="arabicPeriod"/>
            </a:pPr>
            <a:r>
              <a:rPr lang="en-US" dirty="0" smtClean="0">
                <a:solidFill>
                  <a:srgbClr val="FFFF00"/>
                </a:solidFill>
              </a:rPr>
              <a:t>Recovery Journal</a:t>
            </a:r>
          </a:p>
          <a:p>
            <a:pPr marL="514350" indent="-514350">
              <a:spcBef>
                <a:spcPts val="1200"/>
              </a:spcBef>
              <a:spcAft>
                <a:spcPts val="1200"/>
              </a:spcAft>
              <a:buFont typeface="+mj-lt"/>
              <a:buAutoNum type="arabicPeriod"/>
            </a:pPr>
            <a:r>
              <a:rPr lang="en-US" dirty="0" smtClean="0">
                <a:solidFill>
                  <a:srgbClr val="FFFF00"/>
                </a:solidFill>
              </a:rPr>
              <a:t>Readings</a:t>
            </a:r>
          </a:p>
          <a:p>
            <a:pPr marL="514350" indent="-514350">
              <a:spcBef>
                <a:spcPts val="1200"/>
              </a:spcBef>
              <a:spcAft>
                <a:spcPts val="1200"/>
              </a:spcAft>
              <a:buFont typeface="+mj-lt"/>
              <a:buAutoNum type="arabicPeriod"/>
            </a:pPr>
            <a:r>
              <a:rPr lang="en-US" dirty="0" smtClean="0">
                <a:solidFill>
                  <a:srgbClr val="FFFF00"/>
                </a:solidFill>
              </a:rPr>
              <a:t>Written </a:t>
            </a:r>
            <a:r>
              <a:rPr lang="en-US" dirty="0">
                <a:solidFill>
                  <a:srgbClr val="FFFF00"/>
                </a:solidFill>
              </a:rPr>
              <a:t>Recovery Tasks</a:t>
            </a:r>
            <a:r>
              <a:rPr lang="en-US" b="1" dirty="0">
                <a:solidFill>
                  <a:srgbClr val="FFFF00"/>
                </a:solidFill>
              </a:rPr>
              <a:t/>
            </a:r>
            <a:br>
              <a:rPr lang="en-US" b="1" dirty="0">
                <a:solidFill>
                  <a:srgbClr val="FFFF00"/>
                </a:solidFill>
              </a:rPr>
            </a:br>
            <a:endParaRPr lang="en-US" dirty="0"/>
          </a:p>
        </p:txBody>
      </p:sp>
      <p:sp>
        <p:nvSpPr>
          <p:cNvPr id="6" name="Line 4"/>
          <p:cNvSpPr>
            <a:spLocks noChangeShapeType="1"/>
          </p:cNvSpPr>
          <p:nvPr/>
        </p:nvSpPr>
        <p:spPr bwMode="auto">
          <a:xfrm>
            <a:off x="0" y="1676400"/>
            <a:ext cx="9144000" cy="0"/>
          </a:xfrm>
          <a:prstGeom prst="line">
            <a:avLst/>
          </a:prstGeom>
          <a:noFill/>
          <a:ln w="63500">
            <a:solidFill>
              <a:srgbClr val="FFFF00"/>
            </a:solidFill>
            <a:round/>
            <a:headEnd/>
            <a:tailEnd/>
          </a:ln>
          <a:effectLst/>
        </p:spPr>
        <p:txBody>
          <a:bodyPr/>
          <a:lstStyle/>
          <a:p>
            <a:endParaRPr lang="en-US"/>
          </a:p>
        </p:txBody>
      </p:sp>
    </p:spTree>
    <p:extLst>
      <p:ext uri="{BB962C8B-B14F-4D97-AF65-F5344CB8AC3E}">
        <p14:creationId xmlns:p14="http://schemas.microsoft.com/office/powerpoint/2010/main" val="1368068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57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buFont typeface="Symbol" pitchFamily="18" charset="2"/>
              <a:buNone/>
            </a:pPr>
            <a:r>
              <a:rPr lang="en-US" sz="3200" dirty="0">
                <a:solidFill>
                  <a:srgbClr val="FFFF00"/>
                </a:solidFill>
              </a:rPr>
              <a:t>Why Consider 12-Step Approaches?</a:t>
            </a:r>
          </a:p>
        </p:txBody>
      </p:sp>
      <p:sp>
        <p:nvSpPr>
          <p:cNvPr id="29699" name="Rectangle 3"/>
          <p:cNvSpPr>
            <a:spLocks noChangeArrowheads="1"/>
          </p:cNvSpPr>
          <p:nvPr/>
        </p:nvSpPr>
        <p:spPr bwMode="auto">
          <a:xfrm>
            <a:off x="457200" y="1371600"/>
            <a:ext cx="777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5000"/>
              </a:lnSpc>
              <a:spcBef>
                <a:spcPct val="20000"/>
              </a:spcBef>
              <a:spcAft>
                <a:spcPct val="30000"/>
              </a:spcAft>
              <a:buClr>
                <a:srgbClr val="FFFF00"/>
              </a:buClr>
              <a:buFontTx/>
              <a:buChar char="•"/>
            </a:pPr>
            <a:r>
              <a:rPr lang="en-US" sz="2600" dirty="0">
                <a:solidFill>
                  <a:schemeClr val="bg1">
                    <a:lumMod val="95000"/>
                  </a:schemeClr>
                </a:solidFill>
                <a:cs typeface="Times New Roman" pitchFamily="18" charset="0"/>
              </a:rPr>
              <a:t>12-step orientation/philosophy is the predominant approach found in U.S. substance abuse treatment</a:t>
            </a:r>
          </a:p>
          <a:p>
            <a:pPr marL="342900" indent="-342900">
              <a:lnSpc>
                <a:spcPct val="85000"/>
              </a:lnSpc>
              <a:spcBef>
                <a:spcPct val="20000"/>
              </a:spcBef>
              <a:spcAft>
                <a:spcPct val="30000"/>
              </a:spcAft>
              <a:buClr>
                <a:srgbClr val="FFFF00"/>
              </a:buClr>
              <a:buFontTx/>
              <a:buChar char="•"/>
            </a:pPr>
            <a:r>
              <a:rPr lang="en-US" sz="2600" dirty="0">
                <a:solidFill>
                  <a:schemeClr val="bg1">
                    <a:lumMod val="95000"/>
                  </a:schemeClr>
                </a:solidFill>
                <a:cs typeface="Times New Roman" pitchFamily="18" charset="0"/>
              </a:rPr>
              <a:t>12-step groups represent a readily available, no-cost recovery resource</a:t>
            </a:r>
          </a:p>
          <a:p>
            <a:pPr marL="342900" indent="-342900">
              <a:lnSpc>
                <a:spcPct val="85000"/>
              </a:lnSpc>
              <a:spcBef>
                <a:spcPct val="20000"/>
              </a:spcBef>
              <a:spcAft>
                <a:spcPct val="30000"/>
              </a:spcAft>
              <a:buClr>
                <a:srgbClr val="FFFF00"/>
              </a:buClr>
              <a:buFontTx/>
              <a:buChar char="•"/>
            </a:pPr>
            <a:r>
              <a:rPr lang="en-US" sz="2600" dirty="0">
                <a:solidFill>
                  <a:schemeClr val="bg1">
                    <a:lumMod val="95000"/>
                  </a:schemeClr>
                </a:solidFill>
              </a:rPr>
              <a:t>An annual average of 5.0 million persons aged 12 or older </a:t>
            </a:r>
            <a:r>
              <a:rPr lang="en-US" sz="2600" dirty="0" smtClean="0">
                <a:solidFill>
                  <a:schemeClr val="bg1">
                    <a:lumMod val="95000"/>
                  </a:schemeClr>
                </a:solidFill>
              </a:rPr>
              <a:t>in the U.S attended </a:t>
            </a:r>
            <a:r>
              <a:rPr lang="en-US" sz="2600" dirty="0">
                <a:solidFill>
                  <a:schemeClr val="bg1">
                    <a:lumMod val="95000"/>
                  </a:schemeClr>
                </a:solidFill>
              </a:rPr>
              <a:t>a self-help group in the past year because of their use of alcohol or illicit </a:t>
            </a:r>
            <a:r>
              <a:rPr lang="en-US" sz="2600" dirty="0" smtClean="0">
                <a:solidFill>
                  <a:schemeClr val="bg1">
                    <a:lumMod val="95000"/>
                  </a:schemeClr>
                </a:solidFill>
              </a:rPr>
              <a:t>drugs</a:t>
            </a:r>
            <a:r>
              <a:rPr lang="en-US" sz="2600" dirty="0" smtClean="0">
                <a:solidFill>
                  <a:schemeClr val="bg1">
                    <a:lumMod val="95000"/>
                  </a:schemeClr>
                </a:solidFill>
                <a:cs typeface="Times New Roman" pitchFamily="18" charset="0"/>
              </a:rPr>
              <a:t>, </a:t>
            </a:r>
            <a:r>
              <a:rPr lang="en-US" sz="2600" dirty="0">
                <a:solidFill>
                  <a:schemeClr val="bg1">
                    <a:lumMod val="95000"/>
                  </a:schemeClr>
                </a:solidFill>
                <a:cs typeface="Times New Roman" pitchFamily="18" charset="0"/>
              </a:rPr>
              <a:t>with increased evidence of its effectiveness</a:t>
            </a:r>
          </a:p>
          <a:p>
            <a:pPr marL="342900" indent="-342900">
              <a:lnSpc>
                <a:spcPct val="85000"/>
              </a:lnSpc>
              <a:spcBef>
                <a:spcPct val="20000"/>
              </a:spcBef>
              <a:spcAft>
                <a:spcPct val="40000"/>
              </a:spcAft>
              <a:buClr>
                <a:srgbClr val="FFFF00"/>
              </a:buClr>
              <a:buFontTx/>
              <a:buChar char="•"/>
            </a:pPr>
            <a:r>
              <a:rPr lang="en-US" sz="2600" dirty="0">
                <a:solidFill>
                  <a:schemeClr val="bg1">
                    <a:lumMod val="95000"/>
                  </a:schemeClr>
                </a:solidFill>
                <a:cs typeface="Times New Roman" pitchFamily="18" charset="0"/>
              </a:rPr>
              <a:t>Consistent with community-based treatment program  and counselor treatment philosophy</a:t>
            </a:r>
            <a:r>
              <a:rPr lang="en-US" sz="2800" dirty="0">
                <a:solidFill>
                  <a:schemeClr val="bg1"/>
                </a:solidFill>
                <a:latin typeface="Arial" pitchFamily="34" charset="0"/>
                <a:cs typeface="Times New Roman" pitchFamily="18" charset="0"/>
              </a:rPr>
              <a:t> </a:t>
            </a:r>
          </a:p>
          <a:p>
            <a:pPr marL="342900" indent="-342900">
              <a:lnSpc>
                <a:spcPct val="85000"/>
              </a:lnSpc>
              <a:spcBef>
                <a:spcPct val="20000"/>
              </a:spcBef>
              <a:spcAft>
                <a:spcPct val="30000"/>
              </a:spcAft>
              <a:buClr>
                <a:srgbClr val="FFFF00"/>
              </a:buClr>
              <a:buFont typeface="Symbol" pitchFamily="18" charset="2"/>
              <a:buNone/>
            </a:pPr>
            <a:endParaRPr lang="en-US" sz="2800" dirty="0">
              <a:solidFill>
                <a:schemeClr val="bg1"/>
              </a:solidFill>
              <a:latin typeface="Arial" pitchFamily="34" charset="0"/>
              <a:cs typeface="Times New Roman" pitchFamily="18" charset="0"/>
            </a:endParaRPr>
          </a:p>
          <a:p>
            <a:pPr marL="342900" indent="-342900" eaLnBrk="0" hangingPunct="0">
              <a:lnSpc>
                <a:spcPct val="85000"/>
              </a:lnSpc>
              <a:spcBef>
                <a:spcPct val="20000"/>
              </a:spcBef>
              <a:spcAft>
                <a:spcPct val="30000"/>
              </a:spcAft>
              <a:buClr>
                <a:srgbClr val="FFFF00"/>
              </a:buClr>
              <a:buSzPct val="95000"/>
              <a:buFont typeface="Symbol" pitchFamily="18" charset="2"/>
              <a:buNone/>
            </a:pPr>
            <a:endParaRPr lang="en-US" sz="2800" dirty="0">
              <a:solidFill>
                <a:schemeClr val="bg1"/>
              </a:solidFill>
              <a:latin typeface="Arial" pitchFamily="34" charset="0"/>
              <a:cs typeface="Times New Roman" pitchFamily="18" charset="0"/>
            </a:endParaRPr>
          </a:p>
          <a:p>
            <a:pPr marL="342900" indent="-342900">
              <a:lnSpc>
                <a:spcPct val="85000"/>
              </a:lnSpc>
              <a:spcBef>
                <a:spcPct val="20000"/>
              </a:spcBef>
              <a:spcAft>
                <a:spcPct val="40000"/>
              </a:spcAft>
              <a:buClr>
                <a:srgbClr val="FFFF00"/>
              </a:buClr>
              <a:buSzPct val="110000"/>
              <a:buFont typeface="Symbol" pitchFamily="18" charset="2"/>
              <a:buNone/>
            </a:pPr>
            <a:endParaRPr lang="en-US" sz="2200" dirty="0">
              <a:solidFill>
                <a:schemeClr val="bg1"/>
              </a:solidFill>
              <a:latin typeface="Arial" pitchFamily="34" charset="0"/>
              <a:cs typeface="Times New Roman" pitchFamily="18" charset="0"/>
            </a:endParaRPr>
          </a:p>
        </p:txBody>
      </p:sp>
      <p:sp>
        <p:nvSpPr>
          <p:cNvPr id="29700" name="Line 4"/>
          <p:cNvSpPr>
            <a:spLocks noChangeShapeType="1"/>
          </p:cNvSpPr>
          <p:nvPr/>
        </p:nvSpPr>
        <p:spPr bwMode="auto">
          <a:xfrm>
            <a:off x="0" y="1143000"/>
            <a:ext cx="9144000" cy="0"/>
          </a:xfrm>
          <a:prstGeom prst="line">
            <a:avLst/>
          </a:prstGeom>
          <a:noFill/>
          <a:ln w="635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1" name="Text Box 5"/>
          <p:cNvSpPr txBox="1">
            <a:spLocks noChangeArrowheads="1"/>
          </p:cNvSpPr>
          <p:nvPr/>
        </p:nvSpPr>
        <p:spPr bwMode="auto">
          <a:xfrm>
            <a:off x="8253413" y="6553200"/>
            <a:ext cx="2444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Symbol" pitchFamily="18" charset="2"/>
              <a:buNone/>
            </a:pPr>
            <a:endParaRPr lang="en-US" sz="1400">
              <a:solidFill>
                <a:srgbClr val="FFFF00"/>
              </a:solidFill>
              <a:latin typeface="Times New Roman" pitchFamily="18" charset="0"/>
            </a:endParaRPr>
          </a:p>
        </p:txBody>
      </p:sp>
    </p:spTree>
    <p:extLst>
      <p:ext uri="{BB962C8B-B14F-4D97-AF65-F5344CB8AC3E}">
        <p14:creationId xmlns:p14="http://schemas.microsoft.com/office/powerpoint/2010/main" val="11998119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srcRect/>
          <a:stretch>
            <a:fillRect/>
          </a:stretch>
        </p:blipFill>
        <p:spPr bwMode="auto">
          <a:xfrm>
            <a:off x="228600" y="1316038"/>
            <a:ext cx="4306888" cy="5541962"/>
          </a:xfrm>
          <a:prstGeom prst="rect">
            <a:avLst/>
          </a:prstGeom>
          <a:noFill/>
          <a:ln w="9525">
            <a:noFill/>
            <a:miter lim="800000"/>
            <a:headEnd/>
            <a:tailEnd/>
          </a:ln>
          <a:effectLst/>
        </p:spPr>
      </p:pic>
      <p:sp>
        <p:nvSpPr>
          <p:cNvPr id="47107" name="Rectangle 3"/>
          <p:cNvSpPr>
            <a:spLocks noGrp="1" noChangeArrowheads="1"/>
          </p:cNvSpPr>
          <p:nvPr>
            <p:ph type="title"/>
          </p:nvPr>
        </p:nvSpPr>
        <p:spPr>
          <a:xfrm>
            <a:off x="457200" y="152400"/>
            <a:ext cx="8229600" cy="868363"/>
          </a:xfrm>
        </p:spPr>
        <p:txBody>
          <a:bodyPr/>
          <a:lstStyle/>
          <a:p>
            <a:r>
              <a:rPr lang="en-US" sz="3200">
                <a:solidFill>
                  <a:srgbClr val="FFFF00"/>
                </a:solidFill>
              </a:rPr>
              <a:t>Information About 12-Step Programs </a:t>
            </a:r>
            <a:br>
              <a:rPr lang="en-US" sz="3200">
                <a:solidFill>
                  <a:srgbClr val="FFFF00"/>
                </a:solidFill>
              </a:rPr>
            </a:br>
            <a:r>
              <a:rPr lang="en-US" sz="3200">
                <a:solidFill>
                  <a:srgbClr val="FFFF00"/>
                </a:solidFill>
              </a:rPr>
              <a:t>in the Recovery Process</a:t>
            </a:r>
          </a:p>
        </p:txBody>
      </p:sp>
      <p:sp>
        <p:nvSpPr>
          <p:cNvPr id="47109" name="Rectangle 5"/>
          <p:cNvSpPr>
            <a:spLocks noGrp="1" noChangeArrowheads="1"/>
          </p:cNvSpPr>
          <p:nvPr>
            <p:ph type="body" sz="half" idx="2"/>
          </p:nvPr>
        </p:nvSpPr>
        <p:spPr>
          <a:xfrm>
            <a:off x="4648200" y="1295400"/>
            <a:ext cx="4267200" cy="5562600"/>
          </a:xfrm>
        </p:spPr>
        <p:txBody>
          <a:bodyPr/>
          <a:lstStyle/>
          <a:p>
            <a:pPr>
              <a:lnSpc>
                <a:spcPct val="90000"/>
              </a:lnSpc>
              <a:spcBef>
                <a:spcPts val="1200"/>
              </a:spcBef>
              <a:buClr>
                <a:srgbClr val="FFFF00"/>
              </a:buClr>
            </a:pPr>
            <a:r>
              <a:rPr lang="en-US" sz="2600" dirty="0" smtClean="0">
                <a:solidFill>
                  <a:schemeClr val="bg1"/>
                </a:solidFill>
              </a:rPr>
              <a:t>Provides </a:t>
            </a:r>
            <a:r>
              <a:rPr lang="en-US" sz="2600" dirty="0">
                <a:solidFill>
                  <a:schemeClr val="bg1"/>
                </a:solidFill>
              </a:rPr>
              <a:t>introduction to 12-Step </a:t>
            </a:r>
            <a:r>
              <a:rPr lang="en-US" sz="2600" dirty="0" smtClean="0">
                <a:solidFill>
                  <a:schemeClr val="bg1"/>
                </a:solidFill>
              </a:rPr>
              <a:t>philosophy, </a:t>
            </a:r>
            <a:r>
              <a:rPr lang="en-US" sz="2600" dirty="0">
                <a:solidFill>
                  <a:schemeClr val="bg1"/>
                </a:solidFill>
              </a:rPr>
              <a:t>structure and terminology of 12-Step </a:t>
            </a:r>
            <a:r>
              <a:rPr lang="en-US" sz="2600" dirty="0" smtClean="0">
                <a:solidFill>
                  <a:schemeClr val="bg1"/>
                </a:solidFill>
              </a:rPr>
              <a:t>programs</a:t>
            </a:r>
            <a:endParaRPr lang="en-US" sz="2600" dirty="0">
              <a:solidFill>
                <a:schemeClr val="bg1"/>
              </a:solidFill>
            </a:endParaRPr>
          </a:p>
          <a:p>
            <a:pPr>
              <a:lnSpc>
                <a:spcPct val="90000"/>
              </a:lnSpc>
              <a:spcBef>
                <a:spcPts val="1200"/>
              </a:spcBef>
              <a:buClr>
                <a:srgbClr val="FFFF00"/>
              </a:buClr>
            </a:pPr>
            <a:r>
              <a:rPr lang="en-US" sz="2600" dirty="0">
                <a:solidFill>
                  <a:schemeClr val="bg1"/>
                </a:solidFill>
              </a:rPr>
              <a:t>Addresses common concerns about participation </a:t>
            </a:r>
          </a:p>
          <a:p>
            <a:pPr>
              <a:lnSpc>
                <a:spcPct val="90000"/>
              </a:lnSpc>
              <a:spcBef>
                <a:spcPts val="1200"/>
              </a:spcBef>
              <a:buClr>
                <a:srgbClr val="FFFF00"/>
              </a:buClr>
            </a:pPr>
            <a:r>
              <a:rPr lang="en-US" sz="2600" dirty="0">
                <a:solidFill>
                  <a:schemeClr val="bg1"/>
                </a:solidFill>
              </a:rPr>
              <a:t>Encourages </a:t>
            </a:r>
            <a:r>
              <a:rPr lang="en-US" sz="2600" dirty="0" smtClean="0">
                <a:solidFill>
                  <a:schemeClr val="bg1"/>
                </a:solidFill>
              </a:rPr>
              <a:t>client to set </a:t>
            </a:r>
            <a:r>
              <a:rPr lang="en-US" sz="2600" dirty="0">
                <a:solidFill>
                  <a:schemeClr val="bg1"/>
                </a:solidFill>
              </a:rPr>
              <a:t>goals for attending </a:t>
            </a:r>
            <a:r>
              <a:rPr lang="en-US" sz="2600" dirty="0" smtClean="0">
                <a:solidFill>
                  <a:schemeClr val="bg1"/>
                </a:solidFill>
              </a:rPr>
              <a:t>meetings, </a:t>
            </a:r>
            <a:r>
              <a:rPr lang="en-US" sz="2600" dirty="0">
                <a:solidFill>
                  <a:schemeClr val="bg1"/>
                </a:solidFill>
              </a:rPr>
              <a:t>working the first </a:t>
            </a:r>
            <a:r>
              <a:rPr lang="en-US" sz="2600" dirty="0" smtClean="0">
                <a:solidFill>
                  <a:schemeClr val="bg1"/>
                </a:solidFill>
              </a:rPr>
              <a:t>few Steps</a:t>
            </a:r>
            <a:r>
              <a:rPr lang="en-US" sz="2600" dirty="0">
                <a:solidFill>
                  <a:schemeClr val="bg1"/>
                </a:solidFill>
              </a:rPr>
              <a:t>, joining a home group and obtaining a sponsor. </a:t>
            </a:r>
          </a:p>
        </p:txBody>
      </p:sp>
      <p:sp>
        <p:nvSpPr>
          <p:cNvPr id="47110" name="Line 6"/>
          <p:cNvSpPr>
            <a:spLocks noChangeShapeType="1"/>
          </p:cNvSpPr>
          <p:nvPr/>
        </p:nvSpPr>
        <p:spPr bwMode="auto">
          <a:xfrm>
            <a:off x="0" y="11430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sz="3600">
                <a:solidFill>
                  <a:srgbClr val="FFFF00"/>
                </a:solidFill>
              </a:rPr>
              <a:t>Overview of STAGE-12 Written Journal</a:t>
            </a:r>
          </a:p>
        </p:txBody>
      </p:sp>
      <p:sp>
        <p:nvSpPr>
          <p:cNvPr id="247811" name="Rectangle 3"/>
          <p:cNvSpPr>
            <a:spLocks noGrp="1" noChangeArrowheads="1"/>
          </p:cNvSpPr>
          <p:nvPr>
            <p:ph idx="1"/>
          </p:nvPr>
        </p:nvSpPr>
        <p:spPr>
          <a:xfrm>
            <a:off x="381000" y="1371600"/>
            <a:ext cx="8229600" cy="4678363"/>
          </a:xfrm>
        </p:spPr>
        <p:txBody>
          <a:bodyPr/>
          <a:lstStyle/>
          <a:p>
            <a:pPr marL="609600" indent="-609600">
              <a:lnSpc>
                <a:spcPct val="80000"/>
              </a:lnSpc>
              <a:spcAft>
                <a:spcPct val="30000"/>
              </a:spcAft>
              <a:buClr>
                <a:srgbClr val="FFFF00"/>
              </a:buClr>
            </a:pPr>
            <a:r>
              <a:rPr lang="en-US" dirty="0" smtClean="0">
                <a:solidFill>
                  <a:schemeClr val="bg1"/>
                </a:solidFill>
              </a:rPr>
              <a:t>Meetings </a:t>
            </a:r>
            <a:r>
              <a:rPr lang="en-US" dirty="0">
                <a:solidFill>
                  <a:schemeClr val="bg1"/>
                </a:solidFill>
              </a:rPr>
              <a:t>attended since the last group sessions (dates, times, places)</a:t>
            </a:r>
          </a:p>
          <a:p>
            <a:pPr marL="609600" indent="-609600">
              <a:lnSpc>
                <a:spcPct val="80000"/>
              </a:lnSpc>
              <a:spcAft>
                <a:spcPct val="30000"/>
              </a:spcAft>
              <a:buClr>
                <a:srgbClr val="FFFF00"/>
              </a:buClr>
            </a:pPr>
            <a:r>
              <a:rPr lang="en-US" dirty="0" smtClean="0">
                <a:solidFill>
                  <a:schemeClr val="bg1"/>
                </a:solidFill>
              </a:rPr>
              <a:t>Reactions </a:t>
            </a:r>
            <a:r>
              <a:rPr lang="en-US" dirty="0">
                <a:solidFill>
                  <a:schemeClr val="bg1"/>
                </a:solidFill>
              </a:rPr>
              <a:t>to the meetings (thoughts, feelings, experiences)</a:t>
            </a:r>
          </a:p>
          <a:p>
            <a:pPr marL="609600" indent="-609600">
              <a:lnSpc>
                <a:spcPct val="80000"/>
              </a:lnSpc>
              <a:spcAft>
                <a:spcPct val="30000"/>
              </a:spcAft>
              <a:buClr>
                <a:srgbClr val="FFFF00"/>
              </a:buClr>
            </a:pPr>
            <a:r>
              <a:rPr lang="en-US" dirty="0">
                <a:solidFill>
                  <a:schemeClr val="bg1"/>
                </a:solidFill>
              </a:rPr>
              <a:t>Reactions to suggested readings</a:t>
            </a:r>
          </a:p>
          <a:p>
            <a:pPr marL="609600" indent="-609600">
              <a:lnSpc>
                <a:spcPct val="80000"/>
              </a:lnSpc>
              <a:spcAft>
                <a:spcPct val="30000"/>
              </a:spcAft>
              <a:buClr>
                <a:srgbClr val="FFFF00"/>
              </a:buClr>
            </a:pPr>
            <a:r>
              <a:rPr lang="en-US" dirty="0" smtClean="0">
                <a:solidFill>
                  <a:schemeClr val="bg1"/>
                </a:solidFill>
              </a:rPr>
              <a:t>Any </a:t>
            </a:r>
            <a:r>
              <a:rPr lang="en-US" dirty="0">
                <a:solidFill>
                  <a:schemeClr val="bg1"/>
                </a:solidFill>
              </a:rPr>
              <a:t>episodes of drug or alcohol use (lapses or relapses)</a:t>
            </a:r>
          </a:p>
          <a:p>
            <a:pPr marL="609600" indent="-609600">
              <a:lnSpc>
                <a:spcPct val="80000"/>
              </a:lnSpc>
              <a:spcAft>
                <a:spcPct val="30000"/>
              </a:spcAft>
              <a:buClr>
                <a:srgbClr val="FFFF00"/>
              </a:buClr>
            </a:pPr>
            <a:r>
              <a:rPr lang="en-US" dirty="0">
                <a:solidFill>
                  <a:schemeClr val="bg1"/>
                </a:solidFill>
              </a:rPr>
              <a:t>Reactions to recovery </a:t>
            </a:r>
            <a:r>
              <a:rPr lang="en-US" dirty="0" smtClean="0">
                <a:solidFill>
                  <a:schemeClr val="bg1"/>
                </a:solidFill>
              </a:rPr>
              <a:t>tasks assigned</a:t>
            </a:r>
            <a:endParaRPr lang="en-US" dirty="0">
              <a:solidFill>
                <a:schemeClr val="bg1"/>
              </a:solidFill>
            </a:endParaRPr>
          </a:p>
          <a:p>
            <a:pPr marL="609600" indent="-609600">
              <a:lnSpc>
                <a:spcPct val="80000"/>
              </a:lnSpc>
              <a:spcAft>
                <a:spcPct val="30000"/>
              </a:spcAft>
              <a:buClr>
                <a:srgbClr val="FFFF00"/>
              </a:buClr>
            </a:pPr>
            <a:r>
              <a:rPr lang="en-US" dirty="0">
                <a:solidFill>
                  <a:schemeClr val="bg1"/>
                </a:solidFill>
              </a:rPr>
              <a:t>Strong cravings or urges to use drugs and how these were managed</a:t>
            </a:r>
          </a:p>
        </p:txBody>
      </p:sp>
      <p:sp>
        <p:nvSpPr>
          <p:cNvPr id="247812" name="Line 4"/>
          <p:cNvSpPr>
            <a:spLocks noChangeShapeType="1"/>
          </p:cNvSpPr>
          <p:nvPr/>
        </p:nvSpPr>
        <p:spPr bwMode="auto">
          <a:xfrm>
            <a:off x="0" y="11430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457200" y="-228600"/>
            <a:ext cx="8229600" cy="1143000"/>
          </a:xfrm>
        </p:spPr>
        <p:txBody>
          <a:bodyPr/>
          <a:lstStyle/>
          <a:p>
            <a:r>
              <a:rPr lang="en-US" sz="3200">
                <a:solidFill>
                  <a:srgbClr val="FFFF00"/>
                </a:solidFill>
              </a:rPr>
              <a:t>STAGE-12 Participant Journal</a:t>
            </a:r>
          </a:p>
        </p:txBody>
      </p:sp>
      <p:sp>
        <p:nvSpPr>
          <p:cNvPr id="203779" name="Rectangle 3"/>
          <p:cNvSpPr>
            <a:spLocks noGrp="1" noChangeArrowheads="1"/>
          </p:cNvSpPr>
          <p:nvPr>
            <p:ph type="body" sz="half" idx="1"/>
          </p:nvPr>
        </p:nvSpPr>
        <p:spPr>
          <a:xfrm>
            <a:off x="457200" y="1143000"/>
            <a:ext cx="4038600" cy="5486400"/>
          </a:xfrm>
        </p:spPr>
        <p:txBody>
          <a:bodyPr/>
          <a:lstStyle/>
          <a:p>
            <a:pPr>
              <a:spcAft>
                <a:spcPct val="25000"/>
              </a:spcAft>
              <a:buClr>
                <a:srgbClr val="FFFF00"/>
              </a:buClr>
              <a:buFontTx/>
              <a:buNone/>
            </a:pPr>
            <a:r>
              <a:rPr lang="en-US" sz="2400">
                <a:solidFill>
                  <a:schemeClr val="bg1"/>
                </a:solidFill>
              </a:rPr>
              <a:t>A primary component of both group and individual sessions is the</a:t>
            </a:r>
            <a:r>
              <a:rPr lang="en-US" sz="2400"/>
              <a:t> </a:t>
            </a:r>
            <a:r>
              <a:rPr lang="en-US" sz="2400" i="1">
                <a:solidFill>
                  <a:srgbClr val="FFFF00"/>
                </a:solidFill>
              </a:rPr>
              <a:t>Participant Journal: Recovery Task Report</a:t>
            </a:r>
          </a:p>
          <a:p>
            <a:pPr>
              <a:spcAft>
                <a:spcPct val="25000"/>
              </a:spcAft>
              <a:buClr>
                <a:srgbClr val="FFFF00"/>
              </a:buClr>
              <a:buFontTx/>
              <a:buNone/>
            </a:pPr>
            <a:r>
              <a:rPr lang="en-US" sz="2400">
                <a:solidFill>
                  <a:schemeClr val="bg1"/>
                </a:solidFill>
              </a:rPr>
              <a:t>Page 1 involves </a:t>
            </a:r>
          </a:p>
          <a:p>
            <a:pPr lvl="1">
              <a:spcAft>
                <a:spcPct val="25000"/>
              </a:spcAft>
              <a:buClr>
                <a:srgbClr val="FFFF00"/>
              </a:buClr>
            </a:pPr>
            <a:r>
              <a:rPr lang="en-US" sz="2200">
                <a:solidFill>
                  <a:schemeClr val="bg1"/>
                </a:solidFill>
              </a:rPr>
              <a:t>listing of 12-Step meetings the client agrees to attend</a:t>
            </a:r>
          </a:p>
          <a:p>
            <a:pPr lvl="1">
              <a:spcAft>
                <a:spcPct val="25000"/>
              </a:spcAft>
              <a:buClr>
                <a:srgbClr val="FFFF00"/>
              </a:buClr>
            </a:pPr>
            <a:r>
              <a:rPr lang="en-US" sz="2200">
                <a:solidFill>
                  <a:schemeClr val="bg1"/>
                </a:solidFill>
              </a:rPr>
              <a:t>12-Step readings and other activities the person agrees to do</a:t>
            </a:r>
          </a:p>
        </p:txBody>
      </p:sp>
      <p:pic>
        <p:nvPicPr>
          <p:cNvPr id="203783" name="Picture 7"/>
          <p:cNvPicPr>
            <a:picLocks noGrp="1" noChangeAspect="1" noChangeArrowheads="1"/>
          </p:cNvPicPr>
          <p:nvPr>
            <p:ph sz="half" idx="2"/>
          </p:nvPr>
        </p:nvPicPr>
        <p:blipFill>
          <a:blip r:embed="rId3" cstate="print"/>
          <a:srcRect/>
          <a:stretch>
            <a:fillRect/>
          </a:stretch>
        </p:blipFill>
        <p:spPr>
          <a:xfrm>
            <a:off x="4560888" y="1143000"/>
            <a:ext cx="4011612" cy="5181600"/>
          </a:xfrm>
        </p:spPr>
      </p:pic>
      <p:sp>
        <p:nvSpPr>
          <p:cNvPr id="203781" name="Line 5"/>
          <p:cNvSpPr>
            <a:spLocks noChangeShapeType="1"/>
          </p:cNvSpPr>
          <p:nvPr/>
        </p:nvSpPr>
        <p:spPr bwMode="auto">
          <a:xfrm>
            <a:off x="0" y="7620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533400" y="-152400"/>
            <a:ext cx="8229600" cy="1143000"/>
          </a:xfrm>
        </p:spPr>
        <p:txBody>
          <a:bodyPr/>
          <a:lstStyle/>
          <a:p>
            <a:r>
              <a:rPr lang="en-US" sz="3200">
                <a:solidFill>
                  <a:srgbClr val="FFFF00"/>
                </a:solidFill>
              </a:rPr>
              <a:t>STAGE-12 Participant Journal</a:t>
            </a:r>
          </a:p>
        </p:txBody>
      </p:sp>
      <p:pic>
        <p:nvPicPr>
          <p:cNvPr id="205831" name="Picture 7"/>
          <p:cNvPicPr>
            <a:picLocks noGrp="1" noChangeAspect="1" noChangeArrowheads="1"/>
          </p:cNvPicPr>
          <p:nvPr>
            <p:ph sz="half" idx="1"/>
          </p:nvPr>
        </p:nvPicPr>
        <p:blipFill>
          <a:blip r:embed="rId3" cstate="print"/>
          <a:srcRect/>
          <a:stretch>
            <a:fillRect/>
          </a:stretch>
        </p:blipFill>
        <p:spPr>
          <a:xfrm>
            <a:off x="414338" y="1295400"/>
            <a:ext cx="3878262" cy="4830763"/>
          </a:xfrm>
        </p:spPr>
      </p:pic>
      <p:sp>
        <p:nvSpPr>
          <p:cNvPr id="205827" name="Rectangle 3"/>
          <p:cNvSpPr>
            <a:spLocks noGrp="1" noChangeArrowheads="1"/>
          </p:cNvSpPr>
          <p:nvPr>
            <p:ph type="body" sz="half" idx="2"/>
          </p:nvPr>
        </p:nvSpPr>
        <p:spPr>
          <a:xfrm>
            <a:off x="4724400" y="1219200"/>
            <a:ext cx="4267200" cy="4983163"/>
          </a:xfrm>
        </p:spPr>
        <p:txBody>
          <a:bodyPr/>
          <a:lstStyle/>
          <a:p>
            <a:pPr>
              <a:lnSpc>
                <a:spcPct val="90000"/>
              </a:lnSpc>
              <a:spcAft>
                <a:spcPct val="30000"/>
              </a:spcAft>
              <a:buClr>
                <a:srgbClr val="FFFF00"/>
              </a:buClr>
              <a:buFontTx/>
              <a:buNone/>
            </a:pPr>
            <a:r>
              <a:rPr lang="en-US" sz="2800">
                <a:solidFill>
                  <a:schemeClr val="bg1"/>
                </a:solidFill>
              </a:rPr>
              <a:t>Pages 2 &amp; 3 involve:</a:t>
            </a:r>
          </a:p>
          <a:p>
            <a:pPr>
              <a:lnSpc>
                <a:spcPct val="90000"/>
              </a:lnSpc>
              <a:spcAft>
                <a:spcPct val="30000"/>
              </a:spcAft>
              <a:buClr>
                <a:srgbClr val="FFFF00"/>
              </a:buClr>
            </a:pPr>
            <a:r>
              <a:rPr lang="en-US" sz="2800">
                <a:solidFill>
                  <a:schemeClr val="bg1"/>
                </a:solidFill>
              </a:rPr>
              <a:t>Reports on meetings attended</a:t>
            </a:r>
          </a:p>
          <a:p>
            <a:pPr lvl="1">
              <a:lnSpc>
                <a:spcPct val="90000"/>
              </a:lnSpc>
              <a:spcAft>
                <a:spcPct val="30000"/>
              </a:spcAft>
              <a:buClr>
                <a:srgbClr val="FFFF00"/>
              </a:buClr>
            </a:pPr>
            <a:r>
              <a:rPr lang="en-US" sz="2400">
                <a:solidFill>
                  <a:schemeClr val="bg1"/>
                </a:solidFill>
              </a:rPr>
              <a:t>Type of meeting</a:t>
            </a:r>
          </a:p>
          <a:p>
            <a:pPr lvl="1">
              <a:lnSpc>
                <a:spcPct val="90000"/>
              </a:lnSpc>
              <a:spcAft>
                <a:spcPct val="30000"/>
              </a:spcAft>
              <a:buClr>
                <a:srgbClr val="FFFF00"/>
              </a:buClr>
            </a:pPr>
            <a:r>
              <a:rPr lang="en-US" sz="2400">
                <a:solidFill>
                  <a:schemeClr val="bg1"/>
                </a:solidFill>
              </a:rPr>
              <a:t>Date, time, place</a:t>
            </a:r>
          </a:p>
          <a:p>
            <a:pPr lvl="1">
              <a:lnSpc>
                <a:spcPct val="90000"/>
              </a:lnSpc>
              <a:spcAft>
                <a:spcPct val="30000"/>
              </a:spcAft>
              <a:buClr>
                <a:srgbClr val="FFFF00"/>
              </a:buClr>
            </a:pPr>
            <a:r>
              <a:rPr lang="en-US" sz="2400">
                <a:solidFill>
                  <a:schemeClr val="bg1"/>
                </a:solidFill>
              </a:rPr>
              <a:t>“What I heard/saw”</a:t>
            </a:r>
          </a:p>
          <a:p>
            <a:pPr lvl="1">
              <a:lnSpc>
                <a:spcPct val="90000"/>
              </a:lnSpc>
              <a:spcAft>
                <a:spcPct val="30000"/>
              </a:spcAft>
              <a:buClr>
                <a:srgbClr val="FFFF00"/>
              </a:buClr>
            </a:pPr>
            <a:r>
              <a:rPr lang="en-US" sz="2400">
                <a:solidFill>
                  <a:schemeClr val="bg1"/>
                </a:solidFill>
              </a:rPr>
              <a:t>“What I think about what I heard/saw”</a:t>
            </a:r>
          </a:p>
          <a:p>
            <a:pPr lvl="1">
              <a:lnSpc>
                <a:spcPct val="90000"/>
              </a:lnSpc>
              <a:spcAft>
                <a:spcPct val="30000"/>
              </a:spcAft>
              <a:buClr>
                <a:srgbClr val="FFFF00"/>
              </a:buClr>
            </a:pPr>
            <a:r>
              <a:rPr lang="en-US" sz="2400">
                <a:solidFill>
                  <a:schemeClr val="bg1"/>
                </a:solidFill>
              </a:rPr>
              <a:t>“Questions/feelings about what I heard/saw”</a:t>
            </a:r>
          </a:p>
          <a:p>
            <a:pPr lvl="1">
              <a:buClr>
                <a:srgbClr val="FFFF00"/>
              </a:buClr>
            </a:pPr>
            <a:endParaRPr lang="en-US" sz="2400">
              <a:solidFill>
                <a:schemeClr val="bg1"/>
              </a:solidFill>
            </a:endParaRPr>
          </a:p>
        </p:txBody>
      </p:sp>
      <p:sp>
        <p:nvSpPr>
          <p:cNvPr id="205829" name="Line 5"/>
          <p:cNvSpPr>
            <a:spLocks noChangeShapeType="1"/>
          </p:cNvSpPr>
          <p:nvPr/>
        </p:nvSpPr>
        <p:spPr bwMode="auto">
          <a:xfrm>
            <a:off x="0" y="7620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533400" y="-228600"/>
            <a:ext cx="8229600" cy="1143000"/>
          </a:xfrm>
        </p:spPr>
        <p:txBody>
          <a:bodyPr/>
          <a:lstStyle/>
          <a:p>
            <a:r>
              <a:rPr lang="en-US" sz="3200">
                <a:solidFill>
                  <a:srgbClr val="FFFF00"/>
                </a:solidFill>
              </a:rPr>
              <a:t>STAGE-12 Participant Journal</a:t>
            </a:r>
          </a:p>
        </p:txBody>
      </p:sp>
      <p:sp>
        <p:nvSpPr>
          <p:cNvPr id="207875" name="Rectangle 3"/>
          <p:cNvSpPr>
            <a:spLocks noGrp="1" noChangeArrowheads="1"/>
          </p:cNvSpPr>
          <p:nvPr>
            <p:ph type="body" sz="half" idx="1"/>
          </p:nvPr>
        </p:nvSpPr>
        <p:spPr>
          <a:xfrm>
            <a:off x="457200" y="1066800"/>
            <a:ext cx="4038600" cy="5059363"/>
          </a:xfrm>
        </p:spPr>
        <p:txBody>
          <a:bodyPr/>
          <a:lstStyle/>
          <a:p>
            <a:pPr>
              <a:lnSpc>
                <a:spcPct val="90000"/>
              </a:lnSpc>
              <a:spcAft>
                <a:spcPct val="30000"/>
              </a:spcAft>
              <a:buClr>
                <a:srgbClr val="FFFF00"/>
              </a:buClr>
              <a:buFontTx/>
              <a:buNone/>
            </a:pPr>
            <a:r>
              <a:rPr lang="en-US" sz="2800">
                <a:solidFill>
                  <a:schemeClr val="bg1"/>
                </a:solidFill>
              </a:rPr>
              <a:t>Page 4 involves:</a:t>
            </a:r>
          </a:p>
          <a:p>
            <a:pPr>
              <a:lnSpc>
                <a:spcPct val="90000"/>
              </a:lnSpc>
              <a:spcAft>
                <a:spcPct val="30000"/>
              </a:spcAft>
              <a:buClr>
                <a:srgbClr val="FFFF00"/>
              </a:buClr>
            </a:pPr>
            <a:r>
              <a:rPr lang="en-US" sz="2800">
                <a:solidFill>
                  <a:schemeClr val="bg1"/>
                </a:solidFill>
              </a:rPr>
              <a:t>Reactions to suggested readings/tapes </a:t>
            </a:r>
          </a:p>
          <a:p>
            <a:pPr>
              <a:lnSpc>
                <a:spcPct val="90000"/>
              </a:lnSpc>
              <a:spcAft>
                <a:spcPct val="30000"/>
              </a:spcAft>
              <a:buClr>
                <a:srgbClr val="FFFF00"/>
              </a:buClr>
            </a:pPr>
            <a:r>
              <a:rPr lang="en-US" sz="2800">
                <a:solidFill>
                  <a:schemeClr val="bg1"/>
                </a:solidFill>
              </a:rPr>
              <a:t>“Slips” that occurred, how used/drank, and what done about it</a:t>
            </a:r>
          </a:p>
          <a:p>
            <a:pPr>
              <a:lnSpc>
                <a:spcPct val="90000"/>
              </a:lnSpc>
              <a:spcAft>
                <a:spcPct val="30000"/>
              </a:spcAft>
              <a:buClr>
                <a:srgbClr val="FFFF00"/>
              </a:buClr>
            </a:pPr>
            <a:r>
              <a:rPr lang="en-US" sz="2800">
                <a:solidFill>
                  <a:schemeClr val="bg1"/>
                </a:solidFill>
              </a:rPr>
              <a:t>Cravings or urges to use/drink; when it happened, what done about it </a:t>
            </a:r>
          </a:p>
        </p:txBody>
      </p:sp>
      <p:pic>
        <p:nvPicPr>
          <p:cNvPr id="207879" name="Picture 7"/>
          <p:cNvPicPr>
            <a:picLocks noGrp="1" noChangeAspect="1" noChangeArrowheads="1"/>
          </p:cNvPicPr>
          <p:nvPr>
            <p:ph sz="half" idx="2"/>
          </p:nvPr>
        </p:nvPicPr>
        <p:blipFill>
          <a:blip r:embed="rId3" cstate="print"/>
          <a:srcRect/>
          <a:stretch>
            <a:fillRect/>
          </a:stretch>
        </p:blipFill>
        <p:spPr>
          <a:xfrm>
            <a:off x="4489450" y="1219200"/>
            <a:ext cx="4040188" cy="4906963"/>
          </a:xfrm>
        </p:spPr>
      </p:pic>
      <p:sp>
        <p:nvSpPr>
          <p:cNvPr id="207877" name="Line 5"/>
          <p:cNvSpPr>
            <a:spLocks noChangeShapeType="1"/>
          </p:cNvSpPr>
          <p:nvPr/>
        </p:nvSpPr>
        <p:spPr bwMode="auto">
          <a:xfrm>
            <a:off x="0" y="7620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4" name="Rectangle 4"/>
          <p:cNvSpPr>
            <a:spLocks noGrp="1" noChangeArrowheads="1"/>
          </p:cNvSpPr>
          <p:nvPr>
            <p:ph type="title"/>
          </p:nvPr>
        </p:nvSpPr>
        <p:spPr>
          <a:xfrm>
            <a:off x="457200" y="2362200"/>
            <a:ext cx="8229600" cy="1143000"/>
          </a:xfrm>
        </p:spPr>
        <p:txBody>
          <a:bodyPr/>
          <a:lstStyle/>
          <a:p>
            <a:r>
              <a:rPr lang="en-US" sz="4000" dirty="0" smtClean="0">
                <a:solidFill>
                  <a:srgbClr val="FFFF00"/>
                </a:solidFill>
              </a:rPr>
              <a:t>Recovery </a:t>
            </a:r>
            <a:r>
              <a:rPr lang="en-US" sz="4000" dirty="0">
                <a:solidFill>
                  <a:srgbClr val="FFFF00"/>
                </a:solidFill>
              </a:rPr>
              <a:t>Tasks and Readings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457200" y="0"/>
            <a:ext cx="8229600" cy="1219200"/>
          </a:xfrm>
        </p:spPr>
        <p:txBody>
          <a:bodyPr/>
          <a:lstStyle/>
          <a:p>
            <a:r>
              <a:rPr lang="en-US" sz="3600" dirty="0">
                <a:solidFill>
                  <a:srgbClr val="FFFF00"/>
                </a:solidFill>
              </a:rPr>
              <a:t>Recovery Tasks and Readings</a:t>
            </a:r>
          </a:p>
        </p:txBody>
      </p:sp>
      <p:sp>
        <p:nvSpPr>
          <p:cNvPr id="245763" name="Rectangle 3"/>
          <p:cNvSpPr>
            <a:spLocks noGrp="1" noChangeArrowheads="1"/>
          </p:cNvSpPr>
          <p:nvPr>
            <p:ph idx="1"/>
          </p:nvPr>
        </p:nvSpPr>
        <p:spPr>
          <a:xfrm>
            <a:off x="457200" y="1371600"/>
            <a:ext cx="8229600" cy="4754563"/>
          </a:xfrm>
        </p:spPr>
        <p:txBody>
          <a:bodyPr/>
          <a:lstStyle/>
          <a:p>
            <a:pPr>
              <a:lnSpc>
                <a:spcPct val="80000"/>
              </a:lnSpc>
              <a:spcAft>
                <a:spcPct val="30000"/>
              </a:spcAft>
              <a:buClr>
                <a:srgbClr val="FFFF00"/>
              </a:buClr>
            </a:pPr>
            <a:r>
              <a:rPr lang="en-US" sz="3000" dirty="0">
                <a:solidFill>
                  <a:schemeClr val="bg1"/>
                </a:solidFill>
              </a:rPr>
              <a:t>Engaging in 12-Step activities </a:t>
            </a:r>
            <a:r>
              <a:rPr lang="en-US" sz="3000" dirty="0" smtClean="0">
                <a:solidFill>
                  <a:schemeClr val="bg1"/>
                </a:solidFill>
              </a:rPr>
              <a:t>is better </a:t>
            </a:r>
            <a:r>
              <a:rPr lang="en-US" sz="3000" dirty="0">
                <a:solidFill>
                  <a:schemeClr val="bg1"/>
                </a:solidFill>
              </a:rPr>
              <a:t>predictor of outcomes than </a:t>
            </a:r>
            <a:r>
              <a:rPr lang="en-US" sz="3000" dirty="0" smtClean="0">
                <a:solidFill>
                  <a:schemeClr val="bg1"/>
                </a:solidFill>
              </a:rPr>
              <a:t>just attendance</a:t>
            </a:r>
            <a:endParaRPr lang="en-US" sz="3000" dirty="0">
              <a:solidFill>
                <a:schemeClr val="bg1"/>
              </a:solidFill>
            </a:endParaRPr>
          </a:p>
          <a:p>
            <a:pPr>
              <a:lnSpc>
                <a:spcPct val="80000"/>
              </a:lnSpc>
              <a:spcAft>
                <a:spcPct val="30000"/>
              </a:spcAft>
              <a:buClr>
                <a:srgbClr val="FFFF00"/>
              </a:buClr>
            </a:pPr>
            <a:r>
              <a:rPr lang="en-US" sz="3000" dirty="0">
                <a:solidFill>
                  <a:schemeClr val="bg1"/>
                </a:solidFill>
              </a:rPr>
              <a:t>Completing “homework” assignments </a:t>
            </a:r>
            <a:r>
              <a:rPr lang="en-US" sz="3000" dirty="0" smtClean="0">
                <a:solidFill>
                  <a:schemeClr val="bg1"/>
                </a:solidFill>
              </a:rPr>
              <a:t>or recovery tasks” </a:t>
            </a:r>
            <a:r>
              <a:rPr lang="en-US" sz="3000" dirty="0">
                <a:solidFill>
                  <a:schemeClr val="bg1"/>
                </a:solidFill>
              </a:rPr>
              <a:t>has been demonstrated to improve outcomes</a:t>
            </a:r>
          </a:p>
          <a:p>
            <a:pPr>
              <a:lnSpc>
                <a:spcPct val="80000"/>
              </a:lnSpc>
              <a:spcAft>
                <a:spcPct val="30000"/>
              </a:spcAft>
              <a:buClr>
                <a:srgbClr val="FFFF00"/>
              </a:buClr>
            </a:pPr>
            <a:r>
              <a:rPr lang="en-US" sz="3000" dirty="0" smtClean="0">
                <a:solidFill>
                  <a:schemeClr val="bg1"/>
                </a:solidFill>
              </a:rPr>
              <a:t>Each </a:t>
            </a:r>
            <a:r>
              <a:rPr lang="en-US" sz="3000" dirty="0">
                <a:solidFill>
                  <a:schemeClr val="bg1"/>
                </a:solidFill>
              </a:rPr>
              <a:t>group session has specific recovery tasks and recommended 12-Step and recovery-oriented readings assigned</a:t>
            </a:r>
          </a:p>
          <a:p>
            <a:pPr>
              <a:lnSpc>
                <a:spcPct val="80000"/>
              </a:lnSpc>
              <a:spcAft>
                <a:spcPct val="30000"/>
              </a:spcAft>
              <a:buClr>
                <a:srgbClr val="FFFF00"/>
              </a:buClr>
            </a:pPr>
            <a:r>
              <a:rPr lang="en-US" sz="3000" dirty="0">
                <a:solidFill>
                  <a:schemeClr val="bg1"/>
                </a:solidFill>
              </a:rPr>
              <a:t>Whether or not clients have completed these tasks, as well as their reactions to them, </a:t>
            </a:r>
            <a:r>
              <a:rPr lang="en-US" sz="3000" dirty="0" smtClean="0">
                <a:solidFill>
                  <a:schemeClr val="bg1"/>
                </a:solidFill>
              </a:rPr>
              <a:t>are discussed during  “check-in</a:t>
            </a:r>
            <a:r>
              <a:rPr lang="en-US" sz="3000" dirty="0">
                <a:solidFill>
                  <a:schemeClr val="bg1"/>
                </a:solidFill>
              </a:rPr>
              <a:t>” </a:t>
            </a:r>
          </a:p>
        </p:txBody>
      </p:sp>
      <p:sp>
        <p:nvSpPr>
          <p:cNvPr id="245764" name="Line 4"/>
          <p:cNvSpPr>
            <a:spLocks noChangeShapeType="1"/>
          </p:cNvSpPr>
          <p:nvPr/>
        </p:nvSpPr>
        <p:spPr bwMode="auto">
          <a:xfrm>
            <a:off x="0" y="12192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z="3600">
                <a:solidFill>
                  <a:srgbClr val="FFFF00"/>
                </a:solidFill>
              </a:rPr>
              <a:t>Recovery Readings</a:t>
            </a:r>
          </a:p>
        </p:txBody>
      </p:sp>
      <p:sp>
        <p:nvSpPr>
          <p:cNvPr id="243715" name="Rectangle 3"/>
          <p:cNvSpPr>
            <a:spLocks noGrp="1" noChangeArrowheads="1"/>
          </p:cNvSpPr>
          <p:nvPr>
            <p:ph idx="1"/>
          </p:nvPr>
        </p:nvSpPr>
        <p:spPr>
          <a:xfrm>
            <a:off x="457200" y="1447800"/>
            <a:ext cx="8229600" cy="4525963"/>
          </a:xfrm>
        </p:spPr>
        <p:txBody>
          <a:bodyPr/>
          <a:lstStyle/>
          <a:p>
            <a:pPr>
              <a:spcBef>
                <a:spcPts val="0"/>
              </a:spcBef>
              <a:spcAft>
                <a:spcPts val="0"/>
              </a:spcAft>
              <a:buClr>
                <a:srgbClr val="FFFF00"/>
              </a:buClr>
            </a:pPr>
            <a:r>
              <a:rPr lang="en-US" dirty="0" smtClean="0">
                <a:solidFill>
                  <a:schemeClr val="bg1"/>
                </a:solidFill>
              </a:rPr>
              <a:t>Readings </a:t>
            </a:r>
            <a:r>
              <a:rPr lang="en-US" dirty="0">
                <a:solidFill>
                  <a:schemeClr val="bg1"/>
                </a:solidFill>
              </a:rPr>
              <a:t>from NA, CA, CMA or AA texts: </a:t>
            </a:r>
          </a:p>
          <a:p>
            <a:pPr lvl="1">
              <a:spcBef>
                <a:spcPts val="0"/>
              </a:spcBef>
              <a:spcAft>
                <a:spcPts val="0"/>
              </a:spcAft>
              <a:buClr>
                <a:srgbClr val="FFFF00"/>
              </a:buClr>
            </a:pPr>
            <a:r>
              <a:rPr lang="en-US" sz="3200" u="sng" dirty="0">
                <a:solidFill>
                  <a:schemeClr val="bg1"/>
                </a:solidFill>
              </a:rPr>
              <a:t>Alcoholics Anonymous</a:t>
            </a:r>
            <a:r>
              <a:rPr lang="en-US" sz="3200" dirty="0">
                <a:solidFill>
                  <a:schemeClr val="bg1"/>
                </a:solidFill>
              </a:rPr>
              <a:t> (“The Big Book” of AA). </a:t>
            </a:r>
          </a:p>
          <a:p>
            <a:pPr lvl="1">
              <a:spcBef>
                <a:spcPts val="0"/>
              </a:spcBef>
              <a:spcAft>
                <a:spcPts val="0"/>
              </a:spcAft>
              <a:buClr>
                <a:srgbClr val="FFFF00"/>
              </a:buClr>
            </a:pPr>
            <a:r>
              <a:rPr lang="en-US" sz="3200" u="sng" dirty="0">
                <a:solidFill>
                  <a:schemeClr val="bg1"/>
                </a:solidFill>
              </a:rPr>
              <a:t>Twelve Steps and Twelve Traditions</a:t>
            </a:r>
            <a:r>
              <a:rPr lang="en-US" sz="3200" dirty="0">
                <a:solidFill>
                  <a:schemeClr val="bg1"/>
                </a:solidFill>
              </a:rPr>
              <a:t>.</a:t>
            </a:r>
          </a:p>
          <a:p>
            <a:pPr lvl="1">
              <a:spcBef>
                <a:spcPts val="0"/>
              </a:spcBef>
              <a:spcAft>
                <a:spcPts val="0"/>
              </a:spcAft>
              <a:buClr>
                <a:srgbClr val="FFFF00"/>
              </a:buClr>
            </a:pPr>
            <a:r>
              <a:rPr lang="en-US" sz="3200" u="sng" dirty="0">
                <a:solidFill>
                  <a:schemeClr val="bg1"/>
                </a:solidFill>
              </a:rPr>
              <a:t>Narcotics Anonymous</a:t>
            </a:r>
            <a:r>
              <a:rPr lang="en-US" sz="3200" dirty="0">
                <a:solidFill>
                  <a:schemeClr val="bg1"/>
                </a:solidFill>
              </a:rPr>
              <a:t> (“The Basic Text of NA”).</a:t>
            </a:r>
          </a:p>
          <a:p>
            <a:pPr lvl="1">
              <a:spcBef>
                <a:spcPts val="0"/>
              </a:spcBef>
              <a:spcAft>
                <a:spcPts val="0"/>
              </a:spcAft>
              <a:buClr>
                <a:srgbClr val="FFFF00"/>
              </a:buClr>
            </a:pPr>
            <a:r>
              <a:rPr lang="en-US" sz="3200" u="sng" dirty="0">
                <a:solidFill>
                  <a:schemeClr val="bg1"/>
                </a:solidFill>
              </a:rPr>
              <a:t>Living </a:t>
            </a:r>
            <a:r>
              <a:rPr lang="en-US" sz="3200" u="sng" dirty="0" smtClean="0">
                <a:solidFill>
                  <a:schemeClr val="bg1"/>
                </a:solidFill>
              </a:rPr>
              <a:t>Sober</a:t>
            </a:r>
            <a:endParaRPr lang="en-US" sz="3200" dirty="0">
              <a:solidFill>
                <a:schemeClr val="bg1"/>
              </a:solidFill>
            </a:endParaRPr>
          </a:p>
          <a:p>
            <a:pPr lvl="1">
              <a:spcBef>
                <a:spcPts val="0"/>
              </a:spcBef>
              <a:spcAft>
                <a:spcPts val="0"/>
              </a:spcAft>
              <a:buClr>
                <a:srgbClr val="FFFF00"/>
              </a:buClr>
            </a:pPr>
            <a:r>
              <a:rPr lang="en-US" sz="3200" u="sng" dirty="0">
                <a:solidFill>
                  <a:schemeClr val="bg1"/>
                </a:solidFill>
              </a:rPr>
              <a:t>Hope, Faith &amp; </a:t>
            </a:r>
            <a:r>
              <a:rPr lang="en-US" sz="3200" u="sng" dirty="0" smtClean="0">
                <a:solidFill>
                  <a:schemeClr val="bg1"/>
                </a:solidFill>
              </a:rPr>
              <a:t>Courage</a:t>
            </a:r>
            <a:endParaRPr lang="en-US" sz="3200" dirty="0" smtClean="0">
              <a:solidFill>
                <a:schemeClr val="bg1"/>
              </a:solidFill>
            </a:endParaRPr>
          </a:p>
          <a:p>
            <a:pPr lvl="1">
              <a:spcBef>
                <a:spcPts val="0"/>
              </a:spcBef>
              <a:spcAft>
                <a:spcPts val="0"/>
              </a:spcAft>
              <a:buClr>
                <a:srgbClr val="FFFF00"/>
              </a:buClr>
            </a:pPr>
            <a:r>
              <a:rPr lang="en-US" sz="3200" dirty="0" smtClean="0">
                <a:solidFill>
                  <a:schemeClr val="bg1"/>
                </a:solidFill>
              </a:rPr>
              <a:t>Other readings (counselor determines)</a:t>
            </a:r>
            <a:endParaRPr lang="en-US" sz="3200" dirty="0">
              <a:solidFill>
                <a:schemeClr val="bg1"/>
              </a:solidFill>
            </a:endParaRPr>
          </a:p>
        </p:txBody>
      </p:sp>
      <p:sp>
        <p:nvSpPr>
          <p:cNvPr id="243716" name="Line 4"/>
          <p:cNvSpPr>
            <a:spLocks noChangeShapeType="1"/>
          </p:cNvSpPr>
          <p:nvPr/>
        </p:nvSpPr>
        <p:spPr bwMode="auto">
          <a:xfrm>
            <a:off x="0" y="1219200"/>
            <a:ext cx="9144000" cy="0"/>
          </a:xfrm>
          <a:prstGeom prst="line">
            <a:avLst/>
          </a:prstGeom>
          <a:noFill/>
          <a:ln w="635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914400" y="34925"/>
            <a:ext cx="8229600" cy="1143000"/>
          </a:xfrm>
        </p:spPr>
        <p:txBody>
          <a:bodyPr/>
          <a:lstStyle/>
          <a:p>
            <a:r>
              <a:rPr lang="en-US" dirty="0">
                <a:solidFill>
                  <a:srgbClr val="FFFF00"/>
                </a:solidFill>
                <a:latin typeface="+mn-lt"/>
              </a:rPr>
              <a:t>Basic Study Questions</a:t>
            </a:r>
          </a:p>
        </p:txBody>
      </p:sp>
      <p:sp>
        <p:nvSpPr>
          <p:cNvPr id="131075" name="Rectangle 3"/>
          <p:cNvSpPr>
            <a:spLocks noGrp="1" noChangeArrowheads="1"/>
          </p:cNvSpPr>
          <p:nvPr>
            <p:ph type="body" idx="4294967295"/>
          </p:nvPr>
        </p:nvSpPr>
        <p:spPr>
          <a:xfrm>
            <a:off x="457200" y="1371600"/>
            <a:ext cx="8229600" cy="4876800"/>
          </a:xfrm>
        </p:spPr>
        <p:txBody>
          <a:bodyPr>
            <a:normAutofit lnSpcReduction="10000"/>
          </a:bodyPr>
          <a:lstStyle/>
          <a:p>
            <a:pPr>
              <a:buClr>
                <a:srgbClr val="FFFF00"/>
              </a:buClr>
            </a:pPr>
            <a:r>
              <a:rPr lang="en-US" sz="2800" dirty="0">
                <a:solidFill>
                  <a:schemeClr val="bg1"/>
                </a:solidFill>
              </a:rPr>
              <a:t>Does STAGE-12 improve </a:t>
            </a:r>
            <a:r>
              <a:rPr lang="en-US" sz="2800" dirty="0" smtClean="0">
                <a:solidFill>
                  <a:schemeClr val="bg1"/>
                </a:solidFill>
              </a:rPr>
              <a:t>stimulant drug use </a:t>
            </a:r>
            <a:r>
              <a:rPr lang="en-US" sz="2800" dirty="0">
                <a:solidFill>
                  <a:schemeClr val="bg1"/>
                </a:solidFill>
              </a:rPr>
              <a:t>outcomes in stimulant users compared to treatment-as-usual</a:t>
            </a:r>
            <a:r>
              <a:rPr lang="en-US" sz="2800" dirty="0" smtClean="0">
                <a:solidFill>
                  <a:schemeClr val="bg1"/>
                </a:solidFill>
              </a:rPr>
              <a:t>?</a:t>
            </a:r>
          </a:p>
          <a:p>
            <a:pPr lvl="1">
              <a:buClr>
                <a:srgbClr val="FFFF00"/>
              </a:buClr>
            </a:pPr>
            <a:r>
              <a:rPr lang="en-US" sz="2400" dirty="0" smtClean="0">
                <a:solidFill>
                  <a:schemeClr val="bg1"/>
                </a:solidFill>
              </a:rPr>
              <a:t>Substance Use Calendar</a:t>
            </a:r>
          </a:p>
          <a:p>
            <a:pPr lvl="1">
              <a:buClr>
                <a:srgbClr val="FFFF00"/>
              </a:buClr>
            </a:pPr>
            <a:r>
              <a:rPr lang="en-US" sz="2400" dirty="0" smtClean="0">
                <a:solidFill>
                  <a:schemeClr val="bg1"/>
                </a:solidFill>
              </a:rPr>
              <a:t>Urinalysis</a:t>
            </a:r>
            <a:endParaRPr lang="en-US" sz="2400" dirty="0">
              <a:solidFill>
                <a:schemeClr val="bg1"/>
              </a:solidFill>
            </a:endParaRPr>
          </a:p>
          <a:p>
            <a:pPr marL="0" indent="0">
              <a:buClr>
                <a:srgbClr val="FFFF00"/>
              </a:buClr>
              <a:buNone/>
            </a:pPr>
            <a:endParaRPr lang="en-US" sz="2800" dirty="0">
              <a:solidFill>
                <a:schemeClr val="bg1"/>
              </a:solidFill>
            </a:endParaRPr>
          </a:p>
          <a:p>
            <a:pPr>
              <a:buClr>
                <a:srgbClr val="FFFF00"/>
              </a:buClr>
            </a:pPr>
            <a:r>
              <a:rPr lang="en-US" sz="2800" dirty="0">
                <a:solidFill>
                  <a:schemeClr val="bg1"/>
                </a:solidFill>
              </a:rPr>
              <a:t>Does STAGE-12 improve attendance and involvement in 12-step groups </a:t>
            </a:r>
            <a:r>
              <a:rPr lang="en-US" sz="2800" dirty="0" smtClean="0">
                <a:solidFill>
                  <a:schemeClr val="bg1"/>
                </a:solidFill>
              </a:rPr>
              <a:t>compared </a:t>
            </a:r>
            <a:r>
              <a:rPr lang="en-US" sz="2800" dirty="0">
                <a:solidFill>
                  <a:schemeClr val="bg1"/>
                </a:solidFill>
              </a:rPr>
              <a:t>to treatment-as-usual </a:t>
            </a:r>
            <a:r>
              <a:rPr lang="en-US" sz="2800" dirty="0" smtClean="0">
                <a:solidFill>
                  <a:schemeClr val="bg1"/>
                </a:solidFill>
              </a:rPr>
              <a:t>?</a:t>
            </a:r>
          </a:p>
          <a:p>
            <a:pPr lvl="1">
              <a:buClr>
                <a:srgbClr val="FFFF00"/>
              </a:buClr>
            </a:pPr>
            <a:r>
              <a:rPr lang="en-US" sz="2400" dirty="0">
                <a:solidFill>
                  <a:schemeClr val="bg1"/>
                </a:solidFill>
              </a:rPr>
              <a:t>Substance Use </a:t>
            </a:r>
            <a:r>
              <a:rPr lang="en-US" sz="2400" dirty="0" smtClean="0">
                <a:solidFill>
                  <a:schemeClr val="bg1"/>
                </a:solidFill>
              </a:rPr>
              <a:t>Calendar</a:t>
            </a:r>
          </a:p>
          <a:p>
            <a:pPr lvl="1">
              <a:buClr>
                <a:srgbClr val="FFFF00"/>
              </a:buClr>
            </a:pPr>
            <a:r>
              <a:rPr lang="en-US" sz="2400" dirty="0" smtClean="0">
                <a:solidFill>
                  <a:schemeClr val="bg1"/>
                </a:solidFill>
              </a:rPr>
              <a:t>Self-Help Activities Questionnaire</a:t>
            </a:r>
            <a:endParaRPr lang="en-US" sz="2400" dirty="0">
              <a:solidFill>
                <a:schemeClr val="bg1"/>
              </a:solidFill>
            </a:endParaRPr>
          </a:p>
          <a:p>
            <a:pPr lvl="1">
              <a:buClr>
                <a:srgbClr val="FFFF00"/>
              </a:buClr>
            </a:pPr>
            <a:endParaRPr lang="en-US" sz="2400" dirty="0">
              <a:solidFill>
                <a:schemeClr val="bg1"/>
              </a:solidFill>
            </a:endParaRPr>
          </a:p>
        </p:txBody>
      </p:sp>
      <p:sp>
        <p:nvSpPr>
          <p:cNvPr id="131076" name="Line 4"/>
          <p:cNvSpPr>
            <a:spLocks noChangeShapeType="1"/>
          </p:cNvSpPr>
          <p:nvPr/>
        </p:nvSpPr>
        <p:spPr bwMode="auto">
          <a:xfrm>
            <a:off x="0" y="990600"/>
            <a:ext cx="9144000" cy="0"/>
          </a:xfrm>
          <a:prstGeom prst="line">
            <a:avLst/>
          </a:prstGeom>
          <a:noFill/>
          <a:ln w="635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white"/>
              </a:solidFill>
            </a:endParaRPr>
          </a:p>
        </p:txBody>
      </p:sp>
    </p:spTree>
    <p:extLst>
      <p:ext uri="{BB962C8B-B14F-4D97-AF65-F5344CB8AC3E}">
        <p14:creationId xmlns:p14="http://schemas.microsoft.com/office/powerpoint/2010/main" val="33068598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1828800" y="0"/>
            <a:ext cx="5638800" cy="2057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buClr>
                <a:srgbClr val="0000FF"/>
              </a:buClr>
              <a:buFont typeface="Symbol" pitchFamily="18" charset="2"/>
              <a:buChar char="¨"/>
            </a:pPr>
            <a:r>
              <a:rPr lang="en-US" sz="2400" b="1" dirty="0">
                <a:solidFill>
                  <a:srgbClr val="000000"/>
                </a:solidFill>
                <a:latin typeface="Arial Rounded MT Bold" pitchFamily="34" charset="0"/>
              </a:rPr>
              <a:t> Individual presents to CTP for </a:t>
            </a:r>
            <a:r>
              <a:rPr lang="en-US" sz="2400" b="1" dirty="0" err="1">
                <a:solidFill>
                  <a:srgbClr val="000000"/>
                </a:solidFill>
                <a:latin typeface="Arial Rounded MT Bold" pitchFamily="34" charset="0"/>
              </a:rPr>
              <a:t>Tx</a:t>
            </a:r>
            <a:endParaRPr lang="en-US" sz="2400" b="1" dirty="0">
              <a:solidFill>
                <a:srgbClr val="000000"/>
              </a:solidFill>
              <a:latin typeface="Arial Rounded MT Bold" pitchFamily="34" charset="0"/>
            </a:endParaRPr>
          </a:p>
          <a:p>
            <a:pPr fontAlgn="base">
              <a:spcBef>
                <a:spcPct val="0"/>
              </a:spcBef>
              <a:spcAft>
                <a:spcPct val="0"/>
              </a:spcAft>
              <a:buClr>
                <a:srgbClr val="0000FF"/>
              </a:buClr>
              <a:buFont typeface="Symbol" pitchFamily="18" charset="2"/>
              <a:buChar char="¨"/>
            </a:pPr>
            <a:r>
              <a:rPr lang="en-US" sz="2400" b="1" dirty="0">
                <a:solidFill>
                  <a:srgbClr val="000000"/>
                </a:solidFill>
                <a:latin typeface="Arial Rounded MT Bold" pitchFamily="34" charset="0"/>
              </a:rPr>
              <a:t> Screen for study eligibility</a:t>
            </a:r>
          </a:p>
          <a:p>
            <a:pPr fontAlgn="base">
              <a:spcBef>
                <a:spcPct val="0"/>
              </a:spcBef>
              <a:spcAft>
                <a:spcPct val="0"/>
              </a:spcAft>
              <a:buClr>
                <a:srgbClr val="0000FF"/>
              </a:buClr>
              <a:buFont typeface="Symbol" pitchFamily="18" charset="2"/>
              <a:buChar char="¨"/>
            </a:pPr>
            <a:r>
              <a:rPr lang="en-US" sz="2400" b="1" dirty="0">
                <a:solidFill>
                  <a:srgbClr val="000000"/>
                </a:solidFill>
                <a:latin typeface="Arial Rounded MT Bold" pitchFamily="34" charset="0"/>
              </a:rPr>
              <a:t> Informed consent</a:t>
            </a:r>
          </a:p>
          <a:p>
            <a:pPr fontAlgn="base">
              <a:spcBef>
                <a:spcPct val="0"/>
              </a:spcBef>
              <a:spcAft>
                <a:spcPct val="0"/>
              </a:spcAft>
              <a:buClr>
                <a:srgbClr val="0000FF"/>
              </a:buClr>
              <a:buFont typeface="Symbol" pitchFamily="18" charset="2"/>
              <a:buChar char="¨"/>
            </a:pPr>
            <a:r>
              <a:rPr lang="en-US" sz="2400" b="1" dirty="0">
                <a:solidFill>
                  <a:srgbClr val="000000"/>
                </a:solidFill>
                <a:latin typeface="Arial Rounded MT Bold" pitchFamily="34" charset="0"/>
              </a:rPr>
              <a:t> Baseline assessment</a:t>
            </a:r>
          </a:p>
          <a:p>
            <a:pPr fontAlgn="base">
              <a:spcBef>
                <a:spcPct val="0"/>
              </a:spcBef>
              <a:spcAft>
                <a:spcPct val="0"/>
              </a:spcAft>
              <a:buClr>
                <a:srgbClr val="0000FF"/>
              </a:buClr>
              <a:buFont typeface="Symbol" pitchFamily="18" charset="2"/>
              <a:buChar char="¨"/>
            </a:pPr>
            <a:r>
              <a:rPr lang="en-US" sz="2400" b="1" dirty="0">
                <a:solidFill>
                  <a:srgbClr val="000000"/>
                </a:solidFill>
                <a:latin typeface="Arial Rounded MT Bold" pitchFamily="34" charset="0"/>
              </a:rPr>
              <a:t>Randomized to condition</a:t>
            </a:r>
          </a:p>
        </p:txBody>
      </p:sp>
      <p:sp>
        <p:nvSpPr>
          <p:cNvPr id="62467" name="Line 3"/>
          <p:cNvSpPr>
            <a:spLocks noChangeShapeType="1"/>
          </p:cNvSpPr>
          <p:nvPr/>
        </p:nvSpPr>
        <p:spPr bwMode="auto">
          <a:xfrm>
            <a:off x="1828800" y="2198688"/>
            <a:ext cx="5638800" cy="0"/>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Arial Rounded MT Bold" pitchFamily="34" charset="0"/>
            </a:endParaRPr>
          </a:p>
        </p:txBody>
      </p:sp>
      <p:sp>
        <p:nvSpPr>
          <p:cNvPr id="62468" name="Rectangle 4"/>
          <p:cNvSpPr>
            <a:spLocks noChangeArrowheads="1"/>
          </p:cNvSpPr>
          <p:nvPr/>
        </p:nvSpPr>
        <p:spPr bwMode="auto">
          <a:xfrm>
            <a:off x="685800" y="2590800"/>
            <a:ext cx="2133600"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400" b="1">
                <a:solidFill>
                  <a:srgbClr val="000000"/>
                </a:solidFill>
                <a:latin typeface="Arial Rounded MT Bold" pitchFamily="34" charset="0"/>
              </a:rPr>
              <a:t>Treatment as </a:t>
            </a:r>
          </a:p>
          <a:p>
            <a:pPr algn="ctr" fontAlgn="base">
              <a:spcBef>
                <a:spcPct val="0"/>
              </a:spcBef>
              <a:spcAft>
                <a:spcPct val="0"/>
              </a:spcAft>
            </a:pPr>
            <a:r>
              <a:rPr lang="en-US" sz="2400" b="1">
                <a:solidFill>
                  <a:srgbClr val="000000"/>
                </a:solidFill>
                <a:latin typeface="Arial Rounded MT Bold" pitchFamily="34" charset="0"/>
              </a:rPr>
              <a:t>Usual (TAU)</a:t>
            </a:r>
          </a:p>
        </p:txBody>
      </p:sp>
      <p:sp>
        <p:nvSpPr>
          <p:cNvPr id="62469" name="Rectangle 5"/>
          <p:cNvSpPr>
            <a:spLocks noChangeArrowheads="1"/>
          </p:cNvSpPr>
          <p:nvPr/>
        </p:nvSpPr>
        <p:spPr bwMode="auto">
          <a:xfrm>
            <a:off x="5943600" y="2590800"/>
            <a:ext cx="3048000" cy="1077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400" b="1">
                <a:solidFill>
                  <a:srgbClr val="000000"/>
                </a:solidFill>
                <a:latin typeface="Arial Rounded MT Bold" pitchFamily="34" charset="0"/>
              </a:rPr>
              <a:t>STAGE-12</a:t>
            </a:r>
          </a:p>
          <a:p>
            <a:pPr algn="ctr" fontAlgn="base">
              <a:spcBef>
                <a:spcPct val="0"/>
              </a:spcBef>
              <a:spcAft>
                <a:spcPct val="0"/>
              </a:spcAft>
            </a:pPr>
            <a:r>
              <a:rPr lang="en-US" sz="2400" b="1">
                <a:solidFill>
                  <a:srgbClr val="000000"/>
                </a:solidFill>
                <a:latin typeface="Arial Rounded MT Bold" pitchFamily="34" charset="0"/>
              </a:rPr>
              <a:t>Integrated into TAU</a:t>
            </a:r>
          </a:p>
        </p:txBody>
      </p:sp>
      <p:sp>
        <p:nvSpPr>
          <p:cNvPr id="62470" name="Line 6"/>
          <p:cNvSpPr>
            <a:spLocks noChangeShapeType="1"/>
          </p:cNvSpPr>
          <p:nvPr/>
        </p:nvSpPr>
        <p:spPr bwMode="auto">
          <a:xfrm>
            <a:off x="1828800" y="2198688"/>
            <a:ext cx="0" cy="381000"/>
          </a:xfrm>
          <a:prstGeom prst="line">
            <a:avLst/>
          </a:prstGeom>
          <a:noFill/>
          <a:ln w="254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Arial Rounded MT Bold" pitchFamily="34" charset="0"/>
            </a:endParaRPr>
          </a:p>
        </p:txBody>
      </p:sp>
      <p:sp>
        <p:nvSpPr>
          <p:cNvPr id="62471" name="Line 7"/>
          <p:cNvSpPr>
            <a:spLocks noChangeShapeType="1"/>
          </p:cNvSpPr>
          <p:nvPr/>
        </p:nvSpPr>
        <p:spPr bwMode="auto">
          <a:xfrm>
            <a:off x="7467600" y="2198688"/>
            <a:ext cx="0" cy="381000"/>
          </a:xfrm>
          <a:prstGeom prst="line">
            <a:avLst/>
          </a:prstGeom>
          <a:noFill/>
          <a:ln w="254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Arial Rounded MT Bold" pitchFamily="34" charset="0"/>
            </a:endParaRPr>
          </a:p>
        </p:txBody>
      </p:sp>
      <p:sp>
        <p:nvSpPr>
          <p:cNvPr id="62472" name="Line 8"/>
          <p:cNvSpPr>
            <a:spLocks noChangeShapeType="1"/>
          </p:cNvSpPr>
          <p:nvPr/>
        </p:nvSpPr>
        <p:spPr bwMode="auto">
          <a:xfrm>
            <a:off x="1752600" y="3722688"/>
            <a:ext cx="0" cy="304800"/>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Arial Rounded MT Bold" pitchFamily="34" charset="0"/>
            </a:endParaRPr>
          </a:p>
        </p:txBody>
      </p:sp>
      <p:sp>
        <p:nvSpPr>
          <p:cNvPr id="62473" name="Line 9"/>
          <p:cNvSpPr>
            <a:spLocks noChangeShapeType="1"/>
          </p:cNvSpPr>
          <p:nvPr/>
        </p:nvSpPr>
        <p:spPr bwMode="auto">
          <a:xfrm flipV="1">
            <a:off x="4572000" y="4027488"/>
            <a:ext cx="0" cy="11112"/>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Arial Rounded MT Bold" pitchFamily="34" charset="0"/>
            </a:endParaRPr>
          </a:p>
        </p:txBody>
      </p:sp>
      <p:sp>
        <p:nvSpPr>
          <p:cNvPr id="62474" name="Line 10"/>
          <p:cNvSpPr>
            <a:spLocks noChangeShapeType="1"/>
          </p:cNvSpPr>
          <p:nvPr/>
        </p:nvSpPr>
        <p:spPr bwMode="auto">
          <a:xfrm>
            <a:off x="7543800" y="3657600"/>
            <a:ext cx="0" cy="369888"/>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Arial Rounded MT Bold" pitchFamily="34" charset="0"/>
            </a:endParaRPr>
          </a:p>
        </p:txBody>
      </p:sp>
      <p:sp>
        <p:nvSpPr>
          <p:cNvPr id="62475" name="Line 11"/>
          <p:cNvSpPr>
            <a:spLocks noChangeShapeType="1"/>
          </p:cNvSpPr>
          <p:nvPr/>
        </p:nvSpPr>
        <p:spPr bwMode="auto">
          <a:xfrm>
            <a:off x="1752600" y="4027488"/>
            <a:ext cx="5791200" cy="0"/>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Arial Rounded MT Bold" pitchFamily="34" charset="0"/>
            </a:endParaRPr>
          </a:p>
        </p:txBody>
      </p:sp>
      <p:sp>
        <p:nvSpPr>
          <p:cNvPr id="62476" name="Line 12"/>
          <p:cNvSpPr>
            <a:spLocks noChangeShapeType="1"/>
          </p:cNvSpPr>
          <p:nvPr/>
        </p:nvSpPr>
        <p:spPr bwMode="auto">
          <a:xfrm>
            <a:off x="4572000" y="4027488"/>
            <a:ext cx="0" cy="239712"/>
          </a:xfrm>
          <a:prstGeom prst="line">
            <a:avLst/>
          </a:prstGeom>
          <a:noFill/>
          <a:ln w="254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Arial Rounded MT Bold" pitchFamily="34" charset="0"/>
            </a:endParaRPr>
          </a:p>
        </p:txBody>
      </p:sp>
      <p:sp>
        <p:nvSpPr>
          <p:cNvPr id="62477" name="Rectangle 13"/>
          <p:cNvSpPr>
            <a:spLocks noChangeArrowheads="1"/>
          </p:cNvSpPr>
          <p:nvPr/>
        </p:nvSpPr>
        <p:spPr bwMode="auto">
          <a:xfrm>
            <a:off x="2895600" y="5181600"/>
            <a:ext cx="35052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400">
                <a:solidFill>
                  <a:srgbClr val="000000"/>
                </a:solidFill>
                <a:latin typeface="Arial Rounded MT Bold" pitchFamily="34" charset="0"/>
              </a:rPr>
              <a:t>End of Intervention</a:t>
            </a:r>
          </a:p>
          <a:p>
            <a:pPr algn="ctr" fontAlgn="base">
              <a:spcBef>
                <a:spcPct val="0"/>
              </a:spcBef>
              <a:spcAft>
                <a:spcPct val="0"/>
              </a:spcAft>
            </a:pPr>
            <a:r>
              <a:rPr lang="en-US" sz="2400">
                <a:solidFill>
                  <a:srgbClr val="000000"/>
                </a:solidFill>
                <a:latin typeface="Arial Rounded MT Bold" pitchFamily="34" charset="0"/>
              </a:rPr>
              <a:t>Assessment</a:t>
            </a:r>
          </a:p>
        </p:txBody>
      </p:sp>
      <p:sp>
        <p:nvSpPr>
          <p:cNvPr id="62478" name="Line 14"/>
          <p:cNvSpPr>
            <a:spLocks noChangeShapeType="1"/>
          </p:cNvSpPr>
          <p:nvPr/>
        </p:nvSpPr>
        <p:spPr bwMode="auto">
          <a:xfrm>
            <a:off x="4572000" y="5943600"/>
            <a:ext cx="0" cy="217488"/>
          </a:xfrm>
          <a:prstGeom prst="line">
            <a:avLst/>
          </a:prstGeom>
          <a:noFill/>
          <a:ln w="254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Arial Rounded MT Bold" pitchFamily="34" charset="0"/>
            </a:endParaRPr>
          </a:p>
        </p:txBody>
      </p:sp>
      <p:sp>
        <p:nvSpPr>
          <p:cNvPr id="62479" name="Rectangle 15"/>
          <p:cNvSpPr>
            <a:spLocks noChangeArrowheads="1"/>
          </p:cNvSpPr>
          <p:nvPr/>
        </p:nvSpPr>
        <p:spPr bwMode="auto">
          <a:xfrm>
            <a:off x="2209800" y="6172200"/>
            <a:ext cx="4648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400" dirty="0">
                <a:solidFill>
                  <a:srgbClr val="000000"/>
                </a:solidFill>
                <a:latin typeface="Arial Rounded MT Bold" pitchFamily="34" charset="0"/>
              </a:rPr>
              <a:t>3-, 6-Month Posttreatment </a:t>
            </a:r>
          </a:p>
          <a:p>
            <a:pPr algn="ctr" fontAlgn="base">
              <a:spcBef>
                <a:spcPct val="0"/>
              </a:spcBef>
              <a:spcAft>
                <a:spcPct val="0"/>
              </a:spcAft>
            </a:pPr>
            <a:r>
              <a:rPr lang="en-US" sz="2400" dirty="0">
                <a:solidFill>
                  <a:srgbClr val="000000"/>
                </a:solidFill>
                <a:latin typeface="Arial Rounded MT Bold" pitchFamily="34" charset="0"/>
              </a:rPr>
              <a:t>Follow-ups</a:t>
            </a:r>
          </a:p>
        </p:txBody>
      </p:sp>
      <p:sp>
        <p:nvSpPr>
          <p:cNvPr id="62480" name="Text Box 16"/>
          <p:cNvSpPr txBox="1">
            <a:spLocks noChangeArrowheads="1"/>
          </p:cNvSpPr>
          <p:nvPr/>
        </p:nvSpPr>
        <p:spPr bwMode="auto">
          <a:xfrm>
            <a:off x="349250" y="6389688"/>
            <a:ext cx="24606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z="2400">
              <a:solidFill>
                <a:srgbClr val="000000"/>
              </a:solidFill>
              <a:latin typeface="Times New Roman" pitchFamily="18" charset="0"/>
            </a:endParaRPr>
          </a:p>
        </p:txBody>
      </p:sp>
      <p:sp>
        <p:nvSpPr>
          <p:cNvPr id="62481" name="Text Box 17"/>
          <p:cNvSpPr txBox="1">
            <a:spLocks noChangeArrowheads="1"/>
          </p:cNvSpPr>
          <p:nvPr/>
        </p:nvSpPr>
        <p:spPr bwMode="auto">
          <a:xfrm>
            <a:off x="8462963" y="6553200"/>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sz="1400">
              <a:solidFill>
                <a:srgbClr val="FFFF00"/>
              </a:solidFill>
              <a:latin typeface="Times New Roman" pitchFamily="18" charset="0"/>
            </a:endParaRPr>
          </a:p>
        </p:txBody>
      </p:sp>
      <p:sp>
        <p:nvSpPr>
          <p:cNvPr id="62482" name="Line 18"/>
          <p:cNvSpPr>
            <a:spLocks noChangeShapeType="1"/>
          </p:cNvSpPr>
          <p:nvPr/>
        </p:nvSpPr>
        <p:spPr bwMode="auto">
          <a:xfrm>
            <a:off x="4419600" y="1981200"/>
            <a:ext cx="0" cy="22860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Arial Rounded MT Bold" pitchFamily="34" charset="0"/>
            </a:endParaRPr>
          </a:p>
        </p:txBody>
      </p:sp>
      <p:sp>
        <p:nvSpPr>
          <p:cNvPr id="62483" name="Rectangle 19"/>
          <p:cNvSpPr>
            <a:spLocks noChangeArrowheads="1"/>
          </p:cNvSpPr>
          <p:nvPr/>
        </p:nvSpPr>
        <p:spPr bwMode="auto">
          <a:xfrm>
            <a:off x="2819400" y="4267200"/>
            <a:ext cx="35052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400">
                <a:solidFill>
                  <a:srgbClr val="000000"/>
                </a:solidFill>
                <a:latin typeface="Arial Rounded MT Bold" pitchFamily="34" charset="0"/>
              </a:rPr>
              <a:t>During Intervention</a:t>
            </a:r>
          </a:p>
          <a:p>
            <a:pPr algn="ctr" fontAlgn="base">
              <a:spcBef>
                <a:spcPct val="0"/>
              </a:spcBef>
              <a:spcAft>
                <a:spcPct val="0"/>
              </a:spcAft>
            </a:pPr>
            <a:r>
              <a:rPr lang="en-US" sz="2400">
                <a:solidFill>
                  <a:srgbClr val="000000"/>
                </a:solidFill>
                <a:latin typeface="Arial Rounded MT Bold" pitchFamily="34" charset="0"/>
              </a:rPr>
              <a:t>Assessment</a:t>
            </a:r>
          </a:p>
        </p:txBody>
      </p:sp>
      <p:sp>
        <p:nvSpPr>
          <p:cNvPr id="62484" name="Line 20"/>
          <p:cNvSpPr>
            <a:spLocks noChangeShapeType="1"/>
          </p:cNvSpPr>
          <p:nvPr/>
        </p:nvSpPr>
        <p:spPr bwMode="auto">
          <a:xfrm>
            <a:off x="4572000" y="4953000"/>
            <a:ext cx="0" cy="239713"/>
          </a:xfrm>
          <a:prstGeom prst="line">
            <a:avLst/>
          </a:prstGeom>
          <a:noFill/>
          <a:ln w="254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latin typeface="Arial Rounded MT Bold" pitchFamily="34" charset="0"/>
            </a:endParaRPr>
          </a:p>
        </p:txBody>
      </p:sp>
    </p:spTree>
    <p:extLst>
      <p:ext uri="{BB962C8B-B14F-4D97-AF65-F5344CB8AC3E}">
        <p14:creationId xmlns:p14="http://schemas.microsoft.com/office/powerpoint/2010/main" val="3257296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229600" cy="1143000"/>
          </a:xfrm>
        </p:spPr>
        <p:txBody>
          <a:bodyPr/>
          <a:lstStyle/>
          <a:p>
            <a:r>
              <a:rPr lang="en-US" sz="3200" dirty="0">
                <a:solidFill>
                  <a:srgbClr val="FFFF00"/>
                </a:solidFill>
                <a:latin typeface="+mn-lt"/>
              </a:rPr>
              <a:t>Why Consider 12-Step Approaches?</a:t>
            </a:r>
          </a:p>
        </p:txBody>
      </p:sp>
      <p:sp>
        <p:nvSpPr>
          <p:cNvPr id="31747" name="Rectangle 3"/>
          <p:cNvSpPr>
            <a:spLocks noGrp="1" noChangeArrowheads="1"/>
          </p:cNvSpPr>
          <p:nvPr>
            <p:ph idx="1"/>
          </p:nvPr>
        </p:nvSpPr>
        <p:spPr/>
        <p:txBody>
          <a:bodyPr/>
          <a:lstStyle/>
          <a:p>
            <a:pPr>
              <a:lnSpc>
                <a:spcPct val="85000"/>
              </a:lnSpc>
              <a:spcAft>
                <a:spcPct val="40000"/>
              </a:spcAft>
              <a:buClr>
                <a:srgbClr val="FFFF00"/>
              </a:buClr>
            </a:pPr>
            <a:r>
              <a:rPr lang="en-US" sz="2800" dirty="0">
                <a:solidFill>
                  <a:schemeClr val="bg1"/>
                </a:solidFill>
                <a:cs typeface="Times New Roman" pitchFamily="18" charset="0"/>
              </a:rPr>
              <a:t>Applicable to a broad range of clients in different settings and can augment a wide range of standard treatments</a:t>
            </a:r>
          </a:p>
          <a:p>
            <a:pPr>
              <a:lnSpc>
                <a:spcPct val="85000"/>
              </a:lnSpc>
              <a:spcAft>
                <a:spcPct val="30000"/>
              </a:spcAft>
              <a:buClr>
                <a:srgbClr val="FFFF00"/>
              </a:buClr>
            </a:pPr>
            <a:r>
              <a:rPr lang="en-US" sz="2800" dirty="0">
                <a:solidFill>
                  <a:schemeClr val="bg1"/>
                </a:solidFill>
                <a:cs typeface="Times New Roman" pitchFamily="18" charset="0"/>
              </a:rPr>
              <a:t>A high priority of the </a:t>
            </a:r>
            <a:r>
              <a:rPr lang="en-US" sz="2800" dirty="0" smtClean="0">
                <a:solidFill>
                  <a:schemeClr val="bg1"/>
                </a:solidFill>
                <a:cs typeface="Times New Roman" pitchFamily="18" charset="0"/>
              </a:rPr>
              <a:t>NIDA Clinical Trials Network community-based treatment programs</a:t>
            </a:r>
            <a:endParaRPr lang="en-US" sz="2800" dirty="0">
              <a:solidFill>
                <a:schemeClr val="bg1"/>
              </a:solidFill>
              <a:cs typeface="Times New Roman" pitchFamily="18" charset="0"/>
            </a:endParaRPr>
          </a:p>
          <a:p>
            <a:pPr>
              <a:lnSpc>
                <a:spcPct val="85000"/>
              </a:lnSpc>
              <a:spcAft>
                <a:spcPct val="30000"/>
              </a:spcAft>
              <a:buClr>
                <a:srgbClr val="FFFF00"/>
              </a:buClr>
            </a:pPr>
            <a:r>
              <a:rPr lang="en-US" sz="2800" dirty="0">
                <a:solidFill>
                  <a:schemeClr val="bg1"/>
                </a:solidFill>
                <a:cs typeface="Times New Roman" pitchFamily="18" charset="0"/>
              </a:rPr>
              <a:t>Recent development of efficacious interventions to facilitate 12-Step involvement</a:t>
            </a:r>
          </a:p>
          <a:p>
            <a:pPr>
              <a:lnSpc>
                <a:spcPct val="85000"/>
              </a:lnSpc>
              <a:spcAft>
                <a:spcPct val="30000"/>
              </a:spcAft>
              <a:buClr>
                <a:srgbClr val="FFFF00"/>
              </a:buClr>
            </a:pPr>
            <a:r>
              <a:rPr lang="en-US" sz="2800" dirty="0">
                <a:solidFill>
                  <a:schemeClr val="bg1"/>
                </a:solidFill>
                <a:cs typeface="Times New Roman" pitchFamily="18" charset="0"/>
              </a:rPr>
              <a:t>Availability of 12-Step Facilitation </a:t>
            </a:r>
            <a:r>
              <a:rPr lang="en-US" sz="2800" dirty="0">
                <a:solidFill>
                  <a:schemeClr val="bg1"/>
                </a:solidFill>
              </a:rPr>
              <a:t>therapy manuals and training materials</a:t>
            </a:r>
          </a:p>
        </p:txBody>
      </p:sp>
      <p:sp>
        <p:nvSpPr>
          <p:cNvPr id="31748" name="Line 4"/>
          <p:cNvSpPr>
            <a:spLocks noChangeShapeType="1"/>
          </p:cNvSpPr>
          <p:nvPr/>
        </p:nvSpPr>
        <p:spPr bwMode="auto">
          <a:xfrm>
            <a:off x="0" y="1143000"/>
            <a:ext cx="9144000" cy="0"/>
          </a:xfrm>
          <a:prstGeom prst="line">
            <a:avLst/>
          </a:prstGeom>
          <a:noFill/>
          <a:ln w="635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8293200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noAutofit/>
          </a:bodyPr>
          <a:lstStyle/>
          <a:p>
            <a:r>
              <a:rPr lang="en-US" sz="2800" dirty="0">
                <a:solidFill>
                  <a:srgbClr val="FFFF00"/>
                </a:solidFill>
                <a:latin typeface="+mn-lt"/>
              </a:rPr>
              <a:t>STAGE-12 Baseline </a:t>
            </a:r>
            <a:r>
              <a:rPr lang="en-US" sz="2800" dirty="0" smtClean="0">
                <a:solidFill>
                  <a:srgbClr val="FFFF00"/>
                </a:solidFill>
                <a:latin typeface="+mn-lt"/>
              </a:rPr>
              <a:t>Participant Demographic </a:t>
            </a:r>
            <a:r>
              <a:rPr lang="en-US" sz="2800" dirty="0">
                <a:solidFill>
                  <a:srgbClr val="FFFF00"/>
                </a:solidFill>
                <a:latin typeface="+mn-lt"/>
              </a:rPr>
              <a:t>Information</a:t>
            </a:r>
            <a:r>
              <a:rPr lang="en-US" sz="2800" dirty="0">
                <a:solidFill>
                  <a:srgbClr val="FFFF00"/>
                </a:solidFill>
                <a:latin typeface="+mn-lt"/>
                <a:ea typeface="Calibri"/>
                <a:cs typeface="Times New Roman"/>
              </a:rPr>
              <a:t/>
            </a:r>
            <a:br>
              <a:rPr lang="en-US" sz="2800" dirty="0">
                <a:solidFill>
                  <a:srgbClr val="FFFF00"/>
                </a:solidFill>
                <a:latin typeface="+mn-lt"/>
                <a:ea typeface="Calibri"/>
                <a:cs typeface="Times New Roman"/>
              </a:rPr>
            </a:br>
            <a:endParaRPr lang="en-US" sz="2800" dirty="0">
              <a:solidFill>
                <a:srgbClr val="FFFF00"/>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6356220"/>
              </p:ext>
            </p:extLst>
          </p:nvPr>
        </p:nvGraphicFramePr>
        <p:xfrm>
          <a:off x="228600" y="990600"/>
          <a:ext cx="8093931" cy="5181600"/>
        </p:xfrm>
        <a:graphic>
          <a:graphicData uri="http://schemas.openxmlformats.org/drawingml/2006/table">
            <a:tbl>
              <a:tblPr firstRow="1" firstCol="1" bandRow="1">
                <a:tableStyleId>{5C22544A-7EE6-4342-B048-85BDC9FD1C3A}</a:tableStyleId>
              </a:tblPr>
              <a:tblGrid>
                <a:gridCol w="3200400"/>
                <a:gridCol w="1156398"/>
                <a:gridCol w="79533"/>
                <a:gridCol w="1782499"/>
                <a:gridCol w="1875101"/>
              </a:tblGrid>
              <a:tr h="541867">
                <a:tc>
                  <a:txBody>
                    <a:bodyPr/>
                    <a:lstStyle/>
                    <a:p>
                      <a:pPr marL="0" marR="0" algn="ctr">
                        <a:spcBef>
                          <a:spcPts val="0"/>
                        </a:spcBef>
                        <a:spcAft>
                          <a:spcPts val="0"/>
                        </a:spcAft>
                      </a:pPr>
                      <a:r>
                        <a:rPr lang="en-US" sz="2000" b="1" dirty="0">
                          <a:solidFill>
                            <a:schemeClr val="tx1">
                              <a:lumMod val="95000"/>
                            </a:schemeClr>
                          </a:solidFill>
                          <a:effectLst/>
                        </a:rPr>
                        <a:t> </a:t>
                      </a:r>
                      <a:r>
                        <a:rPr lang="en-US" sz="2000" b="1" dirty="0" smtClean="0">
                          <a:solidFill>
                            <a:schemeClr val="tx1">
                              <a:lumMod val="95000"/>
                            </a:schemeClr>
                          </a:solidFill>
                          <a:effectLst/>
                        </a:rPr>
                        <a:t>Characteristics</a:t>
                      </a:r>
                      <a:endParaRPr lang="en-US" sz="2000" b="1" dirty="0">
                        <a:solidFill>
                          <a:schemeClr val="tx1">
                            <a:lumMod val="95000"/>
                          </a:schemeClr>
                        </a:solidFill>
                        <a:effectLst/>
                        <a:latin typeface="Times New Roman"/>
                        <a:ea typeface="Calibri"/>
                        <a:cs typeface="Times New Roman"/>
                      </a:endParaRPr>
                    </a:p>
                  </a:txBody>
                  <a:tcPr marL="44084" marR="44084" marT="0" marB="0"/>
                </a:tc>
                <a:tc gridSpan="2">
                  <a:txBody>
                    <a:bodyPr/>
                    <a:lstStyle/>
                    <a:p>
                      <a:pPr marL="0" marR="0" algn="ctr">
                        <a:spcBef>
                          <a:spcPts val="0"/>
                        </a:spcBef>
                        <a:spcAft>
                          <a:spcPts val="0"/>
                        </a:spcAft>
                      </a:pPr>
                      <a:r>
                        <a:rPr lang="en-US" sz="2000" dirty="0" smtClean="0">
                          <a:solidFill>
                            <a:schemeClr val="accent2">
                              <a:lumMod val="75000"/>
                            </a:schemeClr>
                          </a:solidFill>
                          <a:effectLst/>
                        </a:rPr>
                        <a:t>TAU </a:t>
                      </a:r>
                    </a:p>
                    <a:p>
                      <a:pPr marL="0" marR="0" algn="ctr">
                        <a:spcBef>
                          <a:spcPts val="0"/>
                        </a:spcBef>
                        <a:spcAft>
                          <a:spcPts val="0"/>
                        </a:spcAft>
                      </a:pPr>
                      <a:r>
                        <a:rPr lang="en-US" sz="2000" dirty="0" smtClean="0">
                          <a:solidFill>
                            <a:schemeClr val="accent2">
                              <a:lumMod val="75000"/>
                            </a:schemeClr>
                          </a:solidFill>
                          <a:effectLst/>
                        </a:rPr>
                        <a:t>(N </a:t>
                      </a:r>
                      <a:r>
                        <a:rPr lang="en-US" sz="2000" dirty="0">
                          <a:solidFill>
                            <a:schemeClr val="accent2">
                              <a:lumMod val="75000"/>
                            </a:schemeClr>
                          </a:solidFill>
                          <a:effectLst/>
                        </a:rPr>
                        <a:t>= 237)</a:t>
                      </a:r>
                      <a:endParaRPr lang="en-US" sz="2000" dirty="0">
                        <a:solidFill>
                          <a:schemeClr val="accent2">
                            <a:lumMod val="75000"/>
                          </a:schemeClr>
                        </a:solidFill>
                        <a:effectLst/>
                        <a:latin typeface="Times New Roman"/>
                        <a:ea typeface="Calibri"/>
                        <a:cs typeface="Times New Roman"/>
                      </a:endParaRPr>
                    </a:p>
                  </a:txBody>
                  <a:tcPr marL="44084" marR="44084" marT="0" marB="0"/>
                </a:tc>
                <a:tc hMerge="1">
                  <a:txBody>
                    <a:bodyPr/>
                    <a:lstStyle/>
                    <a:p>
                      <a:pPr marL="0" marR="0" algn="ctr">
                        <a:spcBef>
                          <a:spcPts val="0"/>
                        </a:spcBef>
                        <a:spcAft>
                          <a:spcPts val="0"/>
                        </a:spcAft>
                      </a:pPr>
                      <a:endParaRPr lang="en-US" sz="2000" dirty="0">
                        <a:solidFill>
                          <a:schemeClr val="accent2">
                            <a:lumMod val="75000"/>
                          </a:schemeClr>
                        </a:solidFill>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solidFill>
                            <a:schemeClr val="accent2">
                              <a:lumMod val="75000"/>
                            </a:schemeClr>
                          </a:solidFill>
                          <a:effectLst/>
                        </a:rPr>
                        <a:t>STAGE-12 </a:t>
                      </a:r>
                    </a:p>
                    <a:p>
                      <a:pPr marL="0" marR="0" algn="ctr">
                        <a:spcBef>
                          <a:spcPts val="0"/>
                        </a:spcBef>
                        <a:spcAft>
                          <a:spcPts val="0"/>
                        </a:spcAft>
                      </a:pPr>
                      <a:r>
                        <a:rPr lang="en-US" sz="2000" dirty="0" smtClean="0">
                          <a:solidFill>
                            <a:schemeClr val="accent2">
                              <a:lumMod val="75000"/>
                            </a:schemeClr>
                          </a:solidFill>
                          <a:effectLst/>
                        </a:rPr>
                        <a:t>(N </a:t>
                      </a:r>
                      <a:r>
                        <a:rPr lang="en-US" sz="2000" dirty="0">
                          <a:solidFill>
                            <a:schemeClr val="accent2">
                              <a:lumMod val="75000"/>
                            </a:schemeClr>
                          </a:solidFill>
                          <a:effectLst/>
                        </a:rPr>
                        <a:t>= 234)</a:t>
                      </a:r>
                      <a:endParaRPr lang="en-US" sz="2000" dirty="0">
                        <a:solidFill>
                          <a:schemeClr val="accent2">
                            <a:lumMod val="75000"/>
                          </a:schemeClr>
                        </a:solidFill>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a:solidFill>
                            <a:schemeClr val="accent2">
                              <a:lumMod val="75000"/>
                            </a:schemeClr>
                          </a:solidFill>
                          <a:effectLst/>
                        </a:rPr>
                        <a:t>Total </a:t>
                      </a:r>
                      <a:endParaRPr lang="en-US" sz="2000" dirty="0" smtClean="0">
                        <a:solidFill>
                          <a:schemeClr val="accent2">
                            <a:lumMod val="75000"/>
                          </a:schemeClr>
                        </a:solidFill>
                        <a:effectLst/>
                      </a:endParaRPr>
                    </a:p>
                    <a:p>
                      <a:pPr marL="0" marR="0" algn="ctr">
                        <a:spcBef>
                          <a:spcPts val="0"/>
                        </a:spcBef>
                        <a:spcAft>
                          <a:spcPts val="0"/>
                        </a:spcAft>
                      </a:pPr>
                      <a:r>
                        <a:rPr lang="en-US" sz="2000" dirty="0" smtClean="0">
                          <a:solidFill>
                            <a:schemeClr val="accent2">
                              <a:lumMod val="75000"/>
                            </a:schemeClr>
                          </a:solidFill>
                          <a:effectLst/>
                        </a:rPr>
                        <a:t>(</a:t>
                      </a:r>
                      <a:r>
                        <a:rPr lang="en-US" sz="2000" dirty="0">
                          <a:solidFill>
                            <a:schemeClr val="accent2">
                              <a:lumMod val="75000"/>
                            </a:schemeClr>
                          </a:solidFill>
                          <a:effectLst/>
                        </a:rPr>
                        <a:t>N = 471)</a:t>
                      </a:r>
                      <a:endParaRPr lang="en-US" sz="2000" dirty="0">
                        <a:solidFill>
                          <a:schemeClr val="accent2">
                            <a:lumMod val="75000"/>
                          </a:schemeClr>
                        </a:solidFill>
                        <a:effectLst/>
                        <a:latin typeface="Times New Roman"/>
                        <a:ea typeface="Calibri"/>
                        <a:cs typeface="Times New Roman"/>
                      </a:endParaRPr>
                    </a:p>
                  </a:txBody>
                  <a:tcPr marL="44084" marR="44084" marT="0" marB="0"/>
                </a:tc>
              </a:tr>
              <a:tr h="270934">
                <a:tc gridSpan="5">
                  <a:txBody>
                    <a:bodyPr/>
                    <a:lstStyle/>
                    <a:p>
                      <a:pPr marL="0" marR="0">
                        <a:spcBef>
                          <a:spcPts val="0"/>
                        </a:spcBef>
                        <a:spcAft>
                          <a:spcPts val="0"/>
                        </a:spcAft>
                      </a:pPr>
                      <a:r>
                        <a:rPr lang="en-US" sz="2000" b="1" dirty="0" smtClean="0">
                          <a:solidFill>
                            <a:schemeClr val="tx1">
                              <a:lumMod val="95000"/>
                            </a:schemeClr>
                          </a:solidFill>
                          <a:effectLst/>
                        </a:rPr>
                        <a:t>Gender</a:t>
                      </a:r>
                      <a:endParaRPr lang="en-US" sz="2000" b="1" dirty="0">
                        <a:solidFill>
                          <a:schemeClr val="tx1">
                            <a:lumMod val="95000"/>
                          </a:schemeClr>
                        </a:solidFill>
                        <a:effectLst/>
                        <a:latin typeface="Times New Roman"/>
                        <a:ea typeface="Calibri"/>
                        <a:cs typeface="Times New Roman"/>
                      </a:endParaRPr>
                    </a:p>
                  </a:txBody>
                  <a:tcPr marL="44084" marR="4408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0934">
                <a:tc>
                  <a:txBody>
                    <a:bodyPr/>
                    <a:lstStyle/>
                    <a:p>
                      <a:pPr marL="0" marR="0">
                        <a:spcBef>
                          <a:spcPts val="0"/>
                        </a:spcBef>
                        <a:spcAft>
                          <a:spcPts val="0"/>
                        </a:spcAft>
                      </a:pPr>
                      <a:r>
                        <a:rPr lang="en-US" sz="2000" b="1" dirty="0">
                          <a:solidFill>
                            <a:schemeClr val="tx1">
                              <a:lumMod val="95000"/>
                            </a:schemeClr>
                          </a:solidFill>
                          <a:effectLst/>
                        </a:rPr>
                        <a:t>   Female</a:t>
                      </a:r>
                      <a:endParaRPr lang="en-US" sz="2000" b="1" dirty="0">
                        <a:solidFill>
                          <a:schemeClr val="tx1">
                            <a:lumMod val="95000"/>
                          </a:schemeClr>
                        </a:solidFill>
                        <a:effectLst/>
                        <a:latin typeface="Times New Roman"/>
                        <a:ea typeface="Calibri"/>
                        <a:cs typeface="Times New Roman"/>
                      </a:endParaRPr>
                    </a:p>
                  </a:txBody>
                  <a:tcPr marL="44084" marR="44084" marT="0" marB="0"/>
                </a:tc>
                <a:tc gridSpan="2">
                  <a:txBody>
                    <a:bodyPr/>
                    <a:lstStyle/>
                    <a:p>
                      <a:pPr marL="0" marR="0" algn="ctr">
                        <a:spcBef>
                          <a:spcPts val="0"/>
                        </a:spcBef>
                        <a:spcAft>
                          <a:spcPts val="0"/>
                        </a:spcAft>
                      </a:pPr>
                      <a:r>
                        <a:rPr lang="en-US" sz="2000" dirty="0" smtClean="0">
                          <a:effectLst/>
                        </a:rPr>
                        <a:t> 55.7%</a:t>
                      </a:r>
                      <a:endParaRPr lang="en-US" sz="2000" dirty="0">
                        <a:effectLst/>
                        <a:latin typeface="Times New Roman"/>
                        <a:ea typeface="Calibri"/>
                        <a:cs typeface="Times New Roman"/>
                      </a:endParaRPr>
                    </a:p>
                  </a:txBody>
                  <a:tcPr marL="44084" marR="44084" marT="0" marB="0"/>
                </a:tc>
                <a:tc hMerge="1">
                  <a:txBody>
                    <a:bodyPr/>
                    <a:lstStyle/>
                    <a:p>
                      <a:pPr marL="0" marR="0" algn="ctr">
                        <a:spcBef>
                          <a:spcPts val="0"/>
                        </a:spcBef>
                        <a:spcAft>
                          <a:spcPts val="0"/>
                        </a:spcAft>
                      </a:pPr>
                      <a:endParaRPr lang="en-US" sz="2000" dirty="0">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62.0%</a:t>
                      </a:r>
                      <a:endParaRPr lang="en-US" sz="2000" dirty="0">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58.8%</a:t>
                      </a:r>
                      <a:endParaRPr lang="en-US" sz="2000" dirty="0">
                        <a:effectLst/>
                        <a:latin typeface="Times New Roman"/>
                        <a:ea typeface="Calibri"/>
                        <a:cs typeface="Times New Roman"/>
                      </a:endParaRPr>
                    </a:p>
                  </a:txBody>
                  <a:tcPr marL="44084" marR="44084" marT="0" marB="0"/>
                </a:tc>
              </a:tr>
              <a:tr h="270934">
                <a:tc gridSpan="5">
                  <a:txBody>
                    <a:bodyPr/>
                    <a:lstStyle/>
                    <a:p>
                      <a:pPr marL="0" marR="0">
                        <a:spcBef>
                          <a:spcPts val="0"/>
                        </a:spcBef>
                        <a:spcAft>
                          <a:spcPts val="0"/>
                        </a:spcAft>
                      </a:pPr>
                      <a:r>
                        <a:rPr lang="en-US" sz="2000" b="1" dirty="0">
                          <a:solidFill>
                            <a:schemeClr val="tx1">
                              <a:lumMod val="95000"/>
                            </a:schemeClr>
                          </a:solidFill>
                          <a:effectLst/>
                        </a:rPr>
                        <a:t>Age</a:t>
                      </a:r>
                      <a:endParaRPr lang="en-US" sz="2000" b="1" dirty="0">
                        <a:solidFill>
                          <a:schemeClr val="tx1">
                            <a:lumMod val="95000"/>
                          </a:schemeClr>
                        </a:solidFill>
                        <a:effectLst/>
                        <a:latin typeface="Times New Roman"/>
                        <a:ea typeface="Calibri"/>
                        <a:cs typeface="Times New Roman"/>
                      </a:endParaRPr>
                    </a:p>
                  </a:txBody>
                  <a:tcPr marL="44084" marR="4408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0934">
                <a:tc>
                  <a:txBody>
                    <a:bodyPr/>
                    <a:lstStyle/>
                    <a:p>
                      <a:pPr marL="0" marR="0">
                        <a:spcBef>
                          <a:spcPts val="0"/>
                        </a:spcBef>
                        <a:spcAft>
                          <a:spcPts val="0"/>
                        </a:spcAft>
                      </a:pPr>
                      <a:r>
                        <a:rPr lang="en-US" sz="2000" b="1" dirty="0">
                          <a:solidFill>
                            <a:schemeClr val="tx1">
                              <a:lumMod val="95000"/>
                            </a:schemeClr>
                          </a:solidFill>
                          <a:effectLst/>
                        </a:rPr>
                        <a:t>   Mean (Std.)</a:t>
                      </a:r>
                      <a:endParaRPr lang="en-US" sz="2000" b="1" dirty="0">
                        <a:solidFill>
                          <a:schemeClr val="tx1">
                            <a:lumMod val="95000"/>
                          </a:schemeClr>
                        </a:solidFill>
                        <a:effectLst/>
                        <a:latin typeface="Times New Roman"/>
                        <a:ea typeface="Calibri"/>
                        <a:cs typeface="Times New Roman"/>
                      </a:endParaRPr>
                    </a:p>
                  </a:txBody>
                  <a:tcPr marL="44084" marR="44084" marT="0" marB="0"/>
                </a:tc>
                <a:tc gridSpan="2">
                  <a:txBody>
                    <a:bodyPr/>
                    <a:lstStyle/>
                    <a:p>
                      <a:pPr marL="0" marR="0" algn="ctr">
                        <a:spcBef>
                          <a:spcPts val="0"/>
                        </a:spcBef>
                        <a:spcAft>
                          <a:spcPts val="0"/>
                        </a:spcAft>
                      </a:pPr>
                      <a:r>
                        <a:rPr lang="en-US" sz="2000" dirty="0" smtClean="0">
                          <a:effectLst/>
                        </a:rPr>
                        <a:t>38.5 </a:t>
                      </a:r>
                      <a:r>
                        <a:rPr lang="en-US" sz="2000" dirty="0">
                          <a:effectLst/>
                        </a:rPr>
                        <a:t>(</a:t>
                      </a:r>
                      <a:r>
                        <a:rPr lang="en-US" sz="2000" dirty="0" smtClean="0">
                          <a:effectLst/>
                        </a:rPr>
                        <a:t>9.4)</a:t>
                      </a:r>
                      <a:endParaRPr lang="en-US" sz="2000" dirty="0">
                        <a:effectLst/>
                        <a:latin typeface="Times New Roman"/>
                        <a:ea typeface="Calibri"/>
                        <a:cs typeface="Times New Roman"/>
                      </a:endParaRPr>
                    </a:p>
                  </a:txBody>
                  <a:tcPr marL="44084" marR="44084" marT="0" marB="0"/>
                </a:tc>
                <a:tc hMerge="1">
                  <a:txBody>
                    <a:bodyPr/>
                    <a:lstStyle/>
                    <a:p>
                      <a:pPr marL="0" marR="0" algn="ctr">
                        <a:spcBef>
                          <a:spcPts val="0"/>
                        </a:spcBef>
                        <a:spcAft>
                          <a:spcPts val="0"/>
                        </a:spcAft>
                      </a:pPr>
                      <a:endParaRPr lang="en-US" sz="2000" dirty="0">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38.2 </a:t>
                      </a:r>
                      <a:r>
                        <a:rPr lang="en-US" sz="2000" dirty="0">
                          <a:effectLst/>
                        </a:rPr>
                        <a:t>(10.04)</a:t>
                      </a:r>
                      <a:endParaRPr lang="en-US" sz="2000" dirty="0">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38.4 </a:t>
                      </a:r>
                      <a:r>
                        <a:rPr lang="en-US" sz="2000" dirty="0">
                          <a:effectLst/>
                        </a:rPr>
                        <a:t>(</a:t>
                      </a:r>
                      <a:r>
                        <a:rPr lang="en-US" sz="2000" dirty="0" smtClean="0">
                          <a:effectLst/>
                        </a:rPr>
                        <a:t>9.7)</a:t>
                      </a:r>
                      <a:endParaRPr lang="en-US" sz="2000" dirty="0">
                        <a:effectLst/>
                        <a:latin typeface="Times New Roman"/>
                        <a:ea typeface="Calibri"/>
                        <a:cs typeface="Times New Roman"/>
                      </a:endParaRPr>
                    </a:p>
                  </a:txBody>
                  <a:tcPr marL="44084" marR="44084" marT="0" marB="0"/>
                </a:tc>
              </a:tr>
              <a:tr h="270934">
                <a:tc gridSpan="5">
                  <a:txBody>
                    <a:bodyPr/>
                    <a:lstStyle/>
                    <a:p>
                      <a:pPr marL="0" marR="0">
                        <a:spcBef>
                          <a:spcPts val="0"/>
                        </a:spcBef>
                        <a:spcAft>
                          <a:spcPts val="0"/>
                        </a:spcAft>
                      </a:pPr>
                      <a:r>
                        <a:rPr lang="en-US" sz="2000" b="1" dirty="0">
                          <a:solidFill>
                            <a:schemeClr val="tx1">
                              <a:lumMod val="95000"/>
                            </a:schemeClr>
                          </a:solidFill>
                          <a:effectLst/>
                        </a:rPr>
                        <a:t>Ethnicity</a:t>
                      </a:r>
                      <a:endParaRPr lang="en-US" sz="2000" b="1" dirty="0">
                        <a:solidFill>
                          <a:schemeClr val="tx1">
                            <a:lumMod val="95000"/>
                          </a:schemeClr>
                        </a:solidFill>
                        <a:effectLst/>
                        <a:latin typeface="Times New Roman"/>
                        <a:ea typeface="Calibri"/>
                        <a:cs typeface="Times New Roman"/>
                      </a:endParaRPr>
                    </a:p>
                  </a:txBody>
                  <a:tcPr marL="44084" marR="4408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0934">
                <a:tc>
                  <a:txBody>
                    <a:bodyPr/>
                    <a:lstStyle/>
                    <a:p>
                      <a:pPr marL="0" marR="0">
                        <a:spcBef>
                          <a:spcPts val="0"/>
                        </a:spcBef>
                        <a:spcAft>
                          <a:spcPts val="0"/>
                        </a:spcAft>
                      </a:pPr>
                      <a:r>
                        <a:rPr lang="en-US" sz="2000" b="1" dirty="0">
                          <a:solidFill>
                            <a:schemeClr val="tx1">
                              <a:lumMod val="95000"/>
                            </a:schemeClr>
                          </a:solidFill>
                          <a:effectLst/>
                        </a:rPr>
                        <a:t>   Hispanic or Latino</a:t>
                      </a:r>
                      <a:endParaRPr lang="en-US" sz="2000" b="1" dirty="0">
                        <a:solidFill>
                          <a:schemeClr val="tx1">
                            <a:lumMod val="95000"/>
                          </a:schemeClr>
                        </a:solidFill>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6.3%</a:t>
                      </a:r>
                      <a:endParaRPr lang="en-US" sz="2000" dirty="0">
                        <a:effectLst/>
                        <a:latin typeface="Times New Roman"/>
                        <a:ea typeface="Calibri"/>
                        <a:cs typeface="Times New Roman"/>
                      </a:endParaRPr>
                    </a:p>
                  </a:txBody>
                  <a:tcPr marL="44084" marR="44084" marT="0" marB="0"/>
                </a:tc>
                <a:tc gridSpan="2">
                  <a:txBody>
                    <a:bodyPr/>
                    <a:lstStyle/>
                    <a:p>
                      <a:pPr marL="0" marR="0" algn="ctr">
                        <a:spcBef>
                          <a:spcPts val="0"/>
                        </a:spcBef>
                        <a:spcAft>
                          <a:spcPts val="0"/>
                        </a:spcAft>
                      </a:pPr>
                      <a:r>
                        <a:rPr lang="en-US" sz="2000" dirty="0" smtClean="0">
                          <a:effectLst/>
                        </a:rPr>
                        <a:t>6.4%</a:t>
                      </a:r>
                      <a:endParaRPr lang="en-US" sz="2000" dirty="0">
                        <a:effectLst/>
                        <a:latin typeface="Times New Roman"/>
                        <a:ea typeface="Calibri"/>
                        <a:cs typeface="Times New Roman"/>
                      </a:endParaRPr>
                    </a:p>
                  </a:txBody>
                  <a:tcPr marL="44084" marR="44084" marT="0" marB="0"/>
                </a:tc>
                <a:tc hMerge="1">
                  <a:txBody>
                    <a:bodyPr/>
                    <a:lstStyle/>
                    <a:p>
                      <a:endParaRPr lang="en-US"/>
                    </a:p>
                  </a:txBody>
                  <a:tcPr/>
                </a:tc>
                <a:tc>
                  <a:txBody>
                    <a:bodyPr/>
                    <a:lstStyle/>
                    <a:p>
                      <a:pPr marL="0" marR="0" algn="ctr">
                        <a:spcBef>
                          <a:spcPts val="0"/>
                        </a:spcBef>
                        <a:spcAft>
                          <a:spcPts val="0"/>
                        </a:spcAft>
                      </a:pPr>
                      <a:r>
                        <a:rPr lang="en-US" sz="2000" dirty="0" smtClean="0">
                          <a:effectLst/>
                        </a:rPr>
                        <a:t>6.4%</a:t>
                      </a:r>
                      <a:endParaRPr lang="en-US" sz="2000" dirty="0">
                        <a:effectLst/>
                        <a:latin typeface="Times New Roman"/>
                        <a:ea typeface="Calibri"/>
                        <a:cs typeface="Times New Roman"/>
                      </a:endParaRPr>
                    </a:p>
                  </a:txBody>
                  <a:tcPr marL="44084" marR="44084" marT="0" marB="0"/>
                </a:tc>
              </a:tr>
              <a:tr h="270934">
                <a:tc gridSpan="5">
                  <a:txBody>
                    <a:bodyPr/>
                    <a:lstStyle/>
                    <a:p>
                      <a:pPr marL="0" marR="0">
                        <a:spcBef>
                          <a:spcPts val="0"/>
                        </a:spcBef>
                        <a:spcAft>
                          <a:spcPts val="0"/>
                        </a:spcAft>
                      </a:pPr>
                      <a:r>
                        <a:rPr lang="en-US" sz="2000" b="1" dirty="0">
                          <a:solidFill>
                            <a:schemeClr val="tx1">
                              <a:lumMod val="95000"/>
                            </a:schemeClr>
                          </a:solidFill>
                          <a:effectLst/>
                        </a:rPr>
                        <a:t>Race</a:t>
                      </a:r>
                      <a:endParaRPr lang="en-US" sz="2000" b="1" dirty="0">
                        <a:solidFill>
                          <a:schemeClr val="tx1">
                            <a:lumMod val="95000"/>
                          </a:schemeClr>
                        </a:solidFill>
                        <a:effectLst/>
                        <a:latin typeface="Times New Roman"/>
                        <a:ea typeface="Calibri"/>
                        <a:cs typeface="Times New Roman"/>
                      </a:endParaRPr>
                    </a:p>
                  </a:txBody>
                  <a:tcPr marL="44084" marR="4408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0934">
                <a:tc>
                  <a:txBody>
                    <a:bodyPr/>
                    <a:lstStyle/>
                    <a:p>
                      <a:pPr marL="0" marR="0">
                        <a:spcBef>
                          <a:spcPts val="0"/>
                        </a:spcBef>
                        <a:spcAft>
                          <a:spcPts val="0"/>
                        </a:spcAft>
                      </a:pPr>
                      <a:r>
                        <a:rPr lang="en-US" sz="2000" b="1" dirty="0">
                          <a:solidFill>
                            <a:schemeClr val="tx1">
                              <a:lumMod val="95000"/>
                            </a:schemeClr>
                          </a:solidFill>
                          <a:effectLst/>
                        </a:rPr>
                        <a:t>   Caucasian</a:t>
                      </a:r>
                      <a:endParaRPr lang="en-US" sz="2000" b="1" dirty="0">
                        <a:solidFill>
                          <a:schemeClr val="tx1">
                            <a:lumMod val="95000"/>
                          </a:schemeClr>
                        </a:solidFill>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49.0%</a:t>
                      </a:r>
                      <a:endParaRPr lang="en-US" sz="2000" dirty="0">
                        <a:effectLst/>
                        <a:latin typeface="Times New Roman"/>
                        <a:ea typeface="Calibri"/>
                        <a:cs typeface="Times New Roman"/>
                      </a:endParaRPr>
                    </a:p>
                  </a:txBody>
                  <a:tcPr marL="44084" marR="44084" marT="0" marB="0"/>
                </a:tc>
                <a:tc gridSpan="2">
                  <a:txBody>
                    <a:bodyPr/>
                    <a:lstStyle/>
                    <a:p>
                      <a:pPr marL="0" marR="0" algn="ctr">
                        <a:spcBef>
                          <a:spcPts val="0"/>
                        </a:spcBef>
                        <a:spcAft>
                          <a:spcPts val="0"/>
                        </a:spcAft>
                      </a:pPr>
                      <a:r>
                        <a:rPr lang="en-US" sz="2000" dirty="0" smtClean="0">
                          <a:effectLst/>
                        </a:rPr>
                        <a:t>46.2%</a:t>
                      </a:r>
                      <a:endParaRPr lang="en-US" sz="2000" dirty="0">
                        <a:effectLst/>
                        <a:latin typeface="Times New Roman"/>
                        <a:ea typeface="Calibri"/>
                        <a:cs typeface="Times New Roman"/>
                      </a:endParaRPr>
                    </a:p>
                  </a:txBody>
                  <a:tcPr marL="44084" marR="44084" marT="0" marB="0"/>
                </a:tc>
                <a:tc hMerge="1">
                  <a:txBody>
                    <a:bodyPr/>
                    <a:lstStyle/>
                    <a:p>
                      <a:endParaRPr lang="en-US"/>
                    </a:p>
                  </a:txBody>
                  <a:tcPr/>
                </a:tc>
                <a:tc>
                  <a:txBody>
                    <a:bodyPr/>
                    <a:lstStyle/>
                    <a:p>
                      <a:pPr marL="0" marR="0" algn="ctr">
                        <a:spcBef>
                          <a:spcPts val="0"/>
                        </a:spcBef>
                        <a:spcAft>
                          <a:spcPts val="0"/>
                        </a:spcAft>
                      </a:pPr>
                      <a:r>
                        <a:rPr lang="en-US" sz="2000" dirty="0" smtClean="0">
                          <a:effectLst/>
                        </a:rPr>
                        <a:t>47.6%</a:t>
                      </a:r>
                      <a:endParaRPr lang="en-US" sz="2000" dirty="0">
                        <a:effectLst/>
                        <a:latin typeface="Times New Roman"/>
                        <a:ea typeface="Calibri"/>
                        <a:cs typeface="Times New Roman"/>
                      </a:endParaRPr>
                    </a:p>
                  </a:txBody>
                  <a:tcPr marL="44084" marR="44084" marT="0" marB="0"/>
                </a:tc>
              </a:tr>
              <a:tr h="270934">
                <a:tc>
                  <a:txBody>
                    <a:bodyPr/>
                    <a:lstStyle/>
                    <a:p>
                      <a:pPr marL="0" marR="0">
                        <a:spcBef>
                          <a:spcPts val="0"/>
                        </a:spcBef>
                        <a:spcAft>
                          <a:spcPts val="0"/>
                        </a:spcAft>
                      </a:pPr>
                      <a:r>
                        <a:rPr lang="en-US" sz="2000" b="1" dirty="0">
                          <a:solidFill>
                            <a:schemeClr val="tx1">
                              <a:lumMod val="95000"/>
                            </a:schemeClr>
                          </a:solidFill>
                          <a:effectLst/>
                        </a:rPr>
                        <a:t>   </a:t>
                      </a:r>
                      <a:r>
                        <a:rPr lang="en-US" sz="2000" b="1" dirty="0" smtClean="0">
                          <a:solidFill>
                            <a:schemeClr val="tx1">
                              <a:lumMod val="95000"/>
                            </a:schemeClr>
                          </a:solidFill>
                          <a:effectLst/>
                        </a:rPr>
                        <a:t>Black/African </a:t>
                      </a:r>
                      <a:r>
                        <a:rPr lang="en-US" sz="2000" b="1" dirty="0">
                          <a:solidFill>
                            <a:schemeClr val="tx1">
                              <a:lumMod val="95000"/>
                            </a:schemeClr>
                          </a:solidFill>
                          <a:effectLst/>
                        </a:rPr>
                        <a:t>American</a:t>
                      </a:r>
                      <a:endParaRPr lang="en-US" sz="2000" b="1" dirty="0">
                        <a:solidFill>
                          <a:schemeClr val="tx1">
                            <a:lumMod val="95000"/>
                          </a:schemeClr>
                        </a:solidFill>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35.0%</a:t>
                      </a:r>
                      <a:endParaRPr lang="en-US" sz="2000" dirty="0">
                        <a:effectLst/>
                        <a:latin typeface="Times New Roman"/>
                        <a:ea typeface="Calibri"/>
                        <a:cs typeface="Times New Roman"/>
                      </a:endParaRPr>
                    </a:p>
                  </a:txBody>
                  <a:tcPr marL="44084" marR="44084" marT="0" marB="0"/>
                </a:tc>
                <a:tc gridSpan="2">
                  <a:txBody>
                    <a:bodyPr/>
                    <a:lstStyle/>
                    <a:p>
                      <a:pPr marL="0" marR="0" algn="ctr">
                        <a:spcBef>
                          <a:spcPts val="0"/>
                        </a:spcBef>
                        <a:spcAft>
                          <a:spcPts val="0"/>
                        </a:spcAft>
                      </a:pPr>
                      <a:r>
                        <a:rPr lang="en-US" sz="2000" dirty="0" smtClean="0">
                          <a:effectLst/>
                        </a:rPr>
                        <a:t>37.6%</a:t>
                      </a:r>
                      <a:endParaRPr lang="en-US" sz="2000" dirty="0">
                        <a:effectLst/>
                        <a:latin typeface="Times New Roman"/>
                        <a:ea typeface="Calibri"/>
                        <a:cs typeface="Times New Roman"/>
                      </a:endParaRPr>
                    </a:p>
                  </a:txBody>
                  <a:tcPr marL="44084" marR="44084" marT="0" marB="0"/>
                </a:tc>
                <a:tc hMerge="1">
                  <a:txBody>
                    <a:bodyPr/>
                    <a:lstStyle/>
                    <a:p>
                      <a:endParaRPr lang="en-US"/>
                    </a:p>
                  </a:txBody>
                  <a:tcPr/>
                </a:tc>
                <a:tc>
                  <a:txBody>
                    <a:bodyPr/>
                    <a:lstStyle/>
                    <a:p>
                      <a:pPr marL="0" marR="0" algn="ctr">
                        <a:spcBef>
                          <a:spcPts val="0"/>
                        </a:spcBef>
                        <a:spcAft>
                          <a:spcPts val="0"/>
                        </a:spcAft>
                      </a:pPr>
                      <a:r>
                        <a:rPr lang="en-US" sz="2000" dirty="0" smtClean="0">
                          <a:effectLst/>
                        </a:rPr>
                        <a:t>36.3%</a:t>
                      </a:r>
                      <a:endParaRPr lang="en-US" sz="2000" dirty="0">
                        <a:effectLst/>
                        <a:latin typeface="Times New Roman"/>
                        <a:ea typeface="Calibri"/>
                        <a:cs typeface="Times New Roman"/>
                      </a:endParaRPr>
                    </a:p>
                  </a:txBody>
                  <a:tcPr marL="44084" marR="44084" marT="0" marB="0"/>
                </a:tc>
              </a:tr>
              <a:tr h="270934">
                <a:tc gridSpan="5">
                  <a:txBody>
                    <a:bodyPr/>
                    <a:lstStyle/>
                    <a:p>
                      <a:pPr marL="0" marR="0">
                        <a:spcBef>
                          <a:spcPts val="0"/>
                        </a:spcBef>
                        <a:spcAft>
                          <a:spcPts val="0"/>
                        </a:spcAft>
                      </a:pPr>
                      <a:r>
                        <a:rPr lang="en-US" sz="2000" b="1" dirty="0">
                          <a:solidFill>
                            <a:schemeClr val="tx1">
                              <a:lumMod val="95000"/>
                            </a:schemeClr>
                          </a:solidFill>
                          <a:effectLst/>
                        </a:rPr>
                        <a:t>Marital </a:t>
                      </a:r>
                      <a:r>
                        <a:rPr lang="en-US" sz="2000" b="1" dirty="0" smtClean="0">
                          <a:solidFill>
                            <a:schemeClr val="tx1">
                              <a:lumMod val="95000"/>
                            </a:schemeClr>
                          </a:solidFill>
                          <a:effectLst/>
                        </a:rPr>
                        <a:t>Status</a:t>
                      </a:r>
                      <a:endParaRPr lang="en-US" sz="2000" b="1" dirty="0">
                        <a:solidFill>
                          <a:schemeClr val="tx1">
                            <a:lumMod val="95000"/>
                          </a:schemeClr>
                        </a:solidFill>
                        <a:effectLst/>
                        <a:latin typeface="Times New Roman"/>
                        <a:ea typeface="Calibri"/>
                        <a:cs typeface="Times New Roman"/>
                      </a:endParaRPr>
                    </a:p>
                  </a:txBody>
                  <a:tcPr marL="44084" marR="4408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0934">
                <a:tc>
                  <a:txBody>
                    <a:bodyPr/>
                    <a:lstStyle/>
                    <a:p>
                      <a:pPr marL="0" marR="0">
                        <a:spcBef>
                          <a:spcPts val="0"/>
                        </a:spcBef>
                        <a:spcAft>
                          <a:spcPts val="0"/>
                        </a:spcAft>
                      </a:pPr>
                      <a:r>
                        <a:rPr lang="en-US" sz="2000" b="1" dirty="0">
                          <a:solidFill>
                            <a:schemeClr val="tx1">
                              <a:lumMod val="95000"/>
                            </a:schemeClr>
                          </a:solidFill>
                          <a:effectLst/>
                        </a:rPr>
                        <a:t>   Married</a:t>
                      </a:r>
                      <a:endParaRPr lang="en-US" sz="2000" b="1" dirty="0">
                        <a:solidFill>
                          <a:schemeClr val="tx1">
                            <a:lumMod val="95000"/>
                          </a:schemeClr>
                        </a:solidFill>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9.8%</a:t>
                      </a:r>
                      <a:endParaRPr lang="en-US" sz="2000" dirty="0">
                        <a:effectLst/>
                        <a:latin typeface="Times New Roman"/>
                        <a:ea typeface="Calibri"/>
                        <a:cs typeface="Times New Roman"/>
                      </a:endParaRPr>
                    </a:p>
                  </a:txBody>
                  <a:tcPr marL="44084" marR="44084" marT="0" marB="0"/>
                </a:tc>
                <a:tc gridSpan="2">
                  <a:txBody>
                    <a:bodyPr/>
                    <a:lstStyle/>
                    <a:p>
                      <a:pPr marL="0" marR="0" algn="ctr">
                        <a:spcBef>
                          <a:spcPts val="0"/>
                        </a:spcBef>
                        <a:spcAft>
                          <a:spcPts val="0"/>
                        </a:spcAft>
                      </a:pPr>
                      <a:r>
                        <a:rPr lang="en-US" sz="2000" dirty="0" smtClean="0">
                          <a:effectLst/>
                        </a:rPr>
                        <a:t>15. 5%</a:t>
                      </a:r>
                      <a:endParaRPr lang="en-US" sz="2000" dirty="0">
                        <a:effectLst/>
                        <a:latin typeface="Times New Roman"/>
                        <a:ea typeface="Calibri"/>
                        <a:cs typeface="Times New Roman"/>
                      </a:endParaRPr>
                    </a:p>
                  </a:txBody>
                  <a:tcPr marL="44084" marR="44084" marT="0" marB="0"/>
                </a:tc>
                <a:tc hMerge="1">
                  <a:txBody>
                    <a:bodyPr/>
                    <a:lstStyle/>
                    <a:p>
                      <a:endParaRPr lang="en-US"/>
                    </a:p>
                  </a:txBody>
                  <a:tcPr/>
                </a:tc>
                <a:tc>
                  <a:txBody>
                    <a:bodyPr/>
                    <a:lstStyle/>
                    <a:p>
                      <a:pPr marL="0" marR="0" algn="ctr">
                        <a:spcBef>
                          <a:spcPts val="0"/>
                        </a:spcBef>
                        <a:spcAft>
                          <a:spcPts val="0"/>
                        </a:spcAft>
                      </a:pPr>
                      <a:r>
                        <a:rPr lang="en-US" sz="2000" dirty="0" smtClean="0">
                          <a:effectLst/>
                        </a:rPr>
                        <a:t>12.6%</a:t>
                      </a:r>
                      <a:endParaRPr lang="en-US" sz="2000" dirty="0">
                        <a:effectLst/>
                        <a:latin typeface="Times New Roman"/>
                        <a:ea typeface="Calibri"/>
                        <a:cs typeface="Times New Roman"/>
                      </a:endParaRPr>
                    </a:p>
                  </a:txBody>
                  <a:tcPr marL="44084" marR="44084" marT="0" marB="0"/>
                </a:tc>
              </a:tr>
              <a:tr h="270934">
                <a:tc>
                  <a:txBody>
                    <a:bodyPr/>
                    <a:lstStyle/>
                    <a:p>
                      <a:pPr marL="0" marR="0">
                        <a:spcBef>
                          <a:spcPts val="0"/>
                        </a:spcBef>
                        <a:spcAft>
                          <a:spcPts val="0"/>
                        </a:spcAft>
                      </a:pPr>
                      <a:r>
                        <a:rPr lang="en-US" sz="2000" b="1" dirty="0">
                          <a:solidFill>
                            <a:schemeClr val="tx1">
                              <a:lumMod val="95000"/>
                            </a:schemeClr>
                          </a:solidFill>
                          <a:effectLst/>
                        </a:rPr>
                        <a:t>   Widowed</a:t>
                      </a:r>
                      <a:endParaRPr lang="en-US" sz="2000" b="1" dirty="0">
                        <a:solidFill>
                          <a:schemeClr val="tx1">
                            <a:lumMod val="95000"/>
                          </a:schemeClr>
                        </a:solidFill>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3.8%</a:t>
                      </a:r>
                      <a:endParaRPr lang="en-US" sz="2000" dirty="0">
                        <a:effectLst/>
                        <a:latin typeface="Times New Roman"/>
                        <a:ea typeface="Calibri"/>
                        <a:cs typeface="Times New Roman"/>
                      </a:endParaRPr>
                    </a:p>
                  </a:txBody>
                  <a:tcPr marL="44084" marR="44084" marT="0" marB="0"/>
                </a:tc>
                <a:tc gridSpan="2">
                  <a:txBody>
                    <a:bodyPr/>
                    <a:lstStyle/>
                    <a:p>
                      <a:pPr marL="0" marR="0" algn="ctr">
                        <a:spcBef>
                          <a:spcPts val="0"/>
                        </a:spcBef>
                        <a:spcAft>
                          <a:spcPts val="0"/>
                        </a:spcAft>
                      </a:pPr>
                      <a:r>
                        <a:rPr lang="en-US" sz="2000" dirty="0" smtClean="0">
                          <a:effectLst/>
                        </a:rPr>
                        <a:t>0.9%</a:t>
                      </a:r>
                      <a:endParaRPr lang="en-US" sz="2000" dirty="0">
                        <a:effectLst/>
                        <a:latin typeface="Times New Roman"/>
                        <a:ea typeface="Calibri"/>
                        <a:cs typeface="Times New Roman"/>
                      </a:endParaRPr>
                    </a:p>
                  </a:txBody>
                  <a:tcPr marL="44084" marR="44084" marT="0" marB="0"/>
                </a:tc>
                <a:tc hMerge="1">
                  <a:txBody>
                    <a:bodyPr/>
                    <a:lstStyle/>
                    <a:p>
                      <a:endParaRPr lang="en-US"/>
                    </a:p>
                  </a:txBody>
                  <a:tcPr/>
                </a:tc>
                <a:tc>
                  <a:txBody>
                    <a:bodyPr/>
                    <a:lstStyle/>
                    <a:p>
                      <a:pPr marL="0" marR="0" algn="ctr">
                        <a:spcBef>
                          <a:spcPts val="0"/>
                        </a:spcBef>
                        <a:spcAft>
                          <a:spcPts val="0"/>
                        </a:spcAft>
                      </a:pPr>
                      <a:r>
                        <a:rPr lang="en-US" sz="2000" dirty="0" smtClean="0">
                          <a:effectLst/>
                        </a:rPr>
                        <a:t>2.4%</a:t>
                      </a:r>
                      <a:endParaRPr lang="en-US" sz="2000" dirty="0">
                        <a:effectLst/>
                        <a:latin typeface="Times New Roman"/>
                        <a:ea typeface="Calibri"/>
                        <a:cs typeface="Times New Roman"/>
                      </a:endParaRPr>
                    </a:p>
                  </a:txBody>
                  <a:tcPr marL="44084" marR="44084" marT="0" marB="0"/>
                </a:tc>
              </a:tr>
              <a:tr h="270934">
                <a:tc>
                  <a:txBody>
                    <a:bodyPr/>
                    <a:lstStyle/>
                    <a:p>
                      <a:pPr marL="0" marR="0">
                        <a:spcBef>
                          <a:spcPts val="0"/>
                        </a:spcBef>
                        <a:spcAft>
                          <a:spcPts val="0"/>
                        </a:spcAft>
                      </a:pPr>
                      <a:r>
                        <a:rPr lang="en-US" sz="2000" b="1" dirty="0">
                          <a:solidFill>
                            <a:schemeClr val="tx1">
                              <a:lumMod val="95000"/>
                            </a:schemeClr>
                          </a:solidFill>
                          <a:effectLst/>
                        </a:rPr>
                        <a:t>   Separated</a:t>
                      </a:r>
                      <a:endParaRPr lang="en-US" sz="2000" b="1" dirty="0">
                        <a:solidFill>
                          <a:schemeClr val="tx1">
                            <a:lumMod val="95000"/>
                          </a:schemeClr>
                        </a:solidFill>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11.4%</a:t>
                      </a:r>
                      <a:endParaRPr lang="en-US" sz="2000" dirty="0">
                        <a:effectLst/>
                        <a:latin typeface="Times New Roman"/>
                        <a:ea typeface="Calibri"/>
                        <a:cs typeface="Times New Roman"/>
                      </a:endParaRPr>
                    </a:p>
                  </a:txBody>
                  <a:tcPr marL="44084" marR="44084" marT="0" marB="0"/>
                </a:tc>
                <a:tc gridSpan="2">
                  <a:txBody>
                    <a:bodyPr/>
                    <a:lstStyle/>
                    <a:p>
                      <a:pPr marL="0" marR="0" algn="ctr">
                        <a:spcBef>
                          <a:spcPts val="0"/>
                        </a:spcBef>
                        <a:spcAft>
                          <a:spcPts val="0"/>
                        </a:spcAft>
                      </a:pPr>
                      <a:r>
                        <a:rPr lang="en-US" sz="2000" dirty="0" smtClean="0">
                          <a:effectLst/>
                        </a:rPr>
                        <a:t>10.3%</a:t>
                      </a:r>
                      <a:endParaRPr lang="en-US" sz="2000" dirty="0">
                        <a:effectLst/>
                        <a:latin typeface="Times New Roman"/>
                        <a:ea typeface="Calibri"/>
                        <a:cs typeface="Times New Roman"/>
                      </a:endParaRPr>
                    </a:p>
                  </a:txBody>
                  <a:tcPr marL="44084" marR="44084" marT="0" marB="0"/>
                </a:tc>
                <a:tc hMerge="1">
                  <a:txBody>
                    <a:bodyPr/>
                    <a:lstStyle/>
                    <a:p>
                      <a:endParaRPr lang="en-US"/>
                    </a:p>
                  </a:txBody>
                  <a:tcPr/>
                </a:tc>
                <a:tc>
                  <a:txBody>
                    <a:bodyPr/>
                    <a:lstStyle/>
                    <a:p>
                      <a:pPr marL="0" marR="0" algn="ctr">
                        <a:spcBef>
                          <a:spcPts val="0"/>
                        </a:spcBef>
                        <a:spcAft>
                          <a:spcPts val="0"/>
                        </a:spcAft>
                      </a:pPr>
                      <a:r>
                        <a:rPr lang="en-US" sz="2000" dirty="0" smtClean="0">
                          <a:effectLst/>
                        </a:rPr>
                        <a:t>10.9%</a:t>
                      </a:r>
                      <a:endParaRPr lang="en-US" sz="2000" dirty="0">
                        <a:effectLst/>
                        <a:latin typeface="Times New Roman"/>
                        <a:ea typeface="Calibri"/>
                        <a:cs typeface="Times New Roman"/>
                      </a:endParaRPr>
                    </a:p>
                  </a:txBody>
                  <a:tcPr marL="44084" marR="44084" marT="0" marB="0"/>
                </a:tc>
              </a:tr>
              <a:tr h="270934">
                <a:tc>
                  <a:txBody>
                    <a:bodyPr/>
                    <a:lstStyle/>
                    <a:p>
                      <a:pPr marL="0" marR="0">
                        <a:spcBef>
                          <a:spcPts val="0"/>
                        </a:spcBef>
                        <a:spcAft>
                          <a:spcPts val="0"/>
                        </a:spcAft>
                      </a:pPr>
                      <a:r>
                        <a:rPr lang="en-US" sz="2000" b="1" dirty="0">
                          <a:solidFill>
                            <a:schemeClr val="tx1">
                              <a:lumMod val="95000"/>
                            </a:schemeClr>
                          </a:solidFill>
                          <a:effectLst/>
                        </a:rPr>
                        <a:t>   Divorced</a:t>
                      </a:r>
                      <a:endParaRPr lang="en-US" sz="2000" b="1" dirty="0">
                        <a:solidFill>
                          <a:schemeClr val="tx1">
                            <a:lumMod val="95000"/>
                          </a:schemeClr>
                        </a:solidFill>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22.9%</a:t>
                      </a:r>
                      <a:endParaRPr lang="en-US" sz="2000" dirty="0">
                        <a:effectLst/>
                        <a:latin typeface="Times New Roman"/>
                        <a:ea typeface="Calibri"/>
                        <a:cs typeface="Times New Roman"/>
                      </a:endParaRPr>
                    </a:p>
                  </a:txBody>
                  <a:tcPr marL="44084" marR="44084" marT="0" marB="0"/>
                </a:tc>
                <a:tc gridSpan="2">
                  <a:txBody>
                    <a:bodyPr/>
                    <a:lstStyle/>
                    <a:p>
                      <a:pPr marL="0" marR="0" algn="ctr">
                        <a:spcBef>
                          <a:spcPts val="0"/>
                        </a:spcBef>
                        <a:spcAft>
                          <a:spcPts val="0"/>
                        </a:spcAft>
                      </a:pPr>
                      <a:r>
                        <a:rPr lang="en-US" sz="2000" dirty="0" smtClean="0">
                          <a:effectLst/>
                        </a:rPr>
                        <a:t>24.0%</a:t>
                      </a:r>
                      <a:endParaRPr lang="en-US" sz="2000" dirty="0">
                        <a:effectLst/>
                        <a:latin typeface="Times New Roman"/>
                        <a:ea typeface="Calibri"/>
                        <a:cs typeface="Times New Roman"/>
                      </a:endParaRPr>
                    </a:p>
                  </a:txBody>
                  <a:tcPr marL="44084" marR="44084" marT="0" marB="0"/>
                </a:tc>
                <a:tc hMerge="1">
                  <a:txBody>
                    <a:bodyPr/>
                    <a:lstStyle/>
                    <a:p>
                      <a:endParaRPr lang="en-US"/>
                    </a:p>
                  </a:txBody>
                  <a:tcPr/>
                </a:tc>
                <a:tc>
                  <a:txBody>
                    <a:bodyPr/>
                    <a:lstStyle/>
                    <a:p>
                      <a:pPr marL="0" marR="0" algn="ctr">
                        <a:spcBef>
                          <a:spcPts val="0"/>
                        </a:spcBef>
                        <a:spcAft>
                          <a:spcPts val="0"/>
                        </a:spcAft>
                      </a:pPr>
                      <a:r>
                        <a:rPr lang="en-US" sz="2000" dirty="0" smtClean="0">
                          <a:effectLst/>
                        </a:rPr>
                        <a:t>23.5%</a:t>
                      </a:r>
                      <a:endParaRPr lang="en-US" sz="2000" dirty="0">
                        <a:effectLst/>
                        <a:latin typeface="Times New Roman"/>
                        <a:ea typeface="Calibri"/>
                        <a:cs typeface="Times New Roman"/>
                      </a:endParaRPr>
                    </a:p>
                  </a:txBody>
                  <a:tcPr marL="44084" marR="44084" marT="0" marB="0"/>
                </a:tc>
              </a:tr>
              <a:tr h="270934">
                <a:tc>
                  <a:txBody>
                    <a:bodyPr/>
                    <a:lstStyle/>
                    <a:p>
                      <a:pPr marL="0" marR="0">
                        <a:spcBef>
                          <a:spcPts val="0"/>
                        </a:spcBef>
                        <a:spcAft>
                          <a:spcPts val="0"/>
                        </a:spcAft>
                      </a:pPr>
                      <a:r>
                        <a:rPr lang="en-US" sz="2000" b="1" dirty="0">
                          <a:solidFill>
                            <a:schemeClr val="tx1">
                              <a:lumMod val="95000"/>
                            </a:schemeClr>
                          </a:solidFill>
                          <a:effectLst/>
                        </a:rPr>
                        <a:t>   Never Married</a:t>
                      </a:r>
                      <a:endParaRPr lang="en-US" sz="2000" b="1" dirty="0">
                        <a:solidFill>
                          <a:schemeClr val="tx1">
                            <a:lumMod val="95000"/>
                          </a:schemeClr>
                        </a:solidFill>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51.3%</a:t>
                      </a:r>
                      <a:endParaRPr lang="en-US" sz="2000" dirty="0">
                        <a:effectLst/>
                        <a:latin typeface="Times New Roman"/>
                        <a:ea typeface="Calibri"/>
                        <a:cs typeface="Times New Roman"/>
                      </a:endParaRPr>
                    </a:p>
                  </a:txBody>
                  <a:tcPr marL="44084" marR="44084" marT="0" marB="0"/>
                </a:tc>
                <a:tc gridSpan="2">
                  <a:txBody>
                    <a:bodyPr/>
                    <a:lstStyle/>
                    <a:p>
                      <a:pPr marL="0" marR="0" algn="ctr">
                        <a:spcBef>
                          <a:spcPts val="0"/>
                        </a:spcBef>
                        <a:spcAft>
                          <a:spcPts val="0"/>
                        </a:spcAft>
                      </a:pPr>
                      <a:r>
                        <a:rPr lang="en-US" sz="2000" dirty="0" smtClean="0">
                          <a:effectLst/>
                        </a:rPr>
                        <a:t>49.4%</a:t>
                      </a:r>
                      <a:endParaRPr lang="en-US" sz="2000" dirty="0">
                        <a:effectLst/>
                        <a:latin typeface="Times New Roman"/>
                        <a:ea typeface="Calibri"/>
                        <a:cs typeface="Times New Roman"/>
                      </a:endParaRPr>
                    </a:p>
                  </a:txBody>
                  <a:tcPr marL="44084" marR="44084" marT="0" marB="0"/>
                </a:tc>
                <a:tc hMerge="1">
                  <a:txBody>
                    <a:bodyPr/>
                    <a:lstStyle/>
                    <a:p>
                      <a:endParaRPr lang="en-US"/>
                    </a:p>
                  </a:txBody>
                  <a:tcPr/>
                </a:tc>
                <a:tc>
                  <a:txBody>
                    <a:bodyPr/>
                    <a:lstStyle/>
                    <a:p>
                      <a:pPr marL="0" marR="0" algn="ctr">
                        <a:spcBef>
                          <a:spcPts val="0"/>
                        </a:spcBef>
                        <a:spcAft>
                          <a:spcPts val="0"/>
                        </a:spcAft>
                      </a:pPr>
                      <a:r>
                        <a:rPr lang="en-US" sz="2000" dirty="0" smtClean="0">
                          <a:effectLst/>
                        </a:rPr>
                        <a:t>50.3%</a:t>
                      </a:r>
                      <a:endParaRPr lang="en-US" sz="2000" dirty="0">
                        <a:effectLst/>
                        <a:latin typeface="Times New Roman"/>
                        <a:ea typeface="Calibri"/>
                        <a:cs typeface="Times New Roman"/>
                      </a:endParaRPr>
                    </a:p>
                  </a:txBody>
                  <a:tcPr marL="44084" marR="44084" marT="0" marB="0"/>
                </a:tc>
              </a:tr>
            </a:tbl>
          </a:graphicData>
        </a:graphic>
      </p:graphicFrame>
    </p:spTree>
    <p:extLst>
      <p:ext uri="{BB962C8B-B14F-4D97-AF65-F5344CB8AC3E}">
        <p14:creationId xmlns:p14="http://schemas.microsoft.com/office/powerpoint/2010/main" val="3705090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FF00"/>
                </a:solidFill>
              </a:rPr>
              <a:t>STAGE-12 Baseline Participant </a:t>
            </a:r>
            <a:r>
              <a:rPr lang="en-US" sz="3200" dirty="0" smtClean="0">
                <a:solidFill>
                  <a:srgbClr val="FFFF00"/>
                </a:solidFill>
              </a:rPr>
              <a:t>Demographic </a:t>
            </a:r>
            <a:r>
              <a:rPr lang="en-US" sz="3200" dirty="0">
                <a:solidFill>
                  <a:srgbClr val="FFFF00"/>
                </a:solidFill>
              </a:rPr>
              <a:t>Information</a:t>
            </a:r>
            <a:r>
              <a:rPr lang="en-US" sz="3200" dirty="0">
                <a:solidFill>
                  <a:srgbClr val="FFFF00"/>
                </a:solidFill>
                <a:latin typeface="Times New Roman"/>
                <a:ea typeface="Calibri"/>
                <a:cs typeface="Times New Roman"/>
              </a:rPr>
              <a:t/>
            </a:r>
            <a:br>
              <a:rPr lang="en-US" sz="3200" dirty="0">
                <a:solidFill>
                  <a:srgbClr val="FFFF00"/>
                </a:solidFill>
                <a:latin typeface="Times New Roman"/>
                <a:ea typeface="Calibri"/>
                <a:cs typeface="Times New Roman"/>
              </a:rPr>
            </a:b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4569818"/>
              </p:ext>
            </p:extLst>
          </p:nvPr>
        </p:nvGraphicFramePr>
        <p:xfrm>
          <a:off x="228598" y="1516222"/>
          <a:ext cx="8763001" cy="4497465"/>
        </p:xfrm>
        <a:graphic>
          <a:graphicData uri="http://schemas.openxmlformats.org/drawingml/2006/table">
            <a:tbl>
              <a:tblPr firstRow="1" firstCol="1" bandRow="1">
                <a:tableStyleId>{5C22544A-7EE6-4342-B048-85BDC9FD1C3A}</a:tableStyleId>
              </a:tblPr>
              <a:tblGrid>
                <a:gridCol w="3168006"/>
                <a:gridCol w="1860645"/>
                <a:gridCol w="1860645"/>
                <a:gridCol w="1873705"/>
              </a:tblGrid>
              <a:tr h="691916">
                <a:tc>
                  <a:txBody>
                    <a:bodyPr/>
                    <a:lstStyle/>
                    <a:p>
                      <a:pPr marL="0" marR="0">
                        <a:spcBef>
                          <a:spcPts val="0"/>
                        </a:spcBef>
                        <a:spcAft>
                          <a:spcPts val="0"/>
                        </a:spcAft>
                      </a:pPr>
                      <a:r>
                        <a:rPr lang="en-US" sz="2000" dirty="0">
                          <a:solidFill>
                            <a:schemeClr val="accent2">
                              <a:lumMod val="75000"/>
                            </a:schemeClr>
                          </a:solidFill>
                          <a:effectLst/>
                        </a:rPr>
                        <a:t> </a:t>
                      </a:r>
                    </a:p>
                    <a:p>
                      <a:pPr marL="0" marR="0" algn="ctr">
                        <a:spcBef>
                          <a:spcPts val="0"/>
                        </a:spcBef>
                        <a:spcAft>
                          <a:spcPts val="0"/>
                        </a:spcAft>
                      </a:pPr>
                      <a:r>
                        <a:rPr lang="en-US" sz="2000" dirty="0">
                          <a:solidFill>
                            <a:schemeClr val="accent2">
                              <a:lumMod val="75000"/>
                            </a:schemeClr>
                          </a:solidFill>
                          <a:effectLst/>
                        </a:rPr>
                        <a:t>Characteristics</a:t>
                      </a:r>
                      <a:endParaRPr lang="en-US" sz="2000" dirty="0">
                        <a:solidFill>
                          <a:schemeClr val="accent2">
                            <a:lumMod val="75000"/>
                          </a:schemeClr>
                        </a:solidFill>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a:solidFill>
                            <a:schemeClr val="accent2">
                              <a:lumMod val="75000"/>
                            </a:schemeClr>
                          </a:solidFill>
                          <a:effectLst/>
                        </a:rPr>
                        <a:t>TAU</a:t>
                      </a:r>
                    </a:p>
                    <a:p>
                      <a:pPr marL="0" marR="0" algn="ctr">
                        <a:spcBef>
                          <a:spcPts val="0"/>
                        </a:spcBef>
                        <a:spcAft>
                          <a:spcPts val="0"/>
                        </a:spcAft>
                      </a:pPr>
                      <a:r>
                        <a:rPr lang="en-US" sz="2000" dirty="0">
                          <a:solidFill>
                            <a:schemeClr val="accent2">
                              <a:lumMod val="75000"/>
                            </a:schemeClr>
                          </a:solidFill>
                          <a:effectLst/>
                        </a:rPr>
                        <a:t>(N = 237)</a:t>
                      </a:r>
                      <a:endParaRPr lang="en-US" sz="2000" dirty="0">
                        <a:solidFill>
                          <a:schemeClr val="accent2">
                            <a:lumMod val="75000"/>
                          </a:schemeClr>
                        </a:solidFill>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a:solidFill>
                            <a:schemeClr val="accent2">
                              <a:lumMod val="75000"/>
                            </a:schemeClr>
                          </a:solidFill>
                          <a:effectLst/>
                        </a:rPr>
                        <a:t>STAGE-12</a:t>
                      </a:r>
                    </a:p>
                    <a:p>
                      <a:pPr marL="0" marR="0" algn="ctr">
                        <a:spcBef>
                          <a:spcPts val="0"/>
                        </a:spcBef>
                        <a:spcAft>
                          <a:spcPts val="0"/>
                        </a:spcAft>
                      </a:pPr>
                      <a:r>
                        <a:rPr lang="en-US" sz="2000" dirty="0">
                          <a:solidFill>
                            <a:schemeClr val="accent2">
                              <a:lumMod val="75000"/>
                            </a:schemeClr>
                          </a:solidFill>
                          <a:effectLst/>
                        </a:rPr>
                        <a:t>(N = 234)</a:t>
                      </a:r>
                      <a:endParaRPr lang="en-US" sz="2000" dirty="0">
                        <a:solidFill>
                          <a:schemeClr val="accent2">
                            <a:lumMod val="75000"/>
                          </a:schemeClr>
                        </a:solidFill>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solidFill>
                            <a:schemeClr val="accent2">
                              <a:lumMod val="75000"/>
                            </a:schemeClr>
                          </a:solidFill>
                          <a:effectLst/>
                        </a:rPr>
                        <a:t>Total</a:t>
                      </a:r>
                      <a:endParaRPr lang="en-US" sz="2000" dirty="0">
                        <a:solidFill>
                          <a:schemeClr val="accent2">
                            <a:lumMod val="75000"/>
                          </a:schemeClr>
                        </a:solidFill>
                        <a:effectLst/>
                      </a:endParaRPr>
                    </a:p>
                    <a:p>
                      <a:pPr marL="0" marR="0" algn="ctr">
                        <a:spcBef>
                          <a:spcPts val="0"/>
                        </a:spcBef>
                        <a:spcAft>
                          <a:spcPts val="0"/>
                        </a:spcAft>
                      </a:pPr>
                      <a:r>
                        <a:rPr lang="en-US" sz="2000" dirty="0">
                          <a:solidFill>
                            <a:schemeClr val="accent2">
                              <a:lumMod val="75000"/>
                            </a:schemeClr>
                          </a:solidFill>
                          <a:effectLst/>
                        </a:rPr>
                        <a:t>(N = 471)</a:t>
                      </a:r>
                      <a:endParaRPr lang="en-US" sz="2000" dirty="0">
                        <a:solidFill>
                          <a:schemeClr val="accent2">
                            <a:lumMod val="75000"/>
                          </a:schemeClr>
                        </a:solidFill>
                        <a:effectLst/>
                        <a:latin typeface="Times New Roman"/>
                        <a:ea typeface="Calibri"/>
                        <a:cs typeface="Times New Roman"/>
                      </a:endParaRPr>
                    </a:p>
                  </a:txBody>
                  <a:tcPr marL="44084" marR="44084" marT="0" marB="0"/>
                </a:tc>
              </a:tr>
              <a:tr h="345959">
                <a:tc gridSpan="4">
                  <a:txBody>
                    <a:bodyPr/>
                    <a:lstStyle/>
                    <a:p>
                      <a:pPr marL="0" marR="0">
                        <a:spcBef>
                          <a:spcPts val="0"/>
                        </a:spcBef>
                        <a:spcAft>
                          <a:spcPts val="0"/>
                        </a:spcAft>
                      </a:pPr>
                      <a:r>
                        <a:rPr lang="en-US" sz="2200" b="1" dirty="0" smtClean="0">
                          <a:solidFill>
                            <a:schemeClr val="tx1">
                              <a:lumMod val="95000"/>
                            </a:schemeClr>
                          </a:solidFill>
                          <a:effectLst/>
                        </a:rPr>
                        <a:t>Education</a:t>
                      </a:r>
                      <a:endParaRPr lang="en-US" sz="2200" b="1" dirty="0">
                        <a:solidFill>
                          <a:schemeClr val="tx1">
                            <a:lumMod val="95000"/>
                          </a:schemeClr>
                        </a:solidFill>
                        <a:effectLst/>
                        <a:latin typeface="Times New Roman"/>
                        <a:ea typeface="Calibri"/>
                        <a:cs typeface="Times New Roman"/>
                      </a:endParaRPr>
                    </a:p>
                  </a:txBody>
                  <a:tcPr marL="44084" marR="44084" marT="0" marB="0"/>
                </a:tc>
                <a:tc hMerge="1">
                  <a:txBody>
                    <a:bodyPr/>
                    <a:lstStyle/>
                    <a:p>
                      <a:endParaRPr lang="en-US"/>
                    </a:p>
                  </a:txBody>
                  <a:tcPr/>
                </a:tc>
                <a:tc hMerge="1">
                  <a:txBody>
                    <a:bodyPr/>
                    <a:lstStyle/>
                    <a:p>
                      <a:endParaRPr lang="en-US"/>
                    </a:p>
                  </a:txBody>
                  <a:tcPr/>
                </a:tc>
                <a:tc hMerge="1">
                  <a:txBody>
                    <a:bodyPr/>
                    <a:lstStyle/>
                    <a:p>
                      <a:endParaRPr lang="en-US"/>
                    </a:p>
                  </a:txBody>
                  <a:tcPr/>
                </a:tc>
              </a:tr>
              <a:tr h="345959">
                <a:tc>
                  <a:txBody>
                    <a:bodyPr/>
                    <a:lstStyle/>
                    <a:p>
                      <a:pPr marL="0" marR="0">
                        <a:spcBef>
                          <a:spcPts val="0"/>
                        </a:spcBef>
                        <a:spcAft>
                          <a:spcPts val="0"/>
                        </a:spcAft>
                      </a:pPr>
                      <a:r>
                        <a:rPr lang="en-US" sz="2200" b="1" dirty="0">
                          <a:solidFill>
                            <a:schemeClr val="tx1">
                              <a:lumMod val="95000"/>
                            </a:schemeClr>
                          </a:solidFill>
                          <a:effectLst/>
                        </a:rPr>
                        <a:t>   Mean (Std.)</a:t>
                      </a:r>
                      <a:endParaRPr lang="en-US" sz="2200" b="1" dirty="0">
                        <a:solidFill>
                          <a:schemeClr val="tx1">
                            <a:lumMod val="95000"/>
                          </a:schemeClr>
                        </a:solidFill>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12.1 </a:t>
                      </a:r>
                      <a:r>
                        <a:rPr lang="en-US" sz="2000" dirty="0">
                          <a:effectLst/>
                        </a:rPr>
                        <a:t>( </a:t>
                      </a:r>
                      <a:r>
                        <a:rPr lang="en-US" sz="2000" dirty="0" smtClean="0">
                          <a:effectLst/>
                        </a:rPr>
                        <a:t>1.6)</a:t>
                      </a:r>
                      <a:endParaRPr lang="en-US" sz="2000" dirty="0">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12.2 </a:t>
                      </a:r>
                      <a:r>
                        <a:rPr lang="en-US" sz="2000" dirty="0">
                          <a:effectLst/>
                        </a:rPr>
                        <a:t>(</a:t>
                      </a:r>
                      <a:r>
                        <a:rPr lang="en-US" sz="2000" dirty="0" smtClean="0">
                          <a:effectLst/>
                        </a:rPr>
                        <a:t>1.7)</a:t>
                      </a:r>
                      <a:endParaRPr lang="en-US" sz="2000" dirty="0">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12.2 </a:t>
                      </a:r>
                      <a:r>
                        <a:rPr lang="en-US" sz="2000" dirty="0">
                          <a:effectLst/>
                        </a:rPr>
                        <a:t>(</a:t>
                      </a:r>
                      <a:r>
                        <a:rPr lang="en-US" sz="2000" dirty="0" smtClean="0">
                          <a:effectLst/>
                        </a:rPr>
                        <a:t>1.6)</a:t>
                      </a:r>
                      <a:endParaRPr lang="en-US" sz="2000" dirty="0">
                        <a:effectLst/>
                        <a:latin typeface="Times New Roman"/>
                        <a:ea typeface="Calibri"/>
                        <a:cs typeface="Times New Roman"/>
                      </a:endParaRPr>
                    </a:p>
                  </a:txBody>
                  <a:tcPr marL="44084" marR="44084" marT="0" marB="0"/>
                </a:tc>
              </a:tr>
              <a:tr h="345959">
                <a:tc gridSpan="4">
                  <a:txBody>
                    <a:bodyPr/>
                    <a:lstStyle/>
                    <a:p>
                      <a:pPr marL="0" marR="0">
                        <a:spcBef>
                          <a:spcPts val="0"/>
                        </a:spcBef>
                        <a:spcAft>
                          <a:spcPts val="0"/>
                        </a:spcAft>
                      </a:pPr>
                      <a:r>
                        <a:rPr lang="en-US" sz="2200" b="1" dirty="0">
                          <a:solidFill>
                            <a:schemeClr val="tx1">
                              <a:lumMod val="95000"/>
                            </a:schemeClr>
                          </a:solidFill>
                          <a:effectLst/>
                        </a:rPr>
                        <a:t>Usual Employment Pattern</a:t>
                      </a:r>
                      <a:endParaRPr lang="en-US" sz="2200" b="1" dirty="0">
                        <a:solidFill>
                          <a:schemeClr val="tx1">
                            <a:lumMod val="95000"/>
                          </a:schemeClr>
                        </a:solidFill>
                        <a:effectLst/>
                        <a:latin typeface="Times New Roman"/>
                        <a:ea typeface="Calibri"/>
                        <a:cs typeface="Times New Roman"/>
                      </a:endParaRPr>
                    </a:p>
                  </a:txBody>
                  <a:tcPr marL="44084" marR="44084" marT="0" marB="0"/>
                </a:tc>
                <a:tc hMerge="1">
                  <a:txBody>
                    <a:bodyPr/>
                    <a:lstStyle/>
                    <a:p>
                      <a:endParaRPr lang="en-US"/>
                    </a:p>
                  </a:txBody>
                  <a:tcPr/>
                </a:tc>
                <a:tc hMerge="1">
                  <a:txBody>
                    <a:bodyPr/>
                    <a:lstStyle/>
                    <a:p>
                      <a:endParaRPr lang="en-US"/>
                    </a:p>
                  </a:txBody>
                  <a:tcPr/>
                </a:tc>
                <a:tc hMerge="1">
                  <a:txBody>
                    <a:bodyPr/>
                    <a:lstStyle/>
                    <a:p>
                      <a:endParaRPr lang="en-US"/>
                    </a:p>
                  </a:txBody>
                  <a:tcPr/>
                </a:tc>
              </a:tr>
              <a:tr h="345959">
                <a:tc>
                  <a:txBody>
                    <a:bodyPr/>
                    <a:lstStyle/>
                    <a:p>
                      <a:pPr marL="0" marR="0">
                        <a:spcBef>
                          <a:spcPts val="0"/>
                        </a:spcBef>
                        <a:spcAft>
                          <a:spcPts val="0"/>
                        </a:spcAft>
                      </a:pPr>
                      <a:r>
                        <a:rPr lang="en-US" sz="2200" b="1" dirty="0">
                          <a:solidFill>
                            <a:schemeClr val="tx1">
                              <a:lumMod val="95000"/>
                            </a:schemeClr>
                          </a:solidFill>
                          <a:effectLst/>
                        </a:rPr>
                        <a:t>   Full Time</a:t>
                      </a:r>
                      <a:endParaRPr lang="en-US" sz="2200" b="1" dirty="0">
                        <a:solidFill>
                          <a:schemeClr val="tx1">
                            <a:lumMod val="95000"/>
                          </a:schemeClr>
                        </a:solidFill>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37.1%</a:t>
                      </a:r>
                      <a:endParaRPr lang="en-US" sz="2000" dirty="0">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35.5%</a:t>
                      </a:r>
                      <a:endParaRPr lang="en-US" sz="2000" dirty="0">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36.3%</a:t>
                      </a:r>
                      <a:endParaRPr lang="en-US" sz="2000" dirty="0">
                        <a:effectLst/>
                        <a:latin typeface="Times New Roman"/>
                        <a:ea typeface="Calibri"/>
                        <a:cs typeface="Times New Roman"/>
                      </a:endParaRPr>
                    </a:p>
                  </a:txBody>
                  <a:tcPr marL="44084" marR="44084" marT="0" marB="0"/>
                </a:tc>
              </a:tr>
              <a:tr h="345959">
                <a:tc>
                  <a:txBody>
                    <a:bodyPr/>
                    <a:lstStyle/>
                    <a:p>
                      <a:pPr marL="0" marR="0">
                        <a:spcBef>
                          <a:spcPts val="0"/>
                        </a:spcBef>
                        <a:spcAft>
                          <a:spcPts val="0"/>
                        </a:spcAft>
                      </a:pPr>
                      <a:r>
                        <a:rPr lang="en-US" sz="2200" b="1" dirty="0">
                          <a:solidFill>
                            <a:schemeClr val="tx1">
                              <a:lumMod val="95000"/>
                            </a:schemeClr>
                          </a:solidFill>
                          <a:effectLst/>
                        </a:rPr>
                        <a:t>   Part Time, Regular</a:t>
                      </a:r>
                      <a:endParaRPr lang="en-US" sz="2200" b="1" dirty="0">
                        <a:solidFill>
                          <a:schemeClr val="tx1">
                            <a:lumMod val="95000"/>
                          </a:schemeClr>
                        </a:solidFill>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10.1%</a:t>
                      </a:r>
                      <a:endParaRPr lang="en-US" sz="2000" dirty="0">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8.6%</a:t>
                      </a:r>
                      <a:endParaRPr lang="en-US" sz="2000" dirty="0">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a:effectLst/>
                        </a:rPr>
                        <a:t> </a:t>
                      </a:r>
                      <a:r>
                        <a:rPr lang="en-US" sz="2000" dirty="0" smtClean="0">
                          <a:effectLst/>
                        </a:rPr>
                        <a:t>9.3%</a:t>
                      </a:r>
                      <a:endParaRPr lang="en-US" sz="2000" dirty="0">
                        <a:effectLst/>
                        <a:latin typeface="Times New Roman"/>
                        <a:ea typeface="Calibri"/>
                        <a:cs typeface="Times New Roman"/>
                      </a:endParaRPr>
                    </a:p>
                  </a:txBody>
                  <a:tcPr marL="44084" marR="44084" marT="0" marB="0"/>
                </a:tc>
              </a:tr>
              <a:tr h="345959">
                <a:tc>
                  <a:txBody>
                    <a:bodyPr/>
                    <a:lstStyle/>
                    <a:p>
                      <a:pPr marL="0" marR="0">
                        <a:spcBef>
                          <a:spcPts val="0"/>
                        </a:spcBef>
                        <a:spcAft>
                          <a:spcPts val="0"/>
                        </a:spcAft>
                      </a:pPr>
                      <a:r>
                        <a:rPr lang="en-US" sz="2200" b="1" dirty="0">
                          <a:solidFill>
                            <a:schemeClr val="tx1">
                              <a:lumMod val="95000"/>
                            </a:schemeClr>
                          </a:solidFill>
                          <a:effectLst/>
                        </a:rPr>
                        <a:t>   Part Time, Irregular</a:t>
                      </a:r>
                      <a:endParaRPr lang="en-US" sz="2200" b="1" dirty="0">
                        <a:solidFill>
                          <a:schemeClr val="tx1">
                            <a:lumMod val="95000"/>
                          </a:schemeClr>
                        </a:solidFill>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13.5%</a:t>
                      </a:r>
                      <a:endParaRPr lang="en-US" sz="2000" dirty="0">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16.2%</a:t>
                      </a:r>
                      <a:endParaRPr lang="en-US" sz="2000" dirty="0">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14.9%</a:t>
                      </a:r>
                      <a:endParaRPr lang="en-US" sz="2000" dirty="0">
                        <a:effectLst/>
                        <a:latin typeface="Times New Roman"/>
                        <a:ea typeface="Calibri"/>
                        <a:cs typeface="Times New Roman"/>
                      </a:endParaRPr>
                    </a:p>
                  </a:txBody>
                  <a:tcPr marL="44084" marR="44084" marT="0" marB="0"/>
                </a:tc>
              </a:tr>
              <a:tr h="345959">
                <a:tc>
                  <a:txBody>
                    <a:bodyPr/>
                    <a:lstStyle/>
                    <a:p>
                      <a:pPr marL="0" marR="0">
                        <a:spcBef>
                          <a:spcPts val="0"/>
                        </a:spcBef>
                        <a:spcAft>
                          <a:spcPts val="0"/>
                        </a:spcAft>
                      </a:pPr>
                      <a:r>
                        <a:rPr lang="en-US" sz="2200" b="1" dirty="0">
                          <a:solidFill>
                            <a:schemeClr val="tx1">
                              <a:lumMod val="95000"/>
                            </a:schemeClr>
                          </a:solidFill>
                          <a:effectLst/>
                        </a:rPr>
                        <a:t>   Student</a:t>
                      </a:r>
                      <a:endParaRPr lang="en-US" sz="2200" b="1" dirty="0">
                        <a:solidFill>
                          <a:schemeClr val="tx1">
                            <a:lumMod val="95000"/>
                          </a:schemeClr>
                        </a:solidFill>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1.3%</a:t>
                      </a:r>
                      <a:endParaRPr lang="en-US" sz="2000" dirty="0">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a:effectLst/>
                        </a:rPr>
                        <a:t>  </a:t>
                      </a:r>
                      <a:r>
                        <a:rPr lang="en-US" sz="2000" dirty="0" smtClean="0">
                          <a:effectLst/>
                        </a:rPr>
                        <a:t>0.4%</a:t>
                      </a:r>
                      <a:endParaRPr lang="en-US" sz="2000" dirty="0">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0.9%</a:t>
                      </a:r>
                      <a:endParaRPr lang="en-US" sz="2000" dirty="0">
                        <a:effectLst/>
                        <a:latin typeface="Times New Roman"/>
                        <a:ea typeface="Calibri"/>
                        <a:cs typeface="Times New Roman"/>
                      </a:endParaRPr>
                    </a:p>
                  </a:txBody>
                  <a:tcPr marL="44084" marR="44084" marT="0" marB="0"/>
                </a:tc>
              </a:tr>
              <a:tr h="345959">
                <a:tc>
                  <a:txBody>
                    <a:bodyPr/>
                    <a:lstStyle/>
                    <a:p>
                      <a:pPr marL="0" marR="0">
                        <a:spcBef>
                          <a:spcPts val="0"/>
                        </a:spcBef>
                        <a:spcAft>
                          <a:spcPts val="0"/>
                        </a:spcAft>
                      </a:pPr>
                      <a:r>
                        <a:rPr lang="en-US" sz="2200" b="1" dirty="0">
                          <a:solidFill>
                            <a:schemeClr val="tx1">
                              <a:lumMod val="95000"/>
                            </a:schemeClr>
                          </a:solidFill>
                          <a:effectLst/>
                        </a:rPr>
                        <a:t>   Retired, Disability</a:t>
                      </a:r>
                      <a:endParaRPr lang="en-US" sz="2200" b="1" dirty="0">
                        <a:solidFill>
                          <a:schemeClr val="tx1">
                            <a:lumMod val="95000"/>
                          </a:schemeClr>
                        </a:solidFill>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1.7%</a:t>
                      </a:r>
                      <a:endParaRPr lang="en-US" sz="2000" dirty="0">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a:effectLst/>
                        </a:rPr>
                        <a:t>  </a:t>
                      </a:r>
                      <a:r>
                        <a:rPr lang="en-US" sz="2000" dirty="0" smtClean="0">
                          <a:effectLst/>
                        </a:rPr>
                        <a:t>3.0%</a:t>
                      </a:r>
                      <a:endParaRPr lang="en-US" sz="2000" dirty="0">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a:effectLst/>
                        </a:rPr>
                        <a:t> </a:t>
                      </a:r>
                      <a:r>
                        <a:rPr lang="en-US" sz="2000" dirty="0" smtClean="0">
                          <a:effectLst/>
                        </a:rPr>
                        <a:t>2.3%</a:t>
                      </a:r>
                      <a:endParaRPr lang="en-US" sz="2000" dirty="0">
                        <a:effectLst/>
                        <a:latin typeface="Times New Roman"/>
                        <a:ea typeface="Calibri"/>
                        <a:cs typeface="Times New Roman"/>
                      </a:endParaRPr>
                    </a:p>
                  </a:txBody>
                  <a:tcPr marL="44084" marR="44084" marT="0" marB="0"/>
                </a:tc>
              </a:tr>
              <a:tr h="345959">
                <a:tc>
                  <a:txBody>
                    <a:bodyPr/>
                    <a:lstStyle/>
                    <a:p>
                      <a:pPr marL="0" marR="0">
                        <a:spcBef>
                          <a:spcPts val="0"/>
                        </a:spcBef>
                        <a:spcAft>
                          <a:spcPts val="0"/>
                        </a:spcAft>
                      </a:pPr>
                      <a:r>
                        <a:rPr lang="en-US" sz="2200" b="1" dirty="0">
                          <a:solidFill>
                            <a:schemeClr val="tx1">
                              <a:lumMod val="95000"/>
                            </a:schemeClr>
                          </a:solidFill>
                          <a:effectLst/>
                        </a:rPr>
                        <a:t>   Unemployed</a:t>
                      </a:r>
                      <a:endParaRPr lang="en-US" sz="2200" b="1" dirty="0">
                        <a:solidFill>
                          <a:schemeClr val="tx1">
                            <a:lumMod val="95000"/>
                          </a:schemeClr>
                        </a:solidFill>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35.4%</a:t>
                      </a:r>
                      <a:endParaRPr lang="en-US" sz="2000" dirty="0">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34.6%</a:t>
                      </a:r>
                      <a:endParaRPr lang="en-US" sz="2000" dirty="0">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35.0%</a:t>
                      </a:r>
                      <a:endParaRPr lang="en-US" sz="2000" dirty="0">
                        <a:effectLst/>
                        <a:latin typeface="Times New Roman"/>
                        <a:ea typeface="Calibri"/>
                        <a:cs typeface="Times New Roman"/>
                      </a:endParaRPr>
                    </a:p>
                  </a:txBody>
                  <a:tcPr marL="44084" marR="44084" marT="0" marB="0"/>
                </a:tc>
              </a:tr>
              <a:tr h="345959">
                <a:tc>
                  <a:txBody>
                    <a:bodyPr/>
                    <a:lstStyle/>
                    <a:p>
                      <a:pPr marL="0" marR="0">
                        <a:spcBef>
                          <a:spcPts val="0"/>
                        </a:spcBef>
                        <a:spcAft>
                          <a:spcPts val="0"/>
                        </a:spcAft>
                      </a:pPr>
                      <a:r>
                        <a:rPr lang="en-US" sz="2200" b="1" dirty="0">
                          <a:solidFill>
                            <a:schemeClr val="tx1">
                              <a:lumMod val="95000"/>
                            </a:schemeClr>
                          </a:solidFill>
                          <a:effectLst/>
                        </a:rPr>
                        <a:t>Court Mandated </a:t>
                      </a:r>
                      <a:endParaRPr lang="en-US" sz="2200" b="1" dirty="0">
                        <a:solidFill>
                          <a:schemeClr val="tx1">
                            <a:lumMod val="95000"/>
                          </a:schemeClr>
                        </a:solidFill>
                        <a:effectLst/>
                        <a:latin typeface="Times New Roman"/>
                        <a:ea typeface="Calibri"/>
                        <a:cs typeface="Times New Roman"/>
                      </a:endParaRPr>
                    </a:p>
                  </a:txBody>
                  <a:tcPr marL="44084" marR="44084" marT="0" marB="0">
                    <a:solidFill>
                      <a:schemeClr val="accent1"/>
                    </a:solidFill>
                  </a:tcPr>
                </a:tc>
                <a:tc>
                  <a:txBody>
                    <a:bodyPr/>
                    <a:lstStyle/>
                    <a:p>
                      <a:endParaRPr lang="en-US" dirty="0"/>
                    </a:p>
                  </a:txBody>
                  <a:tcPr marL="44084" marR="44084" marT="0" marB="0">
                    <a:solidFill>
                      <a:schemeClr val="accent1"/>
                    </a:solidFill>
                  </a:tcPr>
                </a:tc>
                <a:tc>
                  <a:txBody>
                    <a:bodyPr/>
                    <a:lstStyle/>
                    <a:p>
                      <a:endParaRPr lang="en-US" dirty="0"/>
                    </a:p>
                  </a:txBody>
                  <a:tcPr marL="44084" marR="44084" marT="0" marB="0">
                    <a:solidFill>
                      <a:schemeClr val="accent1"/>
                    </a:solidFill>
                  </a:tcPr>
                </a:tc>
                <a:tc>
                  <a:txBody>
                    <a:bodyPr/>
                    <a:lstStyle/>
                    <a:p>
                      <a:endParaRPr lang="en-US" dirty="0"/>
                    </a:p>
                  </a:txBody>
                  <a:tcPr marL="44084" marR="44084" marT="0" marB="0">
                    <a:solidFill>
                      <a:schemeClr val="accent1"/>
                    </a:solidFill>
                  </a:tcPr>
                </a:tc>
              </a:tr>
              <a:tr h="345959">
                <a:tc>
                  <a:txBody>
                    <a:bodyPr/>
                    <a:lstStyle/>
                    <a:p>
                      <a:pPr marL="0" marR="0">
                        <a:spcBef>
                          <a:spcPts val="0"/>
                        </a:spcBef>
                        <a:spcAft>
                          <a:spcPts val="0"/>
                        </a:spcAft>
                      </a:pPr>
                      <a:r>
                        <a:rPr lang="en-US" sz="2200" b="1" dirty="0" smtClean="0">
                          <a:solidFill>
                            <a:schemeClr val="tx1">
                              <a:lumMod val="95000"/>
                            </a:schemeClr>
                          </a:solidFill>
                          <a:effectLst/>
                        </a:rPr>
                        <a:t>   Yes </a:t>
                      </a:r>
                      <a:endParaRPr lang="en-US" sz="2200" b="1" dirty="0">
                        <a:solidFill>
                          <a:schemeClr val="tx1">
                            <a:lumMod val="95000"/>
                          </a:schemeClr>
                        </a:solidFill>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20.7%</a:t>
                      </a:r>
                      <a:endParaRPr lang="en-US" sz="2000" dirty="0">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22.2%</a:t>
                      </a:r>
                      <a:endParaRPr lang="en-US" sz="2000" dirty="0">
                        <a:effectLst/>
                        <a:latin typeface="Times New Roman"/>
                        <a:ea typeface="Calibri"/>
                        <a:cs typeface="Times New Roman"/>
                      </a:endParaRPr>
                    </a:p>
                  </a:txBody>
                  <a:tcPr marL="44084" marR="44084" marT="0" marB="0"/>
                </a:tc>
                <a:tc>
                  <a:txBody>
                    <a:bodyPr/>
                    <a:lstStyle/>
                    <a:p>
                      <a:pPr marL="0" marR="0" algn="ctr">
                        <a:spcBef>
                          <a:spcPts val="0"/>
                        </a:spcBef>
                        <a:spcAft>
                          <a:spcPts val="0"/>
                        </a:spcAft>
                      </a:pPr>
                      <a:r>
                        <a:rPr lang="en-US" sz="2000" dirty="0" smtClean="0">
                          <a:effectLst/>
                        </a:rPr>
                        <a:t>21.4%</a:t>
                      </a:r>
                      <a:endParaRPr lang="en-US" sz="2000" dirty="0">
                        <a:effectLst/>
                        <a:latin typeface="Times New Roman"/>
                        <a:ea typeface="Calibri"/>
                        <a:cs typeface="Times New Roman"/>
                      </a:endParaRPr>
                    </a:p>
                  </a:txBody>
                  <a:tcPr marL="44084" marR="44084" marT="0" marB="0"/>
                </a:tc>
              </a:tr>
            </a:tbl>
          </a:graphicData>
        </a:graphic>
      </p:graphicFrame>
    </p:spTree>
    <p:extLst>
      <p:ext uri="{BB962C8B-B14F-4D97-AF65-F5344CB8AC3E}">
        <p14:creationId xmlns:p14="http://schemas.microsoft.com/office/powerpoint/2010/main" val="14693773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1143000"/>
          </a:xfrm>
        </p:spPr>
        <p:txBody>
          <a:bodyPr>
            <a:noAutofit/>
          </a:bodyPr>
          <a:lstStyle/>
          <a:p>
            <a:pPr marL="0" marR="0">
              <a:spcBef>
                <a:spcPts val="0"/>
              </a:spcBef>
              <a:spcAft>
                <a:spcPts val="0"/>
              </a:spcAft>
            </a:pPr>
            <a:r>
              <a:rPr lang="en-US" sz="3200" dirty="0" smtClean="0">
                <a:solidFill>
                  <a:srgbClr val="FFFF00"/>
                </a:solidFill>
              </a:rPr>
              <a:t>DSM-IV Dependence and </a:t>
            </a:r>
            <a:r>
              <a:rPr lang="en-US" sz="3200" dirty="0">
                <a:solidFill>
                  <a:srgbClr val="FFFF00"/>
                </a:solidFill>
              </a:rPr>
              <a:t>Abuse </a:t>
            </a:r>
            <a:r>
              <a:rPr lang="en-US" sz="3200" dirty="0" smtClean="0">
                <a:solidFill>
                  <a:srgbClr val="FFFF00"/>
                </a:solidFill>
              </a:rPr>
              <a:t>Diagnoses </a:t>
            </a:r>
            <a:r>
              <a:rPr lang="en-US" sz="3200" dirty="0">
                <a:solidFill>
                  <a:srgbClr val="FFFF00"/>
                </a:solidFill>
                <a:latin typeface="Times New Roman"/>
                <a:ea typeface="Calibri"/>
                <a:cs typeface="Times New Roman"/>
              </a:rPr>
              <a:t/>
            </a:r>
            <a:br>
              <a:rPr lang="en-US" sz="3200" dirty="0">
                <a:solidFill>
                  <a:srgbClr val="FFFF00"/>
                </a:solidFill>
                <a:latin typeface="Times New Roman"/>
                <a:ea typeface="Calibri"/>
                <a:cs typeface="Times New Roman"/>
              </a:rPr>
            </a:br>
            <a:endParaRPr lang="en-US" sz="32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5501642"/>
              </p:ext>
            </p:extLst>
          </p:nvPr>
        </p:nvGraphicFramePr>
        <p:xfrm>
          <a:off x="457200" y="838200"/>
          <a:ext cx="8382000" cy="5599854"/>
        </p:xfrm>
        <a:graphic>
          <a:graphicData uri="http://schemas.openxmlformats.org/drawingml/2006/table">
            <a:tbl>
              <a:tblPr firstRow="1" firstCol="1" bandRow="1">
                <a:tableStyleId>{5C22544A-7EE6-4342-B048-85BDC9FD1C3A}</a:tableStyleId>
              </a:tblPr>
              <a:tblGrid>
                <a:gridCol w="2413752"/>
                <a:gridCol w="1983905"/>
                <a:gridCol w="2156464"/>
                <a:gridCol w="1827879"/>
              </a:tblGrid>
              <a:tr h="533406">
                <a:tc>
                  <a:txBody>
                    <a:bodyPr/>
                    <a:lstStyle/>
                    <a:p>
                      <a:pPr marL="0" marR="0">
                        <a:spcBef>
                          <a:spcPts val="0"/>
                        </a:spcBef>
                        <a:spcAft>
                          <a:spcPts val="0"/>
                        </a:spcAft>
                      </a:pPr>
                      <a:r>
                        <a:rPr lang="en-US" sz="2400" dirty="0" smtClean="0">
                          <a:solidFill>
                            <a:srgbClr val="CC3300"/>
                          </a:solidFill>
                          <a:effectLst/>
                        </a:rPr>
                        <a:t>Dependence</a:t>
                      </a:r>
                      <a:endParaRPr lang="en-US" sz="2400" dirty="0">
                        <a:solidFill>
                          <a:srgbClr val="CC3300"/>
                        </a:solidFill>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900" dirty="0">
                          <a:solidFill>
                            <a:schemeClr val="accent2">
                              <a:lumMod val="75000"/>
                            </a:schemeClr>
                          </a:solidFill>
                          <a:effectLst/>
                        </a:rPr>
                        <a:t>TAU (N = 237)</a:t>
                      </a:r>
                      <a:endParaRPr lang="en-US" sz="1900" dirty="0">
                        <a:solidFill>
                          <a:schemeClr val="accent2">
                            <a:lumMod val="75000"/>
                          </a:schemeClr>
                        </a:solidFill>
                        <a:effectLst/>
                        <a:latin typeface="Times New Roman"/>
                        <a:ea typeface="Calibri"/>
                        <a:cs typeface="Times New Roman"/>
                      </a:endParaRPr>
                    </a:p>
                  </a:txBody>
                  <a:tcPr marL="68580" marR="68580" marT="0" marB="0"/>
                </a:tc>
                <a:tc>
                  <a:txBody>
                    <a:bodyPr/>
                    <a:lstStyle/>
                    <a:p>
                      <a:pPr marL="0" marR="0">
                        <a:spcBef>
                          <a:spcPts val="0"/>
                        </a:spcBef>
                        <a:spcAft>
                          <a:spcPts val="0"/>
                        </a:spcAft>
                      </a:pPr>
                      <a:r>
                        <a:rPr lang="en-US" sz="1900" dirty="0" smtClean="0">
                          <a:solidFill>
                            <a:schemeClr val="accent2">
                              <a:lumMod val="75000"/>
                            </a:schemeClr>
                          </a:solidFill>
                          <a:effectLst/>
                        </a:rPr>
                        <a:t>Stage-12 (N=234</a:t>
                      </a:r>
                      <a:r>
                        <a:rPr lang="en-US" sz="1900" dirty="0">
                          <a:solidFill>
                            <a:schemeClr val="accent2">
                              <a:lumMod val="75000"/>
                            </a:schemeClr>
                          </a:solidFill>
                          <a:effectLst/>
                        </a:rPr>
                        <a:t>)</a:t>
                      </a:r>
                      <a:endParaRPr lang="en-US" sz="1900" dirty="0">
                        <a:solidFill>
                          <a:schemeClr val="accent2">
                            <a:lumMod val="75000"/>
                          </a:schemeClr>
                        </a:solidFill>
                        <a:effectLst/>
                        <a:latin typeface="Times New Roman"/>
                        <a:ea typeface="Calibri"/>
                        <a:cs typeface="Times New Roman"/>
                      </a:endParaRPr>
                    </a:p>
                  </a:txBody>
                  <a:tcPr marL="68580" marR="68580" marT="0" marB="0"/>
                </a:tc>
                <a:tc>
                  <a:txBody>
                    <a:bodyPr/>
                    <a:lstStyle/>
                    <a:p>
                      <a:pPr marL="0" marR="0" algn="l">
                        <a:spcBef>
                          <a:spcPts val="0"/>
                        </a:spcBef>
                        <a:spcAft>
                          <a:spcPts val="0"/>
                        </a:spcAft>
                      </a:pPr>
                      <a:r>
                        <a:rPr lang="en-US" sz="1900" dirty="0">
                          <a:solidFill>
                            <a:schemeClr val="accent2">
                              <a:lumMod val="75000"/>
                            </a:schemeClr>
                          </a:solidFill>
                          <a:effectLst/>
                        </a:rPr>
                        <a:t>Total (N </a:t>
                      </a:r>
                      <a:r>
                        <a:rPr lang="en-US" sz="1900" dirty="0" smtClean="0">
                          <a:solidFill>
                            <a:schemeClr val="accent2">
                              <a:lumMod val="75000"/>
                            </a:schemeClr>
                          </a:solidFill>
                          <a:effectLst/>
                        </a:rPr>
                        <a:t>=471</a:t>
                      </a:r>
                      <a:r>
                        <a:rPr lang="en-US" sz="1900" dirty="0">
                          <a:solidFill>
                            <a:schemeClr val="accent2">
                              <a:lumMod val="75000"/>
                            </a:schemeClr>
                          </a:solidFill>
                          <a:effectLst/>
                        </a:rPr>
                        <a:t>)</a:t>
                      </a:r>
                      <a:endParaRPr lang="en-US" sz="1900" dirty="0">
                        <a:solidFill>
                          <a:schemeClr val="accent2">
                            <a:lumMod val="75000"/>
                          </a:schemeClr>
                        </a:solidFill>
                        <a:effectLst/>
                        <a:latin typeface="Times New Roman"/>
                        <a:ea typeface="Calibri"/>
                        <a:cs typeface="Times New Roman"/>
                      </a:endParaRPr>
                    </a:p>
                  </a:txBody>
                  <a:tcPr marL="68580" marR="68580" marT="0" marB="0"/>
                </a:tc>
              </a:tr>
              <a:tr h="293793">
                <a:tc>
                  <a:txBody>
                    <a:bodyPr/>
                    <a:lstStyle/>
                    <a:p>
                      <a:pPr marL="0" marR="0">
                        <a:spcBef>
                          <a:spcPts val="0"/>
                        </a:spcBef>
                        <a:spcAft>
                          <a:spcPts val="0"/>
                        </a:spcAft>
                      </a:pPr>
                      <a:r>
                        <a:rPr lang="en-US" sz="1900" dirty="0" smtClean="0">
                          <a:solidFill>
                            <a:schemeClr val="accent2">
                              <a:lumMod val="75000"/>
                            </a:schemeClr>
                          </a:solidFill>
                          <a:effectLst/>
                        </a:rPr>
                        <a:t>Cocaine</a:t>
                      </a:r>
                      <a:endParaRPr lang="en-US" sz="1900" dirty="0">
                        <a:solidFill>
                          <a:schemeClr val="accent2">
                            <a:lumMod val="75000"/>
                          </a:schemeClr>
                        </a:solidFill>
                        <a:effectLst/>
                        <a:latin typeface="Times New Roman"/>
                        <a:ea typeface="Calibri"/>
                        <a:cs typeface="Times New Roman"/>
                      </a:endParaRPr>
                    </a:p>
                  </a:txBody>
                  <a:tcPr marL="68580" marR="68580" marT="0" marB="0">
                    <a:solidFill>
                      <a:schemeClr val="bg2">
                        <a:lumMod val="20000"/>
                        <a:lumOff val="80000"/>
                      </a:schemeClr>
                    </a:solidFill>
                  </a:tcPr>
                </a:tc>
                <a:tc>
                  <a:txBody>
                    <a:bodyPr/>
                    <a:lstStyle/>
                    <a:p>
                      <a:pPr marL="0" marR="0" algn="ctr">
                        <a:spcBef>
                          <a:spcPts val="0"/>
                        </a:spcBef>
                        <a:spcAft>
                          <a:spcPts val="0"/>
                        </a:spcAft>
                      </a:pPr>
                      <a:r>
                        <a:rPr lang="en-US" sz="1900" dirty="0" smtClean="0">
                          <a:effectLst/>
                        </a:rPr>
                        <a:t>70.9%</a:t>
                      </a:r>
                      <a:endParaRPr lang="en-US" sz="1900" dirty="0">
                        <a:solidFill>
                          <a:schemeClr val="bg2"/>
                        </a:solidFill>
                        <a:effectLst/>
                        <a:latin typeface="Times New Roman"/>
                        <a:ea typeface="Calibri"/>
                        <a:cs typeface="Times New Roman"/>
                      </a:endParaRPr>
                    </a:p>
                  </a:txBody>
                  <a:tcPr marL="68580" marR="68580" marT="0" marB="0">
                    <a:solidFill>
                      <a:schemeClr val="bg2">
                        <a:lumMod val="20000"/>
                        <a:lumOff val="80000"/>
                      </a:schemeClr>
                    </a:solidFill>
                  </a:tcPr>
                </a:tc>
                <a:tc>
                  <a:txBody>
                    <a:bodyPr/>
                    <a:lstStyle/>
                    <a:p>
                      <a:pPr marL="0" marR="0" algn="ctr">
                        <a:spcBef>
                          <a:spcPts val="0"/>
                        </a:spcBef>
                        <a:spcAft>
                          <a:spcPts val="0"/>
                        </a:spcAft>
                      </a:pPr>
                      <a:r>
                        <a:rPr lang="en-US" sz="1900" dirty="0" smtClean="0">
                          <a:effectLst/>
                        </a:rPr>
                        <a:t>72.7%</a:t>
                      </a:r>
                      <a:endParaRPr lang="en-US" sz="1900" dirty="0">
                        <a:solidFill>
                          <a:schemeClr val="bg2"/>
                        </a:solidFill>
                        <a:effectLst/>
                        <a:latin typeface="Times New Roman"/>
                        <a:ea typeface="Calibri"/>
                        <a:cs typeface="Times New Roman"/>
                      </a:endParaRPr>
                    </a:p>
                  </a:txBody>
                  <a:tcPr marL="68580" marR="68580" marT="0" marB="0">
                    <a:solidFill>
                      <a:schemeClr val="bg2">
                        <a:lumMod val="20000"/>
                        <a:lumOff val="80000"/>
                      </a:schemeClr>
                    </a:solidFill>
                  </a:tcPr>
                </a:tc>
                <a:tc>
                  <a:txBody>
                    <a:bodyPr/>
                    <a:lstStyle/>
                    <a:p>
                      <a:pPr marL="0" marR="0" algn="ctr">
                        <a:spcBef>
                          <a:spcPts val="0"/>
                        </a:spcBef>
                        <a:spcAft>
                          <a:spcPts val="0"/>
                        </a:spcAft>
                      </a:pPr>
                      <a:r>
                        <a:rPr lang="en-US" sz="1900" dirty="0" smtClean="0">
                          <a:effectLst/>
                        </a:rPr>
                        <a:t>71.8%</a:t>
                      </a:r>
                      <a:endParaRPr lang="en-US" sz="1900" dirty="0">
                        <a:solidFill>
                          <a:schemeClr val="bg2"/>
                        </a:solidFill>
                        <a:effectLst/>
                        <a:latin typeface="Times New Roman"/>
                        <a:ea typeface="Calibri"/>
                        <a:cs typeface="Times New Roman"/>
                      </a:endParaRPr>
                    </a:p>
                  </a:txBody>
                  <a:tcPr marL="68580" marR="68580" marT="0" marB="0">
                    <a:solidFill>
                      <a:schemeClr val="bg2">
                        <a:lumMod val="20000"/>
                        <a:lumOff val="80000"/>
                      </a:schemeClr>
                    </a:solidFill>
                  </a:tcPr>
                </a:tc>
              </a:tr>
              <a:tr h="293793">
                <a:tc>
                  <a:txBody>
                    <a:bodyPr/>
                    <a:lstStyle/>
                    <a:p>
                      <a:pPr marL="0" marR="0">
                        <a:spcBef>
                          <a:spcPts val="0"/>
                        </a:spcBef>
                        <a:spcAft>
                          <a:spcPts val="0"/>
                        </a:spcAft>
                      </a:pPr>
                      <a:r>
                        <a:rPr lang="en-US" sz="1900" dirty="0" smtClean="0">
                          <a:solidFill>
                            <a:schemeClr val="accent2">
                              <a:lumMod val="75000"/>
                            </a:schemeClr>
                          </a:solidFill>
                          <a:effectLst/>
                        </a:rPr>
                        <a:t>Methamphetamine</a:t>
                      </a:r>
                      <a:endParaRPr lang="en-US" sz="1900" dirty="0">
                        <a:solidFill>
                          <a:schemeClr val="accent2">
                            <a:lumMod val="75000"/>
                          </a:schemeClr>
                        </a:solidFill>
                        <a:effectLst/>
                        <a:latin typeface="Times New Roman"/>
                        <a:ea typeface="Calibri"/>
                        <a:cs typeface="Times New Roman"/>
                      </a:endParaRPr>
                    </a:p>
                  </a:txBody>
                  <a:tcPr marL="68580" marR="68580" marT="0" marB="0">
                    <a:solidFill>
                      <a:schemeClr val="bg2">
                        <a:lumMod val="20000"/>
                        <a:lumOff val="80000"/>
                      </a:schemeClr>
                    </a:solidFill>
                  </a:tcPr>
                </a:tc>
                <a:tc>
                  <a:txBody>
                    <a:bodyPr/>
                    <a:lstStyle/>
                    <a:p>
                      <a:pPr marL="0" marR="0" algn="ctr">
                        <a:spcBef>
                          <a:spcPts val="0"/>
                        </a:spcBef>
                        <a:spcAft>
                          <a:spcPts val="0"/>
                        </a:spcAft>
                      </a:pPr>
                      <a:r>
                        <a:rPr lang="en-US" sz="1900" dirty="0" smtClean="0">
                          <a:effectLst/>
                        </a:rPr>
                        <a:t>38.4%</a:t>
                      </a:r>
                      <a:endParaRPr lang="en-US" sz="1900" dirty="0">
                        <a:solidFill>
                          <a:schemeClr val="bg2"/>
                        </a:solidFill>
                        <a:effectLst/>
                        <a:latin typeface="Times New Roman"/>
                        <a:ea typeface="Calibri"/>
                        <a:cs typeface="Times New Roman"/>
                      </a:endParaRPr>
                    </a:p>
                  </a:txBody>
                  <a:tcPr marL="68580" marR="68580" marT="0" marB="0">
                    <a:solidFill>
                      <a:schemeClr val="bg2">
                        <a:lumMod val="20000"/>
                        <a:lumOff val="80000"/>
                      </a:schemeClr>
                    </a:solidFill>
                  </a:tcPr>
                </a:tc>
                <a:tc>
                  <a:txBody>
                    <a:bodyPr/>
                    <a:lstStyle/>
                    <a:p>
                      <a:pPr marL="0" marR="0" algn="ctr">
                        <a:spcBef>
                          <a:spcPts val="0"/>
                        </a:spcBef>
                        <a:spcAft>
                          <a:spcPts val="0"/>
                        </a:spcAft>
                      </a:pPr>
                      <a:r>
                        <a:rPr lang="en-US" sz="1900" dirty="0" smtClean="0">
                          <a:effectLst/>
                        </a:rPr>
                        <a:t>33.8%</a:t>
                      </a:r>
                      <a:endParaRPr lang="en-US" sz="1900" dirty="0">
                        <a:solidFill>
                          <a:schemeClr val="bg2"/>
                        </a:solidFill>
                        <a:effectLst/>
                        <a:latin typeface="Times New Roman"/>
                        <a:ea typeface="Calibri"/>
                        <a:cs typeface="Times New Roman"/>
                      </a:endParaRPr>
                    </a:p>
                  </a:txBody>
                  <a:tcPr marL="68580" marR="68580" marT="0" marB="0">
                    <a:solidFill>
                      <a:schemeClr val="bg2">
                        <a:lumMod val="20000"/>
                        <a:lumOff val="80000"/>
                      </a:schemeClr>
                    </a:solidFill>
                  </a:tcPr>
                </a:tc>
                <a:tc>
                  <a:txBody>
                    <a:bodyPr/>
                    <a:lstStyle/>
                    <a:p>
                      <a:pPr marL="0" marR="0" algn="ctr">
                        <a:spcBef>
                          <a:spcPts val="0"/>
                        </a:spcBef>
                        <a:spcAft>
                          <a:spcPts val="0"/>
                        </a:spcAft>
                      </a:pPr>
                      <a:r>
                        <a:rPr lang="en-US" sz="1900" dirty="0" smtClean="0">
                          <a:effectLst/>
                        </a:rPr>
                        <a:t>36.1%</a:t>
                      </a:r>
                      <a:endParaRPr lang="en-US" sz="1900" dirty="0">
                        <a:solidFill>
                          <a:schemeClr val="bg2"/>
                        </a:solidFill>
                        <a:effectLst/>
                        <a:latin typeface="Times New Roman"/>
                        <a:ea typeface="Calibri"/>
                        <a:cs typeface="Times New Roman"/>
                      </a:endParaRPr>
                    </a:p>
                  </a:txBody>
                  <a:tcPr marL="68580" marR="68580" marT="0" marB="0">
                    <a:solidFill>
                      <a:schemeClr val="bg2">
                        <a:lumMod val="20000"/>
                        <a:lumOff val="80000"/>
                      </a:schemeClr>
                    </a:solidFill>
                  </a:tcPr>
                </a:tc>
              </a:tr>
              <a:tr h="293793">
                <a:tc>
                  <a:txBody>
                    <a:bodyPr/>
                    <a:lstStyle/>
                    <a:p>
                      <a:pPr marL="0" marR="0">
                        <a:spcBef>
                          <a:spcPts val="0"/>
                        </a:spcBef>
                        <a:spcAft>
                          <a:spcPts val="0"/>
                        </a:spcAft>
                      </a:pPr>
                      <a:r>
                        <a:rPr lang="en-US" sz="1900" dirty="0" smtClean="0">
                          <a:solidFill>
                            <a:schemeClr val="accent2">
                              <a:lumMod val="75000"/>
                            </a:schemeClr>
                          </a:solidFill>
                          <a:effectLst/>
                        </a:rPr>
                        <a:t>Amphetamine</a:t>
                      </a:r>
                      <a:endParaRPr lang="en-US" sz="1900" dirty="0">
                        <a:solidFill>
                          <a:schemeClr val="accent2">
                            <a:lumMod val="75000"/>
                          </a:schemeClr>
                        </a:solidFill>
                        <a:effectLst/>
                        <a:latin typeface="Times New Roman"/>
                        <a:ea typeface="Calibri"/>
                        <a:cs typeface="Times New Roman"/>
                      </a:endParaRPr>
                    </a:p>
                  </a:txBody>
                  <a:tcPr marL="68580" marR="68580" marT="0" marB="0">
                    <a:solidFill>
                      <a:schemeClr val="bg2">
                        <a:lumMod val="20000"/>
                        <a:lumOff val="80000"/>
                      </a:schemeClr>
                    </a:solidFill>
                  </a:tcPr>
                </a:tc>
                <a:tc>
                  <a:txBody>
                    <a:bodyPr/>
                    <a:lstStyle/>
                    <a:p>
                      <a:pPr marL="0" marR="0" algn="ctr">
                        <a:spcBef>
                          <a:spcPts val="0"/>
                        </a:spcBef>
                        <a:spcAft>
                          <a:spcPts val="0"/>
                        </a:spcAft>
                      </a:pPr>
                      <a:r>
                        <a:rPr lang="en-US" sz="1900" dirty="0" smtClean="0">
                          <a:effectLst/>
                        </a:rPr>
                        <a:t>6.8%</a:t>
                      </a:r>
                      <a:endParaRPr lang="en-US" sz="1900" dirty="0">
                        <a:solidFill>
                          <a:schemeClr val="bg2"/>
                        </a:solidFill>
                        <a:effectLst/>
                        <a:latin typeface="Times New Roman"/>
                        <a:ea typeface="Calibri"/>
                        <a:cs typeface="Times New Roman"/>
                      </a:endParaRPr>
                    </a:p>
                  </a:txBody>
                  <a:tcPr marL="68580" marR="68580" marT="0" marB="0">
                    <a:solidFill>
                      <a:schemeClr val="bg2">
                        <a:lumMod val="20000"/>
                        <a:lumOff val="80000"/>
                      </a:schemeClr>
                    </a:solidFill>
                  </a:tcPr>
                </a:tc>
                <a:tc>
                  <a:txBody>
                    <a:bodyPr/>
                    <a:lstStyle/>
                    <a:p>
                      <a:pPr marL="0" marR="0" algn="ctr">
                        <a:spcBef>
                          <a:spcPts val="0"/>
                        </a:spcBef>
                        <a:spcAft>
                          <a:spcPts val="0"/>
                        </a:spcAft>
                      </a:pPr>
                      <a:r>
                        <a:rPr lang="en-US" sz="1900" dirty="0" smtClean="0">
                          <a:effectLst/>
                        </a:rPr>
                        <a:t>6.8%</a:t>
                      </a:r>
                      <a:endParaRPr lang="en-US" sz="1900" dirty="0">
                        <a:solidFill>
                          <a:schemeClr val="bg2"/>
                        </a:solidFill>
                        <a:effectLst/>
                        <a:latin typeface="Times New Roman"/>
                        <a:ea typeface="Calibri"/>
                        <a:cs typeface="Times New Roman"/>
                      </a:endParaRPr>
                    </a:p>
                  </a:txBody>
                  <a:tcPr marL="68580" marR="68580" marT="0" marB="0">
                    <a:solidFill>
                      <a:schemeClr val="bg2">
                        <a:lumMod val="20000"/>
                        <a:lumOff val="80000"/>
                      </a:schemeClr>
                    </a:solidFill>
                  </a:tcPr>
                </a:tc>
                <a:tc>
                  <a:txBody>
                    <a:bodyPr/>
                    <a:lstStyle/>
                    <a:p>
                      <a:pPr marL="0" marR="0" algn="ctr">
                        <a:spcBef>
                          <a:spcPts val="0"/>
                        </a:spcBef>
                        <a:spcAft>
                          <a:spcPts val="0"/>
                        </a:spcAft>
                      </a:pPr>
                      <a:r>
                        <a:rPr lang="en-US" sz="1900" dirty="0" smtClean="0">
                          <a:effectLst/>
                        </a:rPr>
                        <a:t>6.8%</a:t>
                      </a:r>
                      <a:endParaRPr lang="en-US" sz="1900" dirty="0">
                        <a:solidFill>
                          <a:schemeClr val="bg2"/>
                        </a:solidFill>
                        <a:effectLst/>
                        <a:latin typeface="Times New Roman"/>
                        <a:ea typeface="Calibri"/>
                        <a:cs typeface="Times New Roman"/>
                      </a:endParaRPr>
                    </a:p>
                  </a:txBody>
                  <a:tcPr marL="68580" marR="68580" marT="0" marB="0">
                    <a:solidFill>
                      <a:schemeClr val="bg2">
                        <a:lumMod val="20000"/>
                        <a:lumOff val="80000"/>
                      </a:schemeClr>
                    </a:solidFill>
                  </a:tcPr>
                </a:tc>
              </a:tr>
              <a:tr h="293793">
                <a:tc>
                  <a:txBody>
                    <a:bodyPr/>
                    <a:lstStyle/>
                    <a:p>
                      <a:pPr marL="0" marR="0">
                        <a:spcBef>
                          <a:spcPts val="0"/>
                        </a:spcBef>
                        <a:spcAft>
                          <a:spcPts val="0"/>
                        </a:spcAft>
                      </a:pPr>
                      <a:r>
                        <a:rPr lang="en-US" sz="1900" dirty="0" smtClean="0">
                          <a:solidFill>
                            <a:schemeClr val="accent2">
                              <a:lumMod val="75000"/>
                            </a:schemeClr>
                          </a:solidFill>
                          <a:effectLst/>
                        </a:rPr>
                        <a:t>Other </a:t>
                      </a:r>
                      <a:r>
                        <a:rPr lang="en-US" sz="1900" dirty="0">
                          <a:solidFill>
                            <a:schemeClr val="accent2">
                              <a:lumMod val="75000"/>
                            </a:schemeClr>
                          </a:solidFill>
                          <a:effectLst/>
                        </a:rPr>
                        <a:t>Stimulants</a:t>
                      </a:r>
                      <a:endParaRPr lang="en-US" sz="1900" dirty="0">
                        <a:solidFill>
                          <a:schemeClr val="accent2">
                            <a:lumMod val="75000"/>
                          </a:schemeClr>
                        </a:solidFill>
                        <a:effectLst/>
                        <a:latin typeface="Times New Roman"/>
                        <a:ea typeface="Calibri"/>
                        <a:cs typeface="Times New Roman"/>
                      </a:endParaRPr>
                    </a:p>
                  </a:txBody>
                  <a:tcPr marL="68580" marR="68580" marT="0" marB="0">
                    <a:solidFill>
                      <a:schemeClr val="bg2">
                        <a:lumMod val="20000"/>
                        <a:lumOff val="80000"/>
                      </a:schemeClr>
                    </a:solidFill>
                  </a:tcPr>
                </a:tc>
                <a:tc>
                  <a:txBody>
                    <a:bodyPr/>
                    <a:lstStyle/>
                    <a:p>
                      <a:pPr marL="0" marR="0" algn="ctr">
                        <a:spcBef>
                          <a:spcPts val="0"/>
                        </a:spcBef>
                        <a:spcAft>
                          <a:spcPts val="0"/>
                        </a:spcAft>
                      </a:pPr>
                      <a:r>
                        <a:rPr lang="en-US" sz="1900" dirty="0" smtClean="0">
                          <a:effectLst/>
                        </a:rPr>
                        <a:t>1.7%</a:t>
                      </a:r>
                      <a:endParaRPr lang="en-US" sz="1900" dirty="0">
                        <a:effectLst/>
                        <a:latin typeface="Times New Roman"/>
                        <a:ea typeface="Calibri"/>
                        <a:cs typeface="Times New Roman"/>
                      </a:endParaRPr>
                    </a:p>
                  </a:txBody>
                  <a:tcPr marL="68580" marR="68580" marT="0" marB="0">
                    <a:solidFill>
                      <a:schemeClr val="bg2">
                        <a:lumMod val="20000"/>
                        <a:lumOff val="80000"/>
                      </a:schemeClr>
                    </a:solidFill>
                  </a:tcPr>
                </a:tc>
                <a:tc>
                  <a:txBody>
                    <a:bodyPr/>
                    <a:lstStyle/>
                    <a:p>
                      <a:pPr marL="0" marR="0" algn="ctr">
                        <a:spcBef>
                          <a:spcPts val="0"/>
                        </a:spcBef>
                        <a:spcAft>
                          <a:spcPts val="0"/>
                        </a:spcAft>
                      </a:pPr>
                      <a:r>
                        <a:rPr lang="en-US" sz="1900" dirty="0" smtClean="0">
                          <a:effectLst/>
                        </a:rPr>
                        <a:t>2.6%</a:t>
                      </a:r>
                      <a:endParaRPr lang="en-US" sz="1900" dirty="0">
                        <a:effectLst/>
                        <a:latin typeface="Times New Roman"/>
                        <a:ea typeface="Calibri"/>
                        <a:cs typeface="Times New Roman"/>
                      </a:endParaRPr>
                    </a:p>
                  </a:txBody>
                  <a:tcPr marL="68580" marR="68580" marT="0" marB="0">
                    <a:solidFill>
                      <a:schemeClr val="bg2">
                        <a:lumMod val="20000"/>
                        <a:lumOff val="80000"/>
                      </a:schemeClr>
                    </a:solidFill>
                  </a:tcPr>
                </a:tc>
                <a:tc>
                  <a:txBody>
                    <a:bodyPr/>
                    <a:lstStyle/>
                    <a:p>
                      <a:pPr marL="0" marR="0" algn="ctr">
                        <a:spcBef>
                          <a:spcPts val="0"/>
                        </a:spcBef>
                        <a:spcAft>
                          <a:spcPts val="0"/>
                        </a:spcAft>
                      </a:pPr>
                      <a:r>
                        <a:rPr lang="en-US" sz="1900" dirty="0" smtClean="0">
                          <a:effectLst/>
                        </a:rPr>
                        <a:t>2.1%</a:t>
                      </a:r>
                      <a:endParaRPr lang="en-US" sz="1900" dirty="0">
                        <a:effectLst/>
                        <a:latin typeface="Times New Roman"/>
                        <a:ea typeface="Calibri"/>
                        <a:cs typeface="Times New Roman"/>
                      </a:endParaRPr>
                    </a:p>
                  </a:txBody>
                  <a:tcPr marL="68580" marR="68580" marT="0" marB="0">
                    <a:solidFill>
                      <a:schemeClr val="bg2">
                        <a:lumMod val="20000"/>
                        <a:lumOff val="80000"/>
                      </a:schemeClr>
                    </a:solidFill>
                  </a:tcPr>
                </a:tc>
              </a:tr>
              <a:tr h="293793">
                <a:tc>
                  <a:txBody>
                    <a:bodyPr/>
                    <a:lstStyle/>
                    <a:p>
                      <a:pPr marL="0" marR="0">
                        <a:spcBef>
                          <a:spcPts val="0"/>
                        </a:spcBef>
                        <a:spcAft>
                          <a:spcPts val="0"/>
                        </a:spcAft>
                      </a:pPr>
                      <a:r>
                        <a:rPr lang="en-US" sz="1900" dirty="0" smtClean="0">
                          <a:solidFill>
                            <a:schemeClr val="accent2">
                              <a:lumMod val="75000"/>
                            </a:schemeClr>
                          </a:solidFill>
                          <a:effectLst/>
                        </a:rPr>
                        <a:t>Alcohol</a:t>
                      </a:r>
                      <a:endParaRPr lang="en-US" sz="1900" dirty="0">
                        <a:solidFill>
                          <a:schemeClr val="accent2">
                            <a:lumMod val="7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900" dirty="0" smtClean="0">
                          <a:effectLst/>
                        </a:rPr>
                        <a:t>45.6%</a:t>
                      </a:r>
                      <a:endParaRPr lang="en-US" sz="19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900" dirty="0" smtClean="0">
                          <a:effectLst/>
                        </a:rPr>
                        <a:t>44.9%</a:t>
                      </a:r>
                      <a:endParaRPr lang="en-US" sz="19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900" dirty="0" smtClean="0">
                          <a:effectLst/>
                        </a:rPr>
                        <a:t>45.2%</a:t>
                      </a:r>
                      <a:endParaRPr lang="en-US" sz="1900" dirty="0">
                        <a:effectLst/>
                        <a:latin typeface="Times New Roman"/>
                        <a:ea typeface="Calibri"/>
                        <a:cs typeface="Times New Roman"/>
                      </a:endParaRPr>
                    </a:p>
                  </a:txBody>
                  <a:tcPr marL="68580" marR="68580" marT="0" marB="0"/>
                </a:tc>
              </a:tr>
              <a:tr h="293793">
                <a:tc>
                  <a:txBody>
                    <a:bodyPr/>
                    <a:lstStyle/>
                    <a:p>
                      <a:pPr marL="0" marR="0">
                        <a:spcBef>
                          <a:spcPts val="0"/>
                        </a:spcBef>
                        <a:spcAft>
                          <a:spcPts val="0"/>
                        </a:spcAft>
                      </a:pPr>
                      <a:r>
                        <a:rPr lang="en-US" sz="1900" dirty="0" smtClean="0">
                          <a:solidFill>
                            <a:schemeClr val="accent2">
                              <a:lumMod val="75000"/>
                            </a:schemeClr>
                          </a:solidFill>
                          <a:effectLst/>
                        </a:rPr>
                        <a:t>Marijuana/Hashish</a:t>
                      </a:r>
                      <a:endParaRPr lang="en-US" sz="1900" dirty="0">
                        <a:solidFill>
                          <a:schemeClr val="accent2">
                            <a:lumMod val="7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900" dirty="0" smtClean="0">
                          <a:effectLst/>
                        </a:rPr>
                        <a:t>18.6%</a:t>
                      </a:r>
                      <a:endParaRPr lang="en-US" sz="19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900" dirty="0" smtClean="0">
                          <a:effectLst/>
                        </a:rPr>
                        <a:t>21.4%</a:t>
                      </a:r>
                      <a:endParaRPr lang="en-US" sz="19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900" dirty="0" smtClean="0">
                          <a:effectLst/>
                        </a:rPr>
                        <a:t>20.0%</a:t>
                      </a:r>
                      <a:endParaRPr lang="en-US" sz="1900" dirty="0">
                        <a:effectLst/>
                        <a:latin typeface="Times New Roman"/>
                        <a:ea typeface="Calibri"/>
                        <a:cs typeface="Times New Roman"/>
                      </a:endParaRPr>
                    </a:p>
                  </a:txBody>
                  <a:tcPr marL="68580" marR="68580" marT="0" marB="0"/>
                </a:tc>
              </a:tr>
              <a:tr h="293793">
                <a:tc>
                  <a:txBody>
                    <a:bodyPr/>
                    <a:lstStyle/>
                    <a:p>
                      <a:pPr marL="0" marR="0">
                        <a:spcBef>
                          <a:spcPts val="0"/>
                        </a:spcBef>
                        <a:spcAft>
                          <a:spcPts val="0"/>
                        </a:spcAft>
                      </a:pPr>
                      <a:r>
                        <a:rPr lang="en-US" sz="1900" dirty="0" smtClean="0">
                          <a:solidFill>
                            <a:schemeClr val="accent2">
                              <a:lumMod val="75000"/>
                            </a:schemeClr>
                          </a:solidFill>
                          <a:effectLst/>
                        </a:rPr>
                        <a:t>Opiates</a:t>
                      </a:r>
                      <a:endParaRPr lang="en-US" sz="1900" dirty="0">
                        <a:solidFill>
                          <a:schemeClr val="accent2">
                            <a:lumMod val="7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900" dirty="0" smtClean="0">
                          <a:effectLst/>
                        </a:rPr>
                        <a:t>14.8%</a:t>
                      </a:r>
                      <a:endParaRPr lang="en-US" sz="19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900" dirty="0" smtClean="0">
                          <a:effectLst/>
                        </a:rPr>
                        <a:t>20.9%</a:t>
                      </a:r>
                      <a:endParaRPr lang="en-US" sz="19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900" dirty="0" smtClean="0">
                          <a:effectLst/>
                        </a:rPr>
                        <a:t>17.8%</a:t>
                      </a:r>
                      <a:endParaRPr lang="en-US" sz="1900" dirty="0">
                        <a:effectLst/>
                        <a:latin typeface="Times New Roman"/>
                        <a:ea typeface="Calibri"/>
                        <a:cs typeface="Times New Roman"/>
                      </a:endParaRPr>
                    </a:p>
                  </a:txBody>
                  <a:tcPr marL="68580" marR="68580" marT="0" marB="0"/>
                </a:tc>
              </a:tr>
              <a:tr h="293793">
                <a:tc>
                  <a:txBody>
                    <a:bodyPr/>
                    <a:lstStyle/>
                    <a:p>
                      <a:pPr marL="0" marR="0">
                        <a:spcBef>
                          <a:spcPts val="0"/>
                        </a:spcBef>
                        <a:spcAft>
                          <a:spcPts val="0"/>
                        </a:spcAft>
                      </a:pPr>
                      <a:r>
                        <a:rPr lang="en-US" sz="1900" dirty="0" smtClean="0">
                          <a:solidFill>
                            <a:schemeClr val="accent2">
                              <a:lumMod val="75000"/>
                            </a:schemeClr>
                          </a:solidFill>
                          <a:effectLst/>
                        </a:rPr>
                        <a:t>Benzodiazepines</a:t>
                      </a:r>
                      <a:endParaRPr lang="en-US" sz="1900" dirty="0">
                        <a:solidFill>
                          <a:schemeClr val="accent2">
                            <a:lumMod val="75000"/>
                          </a:schemeClr>
                        </a:solidFill>
                        <a:effectLst/>
                        <a:latin typeface="Times New Roman"/>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dirty="0" smtClean="0">
                          <a:effectLst/>
                        </a:rPr>
                        <a:t>7.2%</a:t>
                      </a:r>
                      <a:endParaRPr lang="en-US" sz="1900" dirty="0">
                        <a:effectLst/>
                        <a:latin typeface="Times New Roman"/>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dirty="0" smtClean="0">
                          <a:effectLst/>
                        </a:rPr>
                        <a:t>8.1%</a:t>
                      </a:r>
                      <a:endParaRPr lang="en-US" sz="1900" dirty="0">
                        <a:effectLst/>
                        <a:latin typeface="Times New Roman"/>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dirty="0" smtClean="0">
                          <a:effectLst/>
                        </a:rPr>
                        <a:t>7.6%</a:t>
                      </a:r>
                      <a:endParaRPr lang="en-US" sz="1900" dirty="0">
                        <a:effectLst/>
                        <a:latin typeface="Times New Roman"/>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r>
              <a:tr h="293793">
                <a:tc gridSpan="4">
                  <a:txBody>
                    <a:bodyPr/>
                    <a:lstStyle/>
                    <a:p>
                      <a:pPr marL="0" marR="0">
                        <a:spcBef>
                          <a:spcPts val="0"/>
                        </a:spcBef>
                        <a:spcAft>
                          <a:spcPts val="0"/>
                        </a:spcAft>
                      </a:pPr>
                      <a:r>
                        <a:rPr lang="en-US" sz="2400" dirty="0" smtClean="0">
                          <a:solidFill>
                            <a:srgbClr val="CC3300"/>
                          </a:solidFill>
                          <a:effectLst/>
                        </a:rPr>
                        <a:t>Abuse</a:t>
                      </a:r>
                      <a:r>
                        <a:rPr lang="en-US" sz="1900" dirty="0">
                          <a:effectLst/>
                        </a:rPr>
                        <a:t> </a:t>
                      </a:r>
                      <a:endParaRPr lang="en-US" sz="1900" dirty="0">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1900" dirty="0">
                        <a:effectLst/>
                        <a:latin typeface="Times New Roman"/>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r>
              <a:tr h="293793">
                <a:tc>
                  <a:txBody>
                    <a:bodyPr/>
                    <a:lstStyle/>
                    <a:p>
                      <a:pPr marL="0" marR="0">
                        <a:spcBef>
                          <a:spcPts val="0"/>
                        </a:spcBef>
                        <a:spcAft>
                          <a:spcPts val="0"/>
                        </a:spcAft>
                      </a:pPr>
                      <a:r>
                        <a:rPr lang="en-US" sz="1900" dirty="0" smtClean="0">
                          <a:solidFill>
                            <a:schemeClr val="accent2">
                              <a:lumMod val="75000"/>
                            </a:schemeClr>
                          </a:solidFill>
                          <a:effectLst/>
                        </a:rPr>
                        <a:t>Cocaine</a:t>
                      </a:r>
                      <a:endParaRPr lang="en-US" sz="1900" dirty="0">
                        <a:solidFill>
                          <a:schemeClr val="accent2">
                            <a:lumMod val="75000"/>
                          </a:schemeClr>
                        </a:solidFill>
                        <a:effectLst/>
                        <a:latin typeface="Times New Roman"/>
                        <a:ea typeface="Calibri"/>
                        <a:cs typeface="Times New Roman"/>
                      </a:endParaRPr>
                    </a:p>
                  </a:txBody>
                  <a:tcPr marL="68580" marR="68580" marT="0" marB="0">
                    <a:lnT w="12700" cap="flat" cmpd="sng" algn="ctr">
                      <a:solidFill>
                        <a:schemeClr val="tx1"/>
                      </a:solidFill>
                      <a:prstDash val="solid"/>
                      <a:round/>
                      <a:headEnd type="none" w="med" len="med"/>
                      <a:tailEnd type="none" w="med" len="med"/>
                    </a:lnT>
                    <a:solidFill>
                      <a:schemeClr val="accent3">
                        <a:lumMod val="85000"/>
                      </a:schemeClr>
                    </a:solidFill>
                  </a:tcPr>
                </a:tc>
                <a:tc>
                  <a:txBody>
                    <a:bodyPr/>
                    <a:lstStyle/>
                    <a:p>
                      <a:pPr marL="0" marR="0" algn="ctr">
                        <a:spcBef>
                          <a:spcPts val="0"/>
                        </a:spcBef>
                        <a:spcAft>
                          <a:spcPts val="0"/>
                        </a:spcAft>
                      </a:pPr>
                      <a:r>
                        <a:rPr lang="en-US" sz="1900" dirty="0" smtClean="0">
                          <a:effectLst/>
                        </a:rPr>
                        <a:t>71.3%</a:t>
                      </a:r>
                      <a:endParaRPr lang="en-US" sz="1900" dirty="0">
                        <a:effectLst/>
                        <a:latin typeface="Times New Roman"/>
                        <a:ea typeface="Calibri"/>
                        <a:cs typeface="Times New Roman"/>
                      </a:endParaRPr>
                    </a:p>
                  </a:txBody>
                  <a:tcPr marL="68580" marR="68580" marT="0" marB="0">
                    <a:lnT w="12700" cap="flat" cmpd="sng" algn="ctr">
                      <a:solidFill>
                        <a:schemeClr val="tx1"/>
                      </a:solidFill>
                      <a:prstDash val="solid"/>
                      <a:round/>
                      <a:headEnd type="none" w="med" len="med"/>
                      <a:tailEnd type="none" w="med" len="med"/>
                    </a:lnT>
                    <a:solidFill>
                      <a:schemeClr val="accent3">
                        <a:lumMod val="85000"/>
                      </a:schemeClr>
                    </a:solidFill>
                  </a:tcPr>
                </a:tc>
                <a:tc>
                  <a:txBody>
                    <a:bodyPr/>
                    <a:lstStyle/>
                    <a:p>
                      <a:pPr marL="0" marR="0" algn="ctr">
                        <a:spcBef>
                          <a:spcPts val="0"/>
                        </a:spcBef>
                        <a:spcAft>
                          <a:spcPts val="0"/>
                        </a:spcAft>
                      </a:pPr>
                      <a:r>
                        <a:rPr lang="en-US" sz="1900" dirty="0" smtClean="0">
                          <a:effectLst/>
                        </a:rPr>
                        <a:t>74.8%</a:t>
                      </a:r>
                      <a:endParaRPr lang="en-US" sz="1900" dirty="0">
                        <a:effectLst/>
                        <a:latin typeface="Times New Roman"/>
                        <a:ea typeface="Calibri"/>
                        <a:cs typeface="Times New Roman"/>
                      </a:endParaRPr>
                    </a:p>
                  </a:txBody>
                  <a:tcPr marL="68580" marR="68580" marT="0" marB="0">
                    <a:lnT w="12700" cap="flat" cmpd="sng" algn="ctr">
                      <a:solidFill>
                        <a:schemeClr val="tx1"/>
                      </a:solidFill>
                      <a:prstDash val="solid"/>
                      <a:round/>
                      <a:headEnd type="none" w="med" len="med"/>
                      <a:tailEnd type="none" w="med" len="med"/>
                    </a:lnT>
                    <a:solidFill>
                      <a:schemeClr val="accent3">
                        <a:lumMod val="85000"/>
                      </a:schemeClr>
                    </a:solidFill>
                  </a:tcPr>
                </a:tc>
                <a:tc>
                  <a:txBody>
                    <a:bodyPr/>
                    <a:lstStyle/>
                    <a:p>
                      <a:pPr marL="0" marR="0" algn="ctr">
                        <a:spcBef>
                          <a:spcPts val="0"/>
                        </a:spcBef>
                        <a:spcAft>
                          <a:spcPts val="0"/>
                        </a:spcAft>
                      </a:pPr>
                      <a:r>
                        <a:rPr lang="en-US" sz="1900" dirty="0" smtClean="0">
                          <a:effectLst/>
                        </a:rPr>
                        <a:t>73.0%</a:t>
                      </a:r>
                      <a:endParaRPr lang="en-US" sz="1900" dirty="0">
                        <a:effectLst/>
                        <a:latin typeface="Times New Roman"/>
                        <a:ea typeface="Calibri"/>
                        <a:cs typeface="Times New Roman"/>
                      </a:endParaRPr>
                    </a:p>
                  </a:txBody>
                  <a:tcPr marL="68580" marR="68580" marT="0" marB="0">
                    <a:lnT w="12700" cap="flat" cmpd="sng" algn="ctr">
                      <a:solidFill>
                        <a:schemeClr val="tx1"/>
                      </a:solidFill>
                      <a:prstDash val="solid"/>
                      <a:round/>
                      <a:headEnd type="none" w="med" len="med"/>
                      <a:tailEnd type="none" w="med" len="med"/>
                    </a:lnT>
                    <a:solidFill>
                      <a:schemeClr val="accent3">
                        <a:lumMod val="85000"/>
                      </a:schemeClr>
                    </a:solidFill>
                  </a:tcPr>
                </a:tc>
              </a:tr>
              <a:tr h="293793">
                <a:tc>
                  <a:txBody>
                    <a:bodyPr/>
                    <a:lstStyle/>
                    <a:p>
                      <a:pPr marL="0" marR="0">
                        <a:spcBef>
                          <a:spcPts val="0"/>
                        </a:spcBef>
                        <a:spcAft>
                          <a:spcPts val="0"/>
                        </a:spcAft>
                      </a:pPr>
                      <a:r>
                        <a:rPr lang="en-US" sz="1900" dirty="0" smtClean="0">
                          <a:solidFill>
                            <a:schemeClr val="accent2">
                              <a:lumMod val="75000"/>
                            </a:schemeClr>
                          </a:solidFill>
                          <a:effectLst/>
                        </a:rPr>
                        <a:t>Methamphetamine</a:t>
                      </a:r>
                      <a:endParaRPr lang="en-US" sz="1900" dirty="0">
                        <a:solidFill>
                          <a:schemeClr val="accent2">
                            <a:lumMod val="75000"/>
                          </a:schemeClr>
                        </a:solidFill>
                        <a:effectLst/>
                        <a:latin typeface="Times New Roman"/>
                        <a:ea typeface="Calibri"/>
                        <a:cs typeface="Times New Roman"/>
                      </a:endParaRPr>
                    </a:p>
                  </a:txBody>
                  <a:tcPr marL="68580" marR="68580" marT="0" marB="0">
                    <a:solidFill>
                      <a:schemeClr val="accent3">
                        <a:lumMod val="85000"/>
                      </a:schemeClr>
                    </a:solidFill>
                  </a:tcPr>
                </a:tc>
                <a:tc>
                  <a:txBody>
                    <a:bodyPr/>
                    <a:lstStyle/>
                    <a:p>
                      <a:pPr marL="0" marR="0" algn="ctr">
                        <a:spcBef>
                          <a:spcPts val="0"/>
                        </a:spcBef>
                        <a:spcAft>
                          <a:spcPts val="0"/>
                        </a:spcAft>
                      </a:pPr>
                      <a:r>
                        <a:rPr lang="en-US" sz="1900" dirty="0" smtClean="0">
                          <a:effectLst/>
                        </a:rPr>
                        <a:t>38.0%</a:t>
                      </a:r>
                      <a:endParaRPr lang="en-US" sz="1900" dirty="0">
                        <a:solidFill>
                          <a:schemeClr val="bg2"/>
                        </a:solidFill>
                        <a:effectLst/>
                        <a:latin typeface="Times New Roman"/>
                        <a:ea typeface="Calibri"/>
                        <a:cs typeface="Times New Roman"/>
                      </a:endParaRPr>
                    </a:p>
                  </a:txBody>
                  <a:tcPr marL="68580" marR="68580" marT="0" marB="0">
                    <a:solidFill>
                      <a:schemeClr val="accent3">
                        <a:lumMod val="85000"/>
                      </a:schemeClr>
                    </a:solidFill>
                  </a:tcPr>
                </a:tc>
                <a:tc>
                  <a:txBody>
                    <a:bodyPr/>
                    <a:lstStyle/>
                    <a:p>
                      <a:pPr marL="0" marR="0" algn="ctr">
                        <a:spcBef>
                          <a:spcPts val="0"/>
                        </a:spcBef>
                        <a:spcAft>
                          <a:spcPts val="0"/>
                        </a:spcAft>
                      </a:pPr>
                      <a:r>
                        <a:rPr lang="en-US" sz="1900" dirty="0" smtClean="0">
                          <a:effectLst/>
                        </a:rPr>
                        <a:t>35.9%</a:t>
                      </a:r>
                      <a:endParaRPr lang="en-US" sz="1900" dirty="0">
                        <a:solidFill>
                          <a:schemeClr val="bg2"/>
                        </a:solidFill>
                        <a:effectLst/>
                        <a:latin typeface="Times New Roman"/>
                        <a:ea typeface="Calibri"/>
                        <a:cs typeface="Times New Roman"/>
                      </a:endParaRPr>
                    </a:p>
                  </a:txBody>
                  <a:tcPr marL="68580" marR="68580" marT="0" marB="0">
                    <a:solidFill>
                      <a:schemeClr val="accent3">
                        <a:lumMod val="85000"/>
                      </a:schemeClr>
                    </a:solidFill>
                  </a:tcPr>
                </a:tc>
                <a:tc>
                  <a:txBody>
                    <a:bodyPr/>
                    <a:lstStyle/>
                    <a:p>
                      <a:pPr marL="0" marR="0" algn="ctr">
                        <a:spcBef>
                          <a:spcPts val="0"/>
                        </a:spcBef>
                        <a:spcAft>
                          <a:spcPts val="0"/>
                        </a:spcAft>
                      </a:pPr>
                      <a:r>
                        <a:rPr lang="en-US" sz="1900" dirty="0" smtClean="0">
                          <a:effectLst/>
                        </a:rPr>
                        <a:t>36.9%</a:t>
                      </a:r>
                      <a:endParaRPr lang="en-US" sz="1900" dirty="0">
                        <a:solidFill>
                          <a:schemeClr val="bg2"/>
                        </a:solidFill>
                        <a:effectLst/>
                        <a:latin typeface="Times New Roman"/>
                        <a:ea typeface="Calibri"/>
                        <a:cs typeface="Times New Roman"/>
                      </a:endParaRPr>
                    </a:p>
                  </a:txBody>
                  <a:tcPr marL="68580" marR="68580" marT="0" marB="0">
                    <a:solidFill>
                      <a:schemeClr val="accent3">
                        <a:lumMod val="85000"/>
                      </a:schemeClr>
                    </a:solidFill>
                  </a:tcPr>
                </a:tc>
              </a:tr>
              <a:tr h="293793">
                <a:tc>
                  <a:txBody>
                    <a:bodyPr/>
                    <a:lstStyle/>
                    <a:p>
                      <a:pPr marL="0" marR="0">
                        <a:spcBef>
                          <a:spcPts val="0"/>
                        </a:spcBef>
                        <a:spcAft>
                          <a:spcPts val="0"/>
                        </a:spcAft>
                      </a:pPr>
                      <a:r>
                        <a:rPr lang="en-US" sz="1900" dirty="0" smtClean="0">
                          <a:solidFill>
                            <a:schemeClr val="accent2">
                              <a:lumMod val="75000"/>
                            </a:schemeClr>
                          </a:solidFill>
                          <a:effectLst/>
                        </a:rPr>
                        <a:t>Amphetamine</a:t>
                      </a:r>
                      <a:endParaRPr lang="en-US" sz="1900" dirty="0">
                        <a:solidFill>
                          <a:schemeClr val="accent2">
                            <a:lumMod val="75000"/>
                          </a:schemeClr>
                        </a:solidFill>
                        <a:effectLst/>
                        <a:latin typeface="Times New Roman"/>
                        <a:ea typeface="Calibri"/>
                        <a:cs typeface="Times New Roman"/>
                      </a:endParaRPr>
                    </a:p>
                  </a:txBody>
                  <a:tcPr marL="68580" marR="68580" marT="0" marB="0">
                    <a:solidFill>
                      <a:schemeClr val="accent3">
                        <a:lumMod val="85000"/>
                      </a:schemeClr>
                    </a:solidFill>
                  </a:tcPr>
                </a:tc>
                <a:tc>
                  <a:txBody>
                    <a:bodyPr/>
                    <a:lstStyle/>
                    <a:p>
                      <a:pPr marL="0" marR="0" algn="ctr">
                        <a:spcBef>
                          <a:spcPts val="0"/>
                        </a:spcBef>
                        <a:spcAft>
                          <a:spcPts val="0"/>
                        </a:spcAft>
                      </a:pPr>
                      <a:r>
                        <a:rPr lang="en-US" sz="1900" dirty="0" smtClean="0">
                          <a:effectLst/>
                        </a:rPr>
                        <a:t>7.2%</a:t>
                      </a:r>
                      <a:endParaRPr lang="en-US" sz="1900" dirty="0">
                        <a:solidFill>
                          <a:schemeClr val="bg2"/>
                        </a:solidFill>
                        <a:effectLst/>
                        <a:latin typeface="Times New Roman"/>
                        <a:ea typeface="Calibri"/>
                        <a:cs typeface="Times New Roman"/>
                      </a:endParaRPr>
                    </a:p>
                  </a:txBody>
                  <a:tcPr marL="68580" marR="68580" marT="0" marB="0">
                    <a:solidFill>
                      <a:schemeClr val="accent3">
                        <a:lumMod val="85000"/>
                      </a:schemeClr>
                    </a:solidFill>
                  </a:tcPr>
                </a:tc>
                <a:tc>
                  <a:txBody>
                    <a:bodyPr/>
                    <a:lstStyle/>
                    <a:p>
                      <a:pPr marL="0" marR="0" algn="ctr">
                        <a:spcBef>
                          <a:spcPts val="0"/>
                        </a:spcBef>
                        <a:spcAft>
                          <a:spcPts val="0"/>
                        </a:spcAft>
                      </a:pPr>
                      <a:r>
                        <a:rPr lang="en-US" sz="1900" dirty="0" smtClean="0">
                          <a:effectLst/>
                        </a:rPr>
                        <a:t>7.7%</a:t>
                      </a:r>
                      <a:endParaRPr lang="en-US" sz="1900" dirty="0">
                        <a:solidFill>
                          <a:schemeClr val="bg2"/>
                        </a:solidFill>
                        <a:effectLst/>
                        <a:latin typeface="Times New Roman"/>
                        <a:ea typeface="Calibri"/>
                        <a:cs typeface="Times New Roman"/>
                      </a:endParaRPr>
                    </a:p>
                  </a:txBody>
                  <a:tcPr marL="68580" marR="68580" marT="0" marB="0">
                    <a:solidFill>
                      <a:schemeClr val="accent3">
                        <a:lumMod val="85000"/>
                      </a:schemeClr>
                    </a:solidFill>
                  </a:tcPr>
                </a:tc>
                <a:tc>
                  <a:txBody>
                    <a:bodyPr/>
                    <a:lstStyle/>
                    <a:p>
                      <a:pPr marL="0" marR="0" algn="ctr">
                        <a:spcBef>
                          <a:spcPts val="0"/>
                        </a:spcBef>
                        <a:spcAft>
                          <a:spcPts val="0"/>
                        </a:spcAft>
                      </a:pPr>
                      <a:r>
                        <a:rPr lang="en-US" sz="1900" dirty="0" smtClean="0">
                          <a:effectLst/>
                        </a:rPr>
                        <a:t>7.4%</a:t>
                      </a:r>
                      <a:endParaRPr lang="en-US" sz="1900" dirty="0">
                        <a:solidFill>
                          <a:schemeClr val="bg2"/>
                        </a:solidFill>
                        <a:effectLst/>
                        <a:latin typeface="Times New Roman"/>
                        <a:ea typeface="Calibri"/>
                        <a:cs typeface="Times New Roman"/>
                      </a:endParaRPr>
                    </a:p>
                  </a:txBody>
                  <a:tcPr marL="68580" marR="68580" marT="0" marB="0">
                    <a:solidFill>
                      <a:schemeClr val="accent3">
                        <a:lumMod val="85000"/>
                      </a:schemeClr>
                    </a:solidFill>
                  </a:tcPr>
                </a:tc>
              </a:tr>
              <a:tr h="293793">
                <a:tc>
                  <a:txBody>
                    <a:bodyPr/>
                    <a:lstStyle/>
                    <a:p>
                      <a:pPr marL="0" marR="0">
                        <a:spcBef>
                          <a:spcPts val="0"/>
                        </a:spcBef>
                        <a:spcAft>
                          <a:spcPts val="0"/>
                        </a:spcAft>
                      </a:pPr>
                      <a:r>
                        <a:rPr lang="en-US" sz="1900" dirty="0" smtClean="0">
                          <a:solidFill>
                            <a:schemeClr val="accent2">
                              <a:lumMod val="75000"/>
                            </a:schemeClr>
                          </a:solidFill>
                          <a:effectLst/>
                        </a:rPr>
                        <a:t>Other </a:t>
                      </a:r>
                      <a:r>
                        <a:rPr lang="en-US" sz="1900" dirty="0">
                          <a:solidFill>
                            <a:schemeClr val="accent2">
                              <a:lumMod val="75000"/>
                            </a:schemeClr>
                          </a:solidFill>
                          <a:effectLst/>
                        </a:rPr>
                        <a:t>Stimulants</a:t>
                      </a:r>
                      <a:endParaRPr lang="en-US" sz="1900" dirty="0">
                        <a:solidFill>
                          <a:schemeClr val="accent2">
                            <a:lumMod val="75000"/>
                          </a:schemeClr>
                        </a:solidFill>
                        <a:effectLst/>
                        <a:latin typeface="Times New Roman"/>
                        <a:ea typeface="Calibri"/>
                        <a:cs typeface="Times New Roman"/>
                      </a:endParaRPr>
                    </a:p>
                  </a:txBody>
                  <a:tcPr marL="68580" marR="68580" marT="0" marB="0">
                    <a:solidFill>
                      <a:schemeClr val="accent3">
                        <a:lumMod val="85000"/>
                      </a:schemeClr>
                    </a:solidFill>
                  </a:tcPr>
                </a:tc>
                <a:tc>
                  <a:txBody>
                    <a:bodyPr/>
                    <a:lstStyle/>
                    <a:p>
                      <a:pPr marL="0" marR="0" algn="ctr">
                        <a:spcBef>
                          <a:spcPts val="0"/>
                        </a:spcBef>
                        <a:spcAft>
                          <a:spcPts val="0"/>
                        </a:spcAft>
                      </a:pPr>
                      <a:r>
                        <a:rPr lang="en-US" sz="1900" dirty="0" smtClean="0">
                          <a:effectLst/>
                        </a:rPr>
                        <a:t>1.7%</a:t>
                      </a:r>
                      <a:endParaRPr lang="en-US" sz="1900" dirty="0">
                        <a:solidFill>
                          <a:schemeClr val="bg2"/>
                        </a:solidFill>
                        <a:effectLst/>
                        <a:latin typeface="Times New Roman"/>
                        <a:ea typeface="Calibri"/>
                        <a:cs typeface="Times New Roman"/>
                      </a:endParaRPr>
                    </a:p>
                  </a:txBody>
                  <a:tcPr marL="68580" marR="68580" marT="0" marB="0">
                    <a:solidFill>
                      <a:schemeClr val="accent3">
                        <a:lumMod val="85000"/>
                      </a:schemeClr>
                    </a:solidFill>
                  </a:tcPr>
                </a:tc>
                <a:tc>
                  <a:txBody>
                    <a:bodyPr/>
                    <a:lstStyle/>
                    <a:p>
                      <a:pPr marL="0" marR="0" algn="ctr">
                        <a:spcBef>
                          <a:spcPts val="0"/>
                        </a:spcBef>
                        <a:spcAft>
                          <a:spcPts val="0"/>
                        </a:spcAft>
                      </a:pPr>
                      <a:r>
                        <a:rPr lang="en-US" sz="1900" dirty="0" smtClean="0">
                          <a:effectLst/>
                        </a:rPr>
                        <a:t>3.0%</a:t>
                      </a:r>
                      <a:endParaRPr lang="en-US" sz="1900" dirty="0">
                        <a:solidFill>
                          <a:schemeClr val="bg2"/>
                        </a:solidFill>
                        <a:effectLst/>
                        <a:latin typeface="Times New Roman"/>
                        <a:ea typeface="Calibri"/>
                        <a:cs typeface="Times New Roman"/>
                      </a:endParaRPr>
                    </a:p>
                  </a:txBody>
                  <a:tcPr marL="68580" marR="68580" marT="0" marB="0">
                    <a:solidFill>
                      <a:schemeClr val="accent3">
                        <a:lumMod val="85000"/>
                      </a:schemeClr>
                    </a:solidFill>
                  </a:tcPr>
                </a:tc>
                <a:tc>
                  <a:txBody>
                    <a:bodyPr/>
                    <a:lstStyle/>
                    <a:p>
                      <a:pPr marL="0" marR="0" algn="ctr">
                        <a:spcBef>
                          <a:spcPts val="0"/>
                        </a:spcBef>
                        <a:spcAft>
                          <a:spcPts val="0"/>
                        </a:spcAft>
                      </a:pPr>
                      <a:r>
                        <a:rPr lang="en-US" sz="1900" dirty="0" smtClean="0">
                          <a:effectLst/>
                        </a:rPr>
                        <a:t>2.3%</a:t>
                      </a:r>
                      <a:endParaRPr lang="en-US" sz="1900" dirty="0">
                        <a:solidFill>
                          <a:schemeClr val="bg2"/>
                        </a:solidFill>
                        <a:effectLst/>
                        <a:latin typeface="Times New Roman"/>
                        <a:ea typeface="Calibri"/>
                        <a:cs typeface="Times New Roman"/>
                      </a:endParaRPr>
                    </a:p>
                  </a:txBody>
                  <a:tcPr marL="68580" marR="68580" marT="0" marB="0">
                    <a:solidFill>
                      <a:schemeClr val="accent3">
                        <a:lumMod val="85000"/>
                      </a:schemeClr>
                    </a:solidFill>
                  </a:tcPr>
                </a:tc>
              </a:tr>
              <a:tr h="293793">
                <a:tc>
                  <a:txBody>
                    <a:bodyPr/>
                    <a:lstStyle/>
                    <a:p>
                      <a:pPr marL="0" marR="0">
                        <a:spcBef>
                          <a:spcPts val="0"/>
                        </a:spcBef>
                        <a:spcAft>
                          <a:spcPts val="0"/>
                        </a:spcAft>
                      </a:pPr>
                      <a:r>
                        <a:rPr lang="en-US" sz="1900" dirty="0" smtClean="0">
                          <a:solidFill>
                            <a:schemeClr val="accent2">
                              <a:lumMod val="75000"/>
                            </a:schemeClr>
                          </a:solidFill>
                          <a:effectLst/>
                        </a:rPr>
                        <a:t>Alcohol</a:t>
                      </a:r>
                      <a:endParaRPr lang="en-US" sz="1900" dirty="0">
                        <a:solidFill>
                          <a:schemeClr val="accent2">
                            <a:lumMod val="7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900" dirty="0" smtClean="0">
                          <a:effectLst/>
                        </a:rPr>
                        <a:t>63.7%</a:t>
                      </a:r>
                      <a:endParaRPr lang="en-US" sz="19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900" dirty="0" smtClean="0">
                          <a:effectLst/>
                        </a:rPr>
                        <a:t>62.0%</a:t>
                      </a:r>
                      <a:endParaRPr lang="en-US" sz="19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900" dirty="0" smtClean="0">
                          <a:effectLst/>
                        </a:rPr>
                        <a:t>62.9%</a:t>
                      </a:r>
                      <a:endParaRPr lang="en-US" sz="1900" dirty="0">
                        <a:effectLst/>
                        <a:latin typeface="Times New Roman"/>
                        <a:ea typeface="Calibri"/>
                        <a:cs typeface="Times New Roman"/>
                      </a:endParaRPr>
                    </a:p>
                  </a:txBody>
                  <a:tcPr marL="68580" marR="68580" marT="0" marB="0"/>
                </a:tc>
              </a:tr>
              <a:tr h="293793">
                <a:tc>
                  <a:txBody>
                    <a:bodyPr/>
                    <a:lstStyle/>
                    <a:p>
                      <a:pPr marL="0" marR="0">
                        <a:spcBef>
                          <a:spcPts val="0"/>
                        </a:spcBef>
                        <a:spcAft>
                          <a:spcPts val="0"/>
                        </a:spcAft>
                      </a:pPr>
                      <a:r>
                        <a:rPr lang="en-US" sz="1900" dirty="0" smtClean="0">
                          <a:solidFill>
                            <a:schemeClr val="accent2">
                              <a:lumMod val="75000"/>
                            </a:schemeClr>
                          </a:solidFill>
                          <a:effectLst/>
                        </a:rPr>
                        <a:t>Marijuana/Hashish</a:t>
                      </a:r>
                      <a:endParaRPr lang="en-US" sz="1900" dirty="0">
                        <a:solidFill>
                          <a:schemeClr val="accent2">
                            <a:lumMod val="7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900" dirty="0" smtClean="0">
                          <a:effectLst/>
                        </a:rPr>
                        <a:t>34.2%</a:t>
                      </a:r>
                      <a:endParaRPr lang="en-US" sz="19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900" dirty="0" smtClean="0">
                          <a:effectLst/>
                        </a:rPr>
                        <a:t>39.7%</a:t>
                      </a:r>
                      <a:endParaRPr lang="en-US" sz="19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900" dirty="0" smtClean="0">
                          <a:effectLst/>
                        </a:rPr>
                        <a:t>36.9%</a:t>
                      </a:r>
                      <a:endParaRPr lang="en-US" sz="1900" dirty="0">
                        <a:effectLst/>
                        <a:latin typeface="Times New Roman"/>
                        <a:ea typeface="Calibri"/>
                        <a:cs typeface="Times New Roman"/>
                      </a:endParaRPr>
                    </a:p>
                  </a:txBody>
                  <a:tcPr marL="68580" marR="68580" marT="0" marB="0"/>
                </a:tc>
              </a:tr>
              <a:tr h="293793">
                <a:tc>
                  <a:txBody>
                    <a:bodyPr/>
                    <a:lstStyle/>
                    <a:p>
                      <a:pPr marL="0" marR="0">
                        <a:spcBef>
                          <a:spcPts val="0"/>
                        </a:spcBef>
                        <a:spcAft>
                          <a:spcPts val="0"/>
                        </a:spcAft>
                      </a:pPr>
                      <a:r>
                        <a:rPr lang="en-US" sz="1900" dirty="0" smtClean="0">
                          <a:solidFill>
                            <a:schemeClr val="accent2">
                              <a:lumMod val="75000"/>
                            </a:schemeClr>
                          </a:solidFill>
                          <a:effectLst/>
                        </a:rPr>
                        <a:t>Opiates</a:t>
                      </a:r>
                      <a:endParaRPr lang="en-US" sz="1900" dirty="0">
                        <a:solidFill>
                          <a:schemeClr val="accent2">
                            <a:lumMod val="7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900" dirty="0" smtClean="0">
                          <a:effectLst/>
                        </a:rPr>
                        <a:t>18.1%</a:t>
                      </a:r>
                      <a:endParaRPr lang="en-US" sz="19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900" dirty="0" smtClean="0">
                          <a:effectLst/>
                        </a:rPr>
                        <a:t>21.4%</a:t>
                      </a:r>
                      <a:endParaRPr lang="en-US" sz="19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900" dirty="0" smtClean="0">
                          <a:effectLst/>
                        </a:rPr>
                        <a:t>19.8%</a:t>
                      </a:r>
                      <a:endParaRPr lang="en-US" sz="1900" dirty="0">
                        <a:effectLst/>
                        <a:latin typeface="Times New Roman"/>
                        <a:ea typeface="Calibri"/>
                        <a:cs typeface="Times New Roman"/>
                      </a:endParaRPr>
                    </a:p>
                  </a:txBody>
                  <a:tcPr marL="68580" marR="68580" marT="0" marB="0"/>
                </a:tc>
              </a:tr>
              <a:tr h="293793">
                <a:tc>
                  <a:txBody>
                    <a:bodyPr/>
                    <a:lstStyle/>
                    <a:p>
                      <a:pPr marL="0" marR="0">
                        <a:spcBef>
                          <a:spcPts val="0"/>
                        </a:spcBef>
                        <a:spcAft>
                          <a:spcPts val="0"/>
                        </a:spcAft>
                      </a:pPr>
                      <a:r>
                        <a:rPr lang="en-US" sz="1900" dirty="0" smtClean="0">
                          <a:solidFill>
                            <a:schemeClr val="accent2">
                              <a:lumMod val="75000"/>
                            </a:schemeClr>
                          </a:solidFill>
                          <a:effectLst/>
                        </a:rPr>
                        <a:t>Benzodiazepines</a:t>
                      </a:r>
                      <a:endParaRPr lang="en-US" sz="1900" dirty="0">
                        <a:solidFill>
                          <a:schemeClr val="accent2">
                            <a:lumMod val="7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900" dirty="0" smtClean="0">
                          <a:effectLst/>
                        </a:rPr>
                        <a:t>10.1%</a:t>
                      </a:r>
                      <a:endParaRPr lang="en-US" sz="19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900" dirty="0" smtClean="0">
                          <a:effectLst/>
                        </a:rPr>
                        <a:t>12.4%</a:t>
                      </a:r>
                      <a:endParaRPr lang="en-US" sz="19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1900" dirty="0" smtClean="0">
                          <a:effectLst/>
                        </a:rPr>
                        <a:t>11.3%</a:t>
                      </a:r>
                      <a:endParaRPr lang="en-US" sz="19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5536982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200" dirty="0">
                <a:solidFill>
                  <a:srgbClr val="FFFF00"/>
                </a:solidFill>
              </a:rPr>
              <a:t>Percent of Sample Endorsing </a:t>
            </a:r>
            <a:r>
              <a:rPr lang="en-US" sz="3200" dirty="0" smtClean="0">
                <a:solidFill>
                  <a:srgbClr val="FFFF00"/>
                </a:solidFill>
              </a:rPr>
              <a:t>Primary Drug </a:t>
            </a:r>
            <a:r>
              <a:rPr lang="en-US" sz="3200" dirty="0">
                <a:solidFill>
                  <a:srgbClr val="FFFF00"/>
                </a:solidFill>
              </a:rPr>
              <a:t>from the Drug Section of the ASI</a:t>
            </a:r>
            <a:r>
              <a:rPr lang="en-US" sz="3200" dirty="0">
                <a:solidFill>
                  <a:srgbClr val="FFFF00"/>
                </a:solidFill>
                <a:latin typeface="Times New Roman"/>
                <a:ea typeface="Calibri"/>
                <a:cs typeface="Times New Roman"/>
              </a:rPr>
              <a:t/>
            </a:r>
            <a:br>
              <a:rPr lang="en-US" sz="3200" dirty="0">
                <a:solidFill>
                  <a:srgbClr val="FFFF00"/>
                </a:solidFill>
                <a:latin typeface="Times New Roman"/>
                <a:ea typeface="Calibri"/>
                <a:cs typeface="Times New Roman"/>
              </a:rPr>
            </a:br>
            <a:endParaRPr lang="en-US" sz="32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7480041"/>
              </p:ext>
            </p:extLst>
          </p:nvPr>
        </p:nvGraphicFramePr>
        <p:xfrm>
          <a:off x="304799" y="1725767"/>
          <a:ext cx="8267701" cy="4074408"/>
        </p:xfrm>
        <a:graphic>
          <a:graphicData uri="http://schemas.openxmlformats.org/drawingml/2006/table">
            <a:tbl>
              <a:tblPr firstRow="1" firstCol="1" bandRow="1">
                <a:tableStyleId>{5C22544A-7EE6-4342-B048-85BDC9FD1C3A}</a:tableStyleId>
              </a:tblPr>
              <a:tblGrid>
                <a:gridCol w="4258522"/>
                <a:gridCol w="1257872"/>
                <a:gridCol w="1480312"/>
                <a:gridCol w="1270995"/>
              </a:tblGrid>
              <a:tr h="452712">
                <a:tc>
                  <a:txBody>
                    <a:bodyPr/>
                    <a:lstStyle/>
                    <a:p>
                      <a:pPr marL="0" marR="0">
                        <a:lnSpc>
                          <a:spcPct val="115000"/>
                        </a:lnSpc>
                        <a:spcBef>
                          <a:spcPts val="0"/>
                        </a:spcBef>
                        <a:spcAft>
                          <a:spcPts val="0"/>
                        </a:spcAft>
                      </a:pPr>
                      <a:r>
                        <a:rPr lang="en-US" sz="2000" kern="1200" dirty="0">
                          <a:effectLst/>
                        </a:rPr>
                        <a:t> </a:t>
                      </a:r>
                      <a:endParaRPr lang="en-US" sz="2000" dirty="0">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a:solidFill>
                            <a:schemeClr val="accent2">
                              <a:lumMod val="75000"/>
                            </a:schemeClr>
                          </a:solidFill>
                          <a:effectLst/>
                        </a:rPr>
                        <a:t>TAU</a:t>
                      </a:r>
                      <a:endParaRPr lang="en-US" sz="2000" dirty="0">
                        <a:solidFill>
                          <a:schemeClr val="accent2">
                            <a:lumMod val="75000"/>
                          </a:schemeClr>
                        </a:solidFill>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a:solidFill>
                            <a:schemeClr val="accent2">
                              <a:lumMod val="75000"/>
                            </a:schemeClr>
                          </a:solidFill>
                          <a:effectLst/>
                        </a:rPr>
                        <a:t>STAGE-12</a:t>
                      </a:r>
                      <a:endParaRPr lang="en-US" sz="2000" dirty="0">
                        <a:solidFill>
                          <a:schemeClr val="accent2">
                            <a:lumMod val="75000"/>
                          </a:schemeClr>
                        </a:solidFill>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a:solidFill>
                            <a:schemeClr val="accent2">
                              <a:lumMod val="75000"/>
                            </a:schemeClr>
                          </a:solidFill>
                          <a:effectLst/>
                        </a:rPr>
                        <a:t>Total</a:t>
                      </a:r>
                      <a:endParaRPr lang="en-US" sz="2000" dirty="0">
                        <a:solidFill>
                          <a:schemeClr val="accent2">
                            <a:lumMod val="75000"/>
                          </a:schemeClr>
                        </a:solidFill>
                        <a:effectLst/>
                        <a:latin typeface="Times New Roman"/>
                        <a:ea typeface="Calibri"/>
                        <a:cs typeface="Times New Roman"/>
                      </a:endParaRPr>
                    </a:p>
                  </a:txBody>
                  <a:tcPr marL="68580" marR="68580" marT="9525" marB="0"/>
                </a:tc>
              </a:tr>
              <a:tr h="452712">
                <a:tc>
                  <a:txBody>
                    <a:bodyPr/>
                    <a:lstStyle/>
                    <a:p>
                      <a:pPr marL="0" marR="0">
                        <a:lnSpc>
                          <a:spcPct val="115000"/>
                        </a:lnSpc>
                        <a:spcBef>
                          <a:spcPts val="0"/>
                        </a:spcBef>
                        <a:spcAft>
                          <a:spcPts val="0"/>
                        </a:spcAft>
                      </a:pPr>
                      <a:r>
                        <a:rPr lang="en-US" sz="2000" kern="1200" dirty="0">
                          <a:solidFill>
                            <a:schemeClr val="accent2">
                              <a:lumMod val="75000"/>
                            </a:schemeClr>
                          </a:solidFill>
                          <a:effectLst/>
                        </a:rPr>
                        <a:t>Primary Drug (%) </a:t>
                      </a:r>
                      <a:endParaRPr lang="en-US" sz="2000" dirty="0">
                        <a:solidFill>
                          <a:schemeClr val="accent2">
                            <a:lumMod val="75000"/>
                          </a:schemeClr>
                        </a:solidFill>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a:effectLst/>
                        </a:rPr>
                        <a:t>(n=237)</a:t>
                      </a:r>
                      <a:endParaRPr lang="en-US" sz="2000">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a:effectLst/>
                        </a:rPr>
                        <a:t>(n=234)</a:t>
                      </a:r>
                      <a:endParaRPr lang="en-US" sz="2000">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a:effectLst/>
                        </a:rPr>
                        <a:t>(n=471)</a:t>
                      </a:r>
                      <a:endParaRPr lang="en-US" sz="2000">
                        <a:effectLst/>
                        <a:latin typeface="Times New Roman"/>
                        <a:ea typeface="Calibri"/>
                        <a:cs typeface="Times New Roman"/>
                      </a:endParaRPr>
                    </a:p>
                  </a:txBody>
                  <a:tcPr marL="68580" marR="68580" marT="9525" marB="0"/>
                </a:tc>
              </a:tr>
              <a:tr h="452712">
                <a:tc>
                  <a:txBody>
                    <a:bodyPr/>
                    <a:lstStyle/>
                    <a:p>
                      <a:pPr marL="0" marR="0">
                        <a:lnSpc>
                          <a:spcPct val="115000"/>
                        </a:lnSpc>
                        <a:spcBef>
                          <a:spcPts val="0"/>
                        </a:spcBef>
                        <a:spcAft>
                          <a:spcPts val="0"/>
                        </a:spcAft>
                      </a:pPr>
                      <a:r>
                        <a:rPr lang="en-US" sz="2000" kern="1200" dirty="0" smtClean="0">
                          <a:solidFill>
                            <a:schemeClr val="accent2">
                              <a:lumMod val="75000"/>
                            </a:schemeClr>
                          </a:solidFill>
                          <a:effectLst/>
                        </a:rPr>
                        <a:t>Cocaine</a:t>
                      </a:r>
                      <a:endParaRPr lang="en-US" sz="2000" dirty="0">
                        <a:solidFill>
                          <a:schemeClr val="accent2">
                            <a:lumMod val="75000"/>
                          </a:schemeClr>
                        </a:solidFill>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smtClean="0">
                          <a:effectLst/>
                        </a:rPr>
                        <a:t>33.3%</a:t>
                      </a:r>
                      <a:endParaRPr lang="en-US" sz="2000" dirty="0">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smtClean="0">
                          <a:effectLst/>
                        </a:rPr>
                        <a:t>32.9%</a:t>
                      </a:r>
                      <a:endParaRPr lang="en-US" sz="2000" dirty="0">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smtClean="0">
                          <a:effectLst/>
                        </a:rPr>
                        <a:t>33.1%</a:t>
                      </a:r>
                      <a:endParaRPr lang="en-US" sz="2000" dirty="0">
                        <a:effectLst/>
                        <a:latin typeface="Times New Roman"/>
                        <a:ea typeface="Calibri"/>
                        <a:cs typeface="Times New Roman"/>
                      </a:endParaRPr>
                    </a:p>
                  </a:txBody>
                  <a:tcPr marL="68580" marR="68580" marT="9525" marB="0"/>
                </a:tc>
              </a:tr>
              <a:tr h="452712">
                <a:tc>
                  <a:txBody>
                    <a:bodyPr/>
                    <a:lstStyle/>
                    <a:p>
                      <a:pPr marL="0" marR="0">
                        <a:lnSpc>
                          <a:spcPct val="115000"/>
                        </a:lnSpc>
                        <a:spcBef>
                          <a:spcPts val="0"/>
                        </a:spcBef>
                        <a:spcAft>
                          <a:spcPts val="0"/>
                        </a:spcAft>
                      </a:pPr>
                      <a:r>
                        <a:rPr lang="en-US" sz="2000" kern="1200" dirty="0" smtClean="0">
                          <a:solidFill>
                            <a:schemeClr val="accent2">
                              <a:lumMod val="75000"/>
                            </a:schemeClr>
                          </a:solidFill>
                          <a:effectLst/>
                        </a:rPr>
                        <a:t>Amphetamine/Methamphetamine</a:t>
                      </a:r>
                      <a:endParaRPr lang="en-US" sz="2000" dirty="0">
                        <a:solidFill>
                          <a:schemeClr val="accent2">
                            <a:lumMod val="75000"/>
                          </a:schemeClr>
                        </a:solidFill>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smtClean="0">
                          <a:effectLst/>
                        </a:rPr>
                        <a:t>23.2%</a:t>
                      </a:r>
                      <a:endParaRPr lang="en-US" sz="2000" dirty="0">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smtClean="0">
                          <a:effectLst/>
                        </a:rPr>
                        <a:t>20.1%</a:t>
                      </a:r>
                      <a:endParaRPr lang="en-US" sz="2000" dirty="0">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smtClean="0">
                          <a:effectLst/>
                        </a:rPr>
                        <a:t>21.7%</a:t>
                      </a:r>
                      <a:endParaRPr lang="en-US" sz="2000" dirty="0">
                        <a:effectLst/>
                        <a:latin typeface="Times New Roman"/>
                        <a:ea typeface="Calibri"/>
                        <a:cs typeface="Times New Roman"/>
                      </a:endParaRPr>
                    </a:p>
                  </a:txBody>
                  <a:tcPr marL="68580" marR="68580" marT="9525" marB="0"/>
                </a:tc>
              </a:tr>
              <a:tr h="452712">
                <a:tc>
                  <a:txBody>
                    <a:bodyPr/>
                    <a:lstStyle/>
                    <a:p>
                      <a:pPr marL="0" marR="0">
                        <a:lnSpc>
                          <a:spcPct val="115000"/>
                        </a:lnSpc>
                        <a:spcBef>
                          <a:spcPts val="0"/>
                        </a:spcBef>
                        <a:spcAft>
                          <a:spcPts val="0"/>
                        </a:spcAft>
                      </a:pPr>
                      <a:r>
                        <a:rPr lang="en-US" sz="2000" kern="1200" dirty="0" smtClean="0">
                          <a:solidFill>
                            <a:schemeClr val="accent2">
                              <a:lumMod val="75000"/>
                            </a:schemeClr>
                          </a:solidFill>
                          <a:effectLst/>
                        </a:rPr>
                        <a:t>Heroin</a:t>
                      </a:r>
                      <a:endParaRPr lang="en-US" sz="2000" dirty="0">
                        <a:solidFill>
                          <a:schemeClr val="accent2">
                            <a:lumMod val="75000"/>
                          </a:schemeClr>
                        </a:solidFill>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smtClean="0">
                          <a:effectLst/>
                        </a:rPr>
                        <a:t>1.3%</a:t>
                      </a:r>
                      <a:endParaRPr lang="en-US" sz="2000" dirty="0">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smtClean="0">
                          <a:effectLst/>
                        </a:rPr>
                        <a:t>2.2%</a:t>
                      </a:r>
                      <a:endParaRPr lang="en-US" sz="2000" dirty="0">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smtClean="0">
                          <a:effectLst/>
                        </a:rPr>
                        <a:t>1.3%</a:t>
                      </a:r>
                      <a:endParaRPr lang="en-US" sz="2000" dirty="0">
                        <a:effectLst/>
                        <a:latin typeface="Times New Roman"/>
                        <a:ea typeface="Calibri"/>
                        <a:cs typeface="Times New Roman"/>
                      </a:endParaRPr>
                    </a:p>
                  </a:txBody>
                  <a:tcPr marL="68580" marR="68580" marT="9525" marB="0"/>
                </a:tc>
              </a:tr>
              <a:tr h="452712">
                <a:tc>
                  <a:txBody>
                    <a:bodyPr/>
                    <a:lstStyle/>
                    <a:p>
                      <a:pPr marL="0" marR="0">
                        <a:lnSpc>
                          <a:spcPct val="115000"/>
                        </a:lnSpc>
                        <a:spcBef>
                          <a:spcPts val="0"/>
                        </a:spcBef>
                        <a:spcAft>
                          <a:spcPts val="0"/>
                        </a:spcAft>
                      </a:pPr>
                      <a:r>
                        <a:rPr lang="en-US" sz="2000" kern="1200" dirty="0" smtClean="0">
                          <a:solidFill>
                            <a:schemeClr val="accent2">
                              <a:lumMod val="75000"/>
                            </a:schemeClr>
                          </a:solidFill>
                          <a:effectLst/>
                        </a:rPr>
                        <a:t>Cannabis</a:t>
                      </a:r>
                      <a:endParaRPr lang="en-US" sz="2000" dirty="0">
                        <a:solidFill>
                          <a:schemeClr val="accent2">
                            <a:lumMod val="75000"/>
                          </a:schemeClr>
                        </a:solidFill>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smtClean="0">
                          <a:effectLst/>
                        </a:rPr>
                        <a:t>2.1%</a:t>
                      </a:r>
                      <a:endParaRPr lang="en-US" sz="2000" dirty="0">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smtClean="0">
                          <a:effectLst/>
                        </a:rPr>
                        <a:t>2.6%</a:t>
                      </a:r>
                      <a:endParaRPr lang="en-US" sz="2000" dirty="0">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smtClean="0">
                          <a:effectLst/>
                        </a:rPr>
                        <a:t>2.3%</a:t>
                      </a:r>
                      <a:endParaRPr lang="en-US" sz="2000" dirty="0">
                        <a:effectLst/>
                        <a:latin typeface="Times New Roman"/>
                        <a:ea typeface="Calibri"/>
                        <a:cs typeface="Times New Roman"/>
                      </a:endParaRPr>
                    </a:p>
                  </a:txBody>
                  <a:tcPr marL="68580" marR="68580" marT="9525" marB="0"/>
                </a:tc>
              </a:tr>
              <a:tr h="452712">
                <a:tc>
                  <a:txBody>
                    <a:bodyPr/>
                    <a:lstStyle/>
                    <a:p>
                      <a:pPr marL="0" marR="0">
                        <a:lnSpc>
                          <a:spcPct val="115000"/>
                        </a:lnSpc>
                        <a:spcBef>
                          <a:spcPts val="0"/>
                        </a:spcBef>
                        <a:spcAft>
                          <a:spcPts val="0"/>
                        </a:spcAft>
                      </a:pPr>
                      <a:r>
                        <a:rPr lang="en-US" sz="2000" kern="1200" dirty="0" smtClean="0">
                          <a:solidFill>
                            <a:schemeClr val="accent2">
                              <a:lumMod val="75000"/>
                            </a:schemeClr>
                          </a:solidFill>
                          <a:effectLst/>
                        </a:rPr>
                        <a:t>Alcohol </a:t>
                      </a:r>
                      <a:r>
                        <a:rPr lang="en-US" sz="2000" kern="1200" dirty="0">
                          <a:solidFill>
                            <a:schemeClr val="accent2">
                              <a:lumMod val="75000"/>
                            </a:schemeClr>
                          </a:solidFill>
                          <a:effectLst/>
                        </a:rPr>
                        <a:t>Use Only</a:t>
                      </a:r>
                      <a:endParaRPr lang="en-US" sz="2000" dirty="0">
                        <a:solidFill>
                          <a:schemeClr val="accent2">
                            <a:lumMod val="75000"/>
                          </a:schemeClr>
                        </a:solidFill>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smtClean="0">
                          <a:effectLst/>
                        </a:rPr>
                        <a:t>0.4%</a:t>
                      </a:r>
                      <a:endParaRPr lang="en-US" sz="2000" dirty="0">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smtClean="0">
                          <a:effectLst/>
                        </a:rPr>
                        <a:t>1.3%</a:t>
                      </a:r>
                      <a:endParaRPr lang="en-US" sz="2000" dirty="0">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smtClean="0">
                          <a:effectLst/>
                        </a:rPr>
                        <a:t>0.8%</a:t>
                      </a:r>
                      <a:endParaRPr lang="en-US" sz="2000" dirty="0">
                        <a:effectLst/>
                        <a:latin typeface="Times New Roman"/>
                        <a:ea typeface="Calibri"/>
                        <a:cs typeface="Times New Roman"/>
                      </a:endParaRPr>
                    </a:p>
                  </a:txBody>
                  <a:tcPr marL="68580" marR="68580" marT="9525" marB="0"/>
                </a:tc>
              </a:tr>
              <a:tr h="452712">
                <a:tc>
                  <a:txBody>
                    <a:bodyPr/>
                    <a:lstStyle/>
                    <a:p>
                      <a:pPr marL="0" marR="0">
                        <a:lnSpc>
                          <a:spcPct val="115000"/>
                        </a:lnSpc>
                        <a:spcBef>
                          <a:spcPts val="0"/>
                        </a:spcBef>
                        <a:spcAft>
                          <a:spcPts val="0"/>
                        </a:spcAft>
                      </a:pPr>
                      <a:r>
                        <a:rPr lang="en-US" sz="2000" kern="1200" dirty="0" smtClean="0">
                          <a:solidFill>
                            <a:schemeClr val="accent2">
                              <a:lumMod val="75000"/>
                            </a:schemeClr>
                          </a:solidFill>
                          <a:effectLst/>
                        </a:rPr>
                        <a:t>Alcohol </a:t>
                      </a:r>
                      <a:r>
                        <a:rPr lang="en-US" sz="2000" kern="1200" dirty="0">
                          <a:solidFill>
                            <a:schemeClr val="accent2">
                              <a:lumMod val="75000"/>
                            </a:schemeClr>
                          </a:solidFill>
                          <a:effectLst/>
                        </a:rPr>
                        <a:t>+ 1 or more drugs</a:t>
                      </a:r>
                      <a:endParaRPr lang="en-US" sz="2000" dirty="0">
                        <a:solidFill>
                          <a:schemeClr val="accent2">
                            <a:lumMod val="75000"/>
                          </a:schemeClr>
                        </a:solidFill>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smtClean="0">
                          <a:effectLst/>
                        </a:rPr>
                        <a:t>30.4%</a:t>
                      </a:r>
                      <a:endParaRPr lang="en-US" sz="2000" dirty="0">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smtClean="0">
                          <a:effectLst/>
                        </a:rPr>
                        <a:t>28.6%</a:t>
                      </a:r>
                      <a:endParaRPr lang="en-US" sz="2000" dirty="0">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smtClean="0">
                          <a:effectLst/>
                        </a:rPr>
                        <a:t>29.5%</a:t>
                      </a:r>
                      <a:endParaRPr lang="en-US" sz="2000" dirty="0">
                        <a:effectLst/>
                        <a:latin typeface="Times New Roman"/>
                        <a:ea typeface="Calibri"/>
                        <a:cs typeface="Times New Roman"/>
                      </a:endParaRPr>
                    </a:p>
                  </a:txBody>
                  <a:tcPr marL="68580" marR="68580" marT="9525" marB="0"/>
                </a:tc>
              </a:tr>
              <a:tr h="452712">
                <a:tc>
                  <a:txBody>
                    <a:bodyPr/>
                    <a:lstStyle/>
                    <a:p>
                      <a:pPr marL="0" marR="0">
                        <a:lnSpc>
                          <a:spcPct val="115000"/>
                        </a:lnSpc>
                        <a:spcBef>
                          <a:spcPts val="0"/>
                        </a:spcBef>
                        <a:spcAft>
                          <a:spcPts val="0"/>
                        </a:spcAft>
                      </a:pPr>
                      <a:r>
                        <a:rPr lang="en-US" sz="2000" kern="1200" dirty="0" smtClean="0">
                          <a:solidFill>
                            <a:schemeClr val="accent2">
                              <a:lumMod val="75000"/>
                            </a:schemeClr>
                          </a:solidFill>
                          <a:effectLst/>
                        </a:rPr>
                        <a:t>No </a:t>
                      </a:r>
                      <a:r>
                        <a:rPr lang="en-US" sz="2000" kern="1200" dirty="0">
                          <a:solidFill>
                            <a:schemeClr val="accent2">
                              <a:lumMod val="75000"/>
                            </a:schemeClr>
                          </a:solidFill>
                          <a:effectLst/>
                        </a:rPr>
                        <a:t>Alcohol + 1 or more drugs</a:t>
                      </a:r>
                      <a:endParaRPr lang="en-US" sz="2000" dirty="0">
                        <a:solidFill>
                          <a:schemeClr val="accent2">
                            <a:lumMod val="75000"/>
                          </a:schemeClr>
                        </a:solidFill>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smtClean="0">
                          <a:effectLst/>
                        </a:rPr>
                        <a:t>7.6%</a:t>
                      </a:r>
                      <a:endParaRPr lang="en-US" sz="2000" dirty="0">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smtClean="0">
                          <a:effectLst/>
                        </a:rPr>
                        <a:t>8.1%</a:t>
                      </a:r>
                      <a:endParaRPr lang="en-US" sz="2000" dirty="0">
                        <a:effectLst/>
                        <a:latin typeface="Times New Roman"/>
                        <a:ea typeface="Calibri"/>
                        <a:cs typeface="Times New Roman"/>
                      </a:endParaRPr>
                    </a:p>
                  </a:txBody>
                  <a:tcPr marL="68580" marR="68580" marT="9525" marB="0"/>
                </a:tc>
                <a:tc>
                  <a:txBody>
                    <a:bodyPr/>
                    <a:lstStyle/>
                    <a:p>
                      <a:pPr marL="0" marR="0" algn="ctr">
                        <a:lnSpc>
                          <a:spcPct val="115000"/>
                        </a:lnSpc>
                        <a:spcBef>
                          <a:spcPts val="0"/>
                        </a:spcBef>
                        <a:spcAft>
                          <a:spcPts val="0"/>
                        </a:spcAft>
                      </a:pPr>
                      <a:r>
                        <a:rPr lang="en-US" sz="2000" kern="1200" dirty="0" smtClean="0">
                          <a:effectLst/>
                        </a:rPr>
                        <a:t>7.9%</a:t>
                      </a:r>
                      <a:endParaRPr lang="en-US" sz="2000" dirty="0">
                        <a:effectLst/>
                        <a:latin typeface="Times New Roman"/>
                        <a:ea typeface="Calibri"/>
                        <a:cs typeface="Times New Roman"/>
                      </a:endParaRPr>
                    </a:p>
                  </a:txBody>
                  <a:tcPr marL="68580" marR="68580" marT="9525" marB="0"/>
                </a:tc>
              </a:tr>
            </a:tbl>
          </a:graphicData>
        </a:graphic>
      </p:graphicFrame>
    </p:spTree>
    <p:extLst>
      <p:ext uri="{BB962C8B-B14F-4D97-AF65-F5344CB8AC3E}">
        <p14:creationId xmlns:p14="http://schemas.microsoft.com/office/powerpoint/2010/main" val="25042034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marL="0" marR="0">
              <a:spcBef>
                <a:spcPts val="0"/>
              </a:spcBef>
              <a:spcAft>
                <a:spcPts val="0"/>
              </a:spcAft>
            </a:pPr>
            <a:r>
              <a:rPr lang="en-US" sz="3200" dirty="0">
                <a:solidFill>
                  <a:srgbClr val="FFFF00"/>
                </a:solidFill>
              </a:rPr>
              <a:t>STAGE-12 Baseline Clinical and </a:t>
            </a:r>
            <a:r>
              <a:rPr lang="en-US" sz="3200" dirty="0" smtClean="0">
                <a:solidFill>
                  <a:srgbClr val="FFFF00"/>
                </a:solidFill>
              </a:rPr>
              <a:t/>
            </a:r>
            <a:br>
              <a:rPr lang="en-US" sz="3200" dirty="0" smtClean="0">
                <a:solidFill>
                  <a:srgbClr val="FFFF00"/>
                </a:solidFill>
              </a:rPr>
            </a:br>
            <a:r>
              <a:rPr lang="en-US" sz="3200" dirty="0" smtClean="0">
                <a:solidFill>
                  <a:srgbClr val="FFFF00"/>
                </a:solidFill>
              </a:rPr>
              <a:t>Trial-Related </a:t>
            </a:r>
            <a:r>
              <a:rPr lang="en-US" sz="3200" dirty="0">
                <a:solidFill>
                  <a:srgbClr val="FFFF00"/>
                </a:solidFill>
              </a:rPr>
              <a:t>Characteristics</a:t>
            </a:r>
            <a:endParaRPr lang="en-US" sz="3200" dirty="0">
              <a:solidFill>
                <a:srgbClr val="FFFF00"/>
              </a:solidFill>
              <a:latin typeface="Times New Roman"/>
              <a:ea typeface="Calibri"/>
              <a:cs typeface="Times New Roman"/>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13724262"/>
              </p:ext>
            </p:extLst>
          </p:nvPr>
        </p:nvGraphicFramePr>
        <p:xfrm>
          <a:off x="381000" y="2057400"/>
          <a:ext cx="8305799" cy="3493253"/>
        </p:xfrm>
        <a:graphic>
          <a:graphicData uri="http://schemas.openxmlformats.org/drawingml/2006/table">
            <a:tbl>
              <a:tblPr firstRow="1" firstCol="1" bandRow="1">
                <a:tableStyleId>{5C22544A-7EE6-4342-B048-85BDC9FD1C3A}</a:tableStyleId>
              </a:tblPr>
              <a:tblGrid>
                <a:gridCol w="3123549"/>
                <a:gridCol w="1722388"/>
                <a:gridCol w="1722388"/>
                <a:gridCol w="1737474"/>
              </a:tblGrid>
              <a:tr h="810497">
                <a:tc>
                  <a:txBody>
                    <a:bodyPr/>
                    <a:lstStyle/>
                    <a:p>
                      <a:pPr marL="0" marR="0" algn="l">
                        <a:spcBef>
                          <a:spcPts val="0"/>
                        </a:spcBef>
                        <a:spcAft>
                          <a:spcPts val="0"/>
                        </a:spcAft>
                      </a:pPr>
                      <a:r>
                        <a:rPr lang="en-US" sz="2000" dirty="0">
                          <a:solidFill>
                            <a:schemeClr val="accent2">
                              <a:lumMod val="75000"/>
                            </a:schemeClr>
                          </a:solidFill>
                          <a:effectLst/>
                        </a:rPr>
                        <a:t> </a:t>
                      </a:r>
                    </a:p>
                    <a:p>
                      <a:pPr marL="0" marR="0" algn="ctr">
                        <a:spcBef>
                          <a:spcPts val="0"/>
                        </a:spcBef>
                        <a:spcAft>
                          <a:spcPts val="0"/>
                        </a:spcAft>
                      </a:pPr>
                      <a:r>
                        <a:rPr lang="en-US" sz="2000" dirty="0">
                          <a:solidFill>
                            <a:schemeClr val="accent2">
                              <a:lumMod val="75000"/>
                            </a:schemeClr>
                          </a:solidFill>
                          <a:effectLst/>
                        </a:rPr>
                        <a:t>Characteristics</a:t>
                      </a:r>
                      <a:endParaRPr lang="en-US" sz="2000" dirty="0">
                        <a:solidFill>
                          <a:schemeClr val="accent2">
                            <a:lumMod val="7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dirty="0">
                          <a:solidFill>
                            <a:schemeClr val="accent2">
                              <a:lumMod val="75000"/>
                            </a:schemeClr>
                          </a:solidFill>
                          <a:effectLst/>
                        </a:rPr>
                        <a:t>TAU</a:t>
                      </a:r>
                    </a:p>
                    <a:p>
                      <a:pPr marL="0" marR="0" algn="ctr">
                        <a:spcBef>
                          <a:spcPts val="0"/>
                        </a:spcBef>
                        <a:spcAft>
                          <a:spcPts val="0"/>
                        </a:spcAft>
                      </a:pPr>
                      <a:r>
                        <a:rPr lang="en-US" sz="2000" dirty="0">
                          <a:solidFill>
                            <a:schemeClr val="accent2">
                              <a:lumMod val="75000"/>
                            </a:schemeClr>
                          </a:solidFill>
                          <a:effectLst/>
                        </a:rPr>
                        <a:t>(N = 237)</a:t>
                      </a:r>
                      <a:endParaRPr lang="en-US" sz="2000" dirty="0">
                        <a:solidFill>
                          <a:schemeClr val="accent2">
                            <a:lumMod val="7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dirty="0">
                          <a:solidFill>
                            <a:schemeClr val="accent2">
                              <a:lumMod val="75000"/>
                            </a:schemeClr>
                          </a:solidFill>
                          <a:effectLst/>
                        </a:rPr>
                        <a:t>STAGE-12</a:t>
                      </a:r>
                    </a:p>
                    <a:p>
                      <a:pPr marL="0" marR="0" algn="ctr">
                        <a:spcBef>
                          <a:spcPts val="0"/>
                        </a:spcBef>
                        <a:spcAft>
                          <a:spcPts val="0"/>
                        </a:spcAft>
                      </a:pPr>
                      <a:r>
                        <a:rPr lang="en-US" sz="2000" dirty="0">
                          <a:solidFill>
                            <a:schemeClr val="accent2">
                              <a:lumMod val="75000"/>
                            </a:schemeClr>
                          </a:solidFill>
                          <a:effectLst/>
                        </a:rPr>
                        <a:t>(N = 234)</a:t>
                      </a:r>
                      <a:endParaRPr lang="en-US" sz="2000" dirty="0">
                        <a:solidFill>
                          <a:schemeClr val="accent2">
                            <a:lumMod val="7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dirty="0">
                          <a:solidFill>
                            <a:schemeClr val="accent2">
                              <a:lumMod val="75000"/>
                            </a:schemeClr>
                          </a:solidFill>
                          <a:effectLst/>
                        </a:rPr>
                        <a:t>Total </a:t>
                      </a:r>
                      <a:r>
                        <a:rPr lang="en-US" sz="2000" dirty="0" smtClean="0">
                          <a:solidFill>
                            <a:schemeClr val="accent2">
                              <a:lumMod val="75000"/>
                            </a:schemeClr>
                          </a:solidFill>
                          <a:effectLst/>
                        </a:rPr>
                        <a:t>(</a:t>
                      </a:r>
                      <a:r>
                        <a:rPr lang="en-US" sz="2000" dirty="0">
                          <a:solidFill>
                            <a:schemeClr val="accent2">
                              <a:lumMod val="75000"/>
                            </a:schemeClr>
                          </a:solidFill>
                          <a:effectLst/>
                        </a:rPr>
                        <a:t>N = 471)</a:t>
                      </a:r>
                      <a:endParaRPr lang="en-US" sz="2000" dirty="0">
                        <a:solidFill>
                          <a:schemeClr val="accent2">
                            <a:lumMod val="75000"/>
                          </a:schemeClr>
                        </a:solidFill>
                        <a:effectLst/>
                        <a:latin typeface="Times New Roman"/>
                        <a:ea typeface="Calibri"/>
                        <a:cs typeface="Times New Roman"/>
                      </a:endParaRPr>
                    </a:p>
                  </a:txBody>
                  <a:tcPr marL="68580" marR="68580" marT="0" marB="0"/>
                </a:tc>
              </a:tr>
              <a:tr h="850149">
                <a:tc>
                  <a:txBody>
                    <a:bodyPr/>
                    <a:lstStyle/>
                    <a:p>
                      <a:pPr marL="0" marR="0" algn="l">
                        <a:spcBef>
                          <a:spcPts val="0"/>
                        </a:spcBef>
                        <a:spcAft>
                          <a:spcPts val="0"/>
                        </a:spcAft>
                      </a:pPr>
                      <a:r>
                        <a:rPr lang="en-US" sz="2000" dirty="0">
                          <a:solidFill>
                            <a:schemeClr val="accent2">
                              <a:lumMod val="75000"/>
                            </a:schemeClr>
                          </a:solidFill>
                          <a:effectLst/>
                        </a:rPr>
                        <a:t>Addiction Severity Index Composite Scores: </a:t>
                      </a:r>
                      <a:endParaRPr lang="en-US" sz="2000" dirty="0" smtClean="0">
                        <a:solidFill>
                          <a:schemeClr val="accent2">
                            <a:lumMod val="75000"/>
                          </a:schemeClr>
                        </a:solidFill>
                        <a:effectLst/>
                      </a:endParaRPr>
                    </a:p>
                    <a:p>
                      <a:pPr marL="0" marR="0" algn="l">
                        <a:spcBef>
                          <a:spcPts val="0"/>
                        </a:spcBef>
                        <a:spcAft>
                          <a:spcPts val="0"/>
                        </a:spcAft>
                      </a:pPr>
                      <a:r>
                        <a:rPr lang="en-US" sz="2000" dirty="0" smtClean="0">
                          <a:solidFill>
                            <a:schemeClr val="accent2">
                              <a:lumMod val="75000"/>
                            </a:schemeClr>
                          </a:solidFill>
                          <a:effectLst/>
                        </a:rPr>
                        <a:t> </a:t>
                      </a:r>
                      <a:r>
                        <a:rPr lang="en-US" sz="2000" dirty="0">
                          <a:solidFill>
                            <a:schemeClr val="accent2">
                              <a:lumMod val="75000"/>
                            </a:schemeClr>
                          </a:solidFill>
                          <a:effectLst/>
                        </a:rPr>
                        <a:t>Mean (Std.) </a:t>
                      </a:r>
                      <a:endParaRPr lang="en-US" sz="2000" dirty="0">
                        <a:solidFill>
                          <a:schemeClr val="accent2">
                            <a:lumMod val="7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dirty="0">
                          <a:effectLst/>
                        </a:rPr>
                        <a:t> </a:t>
                      </a:r>
                      <a:endParaRPr lang="en-US" sz="20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a:effectLst/>
                        </a:rPr>
                        <a:t> </a:t>
                      </a:r>
                      <a:endParaRPr lang="en-US" sz="2000">
                        <a:effectLst/>
                        <a:latin typeface="Times New Roman"/>
                        <a:ea typeface="Calibri"/>
                        <a:cs typeface="Times New Roman"/>
                      </a:endParaRPr>
                    </a:p>
                  </a:txBody>
                  <a:tcPr marL="68580" marR="68580" marT="0" marB="0"/>
                </a:tc>
              </a:tr>
              <a:tr h="589452">
                <a:tc>
                  <a:txBody>
                    <a:bodyPr/>
                    <a:lstStyle/>
                    <a:p>
                      <a:pPr marL="0" marR="0" algn="l">
                        <a:spcBef>
                          <a:spcPts val="0"/>
                        </a:spcBef>
                        <a:spcAft>
                          <a:spcPts val="0"/>
                        </a:spcAft>
                      </a:pPr>
                      <a:r>
                        <a:rPr lang="en-US" sz="2000" b="1" dirty="0">
                          <a:solidFill>
                            <a:schemeClr val="accent2">
                              <a:lumMod val="75000"/>
                            </a:schemeClr>
                          </a:solidFill>
                          <a:effectLst/>
                        </a:rPr>
                        <a:t>   Alcohol </a:t>
                      </a:r>
                      <a:endParaRPr lang="en-US" sz="2000" b="1" dirty="0">
                        <a:solidFill>
                          <a:schemeClr val="accent2">
                            <a:lumMod val="7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dirty="0">
                          <a:effectLst/>
                        </a:rPr>
                        <a:t>.</a:t>
                      </a:r>
                      <a:r>
                        <a:rPr lang="en-US" sz="2000" dirty="0" smtClean="0">
                          <a:effectLst/>
                        </a:rPr>
                        <a:t>162 </a:t>
                      </a:r>
                      <a:r>
                        <a:rPr lang="en-US" sz="2000" dirty="0">
                          <a:effectLst/>
                        </a:rPr>
                        <a:t>(.</a:t>
                      </a:r>
                      <a:r>
                        <a:rPr lang="en-US" sz="2000" dirty="0" smtClean="0">
                          <a:effectLst/>
                        </a:rPr>
                        <a:t>21)</a:t>
                      </a:r>
                      <a:endParaRPr lang="en-US" sz="20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dirty="0">
                          <a:effectLst/>
                        </a:rPr>
                        <a:t>.</a:t>
                      </a:r>
                      <a:r>
                        <a:rPr lang="en-US" sz="2000" dirty="0" smtClean="0">
                          <a:effectLst/>
                        </a:rPr>
                        <a:t>159 </a:t>
                      </a:r>
                      <a:r>
                        <a:rPr lang="en-US" sz="2000" dirty="0">
                          <a:effectLst/>
                        </a:rPr>
                        <a:t>(.</a:t>
                      </a:r>
                      <a:r>
                        <a:rPr lang="en-US" sz="2000" dirty="0" smtClean="0">
                          <a:effectLst/>
                        </a:rPr>
                        <a:t>20)</a:t>
                      </a:r>
                      <a:endParaRPr lang="en-US" sz="20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dirty="0">
                          <a:effectLst/>
                        </a:rPr>
                        <a:t>.</a:t>
                      </a:r>
                      <a:r>
                        <a:rPr lang="en-US" sz="2000" dirty="0" smtClean="0">
                          <a:effectLst/>
                        </a:rPr>
                        <a:t>161 </a:t>
                      </a:r>
                      <a:r>
                        <a:rPr lang="en-US" sz="2000" dirty="0">
                          <a:effectLst/>
                        </a:rPr>
                        <a:t>(.</a:t>
                      </a:r>
                      <a:r>
                        <a:rPr lang="en-US" sz="2000" dirty="0" smtClean="0">
                          <a:effectLst/>
                        </a:rPr>
                        <a:t>21)</a:t>
                      </a:r>
                      <a:endParaRPr lang="en-US" sz="2000" dirty="0">
                        <a:effectLst/>
                        <a:latin typeface="Times New Roman"/>
                        <a:ea typeface="Calibri"/>
                        <a:cs typeface="Times New Roman"/>
                      </a:endParaRPr>
                    </a:p>
                  </a:txBody>
                  <a:tcPr marL="68580" marR="68580" marT="0" marB="0"/>
                </a:tc>
              </a:tr>
              <a:tr h="589452">
                <a:tc>
                  <a:txBody>
                    <a:bodyPr/>
                    <a:lstStyle/>
                    <a:p>
                      <a:pPr marL="0" marR="0" algn="l">
                        <a:spcBef>
                          <a:spcPts val="0"/>
                        </a:spcBef>
                        <a:spcAft>
                          <a:spcPts val="0"/>
                        </a:spcAft>
                      </a:pPr>
                      <a:r>
                        <a:rPr lang="en-US" sz="2000" b="1" dirty="0">
                          <a:solidFill>
                            <a:schemeClr val="accent2">
                              <a:lumMod val="75000"/>
                            </a:schemeClr>
                          </a:solidFill>
                          <a:effectLst/>
                        </a:rPr>
                        <a:t>   Drug</a:t>
                      </a:r>
                      <a:endParaRPr lang="en-US" sz="2000" b="1" dirty="0">
                        <a:solidFill>
                          <a:schemeClr val="accent2">
                            <a:lumMod val="7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dirty="0">
                          <a:effectLst/>
                        </a:rPr>
                        <a:t>.</a:t>
                      </a:r>
                      <a:r>
                        <a:rPr lang="en-US" sz="2000" dirty="0" smtClean="0">
                          <a:effectLst/>
                        </a:rPr>
                        <a:t>157 </a:t>
                      </a:r>
                      <a:r>
                        <a:rPr lang="en-US" sz="2000" dirty="0">
                          <a:effectLst/>
                        </a:rPr>
                        <a:t>(.</a:t>
                      </a:r>
                      <a:r>
                        <a:rPr lang="en-US" sz="2000" dirty="0" smtClean="0">
                          <a:effectLst/>
                        </a:rPr>
                        <a:t>09)</a:t>
                      </a:r>
                      <a:endParaRPr lang="en-US" sz="20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dirty="0">
                          <a:effectLst/>
                        </a:rPr>
                        <a:t>.</a:t>
                      </a:r>
                      <a:r>
                        <a:rPr lang="en-US" sz="2000" dirty="0" smtClean="0">
                          <a:effectLst/>
                        </a:rPr>
                        <a:t>155 </a:t>
                      </a:r>
                      <a:r>
                        <a:rPr lang="en-US" sz="2000" dirty="0">
                          <a:effectLst/>
                        </a:rPr>
                        <a:t>(.</a:t>
                      </a:r>
                      <a:r>
                        <a:rPr lang="en-US" sz="2000" dirty="0" smtClean="0">
                          <a:effectLst/>
                        </a:rPr>
                        <a:t>09)</a:t>
                      </a:r>
                      <a:endParaRPr lang="en-US" sz="20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dirty="0">
                          <a:effectLst/>
                        </a:rPr>
                        <a:t>.</a:t>
                      </a:r>
                      <a:r>
                        <a:rPr lang="en-US" sz="2000" dirty="0" smtClean="0">
                          <a:effectLst/>
                        </a:rPr>
                        <a:t>156 </a:t>
                      </a:r>
                      <a:r>
                        <a:rPr lang="en-US" sz="2000" dirty="0">
                          <a:effectLst/>
                        </a:rPr>
                        <a:t>(.</a:t>
                      </a:r>
                      <a:r>
                        <a:rPr lang="en-US" sz="2000" dirty="0" smtClean="0">
                          <a:effectLst/>
                        </a:rPr>
                        <a:t>09)</a:t>
                      </a:r>
                      <a:endParaRPr lang="en-US" sz="2000" dirty="0">
                        <a:effectLst/>
                        <a:latin typeface="Times New Roman"/>
                        <a:ea typeface="Calibri"/>
                        <a:cs typeface="Times New Roman"/>
                      </a:endParaRPr>
                    </a:p>
                  </a:txBody>
                  <a:tcPr marL="68580" marR="68580" marT="0" marB="0"/>
                </a:tc>
              </a:tr>
              <a:tr h="589452">
                <a:tc>
                  <a:txBody>
                    <a:bodyPr/>
                    <a:lstStyle/>
                    <a:p>
                      <a:pPr marL="0" marR="0" algn="l">
                        <a:spcBef>
                          <a:spcPts val="0"/>
                        </a:spcBef>
                        <a:spcAft>
                          <a:spcPts val="0"/>
                        </a:spcAft>
                      </a:pPr>
                      <a:r>
                        <a:rPr lang="en-US" sz="2000" dirty="0">
                          <a:solidFill>
                            <a:schemeClr val="accent2">
                              <a:lumMod val="75000"/>
                            </a:schemeClr>
                          </a:solidFill>
                          <a:effectLst/>
                        </a:rPr>
                        <a:t>Audit-C:  Mean (Std.) </a:t>
                      </a:r>
                      <a:endParaRPr lang="en-US" sz="2000" dirty="0">
                        <a:solidFill>
                          <a:schemeClr val="accent2">
                            <a:lumMod val="7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6.5 </a:t>
                      </a:r>
                      <a:r>
                        <a:rPr lang="en-US" sz="2000" dirty="0">
                          <a:effectLst/>
                        </a:rPr>
                        <a:t>(</a:t>
                      </a:r>
                      <a:r>
                        <a:rPr lang="en-US" sz="2000" dirty="0" smtClean="0">
                          <a:effectLst/>
                        </a:rPr>
                        <a:t>3.8)</a:t>
                      </a:r>
                      <a:endParaRPr lang="en-US" sz="20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6.3 </a:t>
                      </a:r>
                      <a:r>
                        <a:rPr lang="en-US" sz="2000" dirty="0">
                          <a:effectLst/>
                        </a:rPr>
                        <a:t>(</a:t>
                      </a:r>
                      <a:r>
                        <a:rPr lang="en-US" sz="2000" dirty="0" smtClean="0">
                          <a:effectLst/>
                        </a:rPr>
                        <a:t>3.8)</a:t>
                      </a:r>
                      <a:endParaRPr lang="en-US" sz="20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6.39 </a:t>
                      </a:r>
                      <a:r>
                        <a:rPr lang="en-US" sz="2000" dirty="0">
                          <a:effectLst/>
                        </a:rPr>
                        <a:t>(</a:t>
                      </a:r>
                      <a:r>
                        <a:rPr lang="en-US" sz="2000" dirty="0" smtClean="0">
                          <a:effectLst/>
                        </a:rPr>
                        <a:t>3.8)</a:t>
                      </a:r>
                      <a:endParaRPr lang="en-US" sz="20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5621157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479946"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6405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FF00"/>
                </a:solidFill>
                <a:latin typeface="+mn-lt"/>
              </a:rPr>
              <a:t>Percent of Sample Endorsing Items from the Drug Section of the ASI</a:t>
            </a:r>
            <a:r>
              <a:rPr lang="en-US" sz="3200" dirty="0">
                <a:solidFill>
                  <a:srgbClr val="FFFF00"/>
                </a:solidFill>
                <a:latin typeface="+mn-lt"/>
                <a:ea typeface="Calibri"/>
                <a:cs typeface="Times New Roman"/>
              </a:rPr>
              <a:t/>
            </a:r>
            <a:br>
              <a:rPr lang="en-US" sz="3200" dirty="0">
                <a:solidFill>
                  <a:srgbClr val="FFFF00"/>
                </a:solidFill>
                <a:latin typeface="+mn-lt"/>
                <a:ea typeface="Calibri"/>
                <a:cs typeface="Times New Roman"/>
              </a:rPr>
            </a:br>
            <a:endParaRPr lang="en-US" sz="3200" dirty="0">
              <a:solidFill>
                <a:srgbClr val="FFFF00"/>
              </a:solidFill>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28434709"/>
              </p:ext>
            </p:extLst>
          </p:nvPr>
        </p:nvGraphicFramePr>
        <p:xfrm>
          <a:off x="457199" y="1447803"/>
          <a:ext cx="8001001" cy="4914897"/>
        </p:xfrm>
        <a:graphic>
          <a:graphicData uri="http://schemas.openxmlformats.org/drawingml/2006/table">
            <a:tbl>
              <a:tblPr firstRow="1" firstCol="1" bandRow="1">
                <a:tableStyleId>{5C22544A-7EE6-4342-B048-85BDC9FD1C3A}</a:tableStyleId>
              </a:tblPr>
              <a:tblGrid>
                <a:gridCol w="4122269"/>
                <a:gridCol w="1218807"/>
                <a:gridCol w="1432181"/>
                <a:gridCol w="1227744"/>
              </a:tblGrid>
              <a:tr h="378069">
                <a:tc>
                  <a:txBody>
                    <a:bodyPr/>
                    <a:lstStyle/>
                    <a:p>
                      <a:pPr marL="0" marR="0">
                        <a:spcBef>
                          <a:spcPts val="0"/>
                        </a:spcBef>
                        <a:spcAft>
                          <a:spcPts val="0"/>
                        </a:spcAft>
                      </a:pPr>
                      <a:endParaRPr lang="en-US" sz="220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dirty="0" smtClean="0">
                          <a:solidFill>
                            <a:schemeClr val="accent2">
                              <a:lumMod val="75000"/>
                            </a:schemeClr>
                          </a:solidFill>
                          <a:effectLst/>
                        </a:rPr>
                        <a:t>TAU</a:t>
                      </a:r>
                      <a:endParaRPr lang="en-US" sz="2000" dirty="0">
                        <a:solidFill>
                          <a:schemeClr val="accent2">
                            <a:lumMod val="75000"/>
                          </a:schemeClr>
                        </a:solidFill>
                        <a:effectLst/>
                      </a:endParaRPr>
                    </a:p>
                  </a:txBody>
                  <a:tcPr marL="68580" marR="68580" marT="0" marB="0"/>
                </a:tc>
                <a:tc>
                  <a:txBody>
                    <a:bodyPr/>
                    <a:lstStyle/>
                    <a:p>
                      <a:pPr marL="0" marR="0" algn="ctr">
                        <a:spcBef>
                          <a:spcPts val="0"/>
                        </a:spcBef>
                        <a:spcAft>
                          <a:spcPts val="0"/>
                        </a:spcAft>
                      </a:pPr>
                      <a:r>
                        <a:rPr lang="en-US" sz="2000" dirty="0" smtClean="0">
                          <a:solidFill>
                            <a:schemeClr val="accent2">
                              <a:lumMod val="75000"/>
                            </a:schemeClr>
                          </a:solidFill>
                          <a:effectLst/>
                        </a:rPr>
                        <a:t>STAGE-12</a:t>
                      </a:r>
                      <a:endParaRPr lang="en-US" sz="2000" dirty="0">
                        <a:solidFill>
                          <a:schemeClr val="accent2">
                            <a:lumMod val="75000"/>
                          </a:schemeClr>
                        </a:solidFill>
                        <a:effectLst/>
                      </a:endParaRPr>
                    </a:p>
                  </a:txBody>
                  <a:tcPr marL="68580" marR="68580" marT="0" marB="0"/>
                </a:tc>
                <a:tc>
                  <a:txBody>
                    <a:bodyPr/>
                    <a:lstStyle/>
                    <a:p>
                      <a:pPr marL="0" marR="0" algn="ctr">
                        <a:spcBef>
                          <a:spcPts val="0"/>
                        </a:spcBef>
                        <a:spcAft>
                          <a:spcPts val="0"/>
                        </a:spcAft>
                      </a:pPr>
                      <a:r>
                        <a:rPr lang="en-US" sz="2000" dirty="0" smtClean="0">
                          <a:solidFill>
                            <a:schemeClr val="accent2">
                              <a:lumMod val="75000"/>
                            </a:schemeClr>
                          </a:solidFill>
                          <a:effectLst/>
                        </a:rPr>
                        <a:t>Total</a:t>
                      </a:r>
                      <a:endParaRPr lang="en-US" sz="2000" dirty="0">
                        <a:solidFill>
                          <a:schemeClr val="accent2">
                            <a:lumMod val="75000"/>
                          </a:schemeClr>
                        </a:solidFill>
                        <a:effectLst/>
                        <a:latin typeface="Times New Roman"/>
                        <a:ea typeface="Calibri"/>
                        <a:cs typeface="Times New Roman"/>
                      </a:endParaRPr>
                    </a:p>
                  </a:txBody>
                  <a:tcPr marL="68580" marR="68580" marT="0" marB="0"/>
                </a:tc>
              </a:tr>
              <a:tr h="378069">
                <a:tc>
                  <a:txBody>
                    <a:bodyPr/>
                    <a:lstStyle/>
                    <a:p>
                      <a:pPr marL="0" marR="0">
                        <a:spcBef>
                          <a:spcPts val="0"/>
                        </a:spcBef>
                        <a:spcAft>
                          <a:spcPts val="0"/>
                        </a:spcAft>
                      </a:pPr>
                      <a:r>
                        <a:rPr lang="en-US" sz="2200" dirty="0">
                          <a:solidFill>
                            <a:schemeClr val="tx1">
                              <a:lumMod val="95000"/>
                            </a:schemeClr>
                          </a:solidFill>
                          <a:effectLst/>
                        </a:rPr>
                        <a:t>How troubled by Drugs</a:t>
                      </a:r>
                      <a:endParaRPr lang="en-US" sz="2200" dirty="0">
                        <a:solidFill>
                          <a:schemeClr val="tx1">
                            <a:lumMod val="9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dirty="0">
                          <a:effectLst/>
                        </a:rPr>
                        <a:t>(n=234)</a:t>
                      </a:r>
                      <a:endParaRPr lang="en-US" sz="2000" b="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a:effectLst/>
                        </a:rPr>
                        <a:t>(n=231)</a:t>
                      </a:r>
                      <a:endParaRPr lang="en-US" sz="2000" b="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a:effectLst/>
                        </a:rPr>
                        <a:t>(n=465)</a:t>
                      </a:r>
                      <a:endParaRPr lang="en-US" sz="2000" b="0">
                        <a:effectLst/>
                        <a:latin typeface="Times New Roman"/>
                        <a:ea typeface="Calibri"/>
                        <a:cs typeface="Times New Roman"/>
                      </a:endParaRPr>
                    </a:p>
                  </a:txBody>
                  <a:tcPr marL="68580" marR="68580" marT="0" marB="0"/>
                </a:tc>
              </a:tr>
              <a:tr h="378069">
                <a:tc>
                  <a:txBody>
                    <a:bodyPr/>
                    <a:lstStyle/>
                    <a:p>
                      <a:pPr marL="0" marR="0">
                        <a:spcBef>
                          <a:spcPts val="0"/>
                        </a:spcBef>
                        <a:spcAft>
                          <a:spcPts val="0"/>
                        </a:spcAft>
                      </a:pPr>
                      <a:r>
                        <a:rPr lang="en-US" sz="2200" b="0" dirty="0">
                          <a:solidFill>
                            <a:schemeClr val="tx1">
                              <a:lumMod val="95000"/>
                            </a:schemeClr>
                          </a:solidFill>
                          <a:effectLst/>
                        </a:rPr>
                        <a:t>     Not at all</a:t>
                      </a:r>
                      <a:endParaRPr lang="en-US" sz="2200" b="0" dirty="0">
                        <a:solidFill>
                          <a:schemeClr val="tx1">
                            <a:lumMod val="9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dirty="0">
                          <a:effectLst/>
                        </a:rPr>
                        <a:t>17.1</a:t>
                      </a:r>
                      <a:endParaRPr lang="en-US" sz="2000" b="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dirty="0">
                          <a:effectLst/>
                        </a:rPr>
                        <a:t>16.5</a:t>
                      </a:r>
                      <a:endParaRPr lang="en-US" sz="2000" b="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a:effectLst/>
                        </a:rPr>
                        <a:t>16.8</a:t>
                      </a:r>
                      <a:endParaRPr lang="en-US" sz="2000" b="0">
                        <a:effectLst/>
                        <a:latin typeface="Times New Roman"/>
                        <a:ea typeface="Calibri"/>
                        <a:cs typeface="Times New Roman"/>
                      </a:endParaRPr>
                    </a:p>
                  </a:txBody>
                  <a:tcPr marL="68580" marR="68580" marT="0" marB="0"/>
                </a:tc>
              </a:tr>
              <a:tr h="378069">
                <a:tc>
                  <a:txBody>
                    <a:bodyPr/>
                    <a:lstStyle/>
                    <a:p>
                      <a:pPr marL="0" marR="0">
                        <a:spcBef>
                          <a:spcPts val="0"/>
                        </a:spcBef>
                        <a:spcAft>
                          <a:spcPts val="0"/>
                        </a:spcAft>
                      </a:pPr>
                      <a:r>
                        <a:rPr lang="en-US" sz="2200" b="0" dirty="0">
                          <a:solidFill>
                            <a:schemeClr val="tx1">
                              <a:lumMod val="95000"/>
                            </a:schemeClr>
                          </a:solidFill>
                          <a:effectLst/>
                        </a:rPr>
                        <a:t>     Slightly</a:t>
                      </a:r>
                      <a:endParaRPr lang="en-US" sz="2200" b="0" dirty="0">
                        <a:solidFill>
                          <a:schemeClr val="tx1">
                            <a:lumMod val="9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a:effectLst/>
                        </a:rPr>
                        <a:t>10.7</a:t>
                      </a:r>
                      <a:endParaRPr lang="en-US" sz="2000" b="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dirty="0">
                          <a:effectLst/>
                        </a:rPr>
                        <a:t>12.6</a:t>
                      </a:r>
                      <a:endParaRPr lang="en-US" sz="2000" b="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a:effectLst/>
                        </a:rPr>
                        <a:t>12.6</a:t>
                      </a:r>
                      <a:endParaRPr lang="en-US" sz="2000" b="0">
                        <a:effectLst/>
                        <a:latin typeface="Times New Roman"/>
                        <a:ea typeface="Calibri"/>
                        <a:cs typeface="Times New Roman"/>
                      </a:endParaRPr>
                    </a:p>
                  </a:txBody>
                  <a:tcPr marL="68580" marR="68580" marT="0" marB="0"/>
                </a:tc>
              </a:tr>
              <a:tr h="378069">
                <a:tc>
                  <a:txBody>
                    <a:bodyPr/>
                    <a:lstStyle/>
                    <a:p>
                      <a:pPr marL="0" marR="0">
                        <a:spcBef>
                          <a:spcPts val="0"/>
                        </a:spcBef>
                        <a:spcAft>
                          <a:spcPts val="0"/>
                        </a:spcAft>
                      </a:pPr>
                      <a:r>
                        <a:rPr lang="en-US" sz="2200" b="0" dirty="0">
                          <a:solidFill>
                            <a:schemeClr val="tx1">
                              <a:lumMod val="95000"/>
                            </a:schemeClr>
                          </a:solidFill>
                          <a:effectLst/>
                        </a:rPr>
                        <a:t>     Moderately</a:t>
                      </a:r>
                      <a:endParaRPr lang="en-US" sz="2200" b="0" dirty="0">
                        <a:solidFill>
                          <a:schemeClr val="tx1">
                            <a:lumMod val="9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a:effectLst/>
                        </a:rPr>
                        <a:t>20.5</a:t>
                      </a:r>
                      <a:endParaRPr lang="en-US" sz="2000" b="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dirty="0">
                          <a:effectLst/>
                        </a:rPr>
                        <a:t>16.5</a:t>
                      </a:r>
                      <a:endParaRPr lang="en-US" sz="2000" b="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a:effectLst/>
                        </a:rPr>
                        <a:t>16.5</a:t>
                      </a:r>
                      <a:endParaRPr lang="en-US" sz="2000" b="0">
                        <a:effectLst/>
                        <a:latin typeface="Times New Roman"/>
                        <a:ea typeface="Calibri"/>
                        <a:cs typeface="Times New Roman"/>
                      </a:endParaRPr>
                    </a:p>
                  </a:txBody>
                  <a:tcPr marL="68580" marR="68580" marT="0" marB="0"/>
                </a:tc>
              </a:tr>
              <a:tr h="378069">
                <a:tc>
                  <a:txBody>
                    <a:bodyPr/>
                    <a:lstStyle/>
                    <a:p>
                      <a:pPr marL="0" marR="0">
                        <a:spcBef>
                          <a:spcPts val="0"/>
                        </a:spcBef>
                        <a:spcAft>
                          <a:spcPts val="0"/>
                        </a:spcAft>
                      </a:pPr>
                      <a:r>
                        <a:rPr lang="en-US" sz="2200" b="0" dirty="0">
                          <a:solidFill>
                            <a:schemeClr val="tx1">
                              <a:lumMod val="95000"/>
                            </a:schemeClr>
                          </a:solidFill>
                          <a:effectLst/>
                        </a:rPr>
                        <a:t>     Considerably</a:t>
                      </a:r>
                      <a:endParaRPr lang="en-US" sz="2200" b="0" dirty="0">
                        <a:solidFill>
                          <a:schemeClr val="tx1">
                            <a:lumMod val="9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a:effectLst/>
                        </a:rPr>
                        <a:t>20.9</a:t>
                      </a:r>
                      <a:endParaRPr lang="en-US" sz="2000" b="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dirty="0">
                          <a:effectLst/>
                        </a:rPr>
                        <a:t>22.5</a:t>
                      </a:r>
                      <a:endParaRPr lang="en-US" sz="2000" b="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a:effectLst/>
                        </a:rPr>
                        <a:t>22.5</a:t>
                      </a:r>
                      <a:endParaRPr lang="en-US" sz="2000" b="0">
                        <a:effectLst/>
                        <a:latin typeface="Times New Roman"/>
                        <a:ea typeface="Calibri"/>
                        <a:cs typeface="Times New Roman"/>
                      </a:endParaRPr>
                    </a:p>
                  </a:txBody>
                  <a:tcPr marL="68580" marR="68580" marT="0" marB="0"/>
                </a:tc>
              </a:tr>
              <a:tr h="378069">
                <a:tc>
                  <a:txBody>
                    <a:bodyPr/>
                    <a:lstStyle/>
                    <a:p>
                      <a:pPr marL="0" marR="0">
                        <a:spcBef>
                          <a:spcPts val="0"/>
                        </a:spcBef>
                        <a:spcAft>
                          <a:spcPts val="0"/>
                        </a:spcAft>
                      </a:pPr>
                      <a:r>
                        <a:rPr lang="en-US" sz="2200" b="0" dirty="0">
                          <a:solidFill>
                            <a:schemeClr val="tx1">
                              <a:lumMod val="95000"/>
                            </a:schemeClr>
                          </a:solidFill>
                          <a:effectLst/>
                        </a:rPr>
                        <a:t>     Extremely</a:t>
                      </a:r>
                      <a:endParaRPr lang="en-US" sz="2200" b="0" dirty="0">
                        <a:solidFill>
                          <a:schemeClr val="tx1">
                            <a:lumMod val="9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a:effectLst/>
                        </a:rPr>
                        <a:t>30.8</a:t>
                      </a:r>
                      <a:endParaRPr lang="en-US" sz="2000" b="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dirty="0">
                          <a:effectLst/>
                        </a:rPr>
                        <a:t>32.0</a:t>
                      </a:r>
                      <a:endParaRPr lang="en-US" sz="2000" b="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a:effectLst/>
                        </a:rPr>
                        <a:t>32.0</a:t>
                      </a:r>
                      <a:endParaRPr lang="en-US" sz="2000" b="0">
                        <a:effectLst/>
                        <a:latin typeface="Times New Roman"/>
                        <a:ea typeface="Calibri"/>
                        <a:cs typeface="Times New Roman"/>
                      </a:endParaRPr>
                    </a:p>
                  </a:txBody>
                  <a:tcPr marL="68580" marR="68580" marT="0" marB="0"/>
                </a:tc>
              </a:tr>
              <a:tr h="378069">
                <a:tc>
                  <a:txBody>
                    <a:bodyPr/>
                    <a:lstStyle/>
                    <a:p>
                      <a:pPr marL="0" marR="0">
                        <a:spcBef>
                          <a:spcPts val="0"/>
                        </a:spcBef>
                        <a:spcAft>
                          <a:spcPts val="0"/>
                        </a:spcAft>
                      </a:pPr>
                      <a:r>
                        <a:rPr lang="en-US" sz="2200" dirty="0">
                          <a:solidFill>
                            <a:schemeClr val="tx1">
                              <a:lumMod val="95000"/>
                            </a:schemeClr>
                          </a:solidFill>
                          <a:effectLst/>
                        </a:rPr>
                        <a:t>Need Treatment for Drugs</a:t>
                      </a:r>
                      <a:endParaRPr lang="en-US" sz="2200" dirty="0">
                        <a:solidFill>
                          <a:schemeClr val="tx1">
                            <a:lumMod val="9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endParaRPr lang="en-US" sz="2000" b="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endParaRPr lang="en-US" sz="2000" b="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endParaRPr lang="en-US" sz="2000" b="0" dirty="0">
                        <a:effectLst/>
                        <a:latin typeface="Times New Roman"/>
                        <a:ea typeface="Calibri"/>
                        <a:cs typeface="Times New Roman"/>
                      </a:endParaRPr>
                    </a:p>
                  </a:txBody>
                  <a:tcPr marL="68580" marR="68580" marT="0" marB="0"/>
                </a:tc>
              </a:tr>
              <a:tr h="378069">
                <a:tc>
                  <a:txBody>
                    <a:bodyPr/>
                    <a:lstStyle/>
                    <a:p>
                      <a:pPr marL="0" marR="0">
                        <a:spcBef>
                          <a:spcPts val="0"/>
                        </a:spcBef>
                        <a:spcAft>
                          <a:spcPts val="0"/>
                        </a:spcAft>
                      </a:pPr>
                      <a:r>
                        <a:rPr lang="en-US" sz="2200" b="0" dirty="0">
                          <a:solidFill>
                            <a:schemeClr val="tx1">
                              <a:lumMod val="95000"/>
                            </a:schemeClr>
                          </a:solidFill>
                          <a:effectLst/>
                        </a:rPr>
                        <a:t>     Not at all</a:t>
                      </a:r>
                      <a:endParaRPr lang="en-US" sz="2200" b="0" dirty="0">
                        <a:solidFill>
                          <a:schemeClr val="tx1">
                            <a:lumMod val="9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a:effectLst/>
                        </a:rPr>
                        <a:t>17.9</a:t>
                      </a:r>
                      <a:endParaRPr lang="en-US" sz="2000" b="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a:effectLst/>
                        </a:rPr>
                        <a:t>19.0</a:t>
                      </a:r>
                      <a:endParaRPr lang="en-US" sz="2000" b="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dirty="0">
                          <a:effectLst/>
                        </a:rPr>
                        <a:t>18.5</a:t>
                      </a:r>
                      <a:endParaRPr lang="en-US" sz="2000" b="0" dirty="0">
                        <a:effectLst/>
                        <a:latin typeface="Times New Roman"/>
                        <a:ea typeface="Calibri"/>
                        <a:cs typeface="Times New Roman"/>
                      </a:endParaRPr>
                    </a:p>
                  </a:txBody>
                  <a:tcPr marL="68580" marR="68580" marT="0" marB="0"/>
                </a:tc>
              </a:tr>
              <a:tr h="378069">
                <a:tc>
                  <a:txBody>
                    <a:bodyPr/>
                    <a:lstStyle/>
                    <a:p>
                      <a:pPr marL="0" marR="0">
                        <a:spcBef>
                          <a:spcPts val="0"/>
                        </a:spcBef>
                        <a:spcAft>
                          <a:spcPts val="0"/>
                        </a:spcAft>
                      </a:pPr>
                      <a:r>
                        <a:rPr lang="en-US" sz="2200" b="0" dirty="0">
                          <a:solidFill>
                            <a:schemeClr val="tx1">
                              <a:lumMod val="95000"/>
                            </a:schemeClr>
                          </a:solidFill>
                          <a:effectLst/>
                        </a:rPr>
                        <a:t>     Slightly</a:t>
                      </a:r>
                      <a:endParaRPr lang="en-US" sz="2200" b="0" dirty="0">
                        <a:solidFill>
                          <a:schemeClr val="tx1">
                            <a:lumMod val="9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a:effectLst/>
                        </a:rPr>
                        <a:t>1.7</a:t>
                      </a:r>
                      <a:endParaRPr lang="en-US" sz="2000" b="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a:effectLst/>
                        </a:rPr>
                        <a:t>3.5</a:t>
                      </a:r>
                      <a:endParaRPr lang="en-US" sz="2000" b="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dirty="0">
                          <a:effectLst/>
                        </a:rPr>
                        <a:t>2.6</a:t>
                      </a:r>
                      <a:endParaRPr lang="en-US" sz="2000" b="0" dirty="0">
                        <a:effectLst/>
                        <a:latin typeface="Times New Roman"/>
                        <a:ea typeface="Calibri"/>
                        <a:cs typeface="Times New Roman"/>
                      </a:endParaRPr>
                    </a:p>
                  </a:txBody>
                  <a:tcPr marL="68580" marR="68580" marT="0" marB="0"/>
                </a:tc>
              </a:tr>
              <a:tr h="378069">
                <a:tc>
                  <a:txBody>
                    <a:bodyPr/>
                    <a:lstStyle/>
                    <a:p>
                      <a:pPr marL="0" marR="0">
                        <a:spcBef>
                          <a:spcPts val="0"/>
                        </a:spcBef>
                        <a:spcAft>
                          <a:spcPts val="0"/>
                        </a:spcAft>
                      </a:pPr>
                      <a:r>
                        <a:rPr lang="en-US" sz="2200" b="0" dirty="0">
                          <a:solidFill>
                            <a:schemeClr val="tx1">
                              <a:lumMod val="95000"/>
                            </a:schemeClr>
                          </a:solidFill>
                          <a:effectLst/>
                        </a:rPr>
                        <a:t>     Moderately</a:t>
                      </a:r>
                      <a:endParaRPr lang="en-US" sz="2200" b="0" dirty="0">
                        <a:solidFill>
                          <a:schemeClr val="tx1">
                            <a:lumMod val="9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a:effectLst/>
                        </a:rPr>
                        <a:t>3.8</a:t>
                      </a:r>
                      <a:endParaRPr lang="en-US" sz="2000" b="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a:effectLst/>
                        </a:rPr>
                        <a:t>3.9</a:t>
                      </a:r>
                      <a:endParaRPr lang="en-US" sz="2000" b="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dirty="0">
                          <a:effectLst/>
                        </a:rPr>
                        <a:t>3.9</a:t>
                      </a:r>
                      <a:endParaRPr lang="en-US" sz="2000" b="0" dirty="0">
                        <a:effectLst/>
                        <a:latin typeface="Times New Roman"/>
                        <a:ea typeface="Calibri"/>
                        <a:cs typeface="Times New Roman"/>
                      </a:endParaRPr>
                    </a:p>
                  </a:txBody>
                  <a:tcPr marL="68580" marR="68580" marT="0" marB="0"/>
                </a:tc>
              </a:tr>
              <a:tr h="378069">
                <a:tc>
                  <a:txBody>
                    <a:bodyPr/>
                    <a:lstStyle/>
                    <a:p>
                      <a:pPr marL="0" marR="0">
                        <a:spcBef>
                          <a:spcPts val="0"/>
                        </a:spcBef>
                        <a:spcAft>
                          <a:spcPts val="0"/>
                        </a:spcAft>
                      </a:pPr>
                      <a:r>
                        <a:rPr lang="en-US" sz="2200" b="0" dirty="0">
                          <a:solidFill>
                            <a:schemeClr val="tx1">
                              <a:lumMod val="95000"/>
                            </a:schemeClr>
                          </a:solidFill>
                          <a:effectLst/>
                        </a:rPr>
                        <a:t>     Considerably</a:t>
                      </a:r>
                      <a:endParaRPr lang="en-US" sz="2200" b="0" dirty="0">
                        <a:solidFill>
                          <a:schemeClr val="tx1">
                            <a:lumMod val="9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a:effectLst/>
                        </a:rPr>
                        <a:t>8.1</a:t>
                      </a:r>
                      <a:endParaRPr lang="en-US" sz="2000" b="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a:effectLst/>
                        </a:rPr>
                        <a:t>10.8</a:t>
                      </a:r>
                      <a:endParaRPr lang="en-US" sz="2000" b="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dirty="0">
                          <a:effectLst/>
                        </a:rPr>
                        <a:t>9.5</a:t>
                      </a:r>
                      <a:endParaRPr lang="en-US" sz="2000" b="0" dirty="0">
                        <a:effectLst/>
                        <a:latin typeface="Times New Roman"/>
                        <a:ea typeface="Calibri"/>
                        <a:cs typeface="Times New Roman"/>
                      </a:endParaRPr>
                    </a:p>
                  </a:txBody>
                  <a:tcPr marL="68580" marR="68580" marT="0" marB="0"/>
                </a:tc>
              </a:tr>
              <a:tr h="378069">
                <a:tc>
                  <a:txBody>
                    <a:bodyPr/>
                    <a:lstStyle/>
                    <a:p>
                      <a:pPr marL="0" marR="0">
                        <a:spcBef>
                          <a:spcPts val="0"/>
                        </a:spcBef>
                        <a:spcAft>
                          <a:spcPts val="0"/>
                        </a:spcAft>
                      </a:pPr>
                      <a:r>
                        <a:rPr lang="en-US" sz="2200" b="0" dirty="0">
                          <a:solidFill>
                            <a:schemeClr val="tx1">
                              <a:lumMod val="95000"/>
                            </a:schemeClr>
                          </a:solidFill>
                          <a:effectLst/>
                        </a:rPr>
                        <a:t>     Extremely</a:t>
                      </a:r>
                      <a:endParaRPr lang="en-US" sz="2200" b="0" dirty="0">
                        <a:solidFill>
                          <a:schemeClr val="tx1">
                            <a:lumMod val="95000"/>
                          </a:schemeClr>
                        </a:solidFill>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dirty="0">
                          <a:effectLst/>
                        </a:rPr>
                        <a:t>68.4</a:t>
                      </a:r>
                      <a:endParaRPr lang="en-US" sz="2000" b="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dirty="0">
                          <a:effectLst/>
                        </a:rPr>
                        <a:t>62.8</a:t>
                      </a:r>
                      <a:endParaRPr lang="en-US" sz="2000" b="0" dirty="0">
                        <a:effectLst/>
                        <a:latin typeface="Times New Roman"/>
                        <a:ea typeface="Calibri"/>
                        <a:cs typeface="Times New Roman"/>
                      </a:endParaRPr>
                    </a:p>
                  </a:txBody>
                  <a:tcPr marL="68580" marR="68580" marT="0" marB="0"/>
                </a:tc>
                <a:tc>
                  <a:txBody>
                    <a:bodyPr/>
                    <a:lstStyle/>
                    <a:p>
                      <a:pPr marL="0" marR="0" algn="ctr">
                        <a:spcBef>
                          <a:spcPts val="0"/>
                        </a:spcBef>
                        <a:spcAft>
                          <a:spcPts val="0"/>
                        </a:spcAft>
                      </a:pPr>
                      <a:r>
                        <a:rPr lang="en-US" sz="2000" b="0" dirty="0">
                          <a:effectLst/>
                        </a:rPr>
                        <a:t>65.6</a:t>
                      </a:r>
                      <a:endParaRPr lang="en-US" sz="2000" b="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637995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rgbClr val="FFFF00"/>
                </a:solidFill>
              </a:rPr>
              <a:t>12-Step Experiences &amp; Expectations </a:t>
            </a:r>
            <a:r>
              <a:rPr lang="en-US" dirty="0" smtClean="0">
                <a:solidFill>
                  <a:srgbClr val="FFFF00"/>
                </a:solidFill>
              </a:rPr>
              <a:t/>
            </a:r>
            <a:br>
              <a:rPr lang="en-US" dirty="0" smtClean="0">
                <a:solidFill>
                  <a:srgbClr val="FFFF00"/>
                </a:solidFill>
              </a:rPr>
            </a:br>
            <a:endParaRPr lang="en-US"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8525893"/>
              </p:ext>
            </p:extLst>
          </p:nvPr>
        </p:nvGraphicFramePr>
        <p:xfrm>
          <a:off x="228600" y="1143000"/>
          <a:ext cx="8686800" cy="4800601"/>
        </p:xfrm>
        <a:graphic>
          <a:graphicData uri="http://schemas.openxmlformats.org/drawingml/2006/table">
            <a:tbl>
              <a:tblPr firstRow="1" firstCol="1" bandRow="1">
                <a:tableStyleId>{5C22544A-7EE6-4342-B048-85BDC9FD1C3A}</a:tableStyleId>
              </a:tblPr>
              <a:tblGrid>
                <a:gridCol w="3282043"/>
                <a:gridCol w="1796143"/>
                <a:gridCol w="1796143"/>
                <a:gridCol w="1812471"/>
              </a:tblGrid>
              <a:tr h="388988">
                <a:tc>
                  <a:txBody>
                    <a:bodyPr/>
                    <a:lstStyle/>
                    <a:p>
                      <a:pPr marL="0" marR="0">
                        <a:spcBef>
                          <a:spcPts val="0"/>
                        </a:spcBef>
                        <a:spcAft>
                          <a:spcPts val="0"/>
                        </a:spcAft>
                      </a:pPr>
                      <a:endParaRPr lang="en-US" sz="2100" dirty="0">
                        <a:solidFill>
                          <a:schemeClr val="bg2">
                            <a:lumMod val="50000"/>
                          </a:schemeClr>
                        </a:solidFill>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100" dirty="0" smtClean="0">
                          <a:solidFill>
                            <a:schemeClr val="tx1">
                              <a:lumMod val="95000"/>
                            </a:schemeClr>
                          </a:solidFill>
                          <a:effectLst/>
                          <a:latin typeface="Calibri" pitchFamily="34" charset="0"/>
                          <a:ea typeface="Calibri"/>
                          <a:cs typeface="Calibri" pitchFamily="34" charset="0"/>
                        </a:rPr>
                        <a:t>TAU</a:t>
                      </a:r>
                      <a:endParaRPr lang="en-US" sz="2100" dirty="0">
                        <a:solidFill>
                          <a:schemeClr val="tx1">
                            <a:lumMod val="95000"/>
                          </a:schemeClr>
                        </a:solidFill>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100" dirty="0" smtClean="0">
                          <a:solidFill>
                            <a:schemeClr val="tx1">
                              <a:lumMod val="95000"/>
                            </a:schemeClr>
                          </a:solidFill>
                          <a:effectLst/>
                          <a:latin typeface="Calibri" pitchFamily="34" charset="0"/>
                          <a:cs typeface="Calibri" pitchFamily="34" charset="0"/>
                        </a:rPr>
                        <a:t>STAGE-12</a:t>
                      </a:r>
                      <a:endParaRPr lang="en-US" sz="2100" dirty="0">
                        <a:solidFill>
                          <a:schemeClr val="tx1">
                            <a:lumMod val="95000"/>
                          </a:schemeClr>
                        </a:solidFill>
                        <a:effectLst/>
                        <a:latin typeface="Calibri" pitchFamily="34" charset="0"/>
                        <a:cs typeface="Calibri" pitchFamily="34" charset="0"/>
                      </a:endParaRPr>
                    </a:p>
                  </a:txBody>
                  <a:tcPr marL="31798" marR="31798" marT="0" marB="0"/>
                </a:tc>
                <a:tc>
                  <a:txBody>
                    <a:bodyPr/>
                    <a:lstStyle/>
                    <a:p>
                      <a:pPr marL="0" marR="0" algn="ctr">
                        <a:spcBef>
                          <a:spcPts val="0"/>
                        </a:spcBef>
                        <a:spcAft>
                          <a:spcPts val="0"/>
                        </a:spcAft>
                      </a:pPr>
                      <a:r>
                        <a:rPr lang="en-US" sz="2100" dirty="0" smtClean="0">
                          <a:solidFill>
                            <a:schemeClr val="tx1">
                              <a:lumMod val="95000"/>
                            </a:schemeClr>
                          </a:solidFill>
                          <a:effectLst/>
                          <a:latin typeface="Calibri" pitchFamily="34" charset="0"/>
                          <a:ea typeface="Calibri"/>
                          <a:cs typeface="Calibri" pitchFamily="34" charset="0"/>
                        </a:rPr>
                        <a:t>Total</a:t>
                      </a:r>
                      <a:endParaRPr lang="en-US" sz="2100" dirty="0">
                        <a:solidFill>
                          <a:schemeClr val="tx1">
                            <a:lumMod val="95000"/>
                          </a:schemeClr>
                        </a:solidFill>
                        <a:effectLst/>
                        <a:latin typeface="Calibri" pitchFamily="34" charset="0"/>
                        <a:ea typeface="Calibri"/>
                        <a:cs typeface="Calibri" pitchFamily="34" charset="0"/>
                      </a:endParaRPr>
                    </a:p>
                  </a:txBody>
                  <a:tcPr marL="31798" marR="31798" marT="0" marB="0"/>
                </a:tc>
              </a:tr>
              <a:tr h="988359">
                <a:tc>
                  <a:txBody>
                    <a:bodyPr/>
                    <a:lstStyle/>
                    <a:p>
                      <a:pPr marL="0" marR="0">
                        <a:spcBef>
                          <a:spcPts val="0"/>
                        </a:spcBef>
                        <a:spcAft>
                          <a:spcPts val="0"/>
                        </a:spcAft>
                      </a:pPr>
                      <a:r>
                        <a:rPr lang="en-US" sz="2100" dirty="0" smtClean="0">
                          <a:solidFill>
                            <a:schemeClr val="tx1">
                              <a:lumMod val="95000"/>
                            </a:schemeClr>
                          </a:solidFill>
                          <a:effectLst/>
                          <a:latin typeface="Calibri" pitchFamily="34" charset="0"/>
                          <a:cs typeface="Calibri" pitchFamily="34" charset="0"/>
                        </a:rPr>
                        <a:t>Ever </a:t>
                      </a:r>
                      <a:r>
                        <a:rPr lang="en-US" sz="2100" dirty="0">
                          <a:solidFill>
                            <a:schemeClr val="tx1">
                              <a:lumMod val="95000"/>
                            </a:schemeClr>
                          </a:solidFill>
                          <a:effectLst/>
                          <a:latin typeface="Calibri" pitchFamily="34" charset="0"/>
                          <a:cs typeface="Calibri" pitchFamily="34" charset="0"/>
                        </a:rPr>
                        <a:t>involved in Self-Help </a:t>
                      </a:r>
                      <a:r>
                        <a:rPr lang="en-US" sz="2100" dirty="0" smtClean="0">
                          <a:solidFill>
                            <a:schemeClr val="tx1">
                              <a:lumMod val="95000"/>
                            </a:schemeClr>
                          </a:solidFill>
                          <a:effectLst/>
                          <a:latin typeface="Calibri" pitchFamily="34" charset="0"/>
                          <a:cs typeface="Calibri" pitchFamily="34" charset="0"/>
                        </a:rPr>
                        <a:t>groups </a:t>
                      </a:r>
                      <a:r>
                        <a:rPr lang="en-US" sz="2100" dirty="0">
                          <a:solidFill>
                            <a:schemeClr val="tx1">
                              <a:lumMod val="95000"/>
                            </a:schemeClr>
                          </a:solidFill>
                          <a:effectLst/>
                          <a:latin typeface="Calibri" pitchFamily="34" charset="0"/>
                          <a:cs typeface="Calibri" pitchFamily="34" charset="0"/>
                        </a:rPr>
                        <a:t>for </a:t>
                      </a:r>
                      <a:r>
                        <a:rPr lang="en-US" sz="2100" dirty="0" smtClean="0">
                          <a:solidFill>
                            <a:schemeClr val="tx1">
                              <a:lumMod val="95000"/>
                            </a:schemeClr>
                          </a:solidFill>
                          <a:effectLst/>
                          <a:latin typeface="Calibri" pitchFamily="34" charset="0"/>
                          <a:cs typeface="Calibri" pitchFamily="34" charset="0"/>
                        </a:rPr>
                        <a:t>alcohol or drug </a:t>
                      </a:r>
                      <a:r>
                        <a:rPr lang="en-US" sz="2100" dirty="0">
                          <a:solidFill>
                            <a:schemeClr val="tx1">
                              <a:lumMod val="95000"/>
                            </a:schemeClr>
                          </a:solidFill>
                          <a:effectLst/>
                          <a:latin typeface="Calibri" pitchFamily="34" charset="0"/>
                          <a:cs typeface="Calibri" pitchFamily="34" charset="0"/>
                        </a:rPr>
                        <a:t>problems in past</a:t>
                      </a:r>
                      <a:endParaRPr lang="en-US" sz="2100" dirty="0">
                        <a:solidFill>
                          <a:schemeClr val="tx1">
                            <a:lumMod val="95000"/>
                          </a:schemeClr>
                        </a:solidFill>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endParaRPr lang="en-US" sz="2000" b="0" dirty="0" smtClean="0">
                        <a:effectLst/>
                        <a:latin typeface="Calibri" pitchFamily="34" charset="0"/>
                        <a:cs typeface="Calibri" pitchFamily="34" charset="0"/>
                      </a:endParaRPr>
                    </a:p>
                    <a:p>
                      <a:pPr marL="0" marR="0" algn="ctr">
                        <a:spcBef>
                          <a:spcPts val="0"/>
                        </a:spcBef>
                        <a:spcAft>
                          <a:spcPts val="0"/>
                        </a:spcAft>
                      </a:pPr>
                      <a:r>
                        <a:rPr lang="en-US" sz="2000" b="0" dirty="0" smtClean="0">
                          <a:effectLst/>
                          <a:latin typeface="Calibri" pitchFamily="34" charset="0"/>
                          <a:cs typeface="Calibri" pitchFamily="34" charset="0"/>
                        </a:rPr>
                        <a:t>Yes </a:t>
                      </a:r>
                      <a:r>
                        <a:rPr lang="en-US" sz="2000" b="0" dirty="0">
                          <a:effectLst/>
                          <a:latin typeface="Calibri" pitchFamily="34" charset="0"/>
                          <a:cs typeface="Calibri" pitchFamily="34" charset="0"/>
                        </a:rPr>
                        <a:t>= </a:t>
                      </a:r>
                      <a:r>
                        <a:rPr lang="en-US" sz="2000" b="0" dirty="0" smtClean="0">
                          <a:effectLst/>
                          <a:latin typeface="Calibri" pitchFamily="34" charset="0"/>
                          <a:cs typeface="Calibri" pitchFamily="34" charset="0"/>
                        </a:rPr>
                        <a:t>59.4%</a:t>
                      </a:r>
                      <a:endParaRPr lang="en-US" sz="2000" b="0" dirty="0">
                        <a:effectLst/>
                        <a:latin typeface="Calibri" pitchFamily="34" charset="0"/>
                        <a:cs typeface="Calibri" pitchFamily="34" charset="0"/>
                      </a:endParaRPr>
                    </a:p>
                    <a:p>
                      <a:pPr marL="0" marR="0" algn="ctr">
                        <a:spcBef>
                          <a:spcPts val="0"/>
                        </a:spcBef>
                        <a:spcAft>
                          <a:spcPts val="0"/>
                        </a:spcAft>
                      </a:pPr>
                      <a:endParaRPr lang="en-US" sz="2000" b="0" dirty="0">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endParaRPr lang="en-US" sz="2000" b="0" dirty="0" smtClean="0">
                        <a:effectLst/>
                        <a:latin typeface="Calibri" pitchFamily="34" charset="0"/>
                        <a:cs typeface="Calibri" pitchFamily="34" charset="0"/>
                      </a:endParaRPr>
                    </a:p>
                    <a:p>
                      <a:pPr marL="0" marR="0" algn="ctr">
                        <a:spcBef>
                          <a:spcPts val="0"/>
                        </a:spcBef>
                        <a:spcAft>
                          <a:spcPts val="0"/>
                        </a:spcAft>
                      </a:pPr>
                      <a:r>
                        <a:rPr lang="en-US" sz="2000" b="0" dirty="0" smtClean="0">
                          <a:effectLst/>
                          <a:latin typeface="Calibri" pitchFamily="34" charset="0"/>
                          <a:cs typeface="Calibri" pitchFamily="34" charset="0"/>
                        </a:rPr>
                        <a:t>Yes </a:t>
                      </a:r>
                      <a:r>
                        <a:rPr lang="en-US" sz="2000" b="0" dirty="0">
                          <a:effectLst/>
                          <a:latin typeface="Calibri" pitchFamily="34" charset="0"/>
                          <a:cs typeface="Calibri" pitchFamily="34" charset="0"/>
                        </a:rPr>
                        <a:t>= </a:t>
                      </a:r>
                      <a:r>
                        <a:rPr lang="en-US" sz="2000" b="0" dirty="0" smtClean="0">
                          <a:effectLst/>
                          <a:latin typeface="Calibri" pitchFamily="34" charset="0"/>
                          <a:cs typeface="Calibri" pitchFamily="34" charset="0"/>
                        </a:rPr>
                        <a:t>62.9%</a:t>
                      </a:r>
                      <a:endParaRPr lang="en-US" sz="2000" b="0" dirty="0">
                        <a:effectLst/>
                        <a:latin typeface="Calibri" pitchFamily="34" charset="0"/>
                        <a:cs typeface="Calibri" pitchFamily="34" charset="0"/>
                      </a:endParaRPr>
                    </a:p>
                  </a:txBody>
                  <a:tcPr marL="31798" marR="31798" marT="0" marB="0"/>
                </a:tc>
                <a:tc>
                  <a:txBody>
                    <a:bodyPr/>
                    <a:lstStyle/>
                    <a:p>
                      <a:pPr marL="0" marR="0" algn="ctr">
                        <a:spcBef>
                          <a:spcPts val="0"/>
                        </a:spcBef>
                        <a:spcAft>
                          <a:spcPts val="0"/>
                        </a:spcAft>
                      </a:pPr>
                      <a:endParaRPr lang="en-US" sz="2000" b="0" dirty="0" smtClean="0">
                        <a:effectLst/>
                        <a:latin typeface="Calibri" pitchFamily="34" charset="0"/>
                        <a:cs typeface="Calibri" pitchFamily="34" charset="0"/>
                      </a:endParaRPr>
                    </a:p>
                    <a:p>
                      <a:pPr marL="0" marR="0" algn="ctr">
                        <a:spcBef>
                          <a:spcPts val="0"/>
                        </a:spcBef>
                        <a:spcAft>
                          <a:spcPts val="0"/>
                        </a:spcAft>
                      </a:pPr>
                      <a:r>
                        <a:rPr lang="en-US" sz="2000" b="0" dirty="0" smtClean="0">
                          <a:effectLst/>
                          <a:latin typeface="Calibri" pitchFamily="34" charset="0"/>
                          <a:cs typeface="Calibri" pitchFamily="34" charset="0"/>
                        </a:rPr>
                        <a:t>Yes </a:t>
                      </a:r>
                      <a:r>
                        <a:rPr lang="en-US" sz="2000" b="0" dirty="0">
                          <a:effectLst/>
                          <a:latin typeface="Calibri" pitchFamily="34" charset="0"/>
                          <a:cs typeface="Calibri" pitchFamily="34" charset="0"/>
                        </a:rPr>
                        <a:t>= </a:t>
                      </a:r>
                      <a:r>
                        <a:rPr lang="en-US" sz="2000" b="0" dirty="0" smtClean="0">
                          <a:effectLst/>
                          <a:latin typeface="Calibri" pitchFamily="34" charset="0"/>
                          <a:cs typeface="Calibri" pitchFamily="34" charset="0"/>
                        </a:rPr>
                        <a:t>61.1%</a:t>
                      </a:r>
                      <a:endParaRPr lang="en-US" sz="2000" b="0" dirty="0">
                        <a:effectLst/>
                        <a:latin typeface="Calibri" pitchFamily="34" charset="0"/>
                        <a:cs typeface="Calibri" pitchFamily="34" charset="0"/>
                      </a:endParaRPr>
                    </a:p>
                    <a:p>
                      <a:pPr marL="0" marR="0" algn="ctr">
                        <a:spcBef>
                          <a:spcPts val="0"/>
                        </a:spcBef>
                        <a:spcAft>
                          <a:spcPts val="0"/>
                        </a:spcAft>
                      </a:pPr>
                      <a:endParaRPr lang="en-US" sz="2000" b="0" dirty="0">
                        <a:effectLst/>
                        <a:latin typeface="Calibri" pitchFamily="34" charset="0"/>
                        <a:ea typeface="Calibri"/>
                        <a:cs typeface="Calibri" pitchFamily="34" charset="0"/>
                      </a:endParaRPr>
                    </a:p>
                  </a:txBody>
                  <a:tcPr marL="31798" marR="31798" marT="0" marB="0"/>
                </a:tc>
              </a:tr>
              <a:tr h="329453">
                <a:tc gridSpan="4">
                  <a:txBody>
                    <a:bodyPr/>
                    <a:lstStyle/>
                    <a:p>
                      <a:pPr marL="0" marR="0">
                        <a:spcBef>
                          <a:spcPts val="0"/>
                        </a:spcBef>
                        <a:spcAft>
                          <a:spcPts val="0"/>
                        </a:spcAft>
                      </a:pPr>
                      <a:r>
                        <a:rPr lang="en-US" sz="2100" dirty="0" smtClean="0">
                          <a:solidFill>
                            <a:schemeClr val="tx1">
                              <a:lumMod val="95000"/>
                            </a:schemeClr>
                          </a:solidFill>
                          <a:effectLst/>
                          <a:latin typeface="Calibri" pitchFamily="34" charset="0"/>
                          <a:cs typeface="Calibri" pitchFamily="34" charset="0"/>
                        </a:rPr>
                        <a:t>Median Total </a:t>
                      </a:r>
                      <a:r>
                        <a:rPr lang="en-US" sz="2100" dirty="0">
                          <a:solidFill>
                            <a:schemeClr val="tx1">
                              <a:lumMod val="95000"/>
                            </a:schemeClr>
                          </a:solidFill>
                          <a:effectLst/>
                          <a:latin typeface="Calibri" pitchFamily="34" charset="0"/>
                          <a:cs typeface="Calibri" pitchFamily="34" charset="0"/>
                        </a:rPr>
                        <a:t>Meetings </a:t>
                      </a:r>
                      <a:r>
                        <a:rPr lang="en-US" sz="2100" dirty="0" smtClean="0">
                          <a:solidFill>
                            <a:schemeClr val="tx1">
                              <a:lumMod val="95000"/>
                            </a:schemeClr>
                          </a:solidFill>
                          <a:effectLst/>
                          <a:latin typeface="Calibri" pitchFamily="34" charset="0"/>
                          <a:cs typeface="Calibri" pitchFamily="34" charset="0"/>
                        </a:rPr>
                        <a:t>Attended and Number of People</a:t>
                      </a:r>
                      <a:r>
                        <a:rPr lang="en-US" sz="2100" baseline="0" dirty="0" smtClean="0">
                          <a:solidFill>
                            <a:schemeClr val="tx1">
                              <a:lumMod val="95000"/>
                            </a:schemeClr>
                          </a:solidFill>
                          <a:effectLst/>
                          <a:latin typeface="Calibri" pitchFamily="34" charset="0"/>
                          <a:cs typeface="Calibri" pitchFamily="34" charset="0"/>
                        </a:rPr>
                        <a:t> Having Attended [N</a:t>
                      </a:r>
                      <a:r>
                        <a:rPr lang="en-US" sz="2100" dirty="0" smtClean="0">
                          <a:solidFill>
                            <a:schemeClr val="tx1">
                              <a:lumMod val="95000"/>
                            </a:schemeClr>
                          </a:solidFill>
                          <a:effectLst/>
                          <a:latin typeface="Calibri" pitchFamily="34" charset="0"/>
                          <a:cs typeface="Calibri" pitchFamily="34" charset="0"/>
                        </a:rPr>
                        <a:t>]</a:t>
                      </a:r>
                      <a:endParaRPr lang="en-US" sz="2100" dirty="0">
                        <a:solidFill>
                          <a:schemeClr val="tx1">
                            <a:lumMod val="95000"/>
                          </a:schemeClr>
                        </a:solidFill>
                        <a:effectLst/>
                        <a:latin typeface="Calibri" pitchFamily="34" charset="0"/>
                        <a:ea typeface="Calibri"/>
                        <a:cs typeface="Calibri" pitchFamily="34" charset="0"/>
                      </a:endParaRPr>
                    </a:p>
                  </a:txBody>
                  <a:tcPr marL="31798" marR="31798" marT="0" marB="0"/>
                </a:tc>
                <a:tc hMerge="1">
                  <a:txBody>
                    <a:bodyPr/>
                    <a:lstStyle/>
                    <a:p>
                      <a:endParaRPr lang="en-US"/>
                    </a:p>
                  </a:txBody>
                  <a:tcPr/>
                </a:tc>
                <a:tc hMerge="1">
                  <a:txBody>
                    <a:bodyPr/>
                    <a:lstStyle/>
                    <a:p>
                      <a:endParaRPr lang="en-US"/>
                    </a:p>
                  </a:txBody>
                  <a:tcPr/>
                </a:tc>
                <a:tc hMerge="1">
                  <a:txBody>
                    <a:bodyPr/>
                    <a:lstStyle/>
                    <a:p>
                      <a:endParaRPr lang="en-US"/>
                    </a:p>
                  </a:txBody>
                  <a:tcPr/>
                </a:tc>
              </a:tr>
              <a:tr h="411112">
                <a:tc>
                  <a:txBody>
                    <a:bodyPr/>
                    <a:lstStyle/>
                    <a:p>
                      <a:pPr marL="0" marR="0">
                        <a:spcBef>
                          <a:spcPts val="0"/>
                        </a:spcBef>
                        <a:spcAft>
                          <a:spcPts val="0"/>
                        </a:spcAft>
                      </a:pPr>
                      <a:r>
                        <a:rPr lang="en-US" sz="2100" dirty="0">
                          <a:solidFill>
                            <a:schemeClr val="tx1">
                              <a:lumMod val="95000"/>
                            </a:schemeClr>
                          </a:solidFill>
                          <a:effectLst/>
                          <a:latin typeface="Calibri" pitchFamily="34" charset="0"/>
                          <a:cs typeface="Calibri" pitchFamily="34" charset="0"/>
                        </a:rPr>
                        <a:t>      Alcoholic Anonymous</a:t>
                      </a:r>
                      <a:endParaRPr lang="en-US" sz="2100" dirty="0">
                        <a:solidFill>
                          <a:schemeClr val="tx1">
                            <a:lumMod val="95000"/>
                          </a:schemeClr>
                        </a:solidFill>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000" b="0" dirty="0" smtClean="0">
                          <a:effectLst/>
                          <a:latin typeface="Calibri" pitchFamily="34" charset="0"/>
                          <a:cs typeface="Calibri" pitchFamily="34" charset="0"/>
                        </a:rPr>
                        <a:t>50.0</a:t>
                      </a:r>
                      <a:r>
                        <a:rPr lang="en-US" sz="2000" b="0" baseline="0" dirty="0" smtClean="0">
                          <a:effectLst/>
                          <a:latin typeface="Calibri" pitchFamily="34" charset="0"/>
                          <a:cs typeface="Calibri" pitchFamily="34" charset="0"/>
                        </a:rPr>
                        <a:t> </a:t>
                      </a:r>
                      <a:r>
                        <a:rPr lang="en-US" sz="2000" b="0" dirty="0" smtClean="0">
                          <a:effectLst/>
                          <a:latin typeface="Calibri" pitchFamily="34" charset="0"/>
                          <a:cs typeface="Calibri" pitchFamily="34" charset="0"/>
                        </a:rPr>
                        <a:t>[112]</a:t>
                      </a:r>
                      <a:endParaRPr lang="en-US" sz="2000" b="0" dirty="0">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000" b="0" dirty="0" smtClean="0">
                          <a:effectLst/>
                          <a:latin typeface="Calibri" pitchFamily="34" charset="0"/>
                          <a:cs typeface="Calibri" pitchFamily="34" charset="0"/>
                        </a:rPr>
                        <a:t>35.0 [112]</a:t>
                      </a:r>
                      <a:endParaRPr lang="en-US" sz="2000" b="0" dirty="0">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000" b="0" dirty="0" smtClean="0">
                          <a:effectLst/>
                          <a:latin typeface="Calibri" pitchFamily="34" charset="0"/>
                          <a:cs typeface="Calibri" pitchFamily="34" charset="0"/>
                        </a:rPr>
                        <a:t>50.0 [224]</a:t>
                      </a:r>
                      <a:endParaRPr lang="en-US" sz="2000" b="0" dirty="0">
                        <a:effectLst/>
                        <a:latin typeface="Calibri" pitchFamily="34" charset="0"/>
                        <a:ea typeface="Calibri"/>
                        <a:cs typeface="Calibri" pitchFamily="34" charset="0"/>
                      </a:endParaRPr>
                    </a:p>
                  </a:txBody>
                  <a:tcPr marL="31798" marR="31798" marT="0" marB="0"/>
                </a:tc>
              </a:tr>
              <a:tr h="392206">
                <a:tc>
                  <a:txBody>
                    <a:bodyPr/>
                    <a:lstStyle/>
                    <a:p>
                      <a:pPr marL="0" marR="0">
                        <a:spcBef>
                          <a:spcPts val="0"/>
                        </a:spcBef>
                        <a:spcAft>
                          <a:spcPts val="0"/>
                        </a:spcAft>
                      </a:pPr>
                      <a:r>
                        <a:rPr lang="en-US" sz="2100" dirty="0">
                          <a:solidFill>
                            <a:schemeClr val="tx1">
                              <a:lumMod val="95000"/>
                            </a:schemeClr>
                          </a:solidFill>
                          <a:effectLst/>
                          <a:latin typeface="Calibri" pitchFamily="34" charset="0"/>
                          <a:cs typeface="Calibri" pitchFamily="34" charset="0"/>
                        </a:rPr>
                        <a:t>      Narcotics Anonymous</a:t>
                      </a:r>
                      <a:endParaRPr lang="en-US" sz="2100" dirty="0">
                        <a:solidFill>
                          <a:schemeClr val="tx1">
                            <a:lumMod val="95000"/>
                          </a:schemeClr>
                        </a:solidFill>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000" b="0" dirty="0" smtClean="0">
                          <a:effectLst/>
                          <a:latin typeface="Calibri" pitchFamily="34" charset="0"/>
                          <a:cs typeface="Calibri" pitchFamily="34" charset="0"/>
                        </a:rPr>
                        <a:t>50.0 [112]</a:t>
                      </a:r>
                      <a:endParaRPr lang="en-US" sz="2000" b="0" dirty="0">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000" b="0" dirty="0" smtClean="0">
                          <a:effectLst/>
                          <a:latin typeface="Calibri" pitchFamily="34" charset="0"/>
                          <a:cs typeface="Calibri" pitchFamily="34" charset="0"/>
                        </a:rPr>
                        <a:t>30.0 [115]</a:t>
                      </a:r>
                      <a:endParaRPr lang="en-US" sz="2000" b="0" dirty="0">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000" b="0" dirty="0" smtClean="0">
                          <a:effectLst/>
                          <a:latin typeface="Calibri" pitchFamily="34" charset="0"/>
                          <a:cs typeface="Calibri" pitchFamily="34" charset="0"/>
                        </a:rPr>
                        <a:t>30.0 [227]</a:t>
                      </a:r>
                      <a:endParaRPr lang="en-US" sz="2000" b="0" dirty="0">
                        <a:effectLst/>
                        <a:latin typeface="Calibri" pitchFamily="34" charset="0"/>
                        <a:ea typeface="Calibri"/>
                        <a:cs typeface="Calibri" pitchFamily="34" charset="0"/>
                      </a:endParaRPr>
                    </a:p>
                  </a:txBody>
                  <a:tcPr marL="31798" marR="31798" marT="0" marB="0"/>
                </a:tc>
              </a:tr>
              <a:tr h="379579">
                <a:tc>
                  <a:txBody>
                    <a:bodyPr/>
                    <a:lstStyle/>
                    <a:p>
                      <a:pPr marL="0" marR="0">
                        <a:spcBef>
                          <a:spcPts val="0"/>
                        </a:spcBef>
                        <a:spcAft>
                          <a:spcPts val="0"/>
                        </a:spcAft>
                      </a:pPr>
                      <a:r>
                        <a:rPr lang="en-US" sz="2100" dirty="0">
                          <a:solidFill>
                            <a:schemeClr val="tx1">
                              <a:lumMod val="95000"/>
                            </a:schemeClr>
                          </a:solidFill>
                          <a:effectLst/>
                          <a:latin typeface="Calibri" pitchFamily="34" charset="0"/>
                          <a:cs typeface="Calibri" pitchFamily="34" charset="0"/>
                        </a:rPr>
                        <a:t>      Cocaine Anonymous</a:t>
                      </a:r>
                      <a:endParaRPr lang="en-US" sz="2100" dirty="0">
                        <a:solidFill>
                          <a:schemeClr val="tx1">
                            <a:lumMod val="95000"/>
                          </a:schemeClr>
                        </a:solidFill>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000" b="0" dirty="0" smtClean="0">
                          <a:effectLst/>
                          <a:latin typeface="Calibri" pitchFamily="34" charset="0"/>
                          <a:cs typeface="Calibri" pitchFamily="34" charset="0"/>
                        </a:rPr>
                        <a:t>10.0 [43</a:t>
                      </a:r>
                      <a:r>
                        <a:rPr lang="en-US" sz="2000" b="0" dirty="0">
                          <a:effectLst/>
                          <a:latin typeface="Calibri" pitchFamily="34" charset="0"/>
                          <a:cs typeface="Calibri" pitchFamily="34" charset="0"/>
                        </a:rPr>
                        <a:t>]</a:t>
                      </a:r>
                      <a:endParaRPr lang="en-US" sz="2000" b="0" dirty="0">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000" b="0" dirty="0" smtClean="0">
                          <a:effectLst/>
                          <a:latin typeface="Calibri" pitchFamily="34" charset="0"/>
                          <a:cs typeface="Calibri" pitchFamily="34" charset="0"/>
                        </a:rPr>
                        <a:t>10.0 [37</a:t>
                      </a:r>
                      <a:r>
                        <a:rPr lang="en-US" sz="2000" b="0" dirty="0">
                          <a:effectLst/>
                          <a:latin typeface="Calibri" pitchFamily="34" charset="0"/>
                          <a:cs typeface="Calibri" pitchFamily="34" charset="0"/>
                        </a:rPr>
                        <a:t>]</a:t>
                      </a:r>
                      <a:endParaRPr lang="en-US" sz="2000" b="0" dirty="0">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000" b="0" dirty="0" smtClean="0">
                          <a:effectLst/>
                          <a:latin typeface="Calibri" pitchFamily="34" charset="0"/>
                          <a:cs typeface="Calibri" pitchFamily="34" charset="0"/>
                        </a:rPr>
                        <a:t>10.0 [80</a:t>
                      </a:r>
                      <a:r>
                        <a:rPr lang="en-US" sz="2000" b="0" dirty="0">
                          <a:effectLst/>
                          <a:latin typeface="Calibri" pitchFamily="34" charset="0"/>
                          <a:cs typeface="Calibri" pitchFamily="34" charset="0"/>
                        </a:rPr>
                        <a:t>]</a:t>
                      </a:r>
                      <a:endParaRPr lang="en-US" sz="2000" b="0" dirty="0">
                        <a:effectLst/>
                        <a:latin typeface="Calibri" pitchFamily="34" charset="0"/>
                        <a:ea typeface="Calibri"/>
                        <a:cs typeface="Calibri" pitchFamily="34" charset="0"/>
                      </a:endParaRPr>
                    </a:p>
                  </a:txBody>
                  <a:tcPr marL="31798" marR="31798" marT="0" marB="0"/>
                </a:tc>
              </a:tr>
              <a:tr h="404833">
                <a:tc>
                  <a:txBody>
                    <a:bodyPr/>
                    <a:lstStyle/>
                    <a:p>
                      <a:pPr marL="0" marR="0">
                        <a:spcBef>
                          <a:spcPts val="0"/>
                        </a:spcBef>
                        <a:spcAft>
                          <a:spcPts val="0"/>
                        </a:spcAft>
                      </a:pPr>
                      <a:r>
                        <a:rPr lang="en-US" sz="2100" dirty="0">
                          <a:solidFill>
                            <a:schemeClr val="tx1">
                              <a:lumMod val="95000"/>
                            </a:schemeClr>
                          </a:solidFill>
                          <a:effectLst/>
                          <a:latin typeface="Calibri" pitchFamily="34" charset="0"/>
                          <a:cs typeface="Calibri" pitchFamily="34" charset="0"/>
                        </a:rPr>
                        <a:t>      Crystal Meth Anonymous</a:t>
                      </a:r>
                      <a:endParaRPr lang="en-US" sz="2100" dirty="0">
                        <a:solidFill>
                          <a:schemeClr val="tx1">
                            <a:lumMod val="95000"/>
                          </a:schemeClr>
                        </a:solidFill>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000" b="0" dirty="0" smtClean="0">
                          <a:effectLst/>
                          <a:latin typeface="Calibri" pitchFamily="34" charset="0"/>
                          <a:cs typeface="Calibri" pitchFamily="34" charset="0"/>
                        </a:rPr>
                        <a:t>0.0 [6]</a:t>
                      </a:r>
                      <a:endParaRPr lang="en-US" sz="2000" b="0" dirty="0">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000" b="0" dirty="0" smtClean="0">
                          <a:effectLst/>
                          <a:latin typeface="Calibri" pitchFamily="34" charset="0"/>
                          <a:cs typeface="Calibri" pitchFamily="34" charset="0"/>
                        </a:rPr>
                        <a:t> 1.5 [4]</a:t>
                      </a:r>
                      <a:endParaRPr lang="en-US" sz="2000" b="0" dirty="0">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000" b="0" dirty="0" smtClean="0">
                          <a:effectLst/>
                          <a:latin typeface="Calibri" pitchFamily="34" charset="0"/>
                          <a:cs typeface="Calibri" pitchFamily="34" charset="0"/>
                        </a:rPr>
                        <a:t>1.0 [10]</a:t>
                      </a:r>
                      <a:endParaRPr lang="en-US" sz="2000" b="0" dirty="0">
                        <a:effectLst/>
                        <a:latin typeface="Calibri" pitchFamily="34" charset="0"/>
                        <a:ea typeface="Calibri"/>
                        <a:cs typeface="Calibri" pitchFamily="34" charset="0"/>
                      </a:endParaRPr>
                    </a:p>
                  </a:txBody>
                  <a:tcPr marL="31798" marR="31798" marT="0" marB="0"/>
                </a:tc>
              </a:tr>
              <a:tr h="392206">
                <a:tc>
                  <a:txBody>
                    <a:bodyPr/>
                    <a:lstStyle/>
                    <a:p>
                      <a:pPr marL="0" marR="0">
                        <a:spcBef>
                          <a:spcPts val="0"/>
                        </a:spcBef>
                        <a:spcAft>
                          <a:spcPts val="0"/>
                        </a:spcAft>
                      </a:pPr>
                      <a:r>
                        <a:rPr lang="en-US" sz="2100" dirty="0">
                          <a:solidFill>
                            <a:schemeClr val="tx1">
                              <a:lumMod val="95000"/>
                            </a:schemeClr>
                          </a:solidFill>
                          <a:effectLst/>
                          <a:latin typeface="Calibri" pitchFamily="34" charset="0"/>
                          <a:cs typeface="Calibri" pitchFamily="34" charset="0"/>
                        </a:rPr>
                        <a:t>      Secular Org. for Sobriety</a:t>
                      </a:r>
                      <a:endParaRPr lang="en-US" sz="2100" dirty="0">
                        <a:solidFill>
                          <a:schemeClr val="tx1">
                            <a:lumMod val="95000"/>
                          </a:schemeClr>
                        </a:solidFill>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000" b="0" dirty="0" smtClean="0">
                          <a:effectLst/>
                          <a:latin typeface="Calibri" pitchFamily="34" charset="0"/>
                          <a:cs typeface="Calibri" pitchFamily="34" charset="0"/>
                        </a:rPr>
                        <a:t>0.0 [3]</a:t>
                      </a:r>
                      <a:endParaRPr lang="en-US" sz="2000" b="0" dirty="0">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000" b="0" dirty="0" smtClean="0">
                          <a:effectLst/>
                          <a:latin typeface="Calibri" pitchFamily="34" charset="0"/>
                          <a:cs typeface="Calibri" pitchFamily="34" charset="0"/>
                        </a:rPr>
                        <a:t>2.0 [5]</a:t>
                      </a:r>
                      <a:endParaRPr lang="en-US" sz="2000" b="0" dirty="0">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000" b="0" dirty="0" smtClean="0">
                          <a:effectLst/>
                          <a:latin typeface="Calibri" pitchFamily="34" charset="0"/>
                          <a:cs typeface="Calibri" pitchFamily="34" charset="0"/>
                        </a:rPr>
                        <a:t>1.0 [8)</a:t>
                      </a:r>
                      <a:endParaRPr lang="en-US" sz="2000" b="0" dirty="0">
                        <a:effectLst/>
                        <a:latin typeface="Calibri" pitchFamily="34" charset="0"/>
                        <a:ea typeface="Calibri"/>
                        <a:cs typeface="Calibri" pitchFamily="34" charset="0"/>
                      </a:endParaRPr>
                    </a:p>
                  </a:txBody>
                  <a:tcPr marL="31798" marR="31798" marT="0" marB="0"/>
                </a:tc>
              </a:tr>
              <a:tr h="392206">
                <a:tc>
                  <a:txBody>
                    <a:bodyPr/>
                    <a:lstStyle/>
                    <a:p>
                      <a:pPr marL="0" marR="0">
                        <a:spcBef>
                          <a:spcPts val="0"/>
                        </a:spcBef>
                        <a:spcAft>
                          <a:spcPts val="0"/>
                        </a:spcAft>
                      </a:pPr>
                      <a:r>
                        <a:rPr lang="en-US" sz="2100" dirty="0">
                          <a:solidFill>
                            <a:schemeClr val="tx1">
                              <a:lumMod val="95000"/>
                            </a:schemeClr>
                          </a:solidFill>
                          <a:effectLst/>
                          <a:latin typeface="Calibri" pitchFamily="34" charset="0"/>
                          <a:cs typeface="Calibri" pitchFamily="34" charset="0"/>
                        </a:rPr>
                        <a:t>      Rational Recovery</a:t>
                      </a:r>
                      <a:endParaRPr lang="en-US" sz="2100" dirty="0">
                        <a:solidFill>
                          <a:schemeClr val="tx1">
                            <a:lumMod val="95000"/>
                          </a:schemeClr>
                        </a:solidFill>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000" b="0" dirty="0" smtClean="0">
                          <a:effectLst/>
                          <a:latin typeface="Calibri" pitchFamily="34" charset="0"/>
                          <a:cs typeface="Calibri" pitchFamily="34" charset="0"/>
                        </a:rPr>
                        <a:t>0.0 [5]</a:t>
                      </a:r>
                      <a:endParaRPr lang="en-US" sz="2000" b="0" dirty="0">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000" b="0" dirty="0" smtClean="0">
                          <a:effectLst/>
                          <a:latin typeface="Calibri" pitchFamily="34" charset="0"/>
                          <a:cs typeface="Calibri" pitchFamily="34" charset="0"/>
                        </a:rPr>
                        <a:t>15.0 [5]</a:t>
                      </a:r>
                      <a:endParaRPr lang="en-US" sz="2000" b="0" dirty="0">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000" b="0" dirty="0" smtClean="0">
                          <a:effectLst/>
                          <a:latin typeface="Calibri" pitchFamily="34" charset="0"/>
                          <a:cs typeface="Calibri" pitchFamily="34" charset="0"/>
                        </a:rPr>
                        <a:t>2.5 [10</a:t>
                      </a:r>
                      <a:r>
                        <a:rPr lang="en-US" sz="2000" b="0" dirty="0">
                          <a:effectLst/>
                          <a:latin typeface="Calibri" pitchFamily="34" charset="0"/>
                          <a:cs typeface="Calibri" pitchFamily="34" charset="0"/>
                        </a:rPr>
                        <a:t>]</a:t>
                      </a:r>
                      <a:endParaRPr lang="en-US" sz="2000" b="0" dirty="0">
                        <a:effectLst/>
                        <a:latin typeface="Calibri" pitchFamily="34" charset="0"/>
                        <a:ea typeface="Calibri"/>
                        <a:cs typeface="Calibri" pitchFamily="34" charset="0"/>
                      </a:endParaRPr>
                    </a:p>
                  </a:txBody>
                  <a:tcPr marL="31798" marR="31798" marT="0" marB="0"/>
                </a:tc>
              </a:tr>
              <a:tr h="392206">
                <a:tc>
                  <a:txBody>
                    <a:bodyPr/>
                    <a:lstStyle/>
                    <a:p>
                      <a:pPr marL="0" marR="0">
                        <a:spcBef>
                          <a:spcPts val="0"/>
                        </a:spcBef>
                        <a:spcAft>
                          <a:spcPts val="0"/>
                        </a:spcAft>
                      </a:pPr>
                      <a:r>
                        <a:rPr lang="en-US" sz="2100" dirty="0">
                          <a:solidFill>
                            <a:schemeClr val="tx1">
                              <a:lumMod val="95000"/>
                            </a:schemeClr>
                          </a:solidFill>
                          <a:effectLst/>
                          <a:latin typeface="Calibri" pitchFamily="34" charset="0"/>
                          <a:cs typeface="Calibri" pitchFamily="34" charset="0"/>
                        </a:rPr>
                        <a:t>      Women for Sobriety</a:t>
                      </a:r>
                      <a:endParaRPr lang="en-US" sz="2100" dirty="0">
                        <a:solidFill>
                          <a:schemeClr val="tx1">
                            <a:lumMod val="95000"/>
                          </a:schemeClr>
                        </a:solidFill>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000" b="0" dirty="0" smtClean="0">
                          <a:effectLst/>
                          <a:latin typeface="Calibri" pitchFamily="34" charset="0"/>
                          <a:cs typeface="Calibri" pitchFamily="34" charset="0"/>
                        </a:rPr>
                        <a:t>40.0 [9]</a:t>
                      </a:r>
                      <a:endParaRPr lang="en-US" sz="2000" b="0" dirty="0">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000" b="0" dirty="0" smtClean="0">
                          <a:effectLst/>
                          <a:latin typeface="Calibri" pitchFamily="34" charset="0"/>
                          <a:cs typeface="Calibri" pitchFamily="34" charset="0"/>
                        </a:rPr>
                        <a:t>1.0 [13]</a:t>
                      </a:r>
                      <a:endParaRPr lang="en-US" sz="2000" b="0" dirty="0">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000" b="0" dirty="0" smtClean="0">
                          <a:effectLst/>
                          <a:latin typeface="Calibri" pitchFamily="34" charset="0"/>
                          <a:cs typeface="Calibri" pitchFamily="34" charset="0"/>
                        </a:rPr>
                        <a:t>6.5 [22</a:t>
                      </a:r>
                      <a:r>
                        <a:rPr lang="en-US" sz="2000" b="0" dirty="0">
                          <a:effectLst/>
                          <a:latin typeface="Calibri" pitchFamily="34" charset="0"/>
                          <a:cs typeface="Calibri" pitchFamily="34" charset="0"/>
                        </a:rPr>
                        <a:t>]</a:t>
                      </a:r>
                      <a:endParaRPr lang="en-US" sz="2000" b="0" dirty="0">
                        <a:effectLst/>
                        <a:latin typeface="Calibri" pitchFamily="34" charset="0"/>
                        <a:ea typeface="Calibri"/>
                        <a:cs typeface="Calibri" pitchFamily="34" charset="0"/>
                      </a:endParaRPr>
                    </a:p>
                  </a:txBody>
                  <a:tcPr marL="31798" marR="31798" marT="0" marB="0"/>
                </a:tc>
              </a:tr>
              <a:tr h="329453">
                <a:tc>
                  <a:txBody>
                    <a:bodyPr/>
                    <a:lstStyle/>
                    <a:p>
                      <a:pPr marL="0" marR="0">
                        <a:spcBef>
                          <a:spcPts val="0"/>
                        </a:spcBef>
                        <a:spcAft>
                          <a:spcPts val="0"/>
                        </a:spcAft>
                      </a:pPr>
                      <a:r>
                        <a:rPr lang="en-US" sz="2100" dirty="0">
                          <a:solidFill>
                            <a:schemeClr val="tx1">
                              <a:lumMod val="95000"/>
                            </a:schemeClr>
                          </a:solidFill>
                          <a:effectLst/>
                          <a:latin typeface="Calibri" pitchFamily="34" charset="0"/>
                          <a:cs typeface="Calibri" pitchFamily="34" charset="0"/>
                        </a:rPr>
                        <a:t>      SMART Recovery</a:t>
                      </a:r>
                      <a:endParaRPr lang="en-US" sz="2100" dirty="0">
                        <a:solidFill>
                          <a:schemeClr val="tx1">
                            <a:lumMod val="95000"/>
                          </a:schemeClr>
                        </a:solidFill>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000" b="0" dirty="0" smtClean="0">
                          <a:effectLst/>
                          <a:latin typeface="Calibri" pitchFamily="34" charset="0"/>
                          <a:cs typeface="Calibri" pitchFamily="34" charset="0"/>
                        </a:rPr>
                        <a:t>0.0 [4]</a:t>
                      </a:r>
                      <a:endParaRPr lang="en-US" sz="2000" b="0" dirty="0">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000" b="0" dirty="0" smtClean="0">
                          <a:effectLst/>
                          <a:latin typeface="Calibri" pitchFamily="34" charset="0"/>
                          <a:cs typeface="Calibri" pitchFamily="34" charset="0"/>
                        </a:rPr>
                        <a:t>3.0 [8]</a:t>
                      </a:r>
                      <a:endParaRPr lang="en-US" sz="2000" b="0" dirty="0">
                        <a:effectLst/>
                        <a:latin typeface="Calibri" pitchFamily="34" charset="0"/>
                        <a:ea typeface="Calibri"/>
                        <a:cs typeface="Calibri" pitchFamily="34" charset="0"/>
                      </a:endParaRPr>
                    </a:p>
                  </a:txBody>
                  <a:tcPr marL="31798" marR="31798" marT="0" marB="0"/>
                </a:tc>
                <a:tc>
                  <a:txBody>
                    <a:bodyPr/>
                    <a:lstStyle/>
                    <a:p>
                      <a:pPr marL="0" marR="0" algn="ctr">
                        <a:spcBef>
                          <a:spcPts val="0"/>
                        </a:spcBef>
                        <a:spcAft>
                          <a:spcPts val="0"/>
                        </a:spcAft>
                      </a:pPr>
                      <a:r>
                        <a:rPr lang="en-US" sz="2000" b="0" dirty="0" smtClean="0">
                          <a:effectLst/>
                          <a:latin typeface="Calibri" pitchFamily="34" charset="0"/>
                          <a:cs typeface="Calibri" pitchFamily="34" charset="0"/>
                        </a:rPr>
                        <a:t>1.0 [12]</a:t>
                      </a:r>
                      <a:endParaRPr lang="en-US" sz="2000" b="0" dirty="0">
                        <a:effectLst/>
                        <a:latin typeface="Calibri" pitchFamily="34" charset="0"/>
                        <a:ea typeface="Calibri"/>
                        <a:cs typeface="Calibri" pitchFamily="34" charset="0"/>
                      </a:endParaRPr>
                    </a:p>
                  </a:txBody>
                  <a:tcPr marL="31798" marR="31798" marT="0" marB="0"/>
                </a:tc>
              </a:tr>
            </a:tbl>
          </a:graphicData>
        </a:graphic>
      </p:graphicFrame>
    </p:spTree>
    <p:extLst>
      <p:ext uri="{BB962C8B-B14F-4D97-AF65-F5344CB8AC3E}">
        <p14:creationId xmlns:p14="http://schemas.microsoft.com/office/powerpoint/2010/main" val="42301401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lstStyle/>
          <a:p>
            <a:r>
              <a:rPr lang="en-US" dirty="0" smtClean="0">
                <a:solidFill>
                  <a:srgbClr val="FFFF00"/>
                </a:solidFill>
              </a:rPr>
              <a:t>Outcome Analyses</a:t>
            </a:r>
            <a:endParaRPr lang="en-US" dirty="0">
              <a:solidFill>
                <a:srgbClr val="FFFF00"/>
              </a:solidFill>
            </a:endParaRPr>
          </a:p>
        </p:txBody>
      </p:sp>
    </p:spTree>
    <p:extLst>
      <p:ext uri="{BB962C8B-B14F-4D97-AF65-F5344CB8AC3E}">
        <p14:creationId xmlns:p14="http://schemas.microsoft.com/office/powerpoint/2010/main" val="21985107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r>
              <a:rPr lang="en-US" sz="2800" dirty="0">
                <a:solidFill>
                  <a:srgbClr val="FFFF00"/>
                </a:solidFill>
              </a:rPr>
              <a:t>Percent of Participants Entering Trial </a:t>
            </a:r>
            <a:r>
              <a:rPr lang="en-US" sz="2800" dirty="0" smtClean="0">
                <a:solidFill>
                  <a:srgbClr val="FFFF00"/>
                </a:solidFill>
              </a:rPr>
              <a:t>Stimulant-Free </a:t>
            </a:r>
            <a:br>
              <a:rPr lang="en-US" sz="2800" dirty="0" smtClean="0">
                <a:solidFill>
                  <a:srgbClr val="FFFF00"/>
                </a:solidFill>
              </a:rPr>
            </a:br>
            <a:r>
              <a:rPr lang="en-US" sz="2800" dirty="0" smtClean="0">
                <a:solidFill>
                  <a:srgbClr val="FFFF00"/>
                </a:solidFill>
              </a:rPr>
              <a:t>based </a:t>
            </a:r>
            <a:r>
              <a:rPr lang="en-US" sz="2800" dirty="0">
                <a:solidFill>
                  <a:srgbClr val="FFFF00"/>
                </a:solidFill>
              </a:rPr>
              <a:t>on Baseline Self-Report and Urinalysis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313479"/>
              </p:ext>
            </p:extLst>
          </p:nvPr>
        </p:nvGraphicFramePr>
        <p:xfrm>
          <a:off x="5334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5" name="Line 6"/>
          <p:cNvSpPr>
            <a:spLocks noChangeShapeType="1"/>
          </p:cNvSpPr>
          <p:nvPr/>
        </p:nvSpPr>
        <p:spPr bwMode="auto">
          <a:xfrm>
            <a:off x="0" y="1371600"/>
            <a:ext cx="9144000" cy="0"/>
          </a:xfrm>
          <a:prstGeom prst="line">
            <a:avLst/>
          </a:prstGeom>
          <a:noFill/>
          <a:ln w="317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white"/>
              </a:solidFill>
            </a:endParaRPr>
          </a:p>
        </p:txBody>
      </p:sp>
    </p:spTree>
    <p:extLst>
      <p:ext uri="{BB962C8B-B14F-4D97-AF65-F5344CB8AC3E}">
        <p14:creationId xmlns:p14="http://schemas.microsoft.com/office/powerpoint/2010/main" val="2003886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sz="half" idx="1"/>
          </p:nvPr>
        </p:nvSpPr>
        <p:spPr>
          <a:xfrm>
            <a:off x="152400" y="304800"/>
            <a:ext cx="4038600" cy="3124200"/>
          </a:xfrm>
        </p:spPr>
        <p:txBody>
          <a:bodyPr/>
          <a:lstStyle/>
          <a:p>
            <a:pPr algn="ctr">
              <a:buFontTx/>
              <a:buNone/>
            </a:pPr>
            <a:r>
              <a:rPr lang="en-US" sz="3600">
                <a:solidFill>
                  <a:srgbClr val="FFFF00"/>
                </a:solidFill>
              </a:rPr>
              <a:t>Does Involvement in 12-Step Programs Improve Outcomes?</a:t>
            </a:r>
          </a:p>
        </p:txBody>
      </p:sp>
      <p:pic>
        <p:nvPicPr>
          <p:cNvPr id="4710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06900" y="0"/>
            <a:ext cx="47371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8" name="Text Box 4"/>
          <p:cNvSpPr txBox="1">
            <a:spLocks noChangeArrowheads="1"/>
          </p:cNvSpPr>
          <p:nvPr/>
        </p:nvSpPr>
        <p:spPr bwMode="auto">
          <a:xfrm>
            <a:off x="1295400" y="3729038"/>
            <a:ext cx="1912938"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800">
                <a:solidFill>
                  <a:srgbClr val="FF0000"/>
                </a:solidFill>
              </a:rPr>
              <a:t>YES!!!</a:t>
            </a:r>
          </a:p>
        </p:txBody>
      </p:sp>
    </p:spTree>
    <p:extLst>
      <p:ext uri="{BB962C8B-B14F-4D97-AF65-F5344CB8AC3E}">
        <p14:creationId xmlns:p14="http://schemas.microsoft.com/office/powerpoint/2010/main" val="125263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linds(horizontal)">
                                      <p:cBhvr>
                                        <p:cTn id="7"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771"/>
            <a:ext cx="8229600" cy="1143000"/>
          </a:xfrm>
        </p:spPr>
        <p:txBody>
          <a:bodyPr>
            <a:noAutofit/>
          </a:bodyPr>
          <a:lstStyle/>
          <a:p>
            <a:r>
              <a:rPr lang="en-US" sz="3600" dirty="0">
                <a:solidFill>
                  <a:srgbClr val="FFFF00"/>
                </a:solidFill>
              </a:rPr>
              <a:t>Interpretation of Zero-Inflated Negative Binomial </a:t>
            </a:r>
            <a:r>
              <a:rPr lang="en-US" sz="3600" dirty="0" smtClean="0">
                <a:solidFill>
                  <a:srgbClr val="FFFF00"/>
                </a:solidFill>
              </a:rPr>
              <a:t>Models</a:t>
            </a:r>
            <a:br>
              <a:rPr lang="en-US" sz="3600" dirty="0" smtClean="0">
                <a:solidFill>
                  <a:srgbClr val="FFFF00"/>
                </a:solidFill>
              </a:rPr>
            </a:br>
            <a:endParaRPr lang="en-US" sz="3600"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pPr marL="0" indent="0">
              <a:spcBef>
                <a:spcPts val="1200"/>
              </a:spcBef>
              <a:spcAft>
                <a:spcPts val="1200"/>
              </a:spcAft>
              <a:buNone/>
            </a:pPr>
            <a:r>
              <a:rPr lang="en-US" dirty="0" smtClean="0">
                <a:solidFill>
                  <a:schemeClr val="bg1"/>
                </a:solidFill>
              </a:rPr>
              <a:t>Zero-inflated </a:t>
            </a:r>
            <a:r>
              <a:rPr lang="en-US" dirty="0">
                <a:solidFill>
                  <a:schemeClr val="bg1"/>
                </a:solidFill>
              </a:rPr>
              <a:t>negative binomial random-effects model utilized allows </a:t>
            </a:r>
            <a:r>
              <a:rPr lang="en-US" dirty="0" smtClean="0">
                <a:solidFill>
                  <a:schemeClr val="bg1"/>
                </a:solidFill>
              </a:rPr>
              <a:t>for:</a:t>
            </a:r>
          </a:p>
          <a:p>
            <a:pPr>
              <a:spcBef>
                <a:spcPts val="1200"/>
              </a:spcBef>
              <a:spcAft>
                <a:spcPts val="1200"/>
              </a:spcAft>
              <a:buClr>
                <a:srgbClr val="FFFF00"/>
              </a:buClr>
            </a:pPr>
            <a:r>
              <a:rPr lang="en-US" dirty="0" smtClean="0">
                <a:solidFill>
                  <a:schemeClr val="bg1"/>
                </a:solidFill>
              </a:rPr>
              <a:t>Missing </a:t>
            </a:r>
            <a:r>
              <a:rPr lang="en-US" dirty="0">
                <a:solidFill>
                  <a:schemeClr val="bg1"/>
                </a:solidFill>
              </a:rPr>
              <a:t>data across time </a:t>
            </a:r>
            <a:endParaRPr lang="en-US" dirty="0" smtClean="0">
              <a:solidFill>
                <a:schemeClr val="bg1"/>
              </a:solidFill>
            </a:endParaRPr>
          </a:p>
          <a:p>
            <a:pPr>
              <a:spcBef>
                <a:spcPts val="1200"/>
              </a:spcBef>
              <a:spcAft>
                <a:spcPts val="1200"/>
              </a:spcAft>
              <a:buClr>
                <a:srgbClr val="FFFF00"/>
              </a:buClr>
            </a:pPr>
            <a:r>
              <a:rPr lang="en-US" dirty="0" smtClean="0">
                <a:solidFill>
                  <a:schemeClr val="bg1"/>
                </a:solidFill>
              </a:rPr>
              <a:t>Model-based </a:t>
            </a:r>
            <a:r>
              <a:rPr lang="en-US" dirty="0">
                <a:solidFill>
                  <a:schemeClr val="bg1"/>
                </a:solidFill>
              </a:rPr>
              <a:t>predictions of the </a:t>
            </a:r>
            <a:endParaRPr lang="en-US" dirty="0" smtClean="0">
              <a:solidFill>
                <a:schemeClr val="bg1"/>
              </a:solidFill>
            </a:endParaRPr>
          </a:p>
          <a:p>
            <a:pPr lvl="1">
              <a:spcBef>
                <a:spcPts val="1200"/>
              </a:spcBef>
              <a:spcAft>
                <a:spcPts val="1200"/>
              </a:spcAft>
              <a:buClr>
                <a:srgbClr val="FFFF00"/>
              </a:buClr>
              <a:buFont typeface="Arial" pitchFamily="34" charset="0"/>
              <a:buChar char="•"/>
            </a:pPr>
            <a:r>
              <a:rPr lang="en-US" dirty="0" smtClean="0">
                <a:solidFill>
                  <a:schemeClr val="bg1"/>
                </a:solidFill>
              </a:rPr>
              <a:t>probability </a:t>
            </a:r>
            <a:r>
              <a:rPr lang="en-US" dirty="0">
                <a:solidFill>
                  <a:schemeClr val="bg1"/>
                </a:solidFill>
              </a:rPr>
              <a:t>of abstinence and </a:t>
            </a:r>
            <a:endParaRPr lang="en-US" dirty="0" smtClean="0">
              <a:solidFill>
                <a:schemeClr val="bg1"/>
              </a:solidFill>
            </a:endParaRPr>
          </a:p>
          <a:p>
            <a:pPr lvl="1">
              <a:spcBef>
                <a:spcPts val="1200"/>
              </a:spcBef>
              <a:spcAft>
                <a:spcPts val="1200"/>
              </a:spcAft>
              <a:buClr>
                <a:srgbClr val="FFFF00"/>
              </a:buClr>
              <a:buFont typeface="Arial" pitchFamily="34" charset="0"/>
              <a:buChar char="•"/>
            </a:pPr>
            <a:r>
              <a:rPr lang="en-US" dirty="0" smtClean="0">
                <a:solidFill>
                  <a:schemeClr val="bg1"/>
                </a:solidFill>
              </a:rPr>
              <a:t>rate </a:t>
            </a:r>
            <a:r>
              <a:rPr lang="en-US" dirty="0">
                <a:solidFill>
                  <a:schemeClr val="bg1"/>
                </a:solidFill>
              </a:rPr>
              <a:t>of stimulant substance use </a:t>
            </a:r>
            <a:endParaRPr lang="en-US" dirty="0" smtClean="0">
              <a:solidFill>
                <a:schemeClr val="bg1"/>
              </a:solidFill>
            </a:endParaRPr>
          </a:p>
          <a:p>
            <a:pPr marL="457200" lvl="1" indent="0">
              <a:spcBef>
                <a:spcPts val="1200"/>
              </a:spcBef>
              <a:spcAft>
                <a:spcPts val="1200"/>
              </a:spcAft>
              <a:buClr>
                <a:srgbClr val="FFFF00"/>
              </a:buClr>
              <a:buNone/>
            </a:pPr>
            <a:r>
              <a:rPr lang="en-US" dirty="0" smtClean="0">
                <a:solidFill>
                  <a:schemeClr val="bg1"/>
                </a:solidFill>
              </a:rPr>
              <a:t>within </a:t>
            </a:r>
            <a:r>
              <a:rPr lang="en-US" dirty="0">
                <a:solidFill>
                  <a:schemeClr val="bg1"/>
                </a:solidFill>
              </a:rPr>
              <a:t>a 30-day window of assessment for all subjects at each time point, based on maximum-likelihood estimation procedures.</a:t>
            </a:r>
          </a:p>
        </p:txBody>
      </p:sp>
      <p:sp>
        <p:nvSpPr>
          <p:cNvPr id="4" name="Line 6"/>
          <p:cNvSpPr>
            <a:spLocks noChangeShapeType="1"/>
          </p:cNvSpPr>
          <p:nvPr/>
        </p:nvSpPr>
        <p:spPr bwMode="auto">
          <a:xfrm>
            <a:off x="0" y="1371600"/>
            <a:ext cx="9144000" cy="0"/>
          </a:xfrm>
          <a:prstGeom prst="line">
            <a:avLst/>
          </a:prstGeom>
          <a:noFill/>
          <a:ln w="317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white"/>
              </a:solidFill>
            </a:endParaRPr>
          </a:p>
        </p:txBody>
      </p:sp>
    </p:spTree>
    <p:extLst>
      <p:ext uri="{BB962C8B-B14F-4D97-AF65-F5344CB8AC3E}">
        <p14:creationId xmlns:p14="http://schemas.microsoft.com/office/powerpoint/2010/main" val="6413554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Interpretation of Zero-Inflated Negative Binomial Models</a:t>
            </a:r>
            <a:endParaRPr lang="en-US" dirty="0">
              <a:solidFill>
                <a:srgbClr val="FFFF00"/>
              </a:solidFill>
            </a:endParaRPr>
          </a:p>
        </p:txBody>
      </p:sp>
      <p:sp>
        <p:nvSpPr>
          <p:cNvPr id="3" name="Content Placeholder 2"/>
          <p:cNvSpPr>
            <a:spLocks noGrp="1"/>
          </p:cNvSpPr>
          <p:nvPr>
            <p:ph idx="1"/>
          </p:nvPr>
        </p:nvSpPr>
        <p:spPr/>
        <p:txBody>
          <a:bodyPr>
            <a:normAutofit/>
          </a:bodyPr>
          <a:lstStyle/>
          <a:p>
            <a:pPr>
              <a:spcBef>
                <a:spcPts val="1200"/>
              </a:spcBef>
              <a:spcAft>
                <a:spcPts val="1200"/>
              </a:spcAft>
              <a:buClr>
                <a:srgbClr val="FFFF00"/>
              </a:buClr>
            </a:pPr>
            <a:r>
              <a:rPr lang="en-US" sz="2800" dirty="0" smtClean="0">
                <a:solidFill>
                  <a:schemeClr val="bg1"/>
                </a:solidFill>
              </a:rPr>
              <a:t>The </a:t>
            </a:r>
            <a:r>
              <a:rPr lang="en-US" sz="2800" dirty="0">
                <a:solidFill>
                  <a:schemeClr val="bg1"/>
                </a:solidFill>
              </a:rPr>
              <a:t>logistic portion (abstinence) and the negative binomial (or count) portion are typically interpreted and described </a:t>
            </a:r>
            <a:r>
              <a:rPr lang="en-US" sz="2800" dirty="0" smtClean="0">
                <a:solidFill>
                  <a:schemeClr val="bg1"/>
                </a:solidFill>
              </a:rPr>
              <a:t>separately</a:t>
            </a:r>
          </a:p>
          <a:p>
            <a:pPr>
              <a:spcBef>
                <a:spcPts val="1200"/>
              </a:spcBef>
              <a:spcAft>
                <a:spcPts val="1200"/>
              </a:spcAft>
              <a:buClr>
                <a:srgbClr val="FFFF00"/>
              </a:buClr>
            </a:pPr>
            <a:r>
              <a:rPr lang="en-US" sz="2800" dirty="0" smtClean="0">
                <a:solidFill>
                  <a:schemeClr val="bg1"/>
                </a:solidFill>
              </a:rPr>
              <a:t>Generally presented and interpreted in </a:t>
            </a:r>
            <a:r>
              <a:rPr lang="en-US" sz="2800" dirty="0">
                <a:solidFill>
                  <a:schemeClr val="bg1"/>
                </a:solidFill>
              </a:rPr>
              <a:t>terms of odds ratios (logistic) and incidence rate ratios (negative binomial) </a:t>
            </a:r>
            <a:r>
              <a:rPr lang="en-US" sz="2800" dirty="0" smtClean="0">
                <a:solidFill>
                  <a:schemeClr val="bg1"/>
                </a:solidFill>
              </a:rPr>
              <a:t>with </a:t>
            </a:r>
            <a:r>
              <a:rPr lang="en-US" sz="2800" dirty="0">
                <a:solidFill>
                  <a:schemeClr val="bg1"/>
                </a:solidFill>
              </a:rPr>
              <a:t>corresponding 95% confidence limits to assess statistical significance. </a:t>
            </a:r>
          </a:p>
        </p:txBody>
      </p:sp>
      <p:sp>
        <p:nvSpPr>
          <p:cNvPr id="4" name="Line 6"/>
          <p:cNvSpPr>
            <a:spLocks noChangeShapeType="1"/>
          </p:cNvSpPr>
          <p:nvPr/>
        </p:nvSpPr>
        <p:spPr bwMode="auto">
          <a:xfrm>
            <a:off x="0" y="1524000"/>
            <a:ext cx="9144000" cy="0"/>
          </a:xfrm>
          <a:prstGeom prst="line">
            <a:avLst/>
          </a:prstGeom>
          <a:noFill/>
          <a:ln w="317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white"/>
              </a:solidFill>
            </a:endParaRPr>
          </a:p>
        </p:txBody>
      </p:sp>
    </p:spTree>
    <p:extLst>
      <p:ext uri="{BB962C8B-B14F-4D97-AF65-F5344CB8AC3E}">
        <p14:creationId xmlns:p14="http://schemas.microsoft.com/office/powerpoint/2010/main" val="33958156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8534400" cy="1143000"/>
          </a:xfrm>
        </p:spPr>
        <p:txBody>
          <a:bodyPr>
            <a:noAutofit/>
          </a:bodyPr>
          <a:lstStyle/>
          <a:p>
            <a:pPr lvl="0"/>
            <a:r>
              <a:rPr lang="en-US" sz="3000" dirty="0">
                <a:solidFill>
                  <a:srgbClr val="FFFF00"/>
                </a:solidFill>
                <a:ea typeface="Calibri" pitchFamily="34" charset="0"/>
                <a:cs typeface="Times New Roman" pitchFamily="18" charset="0"/>
              </a:rPr>
              <a:t/>
            </a:r>
            <a:br>
              <a:rPr lang="en-US" sz="3000" dirty="0">
                <a:solidFill>
                  <a:srgbClr val="FFFF00"/>
                </a:solidFill>
                <a:ea typeface="Calibri" pitchFamily="34" charset="0"/>
                <a:cs typeface="Times New Roman" pitchFamily="18" charset="0"/>
              </a:rPr>
            </a:br>
            <a:r>
              <a:rPr lang="en-US" sz="2800" dirty="0" smtClean="0">
                <a:solidFill>
                  <a:srgbClr val="FFFF00"/>
                </a:solidFill>
                <a:ea typeface="Calibri" pitchFamily="34" charset="0"/>
                <a:cs typeface="Times New Roman" pitchFamily="18" charset="0"/>
              </a:rPr>
              <a:t>Interaction Odds Ratios </a:t>
            </a:r>
            <a:r>
              <a:rPr lang="en-US" sz="2800" dirty="0">
                <a:solidFill>
                  <a:srgbClr val="FFFF00"/>
                </a:solidFill>
                <a:ea typeface="Calibri" pitchFamily="34" charset="0"/>
                <a:cs typeface="Times New Roman" pitchFamily="18" charset="0"/>
              </a:rPr>
              <a:t>and </a:t>
            </a:r>
            <a:r>
              <a:rPr lang="en-US" sz="2800" dirty="0" smtClean="0">
                <a:solidFill>
                  <a:srgbClr val="FFFF00"/>
                </a:solidFill>
                <a:ea typeface="Calibri" pitchFamily="34" charset="0"/>
                <a:cs typeface="Times New Roman" pitchFamily="18" charset="0"/>
              </a:rPr>
              <a:t>Incidence Rate Ratios: </a:t>
            </a:r>
            <a:br>
              <a:rPr lang="en-US" sz="2800" dirty="0" smtClean="0">
                <a:solidFill>
                  <a:srgbClr val="FFFF00"/>
                </a:solidFill>
                <a:ea typeface="Calibri" pitchFamily="34" charset="0"/>
                <a:cs typeface="Times New Roman" pitchFamily="18" charset="0"/>
              </a:rPr>
            </a:br>
            <a:r>
              <a:rPr lang="en-US" sz="2800" dirty="0" smtClean="0">
                <a:solidFill>
                  <a:srgbClr val="FFFF00"/>
                </a:solidFill>
                <a:ea typeface="Calibri" pitchFamily="34" charset="0"/>
                <a:cs typeface="Times New Roman" pitchFamily="18" charset="0"/>
              </a:rPr>
              <a:t>Days </a:t>
            </a:r>
            <a:r>
              <a:rPr lang="en-US" sz="2800" dirty="0">
                <a:solidFill>
                  <a:srgbClr val="FFFF00"/>
                </a:solidFill>
                <a:ea typeface="Calibri" pitchFamily="34" charset="0"/>
                <a:cs typeface="Times New Roman" pitchFamily="18" charset="0"/>
              </a:rPr>
              <a:t>of </a:t>
            </a:r>
            <a:r>
              <a:rPr lang="en-US" sz="2800" dirty="0" smtClean="0">
                <a:solidFill>
                  <a:srgbClr val="FFFF00"/>
                </a:solidFill>
                <a:ea typeface="Calibri" pitchFamily="34" charset="0"/>
                <a:cs typeface="Times New Roman" pitchFamily="18" charset="0"/>
              </a:rPr>
              <a:t>Stimulant Substance Use within 30-day Window </a:t>
            </a:r>
            <a:r>
              <a:rPr lang="en-US" sz="2800" dirty="0">
                <a:solidFill>
                  <a:srgbClr val="FFFF00"/>
                </a:solidFill>
                <a:ea typeface="Calibri" pitchFamily="34" charset="0"/>
                <a:cs typeface="Times New Roman" pitchFamily="18" charset="0"/>
              </a:rPr>
              <a:t>of </a:t>
            </a:r>
            <a:r>
              <a:rPr lang="en-US" sz="2800" dirty="0" smtClean="0">
                <a:solidFill>
                  <a:srgbClr val="FFFF00"/>
                </a:solidFill>
                <a:ea typeface="Calibri" pitchFamily="34" charset="0"/>
                <a:cs typeface="Times New Roman" pitchFamily="18" charset="0"/>
              </a:rPr>
              <a:t>Assessment</a:t>
            </a:r>
            <a:r>
              <a:rPr lang="en-US" sz="2800" dirty="0">
                <a:solidFill>
                  <a:srgbClr val="FFFF00"/>
                </a:solidFill>
                <a:cs typeface="Arial" pitchFamily="34" charset="0"/>
              </a:rPr>
              <a:t/>
            </a:r>
            <a:br>
              <a:rPr lang="en-US" sz="2800" dirty="0">
                <a:solidFill>
                  <a:srgbClr val="FFFF00"/>
                </a:solidFill>
                <a:cs typeface="Arial" pitchFamily="34" charset="0"/>
              </a:rPr>
            </a:br>
            <a:endParaRPr lang="en-US" sz="2800" dirty="0">
              <a:solidFill>
                <a:srgbClr val="FFFF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297665379"/>
              </p:ext>
            </p:extLst>
          </p:nvPr>
        </p:nvGraphicFramePr>
        <p:xfrm>
          <a:off x="228600" y="1752601"/>
          <a:ext cx="8762998" cy="4834469"/>
        </p:xfrm>
        <a:graphic>
          <a:graphicData uri="http://schemas.openxmlformats.org/drawingml/2006/table">
            <a:tbl>
              <a:tblPr firstRow="1" firstCol="1" bandRow="1">
                <a:tableStyleId>{5C22544A-7EE6-4342-B048-85BDC9FD1C3A}</a:tableStyleId>
              </a:tblPr>
              <a:tblGrid>
                <a:gridCol w="2157806"/>
                <a:gridCol w="1153026"/>
                <a:gridCol w="2141334"/>
                <a:gridCol w="988308"/>
                <a:gridCol w="2322524"/>
              </a:tblGrid>
              <a:tr h="516467">
                <a:tc>
                  <a:txBody>
                    <a:bodyPr/>
                    <a:lstStyle/>
                    <a:p>
                      <a:pPr marL="0" marR="0">
                        <a:spcBef>
                          <a:spcPts val="0"/>
                        </a:spcBef>
                        <a:spcAft>
                          <a:spcPts val="0"/>
                        </a:spcAft>
                      </a:pPr>
                      <a:r>
                        <a:rPr lang="en-US" sz="2000" dirty="0">
                          <a:effectLst/>
                        </a:rPr>
                        <a:t> </a:t>
                      </a:r>
                      <a:endParaRPr lang="en-US" sz="2000" dirty="0">
                        <a:effectLst/>
                        <a:latin typeface="Calibri"/>
                        <a:ea typeface="Calibri"/>
                        <a:cs typeface="Times New Roman"/>
                      </a:endParaRPr>
                    </a:p>
                  </a:txBody>
                  <a:tcPr marL="68580" marR="68580" marT="0" marB="0"/>
                </a:tc>
                <a:tc gridSpan="2">
                  <a:txBody>
                    <a:bodyPr/>
                    <a:lstStyle/>
                    <a:p>
                      <a:pPr marL="0" marR="0" algn="ctr">
                        <a:spcBef>
                          <a:spcPts val="0"/>
                        </a:spcBef>
                        <a:spcAft>
                          <a:spcPts val="0"/>
                        </a:spcAft>
                      </a:pPr>
                      <a:r>
                        <a:rPr lang="en-US" sz="2000" dirty="0">
                          <a:solidFill>
                            <a:schemeClr val="accent2">
                              <a:lumMod val="75000"/>
                            </a:schemeClr>
                          </a:solidFill>
                          <a:effectLst/>
                        </a:rPr>
                        <a:t>Logistic (Abstinence)</a:t>
                      </a:r>
                      <a:endParaRPr lang="en-US" sz="2000" dirty="0">
                        <a:solidFill>
                          <a:schemeClr val="accent2">
                            <a:lumMod val="75000"/>
                          </a:schemeClr>
                        </a:solidFill>
                        <a:effectLst/>
                        <a:latin typeface="Calibri"/>
                        <a:ea typeface="Calibri"/>
                        <a:cs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000" dirty="0">
                          <a:solidFill>
                            <a:schemeClr val="accent2">
                              <a:lumMod val="75000"/>
                            </a:schemeClr>
                          </a:solidFill>
                          <a:effectLst/>
                        </a:rPr>
                        <a:t>Negative Binomial (Count)</a:t>
                      </a:r>
                      <a:endParaRPr lang="en-US" sz="2000" dirty="0">
                        <a:solidFill>
                          <a:schemeClr val="accent2">
                            <a:lumMod val="75000"/>
                          </a:schemeClr>
                        </a:solidFill>
                        <a:effectLst/>
                        <a:latin typeface="Calibri"/>
                        <a:ea typeface="Calibri"/>
                        <a:cs typeface="Times New Roman"/>
                      </a:endParaRPr>
                    </a:p>
                  </a:txBody>
                  <a:tcPr marL="68580" marR="68580" marT="0" marB="0"/>
                </a:tc>
                <a:tc hMerge="1">
                  <a:txBody>
                    <a:bodyPr/>
                    <a:lstStyle/>
                    <a:p>
                      <a:endParaRPr lang="en-US"/>
                    </a:p>
                  </a:txBody>
                  <a:tcPr/>
                </a:tc>
              </a:tr>
              <a:tr h="1032934">
                <a:tc>
                  <a:txBody>
                    <a:bodyPr/>
                    <a:lstStyle/>
                    <a:p>
                      <a:pPr marL="0" marR="0">
                        <a:spcBef>
                          <a:spcPts val="0"/>
                        </a:spcBef>
                        <a:spcAft>
                          <a:spcPts val="0"/>
                        </a:spcAft>
                      </a:pPr>
                      <a:r>
                        <a:rPr lang="en-US" sz="2000">
                          <a:effectLst/>
                        </a:rPr>
                        <a:t> </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a:effectLst/>
                        </a:rPr>
                        <a:t>Odds Ratio</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a:effectLst/>
                        </a:rPr>
                        <a:t>95% CI for</a:t>
                      </a:r>
                    </a:p>
                    <a:p>
                      <a:pPr marL="0" marR="0" algn="ctr">
                        <a:spcBef>
                          <a:spcPts val="0"/>
                        </a:spcBef>
                        <a:spcAft>
                          <a:spcPts val="0"/>
                        </a:spcAft>
                      </a:pPr>
                      <a:r>
                        <a:rPr lang="en-US" sz="2000" dirty="0">
                          <a:effectLst/>
                        </a:rPr>
                        <a:t>Odds Ratio</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a:effectLst/>
                        </a:rPr>
                        <a:t>Rate Ratio</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a:effectLst/>
                        </a:rPr>
                        <a:t>95% CI for</a:t>
                      </a:r>
                    </a:p>
                    <a:p>
                      <a:pPr marL="0" marR="0" algn="ctr">
                        <a:spcBef>
                          <a:spcPts val="0"/>
                        </a:spcBef>
                        <a:spcAft>
                          <a:spcPts val="0"/>
                        </a:spcAft>
                      </a:pPr>
                      <a:r>
                        <a:rPr lang="en-US" sz="2000">
                          <a:effectLst/>
                        </a:rPr>
                        <a:t>Rate Ratio</a:t>
                      </a:r>
                      <a:endParaRPr lang="en-US" sz="2000">
                        <a:effectLst/>
                        <a:latin typeface="Calibri"/>
                        <a:ea typeface="Calibri"/>
                        <a:cs typeface="Times New Roman"/>
                      </a:endParaRPr>
                    </a:p>
                  </a:txBody>
                  <a:tcPr marL="68580" marR="68580" marT="0" marB="0"/>
                </a:tc>
              </a:tr>
              <a:tr h="516467">
                <a:tc>
                  <a:txBody>
                    <a:bodyPr/>
                    <a:lstStyle/>
                    <a:p>
                      <a:pPr marL="0" marR="0">
                        <a:spcBef>
                          <a:spcPts val="0"/>
                        </a:spcBef>
                        <a:spcAft>
                          <a:spcPts val="0"/>
                        </a:spcAft>
                      </a:pPr>
                      <a:r>
                        <a:rPr lang="en-US" sz="2000" dirty="0">
                          <a:solidFill>
                            <a:schemeClr val="accent2">
                              <a:lumMod val="75000"/>
                            </a:schemeClr>
                          </a:solidFill>
                          <a:effectLst/>
                        </a:rPr>
                        <a:t>Mid-Treatment</a:t>
                      </a:r>
                      <a:endParaRPr lang="en-US" sz="2000" dirty="0">
                        <a:solidFill>
                          <a:schemeClr val="accent2">
                            <a:lumMod val="75000"/>
                          </a:schemeClr>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1" dirty="0" smtClean="0">
                          <a:effectLst/>
                        </a:rPr>
                        <a:t>3.34*</a:t>
                      </a:r>
                      <a:endParaRPr lang="en-US" sz="22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0" dirty="0" smtClean="0">
                          <a:effectLst/>
                        </a:rPr>
                        <a:t>1.20, 9.28</a:t>
                      </a:r>
                      <a:endParaRPr lang="en-US" sz="2200" b="0"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effectLst/>
                        </a:rPr>
                        <a:t>1.66* </a:t>
                      </a:r>
                      <a:endParaRPr lang="en-US" sz="22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0" dirty="0" smtClean="0">
                          <a:effectLst/>
                        </a:rPr>
                        <a:t>1.05, 2.60</a:t>
                      </a:r>
                      <a:endParaRPr lang="en-US" sz="2200" b="0" dirty="0">
                        <a:effectLst/>
                        <a:latin typeface="Calibri"/>
                        <a:ea typeface="Calibri"/>
                        <a:cs typeface="Times New Roman"/>
                      </a:endParaRPr>
                    </a:p>
                  </a:txBody>
                  <a:tcPr marL="68580" marR="68580" marT="0" marB="0"/>
                </a:tc>
              </a:tr>
              <a:tr h="516467">
                <a:tc>
                  <a:txBody>
                    <a:bodyPr/>
                    <a:lstStyle/>
                    <a:p>
                      <a:pPr marL="0" marR="0">
                        <a:spcBef>
                          <a:spcPts val="0"/>
                        </a:spcBef>
                        <a:spcAft>
                          <a:spcPts val="0"/>
                        </a:spcAft>
                      </a:pPr>
                      <a:r>
                        <a:rPr lang="en-US" sz="2000" dirty="0">
                          <a:solidFill>
                            <a:schemeClr val="accent2">
                              <a:lumMod val="75000"/>
                            </a:schemeClr>
                          </a:solidFill>
                          <a:effectLst/>
                        </a:rPr>
                        <a:t>End-of-Treatment</a:t>
                      </a:r>
                      <a:endParaRPr lang="en-US" sz="2000" dirty="0">
                        <a:solidFill>
                          <a:schemeClr val="accent2">
                            <a:lumMod val="75000"/>
                          </a:schemeClr>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1" dirty="0" smtClean="0">
                          <a:effectLst/>
                        </a:rPr>
                        <a:t>2.44*</a:t>
                      </a:r>
                      <a:endParaRPr lang="en-US" sz="22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0" dirty="0" smtClean="0">
                          <a:effectLst/>
                        </a:rPr>
                        <a:t>1.01, 5.86</a:t>
                      </a:r>
                      <a:endParaRPr lang="en-US" sz="2200" b="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1" dirty="0" smtClean="0">
                          <a:effectLst/>
                        </a:rPr>
                        <a:t>1.50*</a:t>
                      </a:r>
                      <a:endParaRPr lang="en-US" sz="22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0" dirty="0" smtClean="0">
                          <a:effectLst/>
                        </a:rPr>
                        <a:t>1.01, 2.24</a:t>
                      </a:r>
                      <a:endParaRPr lang="en-US" sz="2200" b="0" dirty="0">
                        <a:effectLst/>
                        <a:latin typeface="Calibri"/>
                        <a:ea typeface="Calibri"/>
                        <a:cs typeface="Times New Roman"/>
                      </a:endParaRPr>
                    </a:p>
                  </a:txBody>
                  <a:tcPr marL="68580" marR="68580" marT="0" marB="0"/>
                </a:tc>
              </a:tr>
              <a:tr h="516467">
                <a:tc>
                  <a:txBody>
                    <a:bodyPr/>
                    <a:lstStyle/>
                    <a:p>
                      <a:pPr marL="0" marR="0">
                        <a:spcBef>
                          <a:spcPts val="0"/>
                        </a:spcBef>
                        <a:spcAft>
                          <a:spcPts val="0"/>
                        </a:spcAft>
                      </a:pPr>
                      <a:r>
                        <a:rPr lang="en-US" sz="2000" dirty="0">
                          <a:solidFill>
                            <a:schemeClr val="accent2">
                              <a:lumMod val="75000"/>
                            </a:schemeClr>
                          </a:solidFill>
                          <a:effectLst/>
                        </a:rPr>
                        <a:t>First Follow-up</a:t>
                      </a:r>
                      <a:endParaRPr lang="en-US" sz="2000" dirty="0">
                        <a:solidFill>
                          <a:schemeClr val="accent2">
                            <a:lumMod val="75000"/>
                          </a:schemeClr>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1.78</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0.81, 3.90</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1.36</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0.93, 1.98</a:t>
                      </a:r>
                      <a:endParaRPr lang="en-US" sz="2000" dirty="0">
                        <a:effectLst/>
                        <a:latin typeface="Calibri"/>
                        <a:ea typeface="Calibri"/>
                        <a:cs typeface="Times New Roman"/>
                      </a:endParaRPr>
                    </a:p>
                  </a:txBody>
                  <a:tcPr marL="68580" marR="68580" marT="0" marB="0"/>
                </a:tc>
              </a:tr>
              <a:tr h="516467">
                <a:tc>
                  <a:txBody>
                    <a:bodyPr/>
                    <a:lstStyle/>
                    <a:p>
                      <a:pPr marL="0" marR="0">
                        <a:spcBef>
                          <a:spcPts val="0"/>
                        </a:spcBef>
                        <a:spcAft>
                          <a:spcPts val="0"/>
                        </a:spcAft>
                      </a:pPr>
                      <a:r>
                        <a:rPr lang="en-US" sz="2000" dirty="0">
                          <a:solidFill>
                            <a:schemeClr val="accent2">
                              <a:lumMod val="75000"/>
                            </a:schemeClr>
                          </a:solidFill>
                          <a:effectLst/>
                        </a:rPr>
                        <a:t>Second Follow-up</a:t>
                      </a:r>
                      <a:endParaRPr lang="en-US" sz="2000" dirty="0">
                        <a:solidFill>
                          <a:schemeClr val="accent2">
                            <a:lumMod val="75000"/>
                          </a:schemeClr>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1.30</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0.60, 2.79</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1.23</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0.84, 1.79</a:t>
                      </a:r>
                      <a:endParaRPr lang="en-US" sz="2000" dirty="0">
                        <a:effectLst/>
                        <a:latin typeface="Calibri"/>
                        <a:ea typeface="Calibri"/>
                        <a:cs typeface="Times New Roman"/>
                      </a:endParaRPr>
                    </a:p>
                  </a:txBody>
                  <a:tcPr marL="68580" marR="68580" marT="0" marB="0"/>
                </a:tc>
              </a:tr>
              <a:tr h="516467">
                <a:tc>
                  <a:txBody>
                    <a:bodyPr/>
                    <a:lstStyle/>
                    <a:p>
                      <a:pPr marL="0" marR="0">
                        <a:spcBef>
                          <a:spcPts val="0"/>
                        </a:spcBef>
                        <a:spcAft>
                          <a:spcPts val="0"/>
                        </a:spcAft>
                      </a:pPr>
                      <a:r>
                        <a:rPr lang="en-US" sz="2000" dirty="0">
                          <a:solidFill>
                            <a:schemeClr val="accent2">
                              <a:lumMod val="75000"/>
                            </a:schemeClr>
                          </a:solidFill>
                          <a:effectLst/>
                        </a:rPr>
                        <a:t>Third Follow-up</a:t>
                      </a:r>
                      <a:endParaRPr lang="en-US" sz="2000" dirty="0">
                        <a:solidFill>
                          <a:schemeClr val="accent2">
                            <a:lumMod val="75000"/>
                          </a:schemeClr>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0.95</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0.42, 2.15</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1.11</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0.74, 1.66</a:t>
                      </a:r>
                      <a:endParaRPr lang="en-US" sz="2000" dirty="0">
                        <a:effectLst/>
                        <a:latin typeface="Calibri"/>
                        <a:ea typeface="Calibri"/>
                        <a:cs typeface="Times New Roman"/>
                      </a:endParaRPr>
                    </a:p>
                  </a:txBody>
                  <a:tcPr marL="68580" marR="68580" marT="0" marB="0"/>
                </a:tc>
              </a:tr>
              <a:tr h="516467">
                <a:tc>
                  <a:txBody>
                    <a:bodyPr/>
                    <a:lstStyle/>
                    <a:p>
                      <a:pPr marL="0" marR="0">
                        <a:spcBef>
                          <a:spcPts val="0"/>
                        </a:spcBef>
                        <a:spcAft>
                          <a:spcPts val="0"/>
                        </a:spcAft>
                      </a:pPr>
                      <a:r>
                        <a:rPr lang="en-US" sz="2000" dirty="0">
                          <a:solidFill>
                            <a:schemeClr val="accent2">
                              <a:lumMod val="75000"/>
                            </a:schemeClr>
                          </a:solidFill>
                          <a:effectLst/>
                        </a:rPr>
                        <a:t>Last Follow-up</a:t>
                      </a:r>
                      <a:endParaRPr lang="en-US" sz="2000" dirty="0">
                        <a:solidFill>
                          <a:schemeClr val="accent2">
                            <a:lumMod val="75000"/>
                          </a:schemeClr>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0.69</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0.27, 1.77</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1.00</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0.64, 1.57</a:t>
                      </a: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662453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FFFF00"/>
                </a:solidFill>
              </a:rPr>
              <a:t>Primary </a:t>
            </a:r>
            <a:r>
              <a:rPr lang="en-US" sz="2800" dirty="0" smtClean="0">
                <a:solidFill>
                  <a:srgbClr val="FFFF00"/>
                </a:solidFill>
              </a:rPr>
              <a:t>Outcome</a:t>
            </a:r>
            <a:r>
              <a:rPr lang="en-US" sz="2800" dirty="0">
                <a:solidFill>
                  <a:srgbClr val="FFFF00"/>
                </a:solidFill>
              </a:rPr>
              <a:t>: Observed </a:t>
            </a:r>
            <a:r>
              <a:rPr lang="en-US" sz="2800" dirty="0" smtClean="0">
                <a:solidFill>
                  <a:srgbClr val="FFFF00"/>
                </a:solidFill>
              </a:rPr>
              <a:t>Percentage </a:t>
            </a:r>
            <a:r>
              <a:rPr lang="en-US" sz="2800" dirty="0">
                <a:solidFill>
                  <a:srgbClr val="FFFF00"/>
                </a:solidFill>
              </a:rPr>
              <a:t>of </a:t>
            </a:r>
            <a:r>
              <a:rPr lang="en-US" sz="2800" dirty="0" smtClean="0">
                <a:solidFill>
                  <a:srgbClr val="FFFF00"/>
                </a:solidFill>
              </a:rPr>
              <a:t>Zero Days </a:t>
            </a:r>
            <a:r>
              <a:rPr lang="en-US" sz="2800" dirty="0">
                <a:solidFill>
                  <a:srgbClr val="FFFF00"/>
                </a:solidFill>
              </a:rPr>
              <a:t>of </a:t>
            </a:r>
            <a:r>
              <a:rPr lang="en-US" sz="2800" dirty="0" smtClean="0">
                <a:solidFill>
                  <a:srgbClr val="FFFF00"/>
                </a:solidFill>
              </a:rPr>
              <a:t>Stimulant Use </a:t>
            </a:r>
            <a:r>
              <a:rPr lang="en-US" sz="2800" dirty="0">
                <a:solidFill>
                  <a:srgbClr val="FFFF00"/>
                </a:solidFill>
              </a:rPr>
              <a:t>within 30-day </a:t>
            </a:r>
            <a:r>
              <a:rPr lang="en-US" sz="2800" dirty="0" smtClean="0">
                <a:solidFill>
                  <a:srgbClr val="FFFF00"/>
                </a:solidFill>
              </a:rPr>
              <a:t>Window</a:t>
            </a:r>
            <a:endParaRPr lang="en-US" sz="2800" dirty="0">
              <a:solidFill>
                <a:srgbClr val="FFFF00"/>
              </a:solidFill>
            </a:endParaRPr>
          </a:p>
        </p:txBody>
      </p:sp>
      <p:graphicFrame>
        <p:nvGraphicFramePr>
          <p:cNvPr id="3" name="Chart 2"/>
          <p:cNvGraphicFramePr/>
          <p:nvPr>
            <p:extLst>
              <p:ext uri="{D42A27DB-BD31-4B8C-83A1-F6EECF244321}">
                <p14:modId xmlns:p14="http://schemas.microsoft.com/office/powerpoint/2010/main" val="3150022776"/>
              </p:ext>
            </p:extLst>
          </p:nvPr>
        </p:nvGraphicFramePr>
        <p:xfrm>
          <a:off x="762000" y="1447800"/>
          <a:ext cx="7772400" cy="5205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93229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FF00"/>
                </a:solidFill>
              </a:rPr>
              <a:t>Primary </a:t>
            </a:r>
            <a:r>
              <a:rPr lang="en-US" sz="3200" dirty="0" smtClean="0">
                <a:solidFill>
                  <a:srgbClr val="FFFF00"/>
                </a:solidFill>
              </a:rPr>
              <a:t>Outcome</a:t>
            </a:r>
            <a:r>
              <a:rPr lang="en-US" sz="3200" dirty="0">
                <a:solidFill>
                  <a:srgbClr val="FFFF00"/>
                </a:solidFill>
              </a:rPr>
              <a:t>: Observed </a:t>
            </a:r>
            <a:r>
              <a:rPr lang="en-US" sz="3200" dirty="0" smtClean="0">
                <a:solidFill>
                  <a:srgbClr val="FFFF00"/>
                </a:solidFill>
              </a:rPr>
              <a:t>Average Number </a:t>
            </a:r>
            <a:r>
              <a:rPr lang="en-US" sz="3200" dirty="0">
                <a:solidFill>
                  <a:srgbClr val="FFFF00"/>
                </a:solidFill>
              </a:rPr>
              <a:t>of </a:t>
            </a:r>
            <a:r>
              <a:rPr lang="en-US" sz="3200" dirty="0" smtClean="0">
                <a:solidFill>
                  <a:srgbClr val="FFFF00"/>
                </a:solidFill>
              </a:rPr>
              <a:t>Stimulant Use Days </a:t>
            </a:r>
            <a:r>
              <a:rPr lang="en-US" sz="3200" dirty="0">
                <a:solidFill>
                  <a:srgbClr val="FFFF00"/>
                </a:solidFill>
              </a:rPr>
              <a:t>within 30-day </a:t>
            </a:r>
            <a:r>
              <a:rPr lang="en-US" sz="3200" dirty="0" smtClean="0">
                <a:solidFill>
                  <a:srgbClr val="FFFF00"/>
                </a:solidFill>
              </a:rPr>
              <a:t>Window</a:t>
            </a:r>
            <a:endParaRPr lang="en-US" sz="3200" dirty="0">
              <a:solidFill>
                <a:srgbClr val="FFFF00"/>
              </a:solidFill>
            </a:endParaRPr>
          </a:p>
        </p:txBody>
      </p:sp>
      <p:graphicFrame>
        <p:nvGraphicFramePr>
          <p:cNvPr id="3" name="Chart 2"/>
          <p:cNvGraphicFramePr/>
          <p:nvPr>
            <p:extLst>
              <p:ext uri="{D42A27DB-BD31-4B8C-83A1-F6EECF244321}">
                <p14:modId xmlns:p14="http://schemas.microsoft.com/office/powerpoint/2010/main" val="1827912140"/>
              </p:ext>
            </p:extLst>
          </p:nvPr>
        </p:nvGraphicFramePr>
        <p:xfrm>
          <a:off x="304800" y="1600199"/>
          <a:ext cx="8610600" cy="50292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32235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Autofit/>
          </a:bodyPr>
          <a:lstStyle/>
          <a:p>
            <a:r>
              <a:rPr lang="en-US" sz="2800" dirty="0" smtClean="0">
                <a:solidFill>
                  <a:srgbClr val="FFFF00"/>
                </a:solidFill>
              </a:rPr>
              <a:t>Probability </a:t>
            </a:r>
            <a:r>
              <a:rPr lang="en-US" sz="2800" dirty="0">
                <a:solidFill>
                  <a:srgbClr val="FFFF00"/>
                </a:solidFill>
              </a:rPr>
              <a:t>of End-of Treatment Abstinence Based on Treatment Condition and Mid-Treatment Use</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261213329"/>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895925848"/>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358135" y="2743200"/>
            <a:ext cx="1939955" cy="553998"/>
          </a:xfrm>
          <a:prstGeom prst="rect">
            <a:avLst/>
          </a:prstGeom>
          <a:noFill/>
        </p:spPr>
        <p:txBody>
          <a:bodyPr wrap="none" rtlCol="0">
            <a:spAutoFit/>
          </a:bodyPr>
          <a:lstStyle/>
          <a:p>
            <a:pPr algn="ctr" fontAlgn="auto">
              <a:spcBef>
                <a:spcPts val="0"/>
              </a:spcBef>
              <a:spcAft>
                <a:spcPts val="0"/>
              </a:spcAft>
            </a:pPr>
            <a:r>
              <a:rPr lang="en-US" sz="1600" b="1" dirty="0">
                <a:latin typeface="Calibri"/>
              </a:rPr>
              <a:t>Odds Ratio = 2.77</a:t>
            </a:r>
            <a:r>
              <a:rPr lang="en-US" sz="1600" b="1" dirty="0" smtClean="0">
                <a:latin typeface="Calibri"/>
              </a:rPr>
              <a:t>*</a:t>
            </a:r>
          </a:p>
          <a:p>
            <a:pPr algn="ctr" fontAlgn="auto">
              <a:spcBef>
                <a:spcPts val="0"/>
              </a:spcBef>
              <a:spcAft>
                <a:spcPts val="0"/>
              </a:spcAft>
            </a:pPr>
            <a:r>
              <a:rPr lang="en-US" sz="1400" dirty="0" smtClean="0">
                <a:latin typeface="+mn-lt"/>
              </a:rPr>
              <a:t>(95% CI =  1.08, 7.08)</a:t>
            </a:r>
            <a:endParaRPr lang="en-US" sz="1400" dirty="0">
              <a:latin typeface="+mn-lt"/>
            </a:endParaRPr>
          </a:p>
        </p:txBody>
      </p:sp>
      <p:sp>
        <p:nvSpPr>
          <p:cNvPr id="9" name="TextBox 8"/>
          <p:cNvSpPr txBox="1"/>
          <p:nvPr/>
        </p:nvSpPr>
        <p:spPr>
          <a:xfrm>
            <a:off x="544817" y="6400799"/>
            <a:ext cx="1576072" cy="307777"/>
          </a:xfrm>
          <a:prstGeom prst="rect">
            <a:avLst/>
          </a:prstGeom>
          <a:noFill/>
        </p:spPr>
        <p:txBody>
          <a:bodyPr wrap="none" rtlCol="0">
            <a:spAutoFit/>
          </a:bodyPr>
          <a:lstStyle/>
          <a:p>
            <a:pPr fontAlgn="auto">
              <a:spcBef>
                <a:spcPts val="0"/>
              </a:spcBef>
              <a:spcAft>
                <a:spcPts val="0"/>
              </a:spcAft>
            </a:pPr>
            <a:r>
              <a:rPr lang="en-US" sz="1400" dirty="0">
                <a:solidFill>
                  <a:srgbClr val="FFFF00"/>
                </a:solidFill>
                <a:latin typeface="Calibri"/>
              </a:rPr>
              <a:t>*P&lt; .05;  **p&lt; .025</a:t>
            </a:r>
          </a:p>
        </p:txBody>
      </p:sp>
    </p:spTree>
    <p:extLst>
      <p:ext uri="{BB962C8B-B14F-4D97-AF65-F5344CB8AC3E}">
        <p14:creationId xmlns:p14="http://schemas.microsoft.com/office/powerpoint/2010/main" val="393497053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rgbClr val="FFFF00"/>
                </a:solidFill>
              </a:rPr>
              <a:t>Average </a:t>
            </a:r>
            <a:r>
              <a:rPr lang="en-US" sz="2400" dirty="0" smtClean="0">
                <a:solidFill>
                  <a:srgbClr val="FFFF00"/>
                </a:solidFill>
              </a:rPr>
              <a:t>Number </a:t>
            </a:r>
            <a:r>
              <a:rPr lang="en-US" sz="2400" dirty="0">
                <a:solidFill>
                  <a:srgbClr val="FFFF00"/>
                </a:solidFill>
              </a:rPr>
              <a:t>of</a:t>
            </a:r>
            <a:r>
              <a:rPr lang="en-US" sz="2400" dirty="0" smtClean="0">
                <a:solidFill>
                  <a:srgbClr val="FFFF00"/>
                </a:solidFill>
              </a:rPr>
              <a:t> Days </a:t>
            </a:r>
            <a:r>
              <a:rPr lang="en-US" sz="2400" dirty="0">
                <a:solidFill>
                  <a:srgbClr val="FFFF00"/>
                </a:solidFill>
              </a:rPr>
              <a:t>of </a:t>
            </a:r>
            <a:r>
              <a:rPr lang="en-US" sz="2400" dirty="0" smtClean="0">
                <a:solidFill>
                  <a:srgbClr val="FFFF00"/>
                </a:solidFill>
              </a:rPr>
              <a:t>Stimulant Use </a:t>
            </a:r>
            <a:r>
              <a:rPr lang="en-US" sz="2400" dirty="0">
                <a:solidFill>
                  <a:srgbClr val="FFFF00"/>
                </a:solidFill>
              </a:rPr>
              <a:t>at </a:t>
            </a:r>
            <a:r>
              <a:rPr lang="en-US" sz="2400" dirty="0" smtClean="0">
                <a:solidFill>
                  <a:srgbClr val="FFFF00"/>
                </a:solidFill>
              </a:rPr>
              <a:t>End-of-Treatment Based </a:t>
            </a:r>
            <a:r>
              <a:rPr lang="en-US" sz="2400" dirty="0">
                <a:solidFill>
                  <a:srgbClr val="FFFF00"/>
                </a:solidFill>
              </a:rPr>
              <a:t>on Treatment Condition and Mid-Treatment Use</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874700535"/>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883610820"/>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2502462" y="2438400"/>
            <a:ext cx="1904999" cy="553998"/>
          </a:xfrm>
          <a:prstGeom prst="rect">
            <a:avLst/>
          </a:prstGeom>
          <a:noFill/>
        </p:spPr>
        <p:txBody>
          <a:bodyPr wrap="square" rtlCol="0">
            <a:spAutoFit/>
          </a:bodyPr>
          <a:lstStyle/>
          <a:p>
            <a:pPr algn="ctr" fontAlgn="auto">
              <a:spcBef>
                <a:spcPts val="0"/>
              </a:spcBef>
              <a:spcAft>
                <a:spcPts val="0"/>
              </a:spcAft>
            </a:pPr>
            <a:r>
              <a:rPr lang="en-US" sz="1600" b="1" dirty="0">
                <a:solidFill>
                  <a:schemeClr val="tx2"/>
                </a:solidFill>
                <a:latin typeface="Calibri"/>
              </a:rPr>
              <a:t>Rate Ratio = 1.79</a:t>
            </a:r>
            <a:r>
              <a:rPr lang="en-US" sz="1600" b="1" dirty="0" smtClean="0">
                <a:solidFill>
                  <a:schemeClr val="tx2"/>
                </a:solidFill>
                <a:latin typeface="Calibri"/>
              </a:rPr>
              <a:t>*</a:t>
            </a:r>
          </a:p>
          <a:p>
            <a:pPr algn="ctr" fontAlgn="auto">
              <a:spcBef>
                <a:spcPts val="0"/>
              </a:spcBef>
              <a:spcAft>
                <a:spcPts val="0"/>
              </a:spcAft>
            </a:pPr>
            <a:r>
              <a:rPr lang="en-US" sz="1400" dirty="0" smtClean="0">
                <a:solidFill>
                  <a:schemeClr val="tx2"/>
                </a:solidFill>
                <a:latin typeface="+mn-lt"/>
              </a:rPr>
              <a:t>(95% CI = 1.05, 3.04)</a:t>
            </a:r>
            <a:endParaRPr lang="en-US" sz="1400" dirty="0">
              <a:solidFill>
                <a:schemeClr val="tx2"/>
              </a:solidFill>
              <a:latin typeface="+mn-lt"/>
            </a:endParaRPr>
          </a:p>
        </p:txBody>
      </p:sp>
      <p:sp>
        <p:nvSpPr>
          <p:cNvPr id="9" name="TextBox 8"/>
          <p:cNvSpPr txBox="1"/>
          <p:nvPr/>
        </p:nvSpPr>
        <p:spPr>
          <a:xfrm>
            <a:off x="685800" y="6400800"/>
            <a:ext cx="1617751" cy="307777"/>
          </a:xfrm>
          <a:prstGeom prst="rect">
            <a:avLst/>
          </a:prstGeom>
          <a:noFill/>
        </p:spPr>
        <p:txBody>
          <a:bodyPr wrap="none" rtlCol="0">
            <a:spAutoFit/>
          </a:bodyPr>
          <a:lstStyle/>
          <a:p>
            <a:pPr fontAlgn="auto">
              <a:spcBef>
                <a:spcPts val="0"/>
              </a:spcBef>
              <a:spcAft>
                <a:spcPts val="0"/>
              </a:spcAft>
            </a:pPr>
            <a:r>
              <a:rPr lang="en-US" sz="1400" dirty="0">
                <a:solidFill>
                  <a:srgbClr val="FFFF00"/>
                </a:solidFill>
                <a:latin typeface="Calibri"/>
              </a:rPr>
              <a:t>*p&lt; .05;   **p&lt; .001</a:t>
            </a:r>
          </a:p>
        </p:txBody>
      </p:sp>
    </p:spTree>
    <p:extLst>
      <p:ext uri="{BB962C8B-B14F-4D97-AF65-F5344CB8AC3E}">
        <p14:creationId xmlns:p14="http://schemas.microsoft.com/office/powerpoint/2010/main" val="404696466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kern="0" dirty="0">
                <a:solidFill>
                  <a:srgbClr val="FFFF00"/>
                </a:solidFill>
              </a:rPr>
              <a:t>Model-based </a:t>
            </a:r>
            <a:r>
              <a:rPr lang="en-US" sz="3200" kern="0" dirty="0" smtClean="0">
                <a:solidFill>
                  <a:srgbClr val="FFFF00"/>
                </a:solidFill>
              </a:rPr>
              <a:t>Average Predicted Probabilities </a:t>
            </a:r>
            <a:r>
              <a:rPr lang="en-US" sz="3200" kern="0" dirty="0">
                <a:solidFill>
                  <a:srgbClr val="FFFF00"/>
                </a:solidFill>
              </a:rPr>
              <a:t>of </a:t>
            </a:r>
            <a:r>
              <a:rPr lang="en-US" sz="3200" kern="0" dirty="0" smtClean="0">
                <a:solidFill>
                  <a:srgbClr val="FFFF00"/>
                </a:solidFill>
              </a:rPr>
              <a:t>Having </a:t>
            </a:r>
            <a:r>
              <a:rPr lang="en-US" sz="3200" kern="0" dirty="0">
                <a:solidFill>
                  <a:srgbClr val="FFFF00"/>
                </a:solidFill>
              </a:rPr>
              <a:t>a Positive </a:t>
            </a:r>
            <a:r>
              <a:rPr lang="en-US" sz="3200" kern="0" dirty="0" smtClean="0">
                <a:solidFill>
                  <a:srgbClr val="FFFF00"/>
                </a:solidFill>
              </a:rPr>
              <a:t>Urine </a:t>
            </a:r>
            <a:r>
              <a:rPr lang="en-US" sz="3200" kern="0" dirty="0">
                <a:solidFill>
                  <a:srgbClr val="FFFF00"/>
                </a:solidFill>
              </a:rPr>
              <a:t>S</a:t>
            </a:r>
            <a:r>
              <a:rPr lang="en-US" sz="3200" kern="0" dirty="0" smtClean="0">
                <a:solidFill>
                  <a:srgbClr val="FFFF00"/>
                </a:solidFill>
              </a:rPr>
              <a:t>creen </a:t>
            </a:r>
            <a:r>
              <a:rPr lang="en-US" sz="3200" kern="0" dirty="0">
                <a:solidFill>
                  <a:srgbClr val="FFFF00"/>
                </a:solidFill>
              </a:rPr>
              <a:t>for </a:t>
            </a:r>
            <a:r>
              <a:rPr lang="en-US" sz="3200" kern="0" dirty="0" smtClean="0">
                <a:solidFill>
                  <a:srgbClr val="FFFF00"/>
                </a:solidFill>
              </a:rPr>
              <a:t>Stimulants</a:t>
            </a:r>
            <a:endParaRPr lang="en-US" sz="32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3325274"/>
              </p:ext>
            </p:extLst>
          </p:nvPr>
        </p:nvGraphicFramePr>
        <p:xfrm>
          <a:off x="3810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22974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solidFill>
                  <a:srgbClr val="FFFF00"/>
                </a:solidFill>
              </a:rPr>
              <a:t>Percentage of Subjects with ASI Drug Composite Scores = 0 and Means for those with Scores &gt; 0</a:t>
            </a:r>
            <a:endParaRPr lang="en-US" sz="3200" dirty="0">
              <a:solidFill>
                <a:srgbClr val="FFFF00"/>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359901180"/>
              </p:ext>
            </p:extLst>
          </p:nvPr>
        </p:nvGraphicFramePr>
        <p:xfrm>
          <a:off x="304800" y="1600200"/>
          <a:ext cx="41910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675674582"/>
              </p:ext>
            </p:extLst>
          </p:nvPr>
        </p:nvGraphicFramePr>
        <p:xfrm>
          <a:off x="4648200" y="1600200"/>
          <a:ext cx="42672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1" y="6211669"/>
            <a:ext cx="4191000" cy="646331"/>
          </a:xfrm>
          <a:prstGeom prst="rect">
            <a:avLst/>
          </a:prstGeom>
          <a:noFill/>
        </p:spPr>
        <p:txBody>
          <a:bodyPr wrap="square" rtlCol="0">
            <a:spAutoFit/>
          </a:bodyPr>
          <a:lstStyle/>
          <a:p>
            <a:pPr algn="ctr" fontAlgn="auto">
              <a:spcBef>
                <a:spcPts val="0"/>
              </a:spcBef>
              <a:spcAft>
                <a:spcPts val="0"/>
              </a:spcAft>
            </a:pPr>
            <a:r>
              <a:rPr lang="en-US" dirty="0" smtClean="0">
                <a:solidFill>
                  <a:srgbClr val="FFFF00"/>
                </a:solidFill>
                <a:latin typeface="Calibri"/>
              </a:rPr>
              <a:t>Percent of Subjects with ASI Drug Composite Score = 0</a:t>
            </a:r>
            <a:endParaRPr lang="en-US" dirty="0">
              <a:solidFill>
                <a:srgbClr val="FFFF00"/>
              </a:solidFill>
              <a:latin typeface="Calibri"/>
            </a:endParaRPr>
          </a:p>
        </p:txBody>
      </p:sp>
      <p:sp>
        <p:nvSpPr>
          <p:cNvPr id="8" name="TextBox 7"/>
          <p:cNvSpPr txBox="1"/>
          <p:nvPr/>
        </p:nvSpPr>
        <p:spPr>
          <a:xfrm>
            <a:off x="5029200" y="6205418"/>
            <a:ext cx="3694153" cy="646331"/>
          </a:xfrm>
          <a:prstGeom prst="rect">
            <a:avLst/>
          </a:prstGeom>
          <a:noFill/>
        </p:spPr>
        <p:txBody>
          <a:bodyPr wrap="none" rtlCol="0">
            <a:spAutoFit/>
          </a:bodyPr>
          <a:lstStyle/>
          <a:p>
            <a:pPr algn="ctr" fontAlgn="auto">
              <a:spcBef>
                <a:spcPts val="0"/>
              </a:spcBef>
              <a:spcAft>
                <a:spcPts val="0"/>
              </a:spcAft>
            </a:pPr>
            <a:r>
              <a:rPr lang="en-US" dirty="0" smtClean="0">
                <a:solidFill>
                  <a:srgbClr val="FFFF00"/>
                </a:solidFill>
                <a:latin typeface="Calibri"/>
              </a:rPr>
              <a:t>Mean  ASI Composite Score for Those</a:t>
            </a:r>
          </a:p>
          <a:p>
            <a:pPr algn="ctr" fontAlgn="auto">
              <a:spcBef>
                <a:spcPts val="0"/>
              </a:spcBef>
              <a:spcAft>
                <a:spcPts val="0"/>
              </a:spcAft>
            </a:pPr>
            <a:r>
              <a:rPr lang="en-US" dirty="0" smtClean="0">
                <a:solidFill>
                  <a:srgbClr val="FFFF00"/>
                </a:solidFill>
                <a:latin typeface="Calibri"/>
              </a:rPr>
              <a:t>With Scores &gt; 0 </a:t>
            </a:r>
            <a:endParaRPr lang="en-US" dirty="0">
              <a:solidFill>
                <a:srgbClr val="FFFF00"/>
              </a:solidFill>
              <a:latin typeface="Calibri"/>
            </a:endParaRPr>
          </a:p>
        </p:txBody>
      </p:sp>
    </p:spTree>
    <p:extLst>
      <p:ext uri="{BB962C8B-B14F-4D97-AF65-F5344CB8AC3E}">
        <p14:creationId xmlns:p14="http://schemas.microsoft.com/office/powerpoint/2010/main" val="14267274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dirty="0" smtClean="0">
                <a:solidFill>
                  <a:srgbClr val="FFFF00"/>
                </a:solidFill>
              </a:rPr>
              <a:t>Secondary Outcome Measures on which </a:t>
            </a:r>
            <a:r>
              <a:rPr lang="en-US" sz="3000" u="sng" dirty="0" smtClean="0">
                <a:solidFill>
                  <a:srgbClr val="FFFF00"/>
                </a:solidFill>
              </a:rPr>
              <a:t>Differences were Found</a:t>
            </a:r>
            <a:r>
              <a:rPr lang="en-US" sz="3000" dirty="0" smtClean="0">
                <a:solidFill>
                  <a:srgbClr val="FFFF00"/>
                </a:solidFill>
              </a:rPr>
              <a:t> between STAGE-12 and TAU</a:t>
            </a:r>
            <a:endParaRPr lang="en-US" sz="3000" dirty="0">
              <a:solidFill>
                <a:srgbClr val="FFFF00"/>
              </a:solidFill>
            </a:endParaRPr>
          </a:p>
        </p:txBody>
      </p:sp>
      <p:sp>
        <p:nvSpPr>
          <p:cNvPr id="3" name="Content Placeholder 2"/>
          <p:cNvSpPr>
            <a:spLocks noGrp="1"/>
          </p:cNvSpPr>
          <p:nvPr>
            <p:ph idx="1"/>
          </p:nvPr>
        </p:nvSpPr>
        <p:spPr/>
        <p:txBody>
          <a:bodyPr>
            <a:normAutofit lnSpcReduction="10000"/>
          </a:bodyPr>
          <a:lstStyle/>
          <a:p>
            <a:pPr>
              <a:spcBef>
                <a:spcPts val="1200"/>
              </a:spcBef>
              <a:spcAft>
                <a:spcPts val="600"/>
              </a:spcAft>
            </a:pPr>
            <a:r>
              <a:rPr lang="en-US" sz="2800" dirty="0" smtClean="0">
                <a:solidFill>
                  <a:schemeClr val="bg1"/>
                </a:solidFill>
              </a:rPr>
              <a:t>Number </a:t>
            </a:r>
            <a:r>
              <a:rPr lang="en-US" sz="2800" dirty="0">
                <a:solidFill>
                  <a:schemeClr val="bg1"/>
                </a:solidFill>
              </a:rPr>
              <a:t>of days of AA, NA, CA or CMA meeting attendance (SHAQ</a:t>
            </a:r>
            <a:r>
              <a:rPr lang="en-US" sz="2800" dirty="0" smtClean="0">
                <a:solidFill>
                  <a:schemeClr val="bg1"/>
                </a:solidFill>
              </a:rPr>
              <a:t>) </a:t>
            </a:r>
            <a:r>
              <a:rPr lang="en-US" sz="2800" dirty="0">
                <a:solidFill>
                  <a:schemeClr val="bg1"/>
                </a:solidFill>
              </a:rPr>
              <a:t>at baseline and mid-treatment, RR = 1.21 and RR = 1.18, </a:t>
            </a:r>
            <a:r>
              <a:rPr lang="en-US" sz="2800" dirty="0" smtClean="0">
                <a:solidFill>
                  <a:schemeClr val="bg1"/>
                </a:solidFill>
              </a:rPr>
              <a:t>respectively (SHAQ) </a:t>
            </a:r>
          </a:p>
          <a:p>
            <a:pPr>
              <a:spcBef>
                <a:spcPts val="1200"/>
              </a:spcBef>
              <a:spcAft>
                <a:spcPts val="600"/>
              </a:spcAft>
            </a:pPr>
            <a:r>
              <a:rPr lang="en-US" sz="2800" dirty="0" smtClean="0">
                <a:solidFill>
                  <a:schemeClr val="bg1"/>
                </a:solidFill>
              </a:rPr>
              <a:t>Number </a:t>
            </a:r>
            <a:r>
              <a:rPr lang="en-US" sz="2800" dirty="0">
                <a:solidFill>
                  <a:schemeClr val="bg1"/>
                </a:solidFill>
              </a:rPr>
              <a:t>of </a:t>
            </a:r>
            <a:r>
              <a:rPr lang="en-US" sz="2800" dirty="0" smtClean="0">
                <a:solidFill>
                  <a:schemeClr val="bg1"/>
                </a:solidFill>
              </a:rPr>
              <a:t>types of other activities engaged in during 30 day assessment windows </a:t>
            </a:r>
            <a:r>
              <a:rPr lang="en-US" sz="2800" dirty="0">
                <a:solidFill>
                  <a:schemeClr val="bg1"/>
                </a:solidFill>
              </a:rPr>
              <a:t>(</a:t>
            </a:r>
            <a:r>
              <a:rPr lang="en-US" sz="2800" dirty="0" smtClean="0">
                <a:solidFill>
                  <a:schemeClr val="bg1"/>
                </a:solidFill>
              </a:rPr>
              <a:t>SHAQ)</a:t>
            </a:r>
          </a:p>
          <a:p>
            <a:pPr>
              <a:spcBef>
                <a:spcPts val="1200"/>
              </a:spcBef>
              <a:spcAft>
                <a:spcPts val="600"/>
              </a:spcAft>
            </a:pPr>
            <a:r>
              <a:rPr lang="en-US" sz="2800" dirty="0" smtClean="0">
                <a:solidFill>
                  <a:schemeClr val="bg1"/>
                </a:solidFill>
              </a:rPr>
              <a:t>Maximum number of days of self-reported duties at meetings </a:t>
            </a:r>
            <a:r>
              <a:rPr lang="en-US" sz="2800" dirty="0">
                <a:solidFill>
                  <a:schemeClr val="bg1"/>
                </a:solidFill>
              </a:rPr>
              <a:t>at end-of-treatment and the first and last follow-up periods </a:t>
            </a:r>
            <a:r>
              <a:rPr lang="en-US" sz="2800" dirty="0" smtClean="0">
                <a:solidFill>
                  <a:schemeClr val="bg1"/>
                </a:solidFill>
              </a:rPr>
              <a:t>within a 30-day assessment window (SHAQ) </a:t>
            </a:r>
          </a:p>
          <a:p>
            <a:endParaRPr lang="en-US" sz="2800" dirty="0" smtClean="0">
              <a:solidFill>
                <a:schemeClr val="bg1"/>
              </a:solidFill>
            </a:endParaRPr>
          </a:p>
          <a:p>
            <a:endParaRPr lang="en-US" sz="2800" dirty="0">
              <a:solidFill>
                <a:schemeClr val="bg1"/>
              </a:solidFill>
            </a:endParaRPr>
          </a:p>
        </p:txBody>
      </p:sp>
      <p:sp>
        <p:nvSpPr>
          <p:cNvPr id="5" name="Line 6"/>
          <p:cNvSpPr>
            <a:spLocks noChangeShapeType="1"/>
          </p:cNvSpPr>
          <p:nvPr/>
        </p:nvSpPr>
        <p:spPr bwMode="auto">
          <a:xfrm>
            <a:off x="0" y="1524000"/>
            <a:ext cx="9144000" cy="0"/>
          </a:xfrm>
          <a:prstGeom prst="line">
            <a:avLst/>
          </a:prstGeom>
          <a:noFill/>
          <a:ln w="317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white"/>
              </a:solidFill>
            </a:endParaRPr>
          </a:p>
        </p:txBody>
      </p:sp>
    </p:spTree>
    <p:extLst>
      <p:ext uri="{BB962C8B-B14F-4D97-AF65-F5344CB8AC3E}">
        <p14:creationId xmlns:p14="http://schemas.microsoft.com/office/powerpoint/2010/main" val="873484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52400" y="304800"/>
            <a:ext cx="8839200" cy="1143000"/>
          </a:xfrm>
        </p:spPr>
        <p:txBody>
          <a:bodyPr/>
          <a:lstStyle/>
          <a:p>
            <a:r>
              <a:rPr lang="en-US" sz="2800">
                <a:solidFill>
                  <a:srgbClr val="FFFF00"/>
                </a:solidFill>
                <a:latin typeface="Arial Rounded MT Bold" pitchFamily="34" charset="0"/>
              </a:rPr>
              <a:t>The Crushing Weight of the Data Support the Potential Positive Benefits of 12-Step Involvement</a:t>
            </a:r>
          </a:p>
        </p:txBody>
      </p:sp>
      <p:pic>
        <p:nvPicPr>
          <p:cNvPr id="69635" name="Picture 3" descr="10-22-~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741488"/>
            <a:ext cx="5943600" cy="5116512"/>
          </a:xfrm>
          <a:noFill/>
          <a:ln/>
        </p:spPr>
      </p:pic>
    </p:spTree>
    <p:extLst>
      <p:ext uri="{BB962C8B-B14F-4D97-AF65-F5344CB8AC3E}">
        <p14:creationId xmlns:p14="http://schemas.microsoft.com/office/powerpoint/2010/main" val="1553455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checkerboard(across)">
                                      <p:cBhvr>
                                        <p:cTn id="7" dur="5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solidFill>
                  <a:srgbClr val="FFFF00"/>
                </a:solidFill>
              </a:rPr>
              <a:t>Number of Other Self-Help Activities and </a:t>
            </a:r>
            <a:br>
              <a:rPr lang="en-US" sz="3200" dirty="0" smtClean="0">
                <a:solidFill>
                  <a:srgbClr val="FFFF00"/>
                </a:solidFill>
              </a:rPr>
            </a:br>
            <a:r>
              <a:rPr lang="en-US" sz="3200" dirty="0" smtClean="0">
                <a:solidFill>
                  <a:srgbClr val="FFFF00"/>
                </a:solidFill>
              </a:rPr>
              <a:t>Days of Doing Duties at 12-Step Meetings (SHAQ)</a:t>
            </a:r>
            <a:endParaRPr lang="en-US" sz="3200" dirty="0">
              <a:solidFill>
                <a:srgbClr val="FFFF00"/>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614559514"/>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1681945436"/>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04800" y="6248400"/>
            <a:ext cx="4470711" cy="369332"/>
          </a:xfrm>
          <a:prstGeom prst="rect">
            <a:avLst/>
          </a:prstGeom>
          <a:noFill/>
        </p:spPr>
        <p:txBody>
          <a:bodyPr wrap="none" rtlCol="0">
            <a:spAutoFit/>
          </a:bodyPr>
          <a:lstStyle/>
          <a:p>
            <a:pPr fontAlgn="auto">
              <a:spcBef>
                <a:spcPts val="0"/>
              </a:spcBef>
              <a:spcAft>
                <a:spcPts val="0"/>
              </a:spcAft>
            </a:pPr>
            <a:r>
              <a:rPr lang="en-US" dirty="0">
                <a:solidFill>
                  <a:srgbClr val="FFFF00"/>
                </a:solidFill>
                <a:latin typeface="Calibri"/>
              </a:rPr>
              <a:t>Average Number of Other Self-Help Activities </a:t>
            </a:r>
          </a:p>
        </p:txBody>
      </p:sp>
      <p:sp>
        <p:nvSpPr>
          <p:cNvPr id="7" name="TextBox 6"/>
          <p:cNvSpPr txBox="1"/>
          <p:nvPr/>
        </p:nvSpPr>
        <p:spPr>
          <a:xfrm>
            <a:off x="1295400" y="4674542"/>
            <a:ext cx="3366627" cy="461665"/>
          </a:xfrm>
          <a:prstGeom prst="rect">
            <a:avLst/>
          </a:prstGeom>
          <a:noFill/>
        </p:spPr>
        <p:txBody>
          <a:bodyPr wrap="none" rtlCol="0">
            <a:spAutoFit/>
          </a:bodyPr>
          <a:lstStyle/>
          <a:p>
            <a:pPr fontAlgn="auto">
              <a:spcBef>
                <a:spcPts val="0"/>
              </a:spcBef>
              <a:spcAft>
                <a:spcPts val="0"/>
              </a:spcAft>
            </a:pPr>
            <a:r>
              <a:rPr lang="en-US" sz="2400" dirty="0">
                <a:solidFill>
                  <a:prstClr val="black"/>
                </a:solidFill>
                <a:latin typeface="Calibri"/>
              </a:rPr>
              <a:t>*       *       *        *       *      </a:t>
            </a:r>
          </a:p>
        </p:txBody>
      </p:sp>
      <p:sp>
        <p:nvSpPr>
          <p:cNvPr id="9" name="Rectangle 8"/>
          <p:cNvSpPr/>
          <p:nvPr/>
        </p:nvSpPr>
        <p:spPr>
          <a:xfrm>
            <a:off x="4737411" y="6109900"/>
            <a:ext cx="4572000" cy="646331"/>
          </a:xfrm>
          <a:prstGeom prst="rect">
            <a:avLst/>
          </a:prstGeom>
        </p:spPr>
        <p:txBody>
          <a:bodyPr>
            <a:spAutoFit/>
          </a:bodyPr>
          <a:lstStyle/>
          <a:p>
            <a:pPr algn="ctr" fontAlgn="auto">
              <a:spcBef>
                <a:spcPts val="0"/>
              </a:spcBef>
              <a:spcAft>
                <a:spcPts val="0"/>
              </a:spcAft>
            </a:pPr>
            <a:r>
              <a:rPr lang="en-US" dirty="0">
                <a:solidFill>
                  <a:srgbClr val="FFFF00"/>
                </a:solidFill>
                <a:latin typeface="Calibri"/>
              </a:rPr>
              <a:t>Number of days of Duties at Self-Help</a:t>
            </a:r>
          </a:p>
          <a:p>
            <a:pPr algn="ctr" fontAlgn="auto">
              <a:spcBef>
                <a:spcPts val="0"/>
              </a:spcBef>
              <a:spcAft>
                <a:spcPts val="0"/>
              </a:spcAft>
            </a:pPr>
            <a:r>
              <a:rPr lang="en-US" dirty="0">
                <a:solidFill>
                  <a:srgbClr val="FFFF00"/>
                </a:solidFill>
                <a:latin typeface="Calibri"/>
              </a:rPr>
              <a:t>Meetings</a:t>
            </a:r>
          </a:p>
        </p:txBody>
      </p:sp>
    </p:spTree>
    <p:extLst>
      <p:ext uri="{BB962C8B-B14F-4D97-AF65-F5344CB8AC3E}">
        <p14:creationId xmlns:p14="http://schemas.microsoft.com/office/powerpoint/2010/main" val="397334490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solidFill>
                  <a:srgbClr val="FFFF00"/>
                </a:solidFill>
              </a:rPr>
              <a:t>Secondary Outcome Measures on which </a:t>
            </a:r>
            <a:r>
              <a:rPr lang="en-US" sz="3000" u="sng" dirty="0" smtClean="0">
                <a:solidFill>
                  <a:srgbClr val="FFFF00"/>
                </a:solidFill>
              </a:rPr>
              <a:t>No</a:t>
            </a:r>
            <a:r>
              <a:rPr lang="en-US" sz="3000" dirty="0" smtClean="0">
                <a:solidFill>
                  <a:srgbClr val="FFFF00"/>
                </a:solidFill>
              </a:rPr>
              <a:t> Differences were Found between STAGE-12 and TAU</a:t>
            </a:r>
            <a:endParaRPr lang="en-US" sz="3000" dirty="0">
              <a:solidFill>
                <a:srgbClr val="FFFF00"/>
              </a:solidFill>
            </a:endParaRPr>
          </a:p>
        </p:txBody>
      </p:sp>
      <p:sp>
        <p:nvSpPr>
          <p:cNvPr id="3" name="Content Placeholder 2"/>
          <p:cNvSpPr>
            <a:spLocks noGrp="1"/>
          </p:cNvSpPr>
          <p:nvPr>
            <p:ph idx="1"/>
          </p:nvPr>
        </p:nvSpPr>
        <p:spPr/>
        <p:txBody>
          <a:bodyPr>
            <a:normAutofit/>
          </a:bodyPr>
          <a:lstStyle/>
          <a:p>
            <a:pPr>
              <a:spcBef>
                <a:spcPts val="1200"/>
              </a:spcBef>
              <a:spcAft>
                <a:spcPts val="600"/>
              </a:spcAft>
            </a:pPr>
            <a:r>
              <a:rPr lang="en-US" sz="2800" dirty="0" smtClean="0">
                <a:solidFill>
                  <a:schemeClr val="bg1"/>
                </a:solidFill>
              </a:rPr>
              <a:t>Probability of abstinence and </a:t>
            </a:r>
            <a:r>
              <a:rPr lang="en-US" sz="2800" dirty="0">
                <a:solidFill>
                  <a:schemeClr val="bg1"/>
                </a:solidFill>
              </a:rPr>
              <a:t>the number of days of </a:t>
            </a:r>
            <a:r>
              <a:rPr lang="en-US" sz="2800" dirty="0" smtClean="0">
                <a:solidFill>
                  <a:schemeClr val="bg1"/>
                </a:solidFill>
              </a:rPr>
              <a:t>non-stimulant </a:t>
            </a:r>
            <a:r>
              <a:rPr lang="en-US" sz="2800" dirty="0">
                <a:solidFill>
                  <a:schemeClr val="bg1"/>
                </a:solidFill>
              </a:rPr>
              <a:t>d</a:t>
            </a:r>
            <a:r>
              <a:rPr lang="en-US" sz="2800" dirty="0" smtClean="0">
                <a:solidFill>
                  <a:schemeClr val="bg1"/>
                </a:solidFill>
              </a:rPr>
              <a:t>rug </a:t>
            </a:r>
            <a:r>
              <a:rPr lang="en-US" sz="2800" dirty="0">
                <a:solidFill>
                  <a:schemeClr val="bg1"/>
                </a:solidFill>
              </a:rPr>
              <a:t>u</a:t>
            </a:r>
            <a:r>
              <a:rPr lang="en-US" sz="2800" dirty="0" smtClean="0">
                <a:solidFill>
                  <a:schemeClr val="bg1"/>
                </a:solidFill>
              </a:rPr>
              <a:t>se</a:t>
            </a:r>
          </a:p>
          <a:p>
            <a:pPr>
              <a:spcBef>
                <a:spcPts val="1200"/>
              </a:spcBef>
              <a:spcAft>
                <a:spcPts val="600"/>
              </a:spcAft>
            </a:pPr>
            <a:r>
              <a:rPr lang="en-US" sz="2800" dirty="0" smtClean="0">
                <a:solidFill>
                  <a:schemeClr val="bg1"/>
                </a:solidFill>
              </a:rPr>
              <a:t>Probability of attending and the number of days of self-help meeting attendance (SUC)</a:t>
            </a:r>
          </a:p>
          <a:p>
            <a:pPr>
              <a:spcBef>
                <a:spcPts val="1200"/>
              </a:spcBef>
              <a:spcAft>
                <a:spcPts val="600"/>
              </a:spcAft>
            </a:pPr>
            <a:r>
              <a:rPr lang="en-US" sz="2800" dirty="0">
                <a:solidFill>
                  <a:schemeClr val="bg1"/>
                </a:solidFill>
              </a:rPr>
              <a:t>M</a:t>
            </a:r>
            <a:r>
              <a:rPr lang="en-US" sz="2800" dirty="0" smtClean="0">
                <a:solidFill>
                  <a:schemeClr val="bg1"/>
                </a:solidFill>
              </a:rPr>
              <a:t>aximum </a:t>
            </a:r>
            <a:r>
              <a:rPr lang="en-US" sz="2800" dirty="0">
                <a:solidFill>
                  <a:schemeClr val="bg1"/>
                </a:solidFill>
              </a:rPr>
              <a:t>number of days of self-reported speaking at </a:t>
            </a:r>
            <a:r>
              <a:rPr lang="en-US" sz="2800" dirty="0" smtClean="0">
                <a:solidFill>
                  <a:schemeClr val="bg1"/>
                </a:solidFill>
              </a:rPr>
              <a:t>meetings (SHAQ)</a:t>
            </a:r>
          </a:p>
          <a:p>
            <a:pPr>
              <a:spcBef>
                <a:spcPts val="1200"/>
              </a:spcBef>
              <a:spcAft>
                <a:spcPts val="600"/>
              </a:spcAft>
            </a:pPr>
            <a:endParaRPr lang="en-US" sz="2800" dirty="0" smtClean="0">
              <a:solidFill>
                <a:schemeClr val="bg1"/>
              </a:solidFill>
            </a:endParaRPr>
          </a:p>
          <a:p>
            <a:endParaRPr lang="en-US" sz="2800" dirty="0">
              <a:solidFill>
                <a:schemeClr val="bg1"/>
              </a:solidFill>
            </a:endParaRPr>
          </a:p>
        </p:txBody>
      </p:sp>
      <p:sp>
        <p:nvSpPr>
          <p:cNvPr id="4" name="Line 6"/>
          <p:cNvSpPr>
            <a:spLocks noChangeShapeType="1"/>
          </p:cNvSpPr>
          <p:nvPr/>
        </p:nvSpPr>
        <p:spPr bwMode="auto">
          <a:xfrm>
            <a:off x="0" y="1524000"/>
            <a:ext cx="9144000" cy="0"/>
          </a:xfrm>
          <a:prstGeom prst="line">
            <a:avLst/>
          </a:prstGeom>
          <a:noFill/>
          <a:ln w="317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white"/>
              </a:solidFill>
            </a:endParaRPr>
          </a:p>
        </p:txBody>
      </p:sp>
    </p:spTree>
    <p:extLst>
      <p:ext uri="{BB962C8B-B14F-4D97-AF65-F5344CB8AC3E}">
        <p14:creationId xmlns:p14="http://schemas.microsoft.com/office/powerpoint/2010/main" val="23359873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z="2800" b="1" dirty="0" smtClean="0">
                <a:solidFill>
                  <a:srgbClr val="FFFF00"/>
                </a:solidFill>
              </a:rPr>
              <a:t>Summary: STAGE-12 </a:t>
            </a:r>
            <a:r>
              <a:rPr lang="en-US" sz="2800" b="1" dirty="0" err="1" smtClean="0">
                <a:solidFill>
                  <a:srgbClr val="FFFF00"/>
                </a:solidFill>
              </a:rPr>
              <a:t>vs</a:t>
            </a:r>
            <a:r>
              <a:rPr lang="en-US" sz="2800" b="1" dirty="0" smtClean="0">
                <a:solidFill>
                  <a:srgbClr val="FFFF00"/>
                </a:solidFill>
              </a:rPr>
              <a:t> TAU</a:t>
            </a:r>
            <a:endParaRPr lang="en-US" sz="2800" b="1" dirty="0">
              <a:solidFill>
                <a:srgbClr val="FFFF00"/>
              </a:solidFill>
            </a:endParaRPr>
          </a:p>
        </p:txBody>
      </p:sp>
      <p:sp>
        <p:nvSpPr>
          <p:cNvPr id="3" name="Content Placeholder 2"/>
          <p:cNvSpPr>
            <a:spLocks noGrp="1"/>
          </p:cNvSpPr>
          <p:nvPr>
            <p:ph idx="1"/>
          </p:nvPr>
        </p:nvSpPr>
        <p:spPr>
          <a:xfrm>
            <a:off x="457200" y="838200"/>
            <a:ext cx="8229600" cy="5715000"/>
          </a:xfrm>
        </p:spPr>
        <p:txBody>
          <a:bodyPr>
            <a:noAutofit/>
          </a:bodyPr>
          <a:lstStyle/>
          <a:p>
            <a:pPr>
              <a:spcBef>
                <a:spcPts val="1200"/>
              </a:spcBef>
              <a:spcAft>
                <a:spcPts val="600"/>
              </a:spcAft>
            </a:pPr>
            <a:r>
              <a:rPr lang="en-US" sz="2200" dirty="0" smtClean="0">
                <a:solidFill>
                  <a:schemeClr val="bg1"/>
                </a:solidFill>
              </a:rPr>
              <a:t>STAGE-12 increases the probability of abstinence from stimulants during </a:t>
            </a:r>
            <a:r>
              <a:rPr lang="en-US" sz="2200" dirty="0">
                <a:solidFill>
                  <a:schemeClr val="bg1"/>
                </a:solidFill>
              </a:rPr>
              <a:t>and in the last 30 days of </a:t>
            </a:r>
            <a:r>
              <a:rPr lang="en-US" sz="2200" dirty="0" smtClean="0">
                <a:solidFill>
                  <a:schemeClr val="bg1"/>
                </a:solidFill>
              </a:rPr>
              <a:t>the active treatment phase</a:t>
            </a:r>
          </a:p>
          <a:p>
            <a:pPr>
              <a:spcBef>
                <a:spcPts val="1200"/>
              </a:spcBef>
              <a:spcAft>
                <a:spcPts val="600"/>
              </a:spcAft>
            </a:pPr>
            <a:r>
              <a:rPr lang="en-US" sz="2200" dirty="0" smtClean="0">
                <a:solidFill>
                  <a:schemeClr val="bg1"/>
                </a:solidFill>
              </a:rPr>
              <a:t>If abstinence is not achieved during this period, rates of use appear greater among STAGE-12 participants</a:t>
            </a:r>
          </a:p>
          <a:p>
            <a:pPr>
              <a:spcBef>
                <a:spcPts val="1200"/>
              </a:spcBef>
              <a:spcAft>
                <a:spcPts val="600"/>
              </a:spcAft>
            </a:pPr>
            <a:r>
              <a:rPr lang="en-US" sz="2200" dirty="0" smtClean="0">
                <a:solidFill>
                  <a:schemeClr val="bg1"/>
                </a:solidFill>
              </a:rPr>
              <a:t>STAGE-12 associated with significantly lower ASI Composite score at 3-month follow-up and greater change in this measure from baseline to </a:t>
            </a:r>
            <a:r>
              <a:rPr lang="en-US" sz="2200" dirty="0">
                <a:solidFill>
                  <a:schemeClr val="bg1"/>
                </a:solidFill>
              </a:rPr>
              <a:t>3-month follow-up</a:t>
            </a:r>
            <a:r>
              <a:rPr lang="en-US" sz="2200" dirty="0" smtClean="0">
                <a:solidFill>
                  <a:schemeClr val="bg1"/>
                </a:solidFill>
              </a:rPr>
              <a:t> </a:t>
            </a:r>
          </a:p>
          <a:p>
            <a:pPr>
              <a:spcBef>
                <a:spcPts val="1200"/>
              </a:spcBef>
              <a:spcAft>
                <a:spcPts val="600"/>
              </a:spcAft>
            </a:pPr>
            <a:r>
              <a:rPr lang="en-US" sz="2200" dirty="0" smtClean="0">
                <a:solidFill>
                  <a:schemeClr val="bg1"/>
                </a:solidFill>
              </a:rPr>
              <a:t>STAGE-12 associated with greater number of </a:t>
            </a:r>
          </a:p>
          <a:p>
            <a:pPr lvl="1">
              <a:spcBef>
                <a:spcPts val="0"/>
              </a:spcBef>
              <a:spcAft>
                <a:spcPts val="0"/>
              </a:spcAft>
            </a:pPr>
            <a:r>
              <a:rPr lang="en-US" sz="2200" dirty="0" smtClean="0">
                <a:solidFill>
                  <a:schemeClr val="bg1"/>
                </a:solidFill>
              </a:rPr>
              <a:t>days </a:t>
            </a:r>
            <a:r>
              <a:rPr lang="en-US" sz="2200" dirty="0">
                <a:solidFill>
                  <a:schemeClr val="bg1"/>
                </a:solidFill>
              </a:rPr>
              <a:t>of </a:t>
            </a:r>
            <a:r>
              <a:rPr lang="en-US" sz="2200" dirty="0" smtClean="0">
                <a:solidFill>
                  <a:schemeClr val="bg1"/>
                </a:solidFill>
              </a:rPr>
              <a:t>12-step self-help meeting </a:t>
            </a:r>
            <a:r>
              <a:rPr lang="en-US" sz="2200" dirty="0">
                <a:solidFill>
                  <a:schemeClr val="bg1"/>
                </a:solidFill>
              </a:rPr>
              <a:t>attendance </a:t>
            </a:r>
            <a:endParaRPr lang="en-US" sz="2200" dirty="0" smtClean="0">
              <a:solidFill>
                <a:schemeClr val="bg1"/>
              </a:solidFill>
            </a:endParaRPr>
          </a:p>
          <a:p>
            <a:pPr lvl="1">
              <a:spcBef>
                <a:spcPts val="0"/>
              </a:spcBef>
              <a:spcAft>
                <a:spcPts val="0"/>
              </a:spcAft>
            </a:pPr>
            <a:r>
              <a:rPr lang="en-US" sz="2200" dirty="0" smtClean="0">
                <a:solidFill>
                  <a:schemeClr val="bg1"/>
                </a:solidFill>
              </a:rPr>
              <a:t>types </a:t>
            </a:r>
            <a:r>
              <a:rPr lang="en-US" sz="2200" dirty="0">
                <a:solidFill>
                  <a:schemeClr val="bg1"/>
                </a:solidFill>
              </a:rPr>
              <a:t>of other </a:t>
            </a:r>
            <a:r>
              <a:rPr lang="en-US" sz="2200" dirty="0" smtClean="0">
                <a:solidFill>
                  <a:schemeClr val="bg1"/>
                </a:solidFill>
              </a:rPr>
              <a:t>12-step activities engaged in</a:t>
            </a:r>
          </a:p>
          <a:p>
            <a:pPr lvl="1">
              <a:spcBef>
                <a:spcPts val="0"/>
              </a:spcBef>
              <a:spcAft>
                <a:spcPts val="0"/>
              </a:spcAft>
            </a:pPr>
            <a:r>
              <a:rPr lang="en-US" sz="2200" dirty="0" smtClean="0">
                <a:solidFill>
                  <a:schemeClr val="bg1"/>
                </a:solidFill>
              </a:rPr>
              <a:t>maximum </a:t>
            </a:r>
            <a:r>
              <a:rPr lang="en-US" sz="2200" dirty="0">
                <a:solidFill>
                  <a:schemeClr val="bg1"/>
                </a:solidFill>
              </a:rPr>
              <a:t>number of days of self-reported duties at </a:t>
            </a:r>
            <a:r>
              <a:rPr lang="en-US" sz="2200" dirty="0" smtClean="0">
                <a:solidFill>
                  <a:schemeClr val="bg1"/>
                </a:solidFill>
              </a:rPr>
              <a:t>meetings at different periods during and following the active treatment phased </a:t>
            </a:r>
            <a:endParaRPr lang="en-US" sz="2200" dirty="0">
              <a:solidFill>
                <a:schemeClr val="bg1"/>
              </a:solidFill>
            </a:endParaRPr>
          </a:p>
          <a:p>
            <a:pPr>
              <a:spcBef>
                <a:spcPts val="0"/>
              </a:spcBef>
              <a:spcAft>
                <a:spcPts val="0"/>
              </a:spcAft>
            </a:pPr>
            <a:endParaRPr lang="en-US" sz="2200" dirty="0" smtClean="0">
              <a:solidFill>
                <a:schemeClr val="bg1"/>
              </a:solidFill>
            </a:endParaRPr>
          </a:p>
          <a:p>
            <a:pPr>
              <a:spcBef>
                <a:spcPts val="0"/>
              </a:spcBef>
              <a:spcAft>
                <a:spcPts val="0"/>
              </a:spcAft>
            </a:pPr>
            <a:endParaRPr lang="en-US" sz="2200" dirty="0">
              <a:solidFill>
                <a:schemeClr val="bg1"/>
              </a:solidFill>
            </a:endParaRPr>
          </a:p>
        </p:txBody>
      </p:sp>
      <p:sp>
        <p:nvSpPr>
          <p:cNvPr id="4" name="Line 4"/>
          <p:cNvSpPr>
            <a:spLocks noChangeShapeType="1"/>
          </p:cNvSpPr>
          <p:nvPr/>
        </p:nvSpPr>
        <p:spPr bwMode="auto">
          <a:xfrm>
            <a:off x="0" y="685800"/>
            <a:ext cx="9144000" cy="0"/>
          </a:xfrm>
          <a:prstGeom prst="line">
            <a:avLst/>
          </a:prstGeom>
          <a:noFill/>
          <a:ln w="63500">
            <a:solidFill>
              <a:srgbClr val="FFFF00"/>
            </a:solidFill>
            <a:round/>
            <a:headEnd/>
            <a:tailEnd/>
          </a:ln>
          <a:effectLst/>
        </p:spPr>
        <p:txBody>
          <a:bodyPr/>
          <a:lstStyle/>
          <a:p>
            <a:endParaRPr lang="en-US"/>
          </a:p>
        </p:txBody>
      </p:sp>
    </p:spTree>
    <p:extLst>
      <p:ext uri="{BB962C8B-B14F-4D97-AF65-F5344CB8AC3E}">
        <p14:creationId xmlns:p14="http://schemas.microsoft.com/office/powerpoint/2010/main" val="2142901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077200" cy="639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7872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FFFF00"/>
                </a:solidFill>
              </a:rPr>
              <a:t>Comparison of STAGE-12 Completers </a:t>
            </a:r>
            <a:r>
              <a:rPr lang="en-US" sz="4000" dirty="0" err="1" smtClean="0">
                <a:solidFill>
                  <a:srgbClr val="FFFF00"/>
                </a:solidFill>
              </a:rPr>
              <a:t>vs</a:t>
            </a:r>
            <a:r>
              <a:rPr lang="en-US" sz="4000" dirty="0" smtClean="0">
                <a:solidFill>
                  <a:srgbClr val="FFFF00"/>
                </a:solidFill>
              </a:rPr>
              <a:t> Non-Completers</a:t>
            </a:r>
            <a:endParaRPr lang="en-US" sz="4000" dirty="0">
              <a:solidFill>
                <a:srgbClr val="FFFF00"/>
              </a:solidFill>
            </a:endParaRPr>
          </a:p>
        </p:txBody>
      </p:sp>
      <p:sp>
        <p:nvSpPr>
          <p:cNvPr id="5" name="Rectangle 4"/>
          <p:cNvSpPr/>
          <p:nvPr/>
        </p:nvSpPr>
        <p:spPr>
          <a:xfrm>
            <a:off x="381000" y="2438400"/>
            <a:ext cx="8305800" cy="1384995"/>
          </a:xfrm>
          <a:prstGeom prst="rect">
            <a:avLst/>
          </a:prstGeom>
        </p:spPr>
        <p:txBody>
          <a:bodyPr wrap="square">
            <a:spAutoFit/>
          </a:bodyPr>
          <a:lstStyle/>
          <a:p>
            <a:pPr algn="ctr"/>
            <a:r>
              <a:rPr lang="en-US" sz="2800" dirty="0">
                <a:solidFill>
                  <a:srgbClr val="FFFFFF"/>
                </a:solidFill>
              </a:rPr>
              <a:t>Completion of STAGE-12 was defined  </a:t>
            </a:r>
          </a:p>
          <a:p>
            <a:pPr algn="ctr"/>
            <a:r>
              <a:rPr lang="en-US" sz="2800" i="1" dirty="0">
                <a:solidFill>
                  <a:srgbClr val="FFFFFF"/>
                </a:solidFill>
                <a:cs typeface="Times New Roman" pitchFamily="18" charset="0"/>
              </a:rPr>
              <a:t>a priori  </a:t>
            </a:r>
            <a:r>
              <a:rPr lang="en-US" sz="2800" dirty="0">
                <a:solidFill>
                  <a:srgbClr val="FFFFFF"/>
                </a:solidFill>
              </a:rPr>
              <a:t>as the completion of 2 or more individual sessions </a:t>
            </a:r>
            <a:r>
              <a:rPr lang="en-US" sz="2800" i="1" u="sng" dirty="0">
                <a:solidFill>
                  <a:srgbClr val="FFFFFF"/>
                </a:solidFill>
              </a:rPr>
              <a:t>and</a:t>
            </a:r>
            <a:r>
              <a:rPr lang="en-US" sz="2800" i="1" dirty="0">
                <a:solidFill>
                  <a:srgbClr val="FFFFFF"/>
                </a:solidFill>
              </a:rPr>
              <a:t> </a:t>
            </a:r>
            <a:r>
              <a:rPr lang="en-US" sz="2800" dirty="0">
                <a:solidFill>
                  <a:srgbClr val="FFFFFF"/>
                </a:solidFill>
              </a:rPr>
              <a:t>3 or more group sessions</a:t>
            </a:r>
          </a:p>
        </p:txBody>
      </p:sp>
    </p:spTree>
    <p:extLst>
      <p:ext uri="{BB962C8B-B14F-4D97-AF65-F5344CB8AC3E}">
        <p14:creationId xmlns:p14="http://schemas.microsoft.com/office/powerpoint/2010/main" val="35235358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solidFill>
                  <a:srgbClr val="FFFF00"/>
                </a:solidFill>
                <a:ea typeface="Calibri" pitchFamily="34" charset="0"/>
                <a:cs typeface="Times New Roman" pitchFamily="18" charset="0"/>
              </a:rPr>
              <a:t>Odds </a:t>
            </a:r>
            <a:r>
              <a:rPr lang="en-US" sz="2600" dirty="0">
                <a:solidFill>
                  <a:srgbClr val="FFFF00"/>
                </a:solidFill>
                <a:ea typeface="Calibri" pitchFamily="34" charset="0"/>
                <a:cs typeface="Times New Roman" pitchFamily="18" charset="0"/>
              </a:rPr>
              <a:t>Ratios and Incidence Rate </a:t>
            </a:r>
            <a:r>
              <a:rPr lang="en-US" sz="2600" dirty="0" smtClean="0">
                <a:solidFill>
                  <a:srgbClr val="FFFF00"/>
                </a:solidFill>
                <a:ea typeface="Calibri" pitchFamily="34" charset="0"/>
                <a:cs typeface="Times New Roman" pitchFamily="18" charset="0"/>
              </a:rPr>
              <a:t>Ratios </a:t>
            </a:r>
            <a:br>
              <a:rPr lang="en-US" sz="2600" dirty="0" smtClean="0">
                <a:solidFill>
                  <a:srgbClr val="FFFF00"/>
                </a:solidFill>
                <a:ea typeface="Calibri" pitchFamily="34" charset="0"/>
                <a:cs typeface="Times New Roman" pitchFamily="18" charset="0"/>
              </a:rPr>
            </a:br>
            <a:r>
              <a:rPr lang="en-US" sz="2600" dirty="0" smtClean="0">
                <a:solidFill>
                  <a:srgbClr val="FFFF00"/>
                </a:solidFill>
                <a:ea typeface="Calibri" pitchFamily="34" charset="0"/>
                <a:cs typeface="Times New Roman" pitchFamily="18" charset="0"/>
              </a:rPr>
              <a:t>STAGE-12 Completion Status: Days </a:t>
            </a:r>
            <a:r>
              <a:rPr lang="en-US" sz="2600" dirty="0">
                <a:solidFill>
                  <a:srgbClr val="FFFF00"/>
                </a:solidFill>
                <a:ea typeface="Calibri" pitchFamily="34" charset="0"/>
                <a:cs typeface="Times New Roman" pitchFamily="18" charset="0"/>
              </a:rPr>
              <a:t>of Stimulant Substance Use within 30-day Window of Assessment</a:t>
            </a:r>
            <a:endParaRPr lang="en-US" sz="2600" dirty="0">
              <a:solidFill>
                <a:srgbClr val="FFFF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80691065"/>
              </p:ext>
            </p:extLst>
          </p:nvPr>
        </p:nvGraphicFramePr>
        <p:xfrm>
          <a:off x="381000" y="1752600"/>
          <a:ext cx="8458201" cy="4890667"/>
        </p:xfrm>
        <a:graphic>
          <a:graphicData uri="http://schemas.openxmlformats.org/drawingml/2006/table">
            <a:tbl>
              <a:tblPr firstRow="1" firstCol="1" bandRow="1">
                <a:tableStyleId>{5C22544A-7EE6-4342-B048-85BDC9FD1C3A}</a:tableStyleId>
              </a:tblPr>
              <a:tblGrid>
                <a:gridCol w="2082752"/>
                <a:gridCol w="1112921"/>
                <a:gridCol w="2066854"/>
                <a:gridCol w="953932"/>
                <a:gridCol w="2241742"/>
              </a:tblGrid>
              <a:tr h="503378">
                <a:tc>
                  <a:txBody>
                    <a:bodyPr/>
                    <a:lstStyle/>
                    <a:p>
                      <a:pPr marL="0" marR="0">
                        <a:spcBef>
                          <a:spcPts val="0"/>
                        </a:spcBef>
                        <a:spcAft>
                          <a:spcPts val="0"/>
                        </a:spcAft>
                      </a:pPr>
                      <a:r>
                        <a:rPr lang="en-US" sz="2000" dirty="0">
                          <a:effectLst/>
                        </a:rPr>
                        <a:t> </a:t>
                      </a:r>
                      <a:endParaRPr lang="en-US" sz="2000" dirty="0">
                        <a:effectLst/>
                        <a:latin typeface="Calibri"/>
                        <a:ea typeface="Calibri"/>
                        <a:cs typeface="Times New Roman"/>
                      </a:endParaRPr>
                    </a:p>
                  </a:txBody>
                  <a:tcPr marL="68580" marR="68580" marT="0" marB="0"/>
                </a:tc>
                <a:tc gridSpan="2">
                  <a:txBody>
                    <a:bodyPr/>
                    <a:lstStyle/>
                    <a:p>
                      <a:pPr marL="0" marR="0" algn="ctr">
                        <a:spcBef>
                          <a:spcPts val="0"/>
                        </a:spcBef>
                        <a:spcAft>
                          <a:spcPts val="0"/>
                        </a:spcAft>
                      </a:pPr>
                      <a:r>
                        <a:rPr lang="en-US" sz="2000" dirty="0">
                          <a:solidFill>
                            <a:schemeClr val="accent2">
                              <a:lumMod val="75000"/>
                            </a:schemeClr>
                          </a:solidFill>
                          <a:effectLst/>
                        </a:rPr>
                        <a:t>Logistic (Abstinence)</a:t>
                      </a:r>
                      <a:endParaRPr lang="en-US" sz="2000" dirty="0">
                        <a:solidFill>
                          <a:schemeClr val="accent2">
                            <a:lumMod val="75000"/>
                          </a:schemeClr>
                        </a:solidFill>
                        <a:effectLst/>
                        <a:latin typeface="Calibri"/>
                        <a:ea typeface="Calibri"/>
                        <a:cs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000" dirty="0">
                          <a:solidFill>
                            <a:schemeClr val="accent2">
                              <a:lumMod val="75000"/>
                            </a:schemeClr>
                          </a:solidFill>
                          <a:effectLst/>
                        </a:rPr>
                        <a:t>Negative Binomial (Count)</a:t>
                      </a:r>
                      <a:endParaRPr lang="en-US" sz="2000" dirty="0">
                        <a:solidFill>
                          <a:schemeClr val="accent2">
                            <a:lumMod val="75000"/>
                          </a:schemeClr>
                        </a:solidFill>
                        <a:effectLst/>
                        <a:latin typeface="Calibri"/>
                        <a:ea typeface="Calibri"/>
                        <a:cs typeface="Times New Roman"/>
                      </a:endParaRPr>
                    </a:p>
                  </a:txBody>
                  <a:tcPr marL="68580" marR="68580" marT="0" marB="0"/>
                </a:tc>
                <a:tc hMerge="1">
                  <a:txBody>
                    <a:bodyPr/>
                    <a:lstStyle/>
                    <a:p>
                      <a:endParaRPr lang="en-US"/>
                    </a:p>
                  </a:txBody>
                  <a:tcPr/>
                </a:tc>
              </a:tr>
              <a:tr h="1006756">
                <a:tc>
                  <a:txBody>
                    <a:bodyPr/>
                    <a:lstStyle/>
                    <a:p>
                      <a:pPr marL="0" marR="0">
                        <a:spcBef>
                          <a:spcPts val="0"/>
                        </a:spcBef>
                        <a:spcAft>
                          <a:spcPts val="0"/>
                        </a:spcAft>
                      </a:pPr>
                      <a:r>
                        <a:rPr lang="en-US" sz="2000">
                          <a:effectLst/>
                        </a:rPr>
                        <a:t> </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a:effectLst/>
                        </a:rPr>
                        <a:t>Odds Ratio</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a:effectLst/>
                        </a:rPr>
                        <a:t>95% CI for</a:t>
                      </a:r>
                    </a:p>
                    <a:p>
                      <a:pPr marL="0" marR="0" algn="ctr">
                        <a:spcBef>
                          <a:spcPts val="0"/>
                        </a:spcBef>
                        <a:spcAft>
                          <a:spcPts val="0"/>
                        </a:spcAft>
                      </a:pPr>
                      <a:r>
                        <a:rPr lang="en-US" sz="2000">
                          <a:effectLst/>
                        </a:rPr>
                        <a:t>Odds Ratio</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a:effectLst/>
                        </a:rPr>
                        <a:t>Rate Ratio</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a:effectLst/>
                        </a:rPr>
                        <a:t>95% CI for</a:t>
                      </a:r>
                    </a:p>
                    <a:p>
                      <a:pPr marL="0" marR="0" algn="ctr">
                        <a:spcBef>
                          <a:spcPts val="0"/>
                        </a:spcBef>
                        <a:spcAft>
                          <a:spcPts val="0"/>
                        </a:spcAft>
                      </a:pPr>
                      <a:r>
                        <a:rPr lang="en-US" sz="2000">
                          <a:effectLst/>
                        </a:rPr>
                        <a:t>Rate Ratio</a:t>
                      </a:r>
                      <a:endParaRPr lang="en-US" sz="2000">
                        <a:effectLst/>
                        <a:latin typeface="Calibri"/>
                        <a:ea typeface="Calibri"/>
                        <a:cs typeface="Times New Roman"/>
                      </a:endParaRPr>
                    </a:p>
                  </a:txBody>
                  <a:tcPr marL="68580" marR="68580" marT="0" marB="0"/>
                </a:tc>
              </a:tr>
              <a:tr h="544977">
                <a:tc>
                  <a:txBody>
                    <a:bodyPr/>
                    <a:lstStyle/>
                    <a:p>
                      <a:pPr marL="0" marR="0">
                        <a:spcBef>
                          <a:spcPts val="0"/>
                        </a:spcBef>
                        <a:spcAft>
                          <a:spcPts val="0"/>
                        </a:spcAft>
                      </a:pPr>
                      <a:r>
                        <a:rPr lang="en-US" sz="2000" dirty="0">
                          <a:solidFill>
                            <a:schemeClr val="accent2">
                              <a:lumMod val="75000"/>
                            </a:schemeClr>
                          </a:solidFill>
                          <a:effectLst/>
                        </a:rPr>
                        <a:t>Mid-Treatment</a:t>
                      </a:r>
                      <a:endParaRPr lang="en-US" sz="2000" dirty="0">
                        <a:solidFill>
                          <a:schemeClr val="accent2">
                            <a:lumMod val="75000"/>
                          </a:schemeClr>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1" dirty="0" smtClean="0">
                          <a:effectLst/>
                        </a:rPr>
                        <a:t>41.3*</a:t>
                      </a:r>
                      <a:endParaRPr lang="en-US" sz="22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200" b="0" dirty="0">
                          <a:effectLst/>
                        </a:rPr>
                        <a:t> </a:t>
                      </a:r>
                      <a:r>
                        <a:rPr lang="en-US" sz="2200" b="0" dirty="0" smtClean="0">
                          <a:effectLst/>
                        </a:rPr>
                        <a:t>6.55, 260.46</a:t>
                      </a:r>
                      <a:endParaRPr lang="en-US" sz="2200" b="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1" dirty="0" smtClean="0">
                          <a:effectLst/>
                        </a:rPr>
                        <a:t>0.42*    </a:t>
                      </a:r>
                      <a:endParaRPr lang="en-US" sz="22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0" dirty="0" smtClean="0">
                          <a:effectLst/>
                        </a:rPr>
                        <a:t>0.22, 0.81</a:t>
                      </a:r>
                      <a:endParaRPr lang="en-US" sz="2200" b="0" dirty="0">
                        <a:effectLst/>
                        <a:latin typeface="Calibri"/>
                        <a:ea typeface="Calibri"/>
                        <a:cs typeface="Times New Roman"/>
                      </a:endParaRPr>
                    </a:p>
                  </a:txBody>
                  <a:tcPr marL="68580" marR="68580" marT="0" marB="0"/>
                </a:tc>
              </a:tr>
              <a:tr h="503378">
                <a:tc>
                  <a:txBody>
                    <a:bodyPr/>
                    <a:lstStyle/>
                    <a:p>
                      <a:pPr marL="0" marR="0">
                        <a:spcBef>
                          <a:spcPts val="0"/>
                        </a:spcBef>
                        <a:spcAft>
                          <a:spcPts val="0"/>
                        </a:spcAft>
                      </a:pPr>
                      <a:r>
                        <a:rPr lang="en-US" sz="2000" dirty="0">
                          <a:solidFill>
                            <a:schemeClr val="accent2">
                              <a:lumMod val="75000"/>
                            </a:schemeClr>
                          </a:solidFill>
                          <a:effectLst/>
                        </a:rPr>
                        <a:t>End-of-Treatment</a:t>
                      </a:r>
                      <a:endParaRPr lang="en-US" sz="2000" dirty="0">
                        <a:solidFill>
                          <a:schemeClr val="accent2">
                            <a:lumMod val="75000"/>
                          </a:schemeClr>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1" dirty="0" smtClean="0">
                          <a:effectLst/>
                        </a:rPr>
                        <a:t>20.4*</a:t>
                      </a:r>
                      <a:endParaRPr lang="en-US" sz="22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0" dirty="0">
                          <a:effectLst/>
                        </a:rPr>
                        <a:t> </a:t>
                      </a:r>
                      <a:r>
                        <a:rPr lang="en-US" sz="2200" b="0" dirty="0" smtClean="0">
                          <a:effectLst/>
                        </a:rPr>
                        <a:t>4.07, 102.05</a:t>
                      </a:r>
                      <a:endParaRPr lang="en-US" sz="2200" b="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1" dirty="0" smtClean="0">
                          <a:effectLst/>
                        </a:rPr>
                        <a:t>0.51*</a:t>
                      </a:r>
                      <a:endParaRPr lang="en-US" sz="22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0" dirty="0" smtClean="0">
                          <a:effectLst/>
                        </a:rPr>
                        <a:t>0.28, 0.93</a:t>
                      </a:r>
                      <a:endParaRPr lang="en-US" sz="2200" b="0" dirty="0">
                        <a:effectLst/>
                        <a:latin typeface="Calibri"/>
                        <a:ea typeface="Calibri"/>
                        <a:cs typeface="Times New Roman"/>
                      </a:endParaRPr>
                    </a:p>
                  </a:txBody>
                  <a:tcPr marL="68580" marR="68580" marT="0" marB="0"/>
                </a:tc>
              </a:tr>
              <a:tr h="503378">
                <a:tc>
                  <a:txBody>
                    <a:bodyPr/>
                    <a:lstStyle/>
                    <a:p>
                      <a:pPr marL="0" marR="0">
                        <a:spcBef>
                          <a:spcPts val="0"/>
                        </a:spcBef>
                        <a:spcAft>
                          <a:spcPts val="0"/>
                        </a:spcAft>
                      </a:pPr>
                      <a:r>
                        <a:rPr lang="en-US" sz="2000" dirty="0">
                          <a:solidFill>
                            <a:schemeClr val="accent2">
                              <a:lumMod val="75000"/>
                            </a:schemeClr>
                          </a:solidFill>
                          <a:effectLst/>
                        </a:rPr>
                        <a:t>First Follow-up</a:t>
                      </a:r>
                      <a:endParaRPr lang="en-US" sz="2000" dirty="0">
                        <a:solidFill>
                          <a:schemeClr val="accent2">
                            <a:lumMod val="75000"/>
                          </a:schemeClr>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1" dirty="0" smtClean="0">
                          <a:effectLst/>
                        </a:rPr>
                        <a:t>10.1*</a:t>
                      </a:r>
                      <a:endParaRPr lang="en-US" sz="22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0" dirty="0">
                          <a:effectLst/>
                        </a:rPr>
                        <a:t> </a:t>
                      </a:r>
                      <a:r>
                        <a:rPr lang="en-US" sz="2200" b="0" dirty="0" smtClean="0">
                          <a:effectLst/>
                        </a:rPr>
                        <a:t>2.32,  43.54</a:t>
                      </a:r>
                      <a:endParaRPr lang="en-US" sz="2200" b="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0.63</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0.36, 1.10</a:t>
                      </a:r>
                      <a:endParaRPr lang="en-US" sz="2000" dirty="0">
                        <a:effectLst/>
                        <a:latin typeface="Calibri"/>
                        <a:ea typeface="Calibri"/>
                        <a:cs typeface="Times New Roman"/>
                      </a:endParaRPr>
                    </a:p>
                  </a:txBody>
                  <a:tcPr marL="68580" marR="68580" marT="0" marB="0"/>
                </a:tc>
              </a:tr>
              <a:tr h="503378">
                <a:tc>
                  <a:txBody>
                    <a:bodyPr/>
                    <a:lstStyle/>
                    <a:p>
                      <a:pPr marL="0" marR="0">
                        <a:spcBef>
                          <a:spcPts val="0"/>
                        </a:spcBef>
                        <a:spcAft>
                          <a:spcPts val="0"/>
                        </a:spcAft>
                      </a:pPr>
                      <a:r>
                        <a:rPr lang="en-US" sz="2000" dirty="0">
                          <a:solidFill>
                            <a:schemeClr val="accent2">
                              <a:lumMod val="75000"/>
                            </a:schemeClr>
                          </a:solidFill>
                          <a:effectLst/>
                        </a:rPr>
                        <a:t>Second Follow-up</a:t>
                      </a:r>
                      <a:endParaRPr lang="en-US" sz="2000" dirty="0">
                        <a:solidFill>
                          <a:schemeClr val="accent2">
                            <a:lumMod val="75000"/>
                          </a:schemeClr>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1" dirty="0">
                          <a:effectLst/>
                        </a:rPr>
                        <a:t> </a:t>
                      </a:r>
                      <a:r>
                        <a:rPr lang="en-US" sz="2200" b="1" dirty="0" smtClean="0">
                          <a:effectLst/>
                        </a:rPr>
                        <a:t>5.0*</a:t>
                      </a:r>
                      <a:endParaRPr lang="en-US" sz="22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0" dirty="0">
                          <a:effectLst/>
                        </a:rPr>
                        <a:t> </a:t>
                      </a:r>
                      <a:r>
                        <a:rPr lang="en-US" sz="2200" b="0" dirty="0" smtClean="0">
                          <a:effectLst/>
                        </a:rPr>
                        <a:t>1.18,  20.76</a:t>
                      </a:r>
                      <a:endParaRPr lang="en-US" sz="2200" b="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0.76</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0.43, 1.34</a:t>
                      </a:r>
                      <a:endParaRPr lang="en-US" sz="2000" dirty="0">
                        <a:effectLst/>
                        <a:latin typeface="Calibri"/>
                        <a:ea typeface="Calibri"/>
                        <a:cs typeface="Times New Roman"/>
                      </a:endParaRPr>
                    </a:p>
                  </a:txBody>
                  <a:tcPr marL="68580" marR="68580" marT="0" marB="0"/>
                </a:tc>
              </a:tr>
              <a:tr h="503378">
                <a:tc>
                  <a:txBody>
                    <a:bodyPr/>
                    <a:lstStyle/>
                    <a:p>
                      <a:pPr marL="0" marR="0">
                        <a:spcBef>
                          <a:spcPts val="0"/>
                        </a:spcBef>
                        <a:spcAft>
                          <a:spcPts val="0"/>
                        </a:spcAft>
                      </a:pPr>
                      <a:r>
                        <a:rPr lang="en-US" sz="2000" dirty="0">
                          <a:solidFill>
                            <a:schemeClr val="accent2">
                              <a:lumMod val="75000"/>
                            </a:schemeClr>
                          </a:solidFill>
                          <a:effectLst/>
                        </a:rPr>
                        <a:t>Third Follow-up</a:t>
                      </a:r>
                      <a:endParaRPr lang="en-US" sz="2000" dirty="0">
                        <a:solidFill>
                          <a:schemeClr val="accent2">
                            <a:lumMod val="75000"/>
                          </a:schemeClr>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a:effectLst/>
                        </a:rPr>
                        <a:t> </a:t>
                      </a:r>
                      <a:r>
                        <a:rPr lang="en-US" sz="2000" dirty="0" smtClean="0">
                          <a:effectLst/>
                        </a:rPr>
                        <a:t>2.5</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a:effectLst/>
                        </a:rPr>
                        <a:t> </a:t>
                      </a:r>
                      <a:r>
                        <a:rPr lang="en-US" sz="2000" dirty="0" smtClean="0">
                          <a:effectLst/>
                        </a:rPr>
                        <a:t>0.54,  11.15</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0.93</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0.51, 1.70</a:t>
                      </a:r>
                      <a:endParaRPr lang="en-US" sz="2000" dirty="0">
                        <a:effectLst/>
                        <a:latin typeface="Calibri"/>
                        <a:ea typeface="Calibri"/>
                        <a:cs typeface="Times New Roman"/>
                      </a:endParaRPr>
                    </a:p>
                  </a:txBody>
                  <a:tcPr marL="68580" marR="68580" marT="0" marB="0"/>
                </a:tc>
              </a:tr>
              <a:tr h="503378">
                <a:tc>
                  <a:txBody>
                    <a:bodyPr/>
                    <a:lstStyle/>
                    <a:p>
                      <a:pPr marL="0" marR="0">
                        <a:spcBef>
                          <a:spcPts val="0"/>
                        </a:spcBef>
                        <a:spcAft>
                          <a:spcPts val="0"/>
                        </a:spcAft>
                      </a:pPr>
                      <a:r>
                        <a:rPr lang="en-US" sz="2000" dirty="0">
                          <a:solidFill>
                            <a:schemeClr val="accent2">
                              <a:lumMod val="75000"/>
                            </a:schemeClr>
                          </a:solidFill>
                          <a:effectLst/>
                        </a:rPr>
                        <a:t>Last Follow-up</a:t>
                      </a:r>
                      <a:endParaRPr lang="en-US" sz="2000" dirty="0">
                        <a:solidFill>
                          <a:schemeClr val="accent2">
                            <a:lumMod val="75000"/>
                          </a:schemeClr>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a:effectLst/>
                        </a:rPr>
                        <a:t> </a:t>
                      </a:r>
                      <a:r>
                        <a:rPr lang="en-US" sz="2000" dirty="0" smtClean="0">
                          <a:effectLst/>
                        </a:rPr>
                        <a:t>1.2</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a:effectLst/>
                        </a:rPr>
                        <a:t>  </a:t>
                      </a:r>
                      <a:r>
                        <a:rPr lang="en-US" sz="2000" dirty="0" smtClean="0">
                          <a:effectLst/>
                        </a:rPr>
                        <a:t>0.22,   6.63</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1.14</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0.58, 2.23</a:t>
                      </a: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9841951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1143000"/>
          </a:xfrm>
        </p:spPr>
        <p:txBody>
          <a:bodyPr>
            <a:noAutofit/>
          </a:bodyPr>
          <a:lstStyle/>
          <a:p>
            <a:r>
              <a:rPr lang="en-US" sz="2800" dirty="0" smtClean="0">
                <a:solidFill>
                  <a:srgbClr val="FFFF00"/>
                </a:solidFill>
              </a:rPr>
              <a:t/>
            </a:r>
            <a:br>
              <a:rPr lang="en-US" sz="2800" dirty="0" smtClean="0">
                <a:solidFill>
                  <a:srgbClr val="FFFF00"/>
                </a:solidFill>
              </a:rPr>
            </a:br>
            <a:r>
              <a:rPr lang="en-US" sz="2600" dirty="0" smtClean="0">
                <a:solidFill>
                  <a:srgbClr val="FFFF00"/>
                </a:solidFill>
              </a:rPr>
              <a:t>STAGE-12Completers </a:t>
            </a:r>
            <a:r>
              <a:rPr lang="en-US" sz="2600" dirty="0" err="1" smtClean="0">
                <a:solidFill>
                  <a:srgbClr val="FFFF00"/>
                </a:solidFill>
              </a:rPr>
              <a:t>vs</a:t>
            </a:r>
            <a:r>
              <a:rPr lang="en-US" sz="2600" dirty="0" smtClean="0">
                <a:solidFill>
                  <a:srgbClr val="FFFF00"/>
                </a:solidFill>
              </a:rPr>
              <a:t> Non-completers: </a:t>
            </a:r>
            <a:r>
              <a:rPr lang="en-US" sz="2600" dirty="0">
                <a:solidFill>
                  <a:srgbClr val="FFFF00"/>
                </a:solidFill>
              </a:rPr>
              <a:t>Observed </a:t>
            </a:r>
            <a:r>
              <a:rPr lang="en-US" sz="2600" dirty="0" smtClean="0">
                <a:solidFill>
                  <a:srgbClr val="FFFF00"/>
                </a:solidFill>
              </a:rPr>
              <a:t>Percentage </a:t>
            </a:r>
            <a:r>
              <a:rPr lang="en-US" sz="2600" dirty="0">
                <a:solidFill>
                  <a:srgbClr val="FFFF00"/>
                </a:solidFill>
              </a:rPr>
              <a:t>of </a:t>
            </a:r>
            <a:r>
              <a:rPr lang="en-US" sz="2600" dirty="0" smtClean="0">
                <a:solidFill>
                  <a:srgbClr val="FFFF00"/>
                </a:solidFill>
              </a:rPr>
              <a:t>Zero Days </a:t>
            </a:r>
            <a:r>
              <a:rPr lang="en-US" sz="2600" dirty="0">
                <a:solidFill>
                  <a:srgbClr val="FFFF00"/>
                </a:solidFill>
              </a:rPr>
              <a:t>of </a:t>
            </a:r>
            <a:r>
              <a:rPr lang="en-US" sz="2600" dirty="0" smtClean="0">
                <a:solidFill>
                  <a:srgbClr val="FFFF00"/>
                </a:solidFill>
              </a:rPr>
              <a:t>Stimulant Use </a:t>
            </a:r>
            <a:r>
              <a:rPr lang="en-US" sz="2600" dirty="0">
                <a:solidFill>
                  <a:srgbClr val="FFFF00"/>
                </a:solidFill>
              </a:rPr>
              <a:t>within 30-day </a:t>
            </a:r>
            <a:r>
              <a:rPr lang="en-US" sz="2600" dirty="0" smtClean="0">
                <a:solidFill>
                  <a:srgbClr val="FFFF00"/>
                </a:solidFill>
              </a:rPr>
              <a:t>Window</a:t>
            </a:r>
            <a:endParaRPr lang="en-US" sz="2600" dirty="0">
              <a:solidFill>
                <a:srgbClr val="FFFF00"/>
              </a:solidFill>
            </a:endParaRPr>
          </a:p>
        </p:txBody>
      </p:sp>
      <p:graphicFrame>
        <p:nvGraphicFramePr>
          <p:cNvPr id="3" name="Chart 2"/>
          <p:cNvGraphicFramePr/>
          <p:nvPr>
            <p:extLst>
              <p:ext uri="{D42A27DB-BD31-4B8C-83A1-F6EECF244321}">
                <p14:modId xmlns:p14="http://schemas.microsoft.com/office/powerpoint/2010/main" val="595864717"/>
              </p:ext>
            </p:extLst>
          </p:nvPr>
        </p:nvGraphicFramePr>
        <p:xfrm>
          <a:off x="304800" y="1431290"/>
          <a:ext cx="8458200" cy="51219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64609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2600" dirty="0">
                <a:solidFill>
                  <a:srgbClr val="FFFF00"/>
                </a:solidFill>
              </a:rPr>
              <a:t>STAGE-12Completers </a:t>
            </a:r>
            <a:r>
              <a:rPr lang="en-US" sz="2600" dirty="0" err="1">
                <a:solidFill>
                  <a:srgbClr val="FFFF00"/>
                </a:solidFill>
              </a:rPr>
              <a:t>vs</a:t>
            </a:r>
            <a:r>
              <a:rPr lang="en-US" sz="2600" dirty="0">
                <a:solidFill>
                  <a:srgbClr val="FFFF00"/>
                </a:solidFill>
              </a:rPr>
              <a:t> Non-completers</a:t>
            </a:r>
            <a:r>
              <a:rPr lang="en-US" sz="2600" dirty="0" smtClean="0">
                <a:solidFill>
                  <a:srgbClr val="FFFF00"/>
                </a:solidFill>
              </a:rPr>
              <a:t>:</a:t>
            </a:r>
            <a:r>
              <a:rPr lang="en-US" sz="2600" dirty="0" smtClean="0"/>
              <a:t> </a:t>
            </a:r>
            <a:r>
              <a:rPr lang="en-US" sz="2600" dirty="0">
                <a:solidFill>
                  <a:srgbClr val="FFFF00"/>
                </a:solidFill>
              </a:rPr>
              <a:t>Observed Average Number of Stimulant Use Days within 30-day Window</a:t>
            </a:r>
            <a:endParaRPr lang="en-US" sz="2600" dirty="0"/>
          </a:p>
        </p:txBody>
      </p:sp>
      <p:graphicFrame>
        <p:nvGraphicFramePr>
          <p:cNvPr id="3" name="Chart 2"/>
          <p:cNvGraphicFramePr/>
          <p:nvPr>
            <p:extLst>
              <p:ext uri="{D42A27DB-BD31-4B8C-83A1-F6EECF244321}">
                <p14:modId xmlns:p14="http://schemas.microsoft.com/office/powerpoint/2010/main" val="626134756"/>
              </p:ext>
            </p:extLst>
          </p:nvPr>
        </p:nvGraphicFramePr>
        <p:xfrm>
          <a:off x="457200" y="1447800"/>
          <a:ext cx="8382000" cy="52743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57055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557211463"/>
              </p:ext>
            </p:extLst>
          </p:nvPr>
        </p:nvGraphicFramePr>
        <p:xfrm>
          <a:off x="457200" y="17526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p:nvPr>
        </p:nvSpPr>
        <p:spPr>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srgbClr val="FFFF00"/>
                </a:solidFill>
                <a:effectLst/>
                <a:uLnTx/>
                <a:uFillTx/>
              </a:rPr>
              <a:t>Average Predicted Probabilities </a:t>
            </a:r>
            <a:r>
              <a:rPr kumimoji="0" lang="en-US" sz="3000" b="0" i="0" u="none" strike="noStrike" kern="0" cap="none" spc="0" normalizeH="0" baseline="0" noProof="0" dirty="0">
                <a:ln>
                  <a:noFill/>
                </a:ln>
                <a:solidFill>
                  <a:srgbClr val="FFFF00"/>
                </a:solidFill>
                <a:effectLst/>
                <a:uLnTx/>
                <a:uFillTx/>
              </a:rPr>
              <a:t>of </a:t>
            </a:r>
            <a:r>
              <a:rPr kumimoji="0" lang="en-US" sz="3000" b="0" i="0" u="none" strike="noStrike" kern="0" cap="none" spc="0" normalizeH="0" baseline="0" noProof="0" dirty="0" smtClean="0">
                <a:ln>
                  <a:noFill/>
                </a:ln>
                <a:solidFill>
                  <a:srgbClr val="FFFF00"/>
                </a:solidFill>
                <a:effectLst/>
                <a:uLnTx/>
                <a:uFillTx/>
              </a:rPr>
              <a:t>Having </a:t>
            </a:r>
            <a:r>
              <a:rPr kumimoji="0" lang="en-US" sz="3000" b="0" i="0" u="none" strike="noStrike" kern="0" cap="none" spc="0" normalizeH="0" baseline="0" noProof="0" dirty="0">
                <a:ln>
                  <a:noFill/>
                </a:ln>
                <a:solidFill>
                  <a:srgbClr val="FFFF00"/>
                </a:solidFill>
                <a:effectLst/>
                <a:uLnTx/>
                <a:uFillTx/>
              </a:rPr>
              <a:t>a Positive </a:t>
            </a:r>
            <a:r>
              <a:rPr kumimoji="0" lang="en-US" sz="3000" b="0" i="0" u="none" strike="noStrike" kern="0" cap="none" spc="0" normalizeH="0" baseline="0" noProof="0" dirty="0" smtClean="0">
                <a:ln>
                  <a:noFill/>
                </a:ln>
                <a:solidFill>
                  <a:srgbClr val="FFFF00"/>
                </a:solidFill>
                <a:effectLst/>
                <a:uLnTx/>
                <a:uFillTx/>
              </a:rPr>
              <a:t>Urine Screen </a:t>
            </a:r>
            <a:r>
              <a:rPr kumimoji="0" lang="en-US" sz="3000" b="0" i="0" u="none" strike="noStrike" kern="0" cap="none" spc="0" normalizeH="0" baseline="0" noProof="0" dirty="0">
                <a:ln>
                  <a:noFill/>
                </a:ln>
                <a:solidFill>
                  <a:srgbClr val="FFFF00"/>
                </a:solidFill>
                <a:effectLst/>
                <a:uLnTx/>
                <a:uFillTx/>
              </a:rPr>
              <a:t>for </a:t>
            </a:r>
            <a:r>
              <a:rPr kumimoji="0" lang="en-US" sz="3000" b="0" i="0" u="none" strike="noStrike" kern="0" cap="none" spc="0" normalizeH="0" baseline="0" noProof="0" dirty="0" smtClean="0">
                <a:ln>
                  <a:noFill/>
                </a:ln>
                <a:solidFill>
                  <a:srgbClr val="FFFF00"/>
                </a:solidFill>
                <a:effectLst/>
                <a:uLnTx/>
                <a:uFillTx/>
              </a:rPr>
              <a:t>Stimulants</a:t>
            </a:r>
            <a:br>
              <a:rPr kumimoji="0" lang="en-US" sz="3000" b="0" i="0" u="none" strike="noStrike" kern="0" cap="none" spc="0" normalizeH="0" baseline="0" noProof="0" dirty="0" smtClean="0">
                <a:ln>
                  <a:noFill/>
                </a:ln>
                <a:solidFill>
                  <a:srgbClr val="FFFF00"/>
                </a:solidFill>
                <a:effectLst/>
                <a:uLnTx/>
                <a:uFillTx/>
              </a:rPr>
            </a:br>
            <a:r>
              <a:rPr kumimoji="0" lang="en-US" sz="3000" b="0" i="0" u="none" strike="noStrike" kern="0" cap="none" spc="0" normalizeH="0" baseline="0" noProof="0" dirty="0" smtClean="0">
                <a:ln>
                  <a:noFill/>
                </a:ln>
                <a:solidFill>
                  <a:srgbClr val="FFFF00"/>
                </a:solidFill>
                <a:effectLst/>
                <a:uLnTx/>
                <a:uFillTx/>
              </a:rPr>
              <a:t>Stage-12 Completers </a:t>
            </a:r>
            <a:r>
              <a:rPr kumimoji="0" lang="en-US" sz="3000" b="0" i="0" u="none" strike="noStrike" kern="0" cap="none" spc="0" normalizeH="0" baseline="0" noProof="0" dirty="0">
                <a:ln>
                  <a:noFill/>
                </a:ln>
                <a:solidFill>
                  <a:srgbClr val="FFFF00"/>
                </a:solidFill>
                <a:effectLst/>
                <a:uLnTx/>
                <a:uFillTx/>
              </a:rPr>
              <a:t>versus Non-completers</a:t>
            </a:r>
          </a:p>
        </p:txBody>
      </p:sp>
    </p:spTree>
    <p:extLst>
      <p:ext uri="{BB962C8B-B14F-4D97-AF65-F5344CB8AC3E}">
        <p14:creationId xmlns:p14="http://schemas.microsoft.com/office/powerpoint/2010/main" val="136057076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2600" dirty="0" smtClean="0">
                <a:solidFill>
                  <a:srgbClr val="FFFF00"/>
                </a:solidFill>
              </a:rPr>
              <a:t>Odds Ratios of </a:t>
            </a:r>
            <a:r>
              <a:rPr lang="en-US" sz="2400" u="sng" dirty="0" smtClean="0">
                <a:solidFill>
                  <a:srgbClr val="FFFF00"/>
                </a:solidFill>
              </a:rPr>
              <a:t>Not</a:t>
            </a:r>
            <a:r>
              <a:rPr lang="en-US" sz="2400" dirty="0" smtClean="0">
                <a:solidFill>
                  <a:srgbClr val="FFFF00"/>
                </a:solidFill>
              </a:rPr>
              <a:t> </a:t>
            </a:r>
            <a:r>
              <a:rPr lang="en-US" sz="2400" dirty="0">
                <a:solidFill>
                  <a:srgbClr val="FFFF00"/>
                </a:solidFill>
              </a:rPr>
              <a:t>Attending </a:t>
            </a:r>
            <a:r>
              <a:rPr lang="en-US" sz="2600" dirty="0" smtClean="0">
                <a:solidFill>
                  <a:srgbClr val="FFFF00"/>
                </a:solidFill>
              </a:rPr>
              <a:t>and Incidence Rate Ratios for Days </a:t>
            </a:r>
            <a:r>
              <a:rPr lang="en-US" sz="2600" dirty="0">
                <a:solidFill>
                  <a:srgbClr val="FFFF00"/>
                </a:solidFill>
              </a:rPr>
              <a:t>of </a:t>
            </a:r>
            <a:r>
              <a:rPr lang="en-US" sz="2600" dirty="0" smtClean="0">
                <a:solidFill>
                  <a:srgbClr val="FFFF00"/>
                </a:solidFill>
              </a:rPr>
              <a:t>Attending </a:t>
            </a:r>
            <a:r>
              <a:rPr lang="en-US" sz="2600" dirty="0">
                <a:solidFill>
                  <a:srgbClr val="FFFF00"/>
                </a:solidFill>
              </a:rPr>
              <a:t>Self-Help </a:t>
            </a:r>
            <a:r>
              <a:rPr lang="en-US" sz="2600" dirty="0" smtClean="0">
                <a:solidFill>
                  <a:srgbClr val="FFFF00"/>
                </a:solidFill>
              </a:rPr>
              <a:t>Meetings:</a:t>
            </a:r>
            <a:br>
              <a:rPr lang="en-US" sz="2600" dirty="0" smtClean="0">
                <a:solidFill>
                  <a:srgbClr val="FFFF00"/>
                </a:solidFill>
              </a:rPr>
            </a:br>
            <a:r>
              <a:rPr lang="en-US" sz="2600" dirty="0" smtClean="0">
                <a:solidFill>
                  <a:srgbClr val="FFFF00"/>
                </a:solidFill>
              </a:rPr>
              <a:t> Stage-12 </a:t>
            </a:r>
            <a:r>
              <a:rPr lang="en-US" sz="2600" dirty="0">
                <a:solidFill>
                  <a:srgbClr val="FFFF00"/>
                </a:solidFill>
              </a:rPr>
              <a:t>Completers </a:t>
            </a:r>
            <a:r>
              <a:rPr lang="en-US" sz="2600" dirty="0" err="1" smtClean="0">
                <a:solidFill>
                  <a:srgbClr val="FFFF00"/>
                </a:solidFill>
              </a:rPr>
              <a:t>vs</a:t>
            </a:r>
            <a:r>
              <a:rPr lang="en-US" sz="2600" dirty="0" smtClean="0">
                <a:solidFill>
                  <a:srgbClr val="FFFF00"/>
                </a:solidFill>
              </a:rPr>
              <a:t> Non-Completers</a:t>
            </a:r>
            <a:r>
              <a:rPr lang="en-US" sz="2600" dirty="0">
                <a:solidFill>
                  <a:srgbClr val="FFFF00"/>
                </a:solidFill>
              </a:rPr>
              <a:t>.</a:t>
            </a:r>
            <a:br>
              <a:rPr lang="en-US" sz="2600" dirty="0">
                <a:solidFill>
                  <a:srgbClr val="FFFF00"/>
                </a:solidFill>
              </a:rPr>
            </a:br>
            <a:endParaRPr lang="en-US" sz="2600" dirty="0">
              <a:solidFill>
                <a:srgbClr val="FFFF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649677212"/>
              </p:ext>
            </p:extLst>
          </p:nvPr>
        </p:nvGraphicFramePr>
        <p:xfrm>
          <a:off x="381000" y="1676398"/>
          <a:ext cx="8382000" cy="4876799"/>
        </p:xfrm>
        <a:graphic>
          <a:graphicData uri="http://schemas.openxmlformats.org/drawingml/2006/table">
            <a:tbl>
              <a:tblPr firstRow="1" firstCol="1" bandRow="1">
                <a:tableStyleId>{5C22544A-7EE6-4342-B048-85BDC9FD1C3A}</a:tableStyleId>
              </a:tblPr>
              <a:tblGrid>
                <a:gridCol w="2063988"/>
                <a:gridCol w="1102894"/>
                <a:gridCol w="2048234"/>
                <a:gridCol w="945338"/>
                <a:gridCol w="2221546"/>
              </a:tblGrid>
              <a:tr h="508000">
                <a:tc>
                  <a:txBody>
                    <a:bodyPr/>
                    <a:lstStyle/>
                    <a:p>
                      <a:pPr marL="0" marR="0">
                        <a:spcBef>
                          <a:spcPts val="0"/>
                        </a:spcBef>
                        <a:spcAft>
                          <a:spcPts val="0"/>
                        </a:spcAft>
                      </a:pPr>
                      <a:r>
                        <a:rPr lang="en-US" sz="2000" dirty="0">
                          <a:effectLst/>
                        </a:rPr>
                        <a:t> </a:t>
                      </a:r>
                      <a:endParaRPr lang="en-US" sz="2000" dirty="0">
                        <a:effectLst/>
                        <a:latin typeface="Calibri"/>
                        <a:ea typeface="Calibri"/>
                        <a:cs typeface="Times New Roman"/>
                      </a:endParaRPr>
                    </a:p>
                  </a:txBody>
                  <a:tcPr marL="68580" marR="68580" marT="0" marB="0"/>
                </a:tc>
                <a:tc gridSpan="2">
                  <a:txBody>
                    <a:bodyPr/>
                    <a:lstStyle/>
                    <a:p>
                      <a:pPr marL="0" marR="0" algn="ctr">
                        <a:spcBef>
                          <a:spcPts val="0"/>
                        </a:spcBef>
                        <a:spcAft>
                          <a:spcPts val="0"/>
                        </a:spcAft>
                      </a:pPr>
                      <a:r>
                        <a:rPr lang="en-US" sz="2000" dirty="0">
                          <a:solidFill>
                            <a:schemeClr val="accent2">
                              <a:lumMod val="75000"/>
                            </a:schemeClr>
                          </a:solidFill>
                          <a:effectLst/>
                        </a:rPr>
                        <a:t>Logistic (Not Attending)</a:t>
                      </a:r>
                      <a:endParaRPr lang="en-US" sz="2000" dirty="0">
                        <a:solidFill>
                          <a:schemeClr val="accent2">
                            <a:lumMod val="75000"/>
                          </a:schemeClr>
                        </a:solidFill>
                        <a:effectLst/>
                        <a:latin typeface="Calibri"/>
                        <a:ea typeface="Calibri"/>
                        <a:cs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000" dirty="0">
                          <a:solidFill>
                            <a:schemeClr val="accent2">
                              <a:lumMod val="75000"/>
                            </a:schemeClr>
                          </a:solidFill>
                          <a:effectLst/>
                        </a:rPr>
                        <a:t>Negative Binomial (Count)</a:t>
                      </a:r>
                      <a:endParaRPr lang="en-US" sz="2000" dirty="0">
                        <a:solidFill>
                          <a:schemeClr val="accent2">
                            <a:lumMod val="75000"/>
                          </a:schemeClr>
                        </a:solidFill>
                        <a:effectLst/>
                        <a:latin typeface="Calibri"/>
                        <a:ea typeface="Calibri"/>
                        <a:cs typeface="Times New Roman"/>
                      </a:endParaRPr>
                    </a:p>
                  </a:txBody>
                  <a:tcPr marL="68580" marR="68580" marT="0" marB="0"/>
                </a:tc>
                <a:tc hMerge="1">
                  <a:txBody>
                    <a:bodyPr/>
                    <a:lstStyle/>
                    <a:p>
                      <a:endParaRPr lang="en-US"/>
                    </a:p>
                  </a:txBody>
                  <a:tcPr/>
                </a:tc>
              </a:tr>
              <a:tr h="1015999">
                <a:tc>
                  <a:txBody>
                    <a:bodyPr/>
                    <a:lstStyle/>
                    <a:p>
                      <a:pPr marL="0" marR="0">
                        <a:spcBef>
                          <a:spcPts val="0"/>
                        </a:spcBef>
                        <a:spcAft>
                          <a:spcPts val="0"/>
                        </a:spcAft>
                      </a:pPr>
                      <a:r>
                        <a:rPr lang="en-US" sz="2000">
                          <a:effectLst/>
                        </a:rPr>
                        <a:t> </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a:effectLst/>
                        </a:rPr>
                        <a:t>Odds Ratio</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a:effectLst/>
                        </a:rPr>
                        <a:t>95% CI for</a:t>
                      </a:r>
                    </a:p>
                    <a:p>
                      <a:pPr marL="0" marR="0" algn="ctr">
                        <a:spcBef>
                          <a:spcPts val="0"/>
                        </a:spcBef>
                        <a:spcAft>
                          <a:spcPts val="0"/>
                        </a:spcAft>
                      </a:pPr>
                      <a:r>
                        <a:rPr lang="en-US" sz="2000">
                          <a:effectLst/>
                        </a:rPr>
                        <a:t>Odds Ratio</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a:effectLst/>
                        </a:rPr>
                        <a:t>Rate Ratio</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a:effectLst/>
                        </a:rPr>
                        <a:t>95% CI for</a:t>
                      </a:r>
                    </a:p>
                    <a:p>
                      <a:pPr marL="0" marR="0" algn="ctr">
                        <a:spcBef>
                          <a:spcPts val="0"/>
                        </a:spcBef>
                        <a:spcAft>
                          <a:spcPts val="0"/>
                        </a:spcAft>
                      </a:pPr>
                      <a:r>
                        <a:rPr lang="en-US" sz="2000">
                          <a:effectLst/>
                        </a:rPr>
                        <a:t>Rate Ratio</a:t>
                      </a:r>
                      <a:endParaRPr lang="en-US" sz="2000">
                        <a:effectLst/>
                        <a:latin typeface="Calibri"/>
                        <a:ea typeface="Calibri"/>
                        <a:cs typeface="Times New Roman"/>
                      </a:endParaRPr>
                    </a:p>
                  </a:txBody>
                  <a:tcPr marL="68580" marR="68580" marT="0" marB="0"/>
                </a:tc>
              </a:tr>
              <a:tr h="508000">
                <a:tc>
                  <a:txBody>
                    <a:bodyPr/>
                    <a:lstStyle/>
                    <a:p>
                      <a:pPr marL="0" marR="0">
                        <a:spcBef>
                          <a:spcPts val="0"/>
                        </a:spcBef>
                        <a:spcAft>
                          <a:spcPts val="0"/>
                        </a:spcAft>
                      </a:pPr>
                      <a:r>
                        <a:rPr lang="en-US" sz="2000" dirty="0">
                          <a:solidFill>
                            <a:schemeClr val="accent2">
                              <a:lumMod val="75000"/>
                            </a:schemeClr>
                          </a:solidFill>
                          <a:effectLst/>
                        </a:rPr>
                        <a:t>Mid-Treatment</a:t>
                      </a:r>
                      <a:endParaRPr lang="en-US" sz="2000" dirty="0">
                        <a:solidFill>
                          <a:schemeClr val="accent2">
                            <a:lumMod val="75000"/>
                          </a:schemeClr>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1" dirty="0" smtClean="0">
                          <a:effectLst/>
                        </a:rPr>
                        <a:t>0.05*    </a:t>
                      </a:r>
                      <a:endParaRPr lang="en-US" sz="22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0" dirty="0" smtClean="0">
                          <a:effectLst/>
                        </a:rPr>
                        <a:t>0.09</a:t>
                      </a:r>
                      <a:r>
                        <a:rPr lang="en-US" sz="2200" b="0" dirty="0">
                          <a:effectLst/>
                        </a:rPr>
                        <a:t>, </a:t>
                      </a:r>
                      <a:r>
                        <a:rPr lang="en-US" sz="2200" b="0" dirty="0" smtClean="0">
                          <a:effectLst/>
                        </a:rPr>
                        <a:t>0.28</a:t>
                      </a:r>
                      <a:endParaRPr lang="en-US" sz="2200" b="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1" dirty="0" smtClean="0">
                          <a:effectLst/>
                        </a:rPr>
                        <a:t>1.79*    </a:t>
                      </a:r>
                      <a:endParaRPr lang="en-US" sz="22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0" dirty="0" smtClean="0">
                          <a:effectLst/>
                        </a:rPr>
                        <a:t>1.41, 2.28</a:t>
                      </a:r>
                      <a:endParaRPr lang="en-US" sz="2200" b="0" dirty="0">
                        <a:effectLst/>
                        <a:latin typeface="Calibri"/>
                        <a:ea typeface="Calibri"/>
                        <a:cs typeface="Times New Roman"/>
                      </a:endParaRPr>
                    </a:p>
                  </a:txBody>
                  <a:tcPr marL="68580" marR="68580" marT="0" marB="0"/>
                </a:tc>
              </a:tr>
              <a:tr h="508000">
                <a:tc>
                  <a:txBody>
                    <a:bodyPr/>
                    <a:lstStyle/>
                    <a:p>
                      <a:pPr marL="0" marR="0">
                        <a:spcBef>
                          <a:spcPts val="0"/>
                        </a:spcBef>
                        <a:spcAft>
                          <a:spcPts val="0"/>
                        </a:spcAft>
                      </a:pPr>
                      <a:r>
                        <a:rPr lang="en-US" sz="2000" dirty="0">
                          <a:solidFill>
                            <a:schemeClr val="accent2">
                              <a:lumMod val="75000"/>
                            </a:schemeClr>
                          </a:solidFill>
                          <a:effectLst/>
                        </a:rPr>
                        <a:t>End-of-Treatment</a:t>
                      </a:r>
                      <a:endParaRPr lang="en-US" sz="2000" dirty="0">
                        <a:solidFill>
                          <a:schemeClr val="accent2">
                            <a:lumMod val="75000"/>
                          </a:schemeClr>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1" dirty="0" smtClean="0">
                          <a:effectLst/>
                        </a:rPr>
                        <a:t>0.06*</a:t>
                      </a:r>
                      <a:endParaRPr lang="en-US" sz="22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0" dirty="0" smtClean="0">
                          <a:effectLst/>
                        </a:rPr>
                        <a:t>0.01, 0.29</a:t>
                      </a:r>
                      <a:endParaRPr lang="en-US" sz="2200" b="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1" dirty="0" smtClean="0">
                          <a:effectLst/>
                        </a:rPr>
                        <a:t>1.59*    </a:t>
                      </a:r>
                      <a:endParaRPr lang="en-US" sz="22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0" dirty="0" smtClean="0">
                          <a:effectLst/>
                        </a:rPr>
                        <a:t>1.27, 1.99</a:t>
                      </a:r>
                      <a:endParaRPr lang="en-US" sz="2200" b="0" dirty="0">
                        <a:effectLst/>
                        <a:latin typeface="Calibri"/>
                        <a:ea typeface="Calibri"/>
                        <a:cs typeface="Times New Roman"/>
                      </a:endParaRPr>
                    </a:p>
                  </a:txBody>
                  <a:tcPr marL="68580" marR="68580" marT="0" marB="0"/>
                </a:tc>
              </a:tr>
              <a:tr h="508000">
                <a:tc>
                  <a:txBody>
                    <a:bodyPr/>
                    <a:lstStyle/>
                    <a:p>
                      <a:pPr marL="0" marR="0">
                        <a:spcBef>
                          <a:spcPts val="0"/>
                        </a:spcBef>
                        <a:spcAft>
                          <a:spcPts val="0"/>
                        </a:spcAft>
                      </a:pPr>
                      <a:r>
                        <a:rPr lang="en-US" sz="2000" dirty="0">
                          <a:solidFill>
                            <a:schemeClr val="accent2">
                              <a:lumMod val="75000"/>
                            </a:schemeClr>
                          </a:solidFill>
                          <a:effectLst/>
                        </a:rPr>
                        <a:t>First Follow-up</a:t>
                      </a:r>
                      <a:endParaRPr lang="en-US" sz="2000" dirty="0">
                        <a:solidFill>
                          <a:schemeClr val="accent2">
                            <a:lumMod val="75000"/>
                          </a:schemeClr>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1" dirty="0" smtClean="0">
                          <a:effectLst/>
                        </a:rPr>
                        <a:t>0.08*   </a:t>
                      </a:r>
                      <a:endParaRPr lang="en-US" sz="22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0" dirty="0" smtClean="0">
                          <a:effectLst/>
                        </a:rPr>
                        <a:t>0.02, 0.33</a:t>
                      </a:r>
                      <a:endParaRPr lang="en-US" sz="2200" b="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1" dirty="0" smtClean="0">
                          <a:effectLst/>
                        </a:rPr>
                        <a:t>1.41*    </a:t>
                      </a:r>
                      <a:endParaRPr lang="en-US" sz="22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0" dirty="0" smtClean="0">
                          <a:effectLst/>
                        </a:rPr>
                        <a:t>1.13, 1.76</a:t>
                      </a:r>
                      <a:endParaRPr lang="en-US" sz="2200" b="0" dirty="0">
                        <a:effectLst/>
                        <a:latin typeface="Calibri"/>
                        <a:ea typeface="Calibri"/>
                        <a:cs typeface="Times New Roman"/>
                      </a:endParaRPr>
                    </a:p>
                  </a:txBody>
                  <a:tcPr marL="68580" marR="68580" marT="0" marB="0"/>
                </a:tc>
              </a:tr>
              <a:tr h="508000">
                <a:tc>
                  <a:txBody>
                    <a:bodyPr/>
                    <a:lstStyle/>
                    <a:p>
                      <a:pPr marL="0" marR="0">
                        <a:spcBef>
                          <a:spcPts val="0"/>
                        </a:spcBef>
                        <a:spcAft>
                          <a:spcPts val="0"/>
                        </a:spcAft>
                      </a:pPr>
                      <a:r>
                        <a:rPr lang="en-US" sz="2000" dirty="0">
                          <a:solidFill>
                            <a:schemeClr val="accent2">
                              <a:lumMod val="75000"/>
                            </a:schemeClr>
                          </a:solidFill>
                          <a:effectLst/>
                        </a:rPr>
                        <a:t>Second Follow-up</a:t>
                      </a:r>
                      <a:endParaRPr lang="en-US" sz="2000" dirty="0">
                        <a:solidFill>
                          <a:schemeClr val="accent2">
                            <a:lumMod val="75000"/>
                          </a:schemeClr>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1" dirty="0" smtClean="0">
                          <a:effectLst/>
                        </a:rPr>
                        <a:t>0.11*    </a:t>
                      </a:r>
                      <a:endParaRPr lang="en-US" sz="22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0" dirty="0" smtClean="0">
                          <a:effectLst/>
                        </a:rPr>
                        <a:t>0.03, 0.41</a:t>
                      </a:r>
                      <a:endParaRPr lang="en-US" sz="2200" b="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1.25    </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0.99, 1.58</a:t>
                      </a:r>
                      <a:endParaRPr lang="en-US" sz="2000" dirty="0">
                        <a:effectLst/>
                        <a:latin typeface="Calibri"/>
                        <a:ea typeface="Calibri"/>
                        <a:cs typeface="Times New Roman"/>
                      </a:endParaRPr>
                    </a:p>
                  </a:txBody>
                  <a:tcPr marL="68580" marR="68580" marT="0" marB="0"/>
                </a:tc>
              </a:tr>
              <a:tr h="508000">
                <a:tc>
                  <a:txBody>
                    <a:bodyPr/>
                    <a:lstStyle/>
                    <a:p>
                      <a:pPr marL="0" marR="0">
                        <a:spcBef>
                          <a:spcPts val="0"/>
                        </a:spcBef>
                        <a:spcAft>
                          <a:spcPts val="0"/>
                        </a:spcAft>
                      </a:pPr>
                      <a:r>
                        <a:rPr lang="en-US" sz="2000" dirty="0">
                          <a:solidFill>
                            <a:schemeClr val="accent2">
                              <a:lumMod val="75000"/>
                            </a:schemeClr>
                          </a:solidFill>
                          <a:effectLst/>
                        </a:rPr>
                        <a:t>Third Follow-up</a:t>
                      </a:r>
                      <a:endParaRPr lang="en-US" sz="2000" dirty="0">
                        <a:solidFill>
                          <a:schemeClr val="accent2">
                            <a:lumMod val="75000"/>
                          </a:schemeClr>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1" dirty="0" smtClean="0">
                          <a:effectLst/>
                        </a:rPr>
                        <a:t>0.14*    </a:t>
                      </a:r>
                      <a:endParaRPr lang="en-US" sz="22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0" dirty="0" smtClean="0">
                          <a:effectLst/>
                        </a:rPr>
                        <a:t>0.03, 0.55</a:t>
                      </a:r>
                      <a:endParaRPr lang="en-US" sz="2200" b="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1.11    </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0.86, 1.44</a:t>
                      </a:r>
                      <a:endParaRPr lang="en-US" sz="2000" dirty="0">
                        <a:effectLst/>
                        <a:latin typeface="Calibri"/>
                        <a:ea typeface="Calibri"/>
                        <a:cs typeface="Times New Roman"/>
                      </a:endParaRPr>
                    </a:p>
                  </a:txBody>
                  <a:tcPr marL="68580" marR="68580" marT="0" marB="0"/>
                </a:tc>
              </a:tr>
              <a:tr h="508000">
                <a:tc>
                  <a:txBody>
                    <a:bodyPr/>
                    <a:lstStyle/>
                    <a:p>
                      <a:pPr marL="0" marR="0">
                        <a:spcBef>
                          <a:spcPts val="0"/>
                        </a:spcBef>
                        <a:spcAft>
                          <a:spcPts val="0"/>
                        </a:spcAft>
                      </a:pPr>
                      <a:r>
                        <a:rPr lang="en-US" sz="2000" dirty="0">
                          <a:solidFill>
                            <a:schemeClr val="accent2">
                              <a:lumMod val="75000"/>
                            </a:schemeClr>
                          </a:solidFill>
                          <a:effectLst/>
                        </a:rPr>
                        <a:t>Last Follow-up</a:t>
                      </a:r>
                      <a:endParaRPr lang="en-US" sz="2000" dirty="0">
                        <a:solidFill>
                          <a:schemeClr val="accent2">
                            <a:lumMod val="75000"/>
                          </a:schemeClr>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1" dirty="0" smtClean="0">
                          <a:effectLst/>
                        </a:rPr>
                        <a:t>0.18*    </a:t>
                      </a:r>
                      <a:endParaRPr lang="en-US" sz="2200" b="1"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200" b="0" dirty="0" smtClean="0">
                          <a:effectLst/>
                        </a:rPr>
                        <a:t>0.04, 0.80</a:t>
                      </a:r>
                      <a:endParaRPr lang="en-US" sz="2200" b="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0.99    </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rPr>
                        <a:t>0.74, 1.32</a:t>
                      </a: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628695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12136</TotalTime>
  <Words>4919</Words>
  <Application>Microsoft Office PowerPoint</Application>
  <PresentationFormat>On-screen Show (4:3)</PresentationFormat>
  <Paragraphs>954</Paragraphs>
  <Slides>108</Slides>
  <Notes>66</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Default Design</vt:lpstr>
      <vt:lpstr>PowerPoint Presentation</vt:lpstr>
      <vt:lpstr>Objectives of Session</vt:lpstr>
      <vt:lpstr>PowerPoint Presentation</vt:lpstr>
      <vt:lpstr>PowerPoint Presentation</vt:lpstr>
      <vt:lpstr>Background and Rationale for STAGE-12</vt:lpstr>
      <vt:lpstr>PowerPoint Presentation</vt:lpstr>
      <vt:lpstr>Why Consider 12-Step Approaches?</vt:lpstr>
      <vt:lpstr>PowerPoint Presentation</vt:lpstr>
      <vt:lpstr>The Crushing Weight of the Data Support the Potential Positive Benefits of 12-Step Involvement</vt:lpstr>
      <vt:lpstr>Findings from Previous Research on  12-Step Involvement</vt:lpstr>
      <vt:lpstr>Findings from Previous Research on  12-Step Involvement</vt:lpstr>
      <vt:lpstr>Summary and Recommendations from  William Miller on 12-Step Involvement</vt:lpstr>
      <vt:lpstr>Summary and Recommendations from William Miller on 12-Step Involvement</vt:lpstr>
      <vt:lpstr>Beating a Dead Horse</vt:lpstr>
      <vt:lpstr>PowerPoint Presentation</vt:lpstr>
      <vt:lpstr>PowerPoint Presentation</vt:lpstr>
      <vt:lpstr>PowerPoint Presentation</vt:lpstr>
      <vt:lpstr>Recommendations from Expert VA/CSAT Consensus Panel on Self-Help Organizations</vt:lpstr>
      <vt:lpstr>Don’t We Already Do 12-Step Facilitation?  </vt:lpstr>
      <vt:lpstr>Elements of the STAGE-12 Intervention</vt:lpstr>
      <vt:lpstr>Objectives of This Portion of Session</vt:lpstr>
      <vt:lpstr>STAGE-12 Therapy Manual</vt:lpstr>
      <vt:lpstr>What Is STAGE-12?</vt:lpstr>
      <vt:lpstr>Rationale for Combining Intensive Referral with Twelve Step Facilitation</vt:lpstr>
      <vt:lpstr>PowerPoint Presentation</vt:lpstr>
      <vt:lpstr>12-Step “Six Pack”: General Guidelines for Recovery Based on 12-Step Philosophy</vt:lpstr>
      <vt:lpstr>PowerPoint Presentation</vt:lpstr>
      <vt:lpstr>Discussion Questions</vt:lpstr>
      <vt:lpstr> Focus of Group Sessions </vt:lpstr>
      <vt:lpstr>Structure of Groups</vt:lpstr>
      <vt:lpstr>Session #1: Acceptance (Step 1)</vt:lpstr>
      <vt:lpstr>Session #2: People, Places, Things</vt:lpstr>
      <vt:lpstr>Session #3: Surrender (Steps 2 &amp; 3) </vt:lpstr>
      <vt:lpstr>Session #4: Getting Active</vt:lpstr>
      <vt:lpstr>Session #5: Managing Emotions</vt:lpstr>
      <vt:lpstr>Discussion Question</vt:lpstr>
      <vt:lpstr>PowerPoint Presentation</vt:lpstr>
      <vt:lpstr>PowerPoint Presentation</vt:lpstr>
      <vt:lpstr>STAGE-12  Individual Sessions: General</vt:lpstr>
      <vt:lpstr>STAGE-12  Individual Sessions: Encourage Client to</vt:lpstr>
      <vt:lpstr>PowerPoint Presentation</vt:lpstr>
      <vt:lpstr>PowerPoint Presentation</vt:lpstr>
      <vt:lpstr>Acceptance  </vt:lpstr>
      <vt:lpstr>PowerPoint Presentation</vt:lpstr>
      <vt:lpstr>Surrender</vt:lpstr>
      <vt:lpstr>PowerPoint Presentation</vt:lpstr>
      <vt:lpstr>PowerPoint Presentation</vt:lpstr>
      <vt:lpstr>STAGE-12  Individual Session 2</vt:lpstr>
      <vt:lpstr>STAGE-12  Individual Session 2: Objectives</vt:lpstr>
      <vt:lpstr>STAGE-12  Individual Session 2</vt:lpstr>
      <vt:lpstr>PowerPoint Presentation</vt:lpstr>
      <vt:lpstr>STAGE-12  Individual Session 2</vt:lpstr>
      <vt:lpstr>STAGE-12  Individual Session 2</vt:lpstr>
      <vt:lpstr>PowerPoint Presentation</vt:lpstr>
      <vt:lpstr>STAGE-12  Individual Session 3</vt:lpstr>
      <vt:lpstr>STAGE-12  Individual Session 3</vt:lpstr>
      <vt:lpstr>STAGE-12  Individual Session 3: Review of Tx</vt:lpstr>
      <vt:lpstr>Written Journal and Readings</vt:lpstr>
      <vt:lpstr>Examples of Resources Used with Clients</vt:lpstr>
      <vt:lpstr>Information About 12-Step Programs  in the Recovery Process</vt:lpstr>
      <vt:lpstr>Overview of STAGE-12 Written Journal</vt:lpstr>
      <vt:lpstr>STAGE-12 Participant Journal</vt:lpstr>
      <vt:lpstr>STAGE-12 Participant Journal</vt:lpstr>
      <vt:lpstr>STAGE-12 Participant Journal</vt:lpstr>
      <vt:lpstr>Recovery Tasks and Readings</vt:lpstr>
      <vt:lpstr>Recovery Tasks and Readings</vt:lpstr>
      <vt:lpstr>Recovery Readings</vt:lpstr>
      <vt:lpstr>Basic Study Questions</vt:lpstr>
      <vt:lpstr>PowerPoint Presentation</vt:lpstr>
      <vt:lpstr>STAGE-12 Baseline Participant Demographic Information </vt:lpstr>
      <vt:lpstr>STAGE-12 Baseline Participant Demographic Information </vt:lpstr>
      <vt:lpstr>DSM-IV Dependence and Abuse Diagnoses  </vt:lpstr>
      <vt:lpstr>Percent of Sample Endorsing Primary Drug from the Drug Section of the ASI </vt:lpstr>
      <vt:lpstr>STAGE-12 Baseline Clinical and  Trial-Related Characteristics</vt:lpstr>
      <vt:lpstr>PowerPoint Presentation</vt:lpstr>
      <vt:lpstr>Percent of Sample Endorsing Items from the Drug Section of the ASI </vt:lpstr>
      <vt:lpstr>12-Step Experiences &amp; Expectations  </vt:lpstr>
      <vt:lpstr>Outcome Analyses</vt:lpstr>
      <vt:lpstr>Percent of Participants Entering Trial Stimulant-Free  based on Baseline Self-Report and Urinalysis</vt:lpstr>
      <vt:lpstr>Interpretation of Zero-Inflated Negative Binomial Models </vt:lpstr>
      <vt:lpstr>Interpretation of Zero-Inflated Negative Binomial Models</vt:lpstr>
      <vt:lpstr> Interaction Odds Ratios and Incidence Rate Ratios:  Days of Stimulant Substance Use within 30-day Window of Assessment </vt:lpstr>
      <vt:lpstr>Primary Outcome: Observed Percentage of Zero Days of Stimulant Use within 30-day Window</vt:lpstr>
      <vt:lpstr>Primary Outcome: Observed Average Number of Stimulant Use Days within 30-day Window</vt:lpstr>
      <vt:lpstr>Probability of End-of Treatment Abstinence Based on Treatment Condition and Mid-Treatment Use</vt:lpstr>
      <vt:lpstr>Average Number of Days of Stimulant Use at End-of-Treatment Based on Treatment Condition and Mid-Treatment Use</vt:lpstr>
      <vt:lpstr>Model-based Average Predicted Probabilities of Having a Positive Urine Screen for Stimulants</vt:lpstr>
      <vt:lpstr>Percentage of Subjects with ASI Drug Composite Scores = 0 and Means for those with Scores &gt; 0</vt:lpstr>
      <vt:lpstr>Secondary Outcome Measures on which Differences were Found between STAGE-12 and TAU</vt:lpstr>
      <vt:lpstr>Number of Other Self-Help Activities and  Days of Doing Duties at 12-Step Meetings (SHAQ)</vt:lpstr>
      <vt:lpstr>Secondary Outcome Measures on which No Differences were Found between STAGE-12 and TAU</vt:lpstr>
      <vt:lpstr>Summary: STAGE-12 vs TAU</vt:lpstr>
      <vt:lpstr>PowerPoint Presentation</vt:lpstr>
      <vt:lpstr>Comparison of STAGE-12 Completers vs Non-Completers</vt:lpstr>
      <vt:lpstr>Odds Ratios and Incidence Rate Ratios  STAGE-12 Completion Status: Days of Stimulant Substance Use within 30-day Window of Assessment</vt:lpstr>
      <vt:lpstr> STAGE-12Completers vs Non-completers: Observed Percentage of Zero Days of Stimulant Use within 30-day Window</vt:lpstr>
      <vt:lpstr>STAGE-12Completers vs Non-completers: Observed Average Number of Stimulant Use Days within 30-day Window</vt:lpstr>
      <vt:lpstr>Average Predicted Probabilities of Having a Positive Urine Screen for Stimulants Stage-12 Completers versus Non-completers</vt:lpstr>
      <vt:lpstr>Odds Ratios of Not Attending and Incidence Rate Ratios for Days of Attending Self-Help Meetings:  Stage-12 Completers vs Non-Completers. </vt:lpstr>
      <vt:lpstr>Secondary Outcome Measures on which Differences were Found between  STAGE-12 Completers and Non-Completers</vt:lpstr>
      <vt:lpstr>Secondary Outcome Measures on which No Differences were Found between  STAGE-12 Completers and Non-Completers</vt:lpstr>
      <vt:lpstr>Summary: STAGE-12 Completers vs Non-Completers</vt:lpstr>
      <vt:lpstr>PowerPoint Presentation</vt:lpstr>
      <vt:lpstr>Stimulant Use Outcomes Based on Gender and Race</vt:lpstr>
      <vt:lpstr>Summary: Gender Effects</vt:lpstr>
      <vt:lpstr>Summary: Race Effects</vt:lpstr>
      <vt:lpstr>PowerPoint Presentation</vt:lpstr>
      <vt:lpstr>Questions?</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STAGE-12  Individual Counseling Sessions Including Intensive Referral</dc:title>
  <dc:creator>ADAI</dc:creator>
  <cp:lastModifiedBy>Meg Brunner</cp:lastModifiedBy>
  <cp:revision>84</cp:revision>
  <dcterms:created xsi:type="dcterms:W3CDTF">2007-10-30T16:32:36Z</dcterms:created>
  <dcterms:modified xsi:type="dcterms:W3CDTF">2011-12-16T20:50:47Z</dcterms:modified>
</cp:coreProperties>
</file>