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33"/>
  </p:notesMasterIdLst>
  <p:sldIdLst>
    <p:sldId id="256" r:id="rId2"/>
    <p:sldId id="290" r:id="rId3"/>
    <p:sldId id="322" r:id="rId4"/>
    <p:sldId id="323" r:id="rId5"/>
    <p:sldId id="308" r:id="rId6"/>
    <p:sldId id="306" r:id="rId7"/>
    <p:sldId id="307" r:id="rId8"/>
    <p:sldId id="292" r:id="rId9"/>
    <p:sldId id="330" r:id="rId10"/>
    <p:sldId id="324" r:id="rId11"/>
    <p:sldId id="328" r:id="rId12"/>
    <p:sldId id="325" r:id="rId13"/>
    <p:sldId id="337" r:id="rId14"/>
    <p:sldId id="329" r:id="rId15"/>
    <p:sldId id="331" r:id="rId16"/>
    <p:sldId id="333" r:id="rId17"/>
    <p:sldId id="334" r:id="rId18"/>
    <p:sldId id="335" r:id="rId19"/>
    <p:sldId id="336" r:id="rId20"/>
    <p:sldId id="338" r:id="rId21"/>
    <p:sldId id="332" r:id="rId22"/>
    <p:sldId id="349" r:id="rId23"/>
    <p:sldId id="350" r:id="rId24"/>
    <p:sldId id="347" r:id="rId25"/>
    <p:sldId id="344" r:id="rId26"/>
    <p:sldId id="345" r:id="rId27"/>
    <p:sldId id="339" r:id="rId28"/>
    <p:sldId id="340" r:id="rId29"/>
    <p:sldId id="341" r:id="rId30"/>
    <p:sldId id="342" r:id="rId31"/>
    <p:sldId id="343" r:id="rId32"/>
  </p:sldIdLst>
  <p:sldSz cx="9144000" cy="6858000" type="screen4x3"/>
  <p:notesSz cx="7004050" cy="929005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FF"/>
    <a:srgbClr val="3399FF"/>
    <a:srgbClr val="0099FF"/>
    <a:srgbClr val="FF99FF"/>
    <a:srgbClr val="FF33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76" autoAdjust="0"/>
  </p:normalViewPr>
  <p:slideViewPr>
    <p:cSldViewPr>
      <p:cViewPr varScale="1">
        <p:scale>
          <a:sx n="95" d="100"/>
          <a:sy n="95" d="100"/>
        </p:scale>
        <p:origin x="-14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42" y="-9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cene3d>
              <a:camera prst="orthographicFront"/>
              <a:lightRig rig="threePt" dir="t"/>
            </a:scene3d>
            <a:sp3d>
              <a:bevelT/>
            </a:sp3d>
          </c:spPr>
          <c:invertIfNegative val="0"/>
          <c:dLbls>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Sheet1!$A$2:$A$4</c:f>
              <c:strCache>
                <c:ptCount val="3"/>
                <c:pt idx="0">
                  <c:v>Baseline</c:v>
                </c:pt>
                <c:pt idx="1">
                  <c:v>24-month FUP</c:v>
                </c:pt>
                <c:pt idx="2">
                  <c:v>48-month FUP</c:v>
                </c:pt>
              </c:strCache>
            </c:strRef>
          </c:cat>
          <c:val>
            <c:numRef>
              <c:f>Sheet1!$B$2:$B$4</c:f>
              <c:numCache>
                <c:formatCode>General</c:formatCode>
                <c:ptCount val="3"/>
                <c:pt idx="0">
                  <c:v>15.5</c:v>
                </c:pt>
                <c:pt idx="1">
                  <c:v>31.8</c:v>
                </c:pt>
                <c:pt idx="2">
                  <c:v>34.5</c:v>
                </c:pt>
              </c:numCache>
            </c:numRef>
          </c:val>
        </c:ser>
        <c:dLbls>
          <c:showLegendKey val="0"/>
          <c:showVal val="1"/>
          <c:showCatName val="0"/>
          <c:showSerName val="0"/>
          <c:showPercent val="0"/>
          <c:showBubbleSize val="0"/>
        </c:dLbls>
        <c:gapWidth val="150"/>
        <c:axId val="90724224"/>
        <c:axId val="90725760"/>
      </c:barChart>
      <c:catAx>
        <c:axId val="90724224"/>
        <c:scaling>
          <c:orientation val="minMax"/>
        </c:scaling>
        <c:delete val="0"/>
        <c:axPos val="b"/>
        <c:numFmt formatCode="General" sourceLinked="1"/>
        <c:majorTickMark val="out"/>
        <c:minorTickMark val="none"/>
        <c:tickLblPos val="nextTo"/>
        <c:crossAx val="90725760"/>
        <c:crosses val="autoZero"/>
        <c:auto val="1"/>
        <c:lblAlgn val="ctr"/>
        <c:lblOffset val="100"/>
        <c:noMultiLvlLbl val="0"/>
      </c:catAx>
      <c:valAx>
        <c:axId val="90725760"/>
        <c:scaling>
          <c:orientation val="minMax"/>
          <c:max val="75"/>
          <c:min val="0"/>
        </c:scaling>
        <c:delete val="0"/>
        <c:axPos val="l"/>
        <c:majorGridlines/>
        <c:title>
          <c:tx>
            <c:rich>
              <a:bodyPr/>
              <a:lstStyle/>
              <a:p>
                <a:pPr>
                  <a:defRPr sz="1800" b="1" i="0" u="none" strike="noStrike" baseline="0">
                    <a:solidFill>
                      <a:schemeClr val="tx1"/>
                    </a:solidFill>
                    <a:latin typeface="Century Schoolbook"/>
                    <a:ea typeface="Century Schoolbook"/>
                    <a:cs typeface="Century Schoolbook"/>
                  </a:defRPr>
                </a:pPr>
                <a:r>
                  <a:rPr lang="en-US">
                    <a:solidFill>
                      <a:schemeClr val="tx1"/>
                    </a:solidFill>
                  </a:rPr>
                  <a:t>% of programs</a:t>
                </a:r>
              </a:p>
            </c:rich>
          </c:tx>
          <c:layout/>
          <c:overlay val="0"/>
        </c:title>
        <c:numFmt formatCode="General" sourceLinked="1"/>
        <c:majorTickMark val="out"/>
        <c:minorTickMark val="none"/>
        <c:tickLblPos val="nextTo"/>
        <c:crossAx val="90724224"/>
        <c:crosses val="autoZero"/>
        <c:crossBetween val="between"/>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cene3d>
              <a:camera prst="orthographicFront"/>
              <a:lightRig rig="threePt" dir="t"/>
            </a:scene3d>
            <a:sp3d>
              <a:bevelT/>
            </a:sp3d>
          </c:spPr>
          <c:invertIfNegative val="0"/>
          <c:dLbls>
            <c:txPr>
              <a:bodyPr/>
              <a:lstStyle/>
              <a:p>
                <a:pPr>
                  <a:defRPr b="1"/>
                </a:pPr>
                <a:endParaRPr lang="en-US"/>
              </a:p>
            </c:txPr>
            <c:showLegendKey val="0"/>
            <c:showVal val="1"/>
            <c:showCatName val="0"/>
            <c:showSerName val="0"/>
            <c:showPercent val="0"/>
            <c:showBubbleSize val="0"/>
            <c:showLeaderLines val="0"/>
          </c:dLbls>
          <c:cat>
            <c:strRef>
              <c:f>Sheet1!$A$2:$A$4</c:f>
              <c:strCache>
                <c:ptCount val="3"/>
                <c:pt idx="0">
                  <c:v>Baseline</c:v>
                </c:pt>
                <c:pt idx="1">
                  <c:v>24-month FUP</c:v>
                </c:pt>
                <c:pt idx="2">
                  <c:v>48-month FUP</c:v>
                </c:pt>
              </c:strCache>
            </c:strRef>
          </c:cat>
          <c:val>
            <c:numRef>
              <c:f>Sheet1!$B$2:$B$4</c:f>
              <c:numCache>
                <c:formatCode>General</c:formatCode>
                <c:ptCount val="3"/>
                <c:pt idx="0">
                  <c:v>35.6</c:v>
                </c:pt>
                <c:pt idx="1">
                  <c:v>35.6</c:v>
                </c:pt>
                <c:pt idx="2">
                  <c:v>34</c:v>
                </c:pt>
              </c:numCache>
            </c:numRef>
          </c:val>
        </c:ser>
        <c:dLbls>
          <c:showLegendKey val="0"/>
          <c:showVal val="0"/>
          <c:showCatName val="0"/>
          <c:showSerName val="0"/>
          <c:showPercent val="0"/>
          <c:showBubbleSize val="0"/>
        </c:dLbls>
        <c:gapWidth val="150"/>
        <c:axId val="92084864"/>
        <c:axId val="104157568"/>
      </c:barChart>
      <c:catAx>
        <c:axId val="92084864"/>
        <c:scaling>
          <c:orientation val="minMax"/>
        </c:scaling>
        <c:delete val="0"/>
        <c:axPos val="b"/>
        <c:numFmt formatCode="General" sourceLinked="1"/>
        <c:majorTickMark val="out"/>
        <c:minorTickMark val="none"/>
        <c:tickLblPos val="nextTo"/>
        <c:crossAx val="104157568"/>
        <c:crosses val="autoZero"/>
        <c:auto val="1"/>
        <c:lblAlgn val="ctr"/>
        <c:lblOffset val="100"/>
        <c:noMultiLvlLbl val="0"/>
      </c:catAx>
      <c:valAx>
        <c:axId val="104157568"/>
        <c:scaling>
          <c:orientation val="minMax"/>
          <c:max val="75"/>
          <c:min val="0"/>
        </c:scaling>
        <c:delete val="0"/>
        <c:axPos val="l"/>
        <c:majorGridlines/>
        <c:title>
          <c:tx>
            <c:rich>
              <a:bodyPr/>
              <a:lstStyle/>
              <a:p>
                <a:pPr>
                  <a:defRPr sz="1800" b="1" i="0" u="none" strike="noStrike" baseline="0">
                    <a:solidFill>
                      <a:schemeClr val="tx1"/>
                    </a:solidFill>
                    <a:latin typeface="Century Schoolbook"/>
                    <a:ea typeface="Century Schoolbook"/>
                    <a:cs typeface="Century Schoolbook"/>
                  </a:defRPr>
                </a:pPr>
                <a:r>
                  <a:rPr lang="en-US">
                    <a:solidFill>
                      <a:schemeClr val="tx1"/>
                    </a:solidFill>
                  </a:rPr>
                  <a:t>% of programs</a:t>
                </a:r>
              </a:p>
            </c:rich>
          </c:tx>
          <c:layout/>
          <c:overlay val="0"/>
        </c:title>
        <c:numFmt formatCode="General" sourceLinked="1"/>
        <c:majorTickMark val="out"/>
        <c:minorTickMark val="none"/>
        <c:tickLblPos val="nextTo"/>
        <c:crossAx val="92084864"/>
        <c:crosses val="autoZero"/>
        <c:crossBetween val="between"/>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5088" cy="464903"/>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eaLnBrk="1" hangingPunct="1">
              <a:defRPr sz="1200" smtClean="0"/>
            </a:lvl1pPr>
          </a:lstStyle>
          <a:p>
            <a:pPr>
              <a:defRPr/>
            </a:pPr>
            <a:endParaRPr lang="en-US"/>
          </a:p>
        </p:txBody>
      </p:sp>
      <p:sp>
        <p:nvSpPr>
          <p:cNvPr id="86019" name="Rectangle 3"/>
          <p:cNvSpPr>
            <a:spLocks noGrp="1" noChangeArrowheads="1"/>
          </p:cNvSpPr>
          <p:nvPr>
            <p:ph type="dt" idx="1"/>
          </p:nvPr>
        </p:nvSpPr>
        <p:spPr bwMode="auto">
          <a:xfrm>
            <a:off x="3967341" y="1"/>
            <a:ext cx="3035088" cy="464903"/>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algn="r" eaLnBrk="1" hangingPunct="1">
              <a:defRPr sz="120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79513" y="696913"/>
            <a:ext cx="4645025" cy="3484562"/>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700405" y="4413375"/>
            <a:ext cx="5603240" cy="4179319"/>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23544"/>
            <a:ext cx="3035088" cy="464903"/>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eaLnBrk="1" hangingPunct="1">
              <a:defRPr sz="1200" smtClean="0"/>
            </a:lvl1pPr>
          </a:lstStyle>
          <a:p>
            <a:pPr>
              <a:defRPr/>
            </a:pPr>
            <a:endParaRPr lang="en-US"/>
          </a:p>
        </p:txBody>
      </p:sp>
      <p:sp>
        <p:nvSpPr>
          <p:cNvPr id="86023" name="Rectangle 7"/>
          <p:cNvSpPr>
            <a:spLocks noGrp="1" noChangeArrowheads="1"/>
          </p:cNvSpPr>
          <p:nvPr>
            <p:ph type="sldNum" sz="quarter" idx="5"/>
          </p:nvPr>
        </p:nvSpPr>
        <p:spPr bwMode="auto">
          <a:xfrm>
            <a:off x="3967341" y="8823544"/>
            <a:ext cx="3035088" cy="464903"/>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algn="r" eaLnBrk="1" hangingPunct="1">
              <a:defRPr sz="1200" smtClean="0"/>
            </a:lvl1pPr>
          </a:lstStyle>
          <a:p>
            <a:pPr>
              <a:defRPr/>
            </a:pPr>
            <a:fld id="{DDDAD908-76B6-46E0-8E53-3D25C4192BB2}" type="slidenum">
              <a:rPr lang="en-US"/>
              <a:pPr>
                <a:defRPr/>
              </a:pPr>
              <a:t>‹#›</a:t>
            </a:fld>
            <a:endParaRPr lang="en-US"/>
          </a:p>
        </p:txBody>
      </p:sp>
    </p:spTree>
    <p:extLst>
      <p:ext uri="{BB962C8B-B14F-4D97-AF65-F5344CB8AC3E}">
        <p14:creationId xmlns:p14="http://schemas.microsoft.com/office/powerpoint/2010/main" val="234536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0059FFA-D491-4A1C-88BF-783B33B8AAD1}" type="slidenum">
              <a:rPr lang="en-US"/>
              <a:pPr/>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z="1400" dirty="0" smtClean="0"/>
              <a:t>My job today:</a:t>
            </a:r>
          </a:p>
          <a:p>
            <a:pPr marL="455867" indent="-455867" eaLnBrk="1" hangingPunct="1">
              <a:buFont typeface="Arial" pitchFamily="34" charset="0"/>
              <a:buChar char="•"/>
            </a:pPr>
            <a:r>
              <a:rPr lang="en-US" sz="1400" dirty="0" smtClean="0"/>
              <a:t>Provide  a context for presentations from my colleagues, Aimee Campbell and Allison </a:t>
            </a:r>
            <a:r>
              <a:rPr lang="en-US" sz="1400" dirty="0" err="1" smtClean="0"/>
              <a:t>Kristman</a:t>
            </a:r>
            <a:r>
              <a:rPr lang="en-US" sz="1400" dirty="0" smtClean="0"/>
              <a:t>- </a:t>
            </a:r>
            <a:r>
              <a:rPr lang="en-US" sz="1400" dirty="0" err="1" smtClean="0"/>
              <a:t>Valente</a:t>
            </a:r>
            <a:r>
              <a:rPr lang="en-US" sz="1400" dirty="0" smtClean="0"/>
              <a:t>.</a:t>
            </a:r>
          </a:p>
          <a:p>
            <a:pPr marL="455867" indent="-455867" eaLnBrk="1" hangingPunct="1">
              <a:buFont typeface="Arial" pitchFamily="34" charset="0"/>
              <a:buChar char="•"/>
            </a:pPr>
            <a:r>
              <a:rPr lang="en-US" sz="1400" dirty="0" smtClean="0"/>
              <a:t>Explain the National Institute on Drug Abuse Clinical Trials Network – a network that has been in existence for over 10 years but that has not been featured at this conference.</a:t>
            </a:r>
          </a:p>
          <a:p>
            <a:pPr marL="455867" indent="-455867" eaLnBrk="1" hangingPunct="1">
              <a:buFont typeface="Arial" pitchFamily="34" charset="0"/>
              <a:buChar char="•"/>
            </a:pPr>
            <a:r>
              <a:rPr lang="en-US" sz="1400" dirty="0" smtClean="0"/>
              <a:t>Talk about what I think it has to offer Social Workers and Social Work researchers.</a:t>
            </a:r>
          </a:p>
          <a:p>
            <a:pPr marL="455867" indent="-455867" eaLnBrk="1" hangingPunct="1">
              <a:buFont typeface="Arial" pitchFamily="34" charset="0"/>
              <a:buChar char="•"/>
            </a:pPr>
            <a:endParaRPr lang="en-US" sz="1400" dirty="0" smtClean="0"/>
          </a:p>
          <a:p>
            <a:pPr marL="455867" indent="-455867" eaLnBrk="1" hangingPunct="1"/>
            <a:r>
              <a:rPr lang="en-US" sz="1400" dirty="0" smtClean="0"/>
              <a:t>Want to thank my colleague, Dennis Daley, a Social Worker and</a:t>
            </a:r>
          </a:p>
          <a:p>
            <a:pPr marL="455867" indent="-455867" eaLnBrk="1" hangingPunct="1">
              <a:buFont typeface="Arial" pitchFamily="34" charset="0"/>
              <a:buChar char="•"/>
            </a:pPr>
            <a:r>
              <a:rPr lang="en-US" sz="1400" dirty="0" smtClean="0"/>
              <a:t>Chief of Addiction Medicine Service </a:t>
            </a:r>
            <a:br>
              <a:rPr lang="en-US" sz="1400" dirty="0" smtClean="0"/>
            </a:br>
            <a:r>
              <a:rPr lang="en-US" sz="1400" dirty="0" smtClean="0"/>
              <a:t>Western Psychiatric Institute and Clinic</a:t>
            </a:r>
            <a:br>
              <a:rPr lang="en-US" sz="1400" dirty="0" smtClean="0"/>
            </a:br>
            <a:r>
              <a:rPr lang="en-US" sz="1400" dirty="0" smtClean="0"/>
              <a:t>University of Pittsburgh School of Medicine</a:t>
            </a:r>
          </a:p>
          <a:p>
            <a:pPr marL="455867" indent="-455867" eaLnBrk="1" hangingPunct="1">
              <a:buFont typeface="Arial" pitchFamily="34" charset="0"/>
              <a:buChar char="•"/>
            </a:pPr>
            <a:endParaRPr lang="en-US" sz="1400" dirty="0" smtClean="0"/>
          </a:p>
          <a:p>
            <a:pPr marL="455867" indent="-455867" eaLnBrk="1" hangingPunct="1">
              <a:buFont typeface="Arial" pitchFamily="34" charset="0"/>
              <a:buChar char="•"/>
            </a:pPr>
            <a:r>
              <a:rPr lang="en-US" sz="1400" dirty="0" smtClean="0"/>
              <a:t>He has an ongoing interest in getting more of what the CTN is doing into the  hands of Social Workers</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So why bring  the CTN to SSWR?</a:t>
            </a:r>
          </a:p>
          <a:p>
            <a:pPr marL="231960" indent="-231960">
              <a:buFont typeface="+mj-lt"/>
              <a:buAutoNum type="arabicPeriod"/>
            </a:pPr>
            <a:r>
              <a:rPr lang="en-US" sz="1600" dirty="0" smtClean="0"/>
              <a:t>We realized that  CTN research has not been presented at SSWR.</a:t>
            </a:r>
          </a:p>
          <a:p>
            <a:pPr marL="231960" indent="-231960">
              <a:buFont typeface="+mj-lt"/>
              <a:buAutoNum type="arabicPeriod"/>
            </a:pPr>
            <a:r>
              <a:rPr lang="en-US" sz="1600" dirty="0" smtClean="0"/>
              <a:t>There are several national trends that are bringing social work into a greater role in addiction treatment:</a:t>
            </a:r>
          </a:p>
          <a:p>
            <a:pPr marL="695881" lvl="1" indent="-231960">
              <a:buFont typeface="+mj-lt"/>
              <a:buAutoNum type="alphaLcParenR"/>
            </a:pPr>
            <a:r>
              <a:rPr lang="en-US" sz="1600" dirty="0" smtClean="0"/>
              <a:t>Providers have traditionally been CDPs with only a smattering of  MSWs. Several trends are changing this.</a:t>
            </a:r>
          </a:p>
          <a:p>
            <a:pPr marL="695881" lvl="1" indent="-231960">
              <a:buFont typeface="+mj-lt"/>
              <a:buAutoNum type="alphaLcParenR"/>
            </a:pPr>
            <a:r>
              <a:rPr lang="en-US" sz="1600" dirty="0" smtClean="0"/>
              <a:t>MH and SUD treatment are being  increasingly integrated and MSWs have traditionally had greater presence in MH settings</a:t>
            </a:r>
          </a:p>
          <a:p>
            <a:pPr marL="695881" lvl="1" indent="-231960">
              <a:buFont typeface="+mj-lt"/>
              <a:buAutoNum type="alphaLcParenR"/>
            </a:pPr>
            <a:r>
              <a:rPr lang="en-US" sz="1600" dirty="0" smtClean="0"/>
              <a:t>Health care reform will presumably increase BH services</a:t>
            </a:r>
          </a:p>
          <a:p>
            <a:pPr marL="695881" lvl="1" indent="-231960">
              <a:buFont typeface="+mj-lt"/>
              <a:buAutoNum type="alphaLcParenR"/>
            </a:pPr>
            <a:r>
              <a:rPr lang="en-US" sz="1600" dirty="0" smtClean="0"/>
              <a:t>BH will be more integrated into health care settings, e.g., hospital and primary care;</a:t>
            </a:r>
          </a:p>
          <a:p>
            <a:pPr marL="695881" lvl="1" indent="-231960">
              <a:buFont typeface="+mj-lt"/>
              <a:buAutoNum type="alphaLcParenR"/>
            </a:pPr>
            <a:endParaRPr lang="en-US" dirty="0" smtClean="0"/>
          </a:p>
          <a:p>
            <a:pPr marL="695881" lvl="1" indent="-231960">
              <a:buFont typeface="+mj-lt"/>
              <a:buAutoNum type="alphaLcParenR"/>
            </a:pPr>
            <a:endParaRPr lang="en-US"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Social Workers will have a number of roles as these changes occur:</a:t>
            </a:r>
          </a:p>
          <a:p>
            <a:pPr marL="231960" indent="-231960">
              <a:buFont typeface="+mj-lt"/>
              <a:buAutoNum type="arabicPeriod"/>
            </a:pPr>
            <a:r>
              <a:rPr lang="en-US" sz="1600" dirty="0" smtClean="0"/>
              <a:t>MSWs have always been, and will continue to be, in management and supervision roles in BH settings</a:t>
            </a:r>
          </a:p>
          <a:p>
            <a:pPr marL="231960" indent="-231960">
              <a:buFont typeface="+mj-lt"/>
              <a:buAutoNum type="arabicPeriod"/>
            </a:pPr>
            <a:r>
              <a:rPr lang="en-US" sz="1600" dirty="0" smtClean="0"/>
              <a:t>MSWs have been BH providers in health care settings, and as SUD </a:t>
            </a:r>
            <a:r>
              <a:rPr lang="en-US" sz="1600" dirty="0" err="1" smtClean="0"/>
              <a:t>tx</a:t>
            </a:r>
            <a:r>
              <a:rPr lang="en-US" sz="1600" dirty="0" smtClean="0"/>
              <a:t> moves into these settings, they may be called upon to provide evidence-based SUD </a:t>
            </a:r>
            <a:r>
              <a:rPr lang="en-US" sz="1600" dirty="0" err="1" smtClean="0"/>
              <a:t>tx</a:t>
            </a:r>
            <a:r>
              <a:rPr lang="en-US" sz="1600" dirty="0" smtClean="0"/>
              <a:t> in these settings.</a:t>
            </a:r>
          </a:p>
          <a:p>
            <a:pPr marL="231960" indent="-231960">
              <a:buFont typeface="+mj-lt"/>
              <a:buAutoNum type="arabicPeriod"/>
            </a:pPr>
            <a:r>
              <a:rPr lang="en-US" sz="1600" dirty="0" smtClean="0"/>
              <a:t>As BH and medical care are integrated, MSWs will continue to serve as care managers and decision-makers regarding types of care;</a:t>
            </a:r>
          </a:p>
          <a:p>
            <a:pPr marL="231960" indent="-231960">
              <a:buFont typeface="+mj-lt"/>
              <a:buAutoNum type="arabicPeriod"/>
            </a:pPr>
            <a:r>
              <a:rPr lang="en-US" sz="1600" dirty="0" smtClean="0"/>
              <a:t>Social workers are employed at state agencies that make and oversee policy and will make decisions about what practices will be supported.</a:t>
            </a:r>
            <a:endParaRPr lang="en-US" sz="1600"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1960" indent="-231960">
              <a:buFont typeface="+mj-lt"/>
              <a:buAutoNum type="arabicPeriod"/>
            </a:pPr>
            <a:r>
              <a:rPr lang="en-US" sz="1400" dirty="0" smtClean="0"/>
              <a:t>I’m excited about bringing the CTN to SSWR because I think it has something for everyone – for researchers, practitioners and educators</a:t>
            </a:r>
          </a:p>
          <a:p>
            <a:pPr marL="231960" indent="-231960">
              <a:buFont typeface="+mj-lt"/>
              <a:buAutoNum type="arabicPeriod"/>
            </a:pPr>
            <a:r>
              <a:rPr lang="en-US" sz="1400" dirty="0" smtClean="0"/>
              <a:t>In the past 11 years the CTN has amassed a wealth of information about EBPs and their effectiveness, including</a:t>
            </a:r>
          </a:p>
          <a:p>
            <a:pPr marL="231960" indent="-231960">
              <a:buFont typeface="+mj-lt"/>
              <a:buAutoNum type="arabicPeriod"/>
            </a:pPr>
            <a:r>
              <a:rPr lang="en-US" sz="1400" dirty="0" smtClean="0"/>
              <a:t>What interventions are effective – particularly do interventions we think of as efficacious outperform TAU?</a:t>
            </a:r>
          </a:p>
          <a:p>
            <a:pPr marL="231960" indent="-231960">
              <a:buFont typeface="+mj-lt"/>
              <a:buAutoNum type="arabicPeriod"/>
            </a:pPr>
            <a:r>
              <a:rPr lang="en-US" sz="1400" dirty="0" smtClean="0"/>
              <a:t>There has a been a small amount of research on </a:t>
            </a:r>
            <a:r>
              <a:rPr lang="en-US" sz="1400" dirty="0" err="1" smtClean="0"/>
              <a:t>tx</a:t>
            </a:r>
            <a:r>
              <a:rPr lang="en-US" sz="1400" dirty="0" smtClean="0"/>
              <a:t> for adolescents, a population of interest to SWs</a:t>
            </a:r>
          </a:p>
          <a:p>
            <a:pPr marL="231960" indent="-231960">
              <a:buFont typeface="+mj-lt"/>
              <a:buAutoNum type="arabicPeriod"/>
            </a:pPr>
            <a:r>
              <a:rPr lang="en-US" sz="1400" dirty="0" smtClean="0"/>
              <a:t>There have been HIV-related protocols that provide interventions appropriate to SUD populations and settings.</a:t>
            </a:r>
          </a:p>
          <a:p>
            <a:pPr marL="231960" indent="-231960">
              <a:buFont typeface="+mj-lt"/>
              <a:buAutoNum type="arabicPeriod"/>
            </a:pPr>
            <a:r>
              <a:rPr lang="en-US" sz="1400" dirty="0" smtClean="0"/>
              <a:t>Because of the diversity of settings and clinic populations, the CTN provides a unique opportunity to find answers to a question I often hear posed by SW scholars – Are so-called EBPs appropriate for and effective with marginalized populations – e.g., racial and ethnic  minorities, sexual minorities or women?  </a:t>
            </a:r>
          </a:p>
          <a:p>
            <a:pPr marL="695881" lvl="1" indent="-231960">
              <a:buFont typeface="+mj-lt"/>
              <a:buAutoNum type="alphaLcParenR"/>
            </a:pPr>
            <a:r>
              <a:rPr lang="en-US" sz="1400" dirty="0" smtClean="0"/>
              <a:t>Women  and Minority SIGS within the CTN keep these questions alive.  </a:t>
            </a:r>
          </a:p>
          <a:p>
            <a:pPr marL="231960" indent="-231960"/>
            <a:endParaRPr lang="en-US"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Although not designed to conduct implementation research, the CTN also offers a good deal of information relevant to implementing interventions in community practice.</a:t>
            </a:r>
          </a:p>
          <a:p>
            <a:pPr marL="231960" indent="-231960">
              <a:buFont typeface="+mj-lt"/>
              <a:buAutoNum type="arabicPeriod"/>
            </a:pPr>
            <a:r>
              <a:rPr lang="en-US" sz="1400" dirty="0" smtClean="0"/>
              <a:t>A question often posed by our CTP partners is whether a research –based intervention  benefits patients enough to warrant the expense of adopting the EBP.  The CTN is an opportunity to do economic analysis – and some have been carried out.</a:t>
            </a:r>
          </a:p>
          <a:p>
            <a:pPr marL="231960" indent="-231960">
              <a:buFont typeface="+mj-lt"/>
              <a:buAutoNum type="arabicPeriod"/>
            </a:pPr>
            <a:r>
              <a:rPr lang="en-US" sz="1400" dirty="0" smtClean="0"/>
              <a:t>Also relevant to implementation is what it takes to have community clinicians, as opposed to those located in research centers, learn an EBP and deliver with fidelity.</a:t>
            </a:r>
          </a:p>
          <a:p>
            <a:pPr marL="231960" indent="-231960">
              <a:buFont typeface="+mj-lt"/>
              <a:buAutoNum type="arabicPeriod"/>
            </a:pPr>
            <a:r>
              <a:rPr lang="en-US" sz="1400" dirty="0" smtClean="0"/>
              <a:t>Each CTN study is carried out in multiple sites, and these studies can help us to understand what site characteristics influence </a:t>
            </a:r>
            <a:r>
              <a:rPr lang="en-US" sz="1400" dirty="0" err="1" smtClean="0"/>
              <a:t>tx</a:t>
            </a:r>
            <a:r>
              <a:rPr lang="en-US" sz="1400" dirty="0" smtClean="0"/>
              <a:t> outcomes.</a:t>
            </a:r>
          </a:p>
          <a:p>
            <a:pPr marL="231960" indent="-231960">
              <a:buFont typeface="+mj-lt"/>
              <a:buAutoNum type="arabicPeriod"/>
            </a:pPr>
            <a:r>
              <a:rPr lang="en-US" sz="1400" dirty="0" smtClean="0"/>
              <a:t>Lastly,  there is information coming out of some of these studies about sustainability of a practice at the end of a trial.</a:t>
            </a:r>
            <a:endParaRPr lang="en-US" sz="1400"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CTN has completed and published results from a total of 21 intervention trials.  We reviewed main findings from the first 15 of them in this article, published in 2010.  </a:t>
            </a:r>
          </a:p>
          <a:p>
            <a:endParaRPr lang="en-US" sz="1600" dirty="0" smtClean="0"/>
          </a:p>
          <a:p>
            <a:r>
              <a:rPr lang="en-US" sz="1600" dirty="0" smtClean="0"/>
              <a:t>These have included  10 trials of behavioral/psychosocial interventions,  7 trials of medications or combined behavioral and med studies, and  2 trials of interventions to prevent HIV transmission or improve HIV care.  </a:t>
            </a:r>
            <a:endParaRPr lang="en-US" sz="1600"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 area that could probably use greater attention in the CTN is adolescent treatment.  To date,  3 adolescent protocols have been completed, including this trial of Brief Strategic Family Therapy, an investigation of use of </a:t>
            </a:r>
            <a:r>
              <a:rPr lang="en-US" sz="1600" dirty="0" err="1" smtClean="0"/>
              <a:t>buprenorphine</a:t>
            </a:r>
            <a:r>
              <a:rPr lang="en-US" sz="1600" dirty="0" smtClean="0"/>
              <a:t> to treat adolescent/young adult opiate dependence, and a study involving medication to treat ADHD in adolescent substance abusers..  </a:t>
            </a:r>
          </a:p>
          <a:p>
            <a:endParaRPr lang="en-US" sz="1600" dirty="0" smtClean="0"/>
          </a:p>
          <a:p>
            <a:r>
              <a:rPr lang="en-US" sz="1600" dirty="0" smtClean="0"/>
              <a:t>We have fewer adolescent community treatment programs participating in the CTN, and it has also proven to take relatively longer to recruit adolescents at this smaller number of sites for these large trials.  </a:t>
            </a:r>
            <a:endParaRPr lang="en-US" sz="1600"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HIV prevention and treatment is an NIH priority.  CTN has an HIV SIG.</a:t>
            </a:r>
          </a:p>
          <a:p>
            <a:endParaRPr lang="en-US" dirty="0" smtClean="0"/>
          </a:p>
          <a:p>
            <a:r>
              <a:rPr lang="en-US" dirty="0" smtClean="0"/>
              <a:t>We’ve had  4 completed HIV –related trials and one trial underway to improve HIV care for substance users.</a:t>
            </a:r>
          </a:p>
          <a:p>
            <a:endParaRPr lang="en-US" dirty="0" smtClean="0"/>
          </a:p>
          <a:p>
            <a:r>
              <a:rPr lang="en-US" dirty="0" smtClean="0"/>
              <a:t>This trial of a safe sex intervention for men in  SUD </a:t>
            </a:r>
            <a:r>
              <a:rPr lang="en-US" dirty="0" err="1" smtClean="0"/>
              <a:t>tx</a:t>
            </a:r>
            <a:r>
              <a:rPr lang="en-US" dirty="0" smtClean="0"/>
              <a:t> was successful in reducing unprotected sex –  it was a parallel trial to the one Aimee will be presenting – as a result of these two trials both interventions have been designated “promising evidence” interventions by CDC.  </a:t>
            </a:r>
            <a:endParaRPr lang="en-US"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 and diverse nature of the network allows us to ask a set of questions that are consistently raised by social workers about EBPs.: </a:t>
            </a:r>
          </a:p>
          <a:p>
            <a:endParaRPr lang="en-US" dirty="0" smtClean="0"/>
          </a:p>
          <a:p>
            <a:r>
              <a:rPr lang="en-US" dirty="0" smtClean="0"/>
              <a:t>For whom is intervention X evidence-based?  </a:t>
            </a:r>
          </a:p>
          <a:p>
            <a:endParaRPr lang="en-US" dirty="0" smtClean="0"/>
          </a:p>
          <a:p>
            <a:r>
              <a:rPr lang="en-US" dirty="0" smtClean="0"/>
              <a:t>The diverse sites participating in our multi-site trials sometimes allow us to analyze for effectiveness with different sub-populations.  The men’s HIV intervention I just mentioned was less effective with African American &amp; Latino men than with white men.  That has led the lead investigator to follow-up with  an ARRA grant to identify ways in which the intervention could be revised to be more meaningful and effective with these groups.  </a:t>
            </a:r>
          </a:p>
          <a:p>
            <a:endParaRPr lang="en-US" dirty="0" smtClean="0"/>
          </a:p>
          <a:p>
            <a:r>
              <a:rPr lang="en-US" dirty="0" smtClean="0"/>
              <a:t>The CTN has sponsored a whole series of CBPR efforts with American Indian and Alaska Native communities to determine treatment needs related to substance use,  and several protocols, such as this Job Seekers’ protocols have been specifically adapted and tested with AI groups.</a:t>
            </a:r>
          </a:p>
          <a:p>
            <a:endParaRPr lang="en-US" dirty="0" smtClean="0"/>
          </a:p>
          <a:p>
            <a:r>
              <a:rPr lang="en-US" dirty="0" smtClean="0"/>
              <a:t>There has been one Spanish language protocol , an investigation of Motivational Enhancement techniques.</a:t>
            </a:r>
            <a:endParaRPr lang="en-US"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Of critical importance to Community </a:t>
            </a:r>
            <a:r>
              <a:rPr lang="en-US" sz="1600" dirty="0" err="1" smtClean="0"/>
              <a:t>Tx</a:t>
            </a:r>
            <a:r>
              <a:rPr lang="en-US" sz="1600" dirty="0" smtClean="0"/>
              <a:t> programs is whether the benefit of an intervention is worth the cost  of implementing and sustaining the intervention.  This is true for them in running their businesses as well as in working with  state legislatures and single state agencies to fund </a:t>
            </a:r>
            <a:r>
              <a:rPr lang="en-US" sz="1600" dirty="0" err="1" smtClean="0"/>
              <a:t>tx</a:t>
            </a:r>
            <a:r>
              <a:rPr lang="en-US" sz="1600" dirty="0" smtClean="0"/>
              <a:t>.  </a:t>
            </a:r>
          </a:p>
          <a:p>
            <a:endParaRPr lang="en-US" sz="1600" dirty="0" smtClean="0"/>
          </a:p>
          <a:p>
            <a:r>
              <a:rPr lang="en-US" sz="1600" dirty="0" smtClean="0"/>
              <a:t>Therefore, every CTN study should have an economic study attached to it;  this has not been true, but there have been a number, and these provide valuable information to treatment decision-makers.  </a:t>
            </a:r>
            <a:endParaRPr lang="en-US" sz="1600"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CTN has not itself done implementation research; that is not its mandate.  However, the researchers and treatment providers in the network have a strong interest in implementation and sustainability.  This paper examined what was required to train counselors in CTN interventions for CTN trials,  and several platform studies have actually examined methods of training counselors.  </a:t>
            </a:r>
          </a:p>
          <a:p>
            <a:endParaRPr lang="en-US" sz="1400" dirty="0" smtClean="0"/>
          </a:p>
          <a:p>
            <a:r>
              <a:rPr lang="en-US" sz="1400" dirty="0" smtClean="0"/>
              <a:t>A platform study is a study I might seek funding for, through an R01, separate from the CTN, but cooperating with CTN treatment sites to conduct the study.  </a:t>
            </a:r>
            <a:endParaRPr lang="en-US" sz="1400"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4BA6D3E-B94F-4F33-9F17-37819C42CBE1}" type="slidenum">
              <a:rPr lang="en-US"/>
              <a:pPr/>
              <a:t>2</a:t>
            </a:fld>
            <a:endParaRPr lang="en-US"/>
          </a:p>
        </p:txBody>
      </p:sp>
      <p:sp>
        <p:nvSpPr>
          <p:cNvPr id="26627" name="Rectangle 2"/>
          <p:cNvSpPr>
            <a:spLocks noGrp="1" noRot="1" noChangeAspect="1" noChangeArrowheads="1" noTextEdit="1"/>
          </p:cNvSpPr>
          <p:nvPr>
            <p:ph type="sldImg"/>
          </p:nvPr>
        </p:nvSpPr>
        <p:spPr>
          <a:xfrm>
            <a:off x="1179513" y="696913"/>
            <a:ext cx="4646612" cy="3484562"/>
          </a:xfrm>
          <a:ln/>
        </p:spPr>
      </p:sp>
      <p:sp>
        <p:nvSpPr>
          <p:cNvPr id="26628" name="Rectangle 3"/>
          <p:cNvSpPr>
            <a:spLocks noGrp="1" noChangeArrowheads="1"/>
          </p:cNvSpPr>
          <p:nvPr>
            <p:ph type="body" idx="1"/>
          </p:nvPr>
        </p:nvSpPr>
        <p:spPr>
          <a:xfrm>
            <a:off x="933874" y="4413375"/>
            <a:ext cx="5136303" cy="4179319"/>
          </a:xfrm>
          <a:noFill/>
          <a:ln/>
        </p:spPr>
        <p:txBody>
          <a:bodyPr/>
          <a:lstStyle/>
          <a:p>
            <a:pPr eaLnBrk="1" hangingPunct="1"/>
            <a:endParaRPr lang="en-US" dirty="0" smtClean="0"/>
          </a:p>
          <a:p>
            <a:pPr eaLnBrk="1" hangingPunct="1"/>
            <a:r>
              <a:rPr lang="en-US" sz="1400" dirty="0" smtClean="0"/>
              <a:t>There has been a gap between research and practice in addiction treatment, part of which has been attributed to cultural and language differences between  providers and researchers.</a:t>
            </a:r>
          </a:p>
          <a:p>
            <a:pPr eaLnBrk="1" hangingPunct="1"/>
            <a:endParaRPr lang="en-US" sz="1400" dirty="0" smtClean="0"/>
          </a:p>
          <a:p>
            <a:pPr eaLnBrk="1" hangingPunct="1"/>
            <a:r>
              <a:rPr lang="en-US" sz="1400" dirty="0" smtClean="0"/>
              <a:t>Gap identified in a 1998 IOM report.  The CTN is an outgrowth of recommendations from this report.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write down only one thing in this session I would suggest writing down the URL to the Dissemination Library.  It is a compendium of all info generated by CTN – articles, presentations (including ours today), monographs, manuals.</a:t>
            </a:r>
          </a:p>
          <a:p>
            <a:endParaRPr lang="en-US" dirty="0" smtClean="0"/>
          </a:p>
          <a:p>
            <a:r>
              <a:rPr lang="en-US" dirty="0" smtClean="0"/>
              <a:t>275 journal articles:</a:t>
            </a:r>
          </a:p>
          <a:p>
            <a:pPr marL="471976" indent="-471976">
              <a:buFont typeface="Arial" pitchFamily="34" charset="0"/>
              <a:buChar char="•"/>
            </a:pPr>
            <a:r>
              <a:rPr lang="en-US" dirty="0" smtClean="0"/>
              <a:t>Primary outcome papers (23 of them)</a:t>
            </a:r>
          </a:p>
          <a:p>
            <a:pPr marL="471976" indent="-471976">
              <a:buFont typeface="Arial" pitchFamily="34" charset="0"/>
              <a:buChar char="•"/>
            </a:pPr>
            <a:r>
              <a:rPr lang="en-US" dirty="0" smtClean="0"/>
              <a:t>Secondary outcome papers</a:t>
            </a:r>
          </a:p>
          <a:p>
            <a:pPr marL="471976" indent="-471976">
              <a:buFont typeface="Arial" pitchFamily="34" charset="0"/>
              <a:buChar char="•"/>
            </a:pPr>
            <a:r>
              <a:rPr lang="en-US" dirty="0" smtClean="0"/>
              <a:t>Ancillary studies</a:t>
            </a:r>
          </a:p>
          <a:p>
            <a:pPr marL="471976" indent="-471976">
              <a:buFont typeface="Arial" pitchFamily="34" charset="0"/>
              <a:buChar char="•"/>
            </a:pPr>
            <a:r>
              <a:rPr lang="en-US" dirty="0" smtClean="0"/>
              <a:t>Secondary data analyses</a:t>
            </a:r>
          </a:p>
          <a:p>
            <a:pPr marL="471976" indent="-471976">
              <a:buFont typeface="Arial" pitchFamily="34" charset="0"/>
              <a:buChar char="•"/>
            </a:pPr>
            <a:r>
              <a:rPr lang="en-US" dirty="0" smtClean="0"/>
              <a:t>Platform studies – conducted within the network but not official CTN protocols</a:t>
            </a:r>
          </a:p>
          <a:p>
            <a:pPr marL="471976" indent="-471976"/>
            <a:r>
              <a:rPr lang="en-US" dirty="0" smtClean="0"/>
              <a:t>242 presentations</a:t>
            </a:r>
          </a:p>
          <a:p>
            <a:pPr marL="471976" indent="-471976"/>
            <a:r>
              <a:rPr lang="en-US" dirty="0" smtClean="0"/>
              <a:t>7 treatment manuals</a:t>
            </a:r>
          </a:p>
          <a:p>
            <a:pPr marL="471976" indent="-471976"/>
            <a:r>
              <a:rPr lang="en-US" dirty="0" smtClean="0"/>
              <a:t>And Dissemination products called Blending Products</a:t>
            </a:r>
            <a:endParaRPr lang="en-US" dirty="0"/>
          </a:p>
        </p:txBody>
      </p:sp>
      <p:sp>
        <p:nvSpPr>
          <p:cNvPr id="4" name="Slide Number Placeholder 3"/>
          <p:cNvSpPr>
            <a:spLocks noGrp="1"/>
          </p:cNvSpPr>
          <p:nvPr>
            <p:ph type="sldNum" sz="quarter" idx="10"/>
          </p:nvPr>
        </p:nvSpPr>
        <p:spPr/>
        <p:txBody>
          <a:bodyPr/>
          <a:lstStyle/>
          <a:p>
            <a:fld id="{D4BC2D1F-35C4-4046-AC74-1DE0DD5474F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interested in doing secondary analysis of data from SUD treatment samples, you might also want to write this down.  </a:t>
            </a:r>
          </a:p>
          <a:p>
            <a:endParaRPr lang="en-US" dirty="0" smtClean="0"/>
          </a:p>
          <a:p>
            <a:r>
              <a:rPr lang="en-US" dirty="0" smtClean="0"/>
              <a:t>Data from each CTN study are shared at the conclusion of the study on this site.  </a:t>
            </a:r>
          </a:p>
          <a:p>
            <a:endParaRPr lang="en-US" dirty="0" smtClean="0"/>
          </a:p>
          <a:p>
            <a:r>
              <a:rPr lang="en-US" dirty="0" smtClean="0"/>
              <a:t>There are currently 25 studies in the </a:t>
            </a:r>
            <a:r>
              <a:rPr lang="en-US" dirty="0" err="1" smtClean="0"/>
              <a:t>datashare</a:t>
            </a:r>
            <a:r>
              <a:rPr lang="en-US" dirty="0" smtClean="0"/>
              <a:t>.  You can also access this through the CTN Dissemination Library.</a:t>
            </a:r>
            <a:endParaRPr lang="en-US"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Historic collaboration between Substance Abuse and Mental Health Services Administration and NIDA – historic in that it involved an interagency agreement and money flowing between the two.</a:t>
            </a:r>
          </a:p>
          <a:p>
            <a:endParaRPr lang="en-US" sz="1400" dirty="0" smtClean="0"/>
          </a:p>
          <a:p>
            <a:r>
              <a:rPr lang="en-US" sz="1400" dirty="0" smtClean="0"/>
              <a:t>Blending = blending science and practice</a:t>
            </a:r>
          </a:p>
          <a:p>
            <a:endParaRPr lang="en-US" sz="1400" dirty="0" smtClean="0"/>
          </a:p>
          <a:p>
            <a:r>
              <a:rPr lang="en-US" sz="1400" dirty="0" smtClean="0"/>
              <a:t>Outgrowth of CTN</a:t>
            </a:r>
          </a:p>
          <a:p>
            <a:pPr marL="59601" indent="-59601">
              <a:buFont typeface="Arial" pitchFamily="34" charset="0"/>
              <a:buChar char="•"/>
            </a:pPr>
            <a:r>
              <a:rPr lang="en-US" sz="1400" dirty="0" smtClean="0"/>
              <a:t>Included  series Provider- oriented  National/Regional Blending Conferences</a:t>
            </a:r>
          </a:p>
          <a:p>
            <a:pPr marL="59601" indent="-59601">
              <a:buFont typeface="Arial" pitchFamily="34" charset="0"/>
              <a:buChar char="•"/>
            </a:pPr>
            <a:r>
              <a:rPr lang="en-US" sz="1400" dirty="0" smtClean="0"/>
              <a:t>NIDA and SAMSHA joined state agency directors at National Association of State Agency Directors.</a:t>
            </a:r>
          </a:p>
          <a:p>
            <a:pPr marL="59601" indent="-59601">
              <a:buFont typeface="Arial" pitchFamily="34" charset="0"/>
              <a:buChar char="•"/>
            </a:pPr>
            <a:r>
              <a:rPr lang="en-US" sz="1400" dirty="0" smtClean="0"/>
              <a:t>Training products developed based on NIDA research and CTN studies.</a:t>
            </a:r>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Mission of the CTN is to study treatments in community settings and facilitate closing the gap.</a:t>
            </a:r>
          </a:p>
        </p:txBody>
      </p:sp>
      <p:sp>
        <p:nvSpPr>
          <p:cNvPr id="20483" name="Slide Number Placeholder 3"/>
          <p:cNvSpPr txBox="1">
            <a:spLocks noGrp="1"/>
          </p:cNvSpPr>
          <p:nvPr/>
        </p:nvSpPr>
        <p:spPr bwMode="auto">
          <a:xfrm>
            <a:off x="3967341" y="8823646"/>
            <a:ext cx="3035088" cy="464820"/>
          </a:xfrm>
          <a:prstGeom prst="rect">
            <a:avLst/>
          </a:prstGeom>
          <a:noFill/>
          <a:ln>
            <a:miter lim="800000"/>
            <a:headEnd/>
            <a:tailEnd/>
          </a:ln>
        </p:spPr>
        <p:txBody>
          <a:bodyPr lIns="93099" tIns="46549" rIns="93099" bIns="46549" anchor="b"/>
          <a:lstStyle/>
          <a:p>
            <a:pPr algn="r">
              <a:defRPr/>
            </a:pPr>
            <a:fld id="{B86A22CE-EDC3-4899-8AAB-BAF2123E75F2}" type="slidenum">
              <a:rPr lang="en-US" sz="1200"/>
              <a:pPr algn="r">
                <a:defRPr/>
              </a:pPr>
              <a:t>3</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A87B335-37C7-4DE2-B813-0861169EC290}" type="slidenum">
              <a:rPr lang="en-US" smtClean="0"/>
              <a:pPr/>
              <a:t>4</a:t>
            </a:fld>
            <a:endParaRPr 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933876" y="4413411"/>
            <a:ext cx="5136303" cy="4180205"/>
          </a:xfrm>
          <a:noFill/>
          <a:ln/>
        </p:spPr>
        <p:txBody>
          <a:bodyPr/>
          <a:lstStyle/>
          <a:p>
            <a:pPr marL="117592" indent="-117592" eaLnBrk="1" hangingPunct="1">
              <a:buFont typeface="Arial" pitchFamily="34" charset="0"/>
              <a:buChar char="•"/>
            </a:pPr>
            <a:r>
              <a:rPr lang="en-US" sz="1400" dirty="0" smtClean="0"/>
              <a:t>Network was established as a set of cooperative agreements between NIDA and a set of nodes.</a:t>
            </a:r>
          </a:p>
          <a:p>
            <a:pPr marL="117592" indent="-117592" eaLnBrk="1" hangingPunct="1">
              <a:buFont typeface="Arial" pitchFamily="34" charset="0"/>
              <a:buChar char="•"/>
            </a:pPr>
            <a:r>
              <a:rPr lang="en-US" sz="1400" dirty="0" smtClean="0"/>
              <a:t>Currently, there are 13 “nodes” distributed around the country.  The red stars on this map represent nodes.</a:t>
            </a:r>
          </a:p>
          <a:p>
            <a:pPr marL="117592" indent="-117592" eaLnBrk="1" hangingPunct="1">
              <a:buFont typeface="Arial" pitchFamily="34" charset="0"/>
              <a:buChar char="•"/>
            </a:pPr>
            <a:r>
              <a:rPr lang="en-US" sz="1400" dirty="0" smtClean="0"/>
              <a:t>Each node is a university-based research center and its community treatment program partners.</a:t>
            </a:r>
          </a:p>
          <a:p>
            <a:pPr marL="117592" indent="-117592" eaLnBrk="1" hangingPunct="1">
              <a:buFont typeface="Arial" pitchFamily="34" charset="0"/>
              <a:buChar char="•"/>
            </a:pPr>
            <a:r>
              <a:rPr lang="en-US" sz="1400" dirty="0" smtClean="0"/>
              <a:t>The grey states are those that have at least one (usually more) CTP partner participating in the network.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10035C3-2A96-4030-84C6-FC051DFD00D3}" type="slidenum">
              <a:rPr lang="en-US"/>
              <a:pPr/>
              <a:t>5</a:t>
            </a:fld>
            <a:endParaRPr lang="en-US"/>
          </a:p>
        </p:txBody>
      </p:sp>
      <p:sp>
        <p:nvSpPr>
          <p:cNvPr id="38915" name="Rectangle 2"/>
          <p:cNvSpPr>
            <a:spLocks noGrp="1" noRot="1" noChangeAspect="1" noChangeArrowheads="1" noTextEdit="1"/>
          </p:cNvSpPr>
          <p:nvPr>
            <p:ph type="sldImg"/>
          </p:nvPr>
        </p:nvSpPr>
        <p:spPr>
          <a:xfrm>
            <a:off x="1179513" y="696913"/>
            <a:ext cx="4646612" cy="3484562"/>
          </a:xfrm>
          <a:ln/>
        </p:spPr>
      </p:sp>
      <p:sp>
        <p:nvSpPr>
          <p:cNvPr id="38916" name="Rectangle 3"/>
          <p:cNvSpPr>
            <a:spLocks noGrp="1" noChangeArrowheads="1"/>
          </p:cNvSpPr>
          <p:nvPr>
            <p:ph type="body" idx="1"/>
          </p:nvPr>
        </p:nvSpPr>
        <p:spPr>
          <a:noFill/>
          <a:ln/>
        </p:spPr>
        <p:txBody>
          <a:bodyPr/>
          <a:lstStyle/>
          <a:p>
            <a:pPr marL="59601" indent="-59601" eaLnBrk="1" hangingPunct="1">
              <a:buFont typeface="Arial" pitchFamily="34" charset="0"/>
              <a:buChar char="•"/>
            </a:pPr>
            <a:r>
              <a:rPr lang="en-US" sz="1400" dirty="0" smtClean="0"/>
              <a:t>A node looks like this (I’m using my own node, the Pacific Northwest Node, as an example).</a:t>
            </a:r>
          </a:p>
          <a:p>
            <a:pPr marL="59601" indent="-59601" eaLnBrk="1" hangingPunct="1">
              <a:buFont typeface="Arial" pitchFamily="34" charset="0"/>
              <a:buChar char="•"/>
            </a:pPr>
            <a:endParaRPr lang="en-US" sz="1400" dirty="0" smtClean="0"/>
          </a:p>
          <a:p>
            <a:pPr marL="59601" indent="-59601" eaLnBrk="1" hangingPunct="1">
              <a:buFont typeface="Arial" pitchFamily="34" charset="0"/>
              <a:buChar char="•"/>
            </a:pPr>
            <a:r>
              <a:rPr lang="en-US" sz="1400" dirty="0" smtClean="0"/>
              <a:t>There is a research center (RRTC) – in this case we have multiple </a:t>
            </a:r>
            <a:r>
              <a:rPr lang="en-US" sz="1400" dirty="0" err="1" smtClean="0"/>
              <a:t>Pis</a:t>
            </a:r>
            <a:r>
              <a:rPr lang="en-US" sz="1400" dirty="0" smtClean="0"/>
              <a:t>, one at the ADAI at UW and the other at School of Nursing, WSU.</a:t>
            </a:r>
          </a:p>
          <a:p>
            <a:pPr marL="59601" indent="-59601" eaLnBrk="1" hangingPunct="1">
              <a:buFont typeface="Arial" pitchFamily="34" charset="0"/>
              <a:buChar char="•"/>
            </a:pPr>
            <a:endParaRPr lang="en-US" sz="1400" dirty="0" smtClean="0"/>
          </a:p>
          <a:p>
            <a:pPr marL="59601" indent="-59601" eaLnBrk="1" hangingPunct="1">
              <a:buFont typeface="Arial" pitchFamily="34" charset="0"/>
              <a:buChar char="•"/>
            </a:pPr>
            <a:r>
              <a:rPr lang="en-US" sz="1400" dirty="0" smtClean="0"/>
              <a:t>We have a group of collaborating partners (CTPs) that have agreed to participate with us in this venture.  Some have been with us for 10 years.  Some recently joined us at the point of our 3</a:t>
            </a:r>
            <a:r>
              <a:rPr lang="en-US" sz="1400" baseline="30000" dirty="0" smtClean="0"/>
              <a:t>rd</a:t>
            </a:r>
            <a:r>
              <a:rPr lang="en-US" sz="1400" dirty="0" smtClean="0"/>
              <a:t> competing renewal.</a:t>
            </a:r>
          </a:p>
          <a:p>
            <a:pPr marL="59601" indent="-59601" eaLnBrk="1" hangingPunct="1">
              <a:buFont typeface="Arial" pitchFamily="34" charset="0"/>
              <a:buChar char="•"/>
            </a:pPr>
            <a:endParaRPr lang="en-US" sz="1400" dirty="0" smtClean="0"/>
          </a:p>
          <a:p>
            <a:pPr marL="59601" indent="-59601" eaLnBrk="1" hangingPunct="1">
              <a:buFont typeface="Arial" pitchFamily="34" charset="0"/>
              <a:buChar char="•"/>
            </a:pPr>
            <a:r>
              <a:rPr lang="en-US" sz="1400" dirty="0" smtClean="0"/>
              <a:t>They range from a small women’s residential and outpatient center and an LGBT-serving center to a regional Alaska Native health consortium and a large HMO and Veterans Hospital.  </a:t>
            </a:r>
          </a:p>
          <a:p>
            <a:pPr marL="59601" indent="-59601" eaLnBrk="1" hangingPunct="1">
              <a:buFont typeface="Arial" pitchFamily="34" charset="0"/>
              <a:buChar char="•"/>
            </a:pPr>
            <a:endParaRPr lang="en-US" sz="1400" dirty="0" smtClean="0"/>
          </a:p>
          <a:p>
            <a:pPr marL="59601" indent="-59601" eaLnBrk="1" hangingPunct="1">
              <a:buFont typeface="Arial" pitchFamily="34" charset="0"/>
              <a:buChar char="•"/>
            </a:pPr>
            <a:r>
              <a:rPr lang="en-US" sz="1400" dirty="0" smtClean="0"/>
              <a:t>6 have actually participated in a CTN-sponsored study, but all are potential collaborators with us in non-CTN studies, and all provide input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4233DFF-E9CC-441B-8DBE-BF35DF68E24B}" type="slidenum">
              <a:rPr lang="en-US"/>
              <a:pPr/>
              <a:t>6</a:t>
            </a:fld>
            <a:endParaRPr lang="en-US"/>
          </a:p>
        </p:txBody>
      </p:sp>
      <p:sp>
        <p:nvSpPr>
          <p:cNvPr id="36867" name="Rectangle 2"/>
          <p:cNvSpPr>
            <a:spLocks noGrp="1" noRot="1" noChangeAspect="1" noChangeArrowheads="1" noTextEdit="1"/>
          </p:cNvSpPr>
          <p:nvPr>
            <p:ph type="sldImg"/>
          </p:nvPr>
        </p:nvSpPr>
        <p:spPr>
          <a:xfrm>
            <a:off x="1179513" y="696913"/>
            <a:ext cx="4646612" cy="3484562"/>
          </a:xfrm>
          <a:ln/>
        </p:spPr>
      </p:sp>
      <p:sp>
        <p:nvSpPr>
          <p:cNvPr id="36868" name="Rectangle 3"/>
          <p:cNvSpPr>
            <a:spLocks noGrp="1" noChangeArrowheads="1"/>
          </p:cNvSpPr>
          <p:nvPr>
            <p:ph type="body" idx="1"/>
          </p:nvPr>
        </p:nvSpPr>
        <p:spPr>
          <a:noFill/>
          <a:ln/>
        </p:spPr>
        <p:txBody>
          <a:bodyPr/>
          <a:lstStyle/>
          <a:p>
            <a:pPr eaLnBrk="1" hangingPunct="1">
              <a:buFont typeface="Arial" pitchFamily="34" charset="0"/>
              <a:buChar char="•"/>
            </a:pPr>
            <a:r>
              <a:rPr lang="en-US" sz="1600" dirty="0" smtClean="0"/>
              <a:t>The RRTC has a specific set of responsibilities within the CTN.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F73C8FC-D64D-4BBF-86CE-BFD3738BAD61}" type="slidenum">
              <a:rPr lang="en-US"/>
              <a:pPr/>
              <a:t>7</a:t>
            </a:fld>
            <a:endParaRPr lang="en-US"/>
          </a:p>
        </p:txBody>
      </p:sp>
      <p:sp>
        <p:nvSpPr>
          <p:cNvPr id="37891" name="Rectangle 2"/>
          <p:cNvSpPr>
            <a:spLocks noGrp="1" noRot="1" noChangeAspect="1" noChangeArrowheads="1" noTextEdit="1"/>
          </p:cNvSpPr>
          <p:nvPr>
            <p:ph type="sldImg"/>
          </p:nvPr>
        </p:nvSpPr>
        <p:spPr>
          <a:xfrm>
            <a:off x="1179513" y="696913"/>
            <a:ext cx="4646612" cy="3484562"/>
          </a:xfrm>
          <a:ln/>
        </p:spPr>
      </p:sp>
      <p:sp>
        <p:nvSpPr>
          <p:cNvPr id="37892" name="Rectangle 3"/>
          <p:cNvSpPr>
            <a:spLocks noGrp="1" noChangeArrowheads="1"/>
          </p:cNvSpPr>
          <p:nvPr>
            <p:ph type="body" idx="1"/>
          </p:nvPr>
        </p:nvSpPr>
        <p:spPr>
          <a:noFill/>
          <a:ln/>
        </p:spPr>
        <p:txBody>
          <a:bodyPr/>
          <a:lstStyle/>
          <a:p>
            <a:pPr eaLnBrk="1" hangingPunct="1">
              <a:buFont typeface="Arial" pitchFamily="34" charset="0"/>
              <a:buChar char="•"/>
            </a:pPr>
            <a:r>
              <a:rPr lang="en-US" sz="1600" dirty="0" smtClean="0"/>
              <a:t>The CTP also has certain responsibilities.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DC4E5F6-8D22-42C1-9583-A95DE6A8FE54}" type="slidenum">
              <a:rPr lang="en-US"/>
              <a:pPr/>
              <a:t>8</a:t>
            </a:fld>
            <a:endParaRPr lang="en-US"/>
          </a:p>
        </p:txBody>
      </p:sp>
      <p:sp>
        <p:nvSpPr>
          <p:cNvPr id="34819" name="Rectangle 2"/>
          <p:cNvSpPr>
            <a:spLocks noGrp="1" noRot="1" noChangeAspect="1" noChangeArrowheads="1" noTextEdit="1"/>
          </p:cNvSpPr>
          <p:nvPr>
            <p:ph type="sldImg"/>
          </p:nvPr>
        </p:nvSpPr>
        <p:spPr>
          <a:xfrm>
            <a:off x="1179513" y="696913"/>
            <a:ext cx="4646612" cy="3484562"/>
          </a:xfrm>
          <a:ln/>
        </p:spPr>
      </p:sp>
      <p:sp>
        <p:nvSpPr>
          <p:cNvPr id="34820" name="Rectangle 3"/>
          <p:cNvSpPr>
            <a:spLocks noGrp="1" noChangeArrowheads="1"/>
          </p:cNvSpPr>
          <p:nvPr>
            <p:ph type="body" idx="1"/>
          </p:nvPr>
        </p:nvSpPr>
        <p:spPr>
          <a:xfrm>
            <a:off x="933874" y="4413375"/>
            <a:ext cx="5136303" cy="4179319"/>
          </a:xfrm>
          <a:noFill/>
          <a:ln/>
        </p:spPr>
        <p:txBody>
          <a:bodyPr/>
          <a:lstStyle/>
          <a:p>
            <a:pPr eaLnBrk="1" hangingPunct="1"/>
            <a:r>
              <a:rPr lang="en-US" sz="1600" dirty="0" smtClean="0"/>
              <a:t>The assumptions underlying the CTN were what attracted me to be part of our group’s application to become a node.  These  assumptions include:</a:t>
            </a:r>
          </a:p>
          <a:p>
            <a:pPr eaLnBrk="1" hangingPunct="1"/>
            <a:endParaRPr lang="en-US" sz="1600" dirty="0" smtClean="0"/>
          </a:p>
          <a:p>
            <a:pPr eaLnBrk="1" hangingPunct="1"/>
            <a:r>
              <a:rPr lang="en-US" sz="1600" dirty="0" smtClean="0"/>
              <a:t>I should add that, although the initial development of this network envisioned quite an ideally structured mechanism for community-engaged scholarship, e.g., bidirectional communication, there has been some slippage in this over the years in that NIDA’s vision about how the research agenda is decided has become more unidirectional.</a:t>
            </a:r>
          </a:p>
          <a:p>
            <a:pPr eaLnBrk="1" hangingPunct="1"/>
            <a:endParaRPr lang="en-US" sz="1600" dirty="0" smtClean="0"/>
          </a:p>
          <a:p>
            <a:pPr eaLnBrk="1" hangingPunct="1"/>
            <a:r>
              <a:rPr lang="en-US" sz="1600" dirty="0" smtClean="0"/>
              <a:t>Still,  the network’s studies and other studies it has spawned are very informative to both practice and research….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So what kinds of studies do we undertake in the CTN?  For the most part, we do what we term Multi-Site Hybrid Efficacy-Effectiveness Trials.</a:t>
            </a:r>
          </a:p>
          <a:p>
            <a:endParaRPr lang="en-US" sz="1600" dirty="0" smtClean="0"/>
          </a:p>
          <a:p>
            <a:r>
              <a:rPr lang="en-US" sz="1600" dirty="0" smtClean="0"/>
              <a:t>In every RCT there exists a balance between design aspects that favor external validity and those that favor internal validity.  CTN trials attempt to maximize external validity without completely sacrificing internal.  </a:t>
            </a:r>
          </a:p>
          <a:p>
            <a:endParaRPr lang="en-US" sz="1600" dirty="0" smtClean="0"/>
          </a:p>
          <a:p>
            <a:r>
              <a:rPr lang="en-US" sz="1600" dirty="0" smtClean="0"/>
              <a:t>There are also other kinds of studies in CTN – e.g.,</a:t>
            </a:r>
          </a:p>
          <a:p>
            <a:pPr>
              <a:buFont typeface="Arial" pitchFamily="34" charset="0"/>
              <a:buChar char="•"/>
            </a:pPr>
            <a:r>
              <a:rPr lang="en-US" sz="1600" dirty="0" smtClean="0"/>
              <a:t>CBPR with AI/NA tribes around problems of meth use</a:t>
            </a:r>
          </a:p>
          <a:p>
            <a:pPr>
              <a:buFont typeface="Arial" pitchFamily="34" charset="0"/>
              <a:buChar char="•"/>
            </a:pPr>
            <a:r>
              <a:rPr lang="en-US" sz="1600" dirty="0" smtClean="0"/>
              <a:t>Study of CTP practices related to HIV/</a:t>
            </a:r>
            <a:r>
              <a:rPr lang="en-US" sz="1600" dirty="0" err="1" smtClean="0"/>
              <a:t>Hep</a:t>
            </a:r>
            <a:r>
              <a:rPr lang="en-US" sz="1600" dirty="0" smtClean="0"/>
              <a:t> testing &amp; education</a:t>
            </a:r>
            <a:endParaRPr lang="en-US" sz="1600" dirty="0"/>
          </a:p>
        </p:txBody>
      </p:sp>
      <p:sp>
        <p:nvSpPr>
          <p:cNvPr id="4" name="Slide Number Placeholder 3"/>
          <p:cNvSpPr>
            <a:spLocks noGrp="1"/>
          </p:cNvSpPr>
          <p:nvPr>
            <p:ph type="sldNum" sz="quarter" idx="10"/>
          </p:nvPr>
        </p:nvSpPr>
        <p:spPr/>
        <p:txBody>
          <a:bodyPr/>
          <a:lstStyle/>
          <a:p>
            <a:pPr>
              <a:defRPr/>
            </a:pPr>
            <a:fld id="{DDDAD908-76B6-46E0-8E53-3D25C4192BB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033EA022-333A-48BE-BEE0-534C82181AB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E8D635-3A6C-4746-A8E6-D8626B04A5EC}"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5F8E62-BEC7-4EE4-AFB9-164B40919EEE}"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1866B6-5B4A-4E4F-8E3F-432C2F33A82A}"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5BAF59-0F1B-424A-A8C2-D8F894832C5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7B73DB-E409-483C-A2B0-A60A8DDD8A31}"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8D72F10-CD49-4BA0-B957-4597603D3FCF}"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FD5782A6-086A-41A5-B1D8-12184DD714A0}"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4D0C1DB-96AD-4994-AA71-3256C3B6A4DB}"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51F80188-95EE-4280-8A43-6CC5C4639EF1}"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411688-500F-4333-B56C-668B733BE01E}"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69AC86DF-3133-49A5-B109-DF2DD8EDBBC3}"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med">
    <p:fade thruBlk="1"/>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914400"/>
            <a:ext cx="8229600" cy="2057400"/>
          </a:xfrm>
        </p:spPr>
        <p:txBody>
          <a:bodyPr>
            <a:normAutofit/>
          </a:bodyPr>
          <a:lstStyle/>
          <a:p>
            <a:pPr algn="ctr" eaLnBrk="1" hangingPunct="1">
              <a:defRPr/>
            </a:pPr>
            <a:r>
              <a:rPr lang="en-US" sz="3600" dirty="0" smtClean="0">
                <a:solidFill>
                  <a:schemeClr val="accent1">
                    <a:lumMod val="40000"/>
                    <a:lumOff val="60000"/>
                  </a:schemeClr>
                </a:solidFill>
                <a:effectLst/>
              </a:rPr>
              <a:t>NIDA’s clinical trials network:  a source of social work practice-relevant knowledge</a:t>
            </a:r>
            <a:endParaRPr lang="en-US" sz="4800" dirty="0" smtClean="0">
              <a:solidFill>
                <a:schemeClr val="accent1">
                  <a:lumMod val="40000"/>
                  <a:lumOff val="60000"/>
                </a:schemeClr>
              </a:solidFill>
              <a:effectLst/>
            </a:endParaRPr>
          </a:p>
        </p:txBody>
      </p:sp>
      <p:sp>
        <p:nvSpPr>
          <p:cNvPr id="2051" name="Rectangle 3"/>
          <p:cNvSpPr>
            <a:spLocks noGrp="1" noChangeArrowheads="1"/>
          </p:cNvSpPr>
          <p:nvPr>
            <p:ph type="subTitle" idx="1"/>
          </p:nvPr>
        </p:nvSpPr>
        <p:spPr>
          <a:xfrm>
            <a:off x="152400" y="2895600"/>
            <a:ext cx="8839200" cy="1752600"/>
          </a:xfrm>
        </p:spPr>
        <p:txBody>
          <a:bodyPr>
            <a:normAutofit/>
          </a:bodyPr>
          <a:lstStyle/>
          <a:p>
            <a:pPr algn="l" eaLnBrk="1" hangingPunct="1">
              <a:defRPr/>
            </a:pPr>
            <a:r>
              <a:rPr lang="en-US" sz="2400" dirty="0" smtClean="0"/>
              <a:t>Elizabeth Wells			Dennis Daley</a:t>
            </a:r>
          </a:p>
          <a:p>
            <a:pPr algn="l" eaLnBrk="1" hangingPunct="1">
              <a:defRPr/>
            </a:pPr>
            <a:r>
              <a:rPr lang="en-US" sz="2400" dirty="0" smtClean="0"/>
              <a:t>School of Social Work		Western Psychiatric Institute </a:t>
            </a:r>
          </a:p>
          <a:p>
            <a:pPr algn="l" eaLnBrk="1" hangingPunct="1">
              <a:defRPr/>
            </a:pPr>
            <a:r>
              <a:rPr lang="en-US" sz="2400" dirty="0" smtClean="0"/>
              <a:t>University of Washington		University of Pittsbu</a:t>
            </a:r>
            <a:r>
              <a:rPr lang="en-US" dirty="0" smtClean="0"/>
              <a:t>rgh</a:t>
            </a:r>
          </a:p>
        </p:txBody>
      </p:sp>
      <p:sp>
        <p:nvSpPr>
          <p:cNvPr id="4100" name="Text Box 4"/>
          <p:cNvSpPr txBox="1">
            <a:spLocks noChangeArrowheads="1"/>
          </p:cNvSpPr>
          <p:nvPr/>
        </p:nvSpPr>
        <p:spPr bwMode="auto">
          <a:xfrm>
            <a:off x="1371600" y="5181600"/>
            <a:ext cx="6400800" cy="1015663"/>
          </a:xfrm>
          <a:prstGeom prst="rect">
            <a:avLst/>
          </a:prstGeom>
          <a:noFill/>
          <a:ln w="9525">
            <a:noFill/>
            <a:miter lim="800000"/>
            <a:headEnd/>
            <a:tailEnd/>
          </a:ln>
        </p:spPr>
        <p:txBody>
          <a:bodyPr>
            <a:spAutoFit/>
          </a:bodyPr>
          <a:lstStyle/>
          <a:p>
            <a:pPr algn="ctr"/>
            <a:r>
              <a:rPr lang="en-US" sz="2000" dirty="0"/>
              <a:t>Supported by Grants # </a:t>
            </a:r>
            <a:r>
              <a:rPr lang="en-US" sz="2000" dirty="0" smtClean="0"/>
              <a:t>U10 DA020036 and </a:t>
            </a:r>
            <a:r>
              <a:rPr lang="en-US" sz="2000" dirty="0"/>
              <a:t/>
            </a:r>
            <a:br>
              <a:rPr lang="en-US" sz="2000" dirty="0"/>
            </a:br>
            <a:r>
              <a:rPr lang="en-US" sz="2000" dirty="0"/>
              <a:t>U10 DA013714 from </a:t>
            </a:r>
            <a:r>
              <a:rPr lang="en-US" sz="2000" dirty="0" smtClean="0"/>
              <a:t>the National Institute on Drug Abuse </a:t>
            </a:r>
            <a:endParaRPr lang="en-US" sz="2000" dirty="0"/>
          </a:p>
        </p:txBody>
      </p:sp>
      <p:pic>
        <p:nvPicPr>
          <p:cNvPr id="7" name="Picture 6" descr="snowflake.PNG"/>
          <p:cNvPicPr>
            <a:picLocks noChangeAspect="1"/>
          </p:cNvPicPr>
          <p:nvPr/>
        </p:nvPicPr>
        <p:blipFill>
          <a:blip r:embed="rId3" cstate="print"/>
          <a:stretch>
            <a:fillRect/>
          </a:stretch>
        </p:blipFill>
        <p:spPr>
          <a:xfrm>
            <a:off x="7696200" y="5410200"/>
            <a:ext cx="1051095" cy="895377"/>
          </a:xfrm>
          <a:prstGeom prst="rect">
            <a:avLst/>
          </a:prstGeom>
          <a:solidFill>
            <a:schemeClr val="tx2">
              <a:lumMod val="75000"/>
            </a:schemeClr>
          </a:solid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chemeClr val="accent1">
                    <a:lumMod val="40000"/>
                    <a:lumOff val="60000"/>
                  </a:schemeClr>
                </a:solidFill>
              </a:rPr>
              <a:t>Increasing Role for Social Work in Addiction Treatment</a:t>
            </a:r>
            <a:endParaRPr lang="en-US" sz="3600" b="1" dirty="0">
              <a:solidFill>
                <a:schemeClr val="accent1">
                  <a:lumMod val="40000"/>
                  <a:lumOff val="60000"/>
                </a:schemeClr>
              </a:solidFill>
            </a:endParaRPr>
          </a:p>
        </p:txBody>
      </p:sp>
      <p:sp>
        <p:nvSpPr>
          <p:cNvPr id="3" name="Content Placeholder 2"/>
          <p:cNvSpPr>
            <a:spLocks noGrp="1"/>
          </p:cNvSpPr>
          <p:nvPr>
            <p:ph idx="1"/>
          </p:nvPr>
        </p:nvSpPr>
        <p:spPr>
          <a:xfrm>
            <a:off x="533400" y="1828800"/>
            <a:ext cx="7467600" cy="4800600"/>
          </a:xfrm>
        </p:spPr>
        <p:txBody>
          <a:bodyPr>
            <a:normAutofit/>
          </a:bodyPr>
          <a:lstStyle/>
          <a:p>
            <a:pPr>
              <a:spcBef>
                <a:spcPts val="600"/>
              </a:spcBef>
              <a:spcAft>
                <a:spcPts val="1200"/>
              </a:spcAft>
              <a:buClr>
                <a:schemeClr val="accent1">
                  <a:lumMod val="40000"/>
                  <a:lumOff val="60000"/>
                </a:schemeClr>
              </a:buClr>
              <a:buSzPct val="95000"/>
              <a:buFont typeface="Wingdings" pitchFamily="2" charset="2"/>
              <a:buChar char="v"/>
            </a:pPr>
            <a:r>
              <a:rPr lang="en-US" dirty="0" smtClean="0"/>
              <a:t>Integration of substance use and mental health treatment (behavioral health)</a:t>
            </a:r>
          </a:p>
          <a:p>
            <a:pPr>
              <a:spcBef>
                <a:spcPts val="600"/>
              </a:spcBef>
              <a:spcAft>
                <a:spcPts val="1200"/>
              </a:spcAft>
              <a:buClr>
                <a:schemeClr val="accent1">
                  <a:lumMod val="40000"/>
                  <a:lumOff val="60000"/>
                </a:schemeClr>
              </a:buClr>
              <a:buSzPct val="95000"/>
              <a:buFont typeface="Wingdings" pitchFamily="2" charset="2"/>
              <a:buChar char="v"/>
            </a:pPr>
            <a:r>
              <a:rPr lang="en-US" dirty="0" smtClean="0"/>
              <a:t>With health care reform, larger numbers of behavioral health clients served</a:t>
            </a:r>
          </a:p>
          <a:p>
            <a:pPr>
              <a:spcBef>
                <a:spcPts val="600"/>
              </a:spcBef>
              <a:spcAft>
                <a:spcPts val="1200"/>
              </a:spcAft>
              <a:buClr>
                <a:schemeClr val="accent1">
                  <a:lumMod val="40000"/>
                  <a:lumOff val="60000"/>
                </a:schemeClr>
              </a:buClr>
              <a:buSzPct val="95000"/>
              <a:buFont typeface="Wingdings" pitchFamily="2" charset="2"/>
              <a:buChar char="v"/>
            </a:pPr>
            <a:r>
              <a:rPr lang="en-US" dirty="0" smtClean="0"/>
              <a:t>With health care reform, integration of behavioral health into health care settings, e.g., primary care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normAutofit fontScale="90000"/>
          </a:bodyPr>
          <a:lstStyle/>
          <a:p>
            <a:pPr algn="ctr"/>
            <a:r>
              <a:rPr lang="en-US" sz="4400" b="1" dirty="0" smtClean="0">
                <a:solidFill>
                  <a:schemeClr val="accent1">
                    <a:lumMod val="40000"/>
                    <a:lumOff val="60000"/>
                  </a:schemeClr>
                </a:solidFill>
              </a:rPr>
              <a:t>Social Workers’ Multiple Roles in Behavioral Health</a:t>
            </a:r>
            <a:r>
              <a:rPr lang="en-US" dirty="0" smtClean="0"/>
              <a:t/>
            </a:r>
            <a:br>
              <a:rPr lang="en-US" dirty="0" smtClean="0"/>
            </a:br>
            <a:endParaRPr lang="en-US" dirty="0"/>
          </a:p>
        </p:txBody>
      </p:sp>
      <p:sp>
        <p:nvSpPr>
          <p:cNvPr id="3" name="Content Placeholder 2"/>
          <p:cNvSpPr>
            <a:spLocks noGrp="1"/>
          </p:cNvSpPr>
          <p:nvPr>
            <p:ph idx="1"/>
          </p:nvPr>
        </p:nvSpPr>
        <p:spPr>
          <a:xfrm>
            <a:off x="457200" y="1828800"/>
            <a:ext cx="7467600" cy="4525963"/>
          </a:xfrm>
        </p:spPr>
        <p:txBody>
          <a:bodyPr/>
          <a:lstStyle/>
          <a:p>
            <a:pPr lvl="1">
              <a:spcBef>
                <a:spcPts val="1200"/>
              </a:spcBef>
              <a:spcAft>
                <a:spcPts val="1200"/>
              </a:spcAft>
              <a:buClr>
                <a:schemeClr val="accent1">
                  <a:lumMod val="40000"/>
                  <a:lumOff val="60000"/>
                </a:schemeClr>
              </a:buClr>
              <a:buSzPct val="95000"/>
              <a:buFont typeface="Wingdings" pitchFamily="2" charset="2"/>
              <a:buChar char="v"/>
            </a:pPr>
            <a:r>
              <a:rPr lang="en-US" sz="3200" dirty="0" smtClean="0"/>
              <a:t>Managers in behavioral health settings </a:t>
            </a:r>
          </a:p>
          <a:p>
            <a:pPr lvl="1">
              <a:spcBef>
                <a:spcPts val="1200"/>
              </a:spcBef>
              <a:spcAft>
                <a:spcPts val="1200"/>
              </a:spcAft>
              <a:buClr>
                <a:schemeClr val="accent1">
                  <a:lumMod val="40000"/>
                  <a:lumOff val="60000"/>
                </a:schemeClr>
              </a:buClr>
              <a:buSzPct val="95000"/>
              <a:buFont typeface="Wingdings" pitchFamily="2" charset="2"/>
              <a:buChar char="v"/>
            </a:pPr>
            <a:r>
              <a:rPr lang="en-US" sz="3200" dirty="0" smtClean="0"/>
              <a:t>Providers in health care settings</a:t>
            </a:r>
          </a:p>
          <a:p>
            <a:pPr lvl="1">
              <a:spcBef>
                <a:spcPts val="1200"/>
              </a:spcBef>
              <a:spcAft>
                <a:spcPts val="1200"/>
              </a:spcAft>
              <a:buClr>
                <a:schemeClr val="accent1">
                  <a:lumMod val="40000"/>
                  <a:lumOff val="60000"/>
                </a:schemeClr>
              </a:buClr>
              <a:buSzPct val="95000"/>
              <a:buFont typeface="Wingdings" pitchFamily="2" charset="2"/>
              <a:buChar char="v"/>
            </a:pPr>
            <a:r>
              <a:rPr lang="en-US" sz="3200" dirty="0" smtClean="0"/>
              <a:t>Care managers in integrated care </a:t>
            </a:r>
          </a:p>
          <a:p>
            <a:pPr lvl="1">
              <a:spcBef>
                <a:spcPts val="1200"/>
              </a:spcBef>
              <a:spcAft>
                <a:spcPts val="1200"/>
              </a:spcAft>
              <a:buClr>
                <a:schemeClr val="accent1">
                  <a:lumMod val="40000"/>
                  <a:lumOff val="60000"/>
                </a:schemeClr>
              </a:buClr>
              <a:buSzPct val="95000"/>
              <a:buFont typeface="Wingdings" pitchFamily="2" charset="2"/>
              <a:buChar char="v"/>
            </a:pPr>
            <a:r>
              <a:rPr lang="en-US" sz="3200" dirty="0" smtClean="0"/>
              <a:t>Policy development and oversight</a:t>
            </a:r>
          </a:p>
          <a:p>
            <a:endParaRPr lang="en-US"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pPr algn="ctr"/>
            <a:r>
              <a:rPr lang="en-US" sz="3600" b="1" dirty="0" smtClean="0">
                <a:solidFill>
                  <a:schemeClr val="accent1">
                    <a:lumMod val="40000"/>
                    <a:lumOff val="60000"/>
                  </a:schemeClr>
                </a:solidFill>
              </a:rPr>
              <a:t>What does the CTN Offer Social Workers?</a:t>
            </a:r>
            <a:endParaRPr lang="en-US" sz="3600" b="1" dirty="0">
              <a:solidFill>
                <a:schemeClr val="accent1">
                  <a:lumMod val="40000"/>
                  <a:lumOff val="60000"/>
                </a:schemeClr>
              </a:solidFill>
            </a:endParaRPr>
          </a:p>
        </p:txBody>
      </p:sp>
      <p:sp>
        <p:nvSpPr>
          <p:cNvPr id="3" name="Content Placeholder 2"/>
          <p:cNvSpPr>
            <a:spLocks noGrp="1"/>
          </p:cNvSpPr>
          <p:nvPr>
            <p:ph idx="1"/>
          </p:nvPr>
        </p:nvSpPr>
        <p:spPr/>
        <p:txBody>
          <a:bodyPr>
            <a:normAutofit fontScale="92500" lnSpcReduction="10000"/>
          </a:bodyPr>
          <a:lstStyle/>
          <a:p>
            <a:pPr marL="550926" indent="-514350">
              <a:spcBef>
                <a:spcPts val="600"/>
              </a:spcBef>
              <a:spcAft>
                <a:spcPts val="600"/>
              </a:spcAft>
              <a:buClr>
                <a:schemeClr val="accent1">
                  <a:lumMod val="40000"/>
                  <a:lumOff val="60000"/>
                </a:schemeClr>
              </a:buClr>
              <a:buSzPct val="95000"/>
              <a:buFont typeface="+mj-lt"/>
              <a:buAutoNum type="arabicPeriod"/>
            </a:pPr>
            <a:r>
              <a:rPr lang="en-US" dirty="0" smtClean="0"/>
              <a:t>EBPs - What psychosocial or pharmacological interventions for treating substance use disorders (SUD) are effective?</a:t>
            </a:r>
          </a:p>
          <a:p>
            <a:pPr marL="550926" indent="-514350">
              <a:spcBef>
                <a:spcPts val="600"/>
              </a:spcBef>
              <a:spcAft>
                <a:spcPts val="600"/>
              </a:spcAft>
              <a:buClr>
                <a:schemeClr val="accent1">
                  <a:lumMod val="40000"/>
                  <a:lumOff val="60000"/>
                </a:schemeClr>
              </a:buClr>
              <a:buSzPct val="95000"/>
              <a:buFont typeface="+mj-lt"/>
              <a:buAutoNum type="arabicPeriod"/>
            </a:pPr>
            <a:r>
              <a:rPr lang="en-US" dirty="0" smtClean="0"/>
              <a:t>EBPs for adolescents</a:t>
            </a:r>
          </a:p>
          <a:p>
            <a:pPr marL="550926" indent="-514350">
              <a:spcBef>
                <a:spcPts val="600"/>
              </a:spcBef>
              <a:spcAft>
                <a:spcPts val="600"/>
              </a:spcAft>
              <a:buClr>
                <a:schemeClr val="accent1">
                  <a:lumMod val="40000"/>
                  <a:lumOff val="60000"/>
                </a:schemeClr>
              </a:buClr>
              <a:buSzPct val="95000"/>
              <a:buFont typeface="+mj-lt"/>
              <a:buAutoNum type="arabicPeriod"/>
            </a:pPr>
            <a:r>
              <a:rPr lang="en-US" dirty="0" smtClean="0"/>
              <a:t>EBPs for HIV prevention in SUD treatment settings</a:t>
            </a:r>
          </a:p>
          <a:p>
            <a:pPr marL="550926" indent="-514350">
              <a:spcBef>
                <a:spcPts val="600"/>
              </a:spcBef>
              <a:spcAft>
                <a:spcPts val="600"/>
              </a:spcAft>
              <a:buClr>
                <a:schemeClr val="accent1">
                  <a:lumMod val="40000"/>
                  <a:lumOff val="60000"/>
                </a:schemeClr>
              </a:buClr>
              <a:buSzPct val="95000"/>
              <a:buFont typeface="+mj-lt"/>
              <a:buAutoNum type="arabicPeriod"/>
            </a:pPr>
            <a:r>
              <a:rPr lang="en-US" dirty="0" smtClean="0"/>
              <a:t>Evidence-based for all populations (e.g., women, racial and ethnic minorities, sexual minorities)?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pPr algn="ctr"/>
            <a:r>
              <a:rPr lang="en-US" sz="3600" b="1" dirty="0" smtClean="0">
                <a:solidFill>
                  <a:schemeClr val="accent1">
                    <a:lumMod val="40000"/>
                    <a:lumOff val="60000"/>
                  </a:schemeClr>
                </a:solidFill>
              </a:rPr>
              <a:t>What does the CTN Offer Social Workers?</a:t>
            </a:r>
            <a:endParaRPr lang="en-US" sz="3600" dirty="0"/>
          </a:p>
        </p:txBody>
      </p:sp>
      <p:sp>
        <p:nvSpPr>
          <p:cNvPr id="3" name="Content Placeholder 2"/>
          <p:cNvSpPr>
            <a:spLocks noGrp="1"/>
          </p:cNvSpPr>
          <p:nvPr>
            <p:ph idx="1"/>
          </p:nvPr>
        </p:nvSpPr>
        <p:spPr/>
        <p:txBody>
          <a:bodyPr/>
          <a:lstStyle/>
          <a:p>
            <a:pPr marL="550926" indent="-514350">
              <a:spcBef>
                <a:spcPts val="600"/>
              </a:spcBef>
              <a:spcAft>
                <a:spcPts val="600"/>
              </a:spcAft>
              <a:buClr>
                <a:schemeClr val="accent1">
                  <a:lumMod val="40000"/>
                  <a:lumOff val="60000"/>
                </a:schemeClr>
              </a:buClr>
              <a:buSzPct val="95000"/>
              <a:buFont typeface="+mj-lt"/>
              <a:buAutoNum type="arabicPeriod" startAt="5"/>
            </a:pPr>
            <a:r>
              <a:rPr lang="en-US" dirty="0" smtClean="0"/>
              <a:t>Sufficient benefit to warrant cost of training and implementing?</a:t>
            </a:r>
          </a:p>
          <a:p>
            <a:pPr marL="550926" indent="-514350">
              <a:spcBef>
                <a:spcPts val="600"/>
              </a:spcBef>
              <a:spcAft>
                <a:spcPts val="600"/>
              </a:spcAft>
              <a:buClr>
                <a:schemeClr val="accent1">
                  <a:lumMod val="40000"/>
                  <a:lumOff val="60000"/>
                </a:schemeClr>
              </a:buClr>
              <a:buSzPct val="95000"/>
              <a:buFont typeface="+mj-lt"/>
              <a:buAutoNum type="arabicPeriod" startAt="5"/>
            </a:pPr>
            <a:r>
              <a:rPr lang="en-US" dirty="0" smtClean="0"/>
              <a:t>What is required to train community providers to deliver EBPs?</a:t>
            </a:r>
          </a:p>
          <a:p>
            <a:pPr marL="550926" indent="-514350">
              <a:spcBef>
                <a:spcPts val="600"/>
              </a:spcBef>
              <a:spcAft>
                <a:spcPts val="600"/>
              </a:spcAft>
              <a:buClr>
                <a:schemeClr val="accent1">
                  <a:lumMod val="40000"/>
                  <a:lumOff val="60000"/>
                </a:schemeClr>
              </a:buClr>
              <a:buSzPct val="95000"/>
              <a:buFont typeface="+mj-lt"/>
              <a:buAutoNum type="arabicPeriod" startAt="5"/>
            </a:pPr>
            <a:r>
              <a:rPr lang="en-US" dirty="0" smtClean="0"/>
              <a:t>Characteristics of treatment sites that deliver EBPs successfully?</a:t>
            </a:r>
          </a:p>
          <a:p>
            <a:pPr marL="550926" indent="-514350">
              <a:spcBef>
                <a:spcPts val="600"/>
              </a:spcBef>
              <a:spcAft>
                <a:spcPts val="600"/>
              </a:spcAft>
              <a:buClr>
                <a:schemeClr val="accent1">
                  <a:lumMod val="40000"/>
                  <a:lumOff val="60000"/>
                </a:schemeClr>
              </a:buClr>
              <a:buSzPct val="95000"/>
              <a:buFont typeface="+mj-lt"/>
              <a:buAutoNum type="arabicPeriod" startAt="5"/>
            </a:pPr>
            <a:r>
              <a:rPr lang="en-US" dirty="0" smtClean="0"/>
              <a:t>Sustainability of practices</a:t>
            </a:r>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lgn="ctr">
              <a:buFont typeface="+mj-lt"/>
              <a:buAutoNum type="arabicPeriod"/>
            </a:pPr>
            <a:r>
              <a:rPr lang="en-US" sz="4000" b="1" dirty="0" smtClean="0">
                <a:solidFill>
                  <a:schemeClr val="accent1">
                    <a:lumMod val="40000"/>
                    <a:lumOff val="60000"/>
                  </a:schemeClr>
                </a:solidFill>
              </a:rPr>
              <a:t>EBPs for SUD</a:t>
            </a:r>
            <a:endParaRPr lang="en-US" sz="4000" b="1" dirty="0">
              <a:solidFill>
                <a:schemeClr val="accent1">
                  <a:lumMod val="40000"/>
                  <a:lumOff val="6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361712" y="1371599"/>
            <a:ext cx="8477488" cy="510540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0" indent="-914400" algn="ctr">
              <a:buFont typeface="+mj-lt"/>
              <a:buAutoNum type="arabicPeriod" startAt="2"/>
            </a:pPr>
            <a:r>
              <a:rPr lang="en-US" sz="4000" b="1" dirty="0" smtClean="0">
                <a:solidFill>
                  <a:schemeClr val="accent1">
                    <a:lumMod val="40000"/>
                    <a:lumOff val="60000"/>
                  </a:schemeClr>
                </a:solidFill>
              </a:rPr>
              <a:t>EBPs for Adolescents</a:t>
            </a:r>
            <a:endParaRPr lang="en-US" sz="4000" b="1" dirty="0">
              <a:solidFill>
                <a:schemeClr val="accent1">
                  <a:lumMod val="40000"/>
                  <a:lumOff val="6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93454" y="1157288"/>
            <a:ext cx="8933101" cy="53197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0" indent="-914400" algn="ctr">
              <a:buFont typeface="+mj-lt"/>
              <a:buAutoNum type="arabicPeriod" startAt="3"/>
            </a:pPr>
            <a:r>
              <a:rPr lang="en-US" sz="4000" b="1" dirty="0" smtClean="0">
                <a:solidFill>
                  <a:schemeClr val="accent1">
                    <a:lumMod val="40000"/>
                    <a:lumOff val="60000"/>
                  </a:schemeClr>
                </a:solidFill>
              </a:rPr>
              <a:t>HIV Prevention</a:t>
            </a:r>
            <a:endParaRPr lang="en-US" sz="4000" b="1" dirty="0">
              <a:solidFill>
                <a:schemeClr val="accent1">
                  <a:lumMod val="40000"/>
                  <a:lumOff val="60000"/>
                </a:scheme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228600" y="1752600"/>
            <a:ext cx="8686800" cy="487694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
            <a:ext cx="7924800" cy="1143000"/>
          </a:xfrm>
        </p:spPr>
        <p:txBody>
          <a:bodyPr>
            <a:noAutofit/>
          </a:bodyPr>
          <a:lstStyle/>
          <a:p>
            <a:pPr marL="914400" indent="-914400" algn="ctr">
              <a:buFont typeface="+mj-lt"/>
              <a:buAutoNum type="arabicPeriod" startAt="4"/>
            </a:pPr>
            <a:r>
              <a:rPr lang="en-US" sz="3600" b="1" dirty="0" smtClean="0">
                <a:solidFill>
                  <a:schemeClr val="accent1">
                    <a:lumMod val="40000"/>
                    <a:lumOff val="60000"/>
                  </a:schemeClr>
                </a:solidFill>
              </a:rPr>
              <a:t>Evidence-Based for Marginalized Populations?</a:t>
            </a:r>
            <a:endParaRPr lang="en-US" sz="3600" b="1" dirty="0">
              <a:solidFill>
                <a:schemeClr val="accent1">
                  <a:lumMod val="40000"/>
                  <a:lumOff val="60000"/>
                </a:schemeClr>
              </a:solidFill>
            </a:endParaRPr>
          </a:p>
        </p:txBody>
      </p:sp>
      <p:pic>
        <p:nvPicPr>
          <p:cNvPr id="3" name="Picture 2"/>
          <p:cNvPicPr>
            <a:picLocks noChangeAspect="1" noChangeArrowheads="1"/>
          </p:cNvPicPr>
          <p:nvPr/>
        </p:nvPicPr>
        <p:blipFill>
          <a:blip r:embed="rId3" cstate="print"/>
          <a:srcRect/>
          <a:stretch>
            <a:fillRect/>
          </a:stretch>
        </p:blipFill>
        <p:spPr bwMode="auto">
          <a:xfrm>
            <a:off x="381000" y="1905000"/>
            <a:ext cx="8451942" cy="446314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70648" cy="1143000"/>
          </a:xfrm>
        </p:spPr>
        <p:txBody>
          <a:bodyPr>
            <a:normAutofit/>
          </a:bodyPr>
          <a:lstStyle/>
          <a:p>
            <a:pPr marL="914400" indent="-914400" algn="ctr">
              <a:buFont typeface="+mj-lt"/>
              <a:buAutoNum type="arabicPeriod" startAt="5"/>
            </a:pPr>
            <a:r>
              <a:rPr lang="en-US" sz="4000" b="1" dirty="0" smtClean="0">
                <a:solidFill>
                  <a:schemeClr val="accent1">
                    <a:lumMod val="40000"/>
                    <a:lumOff val="60000"/>
                  </a:schemeClr>
                </a:solidFill>
              </a:rPr>
              <a:t>Cost-Benefit</a:t>
            </a:r>
            <a:endParaRPr lang="en-US" sz="4000" b="1" dirty="0">
              <a:solidFill>
                <a:schemeClr val="accent1">
                  <a:lumMod val="40000"/>
                  <a:lumOff val="6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121441" y="1601226"/>
            <a:ext cx="8870159" cy="479957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0" indent="-914400" algn="ctr">
              <a:buFont typeface="+mj-lt"/>
              <a:buAutoNum type="arabicPeriod" startAt="6"/>
            </a:pPr>
            <a:r>
              <a:rPr lang="en-US" sz="4000" b="1" dirty="0" smtClean="0">
                <a:solidFill>
                  <a:schemeClr val="accent1">
                    <a:lumMod val="40000"/>
                    <a:lumOff val="60000"/>
                  </a:schemeClr>
                </a:solidFill>
              </a:rPr>
              <a:t>Training in EBPs</a:t>
            </a:r>
            <a:endParaRPr lang="en-US" sz="4000" b="1" dirty="0">
              <a:solidFill>
                <a:schemeClr val="accent1">
                  <a:lumMod val="40000"/>
                  <a:lumOff val="60000"/>
                </a:schemeClr>
              </a:solidFill>
            </a:endParaRPr>
          </a:p>
        </p:txBody>
      </p:sp>
      <p:pic>
        <p:nvPicPr>
          <p:cNvPr id="3074" name="Picture 2"/>
          <p:cNvPicPr>
            <a:picLocks noChangeAspect="1" noChangeArrowheads="1"/>
          </p:cNvPicPr>
          <p:nvPr/>
        </p:nvPicPr>
        <p:blipFill>
          <a:blip r:embed="rId3" cstate="print"/>
          <a:srcRect/>
          <a:stretch>
            <a:fillRect/>
          </a:stretch>
        </p:blipFill>
        <p:spPr bwMode="auto">
          <a:xfrm>
            <a:off x="304800" y="1524000"/>
            <a:ext cx="8537802" cy="495967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sz="half" idx="1"/>
          </p:nvPr>
        </p:nvSpPr>
        <p:spPr>
          <a:xfrm>
            <a:off x="457200" y="990600"/>
            <a:ext cx="3657600" cy="5440363"/>
          </a:xfrm>
        </p:spPr>
        <p:txBody>
          <a:bodyPr>
            <a:normAutofit fontScale="92500" lnSpcReduction="10000"/>
          </a:bodyPr>
          <a:lstStyle/>
          <a:p>
            <a:pPr marL="609600" indent="-609600" eaLnBrk="1" hangingPunct="1"/>
            <a:endParaRPr lang="en-US" dirty="0" smtClean="0"/>
          </a:p>
          <a:p>
            <a:pPr marL="609600" indent="-609600" eaLnBrk="1" hangingPunct="1">
              <a:buClr>
                <a:schemeClr val="accent1">
                  <a:lumMod val="40000"/>
                  <a:lumOff val="60000"/>
                </a:schemeClr>
              </a:buClr>
              <a:buSzPct val="95000"/>
              <a:buFont typeface="Wingdings" pitchFamily="2" charset="2"/>
              <a:buChar char="v"/>
            </a:pPr>
            <a:r>
              <a:rPr lang="en-US" sz="3000" dirty="0" smtClean="0"/>
              <a:t>“…serious gaps of communication exist between the research community and community-based drug treatment programs.”*</a:t>
            </a:r>
          </a:p>
          <a:p>
            <a:pPr marL="609600" indent="-609600" eaLnBrk="1" hangingPunct="1">
              <a:buSzPct val="95000"/>
            </a:pPr>
            <a:endParaRPr lang="en-US" sz="3000" dirty="0" smtClean="0"/>
          </a:p>
          <a:p>
            <a:pPr marL="609600" indent="-609600" eaLnBrk="1" hangingPunct="1">
              <a:buSzPct val="95000"/>
              <a:buFontTx/>
              <a:buNone/>
            </a:pPr>
            <a:r>
              <a:rPr lang="en-US" sz="3000" dirty="0" smtClean="0"/>
              <a:t>*IOM, 1998 – Executive Summary</a:t>
            </a:r>
          </a:p>
        </p:txBody>
      </p:sp>
      <p:pic>
        <p:nvPicPr>
          <p:cNvPr id="5" name="Content Placeholder 4" descr="bridging thegap"/>
          <p:cNvPicPr>
            <a:picLocks noGrp="1" noChangeAspect="1" noChangeArrowheads="1"/>
          </p:cNvPicPr>
          <p:nvPr>
            <p:ph sz="half" idx="2"/>
          </p:nvPr>
        </p:nvPicPr>
        <p:blipFill>
          <a:blip r:embed="rId3" cstate="print"/>
          <a:srcRect/>
          <a:stretch>
            <a:fillRect/>
          </a:stretch>
        </p:blipFill>
        <p:spPr bwMode="auto">
          <a:xfrm>
            <a:off x="4191000" y="927266"/>
            <a:ext cx="3962400" cy="554973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0" indent="-914400" algn="ctr">
              <a:buFont typeface="+mj-lt"/>
              <a:buAutoNum type="arabicPeriod" startAt="7"/>
            </a:pPr>
            <a:r>
              <a:rPr lang="en-US" sz="4000" b="1" dirty="0" smtClean="0">
                <a:solidFill>
                  <a:schemeClr val="accent1">
                    <a:lumMod val="40000"/>
                    <a:lumOff val="60000"/>
                  </a:schemeClr>
                </a:solidFill>
              </a:rPr>
              <a:t>Treatment Sites</a:t>
            </a:r>
            <a:endParaRPr lang="en-US" sz="4000" b="1" dirty="0">
              <a:solidFill>
                <a:schemeClr val="accent1">
                  <a:lumMod val="40000"/>
                  <a:lumOff val="60000"/>
                </a:scheme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253549" y="1552574"/>
            <a:ext cx="8576926" cy="439102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lgn="ctr">
              <a:buFont typeface="+mj-lt"/>
              <a:buAutoNum type="arabicPeriod" startAt="8"/>
            </a:pPr>
            <a:r>
              <a:rPr lang="en-US" b="1" dirty="0" smtClean="0">
                <a:solidFill>
                  <a:schemeClr val="accent1">
                    <a:lumMod val="40000"/>
                    <a:lumOff val="60000"/>
                  </a:schemeClr>
                </a:solidFill>
              </a:rPr>
              <a:t>Sustainability of EBPs</a:t>
            </a:r>
            <a:endParaRPr lang="en-US" b="1" dirty="0">
              <a:solidFill>
                <a:schemeClr val="accent1">
                  <a:lumMod val="40000"/>
                  <a:lumOff val="60000"/>
                </a:schemeClr>
              </a:solidFill>
            </a:endParaRPr>
          </a:p>
        </p:txBody>
      </p:sp>
      <p:pic>
        <p:nvPicPr>
          <p:cNvPr id="3074" name="Picture 2"/>
          <p:cNvPicPr>
            <a:picLocks noChangeAspect="1" noChangeArrowheads="1"/>
          </p:cNvPicPr>
          <p:nvPr/>
        </p:nvPicPr>
        <p:blipFill>
          <a:blip r:embed="rId3" cstate="print"/>
          <a:srcRect/>
          <a:stretch>
            <a:fillRect/>
          </a:stretch>
        </p:blipFill>
        <p:spPr bwMode="auto">
          <a:xfrm>
            <a:off x="110457" y="1447800"/>
            <a:ext cx="9033543" cy="45672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US" sz="3200" b="1" dirty="0" smtClean="0">
                <a:solidFill>
                  <a:schemeClr val="accent1">
                    <a:lumMod val="40000"/>
                    <a:lumOff val="60000"/>
                  </a:schemeClr>
                </a:solidFill>
              </a:rPr>
              <a:t>Adoption of Buprenorphine over 4 year period in the CTN:  Cross-sectional data</a:t>
            </a:r>
            <a:endParaRPr lang="en-US" sz="3200" b="1" dirty="0">
              <a:solidFill>
                <a:schemeClr val="accent1">
                  <a:lumMod val="40000"/>
                  <a:lumOff val="60000"/>
                </a:schemeClr>
              </a:solidFill>
            </a:endParaRPr>
          </a:p>
        </p:txBody>
      </p:sp>
      <p:graphicFrame>
        <p:nvGraphicFramePr>
          <p:cNvPr id="4" name="Content Placeholder 3"/>
          <p:cNvGraphicFramePr>
            <a:graphicFrameLocks noGrp="1"/>
          </p:cNvGraphicFramePr>
          <p:nvPr>
            <p:ph sz="quarter" idx="1"/>
          </p:nvPr>
        </p:nvGraphicFramePr>
        <p:xfrm>
          <a:off x="533400" y="1447800"/>
          <a:ext cx="7366000" cy="47720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6396335"/>
            <a:ext cx="7848600" cy="646331"/>
          </a:xfrm>
          <a:prstGeom prst="rect">
            <a:avLst/>
          </a:prstGeom>
          <a:noFill/>
        </p:spPr>
        <p:txBody>
          <a:bodyPr wrap="square" rtlCol="0">
            <a:spAutoFit/>
          </a:bodyPr>
          <a:lstStyle/>
          <a:p>
            <a:pPr algn="ctr"/>
            <a:r>
              <a:rPr lang="en-US" dirty="0" smtClean="0"/>
              <a:t>Paul M. Roman &amp; Amanda J. Abraham, </a:t>
            </a:r>
            <a:r>
              <a:rPr lang="en-US" i="1" dirty="0" smtClean="0"/>
              <a:t>University of Georgia</a:t>
            </a:r>
          </a:p>
          <a:p>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848600" cy="1143000"/>
          </a:xfrm>
        </p:spPr>
        <p:txBody>
          <a:bodyPr>
            <a:noAutofit/>
          </a:bodyPr>
          <a:lstStyle/>
          <a:p>
            <a:pPr algn="ctr" fontAlgn="auto">
              <a:spcAft>
                <a:spcPts val="0"/>
              </a:spcAft>
              <a:defRPr/>
            </a:pPr>
            <a:r>
              <a:rPr lang="en-US" sz="3000" b="1" dirty="0" smtClean="0">
                <a:solidFill>
                  <a:schemeClr val="accent1">
                    <a:lumMod val="40000"/>
                    <a:lumOff val="60000"/>
                  </a:schemeClr>
                </a:solidFill>
              </a:rPr>
              <a:t>Adoption of Motivational Incentives over </a:t>
            </a:r>
            <a:br>
              <a:rPr lang="en-US" sz="3000" b="1" dirty="0" smtClean="0">
                <a:solidFill>
                  <a:schemeClr val="accent1">
                    <a:lumMod val="40000"/>
                    <a:lumOff val="60000"/>
                  </a:schemeClr>
                </a:solidFill>
              </a:rPr>
            </a:br>
            <a:r>
              <a:rPr lang="en-US" sz="3000" b="1" dirty="0" smtClean="0">
                <a:solidFill>
                  <a:schemeClr val="accent1">
                    <a:lumMod val="40000"/>
                    <a:lumOff val="60000"/>
                  </a:schemeClr>
                </a:solidFill>
              </a:rPr>
              <a:t>4 year period in the CTN:  Cross-sectional data</a:t>
            </a:r>
            <a:endParaRPr lang="en-US" sz="3000" b="1" dirty="0">
              <a:solidFill>
                <a:schemeClr val="accent1">
                  <a:lumMod val="40000"/>
                  <a:lumOff val="60000"/>
                </a:schemeClr>
              </a:solidFill>
            </a:endParaRPr>
          </a:p>
        </p:txBody>
      </p:sp>
      <p:graphicFrame>
        <p:nvGraphicFramePr>
          <p:cNvPr id="5" name="Content Placeholder 3"/>
          <p:cNvGraphicFramePr>
            <a:graphicFrameLocks noGrp="1"/>
          </p:cNvGraphicFramePr>
          <p:nvPr>
            <p:ph sz="quarter" idx="1"/>
          </p:nvPr>
        </p:nvGraphicFramePr>
        <p:xfrm>
          <a:off x="508000" y="1651000"/>
          <a:ext cx="7366000" cy="4772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396335"/>
            <a:ext cx="7848600" cy="646331"/>
          </a:xfrm>
          <a:prstGeom prst="rect">
            <a:avLst/>
          </a:prstGeom>
          <a:noFill/>
        </p:spPr>
        <p:txBody>
          <a:bodyPr wrap="square" rtlCol="0">
            <a:spAutoFit/>
          </a:bodyPr>
          <a:lstStyle/>
          <a:p>
            <a:pPr algn="ctr"/>
            <a:r>
              <a:rPr lang="en-US" dirty="0" smtClean="0"/>
              <a:t>Paul M. Roman &amp; Amanda J. Abraham, </a:t>
            </a:r>
            <a:r>
              <a:rPr lang="en-US" i="1" dirty="0" smtClean="0"/>
              <a:t>University of Georgia</a:t>
            </a:r>
          </a:p>
          <a:p>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r="2513" b="18681"/>
          <a:stretch>
            <a:fillRect/>
          </a:stretch>
        </p:blipFill>
        <p:spPr bwMode="auto">
          <a:xfrm>
            <a:off x="360680" y="100360"/>
            <a:ext cx="8298180" cy="6071840"/>
          </a:xfrm>
          <a:prstGeom prst="rect">
            <a:avLst/>
          </a:prstGeom>
          <a:noFill/>
          <a:ln w="9525">
            <a:noFill/>
            <a:miter lim="800000"/>
            <a:headEnd/>
            <a:tailEnd/>
          </a:ln>
        </p:spPr>
      </p:pic>
      <p:sp>
        <p:nvSpPr>
          <p:cNvPr id="4" name="Rectangle 3"/>
          <p:cNvSpPr/>
          <p:nvPr/>
        </p:nvSpPr>
        <p:spPr>
          <a:xfrm>
            <a:off x="1371600" y="6273225"/>
            <a:ext cx="6324600" cy="584775"/>
          </a:xfrm>
          <a:prstGeom prst="rect">
            <a:avLst/>
          </a:prstGeom>
        </p:spPr>
        <p:txBody>
          <a:bodyPr wrap="square">
            <a:spAutoFit/>
          </a:bodyPr>
          <a:lstStyle/>
          <a:p>
            <a:r>
              <a:rPr lang="en-US" sz="3200" dirty="0" smtClean="0">
                <a:solidFill>
                  <a:schemeClr val="accent1">
                    <a:lumMod val="40000"/>
                    <a:lumOff val="60000"/>
                  </a:schemeClr>
                </a:solidFill>
              </a:rPr>
              <a:t>http://ctndisseminationlibrary.org</a:t>
            </a:r>
            <a:endParaRPr lang="en-US" sz="3200" dirty="0">
              <a:solidFill>
                <a:schemeClr val="accent1">
                  <a:lumMod val="40000"/>
                  <a:lumOff val="60000"/>
                </a:schemeClr>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solidFill>
                  <a:schemeClr val="accent1">
                    <a:lumMod val="40000"/>
                    <a:lumOff val="60000"/>
                  </a:schemeClr>
                </a:solidFill>
              </a:rPr>
              <a:t>http://www.ctndatashare.org/</a:t>
            </a:r>
            <a:endParaRPr lang="en-US" b="1" dirty="0">
              <a:solidFill>
                <a:schemeClr val="accent1">
                  <a:lumMod val="40000"/>
                  <a:lumOff val="60000"/>
                </a:schemeClr>
              </a:solidFill>
            </a:endParaRPr>
          </a:p>
        </p:txBody>
      </p:sp>
      <p:sp>
        <p:nvSpPr>
          <p:cNvPr id="4" name="Content Placeholder 3"/>
          <p:cNvSpPr>
            <a:spLocks noGrp="1"/>
          </p:cNvSpPr>
          <p:nvPr>
            <p:ph idx="1"/>
          </p:nvPr>
        </p:nvSpPr>
        <p:spPr>
          <a:xfrm>
            <a:off x="381000" y="1600200"/>
            <a:ext cx="8077200" cy="4525963"/>
          </a:xfrm>
        </p:spPr>
        <p:txBody>
          <a:bodyPr/>
          <a:lstStyle/>
          <a:p>
            <a:pPr>
              <a:buClr>
                <a:schemeClr val="accent1">
                  <a:lumMod val="40000"/>
                  <a:lumOff val="60000"/>
                </a:schemeClr>
              </a:buClr>
              <a:buSzPct val="95000"/>
              <a:buFont typeface="Wingdings" pitchFamily="2" charset="2"/>
              <a:buChar char="v"/>
            </a:pPr>
            <a:r>
              <a:rPr lang="en-US" dirty="0" smtClean="0"/>
              <a:t>Allows researchers to download de-identified data from completed CTN studies to conduct analyses that improve the quality of drug abuse treatment</a:t>
            </a:r>
          </a:p>
          <a:p>
            <a:pPr>
              <a:buClr>
                <a:schemeClr val="accent1">
                  <a:lumMod val="40000"/>
                  <a:lumOff val="60000"/>
                </a:schemeClr>
              </a:buClr>
              <a:buSzPct val="95000"/>
              <a:buFont typeface="Wingdings" pitchFamily="2" charset="2"/>
              <a:buChar char="v"/>
            </a:pPr>
            <a:r>
              <a:rPr lang="en-US" dirty="0" smtClean="0"/>
              <a:t>Data available after primary outcome paper published</a:t>
            </a:r>
          </a:p>
          <a:p>
            <a:pPr>
              <a:buClr>
                <a:schemeClr val="accent1">
                  <a:lumMod val="40000"/>
                  <a:lumOff val="60000"/>
                </a:schemeClr>
              </a:buClr>
              <a:buSzPct val="95000"/>
              <a:buFont typeface="Wingdings" pitchFamily="2" charset="2"/>
              <a:buChar char="v"/>
            </a:pPr>
            <a:r>
              <a:rPr lang="en-US" dirty="0" smtClean="0"/>
              <a:t>Data from 25 CTN studies currently available</a:t>
            </a:r>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371600"/>
            <a:ext cx="8153400" cy="1112838"/>
          </a:xfrm>
        </p:spPr>
        <p:txBody>
          <a:bodyPr>
            <a:normAutofit fontScale="90000"/>
          </a:bodyPr>
          <a:lstStyle/>
          <a:p>
            <a:pPr algn="ctr" eaLnBrk="1" hangingPunct="1"/>
            <a:r>
              <a:rPr lang="en-US" sz="4000" dirty="0" smtClean="0">
                <a:solidFill>
                  <a:srgbClr val="FFC000"/>
                </a:solidFill>
              </a:rPr>
              <a:t/>
            </a:r>
            <a:br>
              <a:rPr lang="en-US" sz="4000" dirty="0" smtClean="0">
                <a:solidFill>
                  <a:srgbClr val="FFC000"/>
                </a:solidFill>
              </a:rPr>
            </a:br>
            <a:r>
              <a:rPr lang="en-US" sz="4000" dirty="0" smtClean="0">
                <a:solidFill>
                  <a:srgbClr val="FFC000"/>
                </a:solidFill>
              </a:rPr>
              <a:t/>
            </a:r>
            <a:br>
              <a:rPr lang="en-US" sz="4000" dirty="0" smtClean="0">
                <a:solidFill>
                  <a:srgbClr val="FFC000"/>
                </a:solidFill>
              </a:rPr>
            </a:br>
            <a:r>
              <a:rPr lang="en-US" sz="4400" b="1" dirty="0" smtClean="0">
                <a:solidFill>
                  <a:schemeClr val="accent1">
                    <a:lumMod val="40000"/>
                    <a:lumOff val="60000"/>
                  </a:schemeClr>
                </a:solidFill>
              </a:rPr>
              <a:t>The NIDA/SAMHSA Blending Initiative  </a:t>
            </a:r>
            <a:br>
              <a:rPr lang="en-US" sz="4400" b="1" dirty="0" smtClean="0">
                <a:solidFill>
                  <a:schemeClr val="accent1">
                    <a:lumMod val="40000"/>
                    <a:lumOff val="60000"/>
                  </a:schemeClr>
                </a:solidFill>
              </a:rPr>
            </a:br>
            <a:r>
              <a:rPr lang="en-US" sz="4400" b="1" dirty="0" smtClean="0">
                <a:solidFill>
                  <a:schemeClr val="accent1">
                    <a:lumMod val="40000"/>
                    <a:lumOff val="60000"/>
                  </a:schemeClr>
                </a:solidFill>
              </a:rPr>
              <a:t>Three components:</a:t>
            </a:r>
            <a:r>
              <a:rPr lang="en-US" sz="3600" b="1" dirty="0" smtClean="0">
                <a:solidFill>
                  <a:srgbClr val="FFC000"/>
                </a:solidFill>
              </a:rPr>
              <a:t/>
            </a:r>
            <a:br>
              <a:rPr lang="en-US" sz="3600" b="1" dirty="0" smtClean="0">
                <a:solidFill>
                  <a:srgbClr val="FFC000"/>
                </a:solidFill>
              </a:rPr>
            </a:br>
            <a:r>
              <a:rPr lang="en-US" sz="4000" dirty="0" smtClean="0"/>
              <a:t/>
            </a:r>
            <a:br>
              <a:rPr lang="en-US" sz="4000" dirty="0" smtClean="0"/>
            </a:br>
            <a:endParaRPr lang="en-US" sz="4000" dirty="0" smtClean="0"/>
          </a:p>
        </p:txBody>
      </p:sp>
      <p:sp>
        <p:nvSpPr>
          <p:cNvPr id="4099" name="Content Placeholder 2"/>
          <p:cNvSpPr>
            <a:spLocks noGrp="1"/>
          </p:cNvSpPr>
          <p:nvPr>
            <p:ph idx="1"/>
          </p:nvPr>
        </p:nvSpPr>
        <p:spPr>
          <a:xfrm>
            <a:off x="1219200" y="2286000"/>
            <a:ext cx="6477000" cy="4144963"/>
          </a:xfrm>
        </p:spPr>
        <p:txBody>
          <a:bodyPr/>
          <a:lstStyle/>
          <a:p>
            <a:pPr eaLnBrk="1" hangingPunct="1"/>
            <a:endParaRPr lang="en-US" dirty="0" smtClean="0">
              <a:solidFill>
                <a:schemeClr val="tx2"/>
              </a:solidFill>
            </a:endParaRPr>
          </a:p>
          <a:p>
            <a:pPr eaLnBrk="1" hangingPunct="1">
              <a:buClr>
                <a:schemeClr val="accent1">
                  <a:lumMod val="40000"/>
                  <a:lumOff val="60000"/>
                </a:schemeClr>
              </a:buClr>
              <a:buSzPct val="95000"/>
              <a:buFont typeface="Wingdings" pitchFamily="2" charset="2"/>
              <a:buChar char="v"/>
            </a:pPr>
            <a:r>
              <a:rPr lang="en-US" dirty="0" smtClean="0">
                <a:solidFill>
                  <a:schemeClr val="tx2"/>
                </a:solidFill>
              </a:rPr>
              <a:t>Regional Blending Conferences</a:t>
            </a:r>
          </a:p>
          <a:p>
            <a:pPr eaLnBrk="1" hangingPunct="1">
              <a:buClr>
                <a:schemeClr val="accent1">
                  <a:lumMod val="40000"/>
                  <a:lumOff val="60000"/>
                </a:schemeClr>
              </a:buClr>
              <a:buSzPct val="95000"/>
              <a:buFont typeface="Wingdings" pitchFamily="2" charset="2"/>
              <a:buChar char="v"/>
            </a:pPr>
            <a:r>
              <a:rPr lang="en-US" dirty="0" smtClean="0">
                <a:solidFill>
                  <a:schemeClr val="tx2"/>
                </a:solidFill>
              </a:rPr>
              <a:t>State Agency Partnerships</a:t>
            </a:r>
          </a:p>
          <a:p>
            <a:pPr eaLnBrk="1" hangingPunct="1">
              <a:buClr>
                <a:schemeClr val="accent1">
                  <a:lumMod val="40000"/>
                  <a:lumOff val="60000"/>
                </a:schemeClr>
              </a:buClr>
              <a:buSzPct val="95000"/>
              <a:buFont typeface="Wingdings" pitchFamily="2" charset="2"/>
              <a:buChar char="v"/>
            </a:pPr>
            <a:r>
              <a:rPr lang="en-US" dirty="0" smtClean="0">
                <a:solidFill>
                  <a:schemeClr val="tx2"/>
                </a:solidFill>
              </a:rPr>
              <a:t>Blending Teams</a:t>
            </a:r>
          </a:p>
        </p:txBody>
      </p:sp>
      <p:pic>
        <p:nvPicPr>
          <p:cNvPr id="4100" name="Picture 6"/>
          <p:cNvPicPr>
            <a:picLocks noChangeAspect="1" noChangeArrowheads="1"/>
          </p:cNvPicPr>
          <p:nvPr/>
        </p:nvPicPr>
        <p:blipFill>
          <a:blip r:embed="rId3" cstate="print"/>
          <a:srcRect l="84164" r="7390"/>
          <a:stretch>
            <a:fillRect/>
          </a:stretch>
        </p:blipFill>
        <p:spPr bwMode="auto">
          <a:xfrm>
            <a:off x="8534400" y="0"/>
            <a:ext cx="609600" cy="6858000"/>
          </a:xfrm>
          <a:prstGeom prst="rect">
            <a:avLst/>
          </a:prstGeom>
          <a:noFill/>
          <a:ln w="9525">
            <a:noFill/>
            <a:miter lim="800000"/>
            <a:headEnd/>
            <a:tailEnd/>
          </a:ln>
        </p:spPr>
      </p:pic>
      <p:pic>
        <p:nvPicPr>
          <p:cNvPr id="4101" name="Picture 2"/>
          <p:cNvPicPr>
            <a:picLocks noChangeAspect="1" noChangeArrowheads="1"/>
          </p:cNvPicPr>
          <p:nvPr/>
        </p:nvPicPr>
        <p:blipFill>
          <a:blip r:embed="rId4" cstate="print"/>
          <a:srcRect/>
          <a:stretch>
            <a:fillRect/>
          </a:stretch>
        </p:blipFill>
        <p:spPr bwMode="auto">
          <a:xfrm>
            <a:off x="381000" y="228600"/>
            <a:ext cx="914400" cy="10064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228600"/>
            <a:ext cx="8229600" cy="1143000"/>
          </a:xfrm>
        </p:spPr>
        <p:txBody>
          <a:bodyPr>
            <a:normAutofit/>
          </a:bodyPr>
          <a:lstStyle/>
          <a:p>
            <a:pPr algn="ctr" eaLnBrk="1" hangingPunct="1"/>
            <a:r>
              <a:rPr lang="en-US" sz="4000" b="1" dirty="0" smtClean="0">
                <a:solidFill>
                  <a:schemeClr val="accent1">
                    <a:lumMod val="40000"/>
                    <a:lumOff val="60000"/>
                  </a:schemeClr>
                </a:solidFill>
              </a:rPr>
              <a:t>Blending Teams</a:t>
            </a:r>
          </a:p>
        </p:txBody>
      </p:sp>
      <p:sp>
        <p:nvSpPr>
          <p:cNvPr id="7171" name="Content Placeholder 2"/>
          <p:cNvSpPr>
            <a:spLocks noGrp="1"/>
          </p:cNvSpPr>
          <p:nvPr>
            <p:ph idx="1"/>
          </p:nvPr>
        </p:nvSpPr>
        <p:spPr>
          <a:xfrm>
            <a:off x="457200" y="1447800"/>
            <a:ext cx="7848600" cy="4525963"/>
          </a:xfrm>
        </p:spPr>
        <p:txBody>
          <a:bodyPr>
            <a:normAutofit lnSpcReduction="10000"/>
          </a:bodyPr>
          <a:lstStyle/>
          <a:p>
            <a:pPr eaLnBrk="1" hangingPunct="1">
              <a:buClr>
                <a:schemeClr val="accent1">
                  <a:lumMod val="40000"/>
                  <a:lumOff val="60000"/>
                </a:schemeClr>
              </a:buClr>
              <a:buSzPct val="95000"/>
              <a:buFont typeface="Wingdings" pitchFamily="2" charset="2"/>
              <a:buChar char="v"/>
            </a:pPr>
            <a:r>
              <a:rPr lang="en-US" sz="2800" dirty="0" smtClean="0">
                <a:solidFill>
                  <a:schemeClr val="tx2"/>
                </a:solidFill>
              </a:rPr>
              <a:t>Use NIDA research findings to design user-friendly science-based tools for use in treatment settings soon after research results are published. </a:t>
            </a:r>
          </a:p>
          <a:p>
            <a:pPr eaLnBrk="1" hangingPunct="1">
              <a:buClr>
                <a:schemeClr val="accent1">
                  <a:lumMod val="40000"/>
                  <a:lumOff val="60000"/>
                </a:schemeClr>
              </a:buClr>
              <a:buSzPct val="95000"/>
              <a:buFont typeface="Wingdings" pitchFamily="2" charset="2"/>
              <a:buChar char="v"/>
            </a:pPr>
            <a:r>
              <a:rPr lang="en-US" sz="2800" dirty="0" smtClean="0">
                <a:solidFill>
                  <a:schemeClr val="tx2"/>
                </a:solidFill>
              </a:rPr>
              <a:t>Teams include members from: </a:t>
            </a:r>
          </a:p>
          <a:p>
            <a:pPr lvl="1" eaLnBrk="1" hangingPunct="1"/>
            <a:r>
              <a:rPr lang="en-US" sz="2400" dirty="0" smtClean="0">
                <a:solidFill>
                  <a:schemeClr val="tx2"/>
                </a:solidFill>
              </a:rPr>
              <a:t>SAMHSA-CSAT Addiction Technology Transfer Center (ATTC) Network, </a:t>
            </a:r>
          </a:p>
          <a:p>
            <a:pPr lvl="1" eaLnBrk="1" hangingPunct="1"/>
            <a:r>
              <a:rPr lang="en-US" sz="2400" dirty="0" smtClean="0">
                <a:solidFill>
                  <a:schemeClr val="tx2"/>
                </a:solidFill>
              </a:rPr>
              <a:t>NIDA researchers, and </a:t>
            </a:r>
          </a:p>
          <a:p>
            <a:pPr lvl="1" eaLnBrk="1" hangingPunct="1"/>
            <a:r>
              <a:rPr lang="en-US" sz="2400" dirty="0" smtClean="0">
                <a:solidFill>
                  <a:schemeClr val="tx2"/>
                </a:solidFill>
              </a:rPr>
              <a:t>Community treatment providers participating in the NIDA Drug Abuse Treatment Clinical Trials Network (CTN)</a:t>
            </a:r>
            <a:r>
              <a:rPr lang="en-US" sz="2400" dirty="0" smtClean="0"/>
              <a:t>.</a:t>
            </a:r>
          </a:p>
          <a:p>
            <a:pPr eaLnBrk="1" hangingPunct="1"/>
            <a:endParaRPr lang="en-US" sz="2400" dirty="0" smtClean="0">
              <a:solidFill>
                <a:schemeClr val="tx2"/>
              </a:solidFill>
            </a:endParaRPr>
          </a:p>
        </p:txBody>
      </p:sp>
      <p:pic>
        <p:nvPicPr>
          <p:cNvPr id="7172" name="Picture 6"/>
          <p:cNvPicPr>
            <a:picLocks noChangeAspect="1" noChangeArrowheads="1"/>
          </p:cNvPicPr>
          <p:nvPr/>
        </p:nvPicPr>
        <p:blipFill>
          <a:blip r:embed="rId3" cstate="print"/>
          <a:srcRect l="84164" r="7390"/>
          <a:stretch>
            <a:fillRect/>
          </a:stretch>
        </p:blipFill>
        <p:spPr bwMode="auto">
          <a:xfrm>
            <a:off x="8534400" y="0"/>
            <a:ext cx="609600" cy="6858000"/>
          </a:xfrm>
          <a:prstGeom prst="rect">
            <a:avLst/>
          </a:prstGeom>
          <a:noFill/>
          <a:ln w="9525">
            <a:noFill/>
            <a:miter lim="800000"/>
            <a:headEnd/>
            <a:tailEnd/>
          </a:ln>
        </p:spPr>
      </p:pic>
      <p:pic>
        <p:nvPicPr>
          <p:cNvPr id="7173" name="Picture 2"/>
          <p:cNvPicPr>
            <a:picLocks noChangeAspect="1" noChangeArrowheads="1"/>
          </p:cNvPicPr>
          <p:nvPr/>
        </p:nvPicPr>
        <p:blipFill>
          <a:blip r:embed="rId4" cstate="print"/>
          <a:srcRect/>
          <a:stretch>
            <a:fillRect/>
          </a:stretch>
        </p:blipFill>
        <p:spPr bwMode="auto">
          <a:xfrm>
            <a:off x="1295400" y="304800"/>
            <a:ext cx="966788" cy="10064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304800"/>
            <a:ext cx="8229600" cy="1143000"/>
          </a:xfrm>
        </p:spPr>
        <p:txBody>
          <a:bodyPr/>
          <a:lstStyle/>
          <a:p>
            <a:pPr algn="ctr" eaLnBrk="1" hangingPunct="1"/>
            <a:r>
              <a:rPr lang="en-US" b="1" dirty="0" smtClean="0">
                <a:solidFill>
                  <a:schemeClr val="accent1">
                    <a:lumMod val="40000"/>
                    <a:lumOff val="60000"/>
                  </a:schemeClr>
                </a:solidFill>
              </a:rPr>
              <a:t>Blending Process</a:t>
            </a:r>
          </a:p>
        </p:txBody>
      </p:sp>
      <p:pic>
        <p:nvPicPr>
          <p:cNvPr id="8195" name="Picture 6"/>
          <p:cNvPicPr>
            <a:picLocks noChangeAspect="1" noChangeArrowheads="1"/>
          </p:cNvPicPr>
          <p:nvPr/>
        </p:nvPicPr>
        <p:blipFill>
          <a:blip r:embed="rId3" cstate="print"/>
          <a:srcRect l="84164" r="7390"/>
          <a:stretch>
            <a:fillRect/>
          </a:stretch>
        </p:blipFill>
        <p:spPr bwMode="auto">
          <a:xfrm>
            <a:off x="8534400" y="0"/>
            <a:ext cx="609600" cy="6858000"/>
          </a:xfrm>
          <a:prstGeom prst="rect">
            <a:avLst/>
          </a:prstGeom>
          <a:noFill/>
          <a:ln w="9525">
            <a:noFill/>
            <a:miter lim="800000"/>
            <a:headEnd/>
            <a:tailEnd/>
          </a:ln>
        </p:spPr>
      </p:pic>
      <p:pic>
        <p:nvPicPr>
          <p:cNvPr id="8196" name="Picture 2"/>
          <p:cNvPicPr>
            <a:picLocks noChangeAspect="1" noChangeArrowheads="1"/>
          </p:cNvPicPr>
          <p:nvPr/>
        </p:nvPicPr>
        <p:blipFill>
          <a:blip r:embed="rId4" cstate="print"/>
          <a:srcRect/>
          <a:stretch>
            <a:fillRect/>
          </a:stretch>
        </p:blipFill>
        <p:spPr bwMode="auto">
          <a:xfrm>
            <a:off x="914400" y="304800"/>
            <a:ext cx="966788" cy="1006475"/>
          </a:xfrm>
          <a:prstGeom prst="rect">
            <a:avLst/>
          </a:prstGeom>
          <a:noFill/>
          <a:ln w="9525">
            <a:noFill/>
            <a:miter lim="800000"/>
            <a:headEnd/>
            <a:tailEnd/>
          </a:ln>
        </p:spPr>
      </p:pic>
      <p:sp>
        <p:nvSpPr>
          <p:cNvPr id="6" name="Rectangle 18"/>
          <p:cNvSpPr>
            <a:spLocks noGrp="1" noChangeArrowheads="1"/>
          </p:cNvSpPr>
          <p:nvPr>
            <p:ph idx="1"/>
          </p:nvPr>
        </p:nvSpPr>
        <p:spPr>
          <a:xfrm>
            <a:off x="304800" y="1600200"/>
            <a:ext cx="3200400" cy="1279525"/>
          </a:xfrm>
          <a:solidFill>
            <a:schemeClr val="accent1">
              <a:lumMod val="40000"/>
              <a:lumOff val="60000"/>
            </a:schemeClr>
          </a:solidFill>
          <a:ln>
            <a:solidFill>
              <a:schemeClr val="tx2"/>
            </a:solidFill>
          </a:ln>
          <a:effectLst>
            <a:outerShdw dist="107763" dir="2700000" algn="ctr" rotWithShape="0">
              <a:schemeClr val="bg2">
                <a:alpha val="50000"/>
              </a:schemeClr>
            </a:outerShdw>
          </a:effectLst>
        </p:spPr>
        <p:txBody>
          <a:bodyPr wrap="none" anchor="ctr">
            <a:normAutofit/>
          </a:bodyPr>
          <a:lstStyle/>
          <a:p>
            <a:pPr algn="ctr" eaLnBrk="1" hangingPunct="1">
              <a:buFont typeface="Arial" charset="0"/>
              <a:buNone/>
              <a:defRPr/>
            </a:pPr>
            <a:r>
              <a:rPr lang="en-US" sz="1800" dirty="0" smtClean="0">
                <a:solidFill>
                  <a:schemeClr val="bg1"/>
                </a:solidFill>
                <a:latin typeface="Arial" charset="0"/>
              </a:rPr>
              <a:t>Selected CTN protocols </a:t>
            </a:r>
          </a:p>
          <a:p>
            <a:pPr algn="ctr" eaLnBrk="1" hangingPunct="1">
              <a:buFont typeface="Arial" charset="0"/>
              <a:buNone/>
              <a:defRPr/>
            </a:pPr>
            <a:r>
              <a:rPr lang="en-US" sz="1800" dirty="0" smtClean="0">
                <a:solidFill>
                  <a:schemeClr val="bg1"/>
                </a:solidFill>
                <a:latin typeface="Arial" charset="0"/>
              </a:rPr>
              <a:t>or other NIDA </a:t>
            </a:r>
          </a:p>
          <a:p>
            <a:pPr algn="ctr" eaLnBrk="1" hangingPunct="1">
              <a:buFont typeface="Arial" charset="0"/>
              <a:buNone/>
              <a:defRPr/>
            </a:pPr>
            <a:r>
              <a:rPr lang="en-US" sz="1800" b="1" dirty="0" smtClean="0">
                <a:solidFill>
                  <a:schemeClr val="bg1"/>
                </a:solidFill>
                <a:latin typeface="Arial" charset="0"/>
              </a:rPr>
              <a:t>Research</a:t>
            </a:r>
          </a:p>
        </p:txBody>
      </p:sp>
      <p:sp>
        <p:nvSpPr>
          <p:cNvPr id="7" name="Bent Arrow 6"/>
          <p:cNvSpPr/>
          <p:nvPr/>
        </p:nvSpPr>
        <p:spPr>
          <a:xfrm rot="5400000">
            <a:off x="3581400" y="2133600"/>
            <a:ext cx="990600" cy="9906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Rectangle 19"/>
          <p:cNvSpPr>
            <a:spLocks noChangeArrowheads="1"/>
          </p:cNvSpPr>
          <p:nvPr/>
        </p:nvSpPr>
        <p:spPr bwMode="auto">
          <a:xfrm>
            <a:off x="914400" y="3124200"/>
            <a:ext cx="5257800" cy="1295400"/>
          </a:xfrm>
          <a:prstGeom prst="rect">
            <a:avLst/>
          </a:prstGeom>
          <a:solidFill>
            <a:schemeClr val="accent1">
              <a:lumMod val="40000"/>
              <a:lumOff val="60000"/>
            </a:schemeClr>
          </a:solidFill>
          <a:ln w="9525">
            <a:solidFill>
              <a:schemeClr val="tx2"/>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b="1" dirty="0">
                <a:solidFill>
                  <a:schemeClr val="bg1"/>
                </a:solidFill>
              </a:rPr>
              <a:t>Hand-Off Meeting</a:t>
            </a:r>
            <a:r>
              <a:rPr lang="en-US" dirty="0">
                <a:solidFill>
                  <a:schemeClr val="bg1"/>
                </a:solidFill>
              </a:rPr>
              <a:t> </a:t>
            </a:r>
          </a:p>
          <a:p>
            <a:pPr algn="ctr">
              <a:defRPr/>
            </a:pPr>
            <a:r>
              <a:rPr lang="en-US" dirty="0">
                <a:solidFill>
                  <a:schemeClr val="bg1"/>
                </a:solidFill>
              </a:rPr>
              <a:t>Create the charge for Blending Team </a:t>
            </a:r>
          </a:p>
        </p:txBody>
      </p:sp>
      <p:sp>
        <p:nvSpPr>
          <p:cNvPr id="9" name="Bent Arrow 8"/>
          <p:cNvSpPr/>
          <p:nvPr/>
        </p:nvSpPr>
        <p:spPr>
          <a:xfrm rot="5400000">
            <a:off x="6324600" y="3886200"/>
            <a:ext cx="990600" cy="1143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Rectangle 22"/>
          <p:cNvSpPr>
            <a:spLocks noChangeArrowheads="1"/>
          </p:cNvSpPr>
          <p:nvPr/>
        </p:nvSpPr>
        <p:spPr bwMode="auto">
          <a:xfrm>
            <a:off x="2133600" y="4953000"/>
            <a:ext cx="6248400" cy="1295400"/>
          </a:xfrm>
          <a:prstGeom prst="rect">
            <a:avLst/>
          </a:prstGeom>
          <a:solidFill>
            <a:schemeClr val="accent1">
              <a:lumMod val="40000"/>
              <a:lumOff val="60000"/>
            </a:schemeClr>
          </a:solidFill>
          <a:ln w="9525">
            <a:solidFill>
              <a:schemeClr val="tx2"/>
            </a:solidFill>
            <a:miter lim="800000"/>
            <a:headEnd/>
            <a:tailEnd/>
          </a:ln>
          <a:effectLst>
            <a:outerShdw dist="107763" dir="2700000" algn="ctr" rotWithShape="0">
              <a:schemeClr val="bg2">
                <a:alpha val="50000"/>
              </a:schemeClr>
            </a:outerShdw>
          </a:effectLst>
        </p:spPr>
        <p:txBody>
          <a:bodyPr wrap="none" anchor="ctr"/>
          <a:lstStyle/>
          <a:p>
            <a:pPr algn="ctr">
              <a:lnSpc>
                <a:spcPct val="80000"/>
              </a:lnSpc>
              <a:spcBef>
                <a:spcPct val="20000"/>
              </a:spcBef>
              <a:defRPr/>
            </a:pPr>
            <a:r>
              <a:rPr lang="en-US" b="1" dirty="0">
                <a:solidFill>
                  <a:schemeClr val="bg1"/>
                </a:solidFill>
              </a:rPr>
              <a:t>Blending Team </a:t>
            </a:r>
          </a:p>
          <a:p>
            <a:pPr algn="ctr">
              <a:lnSpc>
                <a:spcPct val="80000"/>
              </a:lnSpc>
              <a:spcBef>
                <a:spcPct val="20000"/>
              </a:spcBef>
              <a:defRPr/>
            </a:pPr>
            <a:r>
              <a:rPr lang="en-US" dirty="0">
                <a:solidFill>
                  <a:schemeClr val="bg1"/>
                </a:solidFill>
              </a:rPr>
              <a:t>Develop dissemination strategies and products</a:t>
            </a:r>
            <a:r>
              <a:rPr lang="en-US" dirty="0">
                <a:solidFill>
                  <a:schemeClr val="tx2"/>
                </a:solidFill>
              </a:rPr>
              <a:t>.  </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US" b="1" dirty="0">
                <a:solidFill>
                  <a:schemeClr val="accent1">
                    <a:lumMod val="40000"/>
                    <a:lumOff val="60000"/>
                  </a:schemeClr>
                </a:solidFill>
                <a:effectLst>
                  <a:outerShdw blurRad="38100" dist="38100" dir="2700000" algn="tl">
                    <a:srgbClr val="C0C0C0"/>
                  </a:outerShdw>
                </a:effectLst>
                <a:latin typeface="Arial" charset="0"/>
              </a:rPr>
              <a:t>Current Blending Packages</a:t>
            </a:r>
          </a:p>
        </p:txBody>
      </p:sp>
      <p:pic>
        <p:nvPicPr>
          <p:cNvPr id="9219" name="Picture 2"/>
          <p:cNvPicPr>
            <a:picLocks noChangeAspect="1" noChangeArrowheads="1"/>
          </p:cNvPicPr>
          <p:nvPr/>
        </p:nvPicPr>
        <p:blipFill>
          <a:blip r:embed="rId3" cstate="print"/>
          <a:srcRect/>
          <a:stretch>
            <a:fillRect/>
          </a:stretch>
        </p:blipFill>
        <p:spPr bwMode="auto">
          <a:xfrm>
            <a:off x="7848600" y="152400"/>
            <a:ext cx="914400" cy="1006475"/>
          </a:xfrm>
          <a:prstGeom prst="rect">
            <a:avLst/>
          </a:prstGeom>
          <a:noFill/>
          <a:ln w="9525">
            <a:noFill/>
            <a:miter lim="800000"/>
            <a:headEnd/>
            <a:tailEnd/>
          </a:ln>
        </p:spPr>
      </p:pic>
      <p:pic>
        <p:nvPicPr>
          <p:cNvPr id="9220" name="Content Placeholder 7" descr="bup_detox_brochure_cover.gif"/>
          <p:cNvPicPr>
            <a:picLocks noGrp="1" noChangeAspect="1"/>
          </p:cNvPicPr>
          <p:nvPr>
            <p:ph idx="1"/>
          </p:nvPr>
        </p:nvPicPr>
        <p:blipFill>
          <a:blip r:embed="rId4" cstate="print"/>
          <a:srcRect/>
          <a:stretch>
            <a:fillRect/>
          </a:stretch>
        </p:blipFill>
        <p:spPr>
          <a:xfrm>
            <a:off x="304800" y="1371600"/>
            <a:ext cx="2400300" cy="2400300"/>
          </a:xfrm>
        </p:spPr>
      </p:pic>
      <p:pic>
        <p:nvPicPr>
          <p:cNvPr id="9221" name="Picture 8" descr="bup_tx_brochure_cover.gif"/>
          <p:cNvPicPr>
            <a:picLocks noChangeAspect="1"/>
          </p:cNvPicPr>
          <p:nvPr/>
        </p:nvPicPr>
        <p:blipFill>
          <a:blip r:embed="rId5" cstate="print"/>
          <a:srcRect/>
          <a:stretch>
            <a:fillRect/>
          </a:stretch>
        </p:blipFill>
        <p:spPr bwMode="auto">
          <a:xfrm>
            <a:off x="3276600" y="1371600"/>
            <a:ext cx="2400300" cy="2400300"/>
          </a:xfrm>
          <a:prstGeom prst="rect">
            <a:avLst/>
          </a:prstGeom>
          <a:noFill/>
          <a:ln w="9525">
            <a:noFill/>
            <a:miter lim="800000"/>
            <a:headEnd/>
            <a:tailEnd/>
          </a:ln>
        </p:spPr>
      </p:pic>
      <p:pic>
        <p:nvPicPr>
          <p:cNvPr id="9222" name="Picture 9" descr="bup_young_adults_brochure_cover.gif"/>
          <p:cNvPicPr>
            <a:picLocks noChangeAspect="1"/>
          </p:cNvPicPr>
          <p:nvPr/>
        </p:nvPicPr>
        <p:blipFill>
          <a:blip r:embed="rId6" cstate="print"/>
          <a:srcRect/>
          <a:stretch>
            <a:fillRect/>
          </a:stretch>
        </p:blipFill>
        <p:spPr bwMode="auto">
          <a:xfrm>
            <a:off x="6172200" y="1371600"/>
            <a:ext cx="2400300" cy="2400300"/>
          </a:xfrm>
          <a:prstGeom prst="rect">
            <a:avLst/>
          </a:prstGeom>
          <a:noFill/>
          <a:ln w="9525">
            <a:noFill/>
            <a:miter lim="800000"/>
            <a:headEnd/>
            <a:tailEnd/>
          </a:ln>
        </p:spPr>
      </p:pic>
      <p:pic>
        <p:nvPicPr>
          <p:cNvPr id="9223" name="Picture 10" descr="matrs_brochure_cover.gif"/>
          <p:cNvPicPr>
            <a:picLocks noChangeAspect="1"/>
          </p:cNvPicPr>
          <p:nvPr/>
        </p:nvPicPr>
        <p:blipFill>
          <a:blip r:embed="rId7" cstate="print"/>
          <a:srcRect/>
          <a:stretch>
            <a:fillRect/>
          </a:stretch>
        </p:blipFill>
        <p:spPr bwMode="auto">
          <a:xfrm>
            <a:off x="457200" y="4191000"/>
            <a:ext cx="2400300" cy="2400300"/>
          </a:xfrm>
          <a:prstGeom prst="rect">
            <a:avLst/>
          </a:prstGeom>
          <a:noFill/>
          <a:ln w="9525">
            <a:noFill/>
            <a:miter lim="800000"/>
            <a:headEnd/>
            <a:tailEnd/>
          </a:ln>
        </p:spPr>
      </p:pic>
      <p:pic>
        <p:nvPicPr>
          <p:cNvPr id="9224" name="Picture 11" descr="mia_step_brochure_cover.gif"/>
          <p:cNvPicPr>
            <a:picLocks noChangeAspect="1"/>
          </p:cNvPicPr>
          <p:nvPr/>
        </p:nvPicPr>
        <p:blipFill>
          <a:blip r:embed="rId8" cstate="print"/>
          <a:srcRect/>
          <a:stretch>
            <a:fillRect/>
          </a:stretch>
        </p:blipFill>
        <p:spPr bwMode="auto">
          <a:xfrm>
            <a:off x="3352800" y="4191000"/>
            <a:ext cx="2400300" cy="2400300"/>
          </a:xfrm>
          <a:prstGeom prst="rect">
            <a:avLst/>
          </a:prstGeom>
          <a:noFill/>
          <a:ln w="9525">
            <a:noFill/>
            <a:miter lim="800000"/>
            <a:headEnd/>
            <a:tailEnd/>
          </a:ln>
        </p:spPr>
      </p:pic>
      <p:pic>
        <p:nvPicPr>
          <p:cNvPr id="9225" name="Picture 2"/>
          <p:cNvPicPr>
            <a:picLocks noChangeAspect="1" noChangeArrowheads="1"/>
          </p:cNvPicPr>
          <p:nvPr/>
        </p:nvPicPr>
        <p:blipFill>
          <a:blip r:embed="rId9" cstate="print"/>
          <a:srcRect l="30305" t="16837" r="30865" b="19186"/>
          <a:stretch>
            <a:fillRect/>
          </a:stretch>
        </p:blipFill>
        <p:spPr bwMode="auto">
          <a:xfrm>
            <a:off x="6096000" y="4191000"/>
            <a:ext cx="2468563" cy="2438400"/>
          </a:xfrm>
          <a:prstGeom prst="rect">
            <a:avLst/>
          </a:prstGeom>
          <a:noFill/>
          <a:ln w="9525">
            <a:solidFill>
              <a:schemeClr val="accent2"/>
            </a:solid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5"/>
          <p:cNvSpPr>
            <a:spLocks noGrp="1" noChangeArrowheads="1"/>
          </p:cNvSpPr>
          <p:nvPr>
            <p:ph type="title"/>
          </p:nvPr>
        </p:nvSpPr>
        <p:spPr>
          <a:xfrm>
            <a:off x="152400" y="381000"/>
            <a:ext cx="8534400" cy="1143000"/>
          </a:xfrm>
        </p:spPr>
        <p:txBody>
          <a:bodyPr anchor="ctr">
            <a:normAutofit/>
          </a:bodyPr>
          <a:lstStyle/>
          <a:p>
            <a:pPr algn="ctr"/>
            <a:r>
              <a:rPr lang="en-US" sz="4000" b="1" dirty="0" smtClean="0">
                <a:solidFill>
                  <a:schemeClr val="accent1">
                    <a:lumMod val="40000"/>
                    <a:lumOff val="60000"/>
                  </a:schemeClr>
                </a:solidFill>
                <a:ea typeface="Arial Unicode MS" pitchFamily="34" charset="-128"/>
                <a:cs typeface="Arial Unicode MS" pitchFamily="34" charset="-128"/>
              </a:rPr>
              <a:t>CTN Mission</a:t>
            </a:r>
          </a:p>
        </p:txBody>
      </p:sp>
      <p:sp>
        <p:nvSpPr>
          <p:cNvPr id="3" name="Content Placeholder 2"/>
          <p:cNvSpPr>
            <a:spLocks noGrp="1"/>
          </p:cNvSpPr>
          <p:nvPr>
            <p:ph idx="1"/>
          </p:nvPr>
        </p:nvSpPr>
        <p:spPr>
          <a:xfrm>
            <a:off x="3733800" y="1981200"/>
            <a:ext cx="5334000" cy="4343400"/>
          </a:xfrm>
        </p:spPr>
        <p:txBody>
          <a:bodyPr>
            <a:noAutofit/>
          </a:bodyPr>
          <a:lstStyle/>
          <a:p>
            <a:pPr marL="342900" lvl="1" indent="-342900" eaLnBrk="1" hangingPunct="1">
              <a:lnSpc>
                <a:spcPct val="90000"/>
              </a:lnSpc>
              <a:buClr>
                <a:schemeClr val="accent1">
                  <a:lumMod val="40000"/>
                  <a:lumOff val="60000"/>
                </a:schemeClr>
              </a:buClr>
              <a:buSzPct val="95000"/>
              <a:buFont typeface="Wingdings" pitchFamily="2" charset="2"/>
              <a:buChar char="v"/>
            </a:pPr>
            <a:r>
              <a:rPr lang="en-US" sz="3200" dirty="0" smtClean="0">
                <a:latin typeface="Calibri" pitchFamily="34" charset="0"/>
              </a:rPr>
              <a:t>Study behavioral and pharmacological treatments that have </a:t>
            </a:r>
            <a:r>
              <a:rPr lang="en-US" sz="3200" i="1" dirty="0" smtClean="0">
                <a:solidFill>
                  <a:schemeClr val="accent2">
                    <a:lumMod val="40000"/>
                    <a:lumOff val="60000"/>
                  </a:schemeClr>
                </a:solidFill>
                <a:latin typeface="Calibri" pitchFamily="34" charset="0"/>
              </a:rPr>
              <a:t>high potential for success in community treatment settings</a:t>
            </a:r>
          </a:p>
          <a:p>
            <a:pPr marL="342900" lvl="1" indent="-342900" eaLnBrk="1" hangingPunct="1">
              <a:lnSpc>
                <a:spcPct val="90000"/>
              </a:lnSpc>
              <a:buClr>
                <a:schemeClr val="accent1">
                  <a:lumMod val="40000"/>
                  <a:lumOff val="60000"/>
                </a:schemeClr>
              </a:buClr>
              <a:buSzPct val="95000"/>
              <a:buFont typeface="Wingdings" pitchFamily="2" charset="2"/>
              <a:buChar char="v"/>
            </a:pPr>
            <a:r>
              <a:rPr lang="en-US" sz="3200" dirty="0" smtClean="0">
                <a:latin typeface="Calibri" pitchFamily="34" charset="0"/>
              </a:rPr>
              <a:t>Get research findings into the hands of clinicians who can make the best use of them </a:t>
            </a:r>
            <a:r>
              <a:rPr lang="en-US" sz="3200" dirty="0" smtClean="0">
                <a:solidFill>
                  <a:schemeClr val="accent2">
                    <a:lumMod val="40000"/>
                    <a:lumOff val="60000"/>
                  </a:schemeClr>
                </a:solidFill>
                <a:latin typeface="Calibri" pitchFamily="34" charset="0"/>
              </a:rPr>
              <a:t>– </a:t>
            </a:r>
            <a:r>
              <a:rPr lang="en-US" sz="3200" i="1" dirty="0" smtClean="0">
                <a:solidFill>
                  <a:schemeClr val="accent2">
                    <a:lumMod val="40000"/>
                    <a:lumOff val="60000"/>
                  </a:schemeClr>
                </a:solidFill>
                <a:latin typeface="Calibri" pitchFamily="34" charset="0"/>
              </a:rPr>
              <a:t>as fast as possible</a:t>
            </a:r>
          </a:p>
        </p:txBody>
      </p:sp>
      <p:pic>
        <p:nvPicPr>
          <p:cNvPr id="4" name="Picture 3" descr="revised_CTN_Brochure[1] Revised Final 6-08-10 1.jpg"/>
          <p:cNvPicPr>
            <a:picLocks noChangeAspect="1"/>
          </p:cNvPicPr>
          <p:nvPr/>
        </p:nvPicPr>
        <p:blipFill>
          <a:blip r:embed="rId4" cstate="print"/>
          <a:stretch>
            <a:fillRect/>
          </a:stretch>
        </p:blipFill>
        <p:spPr>
          <a:xfrm>
            <a:off x="152400" y="1600200"/>
            <a:ext cx="3429000" cy="4800600"/>
          </a:xfrm>
          <a:prstGeom prst="rect">
            <a:avLst/>
          </a:prstGeom>
          <a:ln w="19050">
            <a:solidFill>
              <a:srgbClr val="0070C0"/>
            </a:solidFill>
          </a:ln>
        </p:spPr>
      </p:pic>
    </p:spTree>
    <p:custDataLst>
      <p:tags r:id="rId1"/>
    </p:custData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eaLnBrk="1" fontAlgn="auto" hangingPunct="1">
              <a:spcAft>
                <a:spcPts val="0"/>
              </a:spcAft>
              <a:defRPr/>
            </a:pPr>
            <a:r>
              <a:rPr lang="en-US" sz="4000" b="1" dirty="0" smtClean="0">
                <a:solidFill>
                  <a:schemeClr val="accent1">
                    <a:lumMod val="40000"/>
                    <a:lumOff val="60000"/>
                  </a:schemeClr>
                </a:solidFill>
                <a:latin typeface="Arial" charset="0"/>
              </a:rPr>
              <a:t>Blending Packages Available in Spanish</a:t>
            </a:r>
            <a:endParaRPr lang="en-US" sz="4000" b="1" dirty="0">
              <a:solidFill>
                <a:schemeClr val="accent1">
                  <a:lumMod val="40000"/>
                  <a:lumOff val="60000"/>
                </a:schemeClr>
              </a:solidFill>
              <a:latin typeface="Arial" charset="0"/>
            </a:endParaRPr>
          </a:p>
        </p:txBody>
      </p:sp>
      <p:pic>
        <p:nvPicPr>
          <p:cNvPr id="10243" name="Picture 2"/>
          <p:cNvPicPr>
            <a:picLocks noChangeAspect="1" noChangeArrowheads="1"/>
          </p:cNvPicPr>
          <p:nvPr/>
        </p:nvPicPr>
        <p:blipFill>
          <a:blip r:embed="rId3" cstate="print"/>
          <a:srcRect/>
          <a:stretch>
            <a:fillRect/>
          </a:stretch>
        </p:blipFill>
        <p:spPr bwMode="auto">
          <a:xfrm>
            <a:off x="7848600" y="304800"/>
            <a:ext cx="914400" cy="1006475"/>
          </a:xfrm>
          <a:prstGeom prst="rect">
            <a:avLst/>
          </a:prstGeom>
          <a:noFill/>
          <a:ln w="9525">
            <a:noFill/>
            <a:miter lim="800000"/>
            <a:headEnd/>
            <a:tailEnd/>
          </a:ln>
        </p:spPr>
      </p:pic>
      <p:pic>
        <p:nvPicPr>
          <p:cNvPr id="25603" name="Picture 3"/>
          <p:cNvPicPr>
            <a:picLocks noGrp="1" noChangeAspect="1" noChangeArrowheads="1"/>
          </p:cNvPicPr>
          <p:nvPr>
            <p:ph idx="1"/>
          </p:nvPr>
        </p:nvPicPr>
        <p:blipFill>
          <a:blip r:embed="rId4" cstate="print"/>
          <a:srcRect l="32953" t="16836" r="33901" b="7401"/>
          <a:stretch>
            <a:fillRect/>
          </a:stretch>
        </p:blipFill>
        <p:spPr>
          <a:xfrm>
            <a:off x="304800" y="1752600"/>
            <a:ext cx="2667000" cy="3429000"/>
          </a:xfrm>
          <a:ln>
            <a:solidFill>
              <a:schemeClr val="accent4"/>
            </a:solidFill>
          </a:ln>
        </p:spPr>
      </p:pic>
      <p:pic>
        <p:nvPicPr>
          <p:cNvPr id="10245" name="Picture 4"/>
          <p:cNvPicPr>
            <a:picLocks noChangeAspect="1" noChangeArrowheads="1"/>
          </p:cNvPicPr>
          <p:nvPr/>
        </p:nvPicPr>
        <p:blipFill>
          <a:blip r:embed="rId5" cstate="print"/>
          <a:srcRect l="32756" t="17068" r="34488" b="11647"/>
          <a:stretch>
            <a:fillRect/>
          </a:stretch>
        </p:blipFill>
        <p:spPr bwMode="auto">
          <a:xfrm>
            <a:off x="3124200" y="1752600"/>
            <a:ext cx="2838450" cy="3475038"/>
          </a:xfrm>
          <a:prstGeom prst="rect">
            <a:avLst/>
          </a:prstGeom>
          <a:noFill/>
          <a:ln w="9525">
            <a:solidFill>
              <a:schemeClr val="tx2"/>
            </a:solidFill>
            <a:miter lim="800000"/>
            <a:headEnd/>
            <a:tailEnd/>
          </a:ln>
        </p:spPr>
      </p:pic>
      <p:pic>
        <p:nvPicPr>
          <p:cNvPr id="25605" name="Picture 5"/>
          <p:cNvPicPr>
            <a:picLocks noChangeAspect="1" noChangeArrowheads="1"/>
          </p:cNvPicPr>
          <p:nvPr/>
        </p:nvPicPr>
        <p:blipFill>
          <a:blip r:embed="rId6" cstate="print"/>
          <a:srcRect l="35008" t="16878" r="34731" b="9283"/>
          <a:stretch>
            <a:fillRect/>
          </a:stretch>
        </p:blipFill>
        <p:spPr bwMode="auto">
          <a:xfrm>
            <a:off x="6172200" y="1676400"/>
            <a:ext cx="2598738" cy="3565525"/>
          </a:xfrm>
          <a:prstGeom prst="rect">
            <a:avLst/>
          </a:prstGeom>
          <a:noFill/>
          <a:ln w="9525">
            <a:solidFill>
              <a:schemeClr val="tx2">
                <a:lumMod val="60000"/>
                <a:lumOff val="40000"/>
              </a:schemeClr>
            </a:solidFill>
            <a:miter lim="800000"/>
            <a:headEnd/>
            <a:tailEnd/>
          </a:ln>
        </p:spPr>
      </p:pic>
      <p:sp>
        <p:nvSpPr>
          <p:cNvPr id="7" name="TextBox 6"/>
          <p:cNvSpPr txBox="1"/>
          <p:nvPr/>
        </p:nvSpPr>
        <p:spPr>
          <a:xfrm>
            <a:off x="228600" y="5867400"/>
            <a:ext cx="8686800" cy="954107"/>
          </a:xfrm>
          <a:prstGeom prst="rect">
            <a:avLst/>
          </a:prstGeom>
          <a:noFill/>
        </p:spPr>
        <p:txBody>
          <a:bodyPr wrap="square" rtlCol="0">
            <a:spAutoFit/>
          </a:bodyPr>
          <a:lstStyle/>
          <a:p>
            <a:r>
              <a:rPr lang="en-US" sz="2800" dirty="0" smtClean="0"/>
              <a:t>http://www.attcnetwork.org/explore/priorityareas/science/blendinginitiative/index.asp</a:t>
            </a:r>
            <a:endParaRPr lang="en-US" sz="2800"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81000"/>
            <a:ext cx="8229600" cy="1143000"/>
          </a:xfrm>
        </p:spPr>
        <p:txBody>
          <a:bodyPr/>
          <a:lstStyle/>
          <a:p>
            <a:pPr algn="ctr" eaLnBrk="1" hangingPunct="1"/>
            <a:r>
              <a:rPr lang="en-US" b="1" dirty="0" smtClean="0">
                <a:solidFill>
                  <a:schemeClr val="accent1">
                    <a:lumMod val="40000"/>
                    <a:lumOff val="60000"/>
                  </a:schemeClr>
                </a:solidFill>
              </a:rPr>
              <a:t>Products Under Development</a:t>
            </a:r>
            <a:r>
              <a:rPr lang="en-US" dirty="0" smtClean="0">
                <a:solidFill>
                  <a:schemeClr val="accent1">
                    <a:lumMod val="40000"/>
                    <a:lumOff val="60000"/>
                  </a:schemeClr>
                </a:solidFill>
              </a:rPr>
              <a:t> </a:t>
            </a:r>
          </a:p>
        </p:txBody>
      </p:sp>
      <p:sp>
        <p:nvSpPr>
          <p:cNvPr id="11267" name="Content Placeholder 2"/>
          <p:cNvSpPr>
            <a:spLocks noGrp="1"/>
          </p:cNvSpPr>
          <p:nvPr>
            <p:ph idx="1"/>
          </p:nvPr>
        </p:nvSpPr>
        <p:spPr/>
        <p:txBody>
          <a:bodyPr/>
          <a:lstStyle/>
          <a:p>
            <a:pPr eaLnBrk="1" hangingPunct="1">
              <a:buFont typeface="Arial" charset="0"/>
              <a:buNone/>
            </a:pPr>
            <a:endParaRPr lang="en-US" dirty="0" smtClean="0">
              <a:solidFill>
                <a:schemeClr val="tx2"/>
              </a:solidFill>
            </a:endParaRPr>
          </a:p>
          <a:p>
            <a:pPr eaLnBrk="1" hangingPunct="1">
              <a:spcAft>
                <a:spcPct val="30000"/>
              </a:spcAft>
              <a:buFont typeface="Calibri" pitchFamily="34" charset="0"/>
              <a:buAutoNum type="arabicPeriod"/>
            </a:pPr>
            <a:r>
              <a:rPr lang="en-US" b="1" dirty="0" smtClean="0">
                <a:solidFill>
                  <a:schemeClr val="tx2"/>
                </a:solidFill>
              </a:rPr>
              <a:t>POATS</a:t>
            </a:r>
            <a:r>
              <a:rPr lang="en-US" dirty="0" smtClean="0">
                <a:solidFill>
                  <a:schemeClr val="tx2"/>
                </a:solidFill>
              </a:rPr>
              <a:t> (Prescription </a:t>
            </a:r>
            <a:r>
              <a:rPr lang="en-US" dirty="0" err="1" smtClean="0">
                <a:solidFill>
                  <a:schemeClr val="tx2"/>
                </a:solidFill>
              </a:rPr>
              <a:t>Opioid</a:t>
            </a:r>
            <a:r>
              <a:rPr lang="en-US" dirty="0" smtClean="0">
                <a:solidFill>
                  <a:schemeClr val="tx2"/>
                </a:solidFill>
              </a:rPr>
              <a:t> Addiction Treatment Study)</a:t>
            </a:r>
          </a:p>
          <a:p>
            <a:pPr eaLnBrk="1" hangingPunct="1">
              <a:spcAft>
                <a:spcPct val="30000"/>
              </a:spcAft>
              <a:buFont typeface="Calibri" pitchFamily="34" charset="0"/>
              <a:buAutoNum type="arabicPeriod"/>
            </a:pPr>
            <a:r>
              <a:rPr lang="en-US" b="1" dirty="0" smtClean="0">
                <a:solidFill>
                  <a:schemeClr val="tx2"/>
                </a:solidFill>
              </a:rPr>
              <a:t>Onsite HIV Rapid Testing</a:t>
            </a:r>
          </a:p>
          <a:p>
            <a:pPr eaLnBrk="1" hangingPunct="1">
              <a:spcAft>
                <a:spcPct val="30000"/>
              </a:spcAft>
              <a:buFont typeface="Calibri" pitchFamily="34" charset="0"/>
              <a:buAutoNum type="arabicPeriod"/>
            </a:pPr>
            <a:r>
              <a:rPr lang="en-US" b="1" dirty="0" err="1" smtClean="0">
                <a:solidFill>
                  <a:schemeClr val="tx2"/>
                </a:solidFill>
              </a:rPr>
              <a:t>Buprenorphine</a:t>
            </a:r>
            <a:r>
              <a:rPr lang="en-US" b="1" dirty="0" smtClean="0">
                <a:solidFill>
                  <a:schemeClr val="tx2"/>
                </a:solidFill>
              </a:rPr>
              <a:t> for Young Adults (Spanish version)</a:t>
            </a:r>
            <a:endParaRPr lang="en-US" dirty="0" smtClean="0">
              <a:solidFill>
                <a:schemeClr val="tx2"/>
              </a:solidFill>
            </a:endParaRPr>
          </a:p>
        </p:txBody>
      </p:sp>
      <p:pic>
        <p:nvPicPr>
          <p:cNvPr id="11268" name="Picture 6"/>
          <p:cNvPicPr>
            <a:picLocks noChangeAspect="1" noChangeArrowheads="1"/>
          </p:cNvPicPr>
          <p:nvPr/>
        </p:nvPicPr>
        <p:blipFill>
          <a:blip r:embed="rId3" cstate="print"/>
          <a:srcRect l="84164" r="7390"/>
          <a:stretch>
            <a:fillRect/>
          </a:stretch>
        </p:blipFill>
        <p:spPr bwMode="auto">
          <a:xfrm>
            <a:off x="8534400" y="0"/>
            <a:ext cx="609600" cy="6858000"/>
          </a:xfrm>
          <a:prstGeom prst="rect">
            <a:avLst/>
          </a:prstGeom>
          <a:noFill/>
          <a:ln w="9525">
            <a:noFill/>
            <a:miter lim="800000"/>
            <a:headEnd/>
            <a:tailEnd/>
          </a:ln>
        </p:spPr>
      </p:pic>
      <p:pic>
        <p:nvPicPr>
          <p:cNvPr id="11269" name="Picture 2"/>
          <p:cNvPicPr>
            <a:picLocks noChangeAspect="1" noChangeArrowheads="1"/>
          </p:cNvPicPr>
          <p:nvPr/>
        </p:nvPicPr>
        <p:blipFill>
          <a:blip r:embed="rId4" cstate="print"/>
          <a:srcRect/>
          <a:stretch>
            <a:fillRect/>
          </a:stretch>
        </p:blipFill>
        <p:spPr bwMode="auto">
          <a:xfrm>
            <a:off x="6400800" y="5181600"/>
            <a:ext cx="966788" cy="10064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31"/>
          <p:cNvGrpSpPr/>
          <p:nvPr/>
        </p:nvGrpSpPr>
        <p:grpSpPr>
          <a:xfrm>
            <a:off x="302607" y="1143000"/>
            <a:ext cx="8536594" cy="4800601"/>
            <a:chOff x="1447798" y="1591003"/>
            <a:chExt cx="6019801" cy="3590598"/>
          </a:xfrm>
        </p:grpSpPr>
        <p:grpSp>
          <p:nvGrpSpPr>
            <p:cNvPr id="3" name="Group 770"/>
            <p:cNvGrpSpPr>
              <a:grpSpLocks noChangeAspect="1"/>
            </p:cNvGrpSpPr>
            <p:nvPr/>
          </p:nvGrpSpPr>
          <p:grpSpPr>
            <a:xfrm>
              <a:off x="1447798" y="1591003"/>
              <a:ext cx="6019801" cy="3590598"/>
              <a:chOff x="1084760" y="1224879"/>
              <a:chExt cx="7507551" cy="4477989"/>
            </a:xfrm>
          </p:grpSpPr>
          <p:sp>
            <p:nvSpPr>
              <p:cNvPr id="772" name="Freeform 100"/>
              <p:cNvSpPr>
                <a:spLocks noChangeAspect="1"/>
              </p:cNvSpPr>
              <p:nvPr/>
            </p:nvSpPr>
            <p:spPr bwMode="auto">
              <a:xfrm>
                <a:off x="7265670" y="2914650"/>
                <a:ext cx="630936" cy="304590"/>
              </a:xfrm>
              <a:custGeom>
                <a:avLst/>
                <a:gdLst>
                  <a:gd name="T0" fmla="*/ 0 w 445"/>
                  <a:gd name="T1" fmla="*/ 64 h 215"/>
                  <a:gd name="T2" fmla="*/ 10 w 445"/>
                  <a:gd name="T3" fmla="*/ 124 h 215"/>
                  <a:gd name="T4" fmla="*/ 44 w 445"/>
                  <a:gd name="T5" fmla="*/ 87 h 215"/>
                  <a:gd name="T6" fmla="*/ 97 w 445"/>
                  <a:gd name="T7" fmla="*/ 71 h 215"/>
                  <a:gd name="T8" fmla="*/ 107 w 445"/>
                  <a:gd name="T9" fmla="*/ 56 h 215"/>
                  <a:gd name="T10" fmla="*/ 136 w 445"/>
                  <a:gd name="T11" fmla="*/ 53 h 215"/>
                  <a:gd name="T12" fmla="*/ 174 w 445"/>
                  <a:gd name="T13" fmla="*/ 83 h 215"/>
                  <a:gd name="T14" fmla="*/ 199 w 445"/>
                  <a:gd name="T15" fmla="*/ 90 h 215"/>
                  <a:gd name="T16" fmla="*/ 247 w 445"/>
                  <a:gd name="T17" fmla="*/ 133 h 215"/>
                  <a:gd name="T18" fmla="*/ 230 w 445"/>
                  <a:gd name="T19" fmla="*/ 174 h 215"/>
                  <a:gd name="T20" fmla="*/ 237 w 445"/>
                  <a:gd name="T21" fmla="*/ 192 h 215"/>
                  <a:gd name="T22" fmla="*/ 257 w 445"/>
                  <a:gd name="T23" fmla="*/ 184 h 215"/>
                  <a:gd name="T24" fmla="*/ 276 w 445"/>
                  <a:gd name="T25" fmla="*/ 184 h 215"/>
                  <a:gd name="T26" fmla="*/ 286 w 445"/>
                  <a:gd name="T27" fmla="*/ 197 h 215"/>
                  <a:gd name="T28" fmla="*/ 309 w 445"/>
                  <a:gd name="T29" fmla="*/ 197 h 215"/>
                  <a:gd name="T30" fmla="*/ 317 w 445"/>
                  <a:gd name="T31" fmla="*/ 192 h 215"/>
                  <a:gd name="T32" fmla="*/ 304 w 445"/>
                  <a:gd name="T33" fmla="*/ 155 h 215"/>
                  <a:gd name="T34" fmla="*/ 300 w 445"/>
                  <a:gd name="T35" fmla="*/ 87 h 215"/>
                  <a:gd name="T36" fmla="*/ 283 w 445"/>
                  <a:gd name="T37" fmla="*/ 76 h 215"/>
                  <a:gd name="T38" fmla="*/ 317 w 445"/>
                  <a:gd name="T39" fmla="*/ 46 h 215"/>
                  <a:gd name="T40" fmla="*/ 319 w 445"/>
                  <a:gd name="T41" fmla="*/ 25 h 215"/>
                  <a:gd name="T42" fmla="*/ 341 w 445"/>
                  <a:gd name="T43" fmla="*/ 27 h 215"/>
                  <a:gd name="T44" fmla="*/ 314 w 445"/>
                  <a:gd name="T45" fmla="*/ 70 h 215"/>
                  <a:gd name="T46" fmla="*/ 329 w 445"/>
                  <a:gd name="T47" fmla="*/ 121 h 215"/>
                  <a:gd name="T48" fmla="*/ 336 w 445"/>
                  <a:gd name="T49" fmla="*/ 134 h 215"/>
                  <a:gd name="T50" fmla="*/ 346 w 445"/>
                  <a:gd name="T51" fmla="*/ 141 h 215"/>
                  <a:gd name="T52" fmla="*/ 326 w 445"/>
                  <a:gd name="T53" fmla="*/ 140 h 215"/>
                  <a:gd name="T54" fmla="*/ 333 w 445"/>
                  <a:gd name="T55" fmla="*/ 172 h 215"/>
                  <a:gd name="T56" fmla="*/ 368 w 445"/>
                  <a:gd name="T57" fmla="*/ 192 h 215"/>
                  <a:gd name="T58" fmla="*/ 377 w 445"/>
                  <a:gd name="T59" fmla="*/ 197 h 215"/>
                  <a:gd name="T60" fmla="*/ 387 w 445"/>
                  <a:gd name="T61" fmla="*/ 197 h 215"/>
                  <a:gd name="T62" fmla="*/ 382 w 445"/>
                  <a:gd name="T63" fmla="*/ 215 h 215"/>
                  <a:gd name="T64" fmla="*/ 426 w 445"/>
                  <a:gd name="T65" fmla="*/ 192 h 215"/>
                  <a:gd name="T66" fmla="*/ 435 w 445"/>
                  <a:gd name="T67" fmla="*/ 165 h 215"/>
                  <a:gd name="T68" fmla="*/ 445 w 445"/>
                  <a:gd name="T69" fmla="*/ 136 h 215"/>
                  <a:gd name="T70" fmla="*/ 382 w 445"/>
                  <a:gd name="T71" fmla="*/ 150 h 215"/>
                  <a:gd name="T72" fmla="*/ 341 w 445"/>
                  <a:gd name="T73" fmla="*/ 0 h 215"/>
                  <a:gd name="T74" fmla="*/ 0 w 445"/>
                  <a:gd name="T75" fmla="*/ 64 h 215"/>
                  <a:gd name="T76" fmla="*/ 0 w 445"/>
                  <a:gd name="T77" fmla="*/ 64 h 215"/>
                  <a:gd name="T78" fmla="*/ 0 w 445"/>
                  <a:gd name="T79" fmla="*/ 64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215"/>
                  <a:gd name="T122" fmla="*/ 445 w 445"/>
                  <a:gd name="T123" fmla="*/ 215 h 2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215">
                    <a:moveTo>
                      <a:pt x="0" y="64"/>
                    </a:moveTo>
                    <a:lnTo>
                      <a:pt x="10" y="124"/>
                    </a:lnTo>
                    <a:lnTo>
                      <a:pt x="44" y="87"/>
                    </a:lnTo>
                    <a:lnTo>
                      <a:pt x="97" y="71"/>
                    </a:lnTo>
                    <a:lnTo>
                      <a:pt x="107" y="56"/>
                    </a:lnTo>
                    <a:lnTo>
                      <a:pt x="136" y="53"/>
                    </a:lnTo>
                    <a:lnTo>
                      <a:pt x="174" y="83"/>
                    </a:lnTo>
                    <a:lnTo>
                      <a:pt x="199" y="90"/>
                    </a:lnTo>
                    <a:lnTo>
                      <a:pt x="247" y="133"/>
                    </a:lnTo>
                    <a:lnTo>
                      <a:pt x="230" y="174"/>
                    </a:lnTo>
                    <a:lnTo>
                      <a:pt x="237" y="192"/>
                    </a:lnTo>
                    <a:lnTo>
                      <a:pt x="257" y="184"/>
                    </a:lnTo>
                    <a:lnTo>
                      <a:pt x="276" y="184"/>
                    </a:lnTo>
                    <a:lnTo>
                      <a:pt x="286" y="197"/>
                    </a:lnTo>
                    <a:lnTo>
                      <a:pt x="309" y="197"/>
                    </a:lnTo>
                    <a:lnTo>
                      <a:pt x="317" y="192"/>
                    </a:lnTo>
                    <a:lnTo>
                      <a:pt x="304" y="155"/>
                    </a:lnTo>
                    <a:lnTo>
                      <a:pt x="300" y="87"/>
                    </a:lnTo>
                    <a:lnTo>
                      <a:pt x="283" y="76"/>
                    </a:lnTo>
                    <a:lnTo>
                      <a:pt x="317" y="46"/>
                    </a:lnTo>
                    <a:lnTo>
                      <a:pt x="319" y="25"/>
                    </a:lnTo>
                    <a:lnTo>
                      <a:pt x="341" y="27"/>
                    </a:lnTo>
                    <a:lnTo>
                      <a:pt x="314" y="70"/>
                    </a:lnTo>
                    <a:lnTo>
                      <a:pt x="329" y="121"/>
                    </a:lnTo>
                    <a:lnTo>
                      <a:pt x="336" y="134"/>
                    </a:lnTo>
                    <a:lnTo>
                      <a:pt x="346" y="141"/>
                    </a:lnTo>
                    <a:lnTo>
                      <a:pt x="326" y="140"/>
                    </a:lnTo>
                    <a:lnTo>
                      <a:pt x="333" y="172"/>
                    </a:lnTo>
                    <a:lnTo>
                      <a:pt x="368" y="192"/>
                    </a:lnTo>
                    <a:lnTo>
                      <a:pt x="377" y="197"/>
                    </a:lnTo>
                    <a:lnTo>
                      <a:pt x="387" y="197"/>
                    </a:lnTo>
                    <a:lnTo>
                      <a:pt x="382" y="215"/>
                    </a:lnTo>
                    <a:lnTo>
                      <a:pt x="426" y="192"/>
                    </a:lnTo>
                    <a:lnTo>
                      <a:pt x="435" y="165"/>
                    </a:lnTo>
                    <a:lnTo>
                      <a:pt x="445" y="136"/>
                    </a:lnTo>
                    <a:lnTo>
                      <a:pt x="382" y="150"/>
                    </a:lnTo>
                    <a:lnTo>
                      <a:pt x="341" y="0"/>
                    </a:lnTo>
                    <a:lnTo>
                      <a:pt x="0" y="64"/>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grpSp>
            <p:nvGrpSpPr>
              <p:cNvPr id="4" name="Group 659"/>
              <p:cNvGrpSpPr>
                <a:grpSpLocks noChangeAspect="1"/>
              </p:cNvGrpSpPr>
              <p:nvPr/>
            </p:nvGrpSpPr>
            <p:grpSpPr>
              <a:xfrm>
                <a:off x="1084760" y="1224879"/>
                <a:ext cx="7507551" cy="4477989"/>
                <a:chOff x="1013279" y="1224880"/>
                <a:chExt cx="6378120" cy="3804323"/>
              </a:xfrm>
            </p:grpSpPr>
            <p:grpSp>
              <p:nvGrpSpPr>
                <p:cNvPr id="5" name="Group 652"/>
                <p:cNvGrpSpPr/>
                <p:nvPr/>
              </p:nvGrpSpPr>
              <p:grpSpPr>
                <a:xfrm>
                  <a:off x="1013279" y="1224880"/>
                  <a:ext cx="6378120" cy="3804323"/>
                  <a:chOff x="1013279" y="1224880"/>
                  <a:chExt cx="6378120" cy="3804323"/>
                </a:xfrm>
              </p:grpSpPr>
              <p:sp>
                <p:nvSpPr>
                  <p:cNvPr id="786" name="Freeform 12"/>
                  <p:cNvSpPr>
                    <a:spLocks/>
                  </p:cNvSpPr>
                  <p:nvPr/>
                </p:nvSpPr>
                <p:spPr bwMode="auto">
                  <a:xfrm>
                    <a:off x="1704161" y="1254149"/>
                    <a:ext cx="767376" cy="540839"/>
                  </a:xfrm>
                  <a:custGeom>
                    <a:avLst/>
                    <a:gdLst>
                      <a:gd name="T0" fmla="*/ 36341073 w 655"/>
                      <a:gd name="T1" fmla="*/ 156398334 h 464"/>
                      <a:gd name="T2" fmla="*/ 23699878 w 655"/>
                      <a:gd name="T3" fmla="*/ 356586976 h 464"/>
                      <a:gd name="T4" fmla="*/ 47401207 w 655"/>
                      <a:gd name="T5" fmla="*/ 356586976 h 464"/>
                      <a:gd name="T6" fmla="*/ 34760018 w 655"/>
                      <a:gd name="T7" fmla="*/ 398814518 h 464"/>
                      <a:gd name="T8" fmla="*/ 15800404 w 655"/>
                      <a:gd name="T9" fmla="*/ 372227094 h 464"/>
                      <a:gd name="T10" fmla="*/ 0 w 655"/>
                      <a:gd name="T11" fmla="*/ 426966152 h 464"/>
                      <a:gd name="T12" fmla="*/ 72680696 w 655"/>
                      <a:gd name="T13" fmla="*/ 466065002 h 464"/>
                      <a:gd name="T14" fmla="*/ 74261752 w 655"/>
                      <a:gd name="T15" fmla="*/ 484833721 h 464"/>
                      <a:gd name="T16" fmla="*/ 93221360 w 655"/>
                      <a:gd name="T17" fmla="*/ 487960878 h 464"/>
                      <a:gd name="T18" fmla="*/ 188023775 w 655"/>
                      <a:gd name="T19" fmla="*/ 634974808 h 464"/>
                      <a:gd name="T20" fmla="*/ 293886346 w 655"/>
                      <a:gd name="T21" fmla="*/ 628719050 h 464"/>
                      <a:gd name="T22" fmla="*/ 371307285 w 655"/>
                      <a:gd name="T23" fmla="*/ 663126442 h 464"/>
                      <a:gd name="T24" fmla="*/ 409228042 w 655"/>
                      <a:gd name="T25" fmla="*/ 658434984 h 464"/>
                      <a:gd name="T26" fmla="*/ 646232572 w 655"/>
                      <a:gd name="T27" fmla="*/ 663126442 h 464"/>
                      <a:gd name="T28" fmla="*/ 916417686 w 655"/>
                      <a:gd name="T29" fmla="*/ 725685469 h 464"/>
                      <a:gd name="T30" fmla="*/ 922737555 w 655"/>
                      <a:gd name="T31" fmla="*/ 644359167 h 464"/>
                      <a:gd name="T32" fmla="*/ 1034919951 w 655"/>
                      <a:gd name="T33" fmla="*/ 178292767 h 464"/>
                      <a:gd name="T34" fmla="*/ 317586219 w 655"/>
                      <a:gd name="T35" fmla="*/ 0 h 464"/>
                      <a:gd name="T36" fmla="*/ 322326484 w 655"/>
                      <a:gd name="T37" fmla="*/ 136066758 h 464"/>
                      <a:gd name="T38" fmla="*/ 287565026 w 655"/>
                      <a:gd name="T39" fmla="*/ 247109040 h 464"/>
                      <a:gd name="T40" fmla="*/ 282824762 w 655"/>
                      <a:gd name="T41" fmla="*/ 306539466 h 464"/>
                      <a:gd name="T42" fmla="*/ 206983428 w 655"/>
                      <a:gd name="T43" fmla="*/ 325306741 h 464"/>
                      <a:gd name="T44" fmla="*/ 202244614 w 655"/>
                      <a:gd name="T45" fmla="*/ 298719407 h 464"/>
                      <a:gd name="T46" fmla="*/ 263865154 w 655"/>
                      <a:gd name="T47" fmla="*/ 261184857 h 464"/>
                      <a:gd name="T48" fmla="*/ 257545284 w 655"/>
                      <a:gd name="T49" fmla="*/ 228340322 h 464"/>
                      <a:gd name="T50" fmla="*/ 202244614 w 655"/>
                      <a:gd name="T51" fmla="*/ 236160380 h 464"/>
                      <a:gd name="T52" fmla="*/ 244904095 w 655"/>
                      <a:gd name="T53" fmla="*/ 201752988 h 464"/>
                      <a:gd name="T54" fmla="*/ 274925288 w 655"/>
                      <a:gd name="T55" fmla="*/ 178292767 h 464"/>
                      <a:gd name="T56" fmla="*/ 42660943 w 655"/>
                      <a:gd name="T57" fmla="*/ 34407404 h 464"/>
                      <a:gd name="T58" fmla="*/ 23699878 w 655"/>
                      <a:gd name="T59" fmla="*/ 73506266 h 464"/>
                      <a:gd name="T60" fmla="*/ 36341073 w 655"/>
                      <a:gd name="T61" fmla="*/ 156398334 h 464"/>
                      <a:gd name="T62" fmla="*/ 36341073 w 655"/>
                      <a:gd name="T63" fmla="*/ 156398334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5"/>
                      <a:gd name="T97" fmla="*/ 0 h 464"/>
                      <a:gd name="T98" fmla="*/ 655 w 655"/>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5" h="464">
                        <a:moveTo>
                          <a:pt x="23" y="100"/>
                        </a:moveTo>
                        <a:lnTo>
                          <a:pt x="15" y="228"/>
                        </a:lnTo>
                        <a:lnTo>
                          <a:pt x="30" y="228"/>
                        </a:lnTo>
                        <a:lnTo>
                          <a:pt x="22" y="255"/>
                        </a:lnTo>
                        <a:lnTo>
                          <a:pt x="10" y="238"/>
                        </a:lnTo>
                        <a:lnTo>
                          <a:pt x="0" y="273"/>
                        </a:lnTo>
                        <a:lnTo>
                          <a:pt x="46" y="298"/>
                        </a:lnTo>
                        <a:lnTo>
                          <a:pt x="47" y="310"/>
                        </a:lnTo>
                        <a:lnTo>
                          <a:pt x="59" y="312"/>
                        </a:lnTo>
                        <a:lnTo>
                          <a:pt x="119" y="406"/>
                        </a:lnTo>
                        <a:lnTo>
                          <a:pt x="186" y="402"/>
                        </a:lnTo>
                        <a:lnTo>
                          <a:pt x="235" y="424"/>
                        </a:lnTo>
                        <a:lnTo>
                          <a:pt x="259" y="421"/>
                        </a:lnTo>
                        <a:lnTo>
                          <a:pt x="409" y="424"/>
                        </a:lnTo>
                        <a:lnTo>
                          <a:pt x="580" y="464"/>
                        </a:lnTo>
                        <a:lnTo>
                          <a:pt x="584" y="412"/>
                        </a:lnTo>
                        <a:lnTo>
                          <a:pt x="655" y="114"/>
                        </a:lnTo>
                        <a:lnTo>
                          <a:pt x="201" y="0"/>
                        </a:lnTo>
                        <a:lnTo>
                          <a:pt x="204" y="87"/>
                        </a:lnTo>
                        <a:lnTo>
                          <a:pt x="182" y="158"/>
                        </a:lnTo>
                        <a:lnTo>
                          <a:pt x="179" y="196"/>
                        </a:lnTo>
                        <a:lnTo>
                          <a:pt x="131" y="208"/>
                        </a:lnTo>
                        <a:lnTo>
                          <a:pt x="128" y="191"/>
                        </a:lnTo>
                        <a:lnTo>
                          <a:pt x="167" y="167"/>
                        </a:lnTo>
                        <a:lnTo>
                          <a:pt x="163" y="146"/>
                        </a:lnTo>
                        <a:lnTo>
                          <a:pt x="128" y="151"/>
                        </a:lnTo>
                        <a:lnTo>
                          <a:pt x="155" y="129"/>
                        </a:lnTo>
                        <a:lnTo>
                          <a:pt x="174" y="114"/>
                        </a:lnTo>
                        <a:lnTo>
                          <a:pt x="27" y="22"/>
                        </a:lnTo>
                        <a:lnTo>
                          <a:pt x="15" y="47"/>
                        </a:lnTo>
                        <a:lnTo>
                          <a:pt x="23" y="100"/>
                        </a:lnTo>
                        <a:close/>
                      </a:path>
                    </a:pathLst>
                  </a:custGeom>
                  <a:solidFill>
                    <a:schemeClr val="tx2"/>
                  </a:solidFill>
                  <a:ln w="9525">
                    <a:solidFill>
                      <a:schemeClr val="bg1"/>
                    </a:solidFill>
                    <a:round/>
                    <a:headEnd/>
                    <a:tailEnd/>
                  </a:ln>
                </p:spPr>
                <p:txBody>
                  <a:bodyPr/>
                  <a:lstStyle/>
                  <a:p>
                    <a:endParaRPr lang="en-US" dirty="0"/>
                  </a:p>
                </p:txBody>
              </p:sp>
              <p:sp>
                <p:nvSpPr>
                  <p:cNvPr id="787" name="Freeform 14"/>
                  <p:cNvSpPr>
                    <a:spLocks/>
                  </p:cNvSpPr>
                  <p:nvPr/>
                </p:nvSpPr>
                <p:spPr bwMode="auto">
                  <a:xfrm>
                    <a:off x="2414270" y="2402000"/>
                    <a:ext cx="650297" cy="786444"/>
                  </a:xfrm>
                  <a:custGeom>
                    <a:avLst/>
                    <a:gdLst>
                      <a:gd name="T0" fmla="*/ 188067942 w 555"/>
                      <a:gd name="T1" fmla="*/ 0 h 676"/>
                      <a:gd name="T2" fmla="*/ 614779007 w 555"/>
                      <a:gd name="T3" fmla="*/ 77900316 h 676"/>
                      <a:gd name="T4" fmla="*/ 583170092 w 555"/>
                      <a:gd name="T5" fmla="*/ 260190095 h 676"/>
                      <a:gd name="T6" fmla="*/ 877126368 w 555"/>
                      <a:gd name="T7" fmla="*/ 305371833 h 676"/>
                      <a:gd name="T8" fmla="*/ 763336304 w 555"/>
                      <a:gd name="T9" fmla="*/ 1053222123 h 676"/>
                      <a:gd name="T10" fmla="*/ 0 w 555"/>
                      <a:gd name="T11" fmla="*/ 927023215 h 676"/>
                      <a:gd name="T12" fmla="*/ 188067942 w 555"/>
                      <a:gd name="T13" fmla="*/ 0 h 676"/>
                      <a:gd name="T14" fmla="*/ 188067942 w 555"/>
                      <a:gd name="T15" fmla="*/ 0 h 676"/>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76"/>
                      <a:gd name="T26" fmla="*/ 555 w 555"/>
                      <a:gd name="T27" fmla="*/ 676 h 6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76">
                        <a:moveTo>
                          <a:pt x="119" y="0"/>
                        </a:moveTo>
                        <a:lnTo>
                          <a:pt x="389" y="50"/>
                        </a:lnTo>
                        <a:lnTo>
                          <a:pt x="369" y="167"/>
                        </a:lnTo>
                        <a:lnTo>
                          <a:pt x="555" y="196"/>
                        </a:lnTo>
                        <a:lnTo>
                          <a:pt x="483" y="676"/>
                        </a:lnTo>
                        <a:lnTo>
                          <a:pt x="0" y="595"/>
                        </a:lnTo>
                        <a:lnTo>
                          <a:pt x="119" y="0"/>
                        </a:lnTo>
                        <a:close/>
                      </a:path>
                    </a:pathLst>
                  </a:custGeom>
                  <a:solidFill>
                    <a:schemeClr val="tx2"/>
                  </a:solidFill>
                  <a:ln w="9525">
                    <a:solidFill>
                      <a:schemeClr val="bg1"/>
                    </a:solidFill>
                    <a:round/>
                    <a:headEnd/>
                    <a:tailEnd/>
                  </a:ln>
                </p:spPr>
                <p:txBody>
                  <a:bodyPr/>
                  <a:lstStyle/>
                  <a:p>
                    <a:endParaRPr lang="en-US" dirty="0"/>
                  </a:p>
                </p:txBody>
              </p:sp>
              <p:sp>
                <p:nvSpPr>
                  <p:cNvPr id="788" name="Freeform 15"/>
                  <p:cNvSpPr>
                    <a:spLocks/>
                  </p:cNvSpPr>
                  <p:nvPr/>
                </p:nvSpPr>
                <p:spPr bwMode="auto">
                  <a:xfrm>
                    <a:off x="1501818" y="1583742"/>
                    <a:ext cx="916270" cy="752085"/>
                  </a:xfrm>
                  <a:custGeom>
                    <a:avLst/>
                    <a:gdLst>
                      <a:gd name="T0" fmla="*/ 0 w 782"/>
                      <a:gd name="T1" fmla="*/ 752049899 h 646"/>
                      <a:gd name="T2" fmla="*/ 53733062 w 782"/>
                      <a:gd name="T3" fmla="*/ 497727197 h 646"/>
                      <a:gd name="T4" fmla="*/ 115369408 w 782"/>
                      <a:gd name="T5" fmla="*/ 422833562 h 646"/>
                      <a:gd name="T6" fmla="*/ 267086954 w 782"/>
                      <a:gd name="T7" fmla="*/ 0 h 646"/>
                      <a:gd name="T8" fmla="*/ 346106727 w 782"/>
                      <a:gd name="T9" fmla="*/ 20282978 h 646"/>
                      <a:gd name="T10" fmla="*/ 347686513 w 782"/>
                      <a:gd name="T11" fmla="*/ 39006393 h 646"/>
                      <a:gd name="T12" fmla="*/ 366651201 w 782"/>
                      <a:gd name="T13" fmla="*/ 42126961 h 646"/>
                      <a:gd name="T14" fmla="*/ 461474729 w 782"/>
                      <a:gd name="T15" fmla="*/ 188792256 h 646"/>
                      <a:gd name="T16" fmla="*/ 567361023 w 782"/>
                      <a:gd name="T17" fmla="*/ 182551120 h 646"/>
                      <a:gd name="T18" fmla="*/ 644801010 w 782"/>
                      <a:gd name="T19" fmla="*/ 218438420 h 646"/>
                      <a:gd name="T20" fmla="*/ 682730385 w 782"/>
                      <a:gd name="T21" fmla="*/ 212197283 h 646"/>
                      <a:gd name="T22" fmla="*/ 919788436 w 782"/>
                      <a:gd name="T23" fmla="*/ 218438420 h 646"/>
                      <a:gd name="T24" fmla="*/ 1190036322 w 782"/>
                      <a:gd name="T25" fmla="*/ 279288778 h 646"/>
                      <a:gd name="T26" fmla="*/ 1204260200 w 782"/>
                      <a:gd name="T27" fmla="*/ 310494459 h 646"/>
                      <a:gd name="T28" fmla="*/ 1235867529 w 782"/>
                      <a:gd name="T29" fmla="*/ 355741977 h 646"/>
                      <a:gd name="T30" fmla="*/ 1144205114 w 782"/>
                      <a:gd name="T31" fmla="*/ 494606629 h 646"/>
                      <a:gd name="T32" fmla="*/ 1084150028 w 782"/>
                      <a:gd name="T33" fmla="*/ 544534278 h 646"/>
                      <a:gd name="T34" fmla="*/ 1076248196 w 782"/>
                      <a:gd name="T35" fmla="*/ 581981096 h 646"/>
                      <a:gd name="T36" fmla="*/ 1112596334 w 782"/>
                      <a:gd name="T37" fmla="*/ 619427914 h 646"/>
                      <a:gd name="T38" fmla="*/ 1074666959 w 782"/>
                      <a:gd name="T39" fmla="*/ 705242818 h 646"/>
                      <a:gd name="T40" fmla="*/ 998808209 w 782"/>
                      <a:gd name="T41" fmla="*/ 1007935226 h 646"/>
                      <a:gd name="T42" fmla="*/ 580003664 w 782"/>
                      <a:gd name="T43" fmla="*/ 909638050 h 646"/>
                      <a:gd name="T44" fmla="*/ 0 w 782"/>
                      <a:gd name="T45" fmla="*/ 752049899 h 646"/>
                      <a:gd name="T46" fmla="*/ 0 w 782"/>
                      <a:gd name="T47" fmla="*/ 752049899 h 6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2"/>
                      <a:gd name="T73" fmla="*/ 0 h 646"/>
                      <a:gd name="T74" fmla="*/ 782 w 782"/>
                      <a:gd name="T75" fmla="*/ 646 h 6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2" h="646">
                        <a:moveTo>
                          <a:pt x="0" y="482"/>
                        </a:moveTo>
                        <a:lnTo>
                          <a:pt x="34" y="319"/>
                        </a:lnTo>
                        <a:lnTo>
                          <a:pt x="73" y="271"/>
                        </a:lnTo>
                        <a:lnTo>
                          <a:pt x="169" y="0"/>
                        </a:lnTo>
                        <a:lnTo>
                          <a:pt x="219" y="13"/>
                        </a:lnTo>
                        <a:lnTo>
                          <a:pt x="220" y="25"/>
                        </a:lnTo>
                        <a:lnTo>
                          <a:pt x="232" y="27"/>
                        </a:lnTo>
                        <a:lnTo>
                          <a:pt x="292" y="121"/>
                        </a:lnTo>
                        <a:lnTo>
                          <a:pt x="359" y="117"/>
                        </a:lnTo>
                        <a:lnTo>
                          <a:pt x="408" y="140"/>
                        </a:lnTo>
                        <a:lnTo>
                          <a:pt x="432" y="136"/>
                        </a:lnTo>
                        <a:lnTo>
                          <a:pt x="582" y="140"/>
                        </a:lnTo>
                        <a:lnTo>
                          <a:pt x="753" y="179"/>
                        </a:lnTo>
                        <a:lnTo>
                          <a:pt x="762" y="199"/>
                        </a:lnTo>
                        <a:lnTo>
                          <a:pt x="782" y="228"/>
                        </a:lnTo>
                        <a:lnTo>
                          <a:pt x="724" y="317"/>
                        </a:lnTo>
                        <a:lnTo>
                          <a:pt x="686" y="349"/>
                        </a:lnTo>
                        <a:lnTo>
                          <a:pt x="681" y="373"/>
                        </a:lnTo>
                        <a:lnTo>
                          <a:pt x="704" y="397"/>
                        </a:lnTo>
                        <a:lnTo>
                          <a:pt x="680" y="452"/>
                        </a:lnTo>
                        <a:lnTo>
                          <a:pt x="632" y="646"/>
                        </a:lnTo>
                        <a:lnTo>
                          <a:pt x="367" y="583"/>
                        </a:lnTo>
                        <a:lnTo>
                          <a:pt x="0" y="482"/>
                        </a:lnTo>
                        <a:close/>
                      </a:path>
                    </a:pathLst>
                  </a:custGeom>
                  <a:solidFill>
                    <a:schemeClr val="tx2"/>
                  </a:solidFill>
                  <a:ln w="9525">
                    <a:solidFill>
                      <a:schemeClr val="bg1"/>
                    </a:solidFill>
                    <a:round/>
                    <a:headEnd/>
                    <a:tailEnd/>
                  </a:ln>
                </p:spPr>
                <p:txBody>
                  <a:bodyPr/>
                  <a:lstStyle/>
                  <a:p>
                    <a:endParaRPr lang="en-US" dirty="0"/>
                  </a:p>
                </p:txBody>
              </p:sp>
              <p:sp>
                <p:nvSpPr>
                  <p:cNvPr id="789" name="Freeform 17"/>
                  <p:cNvSpPr>
                    <a:spLocks/>
                  </p:cNvSpPr>
                  <p:nvPr/>
                </p:nvSpPr>
                <p:spPr bwMode="auto">
                  <a:xfrm>
                    <a:off x="1823785" y="2262018"/>
                    <a:ext cx="729198" cy="1093131"/>
                  </a:xfrm>
                  <a:custGeom>
                    <a:avLst/>
                    <a:gdLst>
                      <a:gd name="T0" fmla="*/ 0 w 623"/>
                      <a:gd name="T1" fmla="*/ 537809145 h 938"/>
                      <a:gd name="T2" fmla="*/ 624512398 w 623"/>
                      <a:gd name="T3" fmla="*/ 1466467979 h 938"/>
                      <a:gd name="T4" fmla="*/ 648168197 w 623"/>
                      <a:gd name="T5" fmla="*/ 1269479124 h 938"/>
                      <a:gd name="T6" fmla="*/ 684441677 w 623"/>
                      <a:gd name="T7" fmla="*/ 1258535379 h 938"/>
                      <a:gd name="T8" fmla="*/ 742791392 w 623"/>
                      <a:gd name="T9" fmla="*/ 1292930625 h 938"/>
                      <a:gd name="T10" fmla="*/ 794834620 w 623"/>
                      <a:gd name="T11" fmla="*/ 1116266692 h 938"/>
                      <a:gd name="T12" fmla="*/ 982504343 w 623"/>
                      <a:gd name="T13" fmla="*/ 186045155 h 938"/>
                      <a:gd name="T14" fmla="*/ 563007901 w 623"/>
                      <a:gd name="T15" fmla="*/ 98493751 h 938"/>
                      <a:gd name="T16" fmla="*/ 145089620 w 623"/>
                      <a:gd name="T17" fmla="*/ 0 h 938"/>
                      <a:gd name="T18" fmla="*/ 0 w 623"/>
                      <a:gd name="T19" fmla="*/ 537809145 h 938"/>
                      <a:gd name="T20" fmla="*/ 0 w 623"/>
                      <a:gd name="T21" fmla="*/ 537809145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938"/>
                      <a:gd name="T35" fmla="*/ 623 w 623"/>
                      <a:gd name="T36" fmla="*/ 938 h 9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938">
                        <a:moveTo>
                          <a:pt x="0" y="344"/>
                        </a:moveTo>
                        <a:lnTo>
                          <a:pt x="396" y="938"/>
                        </a:lnTo>
                        <a:lnTo>
                          <a:pt x="411" y="812"/>
                        </a:lnTo>
                        <a:lnTo>
                          <a:pt x="434" y="805"/>
                        </a:lnTo>
                        <a:lnTo>
                          <a:pt x="471" y="827"/>
                        </a:lnTo>
                        <a:lnTo>
                          <a:pt x="504" y="714"/>
                        </a:lnTo>
                        <a:lnTo>
                          <a:pt x="623" y="119"/>
                        </a:lnTo>
                        <a:lnTo>
                          <a:pt x="357" y="63"/>
                        </a:lnTo>
                        <a:lnTo>
                          <a:pt x="92" y="0"/>
                        </a:lnTo>
                        <a:lnTo>
                          <a:pt x="0" y="344"/>
                        </a:lnTo>
                        <a:close/>
                      </a:path>
                    </a:pathLst>
                  </a:custGeom>
                  <a:solidFill>
                    <a:schemeClr val="tx2"/>
                  </a:solidFill>
                  <a:ln w="9525">
                    <a:solidFill>
                      <a:schemeClr val="bg1"/>
                    </a:solidFill>
                    <a:round/>
                    <a:headEnd/>
                    <a:tailEnd/>
                  </a:ln>
                </p:spPr>
                <p:txBody>
                  <a:bodyPr/>
                  <a:lstStyle/>
                  <a:p>
                    <a:endParaRPr lang="en-US" dirty="0"/>
                  </a:p>
                </p:txBody>
              </p:sp>
              <p:sp>
                <p:nvSpPr>
                  <p:cNvPr id="790" name="Freeform 18"/>
                  <p:cNvSpPr>
                    <a:spLocks/>
                  </p:cNvSpPr>
                  <p:nvPr/>
                </p:nvSpPr>
                <p:spPr bwMode="auto">
                  <a:xfrm>
                    <a:off x="2242470" y="1386495"/>
                    <a:ext cx="687203" cy="1070225"/>
                  </a:xfrm>
                  <a:custGeom>
                    <a:avLst/>
                    <a:gdLst>
                      <a:gd name="T0" fmla="*/ 0 w 587"/>
                      <a:gd name="T1" fmla="*/ 1272355180 h 919"/>
                      <a:gd name="T2" fmla="*/ 75730396 w 587"/>
                      <a:gd name="T3" fmla="*/ 969487774 h 919"/>
                      <a:gd name="T4" fmla="*/ 113594156 w 587"/>
                      <a:gd name="T5" fmla="*/ 883623630 h 919"/>
                      <a:gd name="T6" fmla="*/ 77307388 w 587"/>
                      <a:gd name="T7" fmla="*/ 846154487 h 919"/>
                      <a:gd name="T8" fmla="*/ 85195244 w 587"/>
                      <a:gd name="T9" fmla="*/ 808686785 h 919"/>
                      <a:gd name="T10" fmla="*/ 145148479 w 587"/>
                      <a:gd name="T11" fmla="*/ 758728888 h 919"/>
                      <a:gd name="T12" fmla="*/ 236656059 w 587"/>
                      <a:gd name="T13" fmla="*/ 619785200 h 919"/>
                      <a:gd name="T14" fmla="*/ 205101737 w 587"/>
                      <a:gd name="T15" fmla="*/ 574511667 h 919"/>
                      <a:gd name="T16" fmla="*/ 190901567 w 587"/>
                      <a:gd name="T17" fmla="*/ 543286901 h 919"/>
                      <a:gd name="T18" fmla="*/ 197212431 w 587"/>
                      <a:gd name="T19" fmla="*/ 465228588 h 919"/>
                      <a:gd name="T20" fmla="*/ 309229551 w 587"/>
                      <a:gd name="T21" fmla="*/ 0 h 919"/>
                      <a:gd name="T22" fmla="*/ 430713058 w 587"/>
                      <a:gd name="T23" fmla="*/ 23417499 h 919"/>
                      <a:gd name="T24" fmla="*/ 389692439 w 587"/>
                      <a:gd name="T25" fmla="*/ 207636067 h 919"/>
                      <a:gd name="T26" fmla="*/ 418091329 w 587"/>
                      <a:gd name="T27" fmla="*/ 271644171 h 919"/>
                      <a:gd name="T28" fmla="*/ 419669770 w 587"/>
                      <a:gd name="T29" fmla="*/ 310673327 h 919"/>
                      <a:gd name="T30" fmla="*/ 407048041 w 587"/>
                      <a:gd name="T31" fmla="*/ 320040613 h 919"/>
                      <a:gd name="T32" fmla="*/ 452801084 w 587"/>
                      <a:gd name="T33" fmla="*/ 362191237 h 919"/>
                      <a:gd name="T34" fmla="*/ 500132567 w 587"/>
                      <a:gd name="T35" fmla="*/ 479280238 h 919"/>
                      <a:gd name="T36" fmla="*/ 517486720 w 587"/>
                      <a:gd name="T37" fmla="*/ 582317499 h 919"/>
                      <a:gd name="T38" fmla="*/ 525374576 w 587"/>
                      <a:gd name="T39" fmla="*/ 638518330 h 919"/>
                      <a:gd name="T40" fmla="*/ 490666271 w 587"/>
                      <a:gd name="T41" fmla="*/ 691599136 h 919"/>
                      <a:gd name="T42" fmla="*/ 514331288 w 587"/>
                      <a:gd name="T43" fmla="*/ 716578085 h 919"/>
                      <a:gd name="T44" fmla="*/ 579016924 w 587"/>
                      <a:gd name="T45" fmla="*/ 680670396 h 919"/>
                      <a:gd name="T46" fmla="*/ 621614534 w 587"/>
                      <a:gd name="T47" fmla="*/ 864889059 h 919"/>
                      <a:gd name="T48" fmla="*/ 651591865 w 587"/>
                      <a:gd name="T49" fmla="*/ 872694890 h 919"/>
                      <a:gd name="T50" fmla="*/ 657902730 w 587"/>
                      <a:gd name="T51" fmla="*/ 925774254 h 919"/>
                      <a:gd name="T52" fmla="*/ 739942518 w 587"/>
                      <a:gd name="T53" fmla="*/ 947631735 h 919"/>
                      <a:gd name="T54" fmla="*/ 869313972 w 587"/>
                      <a:gd name="T55" fmla="*/ 950753202 h 919"/>
                      <a:gd name="T56" fmla="*/ 926111752 w 587"/>
                      <a:gd name="T57" fmla="*/ 974170696 h 919"/>
                      <a:gd name="T58" fmla="*/ 845648955 w 587"/>
                      <a:gd name="T59" fmla="*/ 1434716182 h 919"/>
                      <a:gd name="T60" fmla="*/ 419669770 w 587"/>
                      <a:gd name="T61" fmla="*/ 1359779337 h 919"/>
                      <a:gd name="T62" fmla="*/ 0 w 587"/>
                      <a:gd name="T63" fmla="*/ 1272355180 h 919"/>
                      <a:gd name="T64" fmla="*/ 0 w 587"/>
                      <a:gd name="T65" fmla="*/ 1272355180 h 9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919"/>
                      <a:gd name="T101" fmla="*/ 587 w 587"/>
                      <a:gd name="T102" fmla="*/ 919 h 9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919">
                        <a:moveTo>
                          <a:pt x="0" y="815"/>
                        </a:moveTo>
                        <a:lnTo>
                          <a:pt x="48" y="621"/>
                        </a:lnTo>
                        <a:lnTo>
                          <a:pt x="72" y="566"/>
                        </a:lnTo>
                        <a:lnTo>
                          <a:pt x="49" y="542"/>
                        </a:lnTo>
                        <a:lnTo>
                          <a:pt x="54" y="518"/>
                        </a:lnTo>
                        <a:lnTo>
                          <a:pt x="92" y="486"/>
                        </a:lnTo>
                        <a:lnTo>
                          <a:pt x="150" y="397"/>
                        </a:lnTo>
                        <a:lnTo>
                          <a:pt x="130" y="368"/>
                        </a:lnTo>
                        <a:lnTo>
                          <a:pt x="121" y="348"/>
                        </a:lnTo>
                        <a:lnTo>
                          <a:pt x="125" y="298"/>
                        </a:lnTo>
                        <a:lnTo>
                          <a:pt x="196" y="0"/>
                        </a:lnTo>
                        <a:lnTo>
                          <a:pt x="273" y="15"/>
                        </a:lnTo>
                        <a:lnTo>
                          <a:pt x="247" y="133"/>
                        </a:lnTo>
                        <a:lnTo>
                          <a:pt x="265" y="174"/>
                        </a:lnTo>
                        <a:lnTo>
                          <a:pt x="266" y="199"/>
                        </a:lnTo>
                        <a:lnTo>
                          <a:pt x="258" y="205"/>
                        </a:lnTo>
                        <a:lnTo>
                          <a:pt x="287" y="232"/>
                        </a:lnTo>
                        <a:lnTo>
                          <a:pt x="317" y="307"/>
                        </a:lnTo>
                        <a:lnTo>
                          <a:pt x="328" y="373"/>
                        </a:lnTo>
                        <a:lnTo>
                          <a:pt x="333" y="409"/>
                        </a:lnTo>
                        <a:lnTo>
                          <a:pt x="311" y="443"/>
                        </a:lnTo>
                        <a:lnTo>
                          <a:pt x="326" y="459"/>
                        </a:lnTo>
                        <a:lnTo>
                          <a:pt x="367" y="436"/>
                        </a:lnTo>
                        <a:lnTo>
                          <a:pt x="394" y="554"/>
                        </a:lnTo>
                        <a:lnTo>
                          <a:pt x="413" y="559"/>
                        </a:lnTo>
                        <a:lnTo>
                          <a:pt x="417" y="593"/>
                        </a:lnTo>
                        <a:lnTo>
                          <a:pt x="469" y="607"/>
                        </a:lnTo>
                        <a:lnTo>
                          <a:pt x="551" y="609"/>
                        </a:lnTo>
                        <a:lnTo>
                          <a:pt x="587" y="624"/>
                        </a:lnTo>
                        <a:lnTo>
                          <a:pt x="536" y="919"/>
                        </a:lnTo>
                        <a:lnTo>
                          <a:pt x="266" y="871"/>
                        </a:lnTo>
                        <a:lnTo>
                          <a:pt x="0" y="815"/>
                        </a:lnTo>
                        <a:close/>
                      </a:path>
                    </a:pathLst>
                  </a:custGeom>
                  <a:solidFill>
                    <a:schemeClr val="tx2"/>
                  </a:solidFill>
                  <a:ln w="9525">
                    <a:solidFill>
                      <a:schemeClr val="bg1"/>
                    </a:solidFill>
                    <a:round/>
                    <a:headEnd/>
                    <a:tailEnd/>
                  </a:ln>
                </p:spPr>
                <p:txBody>
                  <a:bodyPr/>
                  <a:lstStyle/>
                  <a:p>
                    <a:endParaRPr lang="en-US" dirty="0"/>
                  </a:p>
                </p:txBody>
              </p:sp>
              <p:sp>
                <p:nvSpPr>
                  <p:cNvPr id="791" name="Freeform 19"/>
                  <p:cNvSpPr>
                    <a:spLocks/>
                  </p:cNvSpPr>
                  <p:nvPr/>
                </p:nvSpPr>
                <p:spPr bwMode="auto">
                  <a:xfrm>
                    <a:off x="2531350" y="1405583"/>
                    <a:ext cx="1177152" cy="724088"/>
                  </a:xfrm>
                  <a:custGeom>
                    <a:avLst/>
                    <a:gdLst>
                      <a:gd name="T0" fmla="*/ 28427787 w 1005"/>
                      <a:gd name="T1" fmla="*/ 247249944 h 623"/>
                      <a:gd name="T2" fmla="*/ 30007028 w 1005"/>
                      <a:gd name="T3" fmla="*/ 286124522 h 623"/>
                      <a:gd name="T4" fmla="*/ 17371649 w 1005"/>
                      <a:gd name="T5" fmla="*/ 295454651 h 623"/>
                      <a:gd name="T6" fmla="*/ 63172536 w 1005"/>
                      <a:gd name="T7" fmla="*/ 337441670 h 623"/>
                      <a:gd name="T8" fmla="*/ 110551219 w 1005"/>
                      <a:gd name="T9" fmla="*/ 454068371 h 623"/>
                      <a:gd name="T10" fmla="*/ 127922862 w 1005"/>
                      <a:gd name="T11" fmla="*/ 556699789 h 623"/>
                      <a:gd name="T12" fmla="*/ 135820514 w 1005"/>
                      <a:gd name="T13" fmla="*/ 612680562 h 623"/>
                      <a:gd name="T14" fmla="*/ 101075777 w 1005"/>
                      <a:gd name="T15" fmla="*/ 665551772 h 623"/>
                      <a:gd name="T16" fmla="*/ 124764382 w 1005"/>
                      <a:gd name="T17" fmla="*/ 690432596 h 623"/>
                      <a:gd name="T18" fmla="*/ 189516135 w 1005"/>
                      <a:gd name="T19" fmla="*/ 654666142 h 623"/>
                      <a:gd name="T20" fmla="*/ 232157120 w 1005"/>
                      <a:gd name="T21" fmla="*/ 838160775 h 623"/>
                      <a:gd name="T22" fmla="*/ 262164136 w 1005"/>
                      <a:gd name="T23" fmla="*/ 845935403 h 623"/>
                      <a:gd name="T24" fmla="*/ 268481097 w 1005"/>
                      <a:gd name="T25" fmla="*/ 898806613 h 623"/>
                      <a:gd name="T26" fmla="*/ 289012672 w 1005"/>
                      <a:gd name="T27" fmla="*/ 925241499 h 623"/>
                      <a:gd name="T28" fmla="*/ 350604495 w 1005"/>
                      <a:gd name="T29" fmla="*/ 920576434 h 623"/>
                      <a:gd name="T30" fmla="*/ 480108093 w 1005"/>
                      <a:gd name="T31" fmla="*/ 923687437 h 623"/>
                      <a:gd name="T32" fmla="*/ 536962195 w 1005"/>
                      <a:gd name="T33" fmla="*/ 947012759 h 623"/>
                      <a:gd name="T34" fmla="*/ 554335289 w 1005"/>
                      <a:gd name="T35" fmla="*/ 852155969 h 623"/>
                      <a:gd name="T36" fmla="*/ 985484031 w 1005"/>
                      <a:gd name="T37" fmla="*/ 915911370 h 623"/>
                      <a:gd name="T38" fmla="*/ 1512970603 w 1005"/>
                      <a:gd name="T39" fmla="*/ 968782580 h 623"/>
                      <a:gd name="T40" fmla="*/ 1531923299 w 1005"/>
                      <a:gd name="T41" fmla="*/ 793064193 h 623"/>
                      <a:gd name="T42" fmla="*/ 1587198161 w 1005"/>
                      <a:gd name="T43" fmla="*/ 228589687 h 623"/>
                      <a:gd name="T44" fmla="*/ 882829059 w 1005"/>
                      <a:gd name="T45" fmla="*/ 149282107 h 623"/>
                      <a:gd name="T46" fmla="*/ 535382955 w 1005"/>
                      <a:gd name="T47" fmla="*/ 93301311 h 623"/>
                      <a:gd name="T48" fmla="*/ 41061710 w 1005"/>
                      <a:gd name="T49" fmla="*/ 0 h 623"/>
                      <a:gd name="T50" fmla="*/ 0 w 1005"/>
                      <a:gd name="T51" fmla="*/ 183493059 h 623"/>
                      <a:gd name="T52" fmla="*/ 28427787 w 1005"/>
                      <a:gd name="T53" fmla="*/ 247249944 h 623"/>
                      <a:gd name="T54" fmla="*/ 28427787 w 1005"/>
                      <a:gd name="T55" fmla="*/ 247249944 h 6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5"/>
                      <a:gd name="T85" fmla="*/ 0 h 623"/>
                      <a:gd name="T86" fmla="*/ 1005 w 1005"/>
                      <a:gd name="T87" fmla="*/ 623 h 6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5" h="623">
                        <a:moveTo>
                          <a:pt x="18" y="159"/>
                        </a:moveTo>
                        <a:lnTo>
                          <a:pt x="19" y="184"/>
                        </a:lnTo>
                        <a:lnTo>
                          <a:pt x="11" y="190"/>
                        </a:lnTo>
                        <a:lnTo>
                          <a:pt x="40" y="217"/>
                        </a:lnTo>
                        <a:lnTo>
                          <a:pt x="70" y="292"/>
                        </a:lnTo>
                        <a:lnTo>
                          <a:pt x="81" y="358"/>
                        </a:lnTo>
                        <a:lnTo>
                          <a:pt x="86" y="394"/>
                        </a:lnTo>
                        <a:lnTo>
                          <a:pt x="64" y="428"/>
                        </a:lnTo>
                        <a:lnTo>
                          <a:pt x="79" y="444"/>
                        </a:lnTo>
                        <a:lnTo>
                          <a:pt x="120" y="421"/>
                        </a:lnTo>
                        <a:lnTo>
                          <a:pt x="147" y="539"/>
                        </a:lnTo>
                        <a:lnTo>
                          <a:pt x="166" y="544"/>
                        </a:lnTo>
                        <a:lnTo>
                          <a:pt x="170" y="578"/>
                        </a:lnTo>
                        <a:lnTo>
                          <a:pt x="183" y="595"/>
                        </a:lnTo>
                        <a:lnTo>
                          <a:pt x="222" y="592"/>
                        </a:lnTo>
                        <a:lnTo>
                          <a:pt x="304" y="594"/>
                        </a:lnTo>
                        <a:lnTo>
                          <a:pt x="340" y="609"/>
                        </a:lnTo>
                        <a:lnTo>
                          <a:pt x="351" y="548"/>
                        </a:lnTo>
                        <a:lnTo>
                          <a:pt x="624" y="589"/>
                        </a:lnTo>
                        <a:lnTo>
                          <a:pt x="958" y="623"/>
                        </a:lnTo>
                        <a:lnTo>
                          <a:pt x="970" y="510"/>
                        </a:lnTo>
                        <a:lnTo>
                          <a:pt x="1005" y="147"/>
                        </a:lnTo>
                        <a:lnTo>
                          <a:pt x="559" y="96"/>
                        </a:lnTo>
                        <a:lnTo>
                          <a:pt x="339" y="60"/>
                        </a:lnTo>
                        <a:lnTo>
                          <a:pt x="26" y="0"/>
                        </a:lnTo>
                        <a:lnTo>
                          <a:pt x="0" y="118"/>
                        </a:lnTo>
                        <a:lnTo>
                          <a:pt x="18" y="159"/>
                        </a:lnTo>
                        <a:close/>
                      </a:path>
                    </a:pathLst>
                  </a:custGeom>
                  <a:solidFill>
                    <a:schemeClr val="tx2"/>
                  </a:solidFill>
                  <a:ln w="9525">
                    <a:solidFill>
                      <a:schemeClr val="bg1"/>
                    </a:solidFill>
                    <a:round/>
                    <a:headEnd/>
                    <a:tailEnd/>
                  </a:ln>
                </p:spPr>
                <p:txBody>
                  <a:bodyPr/>
                  <a:lstStyle/>
                  <a:p>
                    <a:endParaRPr lang="en-US" dirty="0"/>
                  </a:p>
                </p:txBody>
              </p:sp>
              <p:sp>
                <p:nvSpPr>
                  <p:cNvPr id="792" name="Freeform 21"/>
                  <p:cNvSpPr>
                    <a:spLocks/>
                  </p:cNvSpPr>
                  <p:nvPr/>
                </p:nvSpPr>
                <p:spPr bwMode="auto">
                  <a:xfrm>
                    <a:off x="2846953" y="2043138"/>
                    <a:ext cx="808100" cy="645189"/>
                  </a:xfrm>
                  <a:custGeom>
                    <a:avLst/>
                    <a:gdLst>
                      <a:gd name="T0" fmla="*/ 0 w 689"/>
                      <a:gd name="T1" fmla="*/ 741615592 h 554"/>
                      <a:gd name="T2" fmla="*/ 129849155 w 689"/>
                      <a:gd name="T3" fmla="*/ 0 h 554"/>
                      <a:gd name="T4" fmla="*/ 562149636 w 689"/>
                      <a:gd name="T5" fmla="*/ 64013576 h 554"/>
                      <a:gd name="T6" fmla="*/ 1091044506 w 689"/>
                      <a:gd name="T7" fmla="*/ 117096532 h 554"/>
                      <a:gd name="T8" fmla="*/ 1056206940 w 689"/>
                      <a:gd name="T9" fmla="*/ 491808887 h 554"/>
                      <a:gd name="T10" fmla="*/ 1021369374 w 689"/>
                      <a:gd name="T11" fmla="*/ 864958328 h 554"/>
                      <a:gd name="T12" fmla="*/ 294534424 w 689"/>
                      <a:gd name="T13" fmla="*/ 786894004 h 554"/>
                      <a:gd name="T14" fmla="*/ 0 w 689"/>
                      <a:gd name="T15" fmla="*/ 741615592 h 554"/>
                      <a:gd name="T16" fmla="*/ 0 w 689"/>
                      <a:gd name="T17" fmla="*/ 741615592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9"/>
                      <a:gd name="T28" fmla="*/ 0 h 554"/>
                      <a:gd name="T29" fmla="*/ 689 w 689"/>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9" h="554">
                        <a:moveTo>
                          <a:pt x="0" y="475"/>
                        </a:moveTo>
                        <a:lnTo>
                          <a:pt x="82" y="0"/>
                        </a:lnTo>
                        <a:lnTo>
                          <a:pt x="355" y="41"/>
                        </a:lnTo>
                        <a:lnTo>
                          <a:pt x="689" y="75"/>
                        </a:lnTo>
                        <a:lnTo>
                          <a:pt x="667" y="315"/>
                        </a:lnTo>
                        <a:lnTo>
                          <a:pt x="645" y="554"/>
                        </a:lnTo>
                        <a:lnTo>
                          <a:pt x="186" y="504"/>
                        </a:lnTo>
                        <a:lnTo>
                          <a:pt x="0" y="475"/>
                        </a:lnTo>
                        <a:close/>
                      </a:path>
                    </a:pathLst>
                  </a:custGeom>
                  <a:solidFill>
                    <a:schemeClr val="tx2"/>
                  </a:solidFill>
                  <a:ln w="9525">
                    <a:solidFill>
                      <a:schemeClr val="bg1"/>
                    </a:solidFill>
                    <a:round/>
                    <a:headEnd/>
                    <a:tailEnd/>
                  </a:ln>
                </p:spPr>
                <p:txBody>
                  <a:bodyPr/>
                  <a:lstStyle/>
                  <a:p>
                    <a:endParaRPr lang="en-US" dirty="0"/>
                  </a:p>
                </p:txBody>
              </p:sp>
              <p:sp>
                <p:nvSpPr>
                  <p:cNvPr id="793" name="Freeform 22"/>
                  <p:cNvSpPr>
                    <a:spLocks/>
                  </p:cNvSpPr>
                  <p:nvPr/>
                </p:nvSpPr>
                <p:spPr bwMode="auto">
                  <a:xfrm>
                    <a:off x="2980576" y="2629789"/>
                    <a:ext cx="837369" cy="638827"/>
                  </a:xfrm>
                  <a:custGeom>
                    <a:avLst/>
                    <a:gdLst>
                      <a:gd name="T0" fmla="*/ 113680579 w 715"/>
                      <a:gd name="T1" fmla="*/ 0 h 549"/>
                      <a:gd name="T2" fmla="*/ 838393757 w 715"/>
                      <a:gd name="T3" fmla="*/ 77933663 h 549"/>
                      <a:gd name="T4" fmla="*/ 1128910516 w 715"/>
                      <a:gd name="T5" fmla="*/ 104429712 h 549"/>
                      <a:gd name="T6" fmla="*/ 1116279668 w 715"/>
                      <a:gd name="T7" fmla="*/ 288353264 h 549"/>
                      <a:gd name="T8" fmla="*/ 1078385673 w 715"/>
                      <a:gd name="T9" fmla="*/ 855705886 h 549"/>
                      <a:gd name="T10" fmla="*/ 929969219 w 715"/>
                      <a:gd name="T11" fmla="*/ 846353331 h 549"/>
                      <a:gd name="T12" fmla="*/ 465774128 w 715"/>
                      <a:gd name="T13" fmla="*/ 805828472 h 549"/>
                      <a:gd name="T14" fmla="*/ 0 w 715"/>
                      <a:gd name="T15" fmla="*/ 748158521 h 549"/>
                      <a:gd name="T16" fmla="*/ 113680579 w 715"/>
                      <a:gd name="T17" fmla="*/ 0 h 549"/>
                      <a:gd name="T18" fmla="*/ 113680579 w 715"/>
                      <a:gd name="T19" fmla="*/ 0 h 5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5"/>
                      <a:gd name="T31" fmla="*/ 0 h 549"/>
                      <a:gd name="T32" fmla="*/ 715 w 715"/>
                      <a:gd name="T33" fmla="*/ 549 h 5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5" h="549">
                        <a:moveTo>
                          <a:pt x="72" y="0"/>
                        </a:moveTo>
                        <a:lnTo>
                          <a:pt x="531" y="50"/>
                        </a:lnTo>
                        <a:lnTo>
                          <a:pt x="715" y="67"/>
                        </a:lnTo>
                        <a:lnTo>
                          <a:pt x="707" y="185"/>
                        </a:lnTo>
                        <a:lnTo>
                          <a:pt x="683" y="549"/>
                        </a:lnTo>
                        <a:lnTo>
                          <a:pt x="589" y="543"/>
                        </a:lnTo>
                        <a:lnTo>
                          <a:pt x="295" y="517"/>
                        </a:lnTo>
                        <a:lnTo>
                          <a:pt x="0" y="480"/>
                        </a:lnTo>
                        <a:lnTo>
                          <a:pt x="72" y="0"/>
                        </a:lnTo>
                        <a:close/>
                      </a:path>
                    </a:pathLst>
                  </a:custGeom>
                  <a:solidFill>
                    <a:schemeClr val="tx2"/>
                  </a:solidFill>
                  <a:ln w="9525">
                    <a:solidFill>
                      <a:schemeClr val="bg1"/>
                    </a:solidFill>
                    <a:round/>
                    <a:headEnd/>
                    <a:tailEnd/>
                  </a:ln>
                </p:spPr>
                <p:txBody>
                  <a:bodyPr/>
                  <a:lstStyle/>
                  <a:p>
                    <a:endParaRPr lang="en-US" dirty="0"/>
                  </a:p>
                </p:txBody>
              </p:sp>
              <p:sp>
                <p:nvSpPr>
                  <p:cNvPr id="794" name="Freeform 25"/>
                  <p:cNvSpPr>
                    <a:spLocks/>
                  </p:cNvSpPr>
                  <p:nvPr/>
                </p:nvSpPr>
                <p:spPr bwMode="auto">
                  <a:xfrm>
                    <a:off x="3669051" y="1576106"/>
                    <a:ext cx="755924" cy="461942"/>
                  </a:xfrm>
                  <a:custGeom>
                    <a:avLst/>
                    <a:gdLst>
                      <a:gd name="T0" fmla="*/ 55169139 w 646"/>
                      <a:gd name="T1" fmla="*/ 0 h 396"/>
                      <a:gd name="T2" fmla="*/ 939440004 w 646"/>
                      <a:gd name="T3" fmla="*/ 45426484 h 396"/>
                      <a:gd name="T4" fmla="*/ 945745046 w 646"/>
                      <a:gd name="T5" fmla="*/ 200505382 h 396"/>
                      <a:gd name="T6" fmla="*/ 985150109 w 646"/>
                      <a:gd name="T7" fmla="*/ 325820286 h 396"/>
                      <a:gd name="T8" fmla="*/ 991455151 w 646"/>
                      <a:gd name="T9" fmla="*/ 488729752 h 396"/>
                      <a:gd name="T10" fmla="*/ 1018251578 w 646"/>
                      <a:gd name="T11" fmla="*/ 620311124 h 396"/>
                      <a:gd name="T12" fmla="*/ 482330086 w 646"/>
                      <a:gd name="T13" fmla="*/ 603080144 h 396"/>
                      <a:gd name="T14" fmla="*/ 0 w 646"/>
                      <a:gd name="T15" fmla="*/ 568618184 h 396"/>
                      <a:gd name="T16" fmla="*/ 55169139 w 646"/>
                      <a:gd name="T17" fmla="*/ 0 h 396"/>
                      <a:gd name="T18" fmla="*/ 55169139 w 646"/>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6"/>
                      <a:gd name="T31" fmla="*/ 0 h 396"/>
                      <a:gd name="T32" fmla="*/ 646 w 646"/>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6" h="396">
                        <a:moveTo>
                          <a:pt x="35" y="0"/>
                        </a:moveTo>
                        <a:lnTo>
                          <a:pt x="596" y="29"/>
                        </a:lnTo>
                        <a:lnTo>
                          <a:pt x="600" y="128"/>
                        </a:lnTo>
                        <a:lnTo>
                          <a:pt x="625" y="208"/>
                        </a:lnTo>
                        <a:lnTo>
                          <a:pt x="629" y="312"/>
                        </a:lnTo>
                        <a:lnTo>
                          <a:pt x="646" y="396"/>
                        </a:lnTo>
                        <a:lnTo>
                          <a:pt x="306" y="385"/>
                        </a:lnTo>
                        <a:lnTo>
                          <a:pt x="0" y="363"/>
                        </a:lnTo>
                        <a:lnTo>
                          <a:pt x="35" y="0"/>
                        </a:lnTo>
                        <a:close/>
                      </a:path>
                    </a:pathLst>
                  </a:custGeom>
                  <a:solidFill>
                    <a:schemeClr val="tx2"/>
                  </a:solidFill>
                  <a:ln w="9525">
                    <a:solidFill>
                      <a:schemeClr val="bg1"/>
                    </a:solidFill>
                    <a:round/>
                    <a:headEnd/>
                    <a:tailEnd/>
                  </a:ln>
                </p:spPr>
                <p:txBody>
                  <a:bodyPr/>
                  <a:lstStyle/>
                  <a:p>
                    <a:endParaRPr lang="en-US" dirty="0"/>
                  </a:p>
                </p:txBody>
              </p:sp>
              <p:sp>
                <p:nvSpPr>
                  <p:cNvPr id="795" name="Freeform 26"/>
                  <p:cNvSpPr>
                    <a:spLocks/>
                  </p:cNvSpPr>
                  <p:nvPr/>
                </p:nvSpPr>
                <p:spPr bwMode="auto">
                  <a:xfrm>
                    <a:off x="3628329" y="1998598"/>
                    <a:ext cx="809372" cy="524297"/>
                  </a:xfrm>
                  <a:custGeom>
                    <a:avLst/>
                    <a:gdLst>
                      <a:gd name="T0" fmla="*/ 53852310 w 690"/>
                      <a:gd name="T1" fmla="*/ 0 h 450"/>
                      <a:gd name="T2" fmla="*/ 538528864 w 690"/>
                      <a:gd name="T3" fmla="*/ 34378310 h 450"/>
                      <a:gd name="T4" fmla="*/ 1077057728 w 690"/>
                      <a:gd name="T5" fmla="*/ 51566749 h 450"/>
                      <a:gd name="T6" fmla="*/ 1039044092 w 690"/>
                      <a:gd name="T7" fmla="*/ 117198987 h 450"/>
                      <a:gd name="T8" fmla="*/ 1092896380 w 690"/>
                      <a:gd name="T9" fmla="*/ 165639890 h 450"/>
                      <a:gd name="T10" fmla="*/ 1089728940 w 690"/>
                      <a:gd name="T11" fmla="*/ 512547395 h 450"/>
                      <a:gd name="T12" fmla="*/ 1069138402 w 690"/>
                      <a:gd name="T13" fmla="*/ 509421570 h 450"/>
                      <a:gd name="T14" fmla="*/ 1069138402 w 690"/>
                      <a:gd name="T15" fmla="*/ 554738091 h 450"/>
                      <a:gd name="T16" fmla="*/ 1088144494 w 690"/>
                      <a:gd name="T17" fmla="*/ 585992007 h 450"/>
                      <a:gd name="T18" fmla="*/ 1077057728 w 690"/>
                      <a:gd name="T19" fmla="*/ 620368864 h 450"/>
                      <a:gd name="T20" fmla="*/ 1088144494 w 690"/>
                      <a:gd name="T21" fmla="*/ 703189507 h 450"/>
                      <a:gd name="T22" fmla="*/ 1062802070 w 690"/>
                      <a:gd name="T23" fmla="*/ 693813477 h 450"/>
                      <a:gd name="T24" fmla="*/ 1034292206 w 690"/>
                      <a:gd name="T25" fmla="*/ 664123193 h 450"/>
                      <a:gd name="T26" fmla="*/ 939257391 w 690"/>
                      <a:gd name="T27" fmla="*/ 631308528 h 450"/>
                      <a:gd name="T28" fmla="*/ 844222576 w 690"/>
                      <a:gd name="T29" fmla="*/ 637558734 h 450"/>
                      <a:gd name="T30" fmla="*/ 790370289 w 690"/>
                      <a:gd name="T31" fmla="*/ 596930229 h 450"/>
                      <a:gd name="T32" fmla="*/ 0 w 690"/>
                      <a:gd name="T33" fmla="*/ 551613709 h 450"/>
                      <a:gd name="T34" fmla="*/ 53852310 w 690"/>
                      <a:gd name="T35" fmla="*/ 0 h 450"/>
                      <a:gd name="T36" fmla="*/ 53852310 w 690"/>
                      <a:gd name="T37" fmla="*/ 0 h 4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0"/>
                      <a:gd name="T58" fmla="*/ 0 h 450"/>
                      <a:gd name="T59" fmla="*/ 690 w 690"/>
                      <a:gd name="T60" fmla="*/ 450 h 4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0" h="450">
                        <a:moveTo>
                          <a:pt x="34" y="0"/>
                        </a:moveTo>
                        <a:lnTo>
                          <a:pt x="340" y="22"/>
                        </a:lnTo>
                        <a:lnTo>
                          <a:pt x="680" y="33"/>
                        </a:lnTo>
                        <a:lnTo>
                          <a:pt x="656" y="75"/>
                        </a:lnTo>
                        <a:lnTo>
                          <a:pt x="690" y="106"/>
                        </a:lnTo>
                        <a:lnTo>
                          <a:pt x="688" y="328"/>
                        </a:lnTo>
                        <a:lnTo>
                          <a:pt x="675" y="326"/>
                        </a:lnTo>
                        <a:lnTo>
                          <a:pt x="675" y="355"/>
                        </a:lnTo>
                        <a:lnTo>
                          <a:pt x="687" y="375"/>
                        </a:lnTo>
                        <a:lnTo>
                          <a:pt x="680" y="397"/>
                        </a:lnTo>
                        <a:lnTo>
                          <a:pt x="687" y="450"/>
                        </a:lnTo>
                        <a:lnTo>
                          <a:pt x="671" y="444"/>
                        </a:lnTo>
                        <a:lnTo>
                          <a:pt x="653" y="425"/>
                        </a:lnTo>
                        <a:lnTo>
                          <a:pt x="593" y="404"/>
                        </a:lnTo>
                        <a:lnTo>
                          <a:pt x="533" y="408"/>
                        </a:lnTo>
                        <a:lnTo>
                          <a:pt x="499" y="382"/>
                        </a:lnTo>
                        <a:lnTo>
                          <a:pt x="0" y="353"/>
                        </a:lnTo>
                        <a:lnTo>
                          <a:pt x="34" y="0"/>
                        </a:lnTo>
                        <a:close/>
                      </a:path>
                    </a:pathLst>
                  </a:custGeom>
                  <a:solidFill>
                    <a:schemeClr val="tx2"/>
                  </a:solidFill>
                  <a:ln w="9525">
                    <a:solidFill>
                      <a:schemeClr val="bg1"/>
                    </a:solidFill>
                    <a:round/>
                    <a:headEnd/>
                    <a:tailEnd/>
                  </a:ln>
                </p:spPr>
                <p:txBody>
                  <a:bodyPr/>
                  <a:lstStyle/>
                  <a:p>
                    <a:endParaRPr lang="en-US" dirty="0"/>
                  </a:p>
                </p:txBody>
              </p:sp>
              <p:sp>
                <p:nvSpPr>
                  <p:cNvPr id="796" name="Freeform 27"/>
                  <p:cNvSpPr>
                    <a:spLocks/>
                  </p:cNvSpPr>
                  <p:nvPr/>
                </p:nvSpPr>
                <p:spPr bwMode="auto">
                  <a:xfrm>
                    <a:off x="3601603" y="2409635"/>
                    <a:ext cx="949357" cy="459396"/>
                  </a:xfrm>
                  <a:custGeom>
                    <a:avLst/>
                    <a:gdLst>
                      <a:gd name="T0" fmla="*/ 34875350 w 809"/>
                      <a:gd name="T1" fmla="*/ 0 h 394"/>
                      <a:gd name="T2" fmla="*/ 825908361 w 809"/>
                      <a:gd name="T3" fmla="*/ 45385233 h 394"/>
                      <a:gd name="T4" fmla="*/ 879806480 w 809"/>
                      <a:gd name="T5" fmla="*/ 86074597 h 394"/>
                      <a:gd name="T6" fmla="*/ 974920379 w 809"/>
                      <a:gd name="T7" fmla="*/ 79813919 h 394"/>
                      <a:gd name="T8" fmla="*/ 1070034279 w 809"/>
                      <a:gd name="T9" fmla="*/ 112679252 h 394"/>
                      <a:gd name="T10" fmla="*/ 1098569176 w 809"/>
                      <a:gd name="T11" fmla="*/ 142414945 h 394"/>
                      <a:gd name="T12" fmla="*/ 1123932398 w 809"/>
                      <a:gd name="T13" fmla="*/ 151803796 h 394"/>
                      <a:gd name="T14" fmla="*/ 1166734743 w 809"/>
                      <a:gd name="T15" fmla="*/ 269178917 h 394"/>
                      <a:gd name="T16" fmla="*/ 1166734743 w 809"/>
                      <a:gd name="T17" fmla="*/ 305173844 h 394"/>
                      <a:gd name="T18" fmla="*/ 1196853297 w 809"/>
                      <a:gd name="T19" fmla="*/ 359947918 h 394"/>
                      <a:gd name="T20" fmla="*/ 1209535634 w 809"/>
                      <a:gd name="T21" fmla="*/ 449152199 h 394"/>
                      <a:gd name="T22" fmla="*/ 1201610081 w 809"/>
                      <a:gd name="T23" fmla="*/ 475758275 h 394"/>
                      <a:gd name="T24" fmla="*/ 1220632861 w 809"/>
                      <a:gd name="T25" fmla="*/ 503927716 h 394"/>
                      <a:gd name="T26" fmla="*/ 1282456533 w 809"/>
                      <a:gd name="T27" fmla="*/ 616606923 h 394"/>
                      <a:gd name="T28" fmla="*/ 711771499 w 809"/>
                      <a:gd name="T29" fmla="*/ 611912497 h 394"/>
                      <a:gd name="T30" fmla="*/ 279001348 w 809"/>
                      <a:gd name="T31" fmla="*/ 585306421 h 394"/>
                      <a:gd name="T32" fmla="*/ 291683686 w 809"/>
                      <a:gd name="T33" fmla="*/ 400638804 h 394"/>
                      <a:gd name="T34" fmla="*/ 0 w 809"/>
                      <a:gd name="T35" fmla="*/ 374032638 h 394"/>
                      <a:gd name="T36" fmla="*/ 34875350 w 809"/>
                      <a:gd name="T37" fmla="*/ 0 h 394"/>
                      <a:gd name="T38" fmla="*/ 34875350 w 809"/>
                      <a:gd name="T39" fmla="*/ 0 h 3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9"/>
                      <a:gd name="T61" fmla="*/ 0 h 394"/>
                      <a:gd name="T62" fmla="*/ 809 w 809"/>
                      <a:gd name="T63" fmla="*/ 394 h 3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9" h="394">
                        <a:moveTo>
                          <a:pt x="22" y="0"/>
                        </a:moveTo>
                        <a:lnTo>
                          <a:pt x="521" y="29"/>
                        </a:lnTo>
                        <a:lnTo>
                          <a:pt x="555" y="55"/>
                        </a:lnTo>
                        <a:lnTo>
                          <a:pt x="615" y="51"/>
                        </a:lnTo>
                        <a:lnTo>
                          <a:pt x="675" y="72"/>
                        </a:lnTo>
                        <a:lnTo>
                          <a:pt x="693" y="91"/>
                        </a:lnTo>
                        <a:lnTo>
                          <a:pt x="709" y="97"/>
                        </a:lnTo>
                        <a:lnTo>
                          <a:pt x="736" y="172"/>
                        </a:lnTo>
                        <a:lnTo>
                          <a:pt x="736" y="195"/>
                        </a:lnTo>
                        <a:lnTo>
                          <a:pt x="755" y="230"/>
                        </a:lnTo>
                        <a:lnTo>
                          <a:pt x="763" y="287"/>
                        </a:lnTo>
                        <a:lnTo>
                          <a:pt x="758" y="304"/>
                        </a:lnTo>
                        <a:lnTo>
                          <a:pt x="770" y="322"/>
                        </a:lnTo>
                        <a:lnTo>
                          <a:pt x="809" y="394"/>
                        </a:lnTo>
                        <a:lnTo>
                          <a:pt x="449" y="391"/>
                        </a:lnTo>
                        <a:lnTo>
                          <a:pt x="176" y="374"/>
                        </a:lnTo>
                        <a:lnTo>
                          <a:pt x="184" y="256"/>
                        </a:lnTo>
                        <a:lnTo>
                          <a:pt x="0" y="239"/>
                        </a:lnTo>
                        <a:lnTo>
                          <a:pt x="22" y="0"/>
                        </a:lnTo>
                        <a:close/>
                      </a:path>
                    </a:pathLst>
                  </a:custGeom>
                  <a:solidFill>
                    <a:schemeClr val="tx2"/>
                  </a:solidFill>
                  <a:ln w="9525">
                    <a:solidFill>
                      <a:schemeClr val="bg1"/>
                    </a:solidFill>
                    <a:round/>
                    <a:headEnd/>
                    <a:tailEnd/>
                  </a:ln>
                </p:spPr>
                <p:txBody>
                  <a:bodyPr/>
                  <a:lstStyle/>
                  <a:p>
                    <a:endParaRPr lang="en-US" dirty="0"/>
                  </a:p>
                </p:txBody>
              </p:sp>
              <p:sp>
                <p:nvSpPr>
                  <p:cNvPr id="797" name="Freeform 28"/>
                  <p:cNvSpPr>
                    <a:spLocks/>
                  </p:cNvSpPr>
                  <p:nvPr/>
                </p:nvSpPr>
                <p:spPr bwMode="auto">
                  <a:xfrm>
                    <a:off x="3779767" y="2843579"/>
                    <a:ext cx="855186" cy="445397"/>
                  </a:xfrm>
                  <a:custGeom>
                    <a:avLst/>
                    <a:gdLst>
                      <a:gd name="T0" fmla="*/ 38019524 w 729"/>
                      <a:gd name="T1" fmla="*/ 0 h 383"/>
                      <a:gd name="T2" fmla="*/ 470494007 w 729"/>
                      <a:gd name="T3" fmla="*/ 26465667 h 383"/>
                      <a:gd name="T4" fmla="*/ 1040789778 w 729"/>
                      <a:gd name="T5" fmla="*/ 31136247 h 383"/>
                      <a:gd name="T6" fmla="*/ 1070887893 w 729"/>
                      <a:gd name="T7" fmla="*/ 57600474 h 383"/>
                      <a:gd name="T8" fmla="*/ 1089898376 w 729"/>
                      <a:gd name="T9" fmla="*/ 52931335 h 383"/>
                      <a:gd name="T10" fmla="*/ 1112076546 w 729"/>
                      <a:gd name="T11" fmla="*/ 80953370 h 383"/>
                      <a:gd name="T12" fmla="*/ 1093066063 w 729"/>
                      <a:gd name="T13" fmla="*/ 80953370 h 383"/>
                      <a:gd name="T14" fmla="*/ 1074057033 w 729"/>
                      <a:gd name="T15" fmla="*/ 118315148 h 383"/>
                      <a:gd name="T16" fmla="*/ 1119996491 w 729"/>
                      <a:gd name="T17" fmla="*/ 182143998 h 383"/>
                      <a:gd name="T18" fmla="*/ 1154848315 w 729"/>
                      <a:gd name="T19" fmla="*/ 193041581 h 383"/>
                      <a:gd name="T20" fmla="*/ 1150096058 w 729"/>
                      <a:gd name="T21" fmla="*/ 594691332 h 383"/>
                      <a:gd name="T22" fmla="*/ 660591569 w 729"/>
                      <a:gd name="T23" fmla="*/ 596247712 h 383"/>
                      <a:gd name="T24" fmla="*/ 0 w 729"/>
                      <a:gd name="T25" fmla="*/ 566669297 h 383"/>
                      <a:gd name="T26" fmla="*/ 38019524 w 729"/>
                      <a:gd name="T27" fmla="*/ 0 h 383"/>
                      <a:gd name="T28" fmla="*/ 38019524 w 729"/>
                      <a:gd name="T29" fmla="*/ 0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383"/>
                      <a:gd name="T47" fmla="*/ 729 w 729"/>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383">
                        <a:moveTo>
                          <a:pt x="24" y="0"/>
                        </a:moveTo>
                        <a:lnTo>
                          <a:pt x="297" y="17"/>
                        </a:lnTo>
                        <a:lnTo>
                          <a:pt x="657" y="20"/>
                        </a:lnTo>
                        <a:lnTo>
                          <a:pt x="676" y="37"/>
                        </a:lnTo>
                        <a:lnTo>
                          <a:pt x="688" y="34"/>
                        </a:lnTo>
                        <a:lnTo>
                          <a:pt x="702" y="52"/>
                        </a:lnTo>
                        <a:lnTo>
                          <a:pt x="690" y="52"/>
                        </a:lnTo>
                        <a:lnTo>
                          <a:pt x="678" y="76"/>
                        </a:lnTo>
                        <a:lnTo>
                          <a:pt x="707" y="117"/>
                        </a:lnTo>
                        <a:lnTo>
                          <a:pt x="729" y="124"/>
                        </a:lnTo>
                        <a:lnTo>
                          <a:pt x="726" y="382"/>
                        </a:lnTo>
                        <a:lnTo>
                          <a:pt x="417" y="383"/>
                        </a:lnTo>
                        <a:lnTo>
                          <a:pt x="0" y="364"/>
                        </a:lnTo>
                        <a:lnTo>
                          <a:pt x="24" y="0"/>
                        </a:lnTo>
                        <a:close/>
                      </a:path>
                    </a:pathLst>
                  </a:custGeom>
                  <a:solidFill>
                    <a:schemeClr val="tx2"/>
                  </a:solidFill>
                  <a:ln w="9525">
                    <a:solidFill>
                      <a:schemeClr val="bg1"/>
                    </a:solidFill>
                    <a:round/>
                    <a:headEnd/>
                    <a:tailEnd/>
                  </a:ln>
                </p:spPr>
                <p:txBody>
                  <a:bodyPr/>
                  <a:lstStyle/>
                  <a:p>
                    <a:endParaRPr lang="en-US" dirty="0"/>
                  </a:p>
                </p:txBody>
              </p:sp>
              <p:sp>
                <p:nvSpPr>
                  <p:cNvPr id="798" name="Freeform 29"/>
                  <p:cNvSpPr>
                    <a:spLocks/>
                  </p:cNvSpPr>
                  <p:nvPr/>
                </p:nvSpPr>
                <p:spPr bwMode="auto">
                  <a:xfrm>
                    <a:off x="3663961" y="3262252"/>
                    <a:ext cx="992626" cy="497572"/>
                  </a:xfrm>
                  <a:custGeom>
                    <a:avLst/>
                    <a:gdLst>
                      <a:gd name="T0" fmla="*/ 7904843 w 847"/>
                      <a:gd name="T1" fmla="*/ 0 h 429"/>
                      <a:gd name="T2" fmla="*/ 156521099 w 847"/>
                      <a:gd name="T3" fmla="*/ 9292039 h 429"/>
                      <a:gd name="T4" fmla="*/ 815805087 w 847"/>
                      <a:gd name="T5" fmla="*/ 38713240 h 429"/>
                      <a:gd name="T6" fmla="*/ 1304338121 w 847"/>
                      <a:gd name="T7" fmla="*/ 37165286 h 429"/>
                      <a:gd name="T8" fmla="*/ 1309081315 w 847"/>
                      <a:gd name="T9" fmla="*/ 134725242 h 429"/>
                      <a:gd name="T10" fmla="*/ 1339120578 w 847"/>
                      <a:gd name="T11" fmla="*/ 340682251 h 429"/>
                      <a:gd name="T12" fmla="*/ 1334377383 w 847"/>
                      <a:gd name="T13" fmla="*/ 664331256 h 429"/>
                      <a:gd name="T14" fmla="*/ 1225286820 w 847"/>
                      <a:gd name="T15" fmla="*/ 610131299 h 429"/>
                      <a:gd name="T16" fmla="*/ 1111454514 w 847"/>
                      <a:gd name="T17" fmla="*/ 630263327 h 429"/>
                      <a:gd name="T18" fmla="*/ 1029241568 w 847"/>
                      <a:gd name="T19" fmla="*/ 655039219 h 429"/>
                      <a:gd name="T20" fmla="*/ 907502970 w 847"/>
                      <a:gd name="T21" fmla="*/ 655039219 h 429"/>
                      <a:gd name="T22" fmla="*/ 815805087 w 847"/>
                      <a:gd name="T23" fmla="*/ 603938044 h 429"/>
                      <a:gd name="T24" fmla="*/ 788927470 w 847"/>
                      <a:gd name="T25" fmla="*/ 630263327 h 429"/>
                      <a:gd name="T26" fmla="*/ 648215915 w 847"/>
                      <a:gd name="T27" fmla="*/ 569868679 h 429"/>
                      <a:gd name="T28" fmla="*/ 577070905 w 847"/>
                      <a:gd name="T29" fmla="*/ 554383387 h 429"/>
                      <a:gd name="T30" fmla="*/ 542288449 w 847"/>
                      <a:gd name="T31" fmla="*/ 520315458 h 429"/>
                      <a:gd name="T32" fmla="*/ 499601153 w 847"/>
                      <a:gd name="T33" fmla="*/ 520315458 h 429"/>
                      <a:gd name="T34" fmla="*/ 453752211 w 847"/>
                      <a:gd name="T35" fmla="*/ 483150184 h 429"/>
                      <a:gd name="T36" fmla="*/ 469561890 w 847"/>
                      <a:gd name="T37" fmla="*/ 123885250 h 429"/>
                      <a:gd name="T38" fmla="*/ 0 w 847"/>
                      <a:gd name="T39" fmla="*/ 97558531 h 429"/>
                      <a:gd name="T40" fmla="*/ 7904843 w 847"/>
                      <a:gd name="T41" fmla="*/ 0 h 429"/>
                      <a:gd name="T42" fmla="*/ 7904843 w 847"/>
                      <a:gd name="T43" fmla="*/ 0 h 4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7"/>
                      <a:gd name="T67" fmla="*/ 0 h 429"/>
                      <a:gd name="T68" fmla="*/ 847 w 847"/>
                      <a:gd name="T69" fmla="*/ 429 h 4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7" h="429">
                        <a:moveTo>
                          <a:pt x="5" y="0"/>
                        </a:moveTo>
                        <a:lnTo>
                          <a:pt x="99" y="6"/>
                        </a:lnTo>
                        <a:lnTo>
                          <a:pt x="516" y="25"/>
                        </a:lnTo>
                        <a:lnTo>
                          <a:pt x="825" y="24"/>
                        </a:lnTo>
                        <a:lnTo>
                          <a:pt x="828" y="87"/>
                        </a:lnTo>
                        <a:lnTo>
                          <a:pt x="847" y="220"/>
                        </a:lnTo>
                        <a:lnTo>
                          <a:pt x="844" y="429"/>
                        </a:lnTo>
                        <a:lnTo>
                          <a:pt x="775" y="394"/>
                        </a:lnTo>
                        <a:lnTo>
                          <a:pt x="703" y="407"/>
                        </a:lnTo>
                        <a:lnTo>
                          <a:pt x="651" y="423"/>
                        </a:lnTo>
                        <a:lnTo>
                          <a:pt x="574" y="423"/>
                        </a:lnTo>
                        <a:lnTo>
                          <a:pt x="516" y="390"/>
                        </a:lnTo>
                        <a:lnTo>
                          <a:pt x="499" y="407"/>
                        </a:lnTo>
                        <a:lnTo>
                          <a:pt x="410" y="368"/>
                        </a:lnTo>
                        <a:lnTo>
                          <a:pt x="365" y="358"/>
                        </a:lnTo>
                        <a:lnTo>
                          <a:pt x="343" y="336"/>
                        </a:lnTo>
                        <a:lnTo>
                          <a:pt x="316" y="336"/>
                        </a:lnTo>
                        <a:lnTo>
                          <a:pt x="287" y="312"/>
                        </a:lnTo>
                        <a:lnTo>
                          <a:pt x="297" y="80"/>
                        </a:lnTo>
                        <a:lnTo>
                          <a:pt x="0" y="63"/>
                        </a:lnTo>
                        <a:lnTo>
                          <a:pt x="5" y="0"/>
                        </a:lnTo>
                        <a:close/>
                      </a:path>
                    </a:pathLst>
                  </a:custGeom>
                  <a:solidFill>
                    <a:schemeClr val="tx2"/>
                  </a:solidFill>
                  <a:ln w="9525">
                    <a:solidFill>
                      <a:schemeClr val="bg1"/>
                    </a:solidFill>
                    <a:round/>
                    <a:headEnd/>
                    <a:tailEnd/>
                  </a:ln>
                </p:spPr>
                <p:txBody>
                  <a:bodyPr/>
                  <a:lstStyle/>
                  <a:p>
                    <a:endParaRPr lang="en-US" dirty="0"/>
                  </a:p>
                </p:txBody>
              </p:sp>
              <p:sp>
                <p:nvSpPr>
                  <p:cNvPr id="799" name="Freeform 31"/>
                  <p:cNvSpPr>
                    <a:spLocks/>
                  </p:cNvSpPr>
                  <p:nvPr/>
                </p:nvSpPr>
                <p:spPr bwMode="auto">
                  <a:xfrm>
                    <a:off x="4418611" y="2366368"/>
                    <a:ext cx="685930" cy="441578"/>
                  </a:xfrm>
                  <a:custGeom>
                    <a:avLst/>
                    <a:gdLst>
                      <a:gd name="T0" fmla="*/ 0 w 585"/>
                      <a:gd name="T1" fmla="*/ 59381144 h 379"/>
                      <a:gd name="T2" fmla="*/ 18991193 w 585"/>
                      <a:gd name="T3" fmla="*/ 90635352 h 379"/>
                      <a:gd name="T4" fmla="*/ 7913240 w 585"/>
                      <a:gd name="T5" fmla="*/ 125013995 h 379"/>
                      <a:gd name="T6" fmla="*/ 18991193 w 585"/>
                      <a:gd name="T7" fmla="*/ 207835457 h 379"/>
                      <a:gd name="T8" fmla="*/ 61722108 w 585"/>
                      <a:gd name="T9" fmla="*/ 325035494 h 379"/>
                      <a:gd name="T10" fmla="*/ 61722108 w 585"/>
                      <a:gd name="T11" fmla="*/ 360977762 h 379"/>
                      <a:gd name="T12" fmla="*/ 91792697 w 585"/>
                      <a:gd name="T13" fmla="*/ 415670914 h 379"/>
                      <a:gd name="T14" fmla="*/ 104454479 w 585"/>
                      <a:gd name="T15" fmla="*/ 504744038 h 379"/>
                      <a:gd name="T16" fmla="*/ 96541243 w 585"/>
                      <a:gd name="T17" fmla="*/ 531308745 h 379"/>
                      <a:gd name="T18" fmla="*/ 115532430 w 585"/>
                      <a:gd name="T19" fmla="*/ 559437100 h 379"/>
                      <a:gd name="T20" fmla="*/ 715350391 w 585"/>
                      <a:gd name="T21" fmla="*/ 546936571 h 379"/>
                      <a:gd name="T22" fmla="*/ 759663645 w 585"/>
                      <a:gd name="T23" fmla="*/ 592253515 h 379"/>
                      <a:gd name="T24" fmla="*/ 821387363 w 585"/>
                      <a:gd name="T25" fmla="*/ 459425652 h 379"/>
                      <a:gd name="T26" fmla="*/ 802394724 w 585"/>
                      <a:gd name="T27" fmla="*/ 407858444 h 379"/>
                      <a:gd name="T28" fmla="*/ 905266801 w 585"/>
                      <a:gd name="T29" fmla="*/ 328161348 h 379"/>
                      <a:gd name="T30" fmla="*/ 925840346 w 585"/>
                      <a:gd name="T31" fmla="*/ 270342432 h 379"/>
                      <a:gd name="T32" fmla="*/ 851456501 w 585"/>
                      <a:gd name="T33" fmla="*/ 184395116 h 379"/>
                      <a:gd name="T34" fmla="*/ 772325586 w 585"/>
                      <a:gd name="T35" fmla="*/ 96885640 h 379"/>
                      <a:gd name="T36" fmla="*/ 759663645 w 585"/>
                      <a:gd name="T37" fmla="*/ 0 h 379"/>
                      <a:gd name="T38" fmla="*/ 20573550 w 585"/>
                      <a:gd name="T39" fmla="*/ 17190037 h 379"/>
                      <a:gd name="T40" fmla="*/ 0 w 585"/>
                      <a:gd name="T41" fmla="*/ 14064183 h 379"/>
                      <a:gd name="T42" fmla="*/ 0 w 585"/>
                      <a:gd name="T43" fmla="*/ 59381144 h 379"/>
                      <a:gd name="T44" fmla="*/ 0 w 585"/>
                      <a:gd name="T45" fmla="*/ 59381144 h 3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5"/>
                      <a:gd name="T70" fmla="*/ 0 h 379"/>
                      <a:gd name="T71" fmla="*/ 585 w 585"/>
                      <a:gd name="T72" fmla="*/ 379 h 3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5" h="379">
                        <a:moveTo>
                          <a:pt x="0" y="38"/>
                        </a:moveTo>
                        <a:lnTo>
                          <a:pt x="12" y="58"/>
                        </a:lnTo>
                        <a:lnTo>
                          <a:pt x="5" y="80"/>
                        </a:lnTo>
                        <a:lnTo>
                          <a:pt x="12" y="133"/>
                        </a:lnTo>
                        <a:lnTo>
                          <a:pt x="39" y="208"/>
                        </a:lnTo>
                        <a:lnTo>
                          <a:pt x="39" y="231"/>
                        </a:lnTo>
                        <a:lnTo>
                          <a:pt x="58" y="266"/>
                        </a:lnTo>
                        <a:lnTo>
                          <a:pt x="66" y="323"/>
                        </a:lnTo>
                        <a:lnTo>
                          <a:pt x="61" y="340"/>
                        </a:lnTo>
                        <a:lnTo>
                          <a:pt x="73" y="358"/>
                        </a:lnTo>
                        <a:lnTo>
                          <a:pt x="452" y="350"/>
                        </a:lnTo>
                        <a:lnTo>
                          <a:pt x="480" y="379"/>
                        </a:lnTo>
                        <a:lnTo>
                          <a:pt x="519" y="294"/>
                        </a:lnTo>
                        <a:lnTo>
                          <a:pt x="507" y="261"/>
                        </a:lnTo>
                        <a:lnTo>
                          <a:pt x="572" y="210"/>
                        </a:lnTo>
                        <a:lnTo>
                          <a:pt x="585" y="173"/>
                        </a:lnTo>
                        <a:lnTo>
                          <a:pt x="538" y="118"/>
                        </a:lnTo>
                        <a:lnTo>
                          <a:pt x="488" y="62"/>
                        </a:lnTo>
                        <a:lnTo>
                          <a:pt x="480" y="0"/>
                        </a:lnTo>
                        <a:lnTo>
                          <a:pt x="13" y="11"/>
                        </a:lnTo>
                        <a:lnTo>
                          <a:pt x="0" y="9"/>
                        </a:lnTo>
                        <a:lnTo>
                          <a:pt x="0" y="38"/>
                        </a:lnTo>
                        <a:close/>
                      </a:path>
                    </a:pathLst>
                  </a:custGeom>
                  <a:solidFill>
                    <a:schemeClr val="tx2"/>
                  </a:solidFill>
                  <a:ln w="9525">
                    <a:solidFill>
                      <a:schemeClr val="bg1"/>
                    </a:solidFill>
                    <a:round/>
                    <a:headEnd/>
                    <a:tailEnd/>
                  </a:ln>
                </p:spPr>
                <p:txBody>
                  <a:bodyPr/>
                  <a:lstStyle/>
                  <a:p>
                    <a:endParaRPr lang="en-US" dirty="0"/>
                  </a:p>
                </p:txBody>
              </p:sp>
              <p:sp>
                <p:nvSpPr>
                  <p:cNvPr id="800" name="Freeform 32"/>
                  <p:cNvSpPr>
                    <a:spLocks/>
                  </p:cNvSpPr>
                  <p:nvPr/>
                </p:nvSpPr>
                <p:spPr bwMode="auto">
                  <a:xfrm>
                    <a:off x="4503875" y="2774861"/>
                    <a:ext cx="763558" cy="642645"/>
                  </a:xfrm>
                  <a:custGeom>
                    <a:avLst/>
                    <a:gdLst>
                      <a:gd name="T0" fmla="*/ 61572899 w 652"/>
                      <a:gd name="T1" fmla="*/ 124820525 h 552"/>
                      <a:gd name="T2" fmla="*/ 91569123 w 652"/>
                      <a:gd name="T3" fmla="*/ 151344463 h 552"/>
                      <a:gd name="T4" fmla="*/ 110513977 w 652"/>
                      <a:gd name="T5" fmla="*/ 146662920 h 552"/>
                      <a:gd name="T6" fmla="*/ 132616764 w 652"/>
                      <a:gd name="T7" fmla="*/ 174747853 h 552"/>
                      <a:gd name="T8" fmla="*/ 113671932 w 652"/>
                      <a:gd name="T9" fmla="*/ 174747853 h 552"/>
                      <a:gd name="T10" fmla="*/ 94727078 w 652"/>
                      <a:gd name="T11" fmla="*/ 212194474 h 552"/>
                      <a:gd name="T12" fmla="*/ 140511651 w 652"/>
                      <a:gd name="T13" fmla="*/ 276164988 h 552"/>
                      <a:gd name="T14" fmla="*/ 175244809 w 652"/>
                      <a:gd name="T15" fmla="*/ 287086186 h 552"/>
                      <a:gd name="T16" fmla="*/ 170507876 w 652"/>
                      <a:gd name="T17" fmla="*/ 689631208 h 552"/>
                      <a:gd name="T18" fmla="*/ 175244809 w 652"/>
                      <a:gd name="T19" fmla="*/ 787926489 h 552"/>
                      <a:gd name="T20" fmla="*/ 860434403 w 652"/>
                      <a:gd name="T21" fmla="*/ 766082653 h 552"/>
                      <a:gd name="T22" fmla="*/ 865169886 w 652"/>
                      <a:gd name="T23" fmla="*/ 825373065 h 552"/>
                      <a:gd name="T24" fmla="*/ 838331617 w 652"/>
                      <a:gd name="T25" fmla="*/ 861258647 h 552"/>
                      <a:gd name="T26" fmla="*/ 944108616 w 652"/>
                      <a:gd name="T27" fmla="*/ 856578546 h 552"/>
                      <a:gd name="T28" fmla="*/ 963054897 w 652"/>
                      <a:gd name="T29" fmla="*/ 825373065 h 552"/>
                      <a:gd name="T30" fmla="*/ 963054897 w 652"/>
                      <a:gd name="T31" fmla="*/ 787926489 h 552"/>
                      <a:gd name="T32" fmla="*/ 986736661 w 652"/>
                      <a:gd name="T33" fmla="*/ 761402551 h 552"/>
                      <a:gd name="T34" fmla="*/ 994630099 w 652"/>
                      <a:gd name="T35" fmla="*/ 731757885 h 552"/>
                      <a:gd name="T36" fmla="*/ 1021469818 w 652"/>
                      <a:gd name="T37" fmla="*/ 728637337 h 552"/>
                      <a:gd name="T38" fmla="*/ 1029363256 w 652"/>
                      <a:gd name="T39" fmla="*/ 670907919 h 552"/>
                      <a:gd name="T40" fmla="*/ 993051121 w 652"/>
                      <a:gd name="T41" fmla="*/ 661546275 h 552"/>
                      <a:gd name="T42" fmla="*/ 967790380 w 652"/>
                      <a:gd name="T43" fmla="*/ 619419597 h 552"/>
                      <a:gd name="T44" fmla="*/ 929900717 w 652"/>
                      <a:gd name="T45" fmla="*/ 516442953 h 552"/>
                      <a:gd name="T46" fmla="*/ 887272672 w 652"/>
                      <a:gd name="T47" fmla="*/ 499280660 h 552"/>
                      <a:gd name="T48" fmla="*/ 838331617 w 652"/>
                      <a:gd name="T49" fmla="*/ 463395078 h 552"/>
                      <a:gd name="T50" fmla="*/ 819385336 w 652"/>
                      <a:gd name="T51" fmla="*/ 408786208 h 552"/>
                      <a:gd name="T52" fmla="*/ 849383010 w 652"/>
                      <a:gd name="T53" fmla="*/ 327653310 h 552"/>
                      <a:gd name="T54" fmla="*/ 825701246 w 652"/>
                      <a:gd name="T55" fmla="*/ 310489575 h 552"/>
                      <a:gd name="T56" fmla="*/ 765707347 w 652"/>
                      <a:gd name="T57" fmla="*/ 310489575 h 552"/>
                      <a:gd name="T58" fmla="*/ 753076795 w 652"/>
                      <a:gd name="T59" fmla="*/ 260562248 h 552"/>
                      <a:gd name="T60" fmla="*/ 652035279 w 652"/>
                      <a:gd name="T61" fmla="*/ 159145112 h 552"/>
                      <a:gd name="T62" fmla="*/ 631511470 w 652"/>
                      <a:gd name="T63" fmla="*/ 76452729 h 552"/>
                      <a:gd name="T64" fmla="*/ 642562863 w 652"/>
                      <a:gd name="T65" fmla="*/ 45247237 h 552"/>
                      <a:gd name="T66" fmla="*/ 598357291 w 652"/>
                      <a:gd name="T67" fmla="*/ 0 h 552"/>
                      <a:gd name="T68" fmla="*/ 0 w 652"/>
                      <a:gd name="T69" fmla="*/ 12482198 h 552"/>
                      <a:gd name="T70" fmla="*/ 61572899 w 652"/>
                      <a:gd name="T71" fmla="*/ 124820525 h 552"/>
                      <a:gd name="T72" fmla="*/ 61572899 w 652"/>
                      <a:gd name="T73" fmla="*/ 124820525 h 5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52"/>
                      <a:gd name="T113" fmla="*/ 652 w 652"/>
                      <a:gd name="T114" fmla="*/ 552 h 5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52">
                        <a:moveTo>
                          <a:pt x="39" y="80"/>
                        </a:moveTo>
                        <a:lnTo>
                          <a:pt x="58" y="97"/>
                        </a:lnTo>
                        <a:lnTo>
                          <a:pt x="70" y="94"/>
                        </a:lnTo>
                        <a:lnTo>
                          <a:pt x="84" y="112"/>
                        </a:lnTo>
                        <a:lnTo>
                          <a:pt x="72" y="112"/>
                        </a:lnTo>
                        <a:lnTo>
                          <a:pt x="60" y="136"/>
                        </a:lnTo>
                        <a:lnTo>
                          <a:pt x="89" y="177"/>
                        </a:lnTo>
                        <a:lnTo>
                          <a:pt x="111" y="184"/>
                        </a:lnTo>
                        <a:lnTo>
                          <a:pt x="108" y="442"/>
                        </a:lnTo>
                        <a:lnTo>
                          <a:pt x="111" y="505"/>
                        </a:lnTo>
                        <a:lnTo>
                          <a:pt x="545" y="491"/>
                        </a:lnTo>
                        <a:lnTo>
                          <a:pt x="548" y="529"/>
                        </a:lnTo>
                        <a:lnTo>
                          <a:pt x="531" y="552"/>
                        </a:lnTo>
                        <a:lnTo>
                          <a:pt x="598" y="549"/>
                        </a:lnTo>
                        <a:lnTo>
                          <a:pt x="610" y="529"/>
                        </a:lnTo>
                        <a:lnTo>
                          <a:pt x="610" y="505"/>
                        </a:lnTo>
                        <a:lnTo>
                          <a:pt x="625" y="488"/>
                        </a:lnTo>
                        <a:lnTo>
                          <a:pt x="630" y="469"/>
                        </a:lnTo>
                        <a:lnTo>
                          <a:pt x="647" y="467"/>
                        </a:lnTo>
                        <a:lnTo>
                          <a:pt x="652" y="430"/>
                        </a:lnTo>
                        <a:lnTo>
                          <a:pt x="629" y="424"/>
                        </a:lnTo>
                        <a:lnTo>
                          <a:pt x="613" y="397"/>
                        </a:lnTo>
                        <a:lnTo>
                          <a:pt x="589" y="331"/>
                        </a:lnTo>
                        <a:lnTo>
                          <a:pt x="562" y="320"/>
                        </a:lnTo>
                        <a:lnTo>
                          <a:pt x="531" y="297"/>
                        </a:lnTo>
                        <a:lnTo>
                          <a:pt x="519" y="262"/>
                        </a:lnTo>
                        <a:lnTo>
                          <a:pt x="538" y="210"/>
                        </a:lnTo>
                        <a:lnTo>
                          <a:pt x="523" y="199"/>
                        </a:lnTo>
                        <a:lnTo>
                          <a:pt x="485" y="199"/>
                        </a:lnTo>
                        <a:lnTo>
                          <a:pt x="477" y="167"/>
                        </a:lnTo>
                        <a:lnTo>
                          <a:pt x="413" y="102"/>
                        </a:lnTo>
                        <a:lnTo>
                          <a:pt x="400" y="49"/>
                        </a:lnTo>
                        <a:lnTo>
                          <a:pt x="407" y="29"/>
                        </a:lnTo>
                        <a:lnTo>
                          <a:pt x="379" y="0"/>
                        </a:lnTo>
                        <a:lnTo>
                          <a:pt x="0" y="8"/>
                        </a:lnTo>
                        <a:lnTo>
                          <a:pt x="39" y="80"/>
                        </a:lnTo>
                        <a:close/>
                      </a:path>
                    </a:pathLst>
                  </a:custGeom>
                  <a:solidFill>
                    <a:schemeClr val="tx2"/>
                  </a:solidFill>
                  <a:ln w="9525">
                    <a:solidFill>
                      <a:schemeClr val="bg1"/>
                    </a:solidFill>
                    <a:round/>
                    <a:headEnd/>
                    <a:tailEnd/>
                  </a:ln>
                </p:spPr>
                <p:txBody>
                  <a:bodyPr/>
                  <a:lstStyle/>
                  <a:p>
                    <a:endParaRPr lang="en-US" dirty="0"/>
                  </a:p>
                </p:txBody>
              </p:sp>
              <p:sp>
                <p:nvSpPr>
                  <p:cNvPr id="801" name="Freeform 33"/>
                  <p:cNvSpPr>
                    <a:spLocks/>
                  </p:cNvSpPr>
                  <p:nvPr/>
                </p:nvSpPr>
                <p:spPr bwMode="auto">
                  <a:xfrm>
                    <a:off x="4634953" y="3347514"/>
                    <a:ext cx="579032" cy="501391"/>
                  </a:xfrm>
                  <a:custGeom>
                    <a:avLst/>
                    <a:gdLst>
                      <a:gd name="T0" fmla="*/ 30050178 w 494"/>
                      <a:gd name="T1" fmla="*/ 229005295 h 431"/>
                      <a:gd name="T2" fmla="*/ 25304728 w 494"/>
                      <a:gd name="T3" fmla="*/ 554598554 h 431"/>
                      <a:gd name="T4" fmla="*/ 41119994 w 494"/>
                      <a:gd name="T5" fmla="*/ 573293091 h 431"/>
                      <a:gd name="T6" fmla="*/ 94893072 w 494"/>
                      <a:gd name="T7" fmla="*/ 573293091 h 431"/>
                      <a:gd name="T8" fmla="*/ 98056728 w 494"/>
                      <a:gd name="T9" fmla="*/ 671437973 h 431"/>
                      <a:gd name="T10" fmla="*/ 564614478 w 494"/>
                      <a:gd name="T11" fmla="*/ 666764339 h 431"/>
                      <a:gd name="T12" fmla="*/ 553543211 w 494"/>
                      <a:gd name="T13" fmla="*/ 565504181 h 431"/>
                      <a:gd name="T14" fmla="*/ 594664645 w 494"/>
                      <a:gd name="T15" fmla="*/ 454895314 h 431"/>
                      <a:gd name="T16" fmla="*/ 653181711 w 494"/>
                      <a:gd name="T17" fmla="*/ 373886521 h 431"/>
                      <a:gd name="T18" fmla="*/ 648436260 w 494"/>
                      <a:gd name="T19" fmla="*/ 353635065 h 431"/>
                      <a:gd name="T20" fmla="*/ 691138060 w 494"/>
                      <a:gd name="T21" fmla="*/ 283530549 h 431"/>
                      <a:gd name="T22" fmla="*/ 716442776 w 494"/>
                      <a:gd name="T23" fmla="*/ 207195481 h 431"/>
                      <a:gd name="T24" fmla="*/ 708535143 w 494"/>
                      <a:gd name="T25" fmla="*/ 202521847 h 431"/>
                      <a:gd name="T26" fmla="*/ 744911126 w 494"/>
                      <a:gd name="T27" fmla="*/ 172923077 h 431"/>
                      <a:gd name="T28" fmla="*/ 781287291 w 494"/>
                      <a:gd name="T29" fmla="*/ 105935278 h 431"/>
                      <a:gd name="T30" fmla="*/ 770216024 w 494"/>
                      <a:gd name="T31" fmla="*/ 90355994 h 431"/>
                      <a:gd name="T32" fmla="*/ 664252978 w 494"/>
                      <a:gd name="T33" fmla="*/ 95029651 h 431"/>
                      <a:gd name="T34" fmla="*/ 691138060 w 494"/>
                      <a:gd name="T35" fmla="*/ 59198911 h 431"/>
                      <a:gd name="T36" fmla="*/ 686394060 w 494"/>
                      <a:gd name="T37" fmla="*/ 0 h 431"/>
                      <a:gd name="T38" fmla="*/ 0 w 494"/>
                      <a:gd name="T39" fmla="*/ 21809819 h 431"/>
                      <a:gd name="T40" fmla="*/ 30050178 w 494"/>
                      <a:gd name="T41" fmla="*/ 229005295 h 431"/>
                      <a:gd name="T42" fmla="*/ 30050178 w 494"/>
                      <a:gd name="T43" fmla="*/ 229005295 h 4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4"/>
                      <a:gd name="T67" fmla="*/ 0 h 431"/>
                      <a:gd name="T68" fmla="*/ 494 w 494"/>
                      <a:gd name="T69" fmla="*/ 431 h 4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4" h="431">
                        <a:moveTo>
                          <a:pt x="19" y="147"/>
                        </a:moveTo>
                        <a:lnTo>
                          <a:pt x="16" y="356"/>
                        </a:lnTo>
                        <a:lnTo>
                          <a:pt x="26" y="368"/>
                        </a:lnTo>
                        <a:lnTo>
                          <a:pt x="60" y="368"/>
                        </a:lnTo>
                        <a:lnTo>
                          <a:pt x="62" y="431"/>
                        </a:lnTo>
                        <a:lnTo>
                          <a:pt x="357" y="428"/>
                        </a:lnTo>
                        <a:lnTo>
                          <a:pt x="350" y="363"/>
                        </a:lnTo>
                        <a:lnTo>
                          <a:pt x="376" y="292"/>
                        </a:lnTo>
                        <a:lnTo>
                          <a:pt x="413" y="240"/>
                        </a:lnTo>
                        <a:lnTo>
                          <a:pt x="410" y="227"/>
                        </a:lnTo>
                        <a:lnTo>
                          <a:pt x="437" y="182"/>
                        </a:lnTo>
                        <a:lnTo>
                          <a:pt x="453" y="133"/>
                        </a:lnTo>
                        <a:lnTo>
                          <a:pt x="448" y="130"/>
                        </a:lnTo>
                        <a:lnTo>
                          <a:pt x="471" y="111"/>
                        </a:lnTo>
                        <a:lnTo>
                          <a:pt x="494" y="68"/>
                        </a:lnTo>
                        <a:lnTo>
                          <a:pt x="487" y="58"/>
                        </a:lnTo>
                        <a:lnTo>
                          <a:pt x="420" y="61"/>
                        </a:lnTo>
                        <a:lnTo>
                          <a:pt x="437" y="38"/>
                        </a:lnTo>
                        <a:lnTo>
                          <a:pt x="434" y="0"/>
                        </a:lnTo>
                        <a:lnTo>
                          <a:pt x="0" y="14"/>
                        </a:lnTo>
                        <a:lnTo>
                          <a:pt x="19" y="147"/>
                        </a:lnTo>
                        <a:close/>
                      </a:path>
                    </a:pathLst>
                  </a:custGeom>
                  <a:solidFill>
                    <a:schemeClr val="tx2"/>
                  </a:solidFill>
                  <a:ln w="9525">
                    <a:solidFill>
                      <a:schemeClr val="bg1"/>
                    </a:solidFill>
                    <a:round/>
                    <a:headEnd/>
                    <a:tailEnd/>
                  </a:ln>
                </p:spPr>
                <p:txBody>
                  <a:bodyPr/>
                  <a:lstStyle/>
                  <a:p>
                    <a:endParaRPr lang="en-US" dirty="0"/>
                  </a:p>
                </p:txBody>
              </p:sp>
              <p:sp>
                <p:nvSpPr>
                  <p:cNvPr id="802" name="Freeform 37"/>
                  <p:cNvSpPr>
                    <a:spLocks/>
                  </p:cNvSpPr>
                  <p:nvPr/>
                </p:nvSpPr>
                <p:spPr bwMode="auto">
                  <a:xfrm>
                    <a:off x="5371786" y="2558526"/>
                    <a:ext cx="356327" cy="587924"/>
                  </a:xfrm>
                  <a:custGeom>
                    <a:avLst/>
                    <a:gdLst>
                      <a:gd name="T0" fmla="*/ 15815256 w 304"/>
                      <a:gd name="T1" fmla="*/ 786363393 h 506"/>
                      <a:gd name="T2" fmla="*/ 28468332 w 304"/>
                      <a:gd name="T3" fmla="*/ 766160993 h 506"/>
                      <a:gd name="T4" fmla="*/ 120197688 w 304"/>
                      <a:gd name="T5" fmla="*/ 759943763 h 506"/>
                      <a:gd name="T6" fmla="*/ 196111804 w 304"/>
                      <a:gd name="T7" fmla="*/ 736632569 h 506"/>
                      <a:gd name="T8" fmla="*/ 268863696 w 304"/>
                      <a:gd name="T9" fmla="*/ 691564127 h 506"/>
                      <a:gd name="T10" fmla="*/ 332124697 w 304"/>
                      <a:gd name="T11" fmla="*/ 688456951 h 506"/>
                      <a:gd name="T12" fmla="*/ 404876679 w 304"/>
                      <a:gd name="T13" fmla="*/ 575009052 h 506"/>
                      <a:gd name="T14" fmla="*/ 425435924 w 304"/>
                      <a:gd name="T15" fmla="*/ 582779870 h 506"/>
                      <a:gd name="T16" fmla="*/ 480790751 w 304"/>
                      <a:gd name="T17" fmla="*/ 543927219 h 506"/>
                      <a:gd name="T18" fmla="*/ 466557316 w 304"/>
                      <a:gd name="T19" fmla="*/ 514400413 h 506"/>
                      <a:gd name="T20" fmla="*/ 471301310 w 304"/>
                      <a:gd name="T21" fmla="*/ 495750163 h 506"/>
                      <a:gd name="T22" fmla="*/ 417528299 w 304"/>
                      <a:gd name="T23" fmla="*/ 10877997 h 506"/>
                      <a:gd name="T24" fmla="*/ 412784305 w 304"/>
                      <a:gd name="T25" fmla="*/ 0 h 506"/>
                      <a:gd name="T26" fmla="*/ 126523497 w 304"/>
                      <a:gd name="T27" fmla="*/ 31081844 h 506"/>
                      <a:gd name="T28" fmla="*/ 72751915 w 304"/>
                      <a:gd name="T29" fmla="*/ 59055073 h 506"/>
                      <a:gd name="T30" fmla="*/ 23722881 w 304"/>
                      <a:gd name="T31" fmla="*/ 41959838 h 506"/>
                      <a:gd name="T32" fmla="*/ 58517029 w 304"/>
                      <a:gd name="T33" fmla="*/ 442912341 h 506"/>
                      <a:gd name="T34" fmla="*/ 50609404 w 304"/>
                      <a:gd name="T35" fmla="*/ 526831995 h 506"/>
                      <a:gd name="T36" fmla="*/ 69588284 w 304"/>
                      <a:gd name="T37" fmla="*/ 575009052 h 506"/>
                      <a:gd name="T38" fmla="*/ 47445762 w 304"/>
                      <a:gd name="T39" fmla="*/ 665145936 h 506"/>
                      <a:gd name="T40" fmla="*/ 15815256 w 304"/>
                      <a:gd name="T41" fmla="*/ 705550736 h 506"/>
                      <a:gd name="T42" fmla="*/ 0 w 304"/>
                      <a:gd name="T43" fmla="*/ 769268169 h 506"/>
                      <a:gd name="T44" fmla="*/ 15815256 w 304"/>
                      <a:gd name="T45" fmla="*/ 786363393 h 506"/>
                      <a:gd name="T46" fmla="*/ 15815256 w 304"/>
                      <a:gd name="T47" fmla="*/ 786363393 h 5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506"/>
                      <a:gd name="T74" fmla="*/ 304 w 304"/>
                      <a:gd name="T75" fmla="*/ 506 h 5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506">
                        <a:moveTo>
                          <a:pt x="10" y="506"/>
                        </a:moveTo>
                        <a:lnTo>
                          <a:pt x="18" y="493"/>
                        </a:lnTo>
                        <a:lnTo>
                          <a:pt x="76" y="489"/>
                        </a:lnTo>
                        <a:lnTo>
                          <a:pt x="124" y="474"/>
                        </a:lnTo>
                        <a:lnTo>
                          <a:pt x="170" y="445"/>
                        </a:lnTo>
                        <a:lnTo>
                          <a:pt x="210" y="443"/>
                        </a:lnTo>
                        <a:lnTo>
                          <a:pt x="256" y="370"/>
                        </a:lnTo>
                        <a:lnTo>
                          <a:pt x="269" y="375"/>
                        </a:lnTo>
                        <a:lnTo>
                          <a:pt x="304" y="350"/>
                        </a:lnTo>
                        <a:lnTo>
                          <a:pt x="295" y="331"/>
                        </a:lnTo>
                        <a:lnTo>
                          <a:pt x="298" y="319"/>
                        </a:lnTo>
                        <a:lnTo>
                          <a:pt x="264" y="7"/>
                        </a:lnTo>
                        <a:lnTo>
                          <a:pt x="261" y="0"/>
                        </a:lnTo>
                        <a:lnTo>
                          <a:pt x="80" y="20"/>
                        </a:lnTo>
                        <a:lnTo>
                          <a:pt x="46" y="38"/>
                        </a:lnTo>
                        <a:lnTo>
                          <a:pt x="15" y="27"/>
                        </a:lnTo>
                        <a:lnTo>
                          <a:pt x="37" y="285"/>
                        </a:lnTo>
                        <a:lnTo>
                          <a:pt x="32" y="339"/>
                        </a:lnTo>
                        <a:lnTo>
                          <a:pt x="44" y="370"/>
                        </a:lnTo>
                        <a:lnTo>
                          <a:pt x="30" y="428"/>
                        </a:lnTo>
                        <a:lnTo>
                          <a:pt x="10" y="454"/>
                        </a:lnTo>
                        <a:lnTo>
                          <a:pt x="0" y="495"/>
                        </a:lnTo>
                        <a:lnTo>
                          <a:pt x="10" y="506"/>
                        </a:lnTo>
                        <a:close/>
                      </a:path>
                    </a:pathLst>
                  </a:custGeom>
                  <a:solidFill>
                    <a:schemeClr val="tx2"/>
                  </a:solidFill>
                  <a:ln w="9525">
                    <a:solidFill>
                      <a:schemeClr val="bg1"/>
                    </a:solidFill>
                    <a:round/>
                    <a:headEnd/>
                    <a:tailEnd/>
                  </a:ln>
                </p:spPr>
                <p:txBody>
                  <a:bodyPr/>
                  <a:lstStyle/>
                  <a:p>
                    <a:endParaRPr lang="en-US" dirty="0"/>
                  </a:p>
                </p:txBody>
              </p:sp>
              <p:sp>
                <p:nvSpPr>
                  <p:cNvPr id="803" name="Freeform 38"/>
                  <p:cNvSpPr>
                    <a:spLocks/>
                  </p:cNvSpPr>
                  <p:nvPr/>
                </p:nvSpPr>
                <p:spPr bwMode="auto">
                  <a:xfrm>
                    <a:off x="5236892" y="2928842"/>
                    <a:ext cx="833551" cy="413582"/>
                  </a:xfrm>
                  <a:custGeom>
                    <a:avLst/>
                    <a:gdLst>
                      <a:gd name="T0" fmla="*/ 7889407 w 712"/>
                      <a:gd name="T1" fmla="*/ 524974115 h 355"/>
                      <a:gd name="T2" fmla="*/ 34710201 w 712"/>
                      <a:gd name="T3" fmla="*/ 521848514 h 355"/>
                      <a:gd name="T4" fmla="*/ 42599605 w 712"/>
                      <a:gd name="T5" fmla="*/ 464038610 h 355"/>
                      <a:gd name="T6" fmla="*/ 26822246 w 712"/>
                      <a:gd name="T7" fmla="*/ 460914452 h 355"/>
                      <a:gd name="T8" fmla="*/ 61532446 w 712"/>
                      <a:gd name="T9" fmla="*/ 412479906 h 355"/>
                      <a:gd name="T10" fmla="*/ 132529859 w 712"/>
                      <a:gd name="T11" fmla="*/ 434353339 h 355"/>
                      <a:gd name="T12" fmla="*/ 143574735 w 712"/>
                      <a:gd name="T13" fmla="*/ 367169428 h 355"/>
                      <a:gd name="T14" fmla="*/ 190906856 w 712"/>
                      <a:gd name="T15" fmla="*/ 348420153 h 355"/>
                      <a:gd name="T16" fmla="*/ 183017407 w 712"/>
                      <a:gd name="T17" fmla="*/ 332795036 h 355"/>
                      <a:gd name="T18" fmla="*/ 209839687 w 712"/>
                      <a:gd name="T19" fmla="*/ 271860974 h 355"/>
                      <a:gd name="T20" fmla="*/ 301348367 w 712"/>
                      <a:gd name="T21" fmla="*/ 265611215 h 355"/>
                      <a:gd name="T22" fmla="*/ 377079689 w 712"/>
                      <a:gd name="T23" fmla="*/ 242175703 h 355"/>
                      <a:gd name="T24" fmla="*/ 425990317 w 712"/>
                      <a:gd name="T25" fmla="*/ 210926911 h 355"/>
                      <a:gd name="T26" fmla="*/ 449657079 w 712"/>
                      <a:gd name="T27" fmla="*/ 196865316 h 355"/>
                      <a:gd name="T28" fmla="*/ 512766514 w 712"/>
                      <a:gd name="T29" fmla="*/ 193739715 h 355"/>
                      <a:gd name="T30" fmla="*/ 585342365 w 712"/>
                      <a:gd name="T31" fmla="*/ 79683360 h 355"/>
                      <a:gd name="T32" fmla="*/ 605853656 w 712"/>
                      <a:gd name="T33" fmla="*/ 87495197 h 355"/>
                      <a:gd name="T34" fmla="*/ 661073687 w 712"/>
                      <a:gd name="T35" fmla="*/ 48434568 h 355"/>
                      <a:gd name="T36" fmla="*/ 646874788 w 712"/>
                      <a:gd name="T37" fmla="*/ 18749281 h 355"/>
                      <a:gd name="T38" fmla="*/ 651607271 w 712"/>
                      <a:gd name="T39" fmla="*/ 0 h 355"/>
                      <a:gd name="T40" fmla="*/ 700517808 w 712"/>
                      <a:gd name="T41" fmla="*/ 0 h 355"/>
                      <a:gd name="T42" fmla="*/ 733649537 w 712"/>
                      <a:gd name="T43" fmla="*/ 10937441 h 355"/>
                      <a:gd name="T44" fmla="*/ 829892331 w 712"/>
                      <a:gd name="T45" fmla="*/ 67183843 h 355"/>
                      <a:gd name="T46" fmla="*/ 899312709 w 712"/>
                      <a:gd name="T47" fmla="*/ 64059685 h 355"/>
                      <a:gd name="T48" fmla="*/ 932445888 w 712"/>
                      <a:gd name="T49" fmla="*/ 42184799 h 355"/>
                      <a:gd name="T50" fmla="*/ 1008177210 w 712"/>
                      <a:gd name="T51" fmla="*/ 90620798 h 355"/>
                      <a:gd name="T52" fmla="*/ 1034999444 w 712"/>
                      <a:gd name="T53" fmla="*/ 181240153 h 355"/>
                      <a:gd name="T54" fmla="*/ 1123352653 w 712"/>
                      <a:gd name="T55" fmla="*/ 245299861 h 355"/>
                      <a:gd name="T56" fmla="*/ 1080753060 w 712"/>
                      <a:gd name="T57" fmla="*/ 292172328 h 355"/>
                      <a:gd name="T58" fmla="*/ 1001866266 w 712"/>
                      <a:gd name="T59" fmla="*/ 367169428 h 355"/>
                      <a:gd name="T60" fmla="*/ 1001866266 w 712"/>
                      <a:gd name="T61" fmla="*/ 382793193 h 355"/>
                      <a:gd name="T62" fmla="*/ 891424755 w 712"/>
                      <a:gd name="T63" fmla="*/ 453102614 h 355"/>
                      <a:gd name="T64" fmla="*/ 272949122 w 712"/>
                      <a:gd name="T65" fmla="*/ 509348997 h 355"/>
                      <a:gd name="T66" fmla="*/ 205107204 w 712"/>
                      <a:gd name="T67" fmla="*/ 506224839 h 355"/>
                      <a:gd name="T68" fmla="*/ 208262675 w 712"/>
                      <a:gd name="T69" fmla="*/ 537472189 h 355"/>
                      <a:gd name="T70" fmla="*/ 0 w 712"/>
                      <a:gd name="T71" fmla="*/ 554659385 h 355"/>
                      <a:gd name="T72" fmla="*/ 7889407 w 712"/>
                      <a:gd name="T73" fmla="*/ 524974115 h 355"/>
                      <a:gd name="T74" fmla="*/ 7889407 w 712"/>
                      <a:gd name="T75" fmla="*/ 524974115 h 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2"/>
                      <a:gd name="T115" fmla="*/ 0 h 355"/>
                      <a:gd name="T116" fmla="*/ 712 w 712"/>
                      <a:gd name="T117" fmla="*/ 355 h 3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2" h="355">
                        <a:moveTo>
                          <a:pt x="5" y="336"/>
                        </a:moveTo>
                        <a:lnTo>
                          <a:pt x="22" y="334"/>
                        </a:lnTo>
                        <a:lnTo>
                          <a:pt x="27" y="297"/>
                        </a:lnTo>
                        <a:lnTo>
                          <a:pt x="17" y="295"/>
                        </a:lnTo>
                        <a:lnTo>
                          <a:pt x="39" y="264"/>
                        </a:lnTo>
                        <a:lnTo>
                          <a:pt x="84" y="278"/>
                        </a:lnTo>
                        <a:lnTo>
                          <a:pt x="91" y="235"/>
                        </a:lnTo>
                        <a:lnTo>
                          <a:pt x="121" y="223"/>
                        </a:lnTo>
                        <a:lnTo>
                          <a:pt x="116" y="213"/>
                        </a:lnTo>
                        <a:lnTo>
                          <a:pt x="133" y="174"/>
                        </a:lnTo>
                        <a:lnTo>
                          <a:pt x="191" y="170"/>
                        </a:lnTo>
                        <a:lnTo>
                          <a:pt x="239" y="155"/>
                        </a:lnTo>
                        <a:lnTo>
                          <a:pt x="270" y="135"/>
                        </a:lnTo>
                        <a:lnTo>
                          <a:pt x="285" y="126"/>
                        </a:lnTo>
                        <a:lnTo>
                          <a:pt x="325" y="124"/>
                        </a:lnTo>
                        <a:lnTo>
                          <a:pt x="371" y="51"/>
                        </a:lnTo>
                        <a:lnTo>
                          <a:pt x="384" y="56"/>
                        </a:lnTo>
                        <a:lnTo>
                          <a:pt x="419" y="31"/>
                        </a:lnTo>
                        <a:lnTo>
                          <a:pt x="410" y="12"/>
                        </a:lnTo>
                        <a:lnTo>
                          <a:pt x="413" y="0"/>
                        </a:lnTo>
                        <a:lnTo>
                          <a:pt x="444" y="0"/>
                        </a:lnTo>
                        <a:lnTo>
                          <a:pt x="465" y="7"/>
                        </a:lnTo>
                        <a:lnTo>
                          <a:pt x="526" y="43"/>
                        </a:lnTo>
                        <a:lnTo>
                          <a:pt x="570" y="41"/>
                        </a:lnTo>
                        <a:lnTo>
                          <a:pt x="591" y="27"/>
                        </a:lnTo>
                        <a:lnTo>
                          <a:pt x="639" y="58"/>
                        </a:lnTo>
                        <a:lnTo>
                          <a:pt x="656" y="116"/>
                        </a:lnTo>
                        <a:lnTo>
                          <a:pt x="712" y="157"/>
                        </a:lnTo>
                        <a:lnTo>
                          <a:pt x="685" y="187"/>
                        </a:lnTo>
                        <a:lnTo>
                          <a:pt x="635" y="235"/>
                        </a:lnTo>
                        <a:lnTo>
                          <a:pt x="635" y="245"/>
                        </a:lnTo>
                        <a:lnTo>
                          <a:pt x="565" y="290"/>
                        </a:lnTo>
                        <a:lnTo>
                          <a:pt x="173" y="326"/>
                        </a:lnTo>
                        <a:lnTo>
                          <a:pt x="130" y="324"/>
                        </a:lnTo>
                        <a:lnTo>
                          <a:pt x="132" y="344"/>
                        </a:lnTo>
                        <a:lnTo>
                          <a:pt x="0" y="355"/>
                        </a:lnTo>
                        <a:lnTo>
                          <a:pt x="5" y="336"/>
                        </a:lnTo>
                        <a:close/>
                      </a:path>
                    </a:pathLst>
                  </a:custGeom>
                  <a:solidFill>
                    <a:schemeClr val="tx2"/>
                  </a:solidFill>
                  <a:ln w="9525">
                    <a:solidFill>
                      <a:schemeClr val="bg1"/>
                    </a:solidFill>
                    <a:round/>
                    <a:headEnd/>
                    <a:tailEnd/>
                  </a:ln>
                </p:spPr>
                <p:txBody>
                  <a:bodyPr/>
                  <a:lstStyle/>
                  <a:p>
                    <a:endParaRPr lang="en-US" dirty="0"/>
                  </a:p>
                </p:txBody>
              </p:sp>
              <p:sp>
                <p:nvSpPr>
                  <p:cNvPr id="804" name="Freeform 39"/>
                  <p:cNvSpPr>
                    <a:spLocks/>
                  </p:cNvSpPr>
                  <p:nvPr/>
                </p:nvSpPr>
                <p:spPr bwMode="auto">
                  <a:xfrm>
                    <a:off x="5146536" y="3236803"/>
                    <a:ext cx="979900" cy="321959"/>
                  </a:xfrm>
                  <a:custGeom>
                    <a:avLst/>
                    <a:gdLst>
                      <a:gd name="T0" fmla="*/ 25244028 w 837"/>
                      <a:gd name="T1" fmla="*/ 355580697 h 276"/>
                      <a:gd name="T2" fmla="*/ 17355992 w 837"/>
                      <a:gd name="T3" fmla="*/ 350881216 h 276"/>
                      <a:gd name="T4" fmla="*/ 53645007 w 837"/>
                      <a:gd name="T5" fmla="*/ 321118797 h 276"/>
                      <a:gd name="T6" fmla="*/ 89932556 w 837"/>
                      <a:gd name="T7" fmla="*/ 253763416 h 276"/>
                      <a:gd name="T8" fmla="*/ 78889024 w 837"/>
                      <a:gd name="T9" fmla="*/ 238097997 h 276"/>
                      <a:gd name="T10" fmla="*/ 97822059 w 837"/>
                      <a:gd name="T11" fmla="*/ 206770047 h 276"/>
                      <a:gd name="T12" fmla="*/ 97822059 w 837"/>
                      <a:gd name="T13" fmla="*/ 169175596 h 276"/>
                      <a:gd name="T14" fmla="*/ 121489049 w 837"/>
                      <a:gd name="T15" fmla="*/ 142545683 h 276"/>
                      <a:gd name="T16" fmla="*/ 329755129 w 837"/>
                      <a:gd name="T17" fmla="*/ 125314733 h 276"/>
                      <a:gd name="T18" fmla="*/ 326599627 w 837"/>
                      <a:gd name="T19" fmla="*/ 93986760 h 276"/>
                      <a:gd name="T20" fmla="*/ 394443736 w 837"/>
                      <a:gd name="T21" fmla="*/ 97119289 h 276"/>
                      <a:gd name="T22" fmla="*/ 1012931018 w 837"/>
                      <a:gd name="T23" fmla="*/ 40726924 h 276"/>
                      <a:gd name="T24" fmla="*/ 1320596092 w 837"/>
                      <a:gd name="T25" fmla="*/ 0 h 276"/>
                      <a:gd name="T26" fmla="*/ 1266952557 w 837"/>
                      <a:gd name="T27" fmla="*/ 104951277 h 276"/>
                      <a:gd name="T28" fmla="*/ 1180174076 w 837"/>
                      <a:gd name="T29" fmla="*/ 123749202 h 276"/>
                      <a:gd name="T30" fmla="*/ 1142308052 w 837"/>
                      <a:gd name="T31" fmla="*/ 173875077 h 276"/>
                      <a:gd name="T32" fmla="*/ 992419530 w 837"/>
                      <a:gd name="T33" fmla="*/ 261595403 h 276"/>
                      <a:gd name="T34" fmla="*/ 984530050 w 837"/>
                      <a:gd name="T35" fmla="*/ 294490328 h 276"/>
                      <a:gd name="T36" fmla="*/ 946664025 w 837"/>
                      <a:gd name="T37" fmla="*/ 313286809 h 276"/>
                      <a:gd name="T38" fmla="*/ 946664025 w 837"/>
                      <a:gd name="T39" fmla="*/ 355580697 h 276"/>
                      <a:gd name="T40" fmla="*/ 741553311 w 837"/>
                      <a:gd name="T41" fmla="*/ 377511128 h 276"/>
                      <a:gd name="T42" fmla="*/ 331332155 w 837"/>
                      <a:gd name="T43" fmla="*/ 415105625 h 276"/>
                      <a:gd name="T44" fmla="*/ 0 w 837"/>
                      <a:gd name="T45" fmla="*/ 432336575 h 276"/>
                      <a:gd name="T46" fmla="*/ 25244028 w 837"/>
                      <a:gd name="T47" fmla="*/ 355580697 h 276"/>
                      <a:gd name="T48" fmla="*/ 25244028 w 837"/>
                      <a:gd name="T49" fmla="*/ 355580697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7"/>
                      <a:gd name="T76" fmla="*/ 0 h 276"/>
                      <a:gd name="T77" fmla="*/ 837 w 837"/>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7" h="276">
                        <a:moveTo>
                          <a:pt x="16" y="227"/>
                        </a:moveTo>
                        <a:lnTo>
                          <a:pt x="11" y="224"/>
                        </a:lnTo>
                        <a:lnTo>
                          <a:pt x="34" y="205"/>
                        </a:lnTo>
                        <a:lnTo>
                          <a:pt x="57" y="162"/>
                        </a:lnTo>
                        <a:lnTo>
                          <a:pt x="50" y="152"/>
                        </a:lnTo>
                        <a:lnTo>
                          <a:pt x="62" y="132"/>
                        </a:lnTo>
                        <a:lnTo>
                          <a:pt x="62" y="108"/>
                        </a:lnTo>
                        <a:lnTo>
                          <a:pt x="77" y="91"/>
                        </a:lnTo>
                        <a:lnTo>
                          <a:pt x="209" y="80"/>
                        </a:lnTo>
                        <a:lnTo>
                          <a:pt x="207" y="60"/>
                        </a:lnTo>
                        <a:lnTo>
                          <a:pt x="250" y="62"/>
                        </a:lnTo>
                        <a:lnTo>
                          <a:pt x="642" y="26"/>
                        </a:lnTo>
                        <a:lnTo>
                          <a:pt x="837" y="0"/>
                        </a:lnTo>
                        <a:lnTo>
                          <a:pt x="803" y="67"/>
                        </a:lnTo>
                        <a:lnTo>
                          <a:pt x="748" y="79"/>
                        </a:lnTo>
                        <a:lnTo>
                          <a:pt x="724" y="111"/>
                        </a:lnTo>
                        <a:lnTo>
                          <a:pt x="629" y="167"/>
                        </a:lnTo>
                        <a:lnTo>
                          <a:pt x="624" y="188"/>
                        </a:lnTo>
                        <a:lnTo>
                          <a:pt x="600" y="200"/>
                        </a:lnTo>
                        <a:lnTo>
                          <a:pt x="600" y="227"/>
                        </a:lnTo>
                        <a:lnTo>
                          <a:pt x="470" y="241"/>
                        </a:lnTo>
                        <a:lnTo>
                          <a:pt x="210" y="265"/>
                        </a:lnTo>
                        <a:lnTo>
                          <a:pt x="0" y="276"/>
                        </a:lnTo>
                        <a:lnTo>
                          <a:pt x="16" y="227"/>
                        </a:lnTo>
                        <a:close/>
                      </a:path>
                    </a:pathLst>
                  </a:custGeom>
                  <a:solidFill>
                    <a:schemeClr val="tx2"/>
                  </a:solidFill>
                  <a:ln w="9525">
                    <a:solidFill>
                      <a:schemeClr val="bg1"/>
                    </a:solidFill>
                    <a:round/>
                    <a:headEnd/>
                    <a:tailEnd/>
                  </a:ln>
                </p:spPr>
                <p:txBody>
                  <a:bodyPr/>
                  <a:lstStyle/>
                  <a:p>
                    <a:endParaRPr lang="en-US" dirty="0"/>
                  </a:p>
                </p:txBody>
              </p:sp>
              <p:sp>
                <p:nvSpPr>
                  <p:cNvPr id="805" name="Freeform 47"/>
                  <p:cNvSpPr>
                    <a:spLocks/>
                  </p:cNvSpPr>
                  <p:nvPr/>
                </p:nvSpPr>
                <p:spPr bwMode="auto">
                  <a:xfrm>
                    <a:off x="5681028" y="2471990"/>
                    <a:ext cx="483587" cy="525570"/>
                  </a:xfrm>
                  <a:custGeom>
                    <a:avLst/>
                    <a:gdLst>
                      <a:gd name="T0" fmla="*/ 0 w 412"/>
                      <a:gd name="T1" fmla="*/ 127622476 h 452"/>
                      <a:gd name="T2" fmla="*/ 53921677 w 412"/>
                      <a:gd name="T3" fmla="*/ 613212050 h 452"/>
                      <a:gd name="T4" fmla="*/ 136390369 w 412"/>
                      <a:gd name="T5" fmla="*/ 624106735 h 452"/>
                      <a:gd name="T6" fmla="*/ 233132591 w 412"/>
                      <a:gd name="T7" fmla="*/ 680136341 h 452"/>
                      <a:gd name="T8" fmla="*/ 302914667 w 412"/>
                      <a:gd name="T9" fmla="*/ 677023985 h 452"/>
                      <a:gd name="T10" fmla="*/ 336218064 w 412"/>
                      <a:gd name="T11" fmla="*/ 655234614 h 452"/>
                      <a:gd name="T12" fmla="*/ 412343528 w 412"/>
                      <a:gd name="T13" fmla="*/ 703481890 h 452"/>
                      <a:gd name="T14" fmla="*/ 461507346 w 412"/>
                      <a:gd name="T15" fmla="*/ 661459326 h 452"/>
                      <a:gd name="T16" fmla="*/ 469437557 w 412"/>
                      <a:gd name="T17" fmla="*/ 586754145 h 452"/>
                      <a:gd name="T18" fmla="*/ 501156947 w 412"/>
                      <a:gd name="T19" fmla="*/ 599205008 h 452"/>
                      <a:gd name="T20" fmla="*/ 515430454 w 412"/>
                      <a:gd name="T21" fmla="*/ 538505429 h 452"/>
                      <a:gd name="T22" fmla="*/ 626444685 w 412"/>
                      <a:gd name="T23" fmla="*/ 445123232 h 452"/>
                      <a:gd name="T24" fmla="*/ 645476028 w 412"/>
                      <a:gd name="T25" fmla="*/ 292598983 h 452"/>
                      <a:gd name="T26" fmla="*/ 631202520 w 412"/>
                      <a:gd name="T27" fmla="*/ 259914927 h 452"/>
                      <a:gd name="T28" fmla="*/ 653406239 w 412"/>
                      <a:gd name="T29" fmla="*/ 244351707 h 452"/>
                      <a:gd name="T30" fmla="*/ 612171177 w 412"/>
                      <a:gd name="T31" fmla="*/ 0 h 452"/>
                      <a:gd name="T32" fmla="*/ 501156947 w 412"/>
                      <a:gd name="T33" fmla="*/ 56029628 h 452"/>
                      <a:gd name="T34" fmla="*/ 444062917 w 412"/>
                      <a:gd name="T35" fmla="*/ 113615435 h 452"/>
                      <a:gd name="T36" fmla="*/ 404414770 w 412"/>
                      <a:gd name="T37" fmla="*/ 116727791 h 452"/>
                      <a:gd name="T38" fmla="*/ 340975900 w 412"/>
                      <a:gd name="T39" fmla="*/ 147855670 h 452"/>
                      <a:gd name="T40" fmla="*/ 198242280 w 412"/>
                      <a:gd name="T41" fmla="*/ 98052215 h 452"/>
                      <a:gd name="T42" fmla="*/ 0 w 412"/>
                      <a:gd name="T43" fmla="*/ 127622476 h 452"/>
                      <a:gd name="T44" fmla="*/ 0 w 412"/>
                      <a:gd name="T45" fmla="*/ 127622476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452"/>
                      <a:gd name="T71" fmla="*/ 412 w 412"/>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452">
                        <a:moveTo>
                          <a:pt x="0" y="82"/>
                        </a:moveTo>
                        <a:lnTo>
                          <a:pt x="34" y="394"/>
                        </a:lnTo>
                        <a:lnTo>
                          <a:pt x="86" y="401"/>
                        </a:lnTo>
                        <a:lnTo>
                          <a:pt x="147" y="437"/>
                        </a:lnTo>
                        <a:lnTo>
                          <a:pt x="191" y="435"/>
                        </a:lnTo>
                        <a:lnTo>
                          <a:pt x="212" y="421"/>
                        </a:lnTo>
                        <a:lnTo>
                          <a:pt x="260" y="452"/>
                        </a:lnTo>
                        <a:lnTo>
                          <a:pt x="291" y="425"/>
                        </a:lnTo>
                        <a:lnTo>
                          <a:pt x="296" y="377"/>
                        </a:lnTo>
                        <a:lnTo>
                          <a:pt x="316" y="385"/>
                        </a:lnTo>
                        <a:lnTo>
                          <a:pt x="325" y="346"/>
                        </a:lnTo>
                        <a:lnTo>
                          <a:pt x="395" y="286"/>
                        </a:lnTo>
                        <a:lnTo>
                          <a:pt x="407" y="188"/>
                        </a:lnTo>
                        <a:lnTo>
                          <a:pt x="398" y="167"/>
                        </a:lnTo>
                        <a:lnTo>
                          <a:pt x="412" y="157"/>
                        </a:lnTo>
                        <a:lnTo>
                          <a:pt x="386" y="0"/>
                        </a:lnTo>
                        <a:lnTo>
                          <a:pt x="316" y="36"/>
                        </a:lnTo>
                        <a:lnTo>
                          <a:pt x="280" y="73"/>
                        </a:lnTo>
                        <a:lnTo>
                          <a:pt x="255" y="75"/>
                        </a:lnTo>
                        <a:lnTo>
                          <a:pt x="215" y="95"/>
                        </a:lnTo>
                        <a:lnTo>
                          <a:pt x="125" y="63"/>
                        </a:lnTo>
                        <a:lnTo>
                          <a:pt x="0" y="82"/>
                        </a:lnTo>
                        <a:close/>
                      </a:path>
                    </a:pathLst>
                  </a:custGeom>
                  <a:solidFill>
                    <a:schemeClr val="tx2"/>
                  </a:solidFill>
                  <a:ln w="9525">
                    <a:solidFill>
                      <a:schemeClr val="bg1"/>
                    </a:solidFill>
                    <a:round/>
                    <a:headEnd/>
                    <a:tailEnd/>
                  </a:ln>
                </p:spPr>
                <p:txBody>
                  <a:bodyPr/>
                  <a:lstStyle/>
                  <a:p>
                    <a:endParaRPr lang="en-US" dirty="0"/>
                  </a:p>
                </p:txBody>
              </p:sp>
              <p:sp>
                <p:nvSpPr>
                  <p:cNvPr id="806" name="Freeform 57"/>
                  <p:cNvSpPr>
                    <a:spLocks/>
                  </p:cNvSpPr>
                  <p:nvPr/>
                </p:nvSpPr>
                <p:spPr bwMode="auto">
                  <a:xfrm>
                    <a:off x="6837819" y="2524166"/>
                    <a:ext cx="19089" cy="27997"/>
                  </a:xfrm>
                  <a:custGeom>
                    <a:avLst/>
                    <a:gdLst>
                      <a:gd name="T0" fmla="*/ 0 w 17"/>
                      <a:gd name="T1" fmla="*/ 37595271 h 24"/>
                      <a:gd name="T2" fmla="*/ 5805623 w 17"/>
                      <a:gd name="T3" fmla="*/ 10964745 h 24"/>
                      <a:gd name="T4" fmla="*/ 17416865 w 17"/>
                      <a:gd name="T5" fmla="*/ 0 h 24"/>
                      <a:gd name="T6" fmla="*/ 24673896 w 17"/>
                      <a:gd name="T7" fmla="*/ 7832168 h 24"/>
                      <a:gd name="T8" fmla="*/ 0 w 17"/>
                      <a:gd name="T9" fmla="*/ 37595271 h 24"/>
                      <a:gd name="T10" fmla="*/ 0 w 17"/>
                      <a:gd name="T11" fmla="*/ 37595271 h 24"/>
                      <a:gd name="T12" fmla="*/ 0 w 17"/>
                      <a:gd name="T13" fmla="*/ 37595271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24"/>
                        </a:moveTo>
                        <a:lnTo>
                          <a:pt x="4" y="7"/>
                        </a:lnTo>
                        <a:lnTo>
                          <a:pt x="12" y="0"/>
                        </a:lnTo>
                        <a:lnTo>
                          <a:pt x="17" y="5"/>
                        </a:lnTo>
                        <a:lnTo>
                          <a:pt x="0" y="24"/>
                        </a:lnTo>
                        <a:close/>
                      </a:path>
                    </a:pathLst>
                  </a:custGeom>
                  <a:gradFill rotWithShape="0">
                    <a:gsLst>
                      <a:gs pos="0">
                        <a:schemeClr val="tx2"/>
                      </a:gs>
                      <a:gs pos="100000">
                        <a:schemeClr val="hlink"/>
                      </a:gs>
                    </a:gsLst>
                    <a:path path="rect">
                      <a:fillToRect l="50000" t="50000" r="50000" b="50000"/>
                    </a:path>
                  </a:gradFill>
                  <a:ln w="9525">
                    <a:solidFill>
                      <a:schemeClr val="bg1"/>
                    </a:solidFill>
                    <a:round/>
                    <a:headEnd/>
                    <a:tailEnd/>
                  </a:ln>
                </p:spPr>
                <p:txBody>
                  <a:bodyPr/>
                  <a:lstStyle/>
                  <a:p>
                    <a:endParaRPr lang="en-US" dirty="0"/>
                  </a:p>
                </p:txBody>
              </p:sp>
              <p:sp>
                <p:nvSpPr>
                  <p:cNvPr id="807" name="Freeform 58"/>
                  <p:cNvSpPr>
                    <a:spLocks/>
                  </p:cNvSpPr>
                  <p:nvPr/>
                </p:nvSpPr>
                <p:spPr bwMode="auto">
                  <a:xfrm>
                    <a:off x="6859281" y="2414772"/>
                    <a:ext cx="211565" cy="121810"/>
                  </a:xfrm>
                  <a:custGeom>
                    <a:avLst/>
                    <a:gdLst>
                      <a:gd name="T0" fmla="*/ 14 w 181"/>
                      <a:gd name="T1" fmla="*/ 104 h 104"/>
                      <a:gd name="T2" fmla="*/ 77 w 181"/>
                      <a:gd name="T3" fmla="*/ 68 h 104"/>
                      <a:gd name="T4" fmla="*/ 120 w 181"/>
                      <a:gd name="T5" fmla="*/ 47 h 104"/>
                      <a:gd name="T6" fmla="*/ 75 w 181"/>
                      <a:gd name="T7" fmla="*/ 80 h 104"/>
                      <a:gd name="T8" fmla="*/ 79 w 181"/>
                      <a:gd name="T9" fmla="*/ 81 h 104"/>
                      <a:gd name="T10" fmla="*/ 147 w 181"/>
                      <a:gd name="T11" fmla="*/ 35 h 104"/>
                      <a:gd name="T12" fmla="*/ 181 w 181"/>
                      <a:gd name="T13" fmla="*/ 5 h 104"/>
                      <a:gd name="T14" fmla="*/ 178 w 181"/>
                      <a:gd name="T15" fmla="*/ 0 h 104"/>
                      <a:gd name="T16" fmla="*/ 147 w 181"/>
                      <a:gd name="T17" fmla="*/ 17 h 104"/>
                      <a:gd name="T18" fmla="*/ 143 w 181"/>
                      <a:gd name="T19" fmla="*/ 15 h 104"/>
                      <a:gd name="T20" fmla="*/ 128 w 181"/>
                      <a:gd name="T21" fmla="*/ 35 h 104"/>
                      <a:gd name="T22" fmla="*/ 118 w 181"/>
                      <a:gd name="T23" fmla="*/ 35 h 104"/>
                      <a:gd name="T24" fmla="*/ 142 w 181"/>
                      <a:gd name="T25" fmla="*/ 0 h 104"/>
                      <a:gd name="T26" fmla="*/ 118 w 181"/>
                      <a:gd name="T27" fmla="*/ 25 h 104"/>
                      <a:gd name="T28" fmla="*/ 36 w 181"/>
                      <a:gd name="T29" fmla="*/ 54 h 104"/>
                      <a:gd name="T30" fmla="*/ 21 w 181"/>
                      <a:gd name="T31" fmla="*/ 75 h 104"/>
                      <a:gd name="T32" fmla="*/ 7 w 181"/>
                      <a:gd name="T33" fmla="*/ 78 h 104"/>
                      <a:gd name="T34" fmla="*/ 0 w 181"/>
                      <a:gd name="T35" fmla="*/ 93 h 104"/>
                      <a:gd name="T36" fmla="*/ 14 w 181"/>
                      <a:gd name="T37" fmla="*/ 104 h 104"/>
                      <a:gd name="T38" fmla="*/ 14 w 181"/>
                      <a:gd name="T39" fmla="*/ 104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104"/>
                      <a:gd name="T62" fmla="*/ 181 w 181"/>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104">
                        <a:moveTo>
                          <a:pt x="14" y="104"/>
                        </a:moveTo>
                        <a:lnTo>
                          <a:pt x="77" y="68"/>
                        </a:lnTo>
                        <a:lnTo>
                          <a:pt x="120" y="47"/>
                        </a:lnTo>
                        <a:lnTo>
                          <a:pt x="75" y="80"/>
                        </a:lnTo>
                        <a:lnTo>
                          <a:pt x="79" y="81"/>
                        </a:lnTo>
                        <a:lnTo>
                          <a:pt x="147" y="35"/>
                        </a:lnTo>
                        <a:lnTo>
                          <a:pt x="181" y="5"/>
                        </a:lnTo>
                        <a:lnTo>
                          <a:pt x="178" y="0"/>
                        </a:lnTo>
                        <a:lnTo>
                          <a:pt x="147" y="17"/>
                        </a:lnTo>
                        <a:lnTo>
                          <a:pt x="143" y="15"/>
                        </a:lnTo>
                        <a:lnTo>
                          <a:pt x="128" y="35"/>
                        </a:lnTo>
                        <a:lnTo>
                          <a:pt x="118" y="35"/>
                        </a:lnTo>
                        <a:lnTo>
                          <a:pt x="142" y="0"/>
                        </a:lnTo>
                        <a:lnTo>
                          <a:pt x="118" y="25"/>
                        </a:lnTo>
                        <a:lnTo>
                          <a:pt x="36" y="54"/>
                        </a:lnTo>
                        <a:lnTo>
                          <a:pt x="21" y="75"/>
                        </a:lnTo>
                        <a:lnTo>
                          <a:pt x="7" y="78"/>
                        </a:lnTo>
                        <a:lnTo>
                          <a:pt x="0" y="93"/>
                        </a:lnTo>
                        <a:lnTo>
                          <a:pt x="14" y="104"/>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08" name="Freeform 59"/>
                  <p:cNvSpPr>
                    <a:spLocks/>
                  </p:cNvSpPr>
                  <p:nvPr/>
                </p:nvSpPr>
                <p:spPr bwMode="auto">
                  <a:xfrm>
                    <a:off x="6783097" y="1868796"/>
                    <a:ext cx="187072" cy="352500"/>
                  </a:xfrm>
                  <a:custGeom>
                    <a:avLst/>
                    <a:gdLst>
                      <a:gd name="T0" fmla="*/ 41431045 w 159"/>
                      <a:gd name="T1" fmla="*/ 193191149 h 303"/>
                      <a:gd name="T2" fmla="*/ 52586350 w 159"/>
                      <a:gd name="T3" fmla="*/ 278879884 h 303"/>
                      <a:gd name="T4" fmla="*/ 114732924 w 159"/>
                      <a:gd name="T5" fmla="*/ 472071033 h 303"/>
                      <a:gd name="T6" fmla="*/ 229465848 w 159"/>
                      <a:gd name="T7" fmla="*/ 448701902 h 303"/>
                      <a:gd name="T8" fmla="*/ 219904168 w 159"/>
                      <a:gd name="T9" fmla="*/ 171378955 h 303"/>
                      <a:gd name="T10" fmla="*/ 248587752 w 159"/>
                      <a:gd name="T11" fmla="*/ 116848582 h 303"/>
                      <a:gd name="T12" fmla="*/ 253368592 w 159"/>
                      <a:gd name="T13" fmla="*/ 0 h 303"/>
                      <a:gd name="T14" fmla="*/ 0 w 159"/>
                      <a:gd name="T15" fmla="*/ 57645800 h 303"/>
                      <a:gd name="T16" fmla="*/ 41431045 w 159"/>
                      <a:gd name="T17" fmla="*/ 193191149 h 303"/>
                      <a:gd name="T18" fmla="*/ 41431045 w 159"/>
                      <a:gd name="T19" fmla="*/ 193191149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303"/>
                      <a:gd name="T32" fmla="*/ 159 w 159"/>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303">
                        <a:moveTo>
                          <a:pt x="26" y="124"/>
                        </a:moveTo>
                        <a:lnTo>
                          <a:pt x="33" y="179"/>
                        </a:lnTo>
                        <a:lnTo>
                          <a:pt x="72" y="303"/>
                        </a:lnTo>
                        <a:lnTo>
                          <a:pt x="144" y="288"/>
                        </a:lnTo>
                        <a:lnTo>
                          <a:pt x="138" y="110"/>
                        </a:lnTo>
                        <a:lnTo>
                          <a:pt x="156" y="75"/>
                        </a:lnTo>
                        <a:lnTo>
                          <a:pt x="159" y="0"/>
                        </a:lnTo>
                        <a:lnTo>
                          <a:pt x="0" y="37"/>
                        </a:lnTo>
                        <a:lnTo>
                          <a:pt x="26" y="124"/>
                        </a:lnTo>
                        <a:close/>
                      </a:path>
                    </a:pathLst>
                  </a:custGeom>
                  <a:gradFill rotWithShape="0">
                    <a:gsLst>
                      <a:gs pos="0">
                        <a:schemeClr val="tx2"/>
                      </a:gs>
                      <a:gs pos="100000">
                        <a:schemeClr val="hlink"/>
                      </a:gs>
                    </a:gsLst>
                    <a:path path="rect">
                      <a:fillToRect l="50000" t="50000" r="50000" b="50000"/>
                    </a:path>
                  </a:gradFill>
                  <a:ln w="9525">
                    <a:solidFill>
                      <a:schemeClr val="bg1"/>
                    </a:solidFill>
                    <a:round/>
                    <a:headEnd/>
                    <a:tailEnd/>
                  </a:ln>
                </p:spPr>
                <p:txBody>
                  <a:bodyPr/>
                  <a:lstStyle/>
                  <a:p>
                    <a:endParaRPr lang="en-US" dirty="0"/>
                  </a:p>
                </p:txBody>
              </p:sp>
              <p:sp>
                <p:nvSpPr>
                  <p:cNvPr id="809" name="Freeform 60"/>
                  <p:cNvSpPr>
                    <a:spLocks/>
                  </p:cNvSpPr>
                  <p:nvPr/>
                </p:nvSpPr>
                <p:spPr bwMode="auto">
                  <a:xfrm>
                    <a:off x="6944717" y="1816622"/>
                    <a:ext cx="173072" cy="386860"/>
                  </a:xfrm>
                  <a:custGeom>
                    <a:avLst/>
                    <a:gdLst>
                      <a:gd name="T0" fmla="*/ 0 w 147"/>
                      <a:gd name="T1" fmla="*/ 240813685 h 333"/>
                      <a:gd name="T2" fmla="*/ 28722266 w 147"/>
                      <a:gd name="T3" fmla="*/ 186435727 h 333"/>
                      <a:gd name="T4" fmla="*/ 33509308 w 147"/>
                      <a:gd name="T5" fmla="*/ 69913044 h 333"/>
                      <a:gd name="T6" fmla="*/ 30318432 w 147"/>
                      <a:gd name="T7" fmla="*/ 24858198 h 333"/>
                      <a:gd name="T8" fmla="*/ 76594158 w 147"/>
                      <a:gd name="T9" fmla="*/ 0 h 333"/>
                      <a:gd name="T10" fmla="*/ 183506738 w 147"/>
                      <a:gd name="T11" fmla="*/ 323156519 h 333"/>
                      <a:gd name="T12" fmla="*/ 234569540 w 147"/>
                      <a:gd name="T13" fmla="*/ 393069631 h 333"/>
                      <a:gd name="T14" fmla="*/ 232973373 w 147"/>
                      <a:gd name="T15" fmla="*/ 438125903 h 333"/>
                      <a:gd name="T16" fmla="*/ 183506738 w 147"/>
                      <a:gd name="T17" fmla="*/ 472305730 h 333"/>
                      <a:gd name="T18" fmla="*/ 9574088 w 147"/>
                      <a:gd name="T19" fmla="*/ 517360565 h 333"/>
                      <a:gd name="T20" fmla="*/ 0 w 147"/>
                      <a:gd name="T21" fmla="*/ 240813685 h 333"/>
                      <a:gd name="T22" fmla="*/ 0 w 147"/>
                      <a:gd name="T23" fmla="*/ 240813685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333"/>
                      <a:gd name="T38" fmla="*/ 147 w 147"/>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333">
                        <a:moveTo>
                          <a:pt x="0" y="155"/>
                        </a:moveTo>
                        <a:lnTo>
                          <a:pt x="18" y="120"/>
                        </a:lnTo>
                        <a:lnTo>
                          <a:pt x="21" y="45"/>
                        </a:lnTo>
                        <a:lnTo>
                          <a:pt x="19" y="16"/>
                        </a:lnTo>
                        <a:lnTo>
                          <a:pt x="48" y="0"/>
                        </a:lnTo>
                        <a:lnTo>
                          <a:pt x="115" y="208"/>
                        </a:lnTo>
                        <a:lnTo>
                          <a:pt x="147" y="253"/>
                        </a:lnTo>
                        <a:lnTo>
                          <a:pt x="146" y="282"/>
                        </a:lnTo>
                        <a:lnTo>
                          <a:pt x="115" y="304"/>
                        </a:lnTo>
                        <a:lnTo>
                          <a:pt x="6" y="333"/>
                        </a:lnTo>
                        <a:lnTo>
                          <a:pt x="0" y="155"/>
                        </a:lnTo>
                        <a:close/>
                      </a:path>
                    </a:pathLst>
                  </a:custGeom>
                  <a:gradFill rotWithShape="0">
                    <a:gsLst>
                      <a:gs pos="0">
                        <a:schemeClr val="bg1"/>
                      </a:gs>
                      <a:gs pos="100000">
                        <a:srgbClr val="524CCA"/>
                      </a:gs>
                    </a:gsLst>
                    <a:path path="rect">
                      <a:fillToRect l="50000" t="50000" r="50000" b="50000"/>
                    </a:path>
                  </a:gradFill>
                  <a:ln w="9525">
                    <a:solidFill>
                      <a:schemeClr val="tx1"/>
                    </a:solidFill>
                    <a:round/>
                    <a:headEnd/>
                    <a:tailEnd/>
                  </a:ln>
                </p:spPr>
                <p:txBody>
                  <a:bodyPr/>
                  <a:lstStyle/>
                  <a:p>
                    <a:endParaRPr lang="en-US" dirty="0"/>
                  </a:p>
                </p:txBody>
              </p:sp>
              <p:sp>
                <p:nvSpPr>
                  <p:cNvPr id="810" name="Freeform 61"/>
                  <p:cNvSpPr>
                    <a:spLocks/>
                  </p:cNvSpPr>
                  <p:nvPr/>
                </p:nvSpPr>
                <p:spPr bwMode="auto">
                  <a:xfrm>
                    <a:off x="1675298" y="1224880"/>
                    <a:ext cx="768045" cy="539811"/>
                  </a:xfrm>
                  <a:custGeom>
                    <a:avLst/>
                    <a:gdLst>
                      <a:gd name="T0" fmla="*/ 24 w 656"/>
                      <a:gd name="T1" fmla="*/ 101 h 464"/>
                      <a:gd name="T2" fmla="*/ 15 w 656"/>
                      <a:gd name="T3" fmla="*/ 229 h 464"/>
                      <a:gd name="T4" fmla="*/ 31 w 656"/>
                      <a:gd name="T5" fmla="*/ 229 h 464"/>
                      <a:gd name="T6" fmla="*/ 22 w 656"/>
                      <a:gd name="T7" fmla="*/ 256 h 464"/>
                      <a:gd name="T8" fmla="*/ 10 w 656"/>
                      <a:gd name="T9" fmla="*/ 241 h 464"/>
                      <a:gd name="T10" fmla="*/ 0 w 656"/>
                      <a:gd name="T11" fmla="*/ 273 h 464"/>
                      <a:gd name="T12" fmla="*/ 46 w 656"/>
                      <a:gd name="T13" fmla="*/ 299 h 464"/>
                      <a:gd name="T14" fmla="*/ 48 w 656"/>
                      <a:gd name="T15" fmla="*/ 310 h 464"/>
                      <a:gd name="T16" fmla="*/ 60 w 656"/>
                      <a:gd name="T17" fmla="*/ 312 h 464"/>
                      <a:gd name="T18" fmla="*/ 119 w 656"/>
                      <a:gd name="T19" fmla="*/ 406 h 464"/>
                      <a:gd name="T20" fmla="*/ 186 w 656"/>
                      <a:gd name="T21" fmla="*/ 403 h 464"/>
                      <a:gd name="T22" fmla="*/ 236 w 656"/>
                      <a:gd name="T23" fmla="*/ 425 h 464"/>
                      <a:gd name="T24" fmla="*/ 259 w 656"/>
                      <a:gd name="T25" fmla="*/ 421 h 464"/>
                      <a:gd name="T26" fmla="*/ 410 w 656"/>
                      <a:gd name="T27" fmla="*/ 425 h 464"/>
                      <a:gd name="T28" fmla="*/ 580 w 656"/>
                      <a:gd name="T29" fmla="*/ 464 h 464"/>
                      <a:gd name="T30" fmla="*/ 584 w 656"/>
                      <a:gd name="T31" fmla="*/ 413 h 464"/>
                      <a:gd name="T32" fmla="*/ 656 w 656"/>
                      <a:gd name="T33" fmla="*/ 116 h 464"/>
                      <a:gd name="T34" fmla="*/ 201 w 656"/>
                      <a:gd name="T35" fmla="*/ 0 h 464"/>
                      <a:gd name="T36" fmla="*/ 205 w 656"/>
                      <a:gd name="T37" fmla="*/ 87 h 464"/>
                      <a:gd name="T38" fmla="*/ 183 w 656"/>
                      <a:gd name="T39" fmla="*/ 159 h 464"/>
                      <a:gd name="T40" fmla="*/ 179 w 656"/>
                      <a:gd name="T41" fmla="*/ 196 h 464"/>
                      <a:gd name="T42" fmla="*/ 131 w 656"/>
                      <a:gd name="T43" fmla="*/ 210 h 464"/>
                      <a:gd name="T44" fmla="*/ 128 w 656"/>
                      <a:gd name="T45" fmla="*/ 191 h 464"/>
                      <a:gd name="T46" fmla="*/ 167 w 656"/>
                      <a:gd name="T47" fmla="*/ 167 h 464"/>
                      <a:gd name="T48" fmla="*/ 164 w 656"/>
                      <a:gd name="T49" fmla="*/ 148 h 464"/>
                      <a:gd name="T50" fmla="*/ 130 w 656"/>
                      <a:gd name="T51" fmla="*/ 152 h 464"/>
                      <a:gd name="T52" fmla="*/ 155 w 656"/>
                      <a:gd name="T53" fmla="*/ 130 h 464"/>
                      <a:gd name="T54" fmla="*/ 174 w 656"/>
                      <a:gd name="T55" fmla="*/ 114 h 464"/>
                      <a:gd name="T56" fmla="*/ 27 w 656"/>
                      <a:gd name="T57" fmla="*/ 22 h 464"/>
                      <a:gd name="T58" fmla="*/ 15 w 656"/>
                      <a:gd name="T59" fmla="*/ 48 h 464"/>
                      <a:gd name="T60" fmla="*/ 24 w 656"/>
                      <a:gd name="T61" fmla="*/ 101 h 464"/>
                      <a:gd name="T62" fmla="*/ 24 w 656"/>
                      <a:gd name="T63" fmla="*/ 10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6"/>
                      <a:gd name="T97" fmla="*/ 0 h 464"/>
                      <a:gd name="T98" fmla="*/ 656 w 656"/>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6" h="464">
                        <a:moveTo>
                          <a:pt x="24" y="101"/>
                        </a:moveTo>
                        <a:lnTo>
                          <a:pt x="15" y="229"/>
                        </a:lnTo>
                        <a:lnTo>
                          <a:pt x="31" y="229"/>
                        </a:lnTo>
                        <a:lnTo>
                          <a:pt x="22" y="256"/>
                        </a:lnTo>
                        <a:lnTo>
                          <a:pt x="10" y="241"/>
                        </a:lnTo>
                        <a:lnTo>
                          <a:pt x="0" y="273"/>
                        </a:lnTo>
                        <a:lnTo>
                          <a:pt x="46" y="299"/>
                        </a:lnTo>
                        <a:lnTo>
                          <a:pt x="48" y="310"/>
                        </a:lnTo>
                        <a:lnTo>
                          <a:pt x="60" y="312"/>
                        </a:lnTo>
                        <a:lnTo>
                          <a:pt x="119" y="406"/>
                        </a:lnTo>
                        <a:lnTo>
                          <a:pt x="186" y="403"/>
                        </a:lnTo>
                        <a:lnTo>
                          <a:pt x="236" y="425"/>
                        </a:lnTo>
                        <a:lnTo>
                          <a:pt x="259" y="421"/>
                        </a:lnTo>
                        <a:lnTo>
                          <a:pt x="410" y="425"/>
                        </a:lnTo>
                        <a:lnTo>
                          <a:pt x="580" y="464"/>
                        </a:lnTo>
                        <a:lnTo>
                          <a:pt x="584" y="413"/>
                        </a:lnTo>
                        <a:lnTo>
                          <a:pt x="656" y="116"/>
                        </a:lnTo>
                        <a:lnTo>
                          <a:pt x="201" y="0"/>
                        </a:lnTo>
                        <a:lnTo>
                          <a:pt x="205" y="87"/>
                        </a:lnTo>
                        <a:lnTo>
                          <a:pt x="183" y="159"/>
                        </a:lnTo>
                        <a:lnTo>
                          <a:pt x="179" y="196"/>
                        </a:lnTo>
                        <a:lnTo>
                          <a:pt x="131" y="210"/>
                        </a:lnTo>
                        <a:lnTo>
                          <a:pt x="128" y="191"/>
                        </a:lnTo>
                        <a:lnTo>
                          <a:pt x="167" y="167"/>
                        </a:lnTo>
                        <a:lnTo>
                          <a:pt x="164" y="148"/>
                        </a:lnTo>
                        <a:lnTo>
                          <a:pt x="130" y="152"/>
                        </a:lnTo>
                        <a:lnTo>
                          <a:pt x="155" y="130"/>
                        </a:lnTo>
                        <a:lnTo>
                          <a:pt x="174" y="114"/>
                        </a:lnTo>
                        <a:lnTo>
                          <a:pt x="27" y="22"/>
                        </a:lnTo>
                        <a:lnTo>
                          <a:pt x="15" y="48"/>
                        </a:lnTo>
                        <a:lnTo>
                          <a:pt x="24" y="101"/>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11" name="Freeform 62"/>
                  <p:cNvSpPr>
                    <a:spLocks/>
                  </p:cNvSpPr>
                  <p:nvPr/>
                </p:nvSpPr>
                <p:spPr bwMode="auto">
                  <a:xfrm>
                    <a:off x="1854808" y="1255653"/>
                    <a:ext cx="33338" cy="39749"/>
                  </a:xfrm>
                  <a:custGeom>
                    <a:avLst/>
                    <a:gdLst>
                      <a:gd name="T0" fmla="*/ 0 w 30"/>
                      <a:gd name="T1" fmla="*/ 17261 h 34"/>
                      <a:gd name="T2" fmla="*/ 24493 w 30"/>
                      <a:gd name="T3" fmla="*/ 0 h 34"/>
                      <a:gd name="T4" fmla="*/ 31947 w 30"/>
                      <a:gd name="T5" fmla="*/ 17261 h 34"/>
                      <a:gd name="T6" fmla="*/ 26623 w 30"/>
                      <a:gd name="T7" fmla="*/ 36680 h 34"/>
                      <a:gd name="T8" fmla="*/ 0 w 30"/>
                      <a:gd name="T9" fmla="*/ 17261 h 34"/>
                      <a:gd name="T10" fmla="*/ 0 w 30"/>
                      <a:gd name="T11" fmla="*/ 17261 h 34"/>
                      <a:gd name="T12" fmla="*/ 0 w 30"/>
                      <a:gd name="T13" fmla="*/ 17261 h 34"/>
                      <a:gd name="T14" fmla="*/ 0 60000 65536"/>
                      <a:gd name="T15" fmla="*/ 0 60000 65536"/>
                      <a:gd name="T16" fmla="*/ 0 60000 65536"/>
                      <a:gd name="T17" fmla="*/ 0 60000 65536"/>
                      <a:gd name="T18" fmla="*/ 0 60000 65536"/>
                      <a:gd name="T19" fmla="*/ 0 60000 65536"/>
                      <a:gd name="T20" fmla="*/ 0 60000 65536"/>
                      <a:gd name="T21" fmla="*/ 0 w 30"/>
                      <a:gd name="T22" fmla="*/ 0 h 34"/>
                      <a:gd name="T23" fmla="*/ 30 w 3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4">
                        <a:moveTo>
                          <a:pt x="0" y="16"/>
                        </a:moveTo>
                        <a:lnTo>
                          <a:pt x="23" y="0"/>
                        </a:lnTo>
                        <a:lnTo>
                          <a:pt x="30" y="16"/>
                        </a:lnTo>
                        <a:lnTo>
                          <a:pt x="25" y="34"/>
                        </a:lnTo>
                        <a:lnTo>
                          <a:pt x="0" y="16"/>
                        </a:lnTo>
                        <a:close/>
                      </a:path>
                    </a:pathLst>
                  </a:custGeom>
                  <a:solidFill>
                    <a:schemeClr val="bg2">
                      <a:lumMod val="75000"/>
                    </a:schemeClr>
                  </a:solidFill>
                  <a:ln w="1651">
                    <a:solidFill>
                      <a:schemeClr val="tx1"/>
                    </a:solidFill>
                    <a:round/>
                    <a:headEnd/>
                    <a:tailEnd/>
                  </a:ln>
                </p:spPr>
                <p:txBody>
                  <a:bodyPr/>
                  <a:lstStyle/>
                  <a:p>
                    <a:pPr>
                      <a:defRPr/>
                    </a:pPr>
                    <a:endParaRPr lang="en-US" dirty="0"/>
                  </a:p>
                </p:txBody>
              </p:sp>
              <p:sp>
                <p:nvSpPr>
                  <p:cNvPr id="812" name="Freeform 63"/>
                  <p:cNvSpPr>
                    <a:spLocks/>
                  </p:cNvSpPr>
                  <p:nvPr/>
                </p:nvSpPr>
                <p:spPr bwMode="auto">
                  <a:xfrm>
                    <a:off x="2384362" y="2371178"/>
                    <a:ext cx="651364" cy="787278"/>
                  </a:xfrm>
                  <a:custGeom>
                    <a:avLst/>
                    <a:gdLst>
                      <a:gd name="T0" fmla="*/ 132078 w 555"/>
                      <a:gd name="T1" fmla="*/ 0 h 675"/>
                      <a:gd name="T2" fmla="*/ 424616 w 555"/>
                      <a:gd name="T3" fmla="*/ 53082 h 675"/>
                      <a:gd name="T4" fmla="*/ 402784 w 555"/>
                      <a:gd name="T5" fmla="*/ 180913 h 675"/>
                      <a:gd name="T6" fmla="*/ 605814 w 555"/>
                      <a:gd name="T7" fmla="*/ 212329 h 675"/>
                      <a:gd name="T8" fmla="*/ 527222 w 555"/>
                      <a:gd name="T9" fmla="*/ 731236 h 675"/>
                      <a:gd name="T10" fmla="*/ 0 w 555"/>
                      <a:gd name="T11" fmla="*/ 644571 h 675"/>
                      <a:gd name="T12" fmla="*/ 132078 w 555"/>
                      <a:gd name="T13" fmla="*/ 0 h 675"/>
                      <a:gd name="T14" fmla="*/ 132078 w 555"/>
                      <a:gd name="T15" fmla="*/ 0 h 675"/>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75"/>
                      <a:gd name="T26" fmla="*/ 555 w 555"/>
                      <a:gd name="T27" fmla="*/ 675 h 6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75">
                        <a:moveTo>
                          <a:pt x="121" y="0"/>
                        </a:moveTo>
                        <a:lnTo>
                          <a:pt x="389" y="49"/>
                        </a:lnTo>
                        <a:lnTo>
                          <a:pt x="369" y="167"/>
                        </a:lnTo>
                        <a:lnTo>
                          <a:pt x="555" y="196"/>
                        </a:lnTo>
                        <a:lnTo>
                          <a:pt x="483" y="675"/>
                        </a:lnTo>
                        <a:lnTo>
                          <a:pt x="0" y="595"/>
                        </a:lnTo>
                        <a:lnTo>
                          <a:pt x="121" y="0"/>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13" name="Freeform 64"/>
                  <p:cNvSpPr>
                    <a:spLocks/>
                  </p:cNvSpPr>
                  <p:nvPr/>
                </p:nvSpPr>
                <p:spPr bwMode="auto">
                  <a:xfrm>
                    <a:off x="1471427" y="1554408"/>
                    <a:ext cx="918064" cy="752659"/>
                  </a:xfrm>
                  <a:custGeom>
                    <a:avLst/>
                    <a:gdLst>
                      <a:gd name="T0" fmla="*/ 0 w 783"/>
                      <a:gd name="T1" fmla="*/ 483 h 646"/>
                      <a:gd name="T2" fmla="*/ 35 w 783"/>
                      <a:gd name="T3" fmla="*/ 319 h 646"/>
                      <a:gd name="T4" fmla="*/ 74 w 783"/>
                      <a:gd name="T5" fmla="*/ 271 h 646"/>
                      <a:gd name="T6" fmla="*/ 169 w 783"/>
                      <a:gd name="T7" fmla="*/ 0 h 646"/>
                      <a:gd name="T8" fmla="*/ 219 w 783"/>
                      <a:gd name="T9" fmla="*/ 14 h 646"/>
                      <a:gd name="T10" fmla="*/ 221 w 783"/>
                      <a:gd name="T11" fmla="*/ 26 h 646"/>
                      <a:gd name="T12" fmla="*/ 233 w 783"/>
                      <a:gd name="T13" fmla="*/ 27 h 646"/>
                      <a:gd name="T14" fmla="*/ 292 w 783"/>
                      <a:gd name="T15" fmla="*/ 121 h 646"/>
                      <a:gd name="T16" fmla="*/ 359 w 783"/>
                      <a:gd name="T17" fmla="*/ 120 h 646"/>
                      <a:gd name="T18" fmla="*/ 409 w 783"/>
                      <a:gd name="T19" fmla="*/ 142 h 646"/>
                      <a:gd name="T20" fmla="*/ 432 w 783"/>
                      <a:gd name="T21" fmla="*/ 137 h 646"/>
                      <a:gd name="T22" fmla="*/ 583 w 783"/>
                      <a:gd name="T23" fmla="*/ 142 h 646"/>
                      <a:gd name="T24" fmla="*/ 753 w 783"/>
                      <a:gd name="T25" fmla="*/ 179 h 646"/>
                      <a:gd name="T26" fmla="*/ 762 w 783"/>
                      <a:gd name="T27" fmla="*/ 201 h 646"/>
                      <a:gd name="T28" fmla="*/ 783 w 783"/>
                      <a:gd name="T29" fmla="*/ 230 h 646"/>
                      <a:gd name="T30" fmla="*/ 724 w 783"/>
                      <a:gd name="T31" fmla="*/ 317 h 646"/>
                      <a:gd name="T32" fmla="*/ 689 w 783"/>
                      <a:gd name="T33" fmla="*/ 350 h 646"/>
                      <a:gd name="T34" fmla="*/ 683 w 783"/>
                      <a:gd name="T35" fmla="*/ 374 h 646"/>
                      <a:gd name="T36" fmla="*/ 704 w 783"/>
                      <a:gd name="T37" fmla="*/ 399 h 646"/>
                      <a:gd name="T38" fmla="*/ 680 w 783"/>
                      <a:gd name="T39" fmla="*/ 452 h 646"/>
                      <a:gd name="T40" fmla="*/ 632 w 783"/>
                      <a:gd name="T41" fmla="*/ 646 h 646"/>
                      <a:gd name="T42" fmla="*/ 369 w 783"/>
                      <a:gd name="T43" fmla="*/ 583 h 646"/>
                      <a:gd name="T44" fmla="*/ 0 w 783"/>
                      <a:gd name="T45" fmla="*/ 483 h 646"/>
                      <a:gd name="T46" fmla="*/ 0 w 783"/>
                      <a:gd name="T47" fmla="*/ 483 h 6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3"/>
                      <a:gd name="T73" fmla="*/ 0 h 646"/>
                      <a:gd name="T74" fmla="*/ 783 w 783"/>
                      <a:gd name="T75" fmla="*/ 646 h 6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3" h="646">
                        <a:moveTo>
                          <a:pt x="0" y="483"/>
                        </a:moveTo>
                        <a:lnTo>
                          <a:pt x="35" y="319"/>
                        </a:lnTo>
                        <a:lnTo>
                          <a:pt x="74" y="271"/>
                        </a:lnTo>
                        <a:lnTo>
                          <a:pt x="169" y="0"/>
                        </a:lnTo>
                        <a:lnTo>
                          <a:pt x="219" y="14"/>
                        </a:lnTo>
                        <a:lnTo>
                          <a:pt x="221" y="26"/>
                        </a:lnTo>
                        <a:lnTo>
                          <a:pt x="233" y="27"/>
                        </a:lnTo>
                        <a:lnTo>
                          <a:pt x="292" y="121"/>
                        </a:lnTo>
                        <a:lnTo>
                          <a:pt x="359" y="120"/>
                        </a:lnTo>
                        <a:lnTo>
                          <a:pt x="409" y="142"/>
                        </a:lnTo>
                        <a:lnTo>
                          <a:pt x="432" y="137"/>
                        </a:lnTo>
                        <a:lnTo>
                          <a:pt x="583" y="142"/>
                        </a:lnTo>
                        <a:lnTo>
                          <a:pt x="753" y="179"/>
                        </a:lnTo>
                        <a:lnTo>
                          <a:pt x="762" y="201"/>
                        </a:lnTo>
                        <a:lnTo>
                          <a:pt x="783" y="230"/>
                        </a:lnTo>
                        <a:lnTo>
                          <a:pt x="724" y="317"/>
                        </a:lnTo>
                        <a:lnTo>
                          <a:pt x="689" y="350"/>
                        </a:lnTo>
                        <a:lnTo>
                          <a:pt x="683" y="374"/>
                        </a:lnTo>
                        <a:lnTo>
                          <a:pt x="704" y="399"/>
                        </a:lnTo>
                        <a:lnTo>
                          <a:pt x="680" y="452"/>
                        </a:lnTo>
                        <a:lnTo>
                          <a:pt x="632" y="646"/>
                        </a:lnTo>
                        <a:lnTo>
                          <a:pt x="369" y="583"/>
                        </a:lnTo>
                        <a:lnTo>
                          <a:pt x="0" y="48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14" name="Freeform 65"/>
                  <p:cNvSpPr>
                    <a:spLocks/>
                  </p:cNvSpPr>
                  <p:nvPr/>
                </p:nvSpPr>
                <p:spPr bwMode="auto">
                  <a:xfrm>
                    <a:off x="1386801" y="2116017"/>
                    <a:ext cx="910370" cy="1506600"/>
                  </a:xfrm>
                  <a:custGeom>
                    <a:avLst/>
                    <a:gdLst>
                      <a:gd name="T0" fmla="*/ 26 w 777"/>
                      <a:gd name="T1" fmla="*/ 262 h 1294"/>
                      <a:gd name="T2" fmla="*/ 3 w 777"/>
                      <a:gd name="T3" fmla="*/ 363 h 1294"/>
                      <a:gd name="T4" fmla="*/ 79 w 777"/>
                      <a:gd name="T5" fmla="*/ 525 h 1294"/>
                      <a:gd name="T6" fmla="*/ 92 w 777"/>
                      <a:gd name="T7" fmla="*/ 515 h 1294"/>
                      <a:gd name="T8" fmla="*/ 116 w 777"/>
                      <a:gd name="T9" fmla="*/ 583 h 1294"/>
                      <a:gd name="T10" fmla="*/ 79 w 777"/>
                      <a:gd name="T11" fmla="*/ 535 h 1294"/>
                      <a:gd name="T12" fmla="*/ 70 w 777"/>
                      <a:gd name="T13" fmla="*/ 610 h 1294"/>
                      <a:gd name="T14" fmla="*/ 113 w 777"/>
                      <a:gd name="T15" fmla="*/ 656 h 1294"/>
                      <a:gd name="T16" fmla="*/ 84 w 777"/>
                      <a:gd name="T17" fmla="*/ 719 h 1294"/>
                      <a:gd name="T18" fmla="*/ 166 w 777"/>
                      <a:gd name="T19" fmla="*/ 892 h 1294"/>
                      <a:gd name="T20" fmla="*/ 147 w 777"/>
                      <a:gd name="T21" fmla="*/ 955 h 1294"/>
                      <a:gd name="T22" fmla="*/ 254 w 777"/>
                      <a:gd name="T23" fmla="*/ 1004 h 1294"/>
                      <a:gd name="T24" fmla="*/ 294 w 777"/>
                      <a:gd name="T25" fmla="*/ 1055 h 1294"/>
                      <a:gd name="T26" fmla="*/ 340 w 777"/>
                      <a:gd name="T27" fmla="*/ 1072 h 1294"/>
                      <a:gd name="T28" fmla="*/ 340 w 777"/>
                      <a:gd name="T29" fmla="*/ 1103 h 1294"/>
                      <a:gd name="T30" fmla="*/ 369 w 777"/>
                      <a:gd name="T31" fmla="*/ 1110 h 1294"/>
                      <a:gd name="T32" fmla="*/ 432 w 777"/>
                      <a:gd name="T33" fmla="*/ 1209 h 1294"/>
                      <a:gd name="T34" fmla="*/ 432 w 777"/>
                      <a:gd name="T35" fmla="*/ 1279 h 1294"/>
                      <a:gd name="T36" fmla="*/ 709 w 777"/>
                      <a:gd name="T37" fmla="*/ 1294 h 1294"/>
                      <a:gd name="T38" fmla="*/ 692 w 777"/>
                      <a:gd name="T39" fmla="*/ 1267 h 1294"/>
                      <a:gd name="T40" fmla="*/ 700 w 777"/>
                      <a:gd name="T41" fmla="*/ 1224 h 1294"/>
                      <a:gd name="T42" fmla="*/ 745 w 777"/>
                      <a:gd name="T43" fmla="*/ 1154 h 1294"/>
                      <a:gd name="T44" fmla="*/ 777 w 777"/>
                      <a:gd name="T45" fmla="*/ 1134 h 1294"/>
                      <a:gd name="T46" fmla="*/ 758 w 777"/>
                      <a:gd name="T47" fmla="*/ 1108 h 1294"/>
                      <a:gd name="T48" fmla="*/ 746 w 777"/>
                      <a:gd name="T49" fmla="*/ 1040 h 1294"/>
                      <a:gd name="T50" fmla="*/ 348 w 777"/>
                      <a:gd name="T51" fmla="*/ 445 h 1294"/>
                      <a:gd name="T52" fmla="*/ 442 w 777"/>
                      <a:gd name="T53" fmla="*/ 100 h 1294"/>
                      <a:gd name="T54" fmla="*/ 73 w 777"/>
                      <a:gd name="T55" fmla="*/ 0 h 1294"/>
                      <a:gd name="T56" fmla="*/ 63 w 777"/>
                      <a:gd name="T57" fmla="*/ 20 h 1294"/>
                      <a:gd name="T58" fmla="*/ 0 w 777"/>
                      <a:gd name="T59" fmla="*/ 172 h 1294"/>
                      <a:gd name="T60" fmla="*/ 26 w 777"/>
                      <a:gd name="T61" fmla="*/ 262 h 1294"/>
                      <a:gd name="T62" fmla="*/ 26 w 777"/>
                      <a:gd name="T63" fmla="*/ 262 h 1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7"/>
                      <a:gd name="T97" fmla="*/ 0 h 1294"/>
                      <a:gd name="T98" fmla="*/ 777 w 777"/>
                      <a:gd name="T99" fmla="*/ 1294 h 1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7" h="1294">
                        <a:moveTo>
                          <a:pt x="26" y="262"/>
                        </a:moveTo>
                        <a:lnTo>
                          <a:pt x="3" y="363"/>
                        </a:lnTo>
                        <a:lnTo>
                          <a:pt x="79" y="525"/>
                        </a:lnTo>
                        <a:lnTo>
                          <a:pt x="92" y="515"/>
                        </a:lnTo>
                        <a:lnTo>
                          <a:pt x="116" y="583"/>
                        </a:lnTo>
                        <a:lnTo>
                          <a:pt x="79" y="535"/>
                        </a:lnTo>
                        <a:lnTo>
                          <a:pt x="70" y="610"/>
                        </a:lnTo>
                        <a:lnTo>
                          <a:pt x="113" y="656"/>
                        </a:lnTo>
                        <a:lnTo>
                          <a:pt x="84" y="719"/>
                        </a:lnTo>
                        <a:lnTo>
                          <a:pt x="166" y="892"/>
                        </a:lnTo>
                        <a:lnTo>
                          <a:pt x="147" y="955"/>
                        </a:lnTo>
                        <a:lnTo>
                          <a:pt x="254" y="1004"/>
                        </a:lnTo>
                        <a:lnTo>
                          <a:pt x="294" y="1055"/>
                        </a:lnTo>
                        <a:lnTo>
                          <a:pt x="340" y="1072"/>
                        </a:lnTo>
                        <a:lnTo>
                          <a:pt x="340" y="1103"/>
                        </a:lnTo>
                        <a:lnTo>
                          <a:pt x="369" y="1110"/>
                        </a:lnTo>
                        <a:lnTo>
                          <a:pt x="432" y="1209"/>
                        </a:lnTo>
                        <a:lnTo>
                          <a:pt x="432" y="1279"/>
                        </a:lnTo>
                        <a:lnTo>
                          <a:pt x="709" y="1294"/>
                        </a:lnTo>
                        <a:lnTo>
                          <a:pt x="692" y="1267"/>
                        </a:lnTo>
                        <a:lnTo>
                          <a:pt x="700" y="1224"/>
                        </a:lnTo>
                        <a:lnTo>
                          <a:pt x="745" y="1154"/>
                        </a:lnTo>
                        <a:lnTo>
                          <a:pt x="777" y="1134"/>
                        </a:lnTo>
                        <a:lnTo>
                          <a:pt x="758" y="1108"/>
                        </a:lnTo>
                        <a:lnTo>
                          <a:pt x="746" y="1040"/>
                        </a:lnTo>
                        <a:lnTo>
                          <a:pt x="348" y="445"/>
                        </a:lnTo>
                        <a:lnTo>
                          <a:pt x="442" y="100"/>
                        </a:lnTo>
                        <a:lnTo>
                          <a:pt x="73" y="0"/>
                        </a:lnTo>
                        <a:lnTo>
                          <a:pt x="63" y="20"/>
                        </a:lnTo>
                        <a:lnTo>
                          <a:pt x="0" y="172"/>
                        </a:lnTo>
                        <a:lnTo>
                          <a:pt x="26" y="262"/>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15" name="Freeform 66"/>
                  <p:cNvSpPr>
                    <a:spLocks/>
                  </p:cNvSpPr>
                  <p:nvPr/>
                </p:nvSpPr>
                <p:spPr bwMode="auto">
                  <a:xfrm>
                    <a:off x="1794544" y="2232699"/>
                    <a:ext cx="730861" cy="1093727"/>
                  </a:xfrm>
                  <a:custGeom>
                    <a:avLst/>
                    <a:gdLst>
                      <a:gd name="T0" fmla="*/ 0 w 625"/>
                      <a:gd name="T1" fmla="*/ 373039 h 940"/>
                      <a:gd name="T2" fmla="*/ 432498 w 625"/>
                      <a:gd name="T3" fmla="*/ 1016395 h 940"/>
                      <a:gd name="T4" fmla="*/ 447711 w 625"/>
                      <a:gd name="T5" fmla="*/ 877992 h 940"/>
                      <a:gd name="T6" fmla="*/ 471618 w 625"/>
                      <a:gd name="T7" fmla="*/ 870423 h 940"/>
                      <a:gd name="T8" fmla="*/ 512912 w 625"/>
                      <a:gd name="T9" fmla="*/ 894211 h 940"/>
                      <a:gd name="T10" fmla="*/ 547686 w 625"/>
                      <a:gd name="T11" fmla="*/ 773109 h 940"/>
                      <a:gd name="T12" fmla="*/ 679174 w 625"/>
                      <a:gd name="T13" fmla="*/ 129753 h 940"/>
                      <a:gd name="T14" fmla="*/ 387944 w 625"/>
                      <a:gd name="T15" fmla="*/ 68120 h 940"/>
                      <a:gd name="T16" fmla="*/ 102148 w 625"/>
                      <a:gd name="T17" fmla="*/ 0 h 940"/>
                      <a:gd name="T18" fmla="*/ 0 w 625"/>
                      <a:gd name="T19" fmla="*/ 373039 h 940"/>
                      <a:gd name="T20" fmla="*/ 0 w 625"/>
                      <a:gd name="T21" fmla="*/ 373039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5"/>
                      <a:gd name="T34" fmla="*/ 0 h 940"/>
                      <a:gd name="T35" fmla="*/ 625 w 625"/>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5" h="940">
                        <a:moveTo>
                          <a:pt x="0" y="345"/>
                        </a:moveTo>
                        <a:lnTo>
                          <a:pt x="398" y="940"/>
                        </a:lnTo>
                        <a:lnTo>
                          <a:pt x="412" y="812"/>
                        </a:lnTo>
                        <a:lnTo>
                          <a:pt x="434" y="805"/>
                        </a:lnTo>
                        <a:lnTo>
                          <a:pt x="472" y="827"/>
                        </a:lnTo>
                        <a:lnTo>
                          <a:pt x="504" y="715"/>
                        </a:lnTo>
                        <a:lnTo>
                          <a:pt x="625" y="120"/>
                        </a:lnTo>
                        <a:lnTo>
                          <a:pt x="357" y="63"/>
                        </a:lnTo>
                        <a:lnTo>
                          <a:pt x="94" y="0"/>
                        </a:lnTo>
                        <a:lnTo>
                          <a:pt x="0" y="345"/>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16" name="Freeform 67"/>
                  <p:cNvSpPr>
                    <a:spLocks/>
                  </p:cNvSpPr>
                  <p:nvPr/>
                </p:nvSpPr>
                <p:spPr bwMode="auto">
                  <a:xfrm>
                    <a:off x="2212545" y="1356947"/>
                    <a:ext cx="688547" cy="1071930"/>
                  </a:xfrm>
                  <a:custGeom>
                    <a:avLst/>
                    <a:gdLst>
                      <a:gd name="T0" fmla="*/ 0 w 588"/>
                      <a:gd name="T1" fmla="*/ 881615 h 921"/>
                      <a:gd name="T2" fmla="*/ 52352 w 588"/>
                      <a:gd name="T3" fmla="*/ 671758 h 921"/>
                      <a:gd name="T4" fmla="*/ 78528 w 588"/>
                      <a:gd name="T5" fmla="*/ 614426 h 921"/>
                      <a:gd name="T6" fmla="*/ 55624 w 588"/>
                      <a:gd name="T7" fmla="*/ 587383 h 921"/>
                      <a:gd name="T8" fmla="*/ 62168 w 588"/>
                      <a:gd name="T9" fmla="*/ 561421 h 921"/>
                      <a:gd name="T10" fmla="*/ 100341 w 588"/>
                      <a:gd name="T11" fmla="*/ 525724 h 921"/>
                      <a:gd name="T12" fmla="*/ 164690 w 588"/>
                      <a:gd name="T13" fmla="*/ 431613 h 921"/>
                      <a:gd name="T14" fmla="*/ 141786 w 588"/>
                      <a:gd name="T15" fmla="*/ 400242 h 921"/>
                      <a:gd name="T16" fmla="*/ 131970 w 588"/>
                      <a:gd name="T17" fmla="*/ 376444 h 921"/>
                      <a:gd name="T18" fmla="*/ 136333 w 588"/>
                      <a:gd name="T19" fmla="*/ 323439 h 921"/>
                      <a:gd name="T20" fmla="*/ 214861 w 588"/>
                      <a:gd name="T21" fmla="*/ 0 h 921"/>
                      <a:gd name="T22" fmla="*/ 297752 w 588"/>
                      <a:gd name="T23" fmla="*/ 18390 h 921"/>
                      <a:gd name="T24" fmla="*/ 270485 w 588"/>
                      <a:gd name="T25" fmla="*/ 143871 h 921"/>
                      <a:gd name="T26" fmla="*/ 289026 w 588"/>
                      <a:gd name="T27" fmla="*/ 188222 h 921"/>
                      <a:gd name="T28" fmla="*/ 291208 w 588"/>
                      <a:gd name="T29" fmla="*/ 216347 h 921"/>
                      <a:gd name="T30" fmla="*/ 281392 w 588"/>
                      <a:gd name="T31" fmla="*/ 221756 h 921"/>
                      <a:gd name="T32" fmla="*/ 313021 w 588"/>
                      <a:gd name="T33" fmla="*/ 250963 h 921"/>
                      <a:gd name="T34" fmla="*/ 346831 w 588"/>
                      <a:gd name="T35" fmla="*/ 332093 h 921"/>
                      <a:gd name="T36" fmla="*/ 357738 w 588"/>
                      <a:gd name="T37" fmla="*/ 404569 h 921"/>
                      <a:gd name="T38" fmla="*/ 363191 w 588"/>
                      <a:gd name="T39" fmla="*/ 443512 h 921"/>
                      <a:gd name="T40" fmla="*/ 339197 w 588"/>
                      <a:gd name="T41" fmla="*/ 480291 h 921"/>
                      <a:gd name="T42" fmla="*/ 355557 w 588"/>
                      <a:gd name="T43" fmla="*/ 496517 h 921"/>
                      <a:gd name="T44" fmla="*/ 400274 w 588"/>
                      <a:gd name="T45" fmla="*/ 472719 h 921"/>
                      <a:gd name="T46" fmla="*/ 430813 w 588"/>
                      <a:gd name="T47" fmla="*/ 600364 h 921"/>
                      <a:gd name="T48" fmla="*/ 450445 w 588"/>
                      <a:gd name="T49" fmla="*/ 606854 h 921"/>
                      <a:gd name="T50" fmla="*/ 454807 w 588"/>
                      <a:gd name="T51" fmla="*/ 643633 h 921"/>
                      <a:gd name="T52" fmla="*/ 512612 w 588"/>
                      <a:gd name="T53" fmla="*/ 658777 h 921"/>
                      <a:gd name="T54" fmla="*/ 604228 w 588"/>
                      <a:gd name="T55" fmla="*/ 658777 h 921"/>
                      <a:gd name="T56" fmla="*/ 641311 w 588"/>
                      <a:gd name="T57" fmla="*/ 675003 h 921"/>
                      <a:gd name="T58" fmla="*/ 586778 w 588"/>
                      <a:gd name="T59" fmla="*/ 996279 h 921"/>
                      <a:gd name="T60" fmla="*/ 292298 w 588"/>
                      <a:gd name="T61" fmla="*/ 943274 h 921"/>
                      <a:gd name="T62" fmla="*/ 0 w 588"/>
                      <a:gd name="T63" fmla="*/ 881615 h 921"/>
                      <a:gd name="T64" fmla="*/ 0 w 588"/>
                      <a:gd name="T65" fmla="*/ 881615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8"/>
                      <a:gd name="T100" fmla="*/ 0 h 921"/>
                      <a:gd name="T101" fmla="*/ 588 w 588"/>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8" h="921">
                        <a:moveTo>
                          <a:pt x="0" y="815"/>
                        </a:moveTo>
                        <a:lnTo>
                          <a:pt x="48" y="621"/>
                        </a:lnTo>
                        <a:lnTo>
                          <a:pt x="72" y="568"/>
                        </a:lnTo>
                        <a:lnTo>
                          <a:pt x="51" y="543"/>
                        </a:lnTo>
                        <a:lnTo>
                          <a:pt x="57" y="519"/>
                        </a:lnTo>
                        <a:lnTo>
                          <a:pt x="92" y="486"/>
                        </a:lnTo>
                        <a:lnTo>
                          <a:pt x="151" y="399"/>
                        </a:lnTo>
                        <a:lnTo>
                          <a:pt x="130" y="370"/>
                        </a:lnTo>
                        <a:lnTo>
                          <a:pt x="121" y="348"/>
                        </a:lnTo>
                        <a:lnTo>
                          <a:pt x="125" y="299"/>
                        </a:lnTo>
                        <a:lnTo>
                          <a:pt x="197" y="0"/>
                        </a:lnTo>
                        <a:lnTo>
                          <a:pt x="273" y="17"/>
                        </a:lnTo>
                        <a:lnTo>
                          <a:pt x="248" y="133"/>
                        </a:lnTo>
                        <a:lnTo>
                          <a:pt x="265" y="174"/>
                        </a:lnTo>
                        <a:lnTo>
                          <a:pt x="267" y="200"/>
                        </a:lnTo>
                        <a:lnTo>
                          <a:pt x="258" y="205"/>
                        </a:lnTo>
                        <a:lnTo>
                          <a:pt x="287" y="232"/>
                        </a:lnTo>
                        <a:lnTo>
                          <a:pt x="318" y="307"/>
                        </a:lnTo>
                        <a:lnTo>
                          <a:pt x="328" y="374"/>
                        </a:lnTo>
                        <a:lnTo>
                          <a:pt x="333" y="410"/>
                        </a:lnTo>
                        <a:lnTo>
                          <a:pt x="311" y="444"/>
                        </a:lnTo>
                        <a:lnTo>
                          <a:pt x="326" y="459"/>
                        </a:lnTo>
                        <a:lnTo>
                          <a:pt x="367" y="437"/>
                        </a:lnTo>
                        <a:lnTo>
                          <a:pt x="395" y="555"/>
                        </a:lnTo>
                        <a:lnTo>
                          <a:pt x="413" y="561"/>
                        </a:lnTo>
                        <a:lnTo>
                          <a:pt x="417" y="595"/>
                        </a:lnTo>
                        <a:lnTo>
                          <a:pt x="470" y="609"/>
                        </a:lnTo>
                        <a:lnTo>
                          <a:pt x="554" y="609"/>
                        </a:lnTo>
                        <a:lnTo>
                          <a:pt x="588" y="624"/>
                        </a:lnTo>
                        <a:lnTo>
                          <a:pt x="538" y="921"/>
                        </a:lnTo>
                        <a:lnTo>
                          <a:pt x="268" y="872"/>
                        </a:lnTo>
                        <a:lnTo>
                          <a:pt x="0" y="815"/>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17" name="Freeform 68"/>
                  <p:cNvSpPr>
                    <a:spLocks/>
                  </p:cNvSpPr>
                  <p:nvPr/>
                </p:nvSpPr>
                <p:spPr bwMode="auto">
                  <a:xfrm>
                    <a:off x="2502325" y="1377463"/>
                    <a:ext cx="1175788" cy="723168"/>
                  </a:xfrm>
                  <a:custGeom>
                    <a:avLst/>
                    <a:gdLst>
                      <a:gd name="T0" fmla="*/ 18512 w 1004"/>
                      <a:gd name="T1" fmla="*/ 169913 h 621"/>
                      <a:gd name="T2" fmla="*/ 20690 w 1004"/>
                      <a:gd name="T3" fmla="*/ 198051 h 621"/>
                      <a:gd name="T4" fmla="*/ 10889 w 1004"/>
                      <a:gd name="T5" fmla="*/ 203462 h 621"/>
                      <a:gd name="T6" fmla="*/ 42469 w 1004"/>
                      <a:gd name="T7" fmla="*/ 232683 h 621"/>
                      <a:gd name="T8" fmla="*/ 76226 w 1004"/>
                      <a:gd name="T9" fmla="*/ 313851 h 621"/>
                      <a:gd name="T10" fmla="*/ 87116 w 1004"/>
                      <a:gd name="T11" fmla="*/ 386362 h 621"/>
                      <a:gd name="T12" fmla="*/ 92561 w 1004"/>
                      <a:gd name="T13" fmla="*/ 425323 h 621"/>
                      <a:gd name="T14" fmla="*/ 68604 w 1004"/>
                      <a:gd name="T15" fmla="*/ 462119 h 621"/>
                      <a:gd name="T16" fmla="*/ 84938 w 1004"/>
                      <a:gd name="T17" fmla="*/ 478353 h 621"/>
                      <a:gd name="T18" fmla="*/ 129585 w 1004"/>
                      <a:gd name="T19" fmla="*/ 454543 h 621"/>
                      <a:gd name="T20" fmla="*/ 160075 w 1004"/>
                      <a:gd name="T21" fmla="*/ 582249 h 621"/>
                      <a:gd name="T22" fmla="*/ 179676 w 1004"/>
                      <a:gd name="T23" fmla="*/ 588742 h 621"/>
                      <a:gd name="T24" fmla="*/ 184032 w 1004"/>
                      <a:gd name="T25" fmla="*/ 625538 h 621"/>
                      <a:gd name="T26" fmla="*/ 200366 w 1004"/>
                      <a:gd name="T27" fmla="*/ 642854 h 621"/>
                      <a:gd name="T28" fmla="*/ 241747 w 1004"/>
                      <a:gd name="T29" fmla="*/ 640690 h 621"/>
                      <a:gd name="T30" fmla="*/ 333218 w 1004"/>
                      <a:gd name="T31" fmla="*/ 640690 h 621"/>
                      <a:gd name="T32" fmla="*/ 370242 w 1004"/>
                      <a:gd name="T33" fmla="*/ 656924 h 621"/>
                      <a:gd name="T34" fmla="*/ 381132 w 1004"/>
                      <a:gd name="T35" fmla="*/ 590907 h 621"/>
                      <a:gd name="T36" fmla="*/ 678415 w 1004"/>
                      <a:gd name="T37" fmla="*/ 635279 h 621"/>
                      <a:gd name="T38" fmla="*/ 1045390 w 1004"/>
                      <a:gd name="T39" fmla="*/ 672075 h 621"/>
                      <a:gd name="T40" fmla="*/ 1056280 w 1004"/>
                      <a:gd name="T41" fmla="*/ 550863 h 621"/>
                      <a:gd name="T42" fmla="*/ 1093304 w 1004"/>
                      <a:gd name="T43" fmla="*/ 156926 h 621"/>
                      <a:gd name="T44" fmla="*/ 607633 w 1004"/>
                      <a:gd name="T45" fmla="*/ 101731 h 621"/>
                      <a:gd name="T46" fmla="*/ 368065 w 1004"/>
                      <a:gd name="T47" fmla="*/ 64935 h 621"/>
                      <a:gd name="T48" fmla="*/ 27224 w 1004"/>
                      <a:gd name="T49" fmla="*/ 0 h 621"/>
                      <a:gd name="T50" fmla="*/ 0 w 1004"/>
                      <a:gd name="T51" fmla="*/ 125541 h 621"/>
                      <a:gd name="T52" fmla="*/ 18512 w 1004"/>
                      <a:gd name="T53" fmla="*/ 169913 h 621"/>
                      <a:gd name="T54" fmla="*/ 18512 w 1004"/>
                      <a:gd name="T55" fmla="*/ 169913 h 6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4"/>
                      <a:gd name="T85" fmla="*/ 0 h 621"/>
                      <a:gd name="T86" fmla="*/ 1004 w 1004"/>
                      <a:gd name="T87" fmla="*/ 621 h 6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4" h="621">
                        <a:moveTo>
                          <a:pt x="17" y="157"/>
                        </a:moveTo>
                        <a:lnTo>
                          <a:pt x="19" y="183"/>
                        </a:lnTo>
                        <a:lnTo>
                          <a:pt x="10" y="188"/>
                        </a:lnTo>
                        <a:lnTo>
                          <a:pt x="39" y="215"/>
                        </a:lnTo>
                        <a:lnTo>
                          <a:pt x="70" y="290"/>
                        </a:lnTo>
                        <a:lnTo>
                          <a:pt x="80" y="357"/>
                        </a:lnTo>
                        <a:lnTo>
                          <a:pt x="85" y="393"/>
                        </a:lnTo>
                        <a:lnTo>
                          <a:pt x="63" y="427"/>
                        </a:lnTo>
                        <a:lnTo>
                          <a:pt x="78" y="442"/>
                        </a:lnTo>
                        <a:lnTo>
                          <a:pt x="119" y="420"/>
                        </a:lnTo>
                        <a:lnTo>
                          <a:pt x="147" y="538"/>
                        </a:lnTo>
                        <a:lnTo>
                          <a:pt x="165" y="544"/>
                        </a:lnTo>
                        <a:lnTo>
                          <a:pt x="169" y="578"/>
                        </a:lnTo>
                        <a:lnTo>
                          <a:pt x="184" y="594"/>
                        </a:lnTo>
                        <a:lnTo>
                          <a:pt x="222" y="592"/>
                        </a:lnTo>
                        <a:lnTo>
                          <a:pt x="306" y="592"/>
                        </a:lnTo>
                        <a:lnTo>
                          <a:pt x="340" y="607"/>
                        </a:lnTo>
                        <a:lnTo>
                          <a:pt x="350" y="546"/>
                        </a:lnTo>
                        <a:lnTo>
                          <a:pt x="623" y="587"/>
                        </a:lnTo>
                        <a:lnTo>
                          <a:pt x="960" y="621"/>
                        </a:lnTo>
                        <a:lnTo>
                          <a:pt x="970" y="509"/>
                        </a:lnTo>
                        <a:lnTo>
                          <a:pt x="1004" y="145"/>
                        </a:lnTo>
                        <a:lnTo>
                          <a:pt x="558" y="94"/>
                        </a:lnTo>
                        <a:lnTo>
                          <a:pt x="338" y="60"/>
                        </a:lnTo>
                        <a:lnTo>
                          <a:pt x="25" y="0"/>
                        </a:lnTo>
                        <a:lnTo>
                          <a:pt x="0" y="116"/>
                        </a:lnTo>
                        <a:lnTo>
                          <a:pt x="17" y="157"/>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18" name="Freeform 69"/>
                  <p:cNvSpPr>
                    <a:spLocks/>
                  </p:cNvSpPr>
                  <p:nvPr/>
                </p:nvSpPr>
                <p:spPr bwMode="auto">
                  <a:xfrm>
                    <a:off x="2165103" y="3064854"/>
                    <a:ext cx="785996" cy="877033"/>
                  </a:xfrm>
                  <a:custGeom>
                    <a:avLst/>
                    <a:gdLst>
                      <a:gd name="T0" fmla="*/ 43 w 669"/>
                      <a:gd name="T1" fmla="*/ 479 h 754"/>
                      <a:gd name="T2" fmla="*/ 26 w 669"/>
                      <a:gd name="T3" fmla="*/ 452 h 754"/>
                      <a:gd name="T4" fmla="*/ 34 w 669"/>
                      <a:gd name="T5" fmla="*/ 409 h 754"/>
                      <a:gd name="T6" fmla="*/ 79 w 669"/>
                      <a:gd name="T7" fmla="*/ 339 h 754"/>
                      <a:gd name="T8" fmla="*/ 111 w 669"/>
                      <a:gd name="T9" fmla="*/ 319 h 754"/>
                      <a:gd name="T10" fmla="*/ 92 w 669"/>
                      <a:gd name="T11" fmla="*/ 293 h 754"/>
                      <a:gd name="T12" fmla="*/ 80 w 669"/>
                      <a:gd name="T13" fmla="*/ 225 h 754"/>
                      <a:gd name="T14" fmla="*/ 94 w 669"/>
                      <a:gd name="T15" fmla="*/ 97 h 754"/>
                      <a:gd name="T16" fmla="*/ 116 w 669"/>
                      <a:gd name="T17" fmla="*/ 90 h 754"/>
                      <a:gd name="T18" fmla="*/ 154 w 669"/>
                      <a:gd name="T19" fmla="*/ 112 h 754"/>
                      <a:gd name="T20" fmla="*/ 186 w 669"/>
                      <a:gd name="T21" fmla="*/ 0 h 754"/>
                      <a:gd name="T22" fmla="*/ 669 w 669"/>
                      <a:gd name="T23" fmla="*/ 80 h 754"/>
                      <a:gd name="T24" fmla="*/ 569 w 669"/>
                      <a:gd name="T25" fmla="*/ 754 h 754"/>
                      <a:gd name="T26" fmla="*/ 420 w 669"/>
                      <a:gd name="T27" fmla="*/ 733 h 754"/>
                      <a:gd name="T28" fmla="*/ 328 w 669"/>
                      <a:gd name="T29" fmla="*/ 708 h 754"/>
                      <a:gd name="T30" fmla="*/ 138 w 669"/>
                      <a:gd name="T31" fmla="*/ 632 h 754"/>
                      <a:gd name="T32" fmla="*/ 0 w 669"/>
                      <a:gd name="T33" fmla="*/ 517 h 754"/>
                      <a:gd name="T34" fmla="*/ 43 w 669"/>
                      <a:gd name="T35" fmla="*/ 479 h 754"/>
                      <a:gd name="T36" fmla="*/ 43 w 669"/>
                      <a:gd name="T37" fmla="*/ 479 h 7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754"/>
                      <a:gd name="T59" fmla="*/ 669 w 669"/>
                      <a:gd name="T60" fmla="*/ 754 h 7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754">
                        <a:moveTo>
                          <a:pt x="43" y="479"/>
                        </a:moveTo>
                        <a:lnTo>
                          <a:pt x="26" y="452"/>
                        </a:lnTo>
                        <a:lnTo>
                          <a:pt x="34" y="409"/>
                        </a:lnTo>
                        <a:lnTo>
                          <a:pt x="79" y="339"/>
                        </a:lnTo>
                        <a:lnTo>
                          <a:pt x="111" y="319"/>
                        </a:lnTo>
                        <a:lnTo>
                          <a:pt x="92" y="293"/>
                        </a:lnTo>
                        <a:lnTo>
                          <a:pt x="80" y="225"/>
                        </a:lnTo>
                        <a:lnTo>
                          <a:pt x="94" y="97"/>
                        </a:lnTo>
                        <a:lnTo>
                          <a:pt x="116" y="90"/>
                        </a:lnTo>
                        <a:lnTo>
                          <a:pt x="154" y="112"/>
                        </a:lnTo>
                        <a:lnTo>
                          <a:pt x="186" y="0"/>
                        </a:lnTo>
                        <a:lnTo>
                          <a:pt x="669" y="80"/>
                        </a:lnTo>
                        <a:lnTo>
                          <a:pt x="569" y="754"/>
                        </a:lnTo>
                        <a:lnTo>
                          <a:pt x="420" y="733"/>
                        </a:lnTo>
                        <a:lnTo>
                          <a:pt x="328" y="708"/>
                        </a:lnTo>
                        <a:lnTo>
                          <a:pt x="138" y="632"/>
                        </a:lnTo>
                        <a:lnTo>
                          <a:pt x="0" y="517"/>
                        </a:lnTo>
                        <a:lnTo>
                          <a:pt x="43" y="479"/>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19" name="Freeform 70"/>
                  <p:cNvSpPr>
                    <a:spLocks/>
                  </p:cNvSpPr>
                  <p:nvPr/>
                </p:nvSpPr>
                <p:spPr bwMode="auto">
                  <a:xfrm>
                    <a:off x="2816467" y="2012158"/>
                    <a:ext cx="810358" cy="648799"/>
                  </a:xfrm>
                  <a:custGeom>
                    <a:avLst/>
                    <a:gdLst>
                      <a:gd name="T0" fmla="*/ 0 w 692"/>
                      <a:gd name="T1" fmla="*/ 515607 h 556"/>
                      <a:gd name="T2" fmla="*/ 89313 w 692"/>
                      <a:gd name="T3" fmla="*/ 0 h 556"/>
                      <a:gd name="T4" fmla="*/ 386661 w 692"/>
                      <a:gd name="T5" fmla="*/ 44412 h 556"/>
                      <a:gd name="T6" fmla="*/ 753717 w 692"/>
                      <a:gd name="T7" fmla="*/ 81241 h 556"/>
                      <a:gd name="T8" fmla="*/ 727577 w 692"/>
                      <a:gd name="T9" fmla="*/ 342294 h 556"/>
                      <a:gd name="T10" fmla="*/ 702525 w 692"/>
                      <a:gd name="T11" fmla="*/ 602264 h 556"/>
                      <a:gd name="T12" fmla="*/ 202589 w 692"/>
                      <a:gd name="T13" fmla="*/ 547020 h 556"/>
                      <a:gd name="T14" fmla="*/ 0 w 692"/>
                      <a:gd name="T15" fmla="*/ 515607 h 556"/>
                      <a:gd name="T16" fmla="*/ 0 w 692"/>
                      <a:gd name="T17" fmla="*/ 51560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2"/>
                      <a:gd name="T28" fmla="*/ 0 h 556"/>
                      <a:gd name="T29" fmla="*/ 692 w 692"/>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2" h="556">
                        <a:moveTo>
                          <a:pt x="0" y="476"/>
                        </a:moveTo>
                        <a:lnTo>
                          <a:pt x="82" y="0"/>
                        </a:lnTo>
                        <a:lnTo>
                          <a:pt x="355" y="41"/>
                        </a:lnTo>
                        <a:lnTo>
                          <a:pt x="692" y="75"/>
                        </a:lnTo>
                        <a:lnTo>
                          <a:pt x="668" y="316"/>
                        </a:lnTo>
                        <a:lnTo>
                          <a:pt x="645" y="556"/>
                        </a:lnTo>
                        <a:lnTo>
                          <a:pt x="186" y="505"/>
                        </a:lnTo>
                        <a:lnTo>
                          <a:pt x="0" y="476"/>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20" name="Freeform 71"/>
                  <p:cNvSpPr>
                    <a:spLocks/>
                  </p:cNvSpPr>
                  <p:nvPr/>
                </p:nvSpPr>
                <p:spPr bwMode="auto">
                  <a:xfrm>
                    <a:off x="2951099" y="2599412"/>
                    <a:ext cx="837284" cy="639823"/>
                  </a:xfrm>
                  <a:custGeom>
                    <a:avLst/>
                    <a:gdLst>
                      <a:gd name="T0" fmla="*/ 72 w 716"/>
                      <a:gd name="T1" fmla="*/ 0 h 549"/>
                      <a:gd name="T2" fmla="*/ 531 w 716"/>
                      <a:gd name="T3" fmla="*/ 51 h 549"/>
                      <a:gd name="T4" fmla="*/ 716 w 716"/>
                      <a:gd name="T5" fmla="*/ 66 h 549"/>
                      <a:gd name="T6" fmla="*/ 709 w 716"/>
                      <a:gd name="T7" fmla="*/ 186 h 549"/>
                      <a:gd name="T8" fmla="*/ 683 w 716"/>
                      <a:gd name="T9" fmla="*/ 549 h 549"/>
                      <a:gd name="T10" fmla="*/ 589 w 716"/>
                      <a:gd name="T11" fmla="*/ 542 h 549"/>
                      <a:gd name="T12" fmla="*/ 297 w 716"/>
                      <a:gd name="T13" fmla="*/ 517 h 549"/>
                      <a:gd name="T14" fmla="*/ 0 w 716"/>
                      <a:gd name="T15" fmla="*/ 479 h 549"/>
                      <a:gd name="T16" fmla="*/ 72 w 716"/>
                      <a:gd name="T17" fmla="*/ 0 h 549"/>
                      <a:gd name="T18" fmla="*/ 72 w 716"/>
                      <a:gd name="T19" fmla="*/ 0 h 5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6"/>
                      <a:gd name="T31" fmla="*/ 0 h 549"/>
                      <a:gd name="T32" fmla="*/ 716 w 716"/>
                      <a:gd name="T33" fmla="*/ 549 h 5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6" h="549">
                        <a:moveTo>
                          <a:pt x="72" y="0"/>
                        </a:moveTo>
                        <a:lnTo>
                          <a:pt x="531" y="51"/>
                        </a:lnTo>
                        <a:lnTo>
                          <a:pt x="716" y="66"/>
                        </a:lnTo>
                        <a:lnTo>
                          <a:pt x="709" y="186"/>
                        </a:lnTo>
                        <a:lnTo>
                          <a:pt x="683" y="549"/>
                        </a:lnTo>
                        <a:lnTo>
                          <a:pt x="589" y="542"/>
                        </a:lnTo>
                        <a:lnTo>
                          <a:pt x="297" y="517"/>
                        </a:lnTo>
                        <a:lnTo>
                          <a:pt x="0" y="479"/>
                        </a:lnTo>
                        <a:lnTo>
                          <a:pt x="72" y="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1" name="Freeform 72"/>
                  <p:cNvSpPr>
                    <a:spLocks/>
                  </p:cNvSpPr>
                  <p:nvPr/>
                </p:nvSpPr>
                <p:spPr bwMode="auto">
                  <a:xfrm>
                    <a:off x="2833136" y="3157173"/>
                    <a:ext cx="807794" cy="800100"/>
                  </a:xfrm>
                  <a:custGeom>
                    <a:avLst/>
                    <a:gdLst>
                      <a:gd name="T0" fmla="*/ 87 w 689"/>
                      <a:gd name="T1" fmla="*/ 686 h 686"/>
                      <a:gd name="T2" fmla="*/ 95 w 689"/>
                      <a:gd name="T3" fmla="*/ 634 h 686"/>
                      <a:gd name="T4" fmla="*/ 268 w 689"/>
                      <a:gd name="T5" fmla="*/ 657 h 686"/>
                      <a:gd name="T6" fmla="*/ 261 w 689"/>
                      <a:gd name="T7" fmla="*/ 631 h 686"/>
                      <a:gd name="T8" fmla="*/ 633 w 689"/>
                      <a:gd name="T9" fmla="*/ 665 h 686"/>
                      <a:gd name="T10" fmla="*/ 689 w 689"/>
                      <a:gd name="T11" fmla="*/ 63 h 686"/>
                      <a:gd name="T12" fmla="*/ 397 w 689"/>
                      <a:gd name="T13" fmla="*/ 38 h 686"/>
                      <a:gd name="T14" fmla="*/ 100 w 689"/>
                      <a:gd name="T15" fmla="*/ 0 h 686"/>
                      <a:gd name="T16" fmla="*/ 0 w 689"/>
                      <a:gd name="T17" fmla="*/ 674 h 686"/>
                      <a:gd name="T18" fmla="*/ 87 w 689"/>
                      <a:gd name="T19" fmla="*/ 686 h 686"/>
                      <a:gd name="T20" fmla="*/ 87 w 689"/>
                      <a:gd name="T21" fmla="*/ 686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9"/>
                      <a:gd name="T34" fmla="*/ 0 h 686"/>
                      <a:gd name="T35" fmla="*/ 689 w 689"/>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9" h="686">
                        <a:moveTo>
                          <a:pt x="87" y="686"/>
                        </a:moveTo>
                        <a:lnTo>
                          <a:pt x="95" y="634"/>
                        </a:lnTo>
                        <a:lnTo>
                          <a:pt x="268" y="657"/>
                        </a:lnTo>
                        <a:lnTo>
                          <a:pt x="261" y="631"/>
                        </a:lnTo>
                        <a:lnTo>
                          <a:pt x="633" y="665"/>
                        </a:lnTo>
                        <a:lnTo>
                          <a:pt x="689" y="63"/>
                        </a:lnTo>
                        <a:lnTo>
                          <a:pt x="397" y="38"/>
                        </a:lnTo>
                        <a:lnTo>
                          <a:pt x="100" y="0"/>
                        </a:lnTo>
                        <a:lnTo>
                          <a:pt x="0" y="674"/>
                        </a:lnTo>
                        <a:lnTo>
                          <a:pt x="87" y="68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2" name="Freeform 73"/>
                  <p:cNvSpPr>
                    <a:spLocks/>
                  </p:cNvSpPr>
                  <p:nvPr/>
                </p:nvSpPr>
                <p:spPr bwMode="auto">
                  <a:xfrm>
                    <a:off x="3138302" y="3304628"/>
                    <a:ext cx="1606611" cy="1502752"/>
                  </a:xfrm>
                  <a:custGeom>
                    <a:avLst/>
                    <a:gdLst>
                      <a:gd name="T0" fmla="*/ 0 w 1371"/>
                      <a:gd name="T1" fmla="*/ 505 h 1291"/>
                      <a:gd name="T2" fmla="*/ 372 w 1371"/>
                      <a:gd name="T3" fmla="*/ 539 h 1291"/>
                      <a:gd name="T4" fmla="*/ 423 w 1371"/>
                      <a:gd name="T5" fmla="*/ 0 h 1291"/>
                      <a:gd name="T6" fmla="*/ 720 w 1371"/>
                      <a:gd name="T7" fmla="*/ 17 h 1291"/>
                      <a:gd name="T8" fmla="*/ 710 w 1371"/>
                      <a:gd name="T9" fmla="*/ 249 h 1291"/>
                      <a:gd name="T10" fmla="*/ 739 w 1371"/>
                      <a:gd name="T11" fmla="*/ 273 h 1291"/>
                      <a:gd name="T12" fmla="*/ 767 w 1371"/>
                      <a:gd name="T13" fmla="*/ 273 h 1291"/>
                      <a:gd name="T14" fmla="*/ 789 w 1371"/>
                      <a:gd name="T15" fmla="*/ 295 h 1291"/>
                      <a:gd name="T16" fmla="*/ 833 w 1371"/>
                      <a:gd name="T17" fmla="*/ 305 h 1291"/>
                      <a:gd name="T18" fmla="*/ 924 w 1371"/>
                      <a:gd name="T19" fmla="*/ 345 h 1291"/>
                      <a:gd name="T20" fmla="*/ 939 w 1371"/>
                      <a:gd name="T21" fmla="*/ 328 h 1291"/>
                      <a:gd name="T22" fmla="*/ 997 w 1371"/>
                      <a:gd name="T23" fmla="*/ 362 h 1291"/>
                      <a:gd name="T24" fmla="*/ 1074 w 1371"/>
                      <a:gd name="T25" fmla="*/ 360 h 1291"/>
                      <a:gd name="T26" fmla="*/ 1127 w 1371"/>
                      <a:gd name="T27" fmla="*/ 345 h 1291"/>
                      <a:gd name="T28" fmla="*/ 1200 w 1371"/>
                      <a:gd name="T29" fmla="*/ 331 h 1291"/>
                      <a:gd name="T30" fmla="*/ 1267 w 1371"/>
                      <a:gd name="T31" fmla="*/ 367 h 1291"/>
                      <a:gd name="T32" fmla="*/ 1277 w 1371"/>
                      <a:gd name="T33" fmla="*/ 379 h 1291"/>
                      <a:gd name="T34" fmla="*/ 1313 w 1371"/>
                      <a:gd name="T35" fmla="*/ 379 h 1291"/>
                      <a:gd name="T36" fmla="*/ 1320 w 1371"/>
                      <a:gd name="T37" fmla="*/ 570 h 1291"/>
                      <a:gd name="T38" fmla="*/ 1371 w 1371"/>
                      <a:gd name="T39" fmla="*/ 664 h 1291"/>
                      <a:gd name="T40" fmla="*/ 1352 w 1371"/>
                      <a:gd name="T41" fmla="*/ 737 h 1291"/>
                      <a:gd name="T42" fmla="*/ 1356 w 1371"/>
                      <a:gd name="T43" fmla="*/ 798 h 1291"/>
                      <a:gd name="T44" fmla="*/ 1334 w 1371"/>
                      <a:gd name="T45" fmla="*/ 829 h 1291"/>
                      <a:gd name="T46" fmla="*/ 1342 w 1371"/>
                      <a:gd name="T47" fmla="*/ 839 h 1291"/>
                      <a:gd name="T48" fmla="*/ 1286 w 1371"/>
                      <a:gd name="T49" fmla="*/ 856 h 1291"/>
                      <a:gd name="T50" fmla="*/ 1241 w 1371"/>
                      <a:gd name="T51" fmla="*/ 861 h 1291"/>
                      <a:gd name="T52" fmla="*/ 1250 w 1371"/>
                      <a:gd name="T53" fmla="*/ 829 h 1291"/>
                      <a:gd name="T54" fmla="*/ 1226 w 1371"/>
                      <a:gd name="T55" fmla="*/ 848 h 1291"/>
                      <a:gd name="T56" fmla="*/ 1228 w 1371"/>
                      <a:gd name="T57" fmla="*/ 885 h 1291"/>
                      <a:gd name="T58" fmla="*/ 1197 w 1371"/>
                      <a:gd name="T59" fmla="*/ 924 h 1291"/>
                      <a:gd name="T60" fmla="*/ 1035 w 1371"/>
                      <a:gd name="T61" fmla="*/ 1006 h 1291"/>
                      <a:gd name="T62" fmla="*/ 983 w 1371"/>
                      <a:gd name="T63" fmla="*/ 1059 h 1291"/>
                      <a:gd name="T64" fmla="*/ 936 w 1371"/>
                      <a:gd name="T65" fmla="*/ 1173 h 1291"/>
                      <a:gd name="T66" fmla="*/ 975 w 1371"/>
                      <a:gd name="T67" fmla="*/ 1291 h 1291"/>
                      <a:gd name="T68" fmla="*/ 937 w 1371"/>
                      <a:gd name="T69" fmla="*/ 1291 h 1291"/>
                      <a:gd name="T70" fmla="*/ 761 w 1371"/>
                      <a:gd name="T71" fmla="*/ 1230 h 1291"/>
                      <a:gd name="T72" fmla="*/ 743 w 1371"/>
                      <a:gd name="T73" fmla="*/ 1178 h 1291"/>
                      <a:gd name="T74" fmla="*/ 724 w 1371"/>
                      <a:gd name="T75" fmla="*/ 1156 h 1291"/>
                      <a:gd name="T76" fmla="*/ 719 w 1371"/>
                      <a:gd name="T77" fmla="*/ 1088 h 1291"/>
                      <a:gd name="T78" fmla="*/ 685 w 1371"/>
                      <a:gd name="T79" fmla="*/ 1064 h 1291"/>
                      <a:gd name="T80" fmla="*/ 591 w 1371"/>
                      <a:gd name="T81" fmla="*/ 883 h 1291"/>
                      <a:gd name="T82" fmla="*/ 545 w 1371"/>
                      <a:gd name="T83" fmla="*/ 849 h 1291"/>
                      <a:gd name="T84" fmla="*/ 531 w 1371"/>
                      <a:gd name="T85" fmla="*/ 820 h 1291"/>
                      <a:gd name="T86" fmla="*/ 393 w 1371"/>
                      <a:gd name="T87" fmla="*/ 814 h 1291"/>
                      <a:gd name="T88" fmla="*/ 319 w 1371"/>
                      <a:gd name="T89" fmla="*/ 899 h 1291"/>
                      <a:gd name="T90" fmla="*/ 195 w 1371"/>
                      <a:gd name="T91" fmla="*/ 810 h 1291"/>
                      <a:gd name="T92" fmla="*/ 157 w 1371"/>
                      <a:gd name="T93" fmla="*/ 687 h 1291"/>
                      <a:gd name="T94" fmla="*/ 37 w 1371"/>
                      <a:gd name="T95" fmla="*/ 573 h 1291"/>
                      <a:gd name="T96" fmla="*/ 24 w 1371"/>
                      <a:gd name="T97" fmla="*/ 536 h 1291"/>
                      <a:gd name="T98" fmla="*/ 7 w 1371"/>
                      <a:gd name="T99" fmla="*/ 531 h 1291"/>
                      <a:gd name="T100" fmla="*/ 0 w 1371"/>
                      <a:gd name="T101" fmla="*/ 505 h 1291"/>
                      <a:gd name="T102" fmla="*/ 0 w 1371"/>
                      <a:gd name="T103" fmla="*/ 505 h 1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1"/>
                      <a:gd name="T157" fmla="*/ 0 h 1291"/>
                      <a:gd name="T158" fmla="*/ 1371 w 1371"/>
                      <a:gd name="T159" fmla="*/ 1291 h 1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1" h="1291">
                        <a:moveTo>
                          <a:pt x="0" y="505"/>
                        </a:moveTo>
                        <a:lnTo>
                          <a:pt x="372" y="539"/>
                        </a:lnTo>
                        <a:lnTo>
                          <a:pt x="423" y="0"/>
                        </a:lnTo>
                        <a:lnTo>
                          <a:pt x="720" y="17"/>
                        </a:lnTo>
                        <a:lnTo>
                          <a:pt x="710" y="249"/>
                        </a:lnTo>
                        <a:lnTo>
                          <a:pt x="739" y="273"/>
                        </a:lnTo>
                        <a:lnTo>
                          <a:pt x="767" y="273"/>
                        </a:lnTo>
                        <a:lnTo>
                          <a:pt x="789" y="295"/>
                        </a:lnTo>
                        <a:lnTo>
                          <a:pt x="833" y="305"/>
                        </a:lnTo>
                        <a:lnTo>
                          <a:pt x="924" y="345"/>
                        </a:lnTo>
                        <a:lnTo>
                          <a:pt x="939" y="328"/>
                        </a:lnTo>
                        <a:lnTo>
                          <a:pt x="997" y="362"/>
                        </a:lnTo>
                        <a:lnTo>
                          <a:pt x="1074" y="360"/>
                        </a:lnTo>
                        <a:lnTo>
                          <a:pt x="1127" y="345"/>
                        </a:lnTo>
                        <a:lnTo>
                          <a:pt x="1200" y="331"/>
                        </a:lnTo>
                        <a:lnTo>
                          <a:pt x="1267" y="367"/>
                        </a:lnTo>
                        <a:lnTo>
                          <a:pt x="1277" y="379"/>
                        </a:lnTo>
                        <a:lnTo>
                          <a:pt x="1313" y="379"/>
                        </a:lnTo>
                        <a:lnTo>
                          <a:pt x="1320" y="570"/>
                        </a:lnTo>
                        <a:lnTo>
                          <a:pt x="1371" y="664"/>
                        </a:lnTo>
                        <a:lnTo>
                          <a:pt x="1352" y="737"/>
                        </a:lnTo>
                        <a:lnTo>
                          <a:pt x="1356" y="798"/>
                        </a:lnTo>
                        <a:lnTo>
                          <a:pt x="1334" y="829"/>
                        </a:lnTo>
                        <a:lnTo>
                          <a:pt x="1342" y="839"/>
                        </a:lnTo>
                        <a:lnTo>
                          <a:pt x="1286" y="856"/>
                        </a:lnTo>
                        <a:lnTo>
                          <a:pt x="1241" y="861"/>
                        </a:lnTo>
                        <a:lnTo>
                          <a:pt x="1250" y="829"/>
                        </a:lnTo>
                        <a:lnTo>
                          <a:pt x="1226" y="848"/>
                        </a:lnTo>
                        <a:lnTo>
                          <a:pt x="1228" y="885"/>
                        </a:lnTo>
                        <a:lnTo>
                          <a:pt x="1197" y="924"/>
                        </a:lnTo>
                        <a:lnTo>
                          <a:pt x="1035" y="1006"/>
                        </a:lnTo>
                        <a:lnTo>
                          <a:pt x="983" y="1059"/>
                        </a:lnTo>
                        <a:lnTo>
                          <a:pt x="936" y="1173"/>
                        </a:lnTo>
                        <a:lnTo>
                          <a:pt x="975" y="1291"/>
                        </a:lnTo>
                        <a:lnTo>
                          <a:pt x="937" y="1291"/>
                        </a:lnTo>
                        <a:lnTo>
                          <a:pt x="761" y="1230"/>
                        </a:lnTo>
                        <a:lnTo>
                          <a:pt x="743" y="1178"/>
                        </a:lnTo>
                        <a:lnTo>
                          <a:pt x="724" y="1156"/>
                        </a:lnTo>
                        <a:lnTo>
                          <a:pt x="719" y="1088"/>
                        </a:lnTo>
                        <a:lnTo>
                          <a:pt x="685" y="1064"/>
                        </a:lnTo>
                        <a:lnTo>
                          <a:pt x="591" y="883"/>
                        </a:lnTo>
                        <a:lnTo>
                          <a:pt x="545" y="849"/>
                        </a:lnTo>
                        <a:lnTo>
                          <a:pt x="531" y="820"/>
                        </a:lnTo>
                        <a:lnTo>
                          <a:pt x="393" y="814"/>
                        </a:lnTo>
                        <a:lnTo>
                          <a:pt x="319" y="899"/>
                        </a:lnTo>
                        <a:lnTo>
                          <a:pt x="195" y="810"/>
                        </a:lnTo>
                        <a:lnTo>
                          <a:pt x="157" y="687"/>
                        </a:lnTo>
                        <a:lnTo>
                          <a:pt x="37" y="573"/>
                        </a:lnTo>
                        <a:lnTo>
                          <a:pt x="24" y="536"/>
                        </a:lnTo>
                        <a:lnTo>
                          <a:pt x="7" y="531"/>
                        </a:lnTo>
                        <a:lnTo>
                          <a:pt x="0" y="505"/>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3" name="Freeform 74"/>
                  <p:cNvSpPr>
                    <a:spLocks/>
                  </p:cNvSpPr>
                  <p:nvPr/>
                </p:nvSpPr>
                <p:spPr bwMode="auto">
                  <a:xfrm>
                    <a:off x="3638365" y="1545433"/>
                    <a:ext cx="755222" cy="460314"/>
                  </a:xfrm>
                  <a:custGeom>
                    <a:avLst/>
                    <a:gdLst>
                      <a:gd name="T0" fmla="*/ 36986 w 645"/>
                      <a:gd name="T1" fmla="*/ 0 h 396"/>
                      <a:gd name="T2" fmla="*/ 648351 w 645"/>
                      <a:gd name="T3" fmla="*/ 31368 h 396"/>
                      <a:gd name="T4" fmla="*/ 651615 w 645"/>
                      <a:gd name="T5" fmla="*/ 138450 h 396"/>
                      <a:gd name="T6" fmla="*/ 679898 w 645"/>
                      <a:gd name="T7" fmla="*/ 227144 h 396"/>
                      <a:gd name="T8" fmla="*/ 683162 w 645"/>
                      <a:gd name="T9" fmla="*/ 337471 h 396"/>
                      <a:gd name="T10" fmla="*/ 701655 w 645"/>
                      <a:gd name="T11" fmla="*/ 428329 h 396"/>
                      <a:gd name="T12" fmla="*/ 331790 w 645"/>
                      <a:gd name="T13" fmla="*/ 417513 h 396"/>
                      <a:gd name="T14" fmla="*/ 0 w 645"/>
                      <a:gd name="T15" fmla="*/ 393717 h 396"/>
                      <a:gd name="T16" fmla="*/ 36986 w 645"/>
                      <a:gd name="T17" fmla="*/ 0 h 396"/>
                      <a:gd name="T18" fmla="*/ 36986 w 645"/>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5"/>
                      <a:gd name="T31" fmla="*/ 0 h 396"/>
                      <a:gd name="T32" fmla="*/ 645 w 645"/>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5" h="396">
                        <a:moveTo>
                          <a:pt x="34" y="0"/>
                        </a:moveTo>
                        <a:lnTo>
                          <a:pt x="596" y="29"/>
                        </a:lnTo>
                        <a:lnTo>
                          <a:pt x="599" y="128"/>
                        </a:lnTo>
                        <a:lnTo>
                          <a:pt x="625" y="210"/>
                        </a:lnTo>
                        <a:lnTo>
                          <a:pt x="628" y="312"/>
                        </a:lnTo>
                        <a:lnTo>
                          <a:pt x="645" y="396"/>
                        </a:lnTo>
                        <a:lnTo>
                          <a:pt x="305" y="386"/>
                        </a:lnTo>
                        <a:lnTo>
                          <a:pt x="0" y="364"/>
                        </a:lnTo>
                        <a:lnTo>
                          <a:pt x="34" y="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4" name="Freeform 75"/>
                  <p:cNvSpPr>
                    <a:spLocks/>
                  </p:cNvSpPr>
                  <p:nvPr/>
                </p:nvSpPr>
                <p:spPr bwMode="auto">
                  <a:xfrm>
                    <a:off x="3599899" y="1969845"/>
                    <a:ext cx="805229" cy="523142"/>
                  </a:xfrm>
                  <a:custGeom>
                    <a:avLst/>
                    <a:gdLst>
                      <a:gd name="T0" fmla="*/ 34 w 689"/>
                      <a:gd name="T1" fmla="*/ 0 h 450"/>
                      <a:gd name="T2" fmla="*/ 339 w 689"/>
                      <a:gd name="T3" fmla="*/ 22 h 450"/>
                      <a:gd name="T4" fmla="*/ 679 w 689"/>
                      <a:gd name="T5" fmla="*/ 32 h 450"/>
                      <a:gd name="T6" fmla="*/ 657 w 689"/>
                      <a:gd name="T7" fmla="*/ 75 h 450"/>
                      <a:gd name="T8" fmla="*/ 689 w 689"/>
                      <a:gd name="T9" fmla="*/ 105 h 450"/>
                      <a:gd name="T10" fmla="*/ 688 w 689"/>
                      <a:gd name="T11" fmla="*/ 327 h 450"/>
                      <a:gd name="T12" fmla="*/ 674 w 689"/>
                      <a:gd name="T13" fmla="*/ 325 h 450"/>
                      <a:gd name="T14" fmla="*/ 676 w 689"/>
                      <a:gd name="T15" fmla="*/ 354 h 450"/>
                      <a:gd name="T16" fmla="*/ 686 w 689"/>
                      <a:gd name="T17" fmla="*/ 376 h 450"/>
                      <a:gd name="T18" fmla="*/ 679 w 689"/>
                      <a:gd name="T19" fmla="*/ 397 h 450"/>
                      <a:gd name="T20" fmla="*/ 686 w 689"/>
                      <a:gd name="T21" fmla="*/ 450 h 450"/>
                      <a:gd name="T22" fmla="*/ 671 w 689"/>
                      <a:gd name="T23" fmla="*/ 445 h 450"/>
                      <a:gd name="T24" fmla="*/ 654 w 689"/>
                      <a:gd name="T25" fmla="*/ 424 h 450"/>
                      <a:gd name="T26" fmla="*/ 592 w 689"/>
                      <a:gd name="T27" fmla="*/ 404 h 450"/>
                      <a:gd name="T28" fmla="*/ 532 w 689"/>
                      <a:gd name="T29" fmla="*/ 407 h 450"/>
                      <a:gd name="T30" fmla="*/ 498 w 689"/>
                      <a:gd name="T31" fmla="*/ 382 h 450"/>
                      <a:gd name="T32" fmla="*/ 0 w 689"/>
                      <a:gd name="T33" fmla="*/ 353 h 450"/>
                      <a:gd name="T34" fmla="*/ 34 w 689"/>
                      <a:gd name="T35" fmla="*/ 0 h 450"/>
                      <a:gd name="T36" fmla="*/ 34 w 689"/>
                      <a:gd name="T37" fmla="*/ 0 h 4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9"/>
                      <a:gd name="T58" fmla="*/ 0 h 450"/>
                      <a:gd name="T59" fmla="*/ 689 w 689"/>
                      <a:gd name="T60" fmla="*/ 450 h 4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9" h="450">
                        <a:moveTo>
                          <a:pt x="34" y="0"/>
                        </a:moveTo>
                        <a:lnTo>
                          <a:pt x="339" y="22"/>
                        </a:lnTo>
                        <a:lnTo>
                          <a:pt x="679" y="32"/>
                        </a:lnTo>
                        <a:lnTo>
                          <a:pt x="657" y="75"/>
                        </a:lnTo>
                        <a:lnTo>
                          <a:pt x="689" y="105"/>
                        </a:lnTo>
                        <a:lnTo>
                          <a:pt x="688" y="327"/>
                        </a:lnTo>
                        <a:lnTo>
                          <a:pt x="674" y="325"/>
                        </a:lnTo>
                        <a:lnTo>
                          <a:pt x="676" y="354"/>
                        </a:lnTo>
                        <a:lnTo>
                          <a:pt x="686" y="376"/>
                        </a:lnTo>
                        <a:lnTo>
                          <a:pt x="679" y="397"/>
                        </a:lnTo>
                        <a:lnTo>
                          <a:pt x="686" y="450"/>
                        </a:lnTo>
                        <a:lnTo>
                          <a:pt x="671" y="445"/>
                        </a:lnTo>
                        <a:lnTo>
                          <a:pt x="654" y="424"/>
                        </a:lnTo>
                        <a:lnTo>
                          <a:pt x="592" y="404"/>
                        </a:lnTo>
                        <a:lnTo>
                          <a:pt x="532" y="407"/>
                        </a:lnTo>
                        <a:lnTo>
                          <a:pt x="498" y="382"/>
                        </a:lnTo>
                        <a:lnTo>
                          <a:pt x="0" y="353"/>
                        </a:lnTo>
                        <a:lnTo>
                          <a:pt x="34" y="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5" name="Freeform 76"/>
                  <p:cNvSpPr>
                    <a:spLocks/>
                  </p:cNvSpPr>
                  <p:nvPr/>
                </p:nvSpPr>
                <p:spPr bwMode="auto">
                  <a:xfrm>
                    <a:off x="3572972" y="2380153"/>
                    <a:ext cx="947555" cy="456468"/>
                  </a:xfrm>
                  <a:custGeom>
                    <a:avLst/>
                    <a:gdLst>
                      <a:gd name="T0" fmla="*/ 25030 w 810"/>
                      <a:gd name="T1" fmla="*/ 0 h 393"/>
                      <a:gd name="T2" fmla="*/ 566993 w 810"/>
                      <a:gd name="T3" fmla="*/ 31345 h 393"/>
                      <a:gd name="T4" fmla="*/ 603995 w 810"/>
                      <a:gd name="T5" fmla="*/ 58367 h 393"/>
                      <a:gd name="T6" fmla="*/ 669292 w 810"/>
                      <a:gd name="T7" fmla="*/ 55124 h 393"/>
                      <a:gd name="T8" fmla="*/ 736765 w 810"/>
                      <a:gd name="T9" fmla="*/ 76741 h 393"/>
                      <a:gd name="T10" fmla="*/ 755266 w 810"/>
                      <a:gd name="T11" fmla="*/ 99440 h 393"/>
                      <a:gd name="T12" fmla="*/ 771590 w 810"/>
                      <a:gd name="T13" fmla="*/ 104844 h 393"/>
                      <a:gd name="T14" fmla="*/ 800973 w 810"/>
                      <a:gd name="T15" fmla="*/ 185909 h 393"/>
                      <a:gd name="T16" fmla="*/ 800973 w 810"/>
                      <a:gd name="T17" fmla="*/ 209688 h 393"/>
                      <a:gd name="T18" fmla="*/ 821651 w 810"/>
                      <a:gd name="T19" fmla="*/ 248599 h 393"/>
                      <a:gd name="T20" fmla="*/ 831445 w 810"/>
                      <a:gd name="T21" fmla="*/ 309127 h 393"/>
                      <a:gd name="T22" fmla="*/ 826004 w 810"/>
                      <a:gd name="T23" fmla="*/ 327502 h 393"/>
                      <a:gd name="T24" fmla="*/ 839063 w 810"/>
                      <a:gd name="T25" fmla="*/ 348039 h 393"/>
                      <a:gd name="T26" fmla="*/ 881506 w 810"/>
                      <a:gd name="T27" fmla="*/ 424780 h 393"/>
                      <a:gd name="T28" fmla="*/ 489726 w 810"/>
                      <a:gd name="T29" fmla="*/ 421537 h 393"/>
                      <a:gd name="T30" fmla="*/ 193714 w 810"/>
                      <a:gd name="T31" fmla="*/ 405324 h 393"/>
                      <a:gd name="T32" fmla="*/ 201332 w 810"/>
                      <a:gd name="T33" fmla="*/ 275621 h 393"/>
                      <a:gd name="T34" fmla="*/ 0 w 810"/>
                      <a:gd name="T35" fmla="*/ 259408 h 393"/>
                      <a:gd name="T36" fmla="*/ 25030 w 810"/>
                      <a:gd name="T37" fmla="*/ 0 h 393"/>
                      <a:gd name="T38" fmla="*/ 25030 w 810"/>
                      <a:gd name="T39" fmla="*/ 0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0"/>
                      <a:gd name="T61" fmla="*/ 0 h 393"/>
                      <a:gd name="T62" fmla="*/ 810 w 810"/>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0" h="393">
                        <a:moveTo>
                          <a:pt x="23" y="0"/>
                        </a:moveTo>
                        <a:lnTo>
                          <a:pt x="521" y="29"/>
                        </a:lnTo>
                        <a:lnTo>
                          <a:pt x="555" y="54"/>
                        </a:lnTo>
                        <a:lnTo>
                          <a:pt x="615" y="51"/>
                        </a:lnTo>
                        <a:lnTo>
                          <a:pt x="677" y="71"/>
                        </a:lnTo>
                        <a:lnTo>
                          <a:pt x="694" y="92"/>
                        </a:lnTo>
                        <a:lnTo>
                          <a:pt x="709" y="97"/>
                        </a:lnTo>
                        <a:lnTo>
                          <a:pt x="736" y="172"/>
                        </a:lnTo>
                        <a:lnTo>
                          <a:pt x="736" y="194"/>
                        </a:lnTo>
                        <a:lnTo>
                          <a:pt x="755" y="230"/>
                        </a:lnTo>
                        <a:lnTo>
                          <a:pt x="764" y="286"/>
                        </a:lnTo>
                        <a:lnTo>
                          <a:pt x="759" y="303"/>
                        </a:lnTo>
                        <a:lnTo>
                          <a:pt x="771" y="322"/>
                        </a:lnTo>
                        <a:lnTo>
                          <a:pt x="810" y="393"/>
                        </a:lnTo>
                        <a:lnTo>
                          <a:pt x="450" y="390"/>
                        </a:lnTo>
                        <a:lnTo>
                          <a:pt x="178" y="375"/>
                        </a:lnTo>
                        <a:lnTo>
                          <a:pt x="185" y="255"/>
                        </a:lnTo>
                        <a:lnTo>
                          <a:pt x="0" y="240"/>
                        </a:lnTo>
                        <a:lnTo>
                          <a:pt x="23" y="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6" name="Freeform 77"/>
                  <p:cNvSpPr>
                    <a:spLocks/>
                  </p:cNvSpPr>
                  <p:nvPr/>
                </p:nvSpPr>
                <p:spPr bwMode="auto">
                  <a:xfrm>
                    <a:off x="3749917" y="2816105"/>
                    <a:ext cx="855236" cy="446210"/>
                  </a:xfrm>
                  <a:custGeom>
                    <a:avLst/>
                    <a:gdLst>
                      <a:gd name="T0" fmla="*/ 26 w 730"/>
                      <a:gd name="T1" fmla="*/ 0 h 382"/>
                      <a:gd name="T2" fmla="*/ 298 w 730"/>
                      <a:gd name="T3" fmla="*/ 15 h 382"/>
                      <a:gd name="T4" fmla="*/ 658 w 730"/>
                      <a:gd name="T5" fmla="*/ 18 h 382"/>
                      <a:gd name="T6" fmla="*/ 678 w 730"/>
                      <a:gd name="T7" fmla="*/ 36 h 382"/>
                      <a:gd name="T8" fmla="*/ 689 w 730"/>
                      <a:gd name="T9" fmla="*/ 32 h 382"/>
                      <a:gd name="T10" fmla="*/ 702 w 730"/>
                      <a:gd name="T11" fmla="*/ 51 h 382"/>
                      <a:gd name="T12" fmla="*/ 690 w 730"/>
                      <a:gd name="T13" fmla="*/ 51 h 382"/>
                      <a:gd name="T14" fmla="*/ 678 w 730"/>
                      <a:gd name="T15" fmla="*/ 76 h 382"/>
                      <a:gd name="T16" fmla="*/ 707 w 730"/>
                      <a:gd name="T17" fmla="*/ 117 h 382"/>
                      <a:gd name="T18" fmla="*/ 730 w 730"/>
                      <a:gd name="T19" fmla="*/ 122 h 382"/>
                      <a:gd name="T20" fmla="*/ 726 w 730"/>
                      <a:gd name="T21" fmla="*/ 380 h 382"/>
                      <a:gd name="T22" fmla="*/ 417 w 730"/>
                      <a:gd name="T23" fmla="*/ 382 h 382"/>
                      <a:gd name="T24" fmla="*/ 0 w 730"/>
                      <a:gd name="T25" fmla="*/ 363 h 382"/>
                      <a:gd name="T26" fmla="*/ 26 w 730"/>
                      <a:gd name="T27" fmla="*/ 0 h 382"/>
                      <a:gd name="T28" fmla="*/ 26 w 730"/>
                      <a:gd name="T29" fmla="*/ 0 h 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0"/>
                      <a:gd name="T46" fmla="*/ 0 h 382"/>
                      <a:gd name="T47" fmla="*/ 730 w 730"/>
                      <a:gd name="T48" fmla="*/ 382 h 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0" h="382">
                        <a:moveTo>
                          <a:pt x="26" y="0"/>
                        </a:moveTo>
                        <a:lnTo>
                          <a:pt x="298" y="15"/>
                        </a:lnTo>
                        <a:lnTo>
                          <a:pt x="658" y="18"/>
                        </a:lnTo>
                        <a:lnTo>
                          <a:pt x="678" y="36"/>
                        </a:lnTo>
                        <a:lnTo>
                          <a:pt x="689" y="32"/>
                        </a:lnTo>
                        <a:lnTo>
                          <a:pt x="702" y="51"/>
                        </a:lnTo>
                        <a:lnTo>
                          <a:pt x="690" y="51"/>
                        </a:lnTo>
                        <a:lnTo>
                          <a:pt x="678" y="76"/>
                        </a:lnTo>
                        <a:lnTo>
                          <a:pt x="707" y="117"/>
                        </a:lnTo>
                        <a:lnTo>
                          <a:pt x="730" y="122"/>
                        </a:lnTo>
                        <a:lnTo>
                          <a:pt x="726" y="380"/>
                        </a:lnTo>
                        <a:lnTo>
                          <a:pt x="417" y="382"/>
                        </a:lnTo>
                        <a:lnTo>
                          <a:pt x="0" y="363"/>
                        </a:lnTo>
                        <a:lnTo>
                          <a:pt x="26" y="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7" name="Freeform 78"/>
                  <p:cNvSpPr>
                    <a:spLocks/>
                  </p:cNvSpPr>
                  <p:nvPr/>
                </p:nvSpPr>
                <p:spPr bwMode="auto">
                  <a:xfrm>
                    <a:off x="3635801" y="3231541"/>
                    <a:ext cx="989868" cy="500063"/>
                  </a:xfrm>
                  <a:custGeom>
                    <a:avLst/>
                    <a:gdLst>
                      <a:gd name="T0" fmla="*/ 5 w 847"/>
                      <a:gd name="T1" fmla="*/ 0 h 430"/>
                      <a:gd name="T2" fmla="*/ 99 w 847"/>
                      <a:gd name="T3" fmla="*/ 7 h 430"/>
                      <a:gd name="T4" fmla="*/ 516 w 847"/>
                      <a:gd name="T5" fmla="*/ 26 h 430"/>
                      <a:gd name="T6" fmla="*/ 825 w 847"/>
                      <a:gd name="T7" fmla="*/ 24 h 430"/>
                      <a:gd name="T8" fmla="*/ 829 w 847"/>
                      <a:gd name="T9" fmla="*/ 87 h 430"/>
                      <a:gd name="T10" fmla="*/ 847 w 847"/>
                      <a:gd name="T11" fmla="*/ 222 h 430"/>
                      <a:gd name="T12" fmla="*/ 844 w 847"/>
                      <a:gd name="T13" fmla="*/ 430 h 430"/>
                      <a:gd name="T14" fmla="*/ 777 w 847"/>
                      <a:gd name="T15" fmla="*/ 394 h 430"/>
                      <a:gd name="T16" fmla="*/ 704 w 847"/>
                      <a:gd name="T17" fmla="*/ 408 h 430"/>
                      <a:gd name="T18" fmla="*/ 651 w 847"/>
                      <a:gd name="T19" fmla="*/ 423 h 430"/>
                      <a:gd name="T20" fmla="*/ 574 w 847"/>
                      <a:gd name="T21" fmla="*/ 425 h 430"/>
                      <a:gd name="T22" fmla="*/ 516 w 847"/>
                      <a:gd name="T23" fmla="*/ 391 h 430"/>
                      <a:gd name="T24" fmla="*/ 501 w 847"/>
                      <a:gd name="T25" fmla="*/ 408 h 430"/>
                      <a:gd name="T26" fmla="*/ 410 w 847"/>
                      <a:gd name="T27" fmla="*/ 368 h 430"/>
                      <a:gd name="T28" fmla="*/ 366 w 847"/>
                      <a:gd name="T29" fmla="*/ 358 h 430"/>
                      <a:gd name="T30" fmla="*/ 344 w 847"/>
                      <a:gd name="T31" fmla="*/ 338 h 430"/>
                      <a:gd name="T32" fmla="*/ 316 w 847"/>
                      <a:gd name="T33" fmla="*/ 336 h 430"/>
                      <a:gd name="T34" fmla="*/ 287 w 847"/>
                      <a:gd name="T35" fmla="*/ 312 h 430"/>
                      <a:gd name="T36" fmla="*/ 297 w 847"/>
                      <a:gd name="T37" fmla="*/ 80 h 430"/>
                      <a:gd name="T38" fmla="*/ 0 w 847"/>
                      <a:gd name="T39" fmla="*/ 63 h 430"/>
                      <a:gd name="T40" fmla="*/ 5 w 847"/>
                      <a:gd name="T41" fmla="*/ 0 h 430"/>
                      <a:gd name="T42" fmla="*/ 5 w 847"/>
                      <a:gd name="T43" fmla="*/ 0 h 4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7"/>
                      <a:gd name="T67" fmla="*/ 0 h 430"/>
                      <a:gd name="T68" fmla="*/ 847 w 847"/>
                      <a:gd name="T69" fmla="*/ 430 h 4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7" h="430">
                        <a:moveTo>
                          <a:pt x="5" y="0"/>
                        </a:moveTo>
                        <a:lnTo>
                          <a:pt x="99" y="7"/>
                        </a:lnTo>
                        <a:lnTo>
                          <a:pt x="516" y="26"/>
                        </a:lnTo>
                        <a:lnTo>
                          <a:pt x="825" y="24"/>
                        </a:lnTo>
                        <a:lnTo>
                          <a:pt x="829" y="87"/>
                        </a:lnTo>
                        <a:lnTo>
                          <a:pt x="847" y="222"/>
                        </a:lnTo>
                        <a:lnTo>
                          <a:pt x="844" y="430"/>
                        </a:lnTo>
                        <a:lnTo>
                          <a:pt x="777" y="394"/>
                        </a:lnTo>
                        <a:lnTo>
                          <a:pt x="704" y="408"/>
                        </a:lnTo>
                        <a:lnTo>
                          <a:pt x="651" y="423"/>
                        </a:lnTo>
                        <a:lnTo>
                          <a:pt x="574" y="425"/>
                        </a:lnTo>
                        <a:lnTo>
                          <a:pt x="516" y="391"/>
                        </a:lnTo>
                        <a:lnTo>
                          <a:pt x="501" y="408"/>
                        </a:lnTo>
                        <a:lnTo>
                          <a:pt x="410" y="368"/>
                        </a:lnTo>
                        <a:lnTo>
                          <a:pt x="366" y="358"/>
                        </a:lnTo>
                        <a:lnTo>
                          <a:pt x="344" y="338"/>
                        </a:lnTo>
                        <a:lnTo>
                          <a:pt x="316" y="336"/>
                        </a:lnTo>
                        <a:lnTo>
                          <a:pt x="287" y="312"/>
                        </a:lnTo>
                        <a:lnTo>
                          <a:pt x="297" y="80"/>
                        </a:lnTo>
                        <a:lnTo>
                          <a:pt x="0" y="63"/>
                        </a:lnTo>
                        <a:lnTo>
                          <a:pt x="5" y="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8" name="Freeform 79"/>
                  <p:cNvSpPr>
                    <a:spLocks/>
                  </p:cNvSpPr>
                  <p:nvPr/>
                </p:nvSpPr>
                <p:spPr bwMode="auto">
                  <a:xfrm>
                    <a:off x="4335888" y="1542869"/>
                    <a:ext cx="748812" cy="809075"/>
                  </a:xfrm>
                  <a:custGeom>
                    <a:avLst/>
                    <a:gdLst>
                      <a:gd name="T0" fmla="*/ 3 w 638"/>
                      <a:gd name="T1" fmla="*/ 131 h 694"/>
                      <a:gd name="T2" fmla="*/ 29 w 638"/>
                      <a:gd name="T3" fmla="*/ 213 h 694"/>
                      <a:gd name="T4" fmla="*/ 32 w 638"/>
                      <a:gd name="T5" fmla="*/ 315 h 694"/>
                      <a:gd name="T6" fmla="*/ 49 w 638"/>
                      <a:gd name="T7" fmla="*/ 399 h 694"/>
                      <a:gd name="T8" fmla="*/ 27 w 638"/>
                      <a:gd name="T9" fmla="*/ 442 h 694"/>
                      <a:gd name="T10" fmla="*/ 59 w 638"/>
                      <a:gd name="T11" fmla="*/ 472 h 694"/>
                      <a:gd name="T12" fmla="*/ 58 w 638"/>
                      <a:gd name="T13" fmla="*/ 694 h 694"/>
                      <a:gd name="T14" fmla="*/ 524 w 638"/>
                      <a:gd name="T15" fmla="*/ 685 h 694"/>
                      <a:gd name="T16" fmla="*/ 517 w 638"/>
                      <a:gd name="T17" fmla="*/ 641 h 694"/>
                      <a:gd name="T18" fmla="*/ 466 w 638"/>
                      <a:gd name="T19" fmla="*/ 604 h 694"/>
                      <a:gd name="T20" fmla="*/ 442 w 638"/>
                      <a:gd name="T21" fmla="*/ 576 h 694"/>
                      <a:gd name="T22" fmla="*/ 379 w 638"/>
                      <a:gd name="T23" fmla="*/ 537 h 694"/>
                      <a:gd name="T24" fmla="*/ 381 w 638"/>
                      <a:gd name="T25" fmla="*/ 474 h 694"/>
                      <a:gd name="T26" fmla="*/ 367 w 638"/>
                      <a:gd name="T27" fmla="*/ 431 h 694"/>
                      <a:gd name="T28" fmla="*/ 418 w 638"/>
                      <a:gd name="T29" fmla="*/ 370 h 694"/>
                      <a:gd name="T30" fmla="*/ 415 w 638"/>
                      <a:gd name="T31" fmla="*/ 309 h 694"/>
                      <a:gd name="T32" fmla="*/ 500 w 638"/>
                      <a:gd name="T33" fmla="*/ 245 h 694"/>
                      <a:gd name="T34" fmla="*/ 521 w 638"/>
                      <a:gd name="T35" fmla="*/ 210 h 694"/>
                      <a:gd name="T36" fmla="*/ 638 w 638"/>
                      <a:gd name="T37" fmla="*/ 148 h 694"/>
                      <a:gd name="T38" fmla="*/ 585 w 638"/>
                      <a:gd name="T39" fmla="*/ 126 h 694"/>
                      <a:gd name="T40" fmla="*/ 539 w 638"/>
                      <a:gd name="T41" fmla="*/ 131 h 694"/>
                      <a:gd name="T42" fmla="*/ 529 w 638"/>
                      <a:gd name="T43" fmla="*/ 114 h 694"/>
                      <a:gd name="T44" fmla="*/ 444 w 638"/>
                      <a:gd name="T45" fmla="*/ 112 h 694"/>
                      <a:gd name="T46" fmla="*/ 387 w 638"/>
                      <a:gd name="T47" fmla="*/ 95 h 694"/>
                      <a:gd name="T48" fmla="*/ 270 w 638"/>
                      <a:gd name="T49" fmla="*/ 83 h 694"/>
                      <a:gd name="T50" fmla="*/ 252 w 638"/>
                      <a:gd name="T51" fmla="*/ 63 h 694"/>
                      <a:gd name="T52" fmla="*/ 205 w 638"/>
                      <a:gd name="T53" fmla="*/ 44 h 694"/>
                      <a:gd name="T54" fmla="*/ 196 w 638"/>
                      <a:gd name="T55" fmla="*/ 0 h 694"/>
                      <a:gd name="T56" fmla="*/ 167 w 638"/>
                      <a:gd name="T57" fmla="*/ 0 h 694"/>
                      <a:gd name="T58" fmla="*/ 167 w 638"/>
                      <a:gd name="T59" fmla="*/ 32 h 694"/>
                      <a:gd name="T60" fmla="*/ 0 w 638"/>
                      <a:gd name="T61" fmla="*/ 32 h 694"/>
                      <a:gd name="T62" fmla="*/ 3 w 638"/>
                      <a:gd name="T63" fmla="*/ 131 h 694"/>
                      <a:gd name="T64" fmla="*/ 3 w 638"/>
                      <a:gd name="T65" fmla="*/ 131 h 6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8"/>
                      <a:gd name="T100" fmla="*/ 0 h 694"/>
                      <a:gd name="T101" fmla="*/ 638 w 638"/>
                      <a:gd name="T102" fmla="*/ 694 h 6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8" h="694">
                        <a:moveTo>
                          <a:pt x="3" y="131"/>
                        </a:moveTo>
                        <a:lnTo>
                          <a:pt x="29" y="213"/>
                        </a:lnTo>
                        <a:lnTo>
                          <a:pt x="32" y="315"/>
                        </a:lnTo>
                        <a:lnTo>
                          <a:pt x="49" y="399"/>
                        </a:lnTo>
                        <a:lnTo>
                          <a:pt x="27" y="442"/>
                        </a:lnTo>
                        <a:lnTo>
                          <a:pt x="59" y="472"/>
                        </a:lnTo>
                        <a:lnTo>
                          <a:pt x="58" y="694"/>
                        </a:lnTo>
                        <a:lnTo>
                          <a:pt x="524" y="685"/>
                        </a:lnTo>
                        <a:lnTo>
                          <a:pt x="517" y="641"/>
                        </a:lnTo>
                        <a:lnTo>
                          <a:pt x="466" y="604"/>
                        </a:lnTo>
                        <a:lnTo>
                          <a:pt x="442" y="576"/>
                        </a:lnTo>
                        <a:lnTo>
                          <a:pt x="379" y="537"/>
                        </a:lnTo>
                        <a:lnTo>
                          <a:pt x="381" y="474"/>
                        </a:lnTo>
                        <a:lnTo>
                          <a:pt x="367" y="431"/>
                        </a:lnTo>
                        <a:lnTo>
                          <a:pt x="418" y="370"/>
                        </a:lnTo>
                        <a:lnTo>
                          <a:pt x="415" y="309"/>
                        </a:lnTo>
                        <a:lnTo>
                          <a:pt x="500" y="245"/>
                        </a:lnTo>
                        <a:lnTo>
                          <a:pt x="521" y="210"/>
                        </a:lnTo>
                        <a:lnTo>
                          <a:pt x="638" y="148"/>
                        </a:lnTo>
                        <a:lnTo>
                          <a:pt x="585" y="126"/>
                        </a:lnTo>
                        <a:lnTo>
                          <a:pt x="539" y="131"/>
                        </a:lnTo>
                        <a:lnTo>
                          <a:pt x="529" y="114"/>
                        </a:lnTo>
                        <a:lnTo>
                          <a:pt x="444" y="112"/>
                        </a:lnTo>
                        <a:lnTo>
                          <a:pt x="387" y="95"/>
                        </a:lnTo>
                        <a:lnTo>
                          <a:pt x="270" y="83"/>
                        </a:lnTo>
                        <a:lnTo>
                          <a:pt x="252" y="63"/>
                        </a:lnTo>
                        <a:lnTo>
                          <a:pt x="205" y="44"/>
                        </a:lnTo>
                        <a:lnTo>
                          <a:pt x="196" y="0"/>
                        </a:lnTo>
                        <a:lnTo>
                          <a:pt x="167" y="0"/>
                        </a:lnTo>
                        <a:lnTo>
                          <a:pt x="167" y="32"/>
                        </a:lnTo>
                        <a:lnTo>
                          <a:pt x="0" y="32"/>
                        </a:lnTo>
                        <a:lnTo>
                          <a:pt x="3" y="131"/>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29" name="Freeform 80"/>
                  <p:cNvSpPr>
                    <a:spLocks/>
                  </p:cNvSpPr>
                  <p:nvPr/>
                </p:nvSpPr>
                <p:spPr bwMode="auto">
                  <a:xfrm>
                    <a:off x="4389741" y="2340404"/>
                    <a:ext cx="684701" cy="438516"/>
                  </a:xfrm>
                  <a:custGeom>
                    <a:avLst/>
                    <a:gdLst>
                      <a:gd name="T0" fmla="*/ 2 w 586"/>
                      <a:gd name="T1" fmla="*/ 36 h 377"/>
                      <a:gd name="T2" fmla="*/ 12 w 586"/>
                      <a:gd name="T3" fmla="*/ 58 h 377"/>
                      <a:gd name="T4" fmla="*/ 5 w 586"/>
                      <a:gd name="T5" fmla="*/ 79 h 377"/>
                      <a:gd name="T6" fmla="*/ 12 w 586"/>
                      <a:gd name="T7" fmla="*/ 132 h 377"/>
                      <a:gd name="T8" fmla="*/ 39 w 586"/>
                      <a:gd name="T9" fmla="*/ 207 h 377"/>
                      <a:gd name="T10" fmla="*/ 39 w 586"/>
                      <a:gd name="T11" fmla="*/ 229 h 377"/>
                      <a:gd name="T12" fmla="*/ 58 w 586"/>
                      <a:gd name="T13" fmla="*/ 265 h 377"/>
                      <a:gd name="T14" fmla="*/ 67 w 586"/>
                      <a:gd name="T15" fmla="*/ 321 h 377"/>
                      <a:gd name="T16" fmla="*/ 62 w 586"/>
                      <a:gd name="T17" fmla="*/ 338 h 377"/>
                      <a:gd name="T18" fmla="*/ 74 w 586"/>
                      <a:gd name="T19" fmla="*/ 357 h 377"/>
                      <a:gd name="T20" fmla="*/ 453 w 586"/>
                      <a:gd name="T21" fmla="*/ 348 h 377"/>
                      <a:gd name="T22" fmla="*/ 480 w 586"/>
                      <a:gd name="T23" fmla="*/ 377 h 377"/>
                      <a:gd name="T24" fmla="*/ 519 w 586"/>
                      <a:gd name="T25" fmla="*/ 292 h 377"/>
                      <a:gd name="T26" fmla="*/ 507 w 586"/>
                      <a:gd name="T27" fmla="*/ 260 h 377"/>
                      <a:gd name="T28" fmla="*/ 574 w 586"/>
                      <a:gd name="T29" fmla="*/ 208 h 377"/>
                      <a:gd name="T30" fmla="*/ 586 w 586"/>
                      <a:gd name="T31" fmla="*/ 171 h 377"/>
                      <a:gd name="T32" fmla="*/ 538 w 586"/>
                      <a:gd name="T33" fmla="*/ 116 h 377"/>
                      <a:gd name="T34" fmla="*/ 490 w 586"/>
                      <a:gd name="T35" fmla="*/ 60 h 377"/>
                      <a:gd name="T36" fmla="*/ 480 w 586"/>
                      <a:gd name="T37" fmla="*/ 0 h 377"/>
                      <a:gd name="T38" fmla="*/ 14 w 586"/>
                      <a:gd name="T39" fmla="*/ 9 h 377"/>
                      <a:gd name="T40" fmla="*/ 0 w 586"/>
                      <a:gd name="T41" fmla="*/ 7 h 377"/>
                      <a:gd name="T42" fmla="*/ 2 w 586"/>
                      <a:gd name="T43" fmla="*/ 36 h 377"/>
                      <a:gd name="T44" fmla="*/ 2 w 586"/>
                      <a:gd name="T45" fmla="*/ 36 h 3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6"/>
                      <a:gd name="T70" fmla="*/ 0 h 377"/>
                      <a:gd name="T71" fmla="*/ 586 w 586"/>
                      <a:gd name="T72" fmla="*/ 377 h 3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6" h="377">
                        <a:moveTo>
                          <a:pt x="2" y="36"/>
                        </a:moveTo>
                        <a:lnTo>
                          <a:pt x="12" y="58"/>
                        </a:lnTo>
                        <a:lnTo>
                          <a:pt x="5" y="79"/>
                        </a:lnTo>
                        <a:lnTo>
                          <a:pt x="12" y="132"/>
                        </a:lnTo>
                        <a:lnTo>
                          <a:pt x="39" y="207"/>
                        </a:lnTo>
                        <a:lnTo>
                          <a:pt x="39" y="229"/>
                        </a:lnTo>
                        <a:lnTo>
                          <a:pt x="58" y="265"/>
                        </a:lnTo>
                        <a:lnTo>
                          <a:pt x="67" y="321"/>
                        </a:lnTo>
                        <a:lnTo>
                          <a:pt x="62" y="338"/>
                        </a:lnTo>
                        <a:lnTo>
                          <a:pt x="74" y="357"/>
                        </a:lnTo>
                        <a:lnTo>
                          <a:pt x="453" y="348"/>
                        </a:lnTo>
                        <a:lnTo>
                          <a:pt x="480" y="377"/>
                        </a:lnTo>
                        <a:lnTo>
                          <a:pt x="519" y="292"/>
                        </a:lnTo>
                        <a:lnTo>
                          <a:pt x="507" y="260"/>
                        </a:lnTo>
                        <a:lnTo>
                          <a:pt x="574" y="208"/>
                        </a:lnTo>
                        <a:lnTo>
                          <a:pt x="586" y="171"/>
                        </a:lnTo>
                        <a:lnTo>
                          <a:pt x="538" y="116"/>
                        </a:lnTo>
                        <a:lnTo>
                          <a:pt x="490" y="60"/>
                        </a:lnTo>
                        <a:lnTo>
                          <a:pt x="480" y="0"/>
                        </a:lnTo>
                        <a:lnTo>
                          <a:pt x="14" y="9"/>
                        </a:lnTo>
                        <a:lnTo>
                          <a:pt x="0" y="7"/>
                        </a:lnTo>
                        <a:lnTo>
                          <a:pt x="2" y="3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0" name="Freeform 81"/>
                  <p:cNvSpPr>
                    <a:spLocks/>
                  </p:cNvSpPr>
                  <p:nvPr/>
                </p:nvSpPr>
                <p:spPr bwMode="auto">
                  <a:xfrm>
                    <a:off x="4475649" y="2744301"/>
                    <a:ext cx="762917" cy="643671"/>
                  </a:xfrm>
                  <a:custGeom>
                    <a:avLst/>
                    <a:gdLst>
                      <a:gd name="T0" fmla="*/ 39 w 652"/>
                      <a:gd name="T1" fmla="*/ 80 h 553"/>
                      <a:gd name="T2" fmla="*/ 59 w 652"/>
                      <a:gd name="T3" fmla="*/ 98 h 553"/>
                      <a:gd name="T4" fmla="*/ 70 w 652"/>
                      <a:gd name="T5" fmla="*/ 94 h 553"/>
                      <a:gd name="T6" fmla="*/ 83 w 652"/>
                      <a:gd name="T7" fmla="*/ 113 h 553"/>
                      <a:gd name="T8" fmla="*/ 71 w 652"/>
                      <a:gd name="T9" fmla="*/ 113 h 553"/>
                      <a:gd name="T10" fmla="*/ 59 w 652"/>
                      <a:gd name="T11" fmla="*/ 138 h 553"/>
                      <a:gd name="T12" fmla="*/ 88 w 652"/>
                      <a:gd name="T13" fmla="*/ 179 h 553"/>
                      <a:gd name="T14" fmla="*/ 111 w 652"/>
                      <a:gd name="T15" fmla="*/ 184 h 553"/>
                      <a:gd name="T16" fmla="*/ 107 w 652"/>
                      <a:gd name="T17" fmla="*/ 442 h 553"/>
                      <a:gd name="T18" fmla="*/ 111 w 652"/>
                      <a:gd name="T19" fmla="*/ 505 h 553"/>
                      <a:gd name="T20" fmla="*/ 544 w 652"/>
                      <a:gd name="T21" fmla="*/ 491 h 553"/>
                      <a:gd name="T22" fmla="*/ 549 w 652"/>
                      <a:gd name="T23" fmla="*/ 529 h 553"/>
                      <a:gd name="T24" fmla="*/ 531 w 652"/>
                      <a:gd name="T25" fmla="*/ 553 h 553"/>
                      <a:gd name="T26" fmla="*/ 597 w 652"/>
                      <a:gd name="T27" fmla="*/ 549 h 553"/>
                      <a:gd name="T28" fmla="*/ 609 w 652"/>
                      <a:gd name="T29" fmla="*/ 529 h 553"/>
                      <a:gd name="T30" fmla="*/ 609 w 652"/>
                      <a:gd name="T31" fmla="*/ 505 h 553"/>
                      <a:gd name="T32" fmla="*/ 626 w 652"/>
                      <a:gd name="T33" fmla="*/ 488 h 553"/>
                      <a:gd name="T34" fmla="*/ 630 w 652"/>
                      <a:gd name="T35" fmla="*/ 469 h 553"/>
                      <a:gd name="T36" fmla="*/ 647 w 652"/>
                      <a:gd name="T37" fmla="*/ 468 h 553"/>
                      <a:gd name="T38" fmla="*/ 652 w 652"/>
                      <a:gd name="T39" fmla="*/ 430 h 553"/>
                      <a:gd name="T40" fmla="*/ 628 w 652"/>
                      <a:gd name="T41" fmla="*/ 425 h 553"/>
                      <a:gd name="T42" fmla="*/ 613 w 652"/>
                      <a:gd name="T43" fmla="*/ 398 h 553"/>
                      <a:gd name="T44" fmla="*/ 589 w 652"/>
                      <a:gd name="T45" fmla="*/ 331 h 553"/>
                      <a:gd name="T46" fmla="*/ 561 w 652"/>
                      <a:gd name="T47" fmla="*/ 323 h 553"/>
                      <a:gd name="T48" fmla="*/ 531 w 652"/>
                      <a:gd name="T49" fmla="*/ 297 h 553"/>
                      <a:gd name="T50" fmla="*/ 519 w 652"/>
                      <a:gd name="T51" fmla="*/ 263 h 553"/>
                      <a:gd name="T52" fmla="*/ 537 w 652"/>
                      <a:gd name="T53" fmla="*/ 210 h 553"/>
                      <a:gd name="T54" fmla="*/ 522 w 652"/>
                      <a:gd name="T55" fmla="*/ 200 h 553"/>
                      <a:gd name="T56" fmla="*/ 485 w 652"/>
                      <a:gd name="T57" fmla="*/ 200 h 553"/>
                      <a:gd name="T58" fmla="*/ 476 w 652"/>
                      <a:gd name="T59" fmla="*/ 167 h 553"/>
                      <a:gd name="T60" fmla="*/ 414 w 652"/>
                      <a:gd name="T61" fmla="*/ 103 h 553"/>
                      <a:gd name="T62" fmla="*/ 399 w 652"/>
                      <a:gd name="T63" fmla="*/ 50 h 553"/>
                      <a:gd name="T64" fmla="*/ 406 w 652"/>
                      <a:gd name="T65" fmla="*/ 29 h 553"/>
                      <a:gd name="T66" fmla="*/ 379 w 652"/>
                      <a:gd name="T67" fmla="*/ 0 h 553"/>
                      <a:gd name="T68" fmla="*/ 0 w 652"/>
                      <a:gd name="T69" fmla="*/ 9 h 553"/>
                      <a:gd name="T70" fmla="*/ 39 w 652"/>
                      <a:gd name="T71" fmla="*/ 80 h 553"/>
                      <a:gd name="T72" fmla="*/ 39 w 652"/>
                      <a:gd name="T73" fmla="*/ 80 h 5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53"/>
                      <a:gd name="T113" fmla="*/ 652 w 652"/>
                      <a:gd name="T114" fmla="*/ 553 h 5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53">
                        <a:moveTo>
                          <a:pt x="39" y="80"/>
                        </a:moveTo>
                        <a:lnTo>
                          <a:pt x="59" y="98"/>
                        </a:lnTo>
                        <a:lnTo>
                          <a:pt x="70" y="94"/>
                        </a:lnTo>
                        <a:lnTo>
                          <a:pt x="83" y="113"/>
                        </a:lnTo>
                        <a:lnTo>
                          <a:pt x="71" y="113"/>
                        </a:lnTo>
                        <a:lnTo>
                          <a:pt x="59" y="138"/>
                        </a:lnTo>
                        <a:lnTo>
                          <a:pt x="88" y="179"/>
                        </a:lnTo>
                        <a:lnTo>
                          <a:pt x="111" y="184"/>
                        </a:lnTo>
                        <a:lnTo>
                          <a:pt x="107" y="442"/>
                        </a:lnTo>
                        <a:lnTo>
                          <a:pt x="111" y="505"/>
                        </a:lnTo>
                        <a:lnTo>
                          <a:pt x="544" y="491"/>
                        </a:lnTo>
                        <a:lnTo>
                          <a:pt x="549" y="529"/>
                        </a:lnTo>
                        <a:lnTo>
                          <a:pt x="531" y="553"/>
                        </a:lnTo>
                        <a:lnTo>
                          <a:pt x="597" y="549"/>
                        </a:lnTo>
                        <a:lnTo>
                          <a:pt x="609" y="529"/>
                        </a:lnTo>
                        <a:lnTo>
                          <a:pt x="609" y="505"/>
                        </a:lnTo>
                        <a:lnTo>
                          <a:pt x="626" y="488"/>
                        </a:lnTo>
                        <a:lnTo>
                          <a:pt x="630" y="469"/>
                        </a:lnTo>
                        <a:lnTo>
                          <a:pt x="647" y="468"/>
                        </a:lnTo>
                        <a:lnTo>
                          <a:pt x="652" y="430"/>
                        </a:lnTo>
                        <a:lnTo>
                          <a:pt x="628" y="425"/>
                        </a:lnTo>
                        <a:lnTo>
                          <a:pt x="613" y="398"/>
                        </a:lnTo>
                        <a:lnTo>
                          <a:pt x="589" y="331"/>
                        </a:lnTo>
                        <a:lnTo>
                          <a:pt x="561" y="323"/>
                        </a:lnTo>
                        <a:lnTo>
                          <a:pt x="531" y="297"/>
                        </a:lnTo>
                        <a:lnTo>
                          <a:pt x="519" y="263"/>
                        </a:lnTo>
                        <a:lnTo>
                          <a:pt x="537" y="210"/>
                        </a:lnTo>
                        <a:lnTo>
                          <a:pt x="522" y="200"/>
                        </a:lnTo>
                        <a:lnTo>
                          <a:pt x="485" y="200"/>
                        </a:lnTo>
                        <a:lnTo>
                          <a:pt x="476" y="167"/>
                        </a:lnTo>
                        <a:lnTo>
                          <a:pt x="414" y="103"/>
                        </a:lnTo>
                        <a:lnTo>
                          <a:pt x="399" y="50"/>
                        </a:lnTo>
                        <a:lnTo>
                          <a:pt x="406" y="29"/>
                        </a:lnTo>
                        <a:lnTo>
                          <a:pt x="379" y="0"/>
                        </a:lnTo>
                        <a:lnTo>
                          <a:pt x="0" y="9"/>
                        </a:lnTo>
                        <a:lnTo>
                          <a:pt x="39" y="8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1" name="Freeform 82"/>
                  <p:cNvSpPr>
                    <a:spLocks/>
                  </p:cNvSpPr>
                  <p:nvPr/>
                </p:nvSpPr>
                <p:spPr bwMode="auto">
                  <a:xfrm>
                    <a:off x="4603870" y="3316167"/>
                    <a:ext cx="582124" cy="502627"/>
                  </a:xfrm>
                  <a:custGeom>
                    <a:avLst/>
                    <a:gdLst>
                      <a:gd name="T0" fmla="*/ 19663 w 495"/>
                      <a:gd name="T1" fmla="*/ 161201 h 432"/>
                      <a:gd name="T2" fmla="*/ 16386 w 495"/>
                      <a:gd name="T3" fmla="*/ 386234 h 432"/>
                      <a:gd name="T4" fmla="*/ 27310 w 495"/>
                      <a:gd name="T5" fmla="*/ 399216 h 432"/>
                      <a:gd name="T6" fmla="*/ 66636 w 495"/>
                      <a:gd name="T7" fmla="*/ 399216 h 432"/>
                      <a:gd name="T8" fmla="*/ 68821 w 495"/>
                      <a:gd name="T9" fmla="*/ 467375 h 432"/>
                      <a:gd name="T10" fmla="*/ 388893 w 495"/>
                      <a:gd name="T11" fmla="*/ 463047 h 432"/>
                      <a:gd name="T12" fmla="*/ 383431 w 495"/>
                      <a:gd name="T13" fmla="*/ 393807 h 432"/>
                      <a:gd name="T14" fmla="*/ 409649 w 495"/>
                      <a:gd name="T15" fmla="*/ 315911 h 432"/>
                      <a:gd name="T16" fmla="*/ 451160 w 495"/>
                      <a:gd name="T17" fmla="*/ 262898 h 432"/>
                      <a:gd name="T18" fmla="*/ 446790 w 495"/>
                      <a:gd name="T19" fmla="*/ 247752 h 432"/>
                      <a:gd name="T20" fmla="*/ 477377 w 495"/>
                      <a:gd name="T21" fmla="*/ 197985 h 432"/>
                      <a:gd name="T22" fmla="*/ 493763 w 495"/>
                      <a:gd name="T23" fmla="*/ 143891 h 432"/>
                      <a:gd name="T24" fmla="*/ 488301 w 495"/>
                      <a:gd name="T25" fmla="*/ 140645 h 432"/>
                      <a:gd name="T26" fmla="*/ 514519 w 495"/>
                      <a:gd name="T27" fmla="*/ 120089 h 432"/>
                      <a:gd name="T28" fmla="*/ 540736 w 495"/>
                      <a:gd name="T29" fmla="*/ 74650 h 432"/>
                      <a:gd name="T30" fmla="*/ 530904 w 495"/>
                      <a:gd name="T31" fmla="*/ 62749 h 432"/>
                      <a:gd name="T32" fmla="*/ 458806 w 495"/>
                      <a:gd name="T33" fmla="*/ 67077 h 432"/>
                      <a:gd name="T34" fmla="*/ 478469 w 495"/>
                      <a:gd name="T35" fmla="*/ 41112 h 432"/>
                      <a:gd name="T36" fmla="*/ 473007 w 495"/>
                      <a:gd name="T37" fmla="*/ 0 h 432"/>
                      <a:gd name="T38" fmla="*/ 0 w 495"/>
                      <a:gd name="T39" fmla="*/ 15146 h 432"/>
                      <a:gd name="T40" fmla="*/ 19663 w 495"/>
                      <a:gd name="T41" fmla="*/ 161201 h 432"/>
                      <a:gd name="T42" fmla="*/ 19663 w 495"/>
                      <a:gd name="T43" fmla="*/ 161201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5"/>
                      <a:gd name="T67" fmla="*/ 0 h 432"/>
                      <a:gd name="T68" fmla="*/ 495 w 495"/>
                      <a:gd name="T69" fmla="*/ 432 h 4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5" h="432">
                        <a:moveTo>
                          <a:pt x="18" y="149"/>
                        </a:moveTo>
                        <a:lnTo>
                          <a:pt x="15" y="357"/>
                        </a:lnTo>
                        <a:lnTo>
                          <a:pt x="25" y="369"/>
                        </a:lnTo>
                        <a:lnTo>
                          <a:pt x="61" y="369"/>
                        </a:lnTo>
                        <a:lnTo>
                          <a:pt x="63" y="432"/>
                        </a:lnTo>
                        <a:lnTo>
                          <a:pt x="356" y="428"/>
                        </a:lnTo>
                        <a:lnTo>
                          <a:pt x="351" y="364"/>
                        </a:lnTo>
                        <a:lnTo>
                          <a:pt x="375" y="292"/>
                        </a:lnTo>
                        <a:lnTo>
                          <a:pt x="413" y="243"/>
                        </a:lnTo>
                        <a:lnTo>
                          <a:pt x="409" y="229"/>
                        </a:lnTo>
                        <a:lnTo>
                          <a:pt x="437" y="183"/>
                        </a:lnTo>
                        <a:lnTo>
                          <a:pt x="452" y="133"/>
                        </a:lnTo>
                        <a:lnTo>
                          <a:pt x="447" y="130"/>
                        </a:lnTo>
                        <a:lnTo>
                          <a:pt x="471" y="111"/>
                        </a:lnTo>
                        <a:lnTo>
                          <a:pt x="495" y="69"/>
                        </a:lnTo>
                        <a:lnTo>
                          <a:pt x="486" y="58"/>
                        </a:lnTo>
                        <a:lnTo>
                          <a:pt x="420" y="62"/>
                        </a:lnTo>
                        <a:lnTo>
                          <a:pt x="438" y="38"/>
                        </a:lnTo>
                        <a:lnTo>
                          <a:pt x="433" y="0"/>
                        </a:lnTo>
                        <a:lnTo>
                          <a:pt x="0" y="14"/>
                        </a:lnTo>
                        <a:lnTo>
                          <a:pt x="18" y="149"/>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32" name="Freeform 83"/>
                  <p:cNvSpPr>
                    <a:spLocks/>
                  </p:cNvSpPr>
                  <p:nvPr/>
                </p:nvSpPr>
                <p:spPr bwMode="auto">
                  <a:xfrm>
                    <a:off x="4679521" y="3814948"/>
                    <a:ext cx="655210" cy="550068"/>
                  </a:xfrm>
                  <a:custGeom>
                    <a:avLst/>
                    <a:gdLst>
                      <a:gd name="T0" fmla="*/ 0 w 560"/>
                      <a:gd name="T1" fmla="*/ 4324 h 474"/>
                      <a:gd name="T2" fmla="*/ 5441 w 560"/>
                      <a:gd name="T3" fmla="*/ 142676 h 474"/>
                      <a:gd name="T4" fmla="*/ 60936 w 560"/>
                      <a:gd name="T5" fmla="*/ 244279 h 474"/>
                      <a:gd name="T6" fmla="*/ 40261 w 560"/>
                      <a:gd name="T7" fmla="*/ 323184 h 474"/>
                      <a:gd name="T8" fmla="*/ 44614 w 560"/>
                      <a:gd name="T9" fmla="*/ 389118 h 474"/>
                      <a:gd name="T10" fmla="*/ 20675 w 560"/>
                      <a:gd name="T11" fmla="*/ 422625 h 474"/>
                      <a:gd name="T12" fmla="*/ 29380 w 560"/>
                      <a:gd name="T13" fmla="*/ 433434 h 474"/>
                      <a:gd name="T14" fmla="*/ 110991 w 560"/>
                      <a:gd name="T15" fmla="*/ 424787 h 474"/>
                      <a:gd name="T16" fmla="*/ 211101 w 560"/>
                      <a:gd name="T17" fmla="*/ 450728 h 474"/>
                      <a:gd name="T18" fmla="*/ 244833 w 560"/>
                      <a:gd name="T19" fmla="*/ 424787 h 474"/>
                      <a:gd name="T20" fmla="*/ 343855 w 560"/>
                      <a:gd name="T21" fmla="*/ 464779 h 474"/>
                      <a:gd name="T22" fmla="*/ 350384 w 560"/>
                      <a:gd name="T23" fmla="*/ 487478 h 474"/>
                      <a:gd name="T24" fmla="*/ 388469 w 560"/>
                      <a:gd name="T25" fmla="*/ 503691 h 474"/>
                      <a:gd name="T26" fmla="*/ 408056 w 560"/>
                      <a:gd name="T27" fmla="*/ 483154 h 474"/>
                      <a:gd name="T28" fmla="*/ 454846 w 560"/>
                      <a:gd name="T29" fmla="*/ 501529 h 474"/>
                      <a:gd name="T30" fmla="*/ 484226 w 560"/>
                      <a:gd name="T31" fmla="*/ 487478 h 474"/>
                      <a:gd name="T32" fmla="*/ 478785 w 560"/>
                      <a:gd name="T33" fmla="*/ 457213 h 474"/>
                      <a:gd name="T34" fmla="*/ 559308 w 560"/>
                      <a:gd name="T35" fmla="*/ 483154 h 474"/>
                      <a:gd name="T36" fmla="*/ 554955 w 560"/>
                      <a:gd name="T37" fmla="*/ 512338 h 474"/>
                      <a:gd name="T38" fmla="*/ 609363 w 560"/>
                      <a:gd name="T39" fmla="*/ 475588 h 474"/>
                      <a:gd name="T40" fmla="*/ 560396 w 560"/>
                      <a:gd name="T41" fmla="*/ 470184 h 474"/>
                      <a:gd name="T42" fmla="*/ 525575 w 560"/>
                      <a:gd name="T43" fmla="*/ 431272 h 474"/>
                      <a:gd name="T44" fmla="*/ 570190 w 560"/>
                      <a:gd name="T45" fmla="*/ 383713 h 474"/>
                      <a:gd name="T46" fmla="*/ 570190 w 560"/>
                      <a:gd name="T47" fmla="*/ 356691 h 474"/>
                      <a:gd name="T48" fmla="*/ 520135 w 560"/>
                      <a:gd name="T49" fmla="*/ 396684 h 474"/>
                      <a:gd name="T50" fmla="*/ 496196 w 560"/>
                      <a:gd name="T51" fmla="*/ 383713 h 474"/>
                      <a:gd name="T52" fmla="*/ 515782 w 560"/>
                      <a:gd name="T53" fmla="*/ 362095 h 474"/>
                      <a:gd name="T54" fmla="*/ 460287 w 560"/>
                      <a:gd name="T55" fmla="*/ 378309 h 474"/>
                      <a:gd name="T56" fmla="*/ 425466 w 560"/>
                      <a:gd name="T57" fmla="*/ 363176 h 474"/>
                      <a:gd name="T58" fmla="*/ 434171 w 560"/>
                      <a:gd name="T59" fmla="*/ 339397 h 474"/>
                      <a:gd name="T60" fmla="*/ 528840 w 560"/>
                      <a:gd name="T61" fmla="*/ 356691 h 474"/>
                      <a:gd name="T62" fmla="*/ 491843 w 560"/>
                      <a:gd name="T63" fmla="*/ 295081 h 474"/>
                      <a:gd name="T64" fmla="*/ 497284 w 560"/>
                      <a:gd name="T65" fmla="*/ 250765 h 474"/>
                      <a:gd name="T66" fmla="*/ 281830 w 560"/>
                      <a:gd name="T67" fmla="*/ 260493 h 474"/>
                      <a:gd name="T68" fmla="*/ 307946 w 560"/>
                      <a:gd name="T69" fmla="*/ 164294 h 474"/>
                      <a:gd name="T70" fmla="*/ 344943 w 560"/>
                      <a:gd name="T71" fmla="*/ 116735 h 474"/>
                      <a:gd name="T72" fmla="*/ 334061 w 560"/>
                      <a:gd name="T73" fmla="*/ 103765 h 474"/>
                      <a:gd name="T74" fmla="*/ 318827 w 560"/>
                      <a:gd name="T75" fmla="*/ 0 h 474"/>
                      <a:gd name="T76" fmla="*/ 0 w 560"/>
                      <a:gd name="T77" fmla="*/ 4324 h 474"/>
                      <a:gd name="T78" fmla="*/ 0 w 560"/>
                      <a:gd name="T79" fmla="*/ 4324 h 474"/>
                      <a:gd name="T80" fmla="*/ 0 w 560"/>
                      <a:gd name="T81" fmla="*/ 4324 h 4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0"/>
                      <a:gd name="T124" fmla="*/ 0 h 474"/>
                      <a:gd name="T125" fmla="*/ 560 w 560"/>
                      <a:gd name="T126" fmla="*/ 474 h 4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0" h="474">
                        <a:moveTo>
                          <a:pt x="0" y="4"/>
                        </a:moveTo>
                        <a:lnTo>
                          <a:pt x="5" y="132"/>
                        </a:lnTo>
                        <a:lnTo>
                          <a:pt x="56" y="226"/>
                        </a:lnTo>
                        <a:lnTo>
                          <a:pt x="37" y="299"/>
                        </a:lnTo>
                        <a:lnTo>
                          <a:pt x="41" y="360"/>
                        </a:lnTo>
                        <a:lnTo>
                          <a:pt x="19" y="391"/>
                        </a:lnTo>
                        <a:lnTo>
                          <a:pt x="27" y="401"/>
                        </a:lnTo>
                        <a:lnTo>
                          <a:pt x="102" y="393"/>
                        </a:lnTo>
                        <a:lnTo>
                          <a:pt x="194" y="417"/>
                        </a:lnTo>
                        <a:lnTo>
                          <a:pt x="225" y="393"/>
                        </a:lnTo>
                        <a:lnTo>
                          <a:pt x="316" y="430"/>
                        </a:lnTo>
                        <a:lnTo>
                          <a:pt x="322" y="451"/>
                        </a:lnTo>
                        <a:lnTo>
                          <a:pt x="357" y="466"/>
                        </a:lnTo>
                        <a:lnTo>
                          <a:pt x="375" y="447"/>
                        </a:lnTo>
                        <a:lnTo>
                          <a:pt x="418" y="464"/>
                        </a:lnTo>
                        <a:lnTo>
                          <a:pt x="445" y="451"/>
                        </a:lnTo>
                        <a:lnTo>
                          <a:pt x="440" y="423"/>
                        </a:lnTo>
                        <a:lnTo>
                          <a:pt x="514" y="447"/>
                        </a:lnTo>
                        <a:lnTo>
                          <a:pt x="510" y="474"/>
                        </a:lnTo>
                        <a:lnTo>
                          <a:pt x="560" y="440"/>
                        </a:lnTo>
                        <a:lnTo>
                          <a:pt x="515" y="435"/>
                        </a:lnTo>
                        <a:lnTo>
                          <a:pt x="483" y="399"/>
                        </a:lnTo>
                        <a:lnTo>
                          <a:pt x="524" y="355"/>
                        </a:lnTo>
                        <a:lnTo>
                          <a:pt x="524" y="330"/>
                        </a:lnTo>
                        <a:lnTo>
                          <a:pt x="478" y="367"/>
                        </a:lnTo>
                        <a:lnTo>
                          <a:pt x="456" y="355"/>
                        </a:lnTo>
                        <a:lnTo>
                          <a:pt x="474" y="335"/>
                        </a:lnTo>
                        <a:lnTo>
                          <a:pt x="423" y="350"/>
                        </a:lnTo>
                        <a:lnTo>
                          <a:pt x="391" y="336"/>
                        </a:lnTo>
                        <a:lnTo>
                          <a:pt x="399" y="314"/>
                        </a:lnTo>
                        <a:lnTo>
                          <a:pt x="486" y="330"/>
                        </a:lnTo>
                        <a:lnTo>
                          <a:pt x="452" y="273"/>
                        </a:lnTo>
                        <a:lnTo>
                          <a:pt x="457" y="232"/>
                        </a:lnTo>
                        <a:lnTo>
                          <a:pt x="259" y="241"/>
                        </a:lnTo>
                        <a:lnTo>
                          <a:pt x="283" y="152"/>
                        </a:lnTo>
                        <a:lnTo>
                          <a:pt x="317" y="108"/>
                        </a:lnTo>
                        <a:lnTo>
                          <a:pt x="307" y="96"/>
                        </a:lnTo>
                        <a:lnTo>
                          <a:pt x="293" y="0"/>
                        </a:lnTo>
                        <a:lnTo>
                          <a:pt x="0" y="4"/>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33" name="Freeform 84"/>
                  <p:cNvSpPr>
                    <a:spLocks/>
                  </p:cNvSpPr>
                  <p:nvPr/>
                </p:nvSpPr>
                <p:spPr bwMode="auto">
                  <a:xfrm>
                    <a:off x="5012896" y="1769820"/>
                    <a:ext cx="653928" cy="321835"/>
                  </a:xfrm>
                  <a:custGeom>
                    <a:avLst/>
                    <a:gdLst>
                      <a:gd name="T0" fmla="*/ 201 w 558"/>
                      <a:gd name="T1" fmla="*/ 183 h 278"/>
                      <a:gd name="T2" fmla="*/ 208 w 558"/>
                      <a:gd name="T3" fmla="*/ 200 h 278"/>
                      <a:gd name="T4" fmla="*/ 227 w 558"/>
                      <a:gd name="T5" fmla="*/ 205 h 278"/>
                      <a:gd name="T6" fmla="*/ 254 w 558"/>
                      <a:gd name="T7" fmla="*/ 278 h 278"/>
                      <a:gd name="T8" fmla="*/ 304 w 558"/>
                      <a:gd name="T9" fmla="*/ 178 h 278"/>
                      <a:gd name="T10" fmla="*/ 329 w 558"/>
                      <a:gd name="T11" fmla="*/ 181 h 278"/>
                      <a:gd name="T12" fmla="*/ 362 w 558"/>
                      <a:gd name="T13" fmla="*/ 166 h 278"/>
                      <a:gd name="T14" fmla="*/ 415 w 558"/>
                      <a:gd name="T15" fmla="*/ 166 h 278"/>
                      <a:gd name="T16" fmla="*/ 434 w 558"/>
                      <a:gd name="T17" fmla="*/ 142 h 278"/>
                      <a:gd name="T18" fmla="*/ 538 w 558"/>
                      <a:gd name="T19" fmla="*/ 145 h 278"/>
                      <a:gd name="T20" fmla="*/ 558 w 558"/>
                      <a:gd name="T21" fmla="*/ 130 h 278"/>
                      <a:gd name="T22" fmla="*/ 524 w 558"/>
                      <a:gd name="T23" fmla="*/ 91 h 278"/>
                      <a:gd name="T24" fmla="*/ 461 w 558"/>
                      <a:gd name="T25" fmla="*/ 92 h 278"/>
                      <a:gd name="T26" fmla="*/ 410 w 558"/>
                      <a:gd name="T27" fmla="*/ 86 h 278"/>
                      <a:gd name="T28" fmla="*/ 345 w 558"/>
                      <a:gd name="T29" fmla="*/ 86 h 278"/>
                      <a:gd name="T30" fmla="*/ 323 w 558"/>
                      <a:gd name="T31" fmla="*/ 118 h 278"/>
                      <a:gd name="T32" fmla="*/ 290 w 558"/>
                      <a:gd name="T33" fmla="*/ 99 h 278"/>
                      <a:gd name="T34" fmla="*/ 256 w 558"/>
                      <a:gd name="T35" fmla="*/ 103 h 278"/>
                      <a:gd name="T36" fmla="*/ 244 w 558"/>
                      <a:gd name="T37" fmla="*/ 69 h 278"/>
                      <a:gd name="T38" fmla="*/ 171 w 558"/>
                      <a:gd name="T39" fmla="*/ 63 h 278"/>
                      <a:gd name="T40" fmla="*/ 162 w 558"/>
                      <a:gd name="T41" fmla="*/ 51 h 278"/>
                      <a:gd name="T42" fmla="*/ 195 w 558"/>
                      <a:gd name="T43" fmla="*/ 16 h 278"/>
                      <a:gd name="T44" fmla="*/ 222 w 558"/>
                      <a:gd name="T45" fmla="*/ 14 h 278"/>
                      <a:gd name="T46" fmla="*/ 195 w 558"/>
                      <a:gd name="T47" fmla="*/ 0 h 278"/>
                      <a:gd name="T48" fmla="*/ 154 w 558"/>
                      <a:gd name="T49" fmla="*/ 11 h 278"/>
                      <a:gd name="T50" fmla="*/ 85 w 558"/>
                      <a:gd name="T51" fmla="*/ 79 h 278"/>
                      <a:gd name="T52" fmla="*/ 51 w 558"/>
                      <a:gd name="T53" fmla="*/ 86 h 278"/>
                      <a:gd name="T54" fmla="*/ 0 w 558"/>
                      <a:gd name="T55" fmla="*/ 120 h 278"/>
                      <a:gd name="T56" fmla="*/ 201 w 558"/>
                      <a:gd name="T57" fmla="*/ 183 h 278"/>
                      <a:gd name="T58" fmla="*/ 201 w 558"/>
                      <a:gd name="T59" fmla="*/ 183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8"/>
                      <a:gd name="T91" fmla="*/ 0 h 278"/>
                      <a:gd name="T92" fmla="*/ 558 w 558"/>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8" h="278">
                        <a:moveTo>
                          <a:pt x="201" y="183"/>
                        </a:moveTo>
                        <a:lnTo>
                          <a:pt x="208" y="200"/>
                        </a:lnTo>
                        <a:lnTo>
                          <a:pt x="227" y="205"/>
                        </a:lnTo>
                        <a:lnTo>
                          <a:pt x="254" y="278"/>
                        </a:lnTo>
                        <a:lnTo>
                          <a:pt x="304" y="178"/>
                        </a:lnTo>
                        <a:lnTo>
                          <a:pt x="329" y="181"/>
                        </a:lnTo>
                        <a:lnTo>
                          <a:pt x="362" y="166"/>
                        </a:lnTo>
                        <a:lnTo>
                          <a:pt x="415" y="166"/>
                        </a:lnTo>
                        <a:lnTo>
                          <a:pt x="434" y="142"/>
                        </a:lnTo>
                        <a:lnTo>
                          <a:pt x="538" y="145"/>
                        </a:lnTo>
                        <a:lnTo>
                          <a:pt x="558" y="130"/>
                        </a:lnTo>
                        <a:lnTo>
                          <a:pt x="524" y="91"/>
                        </a:lnTo>
                        <a:lnTo>
                          <a:pt x="461" y="92"/>
                        </a:lnTo>
                        <a:lnTo>
                          <a:pt x="410" y="86"/>
                        </a:lnTo>
                        <a:lnTo>
                          <a:pt x="345" y="86"/>
                        </a:lnTo>
                        <a:lnTo>
                          <a:pt x="323" y="118"/>
                        </a:lnTo>
                        <a:lnTo>
                          <a:pt x="290" y="99"/>
                        </a:lnTo>
                        <a:lnTo>
                          <a:pt x="256" y="103"/>
                        </a:lnTo>
                        <a:lnTo>
                          <a:pt x="244" y="69"/>
                        </a:lnTo>
                        <a:lnTo>
                          <a:pt x="171" y="63"/>
                        </a:lnTo>
                        <a:lnTo>
                          <a:pt x="162" y="51"/>
                        </a:lnTo>
                        <a:lnTo>
                          <a:pt x="195" y="16"/>
                        </a:lnTo>
                        <a:lnTo>
                          <a:pt x="222" y="14"/>
                        </a:lnTo>
                        <a:lnTo>
                          <a:pt x="195" y="0"/>
                        </a:lnTo>
                        <a:lnTo>
                          <a:pt x="154" y="11"/>
                        </a:lnTo>
                        <a:lnTo>
                          <a:pt x="85" y="79"/>
                        </a:lnTo>
                        <a:lnTo>
                          <a:pt x="51" y="86"/>
                        </a:lnTo>
                        <a:lnTo>
                          <a:pt x="0" y="120"/>
                        </a:lnTo>
                        <a:lnTo>
                          <a:pt x="201" y="18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4" name="Freeform 85"/>
                  <p:cNvSpPr>
                    <a:spLocks/>
                  </p:cNvSpPr>
                  <p:nvPr/>
                </p:nvSpPr>
                <p:spPr bwMode="auto">
                  <a:xfrm>
                    <a:off x="5434744" y="1969845"/>
                    <a:ext cx="443645" cy="582124"/>
                  </a:xfrm>
                  <a:custGeom>
                    <a:avLst/>
                    <a:gdLst>
                      <a:gd name="T0" fmla="*/ 43 w 379"/>
                      <a:gd name="T1" fmla="*/ 416 h 501"/>
                      <a:gd name="T2" fmla="*/ 38 w 379"/>
                      <a:gd name="T3" fmla="*/ 332 h 501"/>
                      <a:gd name="T4" fmla="*/ 5 w 379"/>
                      <a:gd name="T5" fmla="*/ 271 h 501"/>
                      <a:gd name="T6" fmla="*/ 19 w 379"/>
                      <a:gd name="T7" fmla="*/ 143 h 501"/>
                      <a:gd name="T8" fmla="*/ 74 w 379"/>
                      <a:gd name="T9" fmla="*/ 76 h 501"/>
                      <a:gd name="T10" fmla="*/ 70 w 379"/>
                      <a:gd name="T11" fmla="*/ 126 h 501"/>
                      <a:gd name="T12" fmla="*/ 87 w 379"/>
                      <a:gd name="T13" fmla="*/ 116 h 501"/>
                      <a:gd name="T14" fmla="*/ 87 w 379"/>
                      <a:gd name="T15" fmla="*/ 75 h 501"/>
                      <a:gd name="T16" fmla="*/ 108 w 379"/>
                      <a:gd name="T17" fmla="*/ 51 h 501"/>
                      <a:gd name="T18" fmla="*/ 115 w 379"/>
                      <a:gd name="T19" fmla="*/ 6 h 501"/>
                      <a:gd name="T20" fmla="*/ 133 w 379"/>
                      <a:gd name="T21" fmla="*/ 0 h 501"/>
                      <a:gd name="T22" fmla="*/ 248 w 379"/>
                      <a:gd name="T23" fmla="*/ 39 h 501"/>
                      <a:gd name="T24" fmla="*/ 258 w 379"/>
                      <a:gd name="T25" fmla="*/ 71 h 501"/>
                      <a:gd name="T26" fmla="*/ 273 w 379"/>
                      <a:gd name="T27" fmla="*/ 102 h 501"/>
                      <a:gd name="T28" fmla="*/ 277 w 379"/>
                      <a:gd name="T29" fmla="*/ 156 h 501"/>
                      <a:gd name="T30" fmla="*/ 238 w 379"/>
                      <a:gd name="T31" fmla="*/ 204 h 501"/>
                      <a:gd name="T32" fmla="*/ 236 w 379"/>
                      <a:gd name="T33" fmla="*/ 240 h 501"/>
                      <a:gd name="T34" fmla="*/ 258 w 379"/>
                      <a:gd name="T35" fmla="*/ 252 h 501"/>
                      <a:gd name="T36" fmla="*/ 289 w 379"/>
                      <a:gd name="T37" fmla="*/ 202 h 501"/>
                      <a:gd name="T38" fmla="*/ 320 w 379"/>
                      <a:gd name="T39" fmla="*/ 185 h 501"/>
                      <a:gd name="T40" fmla="*/ 340 w 379"/>
                      <a:gd name="T41" fmla="*/ 196 h 501"/>
                      <a:gd name="T42" fmla="*/ 379 w 379"/>
                      <a:gd name="T43" fmla="*/ 307 h 501"/>
                      <a:gd name="T44" fmla="*/ 352 w 379"/>
                      <a:gd name="T45" fmla="*/ 354 h 501"/>
                      <a:gd name="T46" fmla="*/ 345 w 379"/>
                      <a:gd name="T47" fmla="*/ 388 h 501"/>
                      <a:gd name="T48" fmla="*/ 330 w 379"/>
                      <a:gd name="T49" fmla="*/ 399 h 501"/>
                      <a:gd name="T50" fmla="*/ 330 w 379"/>
                      <a:gd name="T51" fmla="*/ 429 h 501"/>
                      <a:gd name="T52" fmla="*/ 309 w 379"/>
                      <a:gd name="T53" fmla="*/ 470 h 501"/>
                      <a:gd name="T54" fmla="*/ 185 w 379"/>
                      <a:gd name="T55" fmla="*/ 487 h 501"/>
                      <a:gd name="T56" fmla="*/ 181 w 379"/>
                      <a:gd name="T57" fmla="*/ 480 h 501"/>
                      <a:gd name="T58" fmla="*/ 0 w 379"/>
                      <a:gd name="T59" fmla="*/ 501 h 501"/>
                      <a:gd name="T60" fmla="*/ 43 w 379"/>
                      <a:gd name="T61" fmla="*/ 416 h 501"/>
                      <a:gd name="T62" fmla="*/ 43 w 379"/>
                      <a:gd name="T63" fmla="*/ 416 h 5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01"/>
                      <a:gd name="T98" fmla="*/ 379 w 379"/>
                      <a:gd name="T99" fmla="*/ 501 h 5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01">
                        <a:moveTo>
                          <a:pt x="43" y="416"/>
                        </a:moveTo>
                        <a:lnTo>
                          <a:pt x="38" y="332"/>
                        </a:lnTo>
                        <a:lnTo>
                          <a:pt x="5" y="271"/>
                        </a:lnTo>
                        <a:lnTo>
                          <a:pt x="19" y="143"/>
                        </a:lnTo>
                        <a:lnTo>
                          <a:pt x="74" y="76"/>
                        </a:lnTo>
                        <a:lnTo>
                          <a:pt x="70" y="126"/>
                        </a:lnTo>
                        <a:lnTo>
                          <a:pt x="87" y="116"/>
                        </a:lnTo>
                        <a:lnTo>
                          <a:pt x="87" y="75"/>
                        </a:lnTo>
                        <a:lnTo>
                          <a:pt x="108" y="51"/>
                        </a:lnTo>
                        <a:lnTo>
                          <a:pt x="115" y="6"/>
                        </a:lnTo>
                        <a:lnTo>
                          <a:pt x="133" y="0"/>
                        </a:lnTo>
                        <a:lnTo>
                          <a:pt x="248" y="39"/>
                        </a:lnTo>
                        <a:lnTo>
                          <a:pt x="258" y="71"/>
                        </a:lnTo>
                        <a:lnTo>
                          <a:pt x="273" y="102"/>
                        </a:lnTo>
                        <a:lnTo>
                          <a:pt x="277" y="156"/>
                        </a:lnTo>
                        <a:lnTo>
                          <a:pt x="238" y="204"/>
                        </a:lnTo>
                        <a:lnTo>
                          <a:pt x="236" y="240"/>
                        </a:lnTo>
                        <a:lnTo>
                          <a:pt x="258" y="252"/>
                        </a:lnTo>
                        <a:lnTo>
                          <a:pt x="289" y="202"/>
                        </a:lnTo>
                        <a:lnTo>
                          <a:pt x="320" y="185"/>
                        </a:lnTo>
                        <a:lnTo>
                          <a:pt x="340" y="196"/>
                        </a:lnTo>
                        <a:lnTo>
                          <a:pt x="379" y="307"/>
                        </a:lnTo>
                        <a:lnTo>
                          <a:pt x="352" y="354"/>
                        </a:lnTo>
                        <a:lnTo>
                          <a:pt x="345" y="388"/>
                        </a:lnTo>
                        <a:lnTo>
                          <a:pt x="330" y="399"/>
                        </a:lnTo>
                        <a:lnTo>
                          <a:pt x="330" y="429"/>
                        </a:lnTo>
                        <a:lnTo>
                          <a:pt x="309" y="470"/>
                        </a:lnTo>
                        <a:lnTo>
                          <a:pt x="185" y="487"/>
                        </a:lnTo>
                        <a:lnTo>
                          <a:pt x="181" y="480"/>
                        </a:lnTo>
                        <a:lnTo>
                          <a:pt x="0" y="501"/>
                        </a:lnTo>
                        <a:lnTo>
                          <a:pt x="43" y="41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5" name="Freeform 86"/>
                  <p:cNvSpPr>
                    <a:spLocks/>
                  </p:cNvSpPr>
                  <p:nvPr/>
                </p:nvSpPr>
                <p:spPr bwMode="auto">
                  <a:xfrm>
                    <a:off x="4765429" y="1857010"/>
                    <a:ext cx="609051" cy="618026"/>
                  </a:xfrm>
                  <a:custGeom>
                    <a:avLst/>
                    <a:gdLst>
                      <a:gd name="T0" fmla="*/ 14 w 519"/>
                      <a:gd name="T1" fmla="*/ 203 h 530"/>
                      <a:gd name="T2" fmla="*/ 12 w 519"/>
                      <a:gd name="T3" fmla="*/ 266 h 530"/>
                      <a:gd name="T4" fmla="*/ 75 w 519"/>
                      <a:gd name="T5" fmla="*/ 305 h 530"/>
                      <a:gd name="T6" fmla="*/ 99 w 519"/>
                      <a:gd name="T7" fmla="*/ 333 h 530"/>
                      <a:gd name="T8" fmla="*/ 150 w 519"/>
                      <a:gd name="T9" fmla="*/ 370 h 530"/>
                      <a:gd name="T10" fmla="*/ 157 w 519"/>
                      <a:gd name="T11" fmla="*/ 414 h 530"/>
                      <a:gd name="T12" fmla="*/ 167 w 519"/>
                      <a:gd name="T13" fmla="*/ 474 h 530"/>
                      <a:gd name="T14" fmla="*/ 215 w 519"/>
                      <a:gd name="T15" fmla="*/ 530 h 530"/>
                      <a:gd name="T16" fmla="*/ 473 w 519"/>
                      <a:gd name="T17" fmla="*/ 515 h 530"/>
                      <a:gd name="T18" fmla="*/ 459 w 519"/>
                      <a:gd name="T19" fmla="*/ 433 h 530"/>
                      <a:gd name="T20" fmla="*/ 481 w 519"/>
                      <a:gd name="T21" fmla="*/ 309 h 530"/>
                      <a:gd name="T22" fmla="*/ 481 w 519"/>
                      <a:gd name="T23" fmla="*/ 275 h 530"/>
                      <a:gd name="T24" fmla="*/ 519 w 519"/>
                      <a:gd name="T25" fmla="*/ 177 h 530"/>
                      <a:gd name="T26" fmla="*/ 509 w 519"/>
                      <a:gd name="T27" fmla="*/ 174 h 530"/>
                      <a:gd name="T28" fmla="*/ 485 w 519"/>
                      <a:gd name="T29" fmla="*/ 230 h 530"/>
                      <a:gd name="T30" fmla="*/ 464 w 519"/>
                      <a:gd name="T31" fmla="*/ 234 h 530"/>
                      <a:gd name="T32" fmla="*/ 456 w 519"/>
                      <a:gd name="T33" fmla="*/ 258 h 530"/>
                      <a:gd name="T34" fmla="*/ 434 w 519"/>
                      <a:gd name="T35" fmla="*/ 273 h 530"/>
                      <a:gd name="T36" fmla="*/ 449 w 519"/>
                      <a:gd name="T37" fmla="*/ 222 h 530"/>
                      <a:gd name="T38" fmla="*/ 464 w 519"/>
                      <a:gd name="T39" fmla="*/ 201 h 530"/>
                      <a:gd name="T40" fmla="*/ 437 w 519"/>
                      <a:gd name="T41" fmla="*/ 128 h 530"/>
                      <a:gd name="T42" fmla="*/ 418 w 519"/>
                      <a:gd name="T43" fmla="*/ 123 h 530"/>
                      <a:gd name="T44" fmla="*/ 411 w 519"/>
                      <a:gd name="T45" fmla="*/ 106 h 530"/>
                      <a:gd name="T46" fmla="*/ 210 w 519"/>
                      <a:gd name="T47" fmla="*/ 43 h 530"/>
                      <a:gd name="T48" fmla="*/ 184 w 519"/>
                      <a:gd name="T49" fmla="*/ 31 h 530"/>
                      <a:gd name="T50" fmla="*/ 171 w 519"/>
                      <a:gd name="T51" fmla="*/ 43 h 530"/>
                      <a:gd name="T52" fmla="*/ 165 w 519"/>
                      <a:gd name="T53" fmla="*/ 39 h 530"/>
                      <a:gd name="T54" fmla="*/ 172 w 519"/>
                      <a:gd name="T55" fmla="*/ 17 h 530"/>
                      <a:gd name="T56" fmla="*/ 177 w 519"/>
                      <a:gd name="T57" fmla="*/ 3 h 530"/>
                      <a:gd name="T58" fmla="*/ 171 w 519"/>
                      <a:gd name="T59" fmla="*/ 0 h 530"/>
                      <a:gd name="T60" fmla="*/ 89 w 519"/>
                      <a:gd name="T61" fmla="*/ 34 h 530"/>
                      <a:gd name="T62" fmla="*/ 80 w 519"/>
                      <a:gd name="T63" fmla="*/ 36 h 530"/>
                      <a:gd name="T64" fmla="*/ 63 w 519"/>
                      <a:gd name="T65" fmla="*/ 27 h 530"/>
                      <a:gd name="T66" fmla="*/ 48 w 519"/>
                      <a:gd name="T67" fmla="*/ 38 h 530"/>
                      <a:gd name="T68" fmla="*/ 51 w 519"/>
                      <a:gd name="T69" fmla="*/ 99 h 530"/>
                      <a:gd name="T70" fmla="*/ 0 w 519"/>
                      <a:gd name="T71" fmla="*/ 160 h 530"/>
                      <a:gd name="T72" fmla="*/ 14 w 519"/>
                      <a:gd name="T73" fmla="*/ 203 h 530"/>
                      <a:gd name="T74" fmla="*/ 14 w 519"/>
                      <a:gd name="T75" fmla="*/ 203 h 5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9"/>
                      <a:gd name="T115" fmla="*/ 0 h 530"/>
                      <a:gd name="T116" fmla="*/ 519 w 519"/>
                      <a:gd name="T117" fmla="*/ 530 h 5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9" h="530">
                        <a:moveTo>
                          <a:pt x="14" y="203"/>
                        </a:moveTo>
                        <a:lnTo>
                          <a:pt x="12" y="266"/>
                        </a:lnTo>
                        <a:lnTo>
                          <a:pt x="75" y="305"/>
                        </a:lnTo>
                        <a:lnTo>
                          <a:pt x="99" y="333"/>
                        </a:lnTo>
                        <a:lnTo>
                          <a:pt x="150" y="370"/>
                        </a:lnTo>
                        <a:lnTo>
                          <a:pt x="157" y="414"/>
                        </a:lnTo>
                        <a:lnTo>
                          <a:pt x="167" y="474"/>
                        </a:lnTo>
                        <a:lnTo>
                          <a:pt x="215" y="530"/>
                        </a:lnTo>
                        <a:lnTo>
                          <a:pt x="473" y="515"/>
                        </a:lnTo>
                        <a:lnTo>
                          <a:pt x="459" y="433"/>
                        </a:lnTo>
                        <a:lnTo>
                          <a:pt x="481" y="309"/>
                        </a:lnTo>
                        <a:lnTo>
                          <a:pt x="481" y="275"/>
                        </a:lnTo>
                        <a:lnTo>
                          <a:pt x="519" y="177"/>
                        </a:lnTo>
                        <a:lnTo>
                          <a:pt x="509" y="174"/>
                        </a:lnTo>
                        <a:lnTo>
                          <a:pt x="485" y="230"/>
                        </a:lnTo>
                        <a:lnTo>
                          <a:pt x="464" y="234"/>
                        </a:lnTo>
                        <a:lnTo>
                          <a:pt x="456" y="258"/>
                        </a:lnTo>
                        <a:lnTo>
                          <a:pt x="434" y="273"/>
                        </a:lnTo>
                        <a:lnTo>
                          <a:pt x="449" y="222"/>
                        </a:lnTo>
                        <a:lnTo>
                          <a:pt x="464" y="201"/>
                        </a:lnTo>
                        <a:lnTo>
                          <a:pt x="437" y="128"/>
                        </a:lnTo>
                        <a:lnTo>
                          <a:pt x="418" y="123"/>
                        </a:lnTo>
                        <a:lnTo>
                          <a:pt x="411" y="106"/>
                        </a:lnTo>
                        <a:lnTo>
                          <a:pt x="210" y="43"/>
                        </a:lnTo>
                        <a:lnTo>
                          <a:pt x="184" y="31"/>
                        </a:lnTo>
                        <a:lnTo>
                          <a:pt x="171" y="43"/>
                        </a:lnTo>
                        <a:lnTo>
                          <a:pt x="165" y="39"/>
                        </a:lnTo>
                        <a:lnTo>
                          <a:pt x="172" y="17"/>
                        </a:lnTo>
                        <a:lnTo>
                          <a:pt x="177" y="3"/>
                        </a:lnTo>
                        <a:lnTo>
                          <a:pt x="171" y="0"/>
                        </a:lnTo>
                        <a:lnTo>
                          <a:pt x="89" y="34"/>
                        </a:lnTo>
                        <a:lnTo>
                          <a:pt x="80" y="36"/>
                        </a:lnTo>
                        <a:lnTo>
                          <a:pt x="63" y="27"/>
                        </a:lnTo>
                        <a:lnTo>
                          <a:pt x="48" y="38"/>
                        </a:lnTo>
                        <a:lnTo>
                          <a:pt x="51" y="99"/>
                        </a:lnTo>
                        <a:lnTo>
                          <a:pt x="0" y="160"/>
                        </a:lnTo>
                        <a:lnTo>
                          <a:pt x="14" y="20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6" name="Freeform 87"/>
                  <p:cNvSpPr>
                    <a:spLocks/>
                  </p:cNvSpPr>
                  <p:nvPr/>
                </p:nvSpPr>
                <p:spPr bwMode="auto">
                  <a:xfrm>
                    <a:off x="4943657" y="2455804"/>
                    <a:ext cx="451339" cy="785996"/>
                  </a:xfrm>
                  <a:custGeom>
                    <a:avLst/>
                    <a:gdLst>
                      <a:gd name="T0" fmla="*/ 7 w 386"/>
                      <a:gd name="T1" fmla="*/ 276 h 675"/>
                      <a:gd name="T2" fmla="*/ 46 w 386"/>
                      <a:gd name="T3" fmla="*/ 191 h 675"/>
                      <a:gd name="T4" fmla="*/ 34 w 386"/>
                      <a:gd name="T5" fmla="*/ 159 h 675"/>
                      <a:gd name="T6" fmla="*/ 101 w 386"/>
                      <a:gd name="T7" fmla="*/ 107 h 675"/>
                      <a:gd name="T8" fmla="*/ 113 w 386"/>
                      <a:gd name="T9" fmla="*/ 70 h 675"/>
                      <a:gd name="T10" fmla="*/ 65 w 386"/>
                      <a:gd name="T11" fmla="*/ 15 h 675"/>
                      <a:gd name="T12" fmla="*/ 323 w 386"/>
                      <a:gd name="T13" fmla="*/ 0 h 675"/>
                      <a:gd name="T14" fmla="*/ 330 w 386"/>
                      <a:gd name="T15" fmla="*/ 39 h 675"/>
                      <a:gd name="T16" fmla="*/ 355 w 386"/>
                      <a:gd name="T17" fmla="*/ 90 h 675"/>
                      <a:gd name="T18" fmla="*/ 378 w 386"/>
                      <a:gd name="T19" fmla="*/ 348 h 675"/>
                      <a:gd name="T20" fmla="*/ 372 w 386"/>
                      <a:gd name="T21" fmla="*/ 401 h 675"/>
                      <a:gd name="T22" fmla="*/ 386 w 386"/>
                      <a:gd name="T23" fmla="*/ 431 h 675"/>
                      <a:gd name="T24" fmla="*/ 371 w 386"/>
                      <a:gd name="T25" fmla="*/ 489 h 675"/>
                      <a:gd name="T26" fmla="*/ 350 w 386"/>
                      <a:gd name="T27" fmla="*/ 515 h 675"/>
                      <a:gd name="T28" fmla="*/ 340 w 386"/>
                      <a:gd name="T29" fmla="*/ 558 h 675"/>
                      <a:gd name="T30" fmla="*/ 352 w 386"/>
                      <a:gd name="T31" fmla="*/ 571 h 675"/>
                      <a:gd name="T32" fmla="*/ 342 w 386"/>
                      <a:gd name="T33" fmla="*/ 595 h 675"/>
                      <a:gd name="T34" fmla="*/ 347 w 386"/>
                      <a:gd name="T35" fmla="*/ 604 h 675"/>
                      <a:gd name="T36" fmla="*/ 316 w 386"/>
                      <a:gd name="T37" fmla="*/ 616 h 675"/>
                      <a:gd name="T38" fmla="*/ 309 w 386"/>
                      <a:gd name="T39" fmla="*/ 658 h 675"/>
                      <a:gd name="T40" fmla="*/ 265 w 386"/>
                      <a:gd name="T41" fmla="*/ 645 h 675"/>
                      <a:gd name="T42" fmla="*/ 243 w 386"/>
                      <a:gd name="T43" fmla="*/ 675 h 675"/>
                      <a:gd name="T44" fmla="*/ 229 w 386"/>
                      <a:gd name="T45" fmla="*/ 672 h 675"/>
                      <a:gd name="T46" fmla="*/ 214 w 386"/>
                      <a:gd name="T47" fmla="*/ 645 h 675"/>
                      <a:gd name="T48" fmla="*/ 190 w 386"/>
                      <a:gd name="T49" fmla="*/ 578 h 675"/>
                      <a:gd name="T50" fmla="*/ 132 w 386"/>
                      <a:gd name="T51" fmla="*/ 544 h 675"/>
                      <a:gd name="T52" fmla="*/ 120 w 386"/>
                      <a:gd name="T53" fmla="*/ 510 h 675"/>
                      <a:gd name="T54" fmla="*/ 138 w 386"/>
                      <a:gd name="T55" fmla="*/ 457 h 675"/>
                      <a:gd name="T56" fmla="*/ 123 w 386"/>
                      <a:gd name="T57" fmla="*/ 447 h 675"/>
                      <a:gd name="T58" fmla="*/ 86 w 386"/>
                      <a:gd name="T59" fmla="*/ 447 h 675"/>
                      <a:gd name="T60" fmla="*/ 77 w 386"/>
                      <a:gd name="T61" fmla="*/ 414 h 675"/>
                      <a:gd name="T62" fmla="*/ 15 w 386"/>
                      <a:gd name="T63" fmla="*/ 350 h 675"/>
                      <a:gd name="T64" fmla="*/ 0 w 386"/>
                      <a:gd name="T65" fmla="*/ 297 h 675"/>
                      <a:gd name="T66" fmla="*/ 7 w 386"/>
                      <a:gd name="T67" fmla="*/ 276 h 675"/>
                      <a:gd name="T68" fmla="*/ 7 w 386"/>
                      <a:gd name="T69" fmla="*/ 276 h 6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
                      <a:gd name="T106" fmla="*/ 0 h 675"/>
                      <a:gd name="T107" fmla="*/ 386 w 386"/>
                      <a:gd name="T108" fmla="*/ 675 h 6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 h="675">
                        <a:moveTo>
                          <a:pt x="7" y="276"/>
                        </a:moveTo>
                        <a:lnTo>
                          <a:pt x="46" y="191"/>
                        </a:lnTo>
                        <a:lnTo>
                          <a:pt x="34" y="159"/>
                        </a:lnTo>
                        <a:lnTo>
                          <a:pt x="101" y="107"/>
                        </a:lnTo>
                        <a:lnTo>
                          <a:pt x="113" y="70"/>
                        </a:lnTo>
                        <a:lnTo>
                          <a:pt x="65" y="15"/>
                        </a:lnTo>
                        <a:lnTo>
                          <a:pt x="323" y="0"/>
                        </a:lnTo>
                        <a:lnTo>
                          <a:pt x="330" y="39"/>
                        </a:lnTo>
                        <a:lnTo>
                          <a:pt x="355" y="90"/>
                        </a:lnTo>
                        <a:lnTo>
                          <a:pt x="378" y="348"/>
                        </a:lnTo>
                        <a:lnTo>
                          <a:pt x="372" y="401"/>
                        </a:lnTo>
                        <a:lnTo>
                          <a:pt x="386" y="431"/>
                        </a:lnTo>
                        <a:lnTo>
                          <a:pt x="371" y="489"/>
                        </a:lnTo>
                        <a:lnTo>
                          <a:pt x="350" y="515"/>
                        </a:lnTo>
                        <a:lnTo>
                          <a:pt x="340" y="558"/>
                        </a:lnTo>
                        <a:lnTo>
                          <a:pt x="352" y="571"/>
                        </a:lnTo>
                        <a:lnTo>
                          <a:pt x="342" y="595"/>
                        </a:lnTo>
                        <a:lnTo>
                          <a:pt x="347" y="604"/>
                        </a:lnTo>
                        <a:lnTo>
                          <a:pt x="316" y="616"/>
                        </a:lnTo>
                        <a:lnTo>
                          <a:pt x="309" y="658"/>
                        </a:lnTo>
                        <a:lnTo>
                          <a:pt x="265" y="645"/>
                        </a:lnTo>
                        <a:lnTo>
                          <a:pt x="243" y="675"/>
                        </a:lnTo>
                        <a:lnTo>
                          <a:pt x="229" y="672"/>
                        </a:lnTo>
                        <a:lnTo>
                          <a:pt x="214" y="645"/>
                        </a:lnTo>
                        <a:lnTo>
                          <a:pt x="190" y="578"/>
                        </a:lnTo>
                        <a:lnTo>
                          <a:pt x="132" y="544"/>
                        </a:lnTo>
                        <a:lnTo>
                          <a:pt x="120" y="510"/>
                        </a:lnTo>
                        <a:lnTo>
                          <a:pt x="138" y="457"/>
                        </a:lnTo>
                        <a:lnTo>
                          <a:pt x="123" y="447"/>
                        </a:lnTo>
                        <a:lnTo>
                          <a:pt x="86" y="447"/>
                        </a:lnTo>
                        <a:lnTo>
                          <a:pt x="77" y="414"/>
                        </a:lnTo>
                        <a:lnTo>
                          <a:pt x="15" y="350"/>
                        </a:lnTo>
                        <a:lnTo>
                          <a:pt x="0" y="297"/>
                        </a:lnTo>
                        <a:lnTo>
                          <a:pt x="7" y="27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7" name="Freeform 88"/>
                  <p:cNvSpPr>
                    <a:spLocks/>
                  </p:cNvSpPr>
                  <p:nvPr/>
                </p:nvSpPr>
                <p:spPr bwMode="auto">
                  <a:xfrm>
                    <a:off x="5344989" y="2527607"/>
                    <a:ext cx="355173" cy="593664"/>
                  </a:xfrm>
                  <a:custGeom>
                    <a:avLst/>
                    <a:gdLst>
                      <a:gd name="T0" fmla="*/ 10 w 304"/>
                      <a:gd name="T1" fmla="*/ 509 h 509"/>
                      <a:gd name="T2" fmla="*/ 19 w 304"/>
                      <a:gd name="T3" fmla="*/ 493 h 509"/>
                      <a:gd name="T4" fmla="*/ 77 w 304"/>
                      <a:gd name="T5" fmla="*/ 490 h 509"/>
                      <a:gd name="T6" fmla="*/ 125 w 304"/>
                      <a:gd name="T7" fmla="*/ 474 h 509"/>
                      <a:gd name="T8" fmla="*/ 172 w 304"/>
                      <a:gd name="T9" fmla="*/ 446 h 509"/>
                      <a:gd name="T10" fmla="*/ 212 w 304"/>
                      <a:gd name="T11" fmla="*/ 444 h 509"/>
                      <a:gd name="T12" fmla="*/ 256 w 304"/>
                      <a:gd name="T13" fmla="*/ 370 h 509"/>
                      <a:gd name="T14" fmla="*/ 270 w 304"/>
                      <a:gd name="T15" fmla="*/ 376 h 509"/>
                      <a:gd name="T16" fmla="*/ 304 w 304"/>
                      <a:gd name="T17" fmla="*/ 350 h 509"/>
                      <a:gd name="T18" fmla="*/ 295 w 304"/>
                      <a:gd name="T19" fmla="*/ 331 h 509"/>
                      <a:gd name="T20" fmla="*/ 299 w 304"/>
                      <a:gd name="T21" fmla="*/ 321 h 509"/>
                      <a:gd name="T22" fmla="*/ 265 w 304"/>
                      <a:gd name="T23" fmla="*/ 7 h 509"/>
                      <a:gd name="T24" fmla="*/ 261 w 304"/>
                      <a:gd name="T25" fmla="*/ 0 h 509"/>
                      <a:gd name="T26" fmla="*/ 80 w 304"/>
                      <a:gd name="T27" fmla="*/ 21 h 509"/>
                      <a:gd name="T28" fmla="*/ 46 w 304"/>
                      <a:gd name="T29" fmla="*/ 38 h 509"/>
                      <a:gd name="T30" fmla="*/ 15 w 304"/>
                      <a:gd name="T31" fmla="*/ 29 h 509"/>
                      <a:gd name="T32" fmla="*/ 38 w 304"/>
                      <a:gd name="T33" fmla="*/ 287 h 509"/>
                      <a:gd name="T34" fmla="*/ 32 w 304"/>
                      <a:gd name="T35" fmla="*/ 340 h 509"/>
                      <a:gd name="T36" fmla="*/ 46 w 304"/>
                      <a:gd name="T37" fmla="*/ 370 h 509"/>
                      <a:gd name="T38" fmla="*/ 31 w 304"/>
                      <a:gd name="T39" fmla="*/ 428 h 509"/>
                      <a:gd name="T40" fmla="*/ 10 w 304"/>
                      <a:gd name="T41" fmla="*/ 454 h 509"/>
                      <a:gd name="T42" fmla="*/ 0 w 304"/>
                      <a:gd name="T43" fmla="*/ 497 h 509"/>
                      <a:gd name="T44" fmla="*/ 10 w 304"/>
                      <a:gd name="T45" fmla="*/ 509 h 509"/>
                      <a:gd name="T46" fmla="*/ 10 w 304"/>
                      <a:gd name="T47" fmla="*/ 509 h 5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509"/>
                      <a:gd name="T74" fmla="*/ 304 w 304"/>
                      <a:gd name="T75" fmla="*/ 509 h 5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509">
                        <a:moveTo>
                          <a:pt x="10" y="509"/>
                        </a:moveTo>
                        <a:lnTo>
                          <a:pt x="19" y="493"/>
                        </a:lnTo>
                        <a:lnTo>
                          <a:pt x="77" y="490"/>
                        </a:lnTo>
                        <a:lnTo>
                          <a:pt x="125" y="474"/>
                        </a:lnTo>
                        <a:lnTo>
                          <a:pt x="172" y="446"/>
                        </a:lnTo>
                        <a:lnTo>
                          <a:pt x="212" y="444"/>
                        </a:lnTo>
                        <a:lnTo>
                          <a:pt x="256" y="370"/>
                        </a:lnTo>
                        <a:lnTo>
                          <a:pt x="270" y="376"/>
                        </a:lnTo>
                        <a:lnTo>
                          <a:pt x="304" y="350"/>
                        </a:lnTo>
                        <a:lnTo>
                          <a:pt x="295" y="331"/>
                        </a:lnTo>
                        <a:lnTo>
                          <a:pt x="299" y="321"/>
                        </a:lnTo>
                        <a:lnTo>
                          <a:pt x="265" y="7"/>
                        </a:lnTo>
                        <a:lnTo>
                          <a:pt x="261" y="0"/>
                        </a:lnTo>
                        <a:lnTo>
                          <a:pt x="80" y="21"/>
                        </a:lnTo>
                        <a:lnTo>
                          <a:pt x="46" y="38"/>
                        </a:lnTo>
                        <a:lnTo>
                          <a:pt x="15" y="29"/>
                        </a:lnTo>
                        <a:lnTo>
                          <a:pt x="38" y="287"/>
                        </a:lnTo>
                        <a:lnTo>
                          <a:pt x="32" y="340"/>
                        </a:lnTo>
                        <a:lnTo>
                          <a:pt x="46" y="370"/>
                        </a:lnTo>
                        <a:lnTo>
                          <a:pt x="31" y="428"/>
                        </a:lnTo>
                        <a:lnTo>
                          <a:pt x="10" y="454"/>
                        </a:lnTo>
                        <a:lnTo>
                          <a:pt x="0" y="497"/>
                        </a:lnTo>
                        <a:lnTo>
                          <a:pt x="10" y="509"/>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8" name="Freeform 89"/>
                  <p:cNvSpPr>
                    <a:spLocks/>
                  </p:cNvSpPr>
                  <p:nvPr/>
                </p:nvSpPr>
                <p:spPr bwMode="auto">
                  <a:xfrm>
                    <a:off x="5209074" y="2899449"/>
                    <a:ext cx="832156" cy="411589"/>
                  </a:xfrm>
                  <a:custGeom>
                    <a:avLst/>
                    <a:gdLst>
                      <a:gd name="T0" fmla="*/ 4 w 711"/>
                      <a:gd name="T1" fmla="*/ 336 h 355"/>
                      <a:gd name="T2" fmla="*/ 21 w 711"/>
                      <a:gd name="T3" fmla="*/ 335 h 355"/>
                      <a:gd name="T4" fmla="*/ 26 w 711"/>
                      <a:gd name="T5" fmla="*/ 297 h 355"/>
                      <a:gd name="T6" fmla="*/ 16 w 711"/>
                      <a:gd name="T7" fmla="*/ 295 h 355"/>
                      <a:gd name="T8" fmla="*/ 38 w 711"/>
                      <a:gd name="T9" fmla="*/ 265 h 355"/>
                      <a:gd name="T10" fmla="*/ 82 w 711"/>
                      <a:gd name="T11" fmla="*/ 278 h 355"/>
                      <a:gd name="T12" fmla="*/ 89 w 711"/>
                      <a:gd name="T13" fmla="*/ 236 h 355"/>
                      <a:gd name="T14" fmla="*/ 120 w 711"/>
                      <a:gd name="T15" fmla="*/ 224 h 355"/>
                      <a:gd name="T16" fmla="*/ 115 w 711"/>
                      <a:gd name="T17" fmla="*/ 215 h 355"/>
                      <a:gd name="T18" fmla="*/ 132 w 711"/>
                      <a:gd name="T19" fmla="*/ 174 h 355"/>
                      <a:gd name="T20" fmla="*/ 190 w 711"/>
                      <a:gd name="T21" fmla="*/ 171 h 355"/>
                      <a:gd name="T22" fmla="*/ 238 w 711"/>
                      <a:gd name="T23" fmla="*/ 155 h 355"/>
                      <a:gd name="T24" fmla="*/ 268 w 711"/>
                      <a:gd name="T25" fmla="*/ 135 h 355"/>
                      <a:gd name="T26" fmla="*/ 285 w 711"/>
                      <a:gd name="T27" fmla="*/ 127 h 355"/>
                      <a:gd name="T28" fmla="*/ 325 w 711"/>
                      <a:gd name="T29" fmla="*/ 125 h 355"/>
                      <a:gd name="T30" fmla="*/ 369 w 711"/>
                      <a:gd name="T31" fmla="*/ 51 h 355"/>
                      <a:gd name="T32" fmla="*/ 383 w 711"/>
                      <a:gd name="T33" fmla="*/ 57 h 355"/>
                      <a:gd name="T34" fmla="*/ 417 w 711"/>
                      <a:gd name="T35" fmla="*/ 31 h 355"/>
                      <a:gd name="T36" fmla="*/ 408 w 711"/>
                      <a:gd name="T37" fmla="*/ 12 h 355"/>
                      <a:gd name="T38" fmla="*/ 412 w 711"/>
                      <a:gd name="T39" fmla="*/ 2 h 355"/>
                      <a:gd name="T40" fmla="*/ 443 w 711"/>
                      <a:gd name="T41" fmla="*/ 0 h 355"/>
                      <a:gd name="T42" fmla="*/ 463 w 711"/>
                      <a:gd name="T43" fmla="*/ 7 h 355"/>
                      <a:gd name="T44" fmla="*/ 524 w 711"/>
                      <a:gd name="T45" fmla="*/ 43 h 355"/>
                      <a:gd name="T46" fmla="*/ 569 w 711"/>
                      <a:gd name="T47" fmla="*/ 41 h 355"/>
                      <a:gd name="T48" fmla="*/ 589 w 711"/>
                      <a:gd name="T49" fmla="*/ 28 h 355"/>
                      <a:gd name="T50" fmla="*/ 639 w 711"/>
                      <a:gd name="T51" fmla="*/ 58 h 355"/>
                      <a:gd name="T52" fmla="*/ 654 w 711"/>
                      <a:gd name="T53" fmla="*/ 116 h 355"/>
                      <a:gd name="T54" fmla="*/ 711 w 711"/>
                      <a:gd name="T55" fmla="*/ 157 h 355"/>
                      <a:gd name="T56" fmla="*/ 683 w 711"/>
                      <a:gd name="T57" fmla="*/ 190 h 355"/>
                      <a:gd name="T58" fmla="*/ 635 w 711"/>
                      <a:gd name="T59" fmla="*/ 236 h 355"/>
                      <a:gd name="T60" fmla="*/ 634 w 711"/>
                      <a:gd name="T61" fmla="*/ 246 h 355"/>
                      <a:gd name="T62" fmla="*/ 564 w 711"/>
                      <a:gd name="T63" fmla="*/ 290 h 355"/>
                      <a:gd name="T64" fmla="*/ 171 w 711"/>
                      <a:gd name="T65" fmla="*/ 328 h 355"/>
                      <a:gd name="T66" fmla="*/ 128 w 711"/>
                      <a:gd name="T67" fmla="*/ 324 h 355"/>
                      <a:gd name="T68" fmla="*/ 130 w 711"/>
                      <a:gd name="T69" fmla="*/ 345 h 355"/>
                      <a:gd name="T70" fmla="*/ 0 w 711"/>
                      <a:gd name="T71" fmla="*/ 355 h 355"/>
                      <a:gd name="T72" fmla="*/ 4 w 711"/>
                      <a:gd name="T73" fmla="*/ 336 h 355"/>
                      <a:gd name="T74" fmla="*/ 4 w 711"/>
                      <a:gd name="T75" fmla="*/ 336 h 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1"/>
                      <a:gd name="T115" fmla="*/ 0 h 355"/>
                      <a:gd name="T116" fmla="*/ 711 w 711"/>
                      <a:gd name="T117" fmla="*/ 355 h 3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1" h="355">
                        <a:moveTo>
                          <a:pt x="4" y="336"/>
                        </a:moveTo>
                        <a:lnTo>
                          <a:pt x="21" y="335"/>
                        </a:lnTo>
                        <a:lnTo>
                          <a:pt x="26" y="297"/>
                        </a:lnTo>
                        <a:lnTo>
                          <a:pt x="16" y="295"/>
                        </a:lnTo>
                        <a:lnTo>
                          <a:pt x="38" y="265"/>
                        </a:lnTo>
                        <a:lnTo>
                          <a:pt x="82" y="278"/>
                        </a:lnTo>
                        <a:lnTo>
                          <a:pt x="89" y="236"/>
                        </a:lnTo>
                        <a:lnTo>
                          <a:pt x="120" y="224"/>
                        </a:lnTo>
                        <a:lnTo>
                          <a:pt x="115" y="215"/>
                        </a:lnTo>
                        <a:lnTo>
                          <a:pt x="132" y="174"/>
                        </a:lnTo>
                        <a:lnTo>
                          <a:pt x="190" y="171"/>
                        </a:lnTo>
                        <a:lnTo>
                          <a:pt x="238" y="155"/>
                        </a:lnTo>
                        <a:lnTo>
                          <a:pt x="268" y="135"/>
                        </a:lnTo>
                        <a:lnTo>
                          <a:pt x="285" y="127"/>
                        </a:lnTo>
                        <a:lnTo>
                          <a:pt x="325" y="125"/>
                        </a:lnTo>
                        <a:lnTo>
                          <a:pt x="369" y="51"/>
                        </a:lnTo>
                        <a:lnTo>
                          <a:pt x="383" y="57"/>
                        </a:lnTo>
                        <a:lnTo>
                          <a:pt x="417" y="31"/>
                        </a:lnTo>
                        <a:lnTo>
                          <a:pt x="408" y="12"/>
                        </a:lnTo>
                        <a:lnTo>
                          <a:pt x="412" y="2"/>
                        </a:lnTo>
                        <a:lnTo>
                          <a:pt x="443" y="0"/>
                        </a:lnTo>
                        <a:lnTo>
                          <a:pt x="463" y="7"/>
                        </a:lnTo>
                        <a:lnTo>
                          <a:pt x="524" y="43"/>
                        </a:lnTo>
                        <a:lnTo>
                          <a:pt x="569" y="41"/>
                        </a:lnTo>
                        <a:lnTo>
                          <a:pt x="589" y="28"/>
                        </a:lnTo>
                        <a:lnTo>
                          <a:pt x="639" y="58"/>
                        </a:lnTo>
                        <a:lnTo>
                          <a:pt x="654" y="116"/>
                        </a:lnTo>
                        <a:lnTo>
                          <a:pt x="711" y="157"/>
                        </a:lnTo>
                        <a:lnTo>
                          <a:pt x="683" y="190"/>
                        </a:lnTo>
                        <a:lnTo>
                          <a:pt x="635" y="236"/>
                        </a:lnTo>
                        <a:lnTo>
                          <a:pt x="634" y="246"/>
                        </a:lnTo>
                        <a:lnTo>
                          <a:pt x="564" y="290"/>
                        </a:lnTo>
                        <a:lnTo>
                          <a:pt x="171" y="328"/>
                        </a:lnTo>
                        <a:lnTo>
                          <a:pt x="128" y="324"/>
                        </a:lnTo>
                        <a:lnTo>
                          <a:pt x="130" y="345"/>
                        </a:lnTo>
                        <a:lnTo>
                          <a:pt x="0" y="355"/>
                        </a:lnTo>
                        <a:lnTo>
                          <a:pt x="4" y="33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39" name="Freeform 90"/>
                  <p:cNvSpPr>
                    <a:spLocks/>
                  </p:cNvSpPr>
                  <p:nvPr/>
                </p:nvSpPr>
                <p:spPr bwMode="auto">
                  <a:xfrm>
                    <a:off x="5116755" y="3207180"/>
                    <a:ext cx="980893" cy="320553"/>
                  </a:xfrm>
                  <a:custGeom>
                    <a:avLst/>
                    <a:gdLst>
                      <a:gd name="T0" fmla="*/ 16347 w 836"/>
                      <a:gd name="T1" fmla="*/ 244157 h 276"/>
                      <a:gd name="T2" fmla="*/ 10898 w 836"/>
                      <a:gd name="T3" fmla="*/ 240916 h 276"/>
                      <a:gd name="T4" fmla="*/ 37054 w 836"/>
                      <a:gd name="T5" fmla="*/ 220389 h 276"/>
                      <a:gd name="T6" fmla="*/ 63209 w 836"/>
                      <a:gd name="T7" fmla="*/ 175015 h 276"/>
                      <a:gd name="T8" fmla="*/ 53401 w 836"/>
                      <a:gd name="T9" fmla="*/ 163131 h 276"/>
                      <a:gd name="T10" fmla="*/ 66479 w 836"/>
                      <a:gd name="T11" fmla="*/ 141525 h 276"/>
                      <a:gd name="T12" fmla="*/ 66479 w 836"/>
                      <a:gd name="T13" fmla="*/ 115596 h 276"/>
                      <a:gd name="T14" fmla="*/ 85006 w 836"/>
                      <a:gd name="T15" fmla="*/ 97231 h 276"/>
                      <a:gd name="T16" fmla="*/ 226682 w 836"/>
                      <a:gd name="T17" fmla="*/ 86427 h 276"/>
                      <a:gd name="T18" fmla="*/ 224502 w 836"/>
                      <a:gd name="T19" fmla="*/ 63740 h 276"/>
                      <a:gd name="T20" fmla="*/ 271364 w 836"/>
                      <a:gd name="T21" fmla="*/ 68061 h 276"/>
                      <a:gd name="T22" fmla="*/ 699663 w 836"/>
                      <a:gd name="T23" fmla="*/ 27009 h 276"/>
                      <a:gd name="T24" fmla="*/ 911087 w 836"/>
                      <a:gd name="T25" fmla="*/ 0 h 276"/>
                      <a:gd name="T26" fmla="*/ 874033 w 836"/>
                      <a:gd name="T27" fmla="*/ 71302 h 276"/>
                      <a:gd name="T28" fmla="*/ 816273 w 836"/>
                      <a:gd name="T29" fmla="*/ 84267 h 276"/>
                      <a:gd name="T30" fmla="*/ 789028 w 836"/>
                      <a:gd name="T31" fmla="*/ 120998 h 276"/>
                      <a:gd name="T32" fmla="*/ 684405 w 836"/>
                      <a:gd name="T33" fmla="*/ 180417 h 276"/>
                      <a:gd name="T34" fmla="*/ 678956 w 836"/>
                      <a:gd name="T35" fmla="*/ 202024 h 276"/>
                      <a:gd name="T36" fmla="*/ 652800 w 836"/>
                      <a:gd name="T37" fmla="*/ 214988 h 276"/>
                      <a:gd name="T38" fmla="*/ 652800 w 836"/>
                      <a:gd name="T39" fmla="*/ 244157 h 276"/>
                      <a:gd name="T40" fmla="*/ 511124 w 836"/>
                      <a:gd name="T41" fmla="*/ 261442 h 276"/>
                      <a:gd name="T42" fmla="*/ 228862 w 836"/>
                      <a:gd name="T43" fmla="*/ 285210 h 276"/>
                      <a:gd name="T44" fmla="*/ 0 w 836"/>
                      <a:gd name="T45" fmla="*/ 298174 h 276"/>
                      <a:gd name="T46" fmla="*/ 16347 w 836"/>
                      <a:gd name="T47" fmla="*/ 244157 h 276"/>
                      <a:gd name="T48" fmla="*/ 16347 w 836"/>
                      <a:gd name="T49" fmla="*/ 244157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76"/>
                      <a:gd name="T77" fmla="*/ 836 w 836"/>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76">
                        <a:moveTo>
                          <a:pt x="15" y="226"/>
                        </a:moveTo>
                        <a:lnTo>
                          <a:pt x="10" y="223"/>
                        </a:lnTo>
                        <a:lnTo>
                          <a:pt x="34" y="204"/>
                        </a:lnTo>
                        <a:lnTo>
                          <a:pt x="58" y="162"/>
                        </a:lnTo>
                        <a:lnTo>
                          <a:pt x="49" y="151"/>
                        </a:lnTo>
                        <a:lnTo>
                          <a:pt x="61" y="131"/>
                        </a:lnTo>
                        <a:lnTo>
                          <a:pt x="61" y="107"/>
                        </a:lnTo>
                        <a:lnTo>
                          <a:pt x="78" y="90"/>
                        </a:lnTo>
                        <a:lnTo>
                          <a:pt x="208" y="80"/>
                        </a:lnTo>
                        <a:lnTo>
                          <a:pt x="206" y="59"/>
                        </a:lnTo>
                        <a:lnTo>
                          <a:pt x="249" y="63"/>
                        </a:lnTo>
                        <a:lnTo>
                          <a:pt x="642" y="25"/>
                        </a:lnTo>
                        <a:lnTo>
                          <a:pt x="836" y="0"/>
                        </a:lnTo>
                        <a:lnTo>
                          <a:pt x="802" y="66"/>
                        </a:lnTo>
                        <a:lnTo>
                          <a:pt x="749" y="78"/>
                        </a:lnTo>
                        <a:lnTo>
                          <a:pt x="724" y="112"/>
                        </a:lnTo>
                        <a:lnTo>
                          <a:pt x="628" y="167"/>
                        </a:lnTo>
                        <a:lnTo>
                          <a:pt x="623" y="187"/>
                        </a:lnTo>
                        <a:lnTo>
                          <a:pt x="599" y="199"/>
                        </a:lnTo>
                        <a:lnTo>
                          <a:pt x="599" y="226"/>
                        </a:lnTo>
                        <a:lnTo>
                          <a:pt x="469" y="242"/>
                        </a:lnTo>
                        <a:lnTo>
                          <a:pt x="210" y="264"/>
                        </a:lnTo>
                        <a:lnTo>
                          <a:pt x="0" y="276"/>
                        </a:lnTo>
                        <a:lnTo>
                          <a:pt x="15" y="22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40" name="Freeform 91"/>
                  <p:cNvSpPr>
                    <a:spLocks/>
                  </p:cNvSpPr>
                  <p:nvPr/>
                </p:nvSpPr>
                <p:spPr bwMode="auto">
                  <a:xfrm>
                    <a:off x="4982123" y="3514911"/>
                    <a:ext cx="410308" cy="682137"/>
                  </a:xfrm>
                  <a:custGeom>
                    <a:avLst/>
                    <a:gdLst>
                      <a:gd name="T0" fmla="*/ 26201 w 349"/>
                      <a:gd name="T1" fmla="*/ 441895 h 587"/>
                      <a:gd name="T2" fmla="*/ 63318 w 349"/>
                      <a:gd name="T3" fmla="*/ 394356 h 587"/>
                      <a:gd name="T4" fmla="*/ 52401 w 349"/>
                      <a:gd name="T5" fmla="*/ 381391 h 587"/>
                      <a:gd name="T6" fmla="*/ 37117 w 349"/>
                      <a:gd name="T7" fmla="*/ 277670 h 587"/>
                      <a:gd name="T8" fmla="*/ 31659 w 349"/>
                      <a:gd name="T9" fmla="*/ 208523 h 587"/>
                      <a:gd name="T10" fmla="*/ 57860 w 349"/>
                      <a:gd name="T11" fmla="*/ 130732 h 587"/>
                      <a:gd name="T12" fmla="*/ 99344 w 349"/>
                      <a:gd name="T13" fmla="*/ 77791 h 587"/>
                      <a:gd name="T14" fmla="*/ 94977 w 349"/>
                      <a:gd name="T15" fmla="*/ 62665 h 587"/>
                      <a:gd name="T16" fmla="*/ 125544 w 349"/>
                      <a:gd name="T17" fmla="*/ 12965 h 587"/>
                      <a:gd name="T18" fmla="*/ 354799 w 349"/>
                      <a:gd name="T19" fmla="*/ 0 h 587"/>
                      <a:gd name="T20" fmla="*/ 365716 w 349"/>
                      <a:gd name="T21" fmla="*/ 10804 h 587"/>
                      <a:gd name="T22" fmla="*/ 354799 w 349"/>
                      <a:gd name="T23" fmla="*/ 405160 h 587"/>
                      <a:gd name="T24" fmla="*/ 381000 w 349"/>
                      <a:gd name="T25" fmla="*/ 595316 h 587"/>
                      <a:gd name="T26" fmla="*/ 371175 w 349"/>
                      <a:gd name="T27" fmla="*/ 603959 h 587"/>
                      <a:gd name="T28" fmla="*/ 323140 w 349"/>
                      <a:gd name="T29" fmla="*/ 593155 h 587"/>
                      <a:gd name="T30" fmla="*/ 247814 w 349"/>
                      <a:gd name="T31" fmla="*/ 634211 h 587"/>
                      <a:gd name="T32" fmla="*/ 210696 w 349"/>
                      <a:gd name="T33" fmla="*/ 572627 h 587"/>
                      <a:gd name="T34" fmla="*/ 216155 w 349"/>
                      <a:gd name="T35" fmla="*/ 528329 h 587"/>
                      <a:gd name="T36" fmla="*/ 0 w 349"/>
                      <a:gd name="T37" fmla="*/ 538053 h 587"/>
                      <a:gd name="T38" fmla="*/ 26201 w 349"/>
                      <a:gd name="T39" fmla="*/ 441895 h 587"/>
                      <a:gd name="T40" fmla="*/ 26201 w 349"/>
                      <a:gd name="T41" fmla="*/ 441895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587"/>
                      <a:gd name="T65" fmla="*/ 349 w 349"/>
                      <a:gd name="T66" fmla="*/ 587 h 5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587">
                        <a:moveTo>
                          <a:pt x="24" y="409"/>
                        </a:moveTo>
                        <a:lnTo>
                          <a:pt x="58" y="365"/>
                        </a:lnTo>
                        <a:lnTo>
                          <a:pt x="48" y="353"/>
                        </a:lnTo>
                        <a:lnTo>
                          <a:pt x="34" y="257"/>
                        </a:lnTo>
                        <a:lnTo>
                          <a:pt x="29" y="193"/>
                        </a:lnTo>
                        <a:lnTo>
                          <a:pt x="53" y="121"/>
                        </a:lnTo>
                        <a:lnTo>
                          <a:pt x="91" y="72"/>
                        </a:lnTo>
                        <a:lnTo>
                          <a:pt x="87" y="58"/>
                        </a:lnTo>
                        <a:lnTo>
                          <a:pt x="115" y="12"/>
                        </a:lnTo>
                        <a:lnTo>
                          <a:pt x="325" y="0"/>
                        </a:lnTo>
                        <a:lnTo>
                          <a:pt x="335" y="10"/>
                        </a:lnTo>
                        <a:lnTo>
                          <a:pt x="325" y="375"/>
                        </a:lnTo>
                        <a:lnTo>
                          <a:pt x="349" y="551"/>
                        </a:lnTo>
                        <a:lnTo>
                          <a:pt x="340" y="559"/>
                        </a:lnTo>
                        <a:lnTo>
                          <a:pt x="296" y="549"/>
                        </a:lnTo>
                        <a:lnTo>
                          <a:pt x="227" y="587"/>
                        </a:lnTo>
                        <a:lnTo>
                          <a:pt x="193" y="530"/>
                        </a:lnTo>
                        <a:lnTo>
                          <a:pt x="198" y="489"/>
                        </a:lnTo>
                        <a:lnTo>
                          <a:pt x="0" y="498"/>
                        </a:lnTo>
                        <a:lnTo>
                          <a:pt x="24" y="409"/>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41" name="Freeform 92"/>
                  <p:cNvSpPr>
                    <a:spLocks/>
                  </p:cNvSpPr>
                  <p:nvPr/>
                </p:nvSpPr>
                <p:spPr bwMode="auto">
                  <a:xfrm>
                    <a:off x="5362940" y="3490548"/>
                    <a:ext cx="438516" cy="687265"/>
                  </a:xfrm>
                  <a:custGeom>
                    <a:avLst/>
                    <a:gdLst>
                      <a:gd name="T0" fmla="*/ 10915 w 374"/>
                      <a:gd name="T1" fmla="*/ 34596 h 591"/>
                      <a:gd name="T2" fmla="*/ 0 w 374"/>
                      <a:gd name="T3" fmla="*/ 429206 h 591"/>
                      <a:gd name="T4" fmla="*/ 26196 w 374"/>
                      <a:gd name="T5" fmla="*/ 619484 h 591"/>
                      <a:gd name="T6" fmla="*/ 53483 w 374"/>
                      <a:gd name="T7" fmla="*/ 627052 h 591"/>
                      <a:gd name="T8" fmla="*/ 79678 w 374"/>
                      <a:gd name="T9" fmla="*/ 611916 h 591"/>
                      <a:gd name="T10" fmla="*/ 94959 w 374"/>
                      <a:gd name="T11" fmla="*/ 627052 h 591"/>
                      <a:gd name="T12" fmla="*/ 72038 w 374"/>
                      <a:gd name="T13" fmla="*/ 638944 h 591"/>
                      <a:gd name="T14" fmla="*/ 128795 w 374"/>
                      <a:gd name="T15" fmla="*/ 624889 h 591"/>
                      <a:gd name="T16" fmla="*/ 139710 w 374"/>
                      <a:gd name="T17" fmla="*/ 607591 h 591"/>
                      <a:gd name="T18" fmla="*/ 132070 w 374"/>
                      <a:gd name="T19" fmla="*/ 596780 h 591"/>
                      <a:gd name="T20" fmla="*/ 135344 w 374"/>
                      <a:gd name="T21" fmla="*/ 580563 h 591"/>
                      <a:gd name="T22" fmla="*/ 109148 w 374"/>
                      <a:gd name="T23" fmla="*/ 556779 h 591"/>
                      <a:gd name="T24" fmla="*/ 109148 w 374"/>
                      <a:gd name="T25" fmla="*/ 536237 h 591"/>
                      <a:gd name="T26" fmla="*/ 408215 w 374"/>
                      <a:gd name="T27" fmla="*/ 510290 h 591"/>
                      <a:gd name="T28" fmla="*/ 383111 w 374"/>
                      <a:gd name="T29" fmla="*/ 408665 h 591"/>
                      <a:gd name="T30" fmla="*/ 398392 w 374"/>
                      <a:gd name="T31" fmla="*/ 348122 h 591"/>
                      <a:gd name="T32" fmla="*/ 361281 w 374"/>
                      <a:gd name="T33" fmla="*/ 269200 h 591"/>
                      <a:gd name="T34" fmla="*/ 282694 w 374"/>
                      <a:gd name="T35" fmla="*/ 0 h 591"/>
                      <a:gd name="T36" fmla="*/ 0 w 374"/>
                      <a:gd name="T37" fmla="*/ 23785 h 591"/>
                      <a:gd name="T38" fmla="*/ 10915 w 374"/>
                      <a:gd name="T39" fmla="*/ 34596 h 591"/>
                      <a:gd name="T40" fmla="*/ 10915 w 374"/>
                      <a:gd name="T41" fmla="*/ 34596 h 5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591"/>
                      <a:gd name="T65" fmla="*/ 374 w 374"/>
                      <a:gd name="T66" fmla="*/ 591 h 5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591">
                        <a:moveTo>
                          <a:pt x="10" y="32"/>
                        </a:moveTo>
                        <a:lnTo>
                          <a:pt x="0" y="397"/>
                        </a:lnTo>
                        <a:lnTo>
                          <a:pt x="24" y="573"/>
                        </a:lnTo>
                        <a:lnTo>
                          <a:pt x="49" y="580"/>
                        </a:lnTo>
                        <a:lnTo>
                          <a:pt x="73" y="566"/>
                        </a:lnTo>
                        <a:lnTo>
                          <a:pt x="87" y="580"/>
                        </a:lnTo>
                        <a:lnTo>
                          <a:pt x="66" y="591"/>
                        </a:lnTo>
                        <a:lnTo>
                          <a:pt x="118" y="578"/>
                        </a:lnTo>
                        <a:lnTo>
                          <a:pt x="128" y="562"/>
                        </a:lnTo>
                        <a:lnTo>
                          <a:pt x="121" y="552"/>
                        </a:lnTo>
                        <a:lnTo>
                          <a:pt x="124" y="537"/>
                        </a:lnTo>
                        <a:lnTo>
                          <a:pt x="100" y="515"/>
                        </a:lnTo>
                        <a:lnTo>
                          <a:pt x="100" y="496"/>
                        </a:lnTo>
                        <a:lnTo>
                          <a:pt x="374" y="472"/>
                        </a:lnTo>
                        <a:lnTo>
                          <a:pt x="351" y="378"/>
                        </a:lnTo>
                        <a:lnTo>
                          <a:pt x="365" y="322"/>
                        </a:lnTo>
                        <a:lnTo>
                          <a:pt x="331" y="249"/>
                        </a:lnTo>
                        <a:lnTo>
                          <a:pt x="259" y="0"/>
                        </a:lnTo>
                        <a:lnTo>
                          <a:pt x="0" y="22"/>
                        </a:lnTo>
                        <a:lnTo>
                          <a:pt x="10" y="32"/>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42" name="Freeform 93"/>
                  <p:cNvSpPr>
                    <a:spLocks/>
                  </p:cNvSpPr>
                  <p:nvPr/>
                </p:nvSpPr>
                <p:spPr bwMode="auto">
                  <a:xfrm>
                    <a:off x="5666824" y="3453364"/>
                    <a:ext cx="618026" cy="629565"/>
                  </a:xfrm>
                  <a:custGeom>
                    <a:avLst/>
                    <a:gdLst>
                      <a:gd name="T0" fmla="*/ 72 w 528"/>
                      <a:gd name="T1" fmla="*/ 280 h 541"/>
                      <a:gd name="T2" fmla="*/ 106 w 528"/>
                      <a:gd name="T3" fmla="*/ 353 h 541"/>
                      <a:gd name="T4" fmla="*/ 92 w 528"/>
                      <a:gd name="T5" fmla="*/ 409 h 541"/>
                      <a:gd name="T6" fmla="*/ 115 w 528"/>
                      <a:gd name="T7" fmla="*/ 503 h 541"/>
                      <a:gd name="T8" fmla="*/ 135 w 528"/>
                      <a:gd name="T9" fmla="*/ 534 h 541"/>
                      <a:gd name="T10" fmla="*/ 417 w 528"/>
                      <a:gd name="T11" fmla="*/ 518 h 541"/>
                      <a:gd name="T12" fmla="*/ 420 w 528"/>
                      <a:gd name="T13" fmla="*/ 537 h 541"/>
                      <a:gd name="T14" fmla="*/ 437 w 528"/>
                      <a:gd name="T15" fmla="*/ 541 h 541"/>
                      <a:gd name="T16" fmla="*/ 431 w 528"/>
                      <a:gd name="T17" fmla="*/ 495 h 541"/>
                      <a:gd name="T18" fmla="*/ 443 w 528"/>
                      <a:gd name="T19" fmla="*/ 483 h 541"/>
                      <a:gd name="T20" fmla="*/ 484 w 528"/>
                      <a:gd name="T21" fmla="*/ 491 h 541"/>
                      <a:gd name="T22" fmla="*/ 490 w 528"/>
                      <a:gd name="T23" fmla="*/ 459 h 541"/>
                      <a:gd name="T24" fmla="*/ 485 w 528"/>
                      <a:gd name="T25" fmla="*/ 416 h 541"/>
                      <a:gd name="T26" fmla="*/ 502 w 528"/>
                      <a:gd name="T27" fmla="*/ 404 h 541"/>
                      <a:gd name="T28" fmla="*/ 528 w 528"/>
                      <a:gd name="T29" fmla="*/ 322 h 541"/>
                      <a:gd name="T30" fmla="*/ 511 w 528"/>
                      <a:gd name="T31" fmla="*/ 319 h 541"/>
                      <a:gd name="T32" fmla="*/ 443 w 528"/>
                      <a:gd name="T33" fmla="*/ 213 h 541"/>
                      <a:gd name="T34" fmla="*/ 294 w 528"/>
                      <a:gd name="T35" fmla="*/ 80 h 541"/>
                      <a:gd name="T36" fmla="*/ 229 w 528"/>
                      <a:gd name="T37" fmla="*/ 39 h 541"/>
                      <a:gd name="T38" fmla="*/ 251 w 528"/>
                      <a:gd name="T39" fmla="*/ 0 h 541"/>
                      <a:gd name="T40" fmla="*/ 130 w 528"/>
                      <a:gd name="T41" fmla="*/ 15 h 541"/>
                      <a:gd name="T42" fmla="*/ 0 w 528"/>
                      <a:gd name="T43" fmla="*/ 31 h 541"/>
                      <a:gd name="T44" fmla="*/ 72 w 528"/>
                      <a:gd name="T45" fmla="*/ 280 h 541"/>
                      <a:gd name="T46" fmla="*/ 72 w 528"/>
                      <a:gd name="T47" fmla="*/ 280 h 5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541"/>
                      <a:gd name="T74" fmla="*/ 528 w 528"/>
                      <a:gd name="T75" fmla="*/ 541 h 5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541">
                        <a:moveTo>
                          <a:pt x="72" y="280"/>
                        </a:moveTo>
                        <a:lnTo>
                          <a:pt x="106" y="353"/>
                        </a:lnTo>
                        <a:lnTo>
                          <a:pt x="92" y="409"/>
                        </a:lnTo>
                        <a:lnTo>
                          <a:pt x="115" y="503"/>
                        </a:lnTo>
                        <a:lnTo>
                          <a:pt x="135" y="534"/>
                        </a:lnTo>
                        <a:lnTo>
                          <a:pt x="417" y="518"/>
                        </a:lnTo>
                        <a:lnTo>
                          <a:pt x="420" y="537"/>
                        </a:lnTo>
                        <a:lnTo>
                          <a:pt x="437" y="541"/>
                        </a:lnTo>
                        <a:lnTo>
                          <a:pt x="431" y="495"/>
                        </a:lnTo>
                        <a:lnTo>
                          <a:pt x="443" y="483"/>
                        </a:lnTo>
                        <a:lnTo>
                          <a:pt x="484" y="491"/>
                        </a:lnTo>
                        <a:lnTo>
                          <a:pt x="490" y="459"/>
                        </a:lnTo>
                        <a:lnTo>
                          <a:pt x="485" y="416"/>
                        </a:lnTo>
                        <a:lnTo>
                          <a:pt x="502" y="404"/>
                        </a:lnTo>
                        <a:lnTo>
                          <a:pt x="528" y="322"/>
                        </a:lnTo>
                        <a:lnTo>
                          <a:pt x="511" y="319"/>
                        </a:lnTo>
                        <a:lnTo>
                          <a:pt x="443" y="213"/>
                        </a:lnTo>
                        <a:lnTo>
                          <a:pt x="294" y="80"/>
                        </a:lnTo>
                        <a:lnTo>
                          <a:pt x="229" y="39"/>
                        </a:lnTo>
                        <a:lnTo>
                          <a:pt x="251" y="0"/>
                        </a:lnTo>
                        <a:lnTo>
                          <a:pt x="130" y="15"/>
                        </a:lnTo>
                        <a:lnTo>
                          <a:pt x="0" y="31"/>
                        </a:lnTo>
                        <a:lnTo>
                          <a:pt x="72" y="280"/>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43" name="Freeform 94"/>
                  <p:cNvSpPr>
                    <a:spLocks/>
                  </p:cNvSpPr>
                  <p:nvPr/>
                </p:nvSpPr>
                <p:spPr bwMode="auto">
                  <a:xfrm>
                    <a:off x="5480903" y="4016255"/>
                    <a:ext cx="1041156" cy="762917"/>
                  </a:xfrm>
                  <a:custGeom>
                    <a:avLst/>
                    <a:gdLst>
                      <a:gd name="T0" fmla="*/ 0 w 890"/>
                      <a:gd name="T1" fmla="*/ 63 h 656"/>
                      <a:gd name="T2" fmla="*/ 24 w 890"/>
                      <a:gd name="T3" fmla="*/ 85 h 656"/>
                      <a:gd name="T4" fmla="*/ 21 w 890"/>
                      <a:gd name="T5" fmla="*/ 100 h 656"/>
                      <a:gd name="T6" fmla="*/ 28 w 890"/>
                      <a:gd name="T7" fmla="*/ 110 h 656"/>
                      <a:gd name="T8" fmla="*/ 18 w 890"/>
                      <a:gd name="T9" fmla="*/ 126 h 656"/>
                      <a:gd name="T10" fmla="*/ 122 w 890"/>
                      <a:gd name="T11" fmla="*/ 90 h 656"/>
                      <a:gd name="T12" fmla="*/ 255 w 890"/>
                      <a:gd name="T13" fmla="*/ 174 h 656"/>
                      <a:gd name="T14" fmla="*/ 364 w 890"/>
                      <a:gd name="T15" fmla="*/ 116 h 656"/>
                      <a:gd name="T16" fmla="*/ 427 w 890"/>
                      <a:gd name="T17" fmla="*/ 129 h 656"/>
                      <a:gd name="T18" fmla="*/ 508 w 890"/>
                      <a:gd name="T19" fmla="*/ 208 h 656"/>
                      <a:gd name="T20" fmla="*/ 537 w 890"/>
                      <a:gd name="T21" fmla="*/ 208 h 656"/>
                      <a:gd name="T22" fmla="*/ 562 w 890"/>
                      <a:gd name="T23" fmla="*/ 262 h 656"/>
                      <a:gd name="T24" fmla="*/ 555 w 890"/>
                      <a:gd name="T25" fmla="*/ 366 h 656"/>
                      <a:gd name="T26" fmla="*/ 574 w 890"/>
                      <a:gd name="T27" fmla="*/ 378 h 656"/>
                      <a:gd name="T28" fmla="*/ 578 w 890"/>
                      <a:gd name="T29" fmla="*/ 359 h 656"/>
                      <a:gd name="T30" fmla="*/ 603 w 890"/>
                      <a:gd name="T31" fmla="*/ 359 h 656"/>
                      <a:gd name="T32" fmla="*/ 578 w 890"/>
                      <a:gd name="T33" fmla="*/ 409 h 656"/>
                      <a:gd name="T34" fmla="*/ 646 w 890"/>
                      <a:gd name="T35" fmla="*/ 477 h 656"/>
                      <a:gd name="T36" fmla="*/ 656 w 890"/>
                      <a:gd name="T37" fmla="*/ 458 h 656"/>
                      <a:gd name="T38" fmla="*/ 661 w 890"/>
                      <a:gd name="T39" fmla="*/ 506 h 656"/>
                      <a:gd name="T40" fmla="*/ 684 w 890"/>
                      <a:gd name="T41" fmla="*/ 516 h 656"/>
                      <a:gd name="T42" fmla="*/ 707 w 890"/>
                      <a:gd name="T43" fmla="*/ 574 h 656"/>
                      <a:gd name="T44" fmla="*/ 731 w 890"/>
                      <a:gd name="T45" fmla="*/ 574 h 656"/>
                      <a:gd name="T46" fmla="*/ 783 w 890"/>
                      <a:gd name="T47" fmla="*/ 629 h 656"/>
                      <a:gd name="T48" fmla="*/ 812 w 890"/>
                      <a:gd name="T49" fmla="*/ 632 h 656"/>
                      <a:gd name="T50" fmla="*/ 812 w 890"/>
                      <a:gd name="T51" fmla="*/ 641 h 656"/>
                      <a:gd name="T52" fmla="*/ 791 w 890"/>
                      <a:gd name="T53" fmla="*/ 656 h 656"/>
                      <a:gd name="T54" fmla="*/ 837 w 890"/>
                      <a:gd name="T55" fmla="*/ 649 h 656"/>
                      <a:gd name="T56" fmla="*/ 866 w 890"/>
                      <a:gd name="T57" fmla="*/ 637 h 656"/>
                      <a:gd name="T58" fmla="*/ 882 w 890"/>
                      <a:gd name="T59" fmla="*/ 561 h 656"/>
                      <a:gd name="T60" fmla="*/ 890 w 890"/>
                      <a:gd name="T61" fmla="*/ 564 h 656"/>
                      <a:gd name="T62" fmla="*/ 883 w 890"/>
                      <a:gd name="T63" fmla="*/ 458 h 656"/>
                      <a:gd name="T64" fmla="*/ 871 w 890"/>
                      <a:gd name="T65" fmla="*/ 428 h 656"/>
                      <a:gd name="T66" fmla="*/ 776 w 890"/>
                      <a:gd name="T67" fmla="*/ 274 h 656"/>
                      <a:gd name="T68" fmla="*/ 701 w 890"/>
                      <a:gd name="T69" fmla="*/ 129 h 656"/>
                      <a:gd name="T70" fmla="*/ 654 w 890"/>
                      <a:gd name="T71" fmla="*/ 10 h 656"/>
                      <a:gd name="T72" fmla="*/ 643 w 890"/>
                      <a:gd name="T73" fmla="*/ 8 h 656"/>
                      <a:gd name="T74" fmla="*/ 602 w 890"/>
                      <a:gd name="T75" fmla="*/ 0 h 656"/>
                      <a:gd name="T76" fmla="*/ 590 w 890"/>
                      <a:gd name="T77" fmla="*/ 12 h 656"/>
                      <a:gd name="T78" fmla="*/ 596 w 890"/>
                      <a:gd name="T79" fmla="*/ 58 h 656"/>
                      <a:gd name="T80" fmla="*/ 579 w 890"/>
                      <a:gd name="T81" fmla="*/ 54 h 656"/>
                      <a:gd name="T82" fmla="*/ 576 w 890"/>
                      <a:gd name="T83" fmla="*/ 35 h 656"/>
                      <a:gd name="T84" fmla="*/ 294 w 890"/>
                      <a:gd name="T85" fmla="*/ 51 h 656"/>
                      <a:gd name="T86" fmla="*/ 274 w 890"/>
                      <a:gd name="T87" fmla="*/ 20 h 656"/>
                      <a:gd name="T88" fmla="*/ 0 w 890"/>
                      <a:gd name="T89" fmla="*/ 44 h 656"/>
                      <a:gd name="T90" fmla="*/ 0 w 890"/>
                      <a:gd name="T91" fmla="*/ 63 h 656"/>
                      <a:gd name="T92" fmla="*/ 0 w 890"/>
                      <a:gd name="T93" fmla="*/ 63 h 6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0"/>
                      <a:gd name="T142" fmla="*/ 0 h 656"/>
                      <a:gd name="T143" fmla="*/ 890 w 890"/>
                      <a:gd name="T144" fmla="*/ 656 h 6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0" h="656">
                        <a:moveTo>
                          <a:pt x="0" y="63"/>
                        </a:moveTo>
                        <a:lnTo>
                          <a:pt x="24" y="85"/>
                        </a:lnTo>
                        <a:lnTo>
                          <a:pt x="21" y="100"/>
                        </a:lnTo>
                        <a:lnTo>
                          <a:pt x="28" y="110"/>
                        </a:lnTo>
                        <a:lnTo>
                          <a:pt x="18" y="126"/>
                        </a:lnTo>
                        <a:lnTo>
                          <a:pt x="122" y="90"/>
                        </a:lnTo>
                        <a:lnTo>
                          <a:pt x="255" y="174"/>
                        </a:lnTo>
                        <a:lnTo>
                          <a:pt x="364" y="116"/>
                        </a:lnTo>
                        <a:lnTo>
                          <a:pt x="427" y="129"/>
                        </a:lnTo>
                        <a:lnTo>
                          <a:pt x="508" y="208"/>
                        </a:lnTo>
                        <a:lnTo>
                          <a:pt x="537" y="208"/>
                        </a:lnTo>
                        <a:lnTo>
                          <a:pt x="562" y="262"/>
                        </a:lnTo>
                        <a:lnTo>
                          <a:pt x="555" y="366"/>
                        </a:lnTo>
                        <a:lnTo>
                          <a:pt x="574" y="378"/>
                        </a:lnTo>
                        <a:lnTo>
                          <a:pt x="578" y="359"/>
                        </a:lnTo>
                        <a:lnTo>
                          <a:pt x="603" y="359"/>
                        </a:lnTo>
                        <a:lnTo>
                          <a:pt x="578" y="409"/>
                        </a:lnTo>
                        <a:lnTo>
                          <a:pt x="646" y="477"/>
                        </a:lnTo>
                        <a:lnTo>
                          <a:pt x="656" y="458"/>
                        </a:lnTo>
                        <a:lnTo>
                          <a:pt x="661" y="506"/>
                        </a:lnTo>
                        <a:lnTo>
                          <a:pt x="684" y="516"/>
                        </a:lnTo>
                        <a:lnTo>
                          <a:pt x="707" y="574"/>
                        </a:lnTo>
                        <a:lnTo>
                          <a:pt x="731" y="574"/>
                        </a:lnTo>
                        <a:lnTo>
                          <a:pt x="783" y="629"/>
                        </a:lnTo>
                        <a:lnTo>
                          <a:pt x="812" y="632"/>
                        </a:lnTo>
                        <a:lnTo>
                          <a:pt x="812" y="641"/>
                        </a:lnTo>
                        <a:lnTo>
                          <a:pt x="791" y="656"/>
                        </a:lnTo>
                        <a:lnTo>
                          <a:pt x="837" y="649"/>
                        </a:lnTo>
                        <a:lnTo>
                          <a:pt x="866" y="637"/>
                        </a:lnTo>
                        <a:lnTo>
                          <a:pt x="882" y="561"/>
                        </a:lnTo>
                        <a:lnTo>
                          <a:pt x="890" y="564"/>
                        </a:lnTo>
                        <a:lnTo>
                          <a:pt x="883" y="458"/>
                        </a:lnTo>
                        <a:lnTo>
                          <a:pt x="871" y="428"/>
                        </a:lnTo>
                        <a:lnTo>
                          <a:pt x="776" y="274"/>
                        </a:lnTo>
                        <a:lnTo>
                          <a:pt x="701" y="129"/>
                        </a:lnTo>
                        <a:lnTo>
                          <a:pt x="654" y="10"/>
                        </a:lnTo>
                        <a:lnTo>
                          <a:pt x="643" y="8"/>
                        </a:lnTo>
                        <a:lnTo>
                          <a:pt x="602" y="0"/>
                        </a:lnTo>
                        <a:lnTo>
                          <a:pt x="590" y="12"/>
                        </a:lnTo>
                        <a:lnTo>
                          <a:pt x="596" y="58"/>
                        </a:lnTo>
                        <a:lnTo>
                          <a:pt x="579" y="54"/>
                        </a:lnTo>
                        <a:lnTo>
                          <a:pt x="576" y="35"/>
                        </a:lnTo>
                        <a:lnTo>
                          <a:pt x="294" y="51"/>
                        </a:lnTo>
                        <a:lnTo>
                          <a:pt x="274" y="20"/>
                        </a:lnTo>
                        <a:lnTo>
                          <a:pt x="0" y="44"/>
                        </a:lnTo>
                        <a:lnTo>
                          <a:pt x="0" y="6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44" name="Freeform 95"/>
                  <p:cNvSpPr>
                    <a:spLocks/>
                  </p:cNvSpPr>
                  <p:nvPr/>
                </p:nvSpPr>
                <p:spPr bwMode="auto">
                  <a:xfrm>
                    <a:off x="6339985" y="4839436"/>
                    <a:ext cx="53853" cy="32056"/>
                  </a:xfrm>
                  <a:custGeom>
                    <a:avLst/>
                    <a:gdLst>
                      <a:gd name="T0" fmla="*/ 0 w 48"/>
                      <a:gd name="T1" fmla="*/ 26 h 27"/>
                      <a:gd name="T2" fmla="*/ 3 w 48"/>
                      <a:gd name="T3" fmla="*/ 14 h 27"/>
                      <a:gd name="T4" fmla="*/ 19 w 48"/>
                      <a:gd name="T5" fmla="*/ 10 h 27"/>
                      <a:gd name="T6" fmla="*/ 41 w 48"/>
                      <a:gd name="T7" fmla="*/ 0 h 27"/>
                      <a:gd name="T8" fmla="*/ 48 w 48"/>
                      <a:gd name="T9" fmla="*/ 9 h 27"/>
                      <a:gd name="T10" fmla="*/ 22 w 48"/>
                      <a:gd name="T11" fmla="*/ 15 h 27"/>
                      <a:gd name="T12" fmla="*/ 15 w 48"/>
                      <a:gd name="T13" fmla="*/ 15 h 27"/>
                      <a:gd name="T14" fmla="*/ 15 w 48"/>
                      <a:gd name="T15" fmla="*/ 27 h 27"/>
                      <a:gd name="T16" fmla="*/ 0 w 48"/>
                      <a:gd name="T17" fmla="*/ 26 h 27"/>
                      <a:gd name="T18" fmla="*/ 0 w 48"/>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7"/>
                      <a:gd name="T32" fmla="*/ 48 w 48"/>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7">
                        <a:moveTo>
                          <a:pt x="0" y="26"/>
                        </a:moveTo>
                        <a:lnTo>
                          <a:pt x="3" y="14"/>
                        </a:lnTo>
                        <a:lnTo>
                          <a:pt x="19" y="10"/>
                        </a:lnTo>
                        <a:lnTo>
                          <a:pt x="41" y="0"/>
                        </a:lnTo>
                        <a:lnTo>
                          <a:pt x="48" y="9"/>
                        </a:lnTo>
                        <a:lnTo>
                          <a:pt x="22" y="15"/>
                        </a:lnTo>
                        <a:lnTo>
                          <a:pt x="15" y="15"/>
                        </a:lnTo>
                        <a:lnTo>
                          <a:pt x="15" y="27"/>
                        </a:lnTo>
                        <a:lnTo>
                          <a:pt x="0" y="26"/>
                        </a:lnTo>
                        <a:close/>
                      </a:path>
                    </a:pathLst>
                  </a:custGeom>
                  <a:solidFill>
                    <a:schemeClr val="accent5">
                      <a:lumMod val="75000"/>
                    </a:schemeClr>
                  </a:solidFill>
                  <a:ln w="9525">
                    <a:solidFill>
                      <a:schemeClr val="bg1"/>
                    </a:solidFill>
                    <a:round/>
                    <a:headEnd/>
                    <a:tailEnd/>
                  </a:ln>
                </p:spPr>
                <p:txBody>
                  <a:bodyPr/>
                  <a:lstStyle/>
                  <a:p>
                    <a:pPr>
                      <a:defRPr/>
                    </a:pPr>
                    <a:endParaRPr lang="en-US" dirty="0"/>
                  </a:p>
                </p:txBody>
              </p:sp>
              <p:sp>
                <p:nvSpPr>
                  <p:cNvPr id="845" name="Freeform 96"/>
                  <p:cNvSpPr>
                    <a:spLocks/>
                  </p:cNvSpPr>
                  <p:nvPr/>
                </p:nvSpPr>
                <p:spPr bwMode="auto">
                  <a:xfrm>
                    <a:off x="6407943" y="4798405"/>
                    <a:ext cx="71804" cy="47442"/>
                  </a:xfrm>
                  <a:custGeom>
                    <a:avLst/>
                    <a:gdLst>
                      <a:gd name="T0" fmla="*/ 5 w 62"/>
                      <a:gd name="T1" fmla="*/ 41 h 41"/>
                      <a:gd name="T2" fmla="*/ 62 w 62"/>
                      <a:gd name="T3" fmla="*/ 0 h 41"/>
                      <a:gd name="T4" fmla="*/ 0 w 62"/>
                      <a:gd name="T5" fmla="*/ 36 h 41"/>
                      <a:gd name="T6" fmla="*/ 5 w 62"/>
                      <a:gd name="T7" fmla="*/ 41 h 41"/>
                      <a:gd name="T8" fmla="*/ 5 w 62"/>
                      <a:gd name="T9" fmla="*/ 41 h 41"/>
                      <a:gd name="T10" fmla="*/ 0 60000 65536"/>
                      <a:gd name="T11" fmla="*/ 0 60000 65536"/>
                      <a:gd name="T12" fmla="*/ 0 60000 65536"/>
                      <a:gd name="T13" fmla="*/ 0 60000 65536"/>
                      <a:gd name="T14" fmla="*/ 0 60000 65536"/>
                      <a:gd name="T15" fmla="*/ 0 w 62"/>
                      <a:gd name="T16" fmla="*/ 0 h 41"/>
                      <a:gd name="T17" fmla="*/ 62 w 62"/>
                      <a:gd name="T18" fmla="*/ 41 h 41"/>
                    </a:gdLst>
                    <a:ahLst/>
                    <a:cxnLst>
                      <a:cxn ang="T10">
                        <a:pos x="T0" y="T1"/>
                      </a:cxn>
                      <a:cxn ang="T11">
                        <a:pos x="T2" y="T3"/>
                      </a:cxn>
                      <a:cxn ang="T12">
                        <a:pos x="T4" y="T5"/>
                      </a:cxn>
                      <a:cxn ang="T13">
                        <a:pos x="T6" y="T7"/>
                      </a:cxn>
                      <a:cxn ang="T14">
                        <a:pos x="T8" y="T9"/>
                      </a:cxn>
                    </a:cxnLst>
                    <a:rect l="T15" t="T16" r="T17" b="T18"/>
                    <a:pathLst>
                      <a:path w="62" h="41">
                        <a:moveTo>
                          <a:pt x="5" y="41"/>
                        </a:moveTo>
                        <a:lnTo>
                          <a:pt x="62" y="0"/>
                        </a:lnTo>
                        <a:lnTo>
                          <a:pt x="0" y="36"/>
                        </a:lnTo>
                        <a:lnTo>
                          <a:pt x="5" y="41"/>
                        </a:lnTo>
                        <a:close/>
                      </a:path>
                    </a:pathLst>
                  </a:custGeom>
                  <a:solidFill>
                    <a:schemeClr val="accent5">
                      <a:lumMod val="75000"/>
                    </a:schemeClr>
                  </a:solidFill>
                  <a:ln w="9525">
                    <a:solidFill>
                      <a:schemeClr val="bg1"/>
                    </a:solidFill>
                    <a:round/>
                    <a:headEnd/>
                    <a:tailEnd/>
                  </a:ln>
                </p:spPr>
                <p:txBody>
                  <a:bodyPr/>
                  <a:lstStyle/>
                  <a:p>
                    <a:pPr>
                      <a:defRPr/>
                    </a:pPr>
                    <a:endParaRPr lang="en-US" dirty="0"/>
                  </a:p>
                </p:txBody>
              </p:sp>
              <p:sp>
                <p:nvSpPr>
                  <p:cNvPr id="846" name="Freeform 97"/>
                  <p:cNvSpPr>
                    <a:spLocks/>
                  </p:cNvSpPr>
                  <p:nvPr/>
                </p:nvSpPr>
                <p:spPr bwMode="auto">
                  <a:xfrm>
                    <a:off x="6481029" y="4756092"/>
                    <a:ext cx="19234" cy="41031"/>
                  </a:xfrm>
                  <a:custGeom>
                    <a:avLst/>
                    <a:gdLst>
                      <a:gd name="T0" fmla="*/ 5 w 17"/>
                      <a:gd name="T1" fmla="*/ 35 h 35"/>
                      <a:gd name="T2" fmla="*/ 14 w 17"/>
                      <a:gd name="T3" fmla="*/ 26 h 35"/>
                      <a:gd name="T4" fmla="*/ 17 w 17"/>
                      <a:gd name="T5" fmla="*/ 0 h 35"/>
                      <a:gd name="T6" fmla="*/ 9 w 17"/>
                      <a:gd name="T7" fmla="*/ 24 h 35"/>
                      <a:gd name="T8" fmla="*/ 0 w 17"/>
                      <a:gd name="T9" fmla="*/ 31 h 35"/>
                      <a:gd name="T10" fmla="*/ 5 w 17"/>
                      <a:gd name="T11" fmla="*/ 35 h 35"/>
                      <a:gd name="T12" fmla="*/ 5 w 17"/>
                      <a:gd name="T13" fmla="*/ 35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5" y="35"/>
                        </a:moveTo>
                        <a:lnTo>
                          <a:pt x="14" y="26"/>
                        </a:lnTo>
                        <a:lnTo>
                          <a:pt x="17" y="0"/>
                        </a:lnTo>
                        <a:lnTo>
                          <a:pt x="9" y="24"/>
                        </a:lnTo>
                        <a:lnTo>
                          <a:pt x="0" y="31"/>
                        </a:lnTo>
                        <a:lnTo>
                          <a:pt x="5" y="35"/>
                        </a:lnTo>
                        <a:close/>
                      </a:path>
                    </a:pathLst>
                  </a:custGeom>
                  <a:solidFill>
                    <a:schemeClr val="accent5">
                      <a:lumMod val="75000"/>
                    </a:schemeClr>
                  </a:solidFill>
                  <a:ln w="9525">
                    <a:solidFill>
                      <a:schemeClr val="bg1"/>
                    </a:solidFill>
                    <a:round/>
                    <a:headEnd/>
                    <a:tailEnd/>
                  </a:ln>
                </p:spPr>
                <p:txBody>
                  <a:bodyPr/>
                  <a:lstStyle/>
                  <a:p>
                    <a:pPr>
                      <a:defRPr/>
                    </a:pPr>
                    <a:endParaRPr lang="en-US" dirty="0"/>
                  </a:p>
                </p:txBody>
              </p:sp>
              <p:sp>
                <p:nvSpPr>
                  <p:cNvPr id="847" name="Freeform 98"/>
                  <p:cNvSpPr>
                    <a:spLocks/>
                  </p:cNvSpPr>
                  <p:nvPr/>
                </p:nvSpPr>
                <p:spPr bwMode="auto">
                  <a:xfrm>
                    <a:off x="5656567" y="2431441"/>
                    <a:ext cx="480829" cy="528271"/>
                  </a:xfrm>
                  <a:custGeom>
                    <a:avLst/>
                    <a:gdLst>
                      <a:gd name="T0" fmla="*/ 0 w 411"/>
                      <a:gd name="T1" fmla="*/ 82 h 452"/>
                      <a:gd name="T2" fmla="*/ 34 w 411"/>
                      <a:gd name="T3" fmla="*/ 396 h 452"/>
                      <a:gd name="T4" fmla="*/ 85 w 411"/>
                      <a:gd name="T5" fmla="*/ 401 h 452"/>
                      <a:gd name="T6" fmla="*/ 146 w 411"/>
                      <a:gd name="T7" fmla="*/ 437 h 452"/>
                      <a:gd name="T8" fmla="*/ 191 w 411"/>
                      <a:gd name="T9" fmla="*/ 435 h 452"/>
                      <a:gd name="T10" fmla="*/ 211 w 411"/>
                      <a:gd name="T11" fmla="*/ 422 h 452"/>
                      <a:gd name="T12" fmla="*/ 261 w 411"/>
                      <a:gd name="T13" fmla="*/ 452 h 452"/>
                      <a:gd name="T14" fmla="*/ 290 w 411"/>
                      <a:gd name="T15" fmla="*/ 427 h 452"/>
                      <a:gd name="T16" fmla="*/ 297 w 411"/>
                      <a:gd name="T17" fmla="*/ 377 h 452"/>
                      <a:gd name="T18" fmla="*/ 316 w 411"/>
                      <a:gd name="T19" fmla="*/ 387 h 452"/>
                      <a:gd name="T20" fmla="*/ 326 w 411"/>
                      <a:gd name="T21" fmla="*/ 347 h 452"/>
                      <a:gd name="T22" fmla="*/ 394 w 411"/>
                      <a:gd name="T23" fmla="*/ 287 h 452"/>
                      <a:gd name="T24" fmla="*/ 406 w 411"/>
                      <a:gd name="T25" fmla="*/ 190 h 452"/>
                      <a:gd name="T26" fmla="*/ 397 w 411"/>
                      <a:gd name="T27" fmla="*/ 169 h 452"/>
                      <a:gd name="T28" fmla="*/ 411 w 411"/>
                      <a:gd name="T29" fmla="*/ 159 h 452"/>
                      <a:gd name="T30" fmla="*/ 386 w 411"/>
                      <a:gd name="T31" fmla="*/ 0 h 452"/>
                      <a:gd name="T32" fmla="*/ 316 w 411"/>
                      <a:gd name="T33" fmla="*/ 36 h 452"/>
                      <a:gd name="T34" fmla="*/ 280 w 411"/>
                      <a:gd name="T35" fmla="*/ 74 h 452"/>
                      <a:gd name="T36" fmla="*/ 254 w 411"/>
                      <a:gd name="T37" fmla="*/ 75 h 452"/>
                      <a:gd name="T38" fmla="*/ 215 w 411"/>
                      <a:gd name="T39" fmla="*/ 96 h 452"/>
                      <a:gd name="T40" fmla="*/ 124 w 411"/>
                      <a:gd name="T41" fmla="*/ 65 h 452"/>
                      <a:gd name="T42" fmla="*/ 0 w 411"/>
                      <a:gd name="T43" fmla="*/ 82 h 452"/>
                      <a:gd name="T44" fmla="*/ 0 w 411"/>
                      <a:gd name="T45" fmla="*/ 82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1"/>
                      <a:gd name="T70" fmla="*/ 0 h 452"/>
                      <a:gd name="T71" fmla="*/ 411 w 411"/>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1" h="452">
                        <a:moveTo>
                          <a:pt x="0" y="82"/>
                        </a:moveTo>
                        <a:lnTo>
                          <a:pt x="34" y="396"/>
                        </a:lnTo>
                        <a:lnTo>
                          <a:pt x="85" y="401"/>
                        </a:lnTo>
                        <a:lnTo>
                          <a:pt x="146" y="437"/>
                        </a:lnTo>
                        <a:lnTo>
                          <a:pt x="191" y="435"/>
                        </a:lnTo>
                        <a:lnTo>
                          <a:pt x="211" y="422"/>
                        </a:lnTo>
                        <a:lnTo>
                          <a:pt x="261" y="452"/>
                        </a:lnTo>
                        <a:lnTo>
                          <a:pt x="290" y="427"/>
                        </a:lnTo>
                        <a:lnTo>
                          <a:pt x="297" y="377"/>
                        </a:lnTo>
                        <a:lnTo>
                          <a:pt x="316" y="387"/>
                        </a:lnTo>
                        <a:lnTo>
                          <a:pt x="326" y="347"/>
                        </a:lnTo>
                        <a:lnTo>
                          <a:pt x="394" y="287"/>
                        </a:lnTo>
                        <a:lnTo>
                          <a:pt x="406" y="190"/>
                        </a:lnTo>
                        <a:lnTo>
                          <a:pt x="397" y="169"/>
                        </a:lnTo>
                        <a:lnTo>
                          <a:pt x="411" y="159"/>
                        </a:lnTo>
                        <a:lnTo>
                          <a:pt x="386" y="0"/>
                        </a:lnTo>
                        <a:lnTo>
                          <a:pt x="316" y="36"/>
                        </a:lnTo>
                        <a:lnTo>
                          <a:pt x="280" y="74"/>
                        </a:lnTo>
                        <a:lnTo>
                          <a:pt x="254" y="75"/>
                        </a:lnTo>
                        <a:lnTo>
                          <a:pt x="215" y="96"/>
                        </a:lnTo>
                        <a:lnTo>
                          <a:pt x="124" y="65"/>
                        </a:lnTo>
                        <a:lnTo>
                          <a:pt x="0" y="82"/>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48" name="Freeform 99"/>
                  <p:cNvSpPr>
                    <a:spLocks/>
                  </p:cNvSpPr>
                  <p:nvPr/>
                </p:nvSpPr>
                <p:spPr bwMode="auto">
                  <a:xfrm>
                    <a:off x="5956604" y="2626338"/>
                    <a:ext cx="514167" cy="494934"/>
                  </a:xfrm>
                  <a:custGeom>
                    <a:avLst/>
                    <a:gdLst>
                      <a:gd name="T0" fmla="*/ 0 w 439"/>
                      <a:gd name="T1" fmla="*/ 293 h 425"/>
                      <a:gd name="T2" fmla="*/ 15 w 439"/>
                      <a:gd name="T3" fmla="*/ 351 h 425"/>
                      <a:gd name="T4" fmla="*/ 72 w 439"/>
                      <a:gd name="T5" fmla="*/ 392 h 425"/>
                      <a:gd name="T6" fmla="*/ 99 w 439"/>
                      <a:gd name="T7" fmla="*/ 425 h 425"/>
                      <a:gd name="T8" fmla="*/ 183 w 439"/>
                      <a:gd name="T9" fmla="*/ 390 h 425"/>
                      <a:gd name="T10" fmla="*/ 220 w 439"/>
                      <a:gd name="T11" fmla="*/ 385 h 425"/>
                      <a:gd name="T12" fmla="*/ 241 w 439"/>
                      <a:gd name="T13" fmla="*/ 360 h 425"/>
                      <a:gd name="T14" fmla="*/ 273 w 439"/>
                      <a:gd name="T15" fmla="*/ 232 h 425"/>
                      <a:gd name="T16" fmla="*/ 309 w 439"/>
                      <a:gd name="T17" fmla="*/ 247 h 425"/>
                      <a:gd name="T18" fmla="*/ 377 w 439"/>
                      <a:gd name="T19" fmla="*/ 109 h 425"/>
                      <a:gd name="T20" fmla="*/ 430 w 439"/>
                      <a:gd name="T21" fmla="*/ 138 h 425"/>
                      <a:gd name="T22" fmla="*/ 439 w 439"/>
                      <a:gd name="T23" fmla="*/ 114 h 425"/>
                      <a:gd name="T24" fmla="*/ 401 w 439"/>
                      <a:gd name="T25" fmla="*/ 84 h 425"/>
                      <a:gd name="T26" fmla="*/ 372 w 439"/>
                      <a:gd name="T27" fmla="*/ 87 h 425"/>
                      <a:gd name="T28" fmla="*/ 362 w 439"/>
                      <a:gd name="T29" fmla="*/ 102 h 425"/>
                      <a:gd name="T30" fmla="*/ 309 w 439"/>
                      <a:gd name="T31" fmla="*/ 118 h 425"/>
                      <a:gd name="T32" fmla="*/ 275 w 439"/>
                      <a:gd name="T33" fmla="*/ 155 h 425"/>
                      <a:gd name="T34" fmla="*/ 265 w 439"/>
                      <a:gd name="T35" fmla="*/ 95 h 425"/>
                      <a:gd name="T36" fmla="*/ 169 w 439"/>
                      <a:gd name="T37" fmla="*/ 111 h 425"/>
                      <a:gd name="T38" fmla="*/ 150 w 439"/>
                      <a:gd name="T39" fmla="*/ 0 h 425"/>
                      <a:gd name="T40" fmla="*/ 136 w 439"/>
                      <a:gd name="T41" fmla="*/ 10 h 425"/>
                      <a:gd name="T42" fmla="*/ 145 w 439"/>
                      <a:gd name="T43" fmla="*/ 31 h 425"/>
                      <a:gd name="T44" fmla="*/ 133 w 439"/>
                      <a:gd name="T45" fmla="*/ 128 h 425"/>
                      <a:gd name="T46" fmla="*/ 65 w 439"/>
                      <a:gd name="T47" fmla="*/ 188 h 425"/>
                      <a:gd name="T48" fmla="*/ 55 w 439"/>
                      <a:gd name="T49" fmla="*/ 228 h 425"/>
                      <a:gd name="T50" fmla="*/ 36 w 439"/>
                      <a:gd name="T51" fmla="*/ 218 h 425"/>
                      <a:gd name="T52" fmla="*/ 29 w 439"/>
                      <a:gd name="T53" fmla="*/ 268 h 425"/>
                      <a:gd name="T54" fmla="*/ 0 w 439"/>
                      <a:gd name="T55" fmla="*/ 293 h 425"/>
                      <a:gd name="T56" fmla="*/ 0 w 439"/>
                      <a:gd name="T57" fmla="*/ 293 h 425"/>
                      <a:gd name="T58" fmla="*/ 0 w 439"/>
                      <a:gd name="T59" fmla="*/ 293 h 4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25"/>
                      <a:gd name="T92" fmla="*/ 439 w 439"/>
                      <a:gd name="T93" fmla="*/ 425 h 4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25">
                        <a:moveTo>
                          <a:pt x="0" y="293"/>
                        </a:moveTo>
                        <a:lnTo>
                          <a:pt x="15" y="351"/>
                        </a:lnTo>
                        <a:lnTo>
                          <a:pt x="72" y="392"/>
                        </a:lnTo>
                        <a:lnTo>
                          <a:pt x="99" y="425"/>
                        </a:lnTo>
                        <a:lnTo>
                          <a:pt x="183" y="390"/>
                        </a:lnTo>
                        <a:lnTo>
                          <a:pt x="220" y="385"/>
                        </a:lnTo>
                        <a:lnTo>
                          <a:pt x="241" y="360"/>
                        </a:lnTo>
                        <a:lnTo>
                          <a:pt x="273" y="232"/>
                        </a:lnTo>
                        <a:lnTo>
                          <a:pt x="309" y="247"/>
                        </a:lnTo>
                        <a:lnTo>
                          <a:pt x="377" y="109"/>
                        </a:lnTo>
                        <a:lnTo>
                          <a:pt x="430" y="138"/>
                        </a:lnTo>
                        <a:lnTo>
                          <a:pt x="439" y="114"/>
                        </a:lnTo>
                        <a:lnTo>
                          <a:pt x="401" y="84"/>
                        </a:lnTo>
                        <a:lnTo>
                          <a:pt x="372" y="87"/>
                        </a:lnTo>
                        <a:lnTo>
                          <a:pt x="362" y="102"/>
                        </a:lnTo>
                        <a:lnTo>
                          <a:pt x="309" y="118"/>
                        </a:lnTo>
                        <a:lnTo>
                          <a:pt x="275" y="155"/>
                        </a:lnTo>
                        <a:lnTo>
                          <a:pt x="265" y="95"/>
                        </a:lnTo>
                        <a:lnTo>
                          <a:pt x="169" y="111"/>
                        </a:lnTo>
                        <a:lnTo>
                          <a:pt x="150" y="0"/>
                        </a:lnTo>
                        <a:lnTo>
                          <a:pt x="136" y="10"/>
                        </a:lnTo>
                        <a:lnTo>
                          <a:pt x="145" y="31"/>
                        </a:lnTo>
                        <a:lnTo>
                          <a:pt x="133" y="128"/>
                        </a:lnTo>
                        <a:lnTo>
                          <a:pt x="65" y="188"/>
                        </a:lnTo>
                        <a:lnTo>
                          <a:pt x="55" y="228"/>
                        </a:lnTo>
                        <a:lnTo>
                          <a:pt x="36" y="218"/>
                        </a:lnTo>
                        <a:lnTo>
                          <a:pt x="29" y="268"/>
                        </a:lnTo>
                        <a:lnTo>
                          <a:pt x="0" y="29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49" name="Freeform 101"/>
                  <p:cNvSpPr>
                    <a:spLocks/>
                  </p:cNvSpPr>
                  <p:nvPr/>
                </p:nvSpPr>
                <p:spPr bwMode="auto">
                  <a:xfrm>
                    <a:off x="5870696" y="2750712"/>
                    <a:ext cx="887291" cy="485958"/>
                  </a:xfrm>
                  <a:custGeom>
                    <a:avLst/>
                    <a:gdLst>
                      <a:gd name="T0" fmla="*/ 70 w 758"/>
                      <a:gd name="T1" fmla="*/ 372 h 416"/>
                      <a:gd name="T2" fmla="*/ 71 w 758"/>
                      <a:gd name="T3" fmla="*/ 362 h 416"/>
                      <a:gd name="T4" fmla="*/ 119 w 758"/>
                      <a:gd name="T5" fmla="*/ 316 h 416"/>
                      <a:gd name="T6" fmla="*/ 147 w 758"/>
                      <a:gd name="T7" fmla="*/ 283 h 416"/>
                      <a:gd name="T8" fmla="*/ 174 w 758"/>
                      <a:gd name="T9" fmla="*/ 316 h 416"/>
                      <a:gd name="T10" fmla="*/ 258 w 758"/>
                      <a:gd name="T11" fmla="*/ 281 h 416"/>
                      <a:gd name="T12" fmla="*/ 295 w 758"/>
                      <a:gd name="T13" fmla="*/ 276 h 416"/>
                      <a:gd name="T14" fmla="*/ 316 w 758"/>
                      <a:gd name="T15" fmla="*/ 251 h 416"/>
                      <a:gd name="T16" fmla="*/ 348 w 758"/>
                      <a:gd name="T17" fmla="*/ 123 h 416"/>
                      <a:gd name="T18" fmla="*/ 384 w 758"/>
                      <a:gd name="T19" fmla="*/ 138 h 416"/>
                      <a:gd name="T20" fmla="*/ 452 w 758"/>
                      <a:gd name="T21" fmla="*/ 0 h 416"/>
                      <a:gd name="T22" fmla="*/ 505 w 758"/>
                      <a:gd name="T23" fmla="*/ 29 h 416"/>
                      <a:gd name="T24" fmla="*/ 514 w 758"/>
                      <a:gd name="T25" fmla="*/ 5 h 416"/>
                      <a:gd name="T26" fmla="*/ 539 w 758"/>
                      <a:gd name="T27" fmla="*/ 12 h 416"/>
                      <a:gd name="T28" fmla="*/ 587 w 758"/>
                      <a:gd name="T29" fmla="*/ 55 h 416"/>
                      <a:gd name="T30" fmla="*/ 570 w 758"/>
                      <a:gd name="T31" fmla="*/ 96 h 416"/>
                      <a:gd name="T32" fmla="*/ 577 w 758"/>
                      <a:gd name="T33" fmla="*/ 114 h 416"/>
                      <a:gd name="T34" fmla="*/ 597 w 758"/>
                      <a:gd name="T35" fmla="*/ 106 h 416"/>
                      <a:gd name="T36" fmla="*/ 613 w 758"/>
                      <a:gd name="T37" fmla="*/ 125 h 416"/>
                      <a:gd name="T38" fmla="*/ 686 w 758"/>
                      <a:gd name="T39" fmla="*/ 148 h 416"/>
                      <a:gd name="T40" fmla="*/ 618 w 758"/>
                      <a:gd name="T41" fmla="*/ 145 h 416"/>
                      <a:gd name="T42" fmla="*/ 690 w 758"/>
                      <a:gd name="T43" fmla="*/ 208 h 416"/>
                      <a:gd name="T44" fmla="*/ 645 w 758"/>
                      <a:gd name="T45" fmla="*/ 201 h 416"/>
                      <a:gd name="T46" fmla="*/ 736 w 758"/>
                      <a:gd name="T47" fmla="*/ 259 h 416"/>
                      <a:gd name="T48" fmla="*/ 758 w 758"/>
                      <a:gd name="T49" fmla="*/ 299 h 416"/>
                      <a:gd name="T50" fmla="*/ 743 w 758"/>
                      <a:gd name="T51" fmla="*/ 293 h 416"/>
                      <a:gd name="T52" fmla="*/ 739 w 758"/>
                      <a:gd name="T53" fmla="*/ 304 h 416"/>
                      <a:gd name="T54" fmla="*/ 442 w 758"/>
                      <a:gd name="T55" fmla="*/ 360 h 416"/>
                      <a:gd name="T56" fmla="*/ 194 w 758"/>
                      <a:gd name="T57" fmla="*/ 391 h 416"/>
                      <a:gd name="T58" fmla="*/ 0 w 758"/>
                      <a:gd name="T59" fmla="*/ 416 h 416"/>
                      <a:gd name="T60" fmla="*/ 70 w 758"/>
                      <a:gd name="T61" fmla="*/ 372 h 416"/>
                      <a:gd name="T62" fmla="*/ 70 w 758"/>
                      <a:gd name="T63" fmla="*/ 372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8"/>
                      <a:gd name="T97" fmla="*/ 0 h 416"/>
                      <a:gd name="T98" fmla="*/ 758 w 758"/>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8" h="416">
                        <a:moveTo>
                          <a:pt x="70" y="372"/>
                        </a:moveTo>
                        <a:lnTo>
                          <a:pt x="71" y="362"/>
                        </a:lnTo>
                        <a:lnTo>
                          <a:pt x="119" y="316"/>
                        </a:lnTo>
                        <a:lnTo>
                          <a:pt x="147" y="283"/>
                        </a:lnTo>
                        <a:lnTo>
                          <a:pt x="174" y="316"/>
                        </a:lnTo>
                        <a:lnTo>
                          <a:pt x="258" y="281"/>
                        </a:lnTo>
                        <a:lnTo>
                          <a:pt x="295" y="276"/>
                        </a:lnTo>
                        <a:lnTo>
                          <a:pt x="316" y="251"/>
                        </a:lnTo>
                        <a:lnTo>
                          <a:pt x="348" y="123"/>
                        </a:lnTo>
                        <a:lnTo>
                          <a:pt x="384" y="138"/>
                        </a:lnTo>
                        <a:lnTo>
                          <a:pt x="452" y="0"/>
                        </a:lnTo>
                        <a:lnTo>
                          <a:pt x="505" y="29"/>
                        </a:lnTo>
                        <a:lnTo>
                          <a:pt x="514" y="5"/>
                        </a:lnTo>
                        <a:lnTo>
                          <a:pt x="539" y="12"/>
                        </a:lnTo>
                        <a:lnTo>
                          <a:pt x="587" y="55"/>
                        </a:lnTo>
                        <a:lnTo>
                          <a:pt x="570" y="96"/>
                        </a:lnTo>
                        <a:lnTo>
                          <a:pt x="577" y="114"/>
                        </a:lnTo>
                        <a:lnTo>
                          <a:pt x="597" y="106"/>
                        </a:lnTo>
                        <a:lnTo>
                          <a:pt x="613" y="125"/>
                        </a:lnTo>
                        <a:lnTo>
                          <a:pt x="686" y="148"/>
                        </a:lnTo>
                        <a:lnTo>
                          <a:pt x="618" y="145"/>
                        </a:lnTo>
                        <a:lnTo>
                          <a:pt x="690" y="208"/>
                        </a:lnTo>
                        <a:lnTo>
                          <a:pt x="645" y="201"/>
                        </a:lnTo>
                        <a:lnTo>
                          <a:pt x="736" y="259"/>
                        </a:lnTo>
                        <a:lnTo>
                          <a:pt x="758" y="299"/>
                        </a:lnTo>
                        <a:lnTo>
                          <a:pt x="743" y="293"/>
                        </a:lnTo>
                        <a:lnTo>
                          <a:pt x="739" y="304"/>
                        </a:lnTo>
                        <a:lnTo>
                          <a:pt x="442" y="360"/>
                        </a:lnTo>
                        <a:lnTo>
                          <a:pt x="194" y="391"/>
                        </a:lnTo>
                        <a:lnTo>
                          <a:pt x="0" y="416"/>
                        </a:lnTo>
                        <a:lnTo>
                          <a:pt x="70" y="372"/>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0" name="Freeform 102"/>
                  <p:cNvSpPr>
                    <a:spLocks/>
                  </p:cNvSpPr>
                  <p:nvPr/>
                </p:nvSpPr>
                <p:spPr bwMode="auto">
                  <a:xfrm>
                    <a:off x="6718238" y="2884063"/>
                    <a:ext cx="48724" cy="121810"/>
                  </a:xfrm>
                  <a:custGeom>
                    <a:avLst/>
                    <a:gdLst>
                      <a:gd name="T0" fmla="*/ 0 w 41"/>
                      <a:gd name="T1" fmla="*/ 104 h 104"/>
                      <a:gd name="T2" fmla="*/ 14 w 41"/>
                      <a:gd name="T3" fmla="*/ 75 h 104"/>
                      <a:gd name="T4" fmla="*/ 30 w 41"/>
                      <a:gd name="T5" fmla="*/ 58 h 104"/>
                      <a:gd name="T6" fmla="*/ 41 w 41"/>
                      <a:gd name="T7" fmla="*/ 0 h 104"/>
                      <a:gd name="T8" fmla="*/ 18 w 41"/>
                      <a:gd name="T9" fmla="*/ 14 h 104"/>
                      <a:gd name="T10" fmla="*/ 0 w 41"/>
                      <a:gd name="T11" fmla="*/ 69 h 104"/>
                      <a:gd name="T12" fmla="*/ 0 w 41"/>
                      <a:gd name="T13" fmla="*/ 104 h 104"/>
                      <a:gd name="T14" fmla="*/ 0 w 41"/>
                      <a:gd name="T15" fmla="*/ 104 h 10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4"/>
                      <a:gd name="T26" fmla="*/ 41 w 4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4">
                        <a:moveTo>
                          <a:pt x="0" y="104"/>
                        </a:moveTo>
                        <a:lnTo>
                          <a:pt x="14" y="75"/>
                        </a:lnTo>
                        <a:lnTo>
                          <a:pt x="30" y="58"/>
                        </a:lnTo>
                        <a:lnTo>
                          <a:pt x="41" y="0"/>
                        </a:lnTo>
                        <a:lnTo>
                          <a:pt x="18" y="14"/>
                        </a:lnTo>
                        <a:lnTo>
                          <a:pt x="0" y="69"/>
                        </a:lnTo>
                        <a:lnTo>
                          <a:pt x="0" y="104"/>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1" name="Freeform 103"/>
                  <p:cNvSpPr>
                    <a:spLocks/>
                  </p:cNvSpPr>
                  <p:nvPr/>
                </p:nvSpPr>
                <p:spPr bwMode="auto">
                  <a:xfrm>
                    <a:off x="5819407" y="3105885"/>
                    <a:ext cx="979610" cy="425695"/>
                  </a:xfrm>
                  <a:custGeom>
                    <a:avLst/>
                    <a:gdLst>
                      <a:gd name="T0" fmla="*/ 0 w 837"/>
                      <a:gd name="T1" fmla="*/ 313 h 365"/>
                      <a:gd name="T2" fmla="*/ 121 w 837"/>
                      <a:gd name="T3" fmla="*/ 298 h 365"/>
                      <a:gd name="T4" fmla="*/ 191 w 837"/>
                      <a:gd name="T5" fmla="*/ 264 h 365"/>
                      <a:gd name="T6" fmla="*/ 325 w 837"/>
                      <a:gd name="T7" fmla="*/ 250 h 365"/>
                      <a:gd name="T8" fmla="*/ 379 w 837"/>
                      <a:gd name="T9" fmla="*/ 284 h 365"/>
                      <a:gd name="T10" fmla="*/ 466 w 837"/>
                      <a:gd name="T11" fmla="*/ 272 h 365"/>
                      <a:gd name="T12" fmla="*/ 598 w 837"/>
                      <a:gd name="T13" fmla="*/ 365 h 365"/>
                      <a:gd name="T14" fmla="*/ 649 w 837"/>
                      <a:gd name="T15" fmla="*/ 353 h 365"/>
                      <a:gd name="T16" fmla="*/ 722 w 837"/>
                      <a:gd name="T17" fmla="*/ 247 h 365"/>
                      <a:gd name="T18" fmla="*/ 782 w 837"/>
                      <a:gd name="T19" fmla="*/ 225 h 365"/>
                      <a:gd name="T20" fmla="*/ 801 w 837"/>
                      <a:gd name="T21" fmla="*/ 194 h 365"/>
                      <a:gd name="T22" fmla="*/ 736 w 837"/>
                      <a:gd name="T23" fmla="*/ 206 h 365"/>
                      <a:gd name="T24" fmla="*/ 719 w 837"/>
                      <a:gd name="T25" fmla="*/ 184 h 365"/>
                      <a:gd name="T26" fmla="*/ 758 w 837"/>
                      <a:gd name="T27" fmla="*/ 174 h 365"/>
                      <a:gd name="T28" fmla="*/ 758 w 837"/>
                      <a:gd name="T29" fmla="*/ 160 h 365"/>
                      <a:gd name="T30" fmla="*/ 714 w 837"/>
                      <a:gd name="T31" fmla="*/ 145 h 365"/>
                      <a:gd name="T32" fmla="*/ 770 w 837"/>
                      <a:gd name="T33" fmla="*/ 124 h 365"/>
                      <a:gd name="T34" fmla="*/ 767 w 837"/>
                      <a:gd name="T35" fmla="*/ 146 h 365"/>
                      <a:gd name="T36" fmla="*/ 803 w 837"/>
                      <a:gd name="T37" fmla="*/ 146 h 365"/>
                      <a:gd name="T38" fmla="*/ 823 w 837"/>
                      <a:gd name="T39" fmla="*/ 109 h 365"/>
                      <a:gd name="T40" fmla="*/ 837 w 837"/>
                      <a:gd name="T41" fmla="*/ 107 h 365"/>
                      <a:gd name="T42" fmla="*/ 828 w 837"/>
                      <a:gd name="T43" fmla="*/ 73 h 365"/>
                      <a:gd name="T44" fmla="*/ 803 w 837"/>
                      <a:gd name="T45" fmla="*/ 107 h 365"/>
                      <a:gd name="T46" fmla="*/ 777 w 837"/>
                      <a:gd name="T47" fmla="*/ 32 h 365"/>
                      <a:gd name="T48" fmla="*/ 794 w 837"/>
                      <a:gd name="T49" fmla="*/ 29 h 365"/>
                      <a:gd name="T50" fmla="*/ 818 w 837"/>
                      <a:gd name="T51" fmla="*/ 49 h 365"/>
                      <a:gd name="T52" fmla="*/ 801 w 837"/>
                      <a:gd name="T53" fmla="*/ 15 h 365"/>
                      <a:gd name="T54" fmla="*/ 782 w 837"/>
                      <a:gd name="T55" fmla="*/ 0 h 365"/>
                      <a:gd name="T56" fmla="*/ 485 w 837"/>
                      <a:gd name="T57" fmla="*/ 56 h 365"/>
                      <a:gd name="T58" fmla="*/ 237 w 837"/>
                      <a:gd name="T59" fmla="*/ 87 h 365"/>
                      <a:gd name="T60" fmla="*/ 203 w 837"/>
                      <a:gd name="T61" fmla="*/ 153 h 365"/>
                      <a:gd name="T62" fmla="*/ 150 w 837"/>
                      <a:gd name="T63" fmla="*/ 165 h 365"/>
                      <a:gd name="T64" fmla="*/ 125 w 837"/>
                      <a:gd name="T65" fmla="*/ 199 h 365"/>
                      <a:gd name="T66" fmla="*/ 29 w 837"/>
                      <a:gd name="T67" fmla="*/ 254 h 365"/>
                      <a:gd name="T68" fmla="*/ 24 w 837"/>
                      <a:gd name="T69" fmla="*/ 274 h 365"/>
                      <a:gd name="T70" fmla="*/ 0 w 837"/>
                      <a:gd name="T71" fmla="*/ 286 h 365"/>
                      <a:gd name="T72" fmla="*/ 0 w 837"/>
                      <a:gd name="T73" fmla="*/ 313 h 365"/>
                      <a:gd name="T74" fmla="*/ 0 w 837"/>
                      <a:gd name="T75" fmla="*/ 313 h 3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7"/>
                      <a:gd name="T115" fmla="*/ 0 h 365"/>
                      <a:gd name="T116" fmla="*/ 837 w 837"/>
                      <a:gd name="T117" fmla="*/ 365 h 3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7" h="365">
                        <a:moveTo>
                          <a:pt x="0" y="313"/>
                        </a:moveTo>
                        <a:lnTo>
                          <a:pt x="121" y="298"/>
                        </a:lnTo>
                        <a:lnTo>
                          <a:pt x="191" y="264"/>
                        </a:lnTo>
                        <a:lnTo>
                          <a:pt x="325" y="250"/>
                        </a:lnTo>
                        <a:lnTo>
                          <a:pt x="379" y="284"/>
                        </a:lnTo>
                        <a:lnTo>
                          <a:pt x="466" y="272"/>
                        </a:lnTo>
                        <a:lnTo>
                          <a:pt x="598" y="365"/>
                        </a:lnTo>
                        <a:lnTo>
                          <a:pt x="649" y="353"/>
                        </a:lnTo>
                        <a:lnTo>
                          <a:pt x="722" y="247"/>
                        </a:lnTo>
                        <a:lnTo>
                          <a:pt x="782" y="225"/>
                        </a:lnTo>
                        <a:lnTo>
                          <a:pt x="801" y="194"/>
                        </a:lnTo>
                        <a:lnTo>
                          <a:pt x="736" y="206"/>
                        </a:lnTo>
                        <a:lnTo>
                          <a:pt x="719" y="184"/>
                        </a:lnTo>
                        <a:lnTo>
                          <a:pt x="758" y="174"/>
                        </a:lnTo>
                        <a:lnTo>
                          <a:pt x="758" y="160"/>
                        </a:lnTo>
                        <a:lnTo>
                          <a:pt x="714" y="145"/>
                        </a:lnTo>
                        <a:lnTo>
                          <a:pt x="770" y="124"/>
                        </a:lnTo>
                        <a:lnTo>
                          <a:pt x="767" y="146"/>
                        </a:lnTo>
                        <a:lnTo>
                          <a:pt x="803" y="146"/>
                        </a:lnTo>
                        <a:lnTo>
                          <a:pt x="823" y="109"/>
                        </a:lnTo>
                        <a:lnTo>
                          <a:pt x="837" y="107"/>
                        </a:lnTo>
                        <a:lnTo>
                          <a:pt x="828" y="73"/>
                        </a:lnTo>
                        <a:lnTo>
                          <a:pt x="803" y="107"/>
                        </a:lnTo>
                        <a:lnTo>
                          <a:pt x="777" y="32"/>
                        </a:lnTo>
                        <a:lnTo>
                          <a:pt x="794" y="29"/>
                        </a:lnTo>
                        <a:lnTo>
                          <a:pt x="818" y="49"/>
                        </a:lnTo>
                        <a:lnTo>
                          <a:pt x="801" y="15"/>
                        </a:lnTo>
                        <a:lnTo>
                          <a:pt x="782" y="0"/>
                        </a:lnTo>
                        <a:lnTo>
                          <a:pt x="485" y="56"/>
                        </a:lnTo>
                        <a:lnTo>
                          <a:pt x="237" y="87"/>
                        </a:lnTo>
                        <a:lnTo>
                          <a:pt x="203" y="153"/>
                        </a:lnTo>
                        <a:lnTo>
                          <a:pt x="150" y="165"/>
                        </a:lnTo>
                        <a:lnTo>
                          <a:pt x="125" y="199"/>
                        </a:lnTo>
                        <a:lnTo>
                          <a:pt x="29" y="254"/>
                        </a:lnTo>
                        <a:lnTo>
                          <a:pt x="24" y="274"/>
                        </a:lnTo>
                        <a:lnTo>
                          <a:pt x="0" y="286"/>
                        </a:lnTo>
                        <a:lnTo>
                          <a:pt x="0" y="31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2" name="Freeform 104"/>
                  <p:cNvSpPr>
                    <a:spLocks/>
                  </p:cNvSpPr>
                  <p:nvPr/>
                </p:nvSpPr>
                <p:spPr bwMode="auto">
                  <a:xfrm>
                    <a:off x="5934806" y="3396947"/>
                    <a:ext cx="584689" cy="432105"/>
                  </a:xfrm>
                  <a:custGeom>
                    <a:avLst/>
                    <a:gdLst>
                      <a:gd name="T0" fmla="*/ 22 w 499"/>
                      <a:gd name="T1" fmla="*/ 48 h 370"/>
                      <a:gd name="T2" fmla="*/ 92 w 499"/>
                      <a:gd name="T3" fmla="*/ 14 h 370"/>
                      <a:gd name="T4" fmla="*/ 226 w 499"/>
                      <a:gd name="T5" fmla="*/ 0 h 370"/>
                      <a:gd name="T6" fmla="*/ 280 w 499"/>
                      <a:gd name="T7" fmla="*/ 34 h 370"/>
                      <a:gd name="T8" fmla="*/ 367 w 499"/>
                      <a:gd name="T9" fmla="*/ 22 h 370"/>
                      <a:gd name="T10" fmla="*/ 499 w 499"/>
                      <a:gd name="T11" fmla="*/ 115 h 370"/>
                      <a:gd name="T12" fmla="*/ 441 w 499"/>
                      <a:gd name="T13" fmla="*/ 184 h 370"/>
                      <a:gd name="T14" fmla="*/ 444 w 499"/>
                      <a:gd name="T15" fmla="*/ 215 h 370"/>
                      <a:gd name="T16" fmla="*/ 345 w 499"/>
                      <a:gd name="T17" fmla="*/ 306 h 370"/>
                      <a:gd name="T18" fmla="*/ 328 w 499"/>
                      <a:gd name="T19" fmla="*/ 309 h 370"/>
                      <a:gd name="T20" fmla="*/ 321 w 499"/>
                      <a:gd name="T21" fmla="*/ 336 h 370"/>
                      <a:gd name="T22" fmla="*/ 299 w 499"/>
                      <a:gd name="T23" fmla="*/ 321 h 370"/>
                      <a:gd name="T24" fmla="*/ 318 w 499"/>
                      <a:gd name="T25" fmla="*/ 346 h 370"/>
                      <a:gd name="T26" fmla="*/ 299 w 499"/>
                      <a:gd name="T27" fmla="*/ 370 h 370"/>
                      <a:gd name="T28" fmla="*/ 282 w 499"/>
                      <a:gd name="T29" fmla="*/ 367 h 370"/>
                      <a:gd name="T30" fmla="*/ 214 w 499"/>
                      <a:gd name="T31" fmla="*/ 261 h 370"/>
                      <a:gd name="T32" fmla="*/ 65 w 499"/>
                      <a:gd name="T33" fmla="*/ 128 h 370"/>
                      <a:gd name="T34" fmla="*/ 0 w 499"/>
                      <a:gd name="T35" fmla="*/ 87 h 370"/>
                      <a:gd name="T36" fmla="*/ 22 w 499"/>
                      <a:gd name="T37" fmla="*/ 48 h 370"/>
                      <a:gd name="T38" fmla="*/ 22 w 499"/>
                      <a:gd name="T39" fmla="*/ 48 h 3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9"/>
                      <a:gd name="T61" fmla="*/ 0 h 370"/>
                      <a:gd name="T62" fmla="*/ 499 w 499"/>
                      <a:gd name="T63" fmla="*/ 370 h 3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9" h="370">
                        <a:moveTo>
                          <a:pt x="22" y="48"/>
                        </a:moveTo>
                        <a:lnTo>
                          <a:pt x="92" y="14"/>
                        </a:lnTo>
                        <a:lnTo>
                          <a:pt x="226" y="0"/>
                        </a:lnTo>
                        <a:lnTo>
                          <a:pt x="280" y="34"/>
                        </a:lnTo>
                        <a:lnTo>
                          <a:pt x="367" y="22"/>
                        </a:lnTo>
                        <a:lnTo>
                          <a:pt x="499" y="115"/>
                        </a:lnTo>
                        <a:lnTo>
                          <a:pt x="441" y="184"/>
                        </a:lnTo>
                        <a:lnTo>
                          <a:pt x="444" y="215"/>
                        </a:lnTo>
                        <a:lnTo>
                          <a:pt x="345" y="306"/>
                        </a:lnTo>
                        <a:lnTo>
                          <a:pt x="328" y="309"/>
                        </a:lnTo>
                        <a:lnTo>
                          <a:pt x="321" y="336"/>
                        </a:lnTo>
                        <a:lnTo>
                          <a:pt x="299" y="321"/>
                        </a:lnTo>
                        <a:lnTo>
                          <a:pt x="318" y="346"/>
                        </a:lnTo>
                        <a:lnTo>
                          <a:pt x="299" y="370"/>
                        </a:lnTo>
                        <a:lnTo>
                          <a:pt x="282" y="367"/>
                        </a:lnTo>
                        <a:lnTo>
                          <a:pt x="214" y="261"/>
                        </a:lnTo>
                        <a:lnTo>
                          <a:pt x="65" y="128"/>
                        </a:lnTo>
                        <a:lnTo>
                          <a:pt x="0" y="87"/>
                        </a:lnTo>
                        <a:lnTo>
                          <a:pt x="22" y="48"/>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3" name="Freeform 105"/>
                  <p:cNvSpPr>
                    <a:spLocks/>
                  </p:cNvSpPr>
                  <p:nvPr/>
                </p:nvSpPr>
                <p:spPr bwMode="auto">
                  <a:xfrm>
                    <a:off x="6666950" y="2644288"/>
                    <a:ext cx="121810" cy="192332"/>
                  </a:xfrm>
                  <a:custGeom>
                    <a:avLst/>
                    <a:gdLst>
                      <a:gd name="T0" fmla="*/ 0 w 104"/>
                      <a:gd name="T1" fmla="*/ 16 h 166"/>
                      <a:gd name="T2" fmla="*/ 15 w 104"/>
                      <a:gd name="T3" fmla="*/ 0 h 166"/>
                      <a:gd name="T4" fmla="*/ 34 w 104"/>
                      <a:gd name="T5" fmla="*/ 0 h 166"/>
                      <a:gd name="T6" fmla="*/ 27 w 104"/>
                      <a:gd name="T7" fmla="*/ 17 h 166"/>
                      <a:gd name="T8" fmla="*/ 22 w 104"/>
                      <a:gd name="T9" fmla="*/ 23 h 166"/>
                      <a:gd name="T10" fmla="*/ 27 w 104"/>
                      <a:gd name="T11" fmla="*/ 41 h 166"/>
                      <a:gd name="T12" fmla="*/ 51 w 104"/>
                      <a:gd name="T13" fmla="*/ 67 h 166"/>
                      <a:gd name="T14" fmla="*/ 56 w 104"/>
                      <a:gd name="T15" fmla="*/ 87 h 166"/>
                      <a:gd name="T16" fmla="*/ 77 w 104"/>
                      <a:gd name="T17" fmla="*/ 109 h 166"/>
                      <a:gd name="T18" fmla="*/ 92 w 104"/>
                      <a:gd name="T19" fmla="*/ 115 h 166"/>
                      <a:gd name="T20" fmla="*/ 99 w 104"/>
                      <a:gd name="T21" fmla="*/ 130 h 166"/>
                      <a:gd name="T22" fmla="*/ 85 w 104"/>
                      <a:gd name="T23" fmla="*/ 142 h 166"/>
                      <a:gd name="T24" fmla="*/ 101 w 104"/>
                      <a:gd name="T25" fmla="*/ 140 h 166"/>
                      <a:gd name="T26" fmla="*/ 104 w 104"/>
                      <a:gd name="T27" fmla="*/ 152 h 166"/>
                      <a:gd name="T28" fmla="*/ 41 w 104"/>
                      <a:gd name="T29" fmla="*/ 166 h 166"/>
                      <a:gd name="T30" fmla="*/ 0 w 104"/>
                      <a:gd name="T31" fmla="*/ 16 h 166"/>
                      <a:gd name="T32" fmla="*/ 0 w 104"/>
                      <a:gd name="T33" fmla="*/ 16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66"/>
                      <a:gd name="T53" fmla="*/ 104 w 104"/>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66">
                        <a:moveTo>
                          <a:pt x="0" y="16"/>
                        </a:moveTo>
                        <a:lnTo>
                          <a:pt x="15" y="0"/>
                        </a:lnTo>
                        <a:lnTo>
                          <a:pt x="34" y="0"/>
                        </a:lnTo>
                        <a:lnTo>
                          <a:pt x="27" y="17"/>
                        </a:lnTo>
                        <a:lnTo>
                          <a:pt x="22" y="23"/>
                        </a:lnTo>
                        <a:lnTo>
                          <a:pt x="27" y="41"/>
                        </a:lnTo>
                        <a:lnTo>
                          <a:pt x="51" y="67"/>
                        </a:lnTo>
                        <a:lnTo>
                          <a:pt x="56" y="87"/>
                        </a:lnTo>
                        <a:lnTo>
                          <a:pt x="77" y="109"/>
                        </a:lnTo>
                        <a:lnTo>
                          <a:pt x="92" y="115"/>
                        </a:lnTo>
                        <a:lnTo>
                          <a:pt x="99" y="130"/>
                        </a:lnTo>
                        <a:lnTo>
                          <a:pt x="85" y="142"/>
                        </a:lnTo>
                        <a:lnTo>
                          <a:pt x="101" y="140"/>
                        </a:lnTo>
                        <a:lnTo>
                          <a:pt x="104" y="152"/>
                        </a:lnTo>
                        <a:lnTo>
                          <a:pt x="41" y="166"/>
                        </a:lnTo>
                        <a:lnTo>
                          <a:pt x="0" y="1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4" name="Freeform 106"/>
                  <p:cNvSpPr>
                    <a:spLocks/>
                  </p:cNvSpPr>
                  <p:nvPr/>
                </p:nvSpPr>
                <p:spPr bwMode="auto">
                  <a:xfrm>
                    <a:off x="6104058" y="2340404"/>
                    <a:ext cx="668033" cy="415437"/>
                  </a:xfrm>
                  <a:custGeom>
                    <a:avLst/>
                    <a:gdLst>
                      <a:gd name="T0" fmla="*/ 44 w 570"/>
                      <a:gd name="T1" fmla="*/ 357 h 357"/>
                      <a:gd name="T2" fmla="*/ 140 w 570"/>
                      <a:gd name="T3" fmla="*/ 341 h 357"/>
                      <a:gd name="T4" fmla="*/ 481 w 570"/>
                      <a:gd name="T5" fmla="*/ 277 h 357"/>
                      <a:gd name="T6" fmla="*/ 496 w 570"/>
                      <a:gd name="T7" fmla="*/ 261 h 357"/>
                      <a:gd name="T8" fmla="*/ 515 w 570"/>
                      <a:gd name="T9" fmla="*/ 261 h 357"/>
                      <a:gd name="T10" fmla="*/ 537 w 570"/>
                      <a:gd name="T11" fmla="*/ 246 h 357"/>
                      <a:gd name="T12" fmla="*/ 570 w 570"/>
                      <a:gd name="T13" fmla="*/ 205 h 357"/>
                      <a:gd name="T14" fmla="*/ 514 w 570"/>
                      <a:gd name="T15" fmla="*/ 161 h 357"/>
                      <a:gd name="T16" fmla="*/ 512 w 570"/>
                      <a:gd name="T17" fmla="*/ 120 h 357"/>
                      <a:gd name="T18" fmla="*/ 537 w 570"/>
                      <a:gd name="T19" fmla="*/ 62 h 357"/>
                      <a:gd name="T20" fmla="*/ 500 w 570"/>
                      <a:gd name="T21" fmla="*/ 43 h 357"/>
                      <a:gd name="T22" fmla="*/ 459 w 570"/>
                      <a:gd name="T23" fmla="*/ 0 h 357"/>
                      <a:gd name="T24" fmla="*/ 80 w 570"/>
                      <a:gd name="T25" fmla="*/ 70 h 357"/>
                      <a:gd name="T26" fmla="*/ 61 w 570"/>
                      <a:gd name="T27" fmla="*/ 43 h 357"/>
                      <a:gd name="T28" fmla="*/ 0 w 570"/>
                      <a:gd name="T29" fmla="*/ 87 h 357"/>
                      <a:gd name="T30" fmla="*/ 44 w 570"/>
                      <a:gd name="T31" fmla="*/ 357 h 357"/>
                      <a:gd name="T32" fmla="*/ 44 w 570"/>
                      <a:gd name="T33" fmla="*/ 357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0"/>
                      <a:gd name="T52" fmla="*/ 0 h 357"/>
                      <a:gd name="T53" fmla="*/ 570 w 570"/>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0" h="357">
                        <a:moveTo>
                          <a:pt x="44" y="357"/>
                        </a:moveTo>
                        <a:lnTo>
                          <a:pt x="140" y="341"/>
                        </a:lnTo>
                        <a:lnTo>
                          <a:pt x="481" y="277"/>
                        </a:lnTo>
                        <a:lnTo>
                          <a:pt x="496" y="261"/>
                        </a:lnTo>
                        <a:lnTo>
                          <a:pt x="515" y="261"/>
                        </a:lnTo>
                        <a:lnTo>
                          <a:pt x="537" y="246"/>
                        </a:lnTo>
                        <a:lnTo>
                          <a:pt x="570" y="205"/>
                        </a:lnTo>
                        <a:lnTo>
                          <a:pt x="514" y="161"/>
                        </a:lnTo>
                        <a:lnTo>
                          <a:pt x="512" y="120"/>
                        </a:lnTo>
                        <a:lnTo>
                          <a:pt x="537" y="62"/>
                        </a:lnTo>
                        <a:lnTo>
                          <a:pt x="500" y="43"/>
                        </a:lnTo>
                        <a:lnTo>
                          <a:pt x="459" y="0"/>
                        </a:lnTo>
                        <a:lnTo>
                          <a:pt x="80" y="70"/>
                        </a:lnTo>
                        <a:lnTo>
                          <a:pt x="61" y="43"/>
                        </a:lnTo>
                        <a:lnTo>
                          <a:pt x="0" y="87"/>
                        </a:lnTo>
                        <a:lnTo>
                          <a:pt x="44" y="357"/>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5" name="Freeform 107"/>
                  <p:cNvSpPr>
                    <a:spLocks/>
                  </p:cNvSpPr>
                  <p:nvPr/>
                </p:nvSpPr>
                <p:spPr bwMode="auto">
                  <a:xfrm>
                    <a:off x="6697723" y="2410926"/>
                    <a:ext cx="146172" cy="339787"/>
                  </a:xfrm>
                  <a:custGeom>
                    <a:avLst/>
                    <a:gdLst>
                      <a:gd name="T0" fmla="*/ 7 w 123"/>
                      <a:gd name="T1" fmla="*/ 199 h 291"/>
                      <a:gd name="T2" fmla="*/ 29 w 123"/>
                      <a:gd name="T3" fmla="*/ 184 h 291"/>
                      <a:gd name="T4" fmla="*/ 62 w 123"/>
                      <a:gd name="T5" fmla="*/ 143 h 291"/>
                      <a:gd name="T6" fmla="*/ 6 w 123"/>
                      <a:gd name="T7" fmla="*/ 99 h 291"/>
                      <a:gd name="T8" fmla="*/ 4 w 123"/>
                      <a:gd name="T9" fmla="*/ 58 h 291"/>
                      <a:gd name="T10" fmla="*/ 29 w 123"/>
                      <a:gd name="T11" fmla="*/ 0 h 291"/>
                      <a:gd name="T12" fmla="*/ 113 w 123"/>
                      <a:gd name="T13" fmla="*/ 29 h 291"/>
                      <a:gd name="T14" fmla="*/ 115 w 123"/>
                      <a:gd name="T15" fmla="*/ 39 h 291"/>
                      <a:gd name="T16" fmla="*/ 105 w 123"/>
                      <a:gd name="T17" fmla="*/ 71 h 291"/>
                      <a:gd name="T18" fmla="*/ 96 w 123"/>
                      <a:gd name="T19" fmla="*/ 78 h 291"/>
                      <a:gd name="T20" fmla="*/ 94 w 123"/>
                      <a:gd name="T21" fmla="*/ 95 h 291"/>
                      <a:gd name="T22" fmla="*/ 103 w 123"/>
                      <a:gd name="T23" fmla="*/ 100 h 291"/>
                      <a:gd name="T24" fmla="*/ 123 w 123"/>
                      <a:gd name="T25" fmla="*/ 95 h 291"/>
                      <a:gd name="T26" fmla="*/ 123 w 123"/>
                      <a:gd name="T27" fmla="*/ 145 h 291"/>
                      <a:gd name="T28" fmla="*/ 123 w 123"/>
                      <a:gd name="T29" fmla="*/ 175 h 291"/>
                      <a:gd name="T30" fmla="*/ 123 w 123"/>
                      <a:gd name="T31" fmla="*/ 193 h 291"/>
                      <a:gd name="T32" fmla="*/ 117 w 123"/>
                      <a:gd name="T33" fmla="*/ 208 h 291"/>
                      <a:gd name="T34" fmla="*/ 108 w 123"/>
                      <a:gd name="T35" fmla="*/ 210 h 291"/>
                      <a:gd name="T36" fmla="*/ 111 w 123"/>
                      <a:gd name="T37" fmla="*/ 223 h 291"/>
                      <a:gd name="T38" fmla="*/ 81 w 123"/>
                      <a:gd name="T39" fmla="*/ 291 h 291"/>
                      <a:gd name="T40" fmla="*/ 74 w 123"/>
                      <a:gd name="T41" fmla="*/ 291 h 291"/>
                      <a:gd name="T42" fmla="*/ 70 w 123"/>
                      <a:gd name="T43" fmla="*/ 266 h 291"/>
                      <a:gd name="T44" fmla="*/ 50 w 123"/>
                      <a:gd name="T45" fmla="*/ 266 h 291"/>
                      <a:gd name="T46" fmla="*/ 7 w 123"/>
                      <a:gd name="T47" fmla="*/ 239 h 291"/>
                      <a:gd name="T48" fmla="*/ 0 w 123"/>
                      <a:gd name="T49" fmla="*/ 216 h 291"/>
                      <a:gd name="T50" fmla="*/ 7 w 123"/>
                      <a:gd name="T51" fmla="*/ 199 h 291"/>
                      <a:gd name="T52" fmla="*/ 7 w 123"/>
                      <a:gd name="T53" fmla="*/ 199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
                      <a:gd name="T82" fmla="*/ 0 h 291"/>
                      <a:gd name="T83" fmla="*/ 123 w 123"/>
                      <a:gd name="T84" fmla="*/ 291 h 2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 h="291">
                        <a:moveTo>
                          <a:pt x="7" y="199"/>
                        </a:moveTo>
                        <a:lnTo>
                          <a:pt x="29" y="184"/>
                        </a:lnTo>
                        <a:lnTo>
                          <a:pt x="62" y="143"/>
                        </a:lnTo>
                        <a:lnTo>
                          <a:pt x="6" y="99"/>
                        </a:lnTo>
                        <a:lnTo>
                          <a:pt x="4" y="58"/>
                        </a:lnTo>
                        <a:lnTo>
                          <a:pt x="29" y="0"/>
                        </a:lnTo>
                        <a:lnTo>
                          <a:pt x="113" y="29"/>
                        </a:lnTo>
                        <a:lnTo>
                          <a:pt x="115" y="39"/>
                        </a:lnTo>
                        <a:lnTo>
                          <a:pt x="105" y="71"/>
                        </a:lnTo>
                        <a:lnTo>
                          <a:pt x="96" y="78"/>
                        </a:lnTo>
                        <a:lnTo>
                          <a:pt x="94" y="95"/>
                        </a:lnTo>
                        <a:lnTo>
                          <a:pt x="103" y="100"/>
                        </a:lnTo>
                        <a:lnTo>
                          <a:pt x="123" y="95"/>
                        </a:lnTo>
                        <a:lnTo>
                          <a:pt x="123" y="145"/>
                        </a:lnTo>
                        <a:lnTo>
                          <a:pt x="123" y="175"/>
                        </a:lnTo>
                        <a:lnTo>
                          <a:pt x="123" y="193"/>
                        </a:lnTo>
                        <a:lnTo>
                          <a:pt x="117" y="208"/>
                        </a:lnTo>
                        <a:lnTo>
                          <a:pt x="108" y="210"/>
                        </a:lnTo>
                        <a:lnTo>
                          <a:pt x="111" y="223"/>
                        </a:lnTo>
                        <a:lnTo>
                          <a:pt x="81" y="291"/>
                        </a:lnTo>
                        <a:lnTo>
                          <a:pt x="74" y="291"/>
                        </a:lnTo>
                        <a:lnTo>
                          <a:pt x="70" y="266"/>
                        </a:lnTo>
                        <a:lnTo>
                          <a:pt x="50" y="266"/>
                        </a:lnTo>
                        <a:lnTo>
                          <a:pt x="7" y="239"/>
                        </a:lnTo>
                        <a:lnTo>
                          <a:pt x="0" y="216"/>
                        </a:lnTo>
                        <a:lnTo>
                          <a:pt x="7" y="199"/>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6" name="Freeform 108"/>
                  <p:cNvSpPr>
                    <a:spLocks/>
                  </p:cNvSpPr>
                  <p:nvPr/>
                </p:nvSpPr>
                <p:spPr bwMode="auto">
                  <a:xfrm>
                    <a:off x="6174580" y="1882654"/>
                    <a:ext cx="682137" cy="588536"/>
                  </a:xfrm>
                  <a:custGeom>
                    <a:avLst/>
                    <a:gdLst>
                      <a:gd name="T0" fmla="*/ 19 w 582"/>
                      <a:gd name="T1" fmla="*/ 463 h 506"/>
                      <a:gd name="T2" fmla="*/ 398 w 582"/>
                      <a:gd name="T3" fmla="*/ 393 h 506"/>
                      <a:gd name="T4" fmla="*/ 439 w 582"/>
                      <a:gd name="T5" fmla="*/ 436 h 506"/>
                      <a:gd name="T6" fmla="*/ 476 w 582"/>
                      <a:gd name="T7" fmla="*/ 455 h 506"/>
                      <a:gd name="T8" fmla="*/ 560 w 582"/>
                      <a:gd name="T9" fmla="*/ 484 h 506"/>
                      <a:gd name="T10" fmla="*/ 567 w 582"/>
                      <a:gd name="T11" fmla="*/ 506 h 506"/>
                      <a:gd name="T12" fmla="*/ 581 w 582"/>
                      <a:gd name="T13" fmla="*/ 475 h 506"/>
                      <a:gd name="T14" fmla="*/ 582 w 582"/>
                      <a:gd name="T15" fmla="*/ 433 h 506"/>
                      <a:gd name="T16" fmla="*/ 567 w 582"/>
                      <a:gd name="T17" fmla="*/ 351 h 506"/>
                      <a:gd name="T18" fmla="*/ 567 w 582"/>
                      <a:gd name="T19" fmla="*/ 266 h 506"/>
                      <a:gd name="T20" fmla="*/ 526 w 582"/>
                      <a:gd name="T21" fmla="*/ 141 h 506"/>
                      <a:gd name="T22" fmla="*/ 519 w 582"/>
                      <a:gd name="T23" fmla="*/ 87 h 506"/>
                      <a:gd name="T24" fmla="*/ 494 w 582"/>
                      <a:gd name="T25" fmla="*/ 0 h 506"/>
                      <a:gd name="T26" fmla="*/ 371 w 582"/>
                      <a:gd name="T27" fmla="*/ 29 h 506"/>
                      <a:gd name="T28" fmla="*/ 302 w 582"/>
                      <a:gd name="T29" fmla="*/ 100 h 506"/>
                      <a:gd name="T30" fmla="*/ 299 w 582"/>
                      <a:gd name="T31" fmla="*/ 119 h 506"/>
                      <a:gd name="T32" fmla="*/ 260 w 582"/>
                      <a:gd name="T33" fmla="*/ 162 h 506"/>
                      <a:gd name="T34" fmla="*/ 270 w 582"/>
                      <a:gd name="T35" fmla="*/ 177 h 506"/>
                      <a:gd name="T36" fmla="*/ 278 w 582"/>
                      <a:gd name="T37" fmla="*/ 189 h 506"/>
                      <a:gd name="T38" fmla="*/ 272 w 582"/>
                      <a:gd name="T39" fmla="*/ 192 h 506"/>
                      <a:gd name="T40" fmla="*/ 283 w 582"/>
                      <a:gd name="T41" fmla="*/ 209 h 506"/>
                      <a:gd name="T42" fmla="*/ 285 w 582"/>
                      <a:gd name="T43" fmla="*/ 225 h 506"/>
                      <a:gd name="T44" fmla="*/ 248 w 582"/>
                      <a:gd name="T45" fmla="*/ 260 h 506"/>
                      <a:gd name="T46" fmla="*/ 191 w 582"/>
                      <a:gd name="T47" fmla="*/ 276 h 506"/>
                      <a:gd name="T48" fmla="*/ 178 w 582"/>
                      <a:gd name="T49" fmla="*/ 286 h 506"/>
                      <a:gd name="T50" fmla="*/ 157 w 582"/>
                      <a:gd name="T51" fmla="*/ 277 h 506"/>
                      <a:gd name="T52" fmla="*/ 94 w 582"/>
                      <a:gd name="T53" fmla="*/ 284 h 506"/>
                      <a:gd name="T54" fmla="*/ 48 w 582"/>
                      <a:gd name="T55" fmla="*/ 303 h 506"/>
                      <a:gd name="T56" fmla="*/ 48 w 582"/>
                      <a:gd name="T57" fmla="*/ 327 h 506"/>
                      <a:gd name="T58" fmla="*/ 56 w 582"/>
                      <a:gd name="T59" fmla="*/ 342 h 506"/>
                      <a:gd name="T60" fmla="*/ 63 w 582"/>
                      <a:gd name="T61" fmla="*/ 342 h 506"/>
                      <a:gd name="T62" fmla="*/ 70 w 582"/>
                      <a:gd name="T63" fmla="*/ 361 h 506"/>
                      <a:gd name="T64" fmla="*/ 58 w 582"/>
                      <a:gd name="T65" fmla="*/ 371 h 506"/>
                      <a:gd name="T66" fmla="*/ 53 w 582"/>
                      <a:gd name="T67" fmla="*/ 388 h 506"/>
                      <a:gd name="T68" fmla="*/ 0 w 582"/>
                      <a:gd name="T69" fmla="*/ 436 h 506"/>
                      <a:gd name="T70" fmla="*/ 19 w 582"/>
                      <a:gd name="T71" fmla="*/ 463 h 506"/>
                      <a:gd name="T72" fmla="*/ 19 w 582"/>
                      <a:gd name="T73" fmla="*/ 463 h 5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2"/>
                      <a:gd name="T112" fmla="*/ 0 h 506"/>
                      <a:gd name="T113" fmla="*/ 582 w 582"/>
                      <a:gd name="T114" fmla="*/ 506 h 5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2" h="506">
                        <a:moveTo>
                          <a:pt x="19" y="463"/>
                        </a:moveTo>
                        <a:lnTo>
                          <a:pt x="398" y="393"/>
                        </a:lnTo>
                        <a:lnTo>
                          <a:pt x="439" y="436"/>
                        </a:lnTo>
                        <a:lnTo>
                          <a:pt x="476" y="455"/>
                        </a:lnTo>
                        <a:lnTo>
                          <a:pt x="560" y="484"/>
                        </a:lnTo>
                        <a:lnTo>
                          <a:pt x="567" y="506"/>
                        </a:lnTo>
                        <a:lnTo>
                          <a:pt x="581" y="475"/>
                        </a:lnTo>
                        <a:lnTo>
                          <a:pt x="582" y="433"/>
                        </a:lnTo>
                        <a:lnTo>
                          <a:pt x="567" y="351"/>
                        </a:lnTo>
                        <a:lnTo>
                          <a:pt x="567" y="266"/>
                        </a:lnTo>
                        <a:lnTo>
                          <a:pt x="526" y="141"/>
                        </a:lnTo>
                        <a:lnTo>
                          <a:pt x="519" y="87"/>
                        </a:lnTo>
                        <a:lnTo>
                          <a:pt x="494" y="0"/>
                        </a:lnTo>
                        <a:lnTo>
                          <a:pt x="371" y="29"/>
                        </a:lnTo>
                        <a:lnTo>
                          <a:pt x="302" y="100"/>
                        </a:lnTo>
                        <a:lnTo>
                          <a:pt x="299" y="119"/>
                        </a:lnTo>
                        <a:lnTo>
                          <a:pt x="260" y="162"/>
                        </a:lnTo>
                        <a:lnTo>
                          <a:pt x="270" y="177"/>
                        </a:lnTo>
                        <a:lnTo>
                          <a:pt x="278" y="189"/>
                        </a:lnTo>
                        <a:lnTo>
                          <a:pt x="272" y="192"/>
                        </a:lnTo>
                        <a:lnTo>
                          <a:pt x="283" y="209"/>
                        </a:lnTo>
                        <a:lnTo>
                          <a:pt x="285" y="225"/>
                        </a:lnTo>
                        <a:lnTo>
                          <a:pt x="248" y="260"/>
                        </a:lnTo>
                        <a:lnTo>
                          <a:pt x="191" y="276"/>
                        </a:lnTo>
                        <a:lnTo>
                          <a:pt x="178" y="286"/>
                        </a:lnTo>
                        <a:lnTo>
                          <a:pt x="157" y="277"/>
                        </a:lnTo>
                        <a:lnTo>
                          <a:pt x="94" y="284"/>
                        </a:lnTo>
                        <a:lnTo>
                          <a:pt x="48" y="303"/>
                        </a:lnTo>
                        <a:lnTo>
                          <a:pt x="48" y="327"/>
                        </a:lnTo>
                        <a:lnTo>
                          <a:pt x="56" y="342"/>
                        </a:lnTo>
                        <a:lnTo>
                          <a:pt x="63" y="342"/>
                        </a:lnTo>
                        <a:lnTo>
                          <a:pt x="70" y="361"/>
                        </a:lnTo>
                        <a:lnTo>
                          <a:pt x="58" y="371"/>
                        </a:lnTo>
                        <a:lnTo>
                          <a:pt x="53" y="388"/>
                        </a:lnTo>
                        <a:lnTo>
                          <a:pt x="0" y="436"/>
                        </a:lnTo>
                        <a:lnTo>
                          <a:pt x="19" y="46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7" name="Freeform 110"/>
                  <p:cNvSpPr>
                    <a:spLocks/>
                  </p:cNvSpPr>
                  <p:nvPr/>
                </p:nvSpPr>
                <p:spPr bwMode="auto">
                  <a:xfrm>
                    <a:off x="6840048" y="2250649"/>
                    <a:ext cx="200025" cy="185920"/>
                  </a:xfrm>
                  <a:custGeom>
                    <a:avLst/>
                    <a:gdLst>
                      <a:gd name="T0" fmla="*/ 15 w 169"/>
                      <a:gd name="T1" fmla="*/ 115 h 157"/>
                      <a:gd name="T2" fmla="*/ 14 w 169"/>
                      <a:gd name="T3" fmla="*/ 157 h 157"/>
                      <a:gd name="T4" fmla="*/ 27 w 169"/>
                      <a:gd name="T5" fmla="*/ 154 h 157"/>
                      <a:gd name="T6" fmla="*/ 60 w 169"/>
                      <a:gd name="T7" fmla="*/ 130 h 157"/>
                      <a:gd name="T8" fmla="*/ 70 w 169"/>
                      <a:gd name="T9" fmla="*/ 110 h 157"/>
                      <a:gd name="T10" fmla="*/ 77 w 169"/>
                      <a:gd name="T11" fmla="*/ 115 h 157"/>
                      <a:gd name="T12" fmla="*/ 121 w 169"/>
                      <a:gd name="T13" fmla="*/ 103 h 157"/>
                      <a:gd name="T14" fmla="*/ 123 w 169"/>
                      <a:gd name="T15" fmla="*/ 94 h 157"/>
                      <a:gd name="T16" fmla="*/ 130 w 169"/>
                      <a:gd name="T17" fmla="*/ 98 h 157"/>
                      <a:gd name="T18" fmla="*/ 138 w 169"/>
                      <a:gd name="T19" fmla="*/ 91 h 157"/>
                      <a:gd name="T20" fmla="*/ 152 w 169"/>
                      <a:gd name="T21" fmla="*/ 89 h 157"/>
                      <a:gd name="T22" fmla="*/ 169 w 169"/>
                      <a:gd name="T23" fmla="*/ 81 h 157"/>
                      <a:gd name="T24" fmla="*/ 152 w 169"/>
                      <a:gd name="T25" fmla="*/ 0 h 157"/>
                      <a:gd name="T26" fmla="*/ 0 w 169"/>
                      <a:gd name="T27" fmla="*/ 33 h 157"/>
                      <a:gd name="T28" fmla="*/ 15 w 169"/>
                      <a:gd name="T29" fmla="*/ 115 h 157"/>
                      <a:gd name="T30" fmla="*/ 15 w 169"/>
                      <a:gd name="T31" fmla="*/ 115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57"/>
                      <a:gd name="T50" fmla="*/ 169 w 169"/>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57">
                        <a:moveTo>
                          <a:pt x="15" y="115"/>
                        </a:moveTo>
                        <a:lnTo>
                          <a:pt x="14" y="157"/>
                        </a:lnTo>
                        <a:lnTo>
                          <a:pt x="27" y="154"/>
                        </a:lnTo>
                        <a:lnTo>
                          <a:pt x="60" y="130"/>
                        </a:lnTo>
                        <a:lnTo>
                          <a:pt x="70" y="110"/>
                        </a:lnTo>
                        <a:lnTo>
                          <a:pt x="77" y="115"/>
                        </a:lnTo>
                        <a:lnTo>
                          <a:pt x="121" y="103"/>
                        </a:lnTo>
                        <a:lnTo>
                          <a:pt x="123" y="94"/>
                        </a:lnTo>
                        <a:lnTo>
                          <a:pt x="130" y="98"/>
                        </a:lnTo>
                        <a:lnTo>
                          <a:pt x="138" y="91"/>
                        </a:lnTo>
                        <a:lnTo>
                          <a:pt x="152" y="89"/>
                        </a:lnTo>
                        <a:lnTo>
                          <a:pt x="169" y="81"/>
                        </a:lnTo>
                        <a:lnTo>
                          <a:pt x="152" y="0"/>
                        </a:lnTo>
                        <a:lnTo>
                          <a:pt x="0" y="33"/>
                        </a:lnTo>
                        <a:lnTo>
                          <a:pt x="15" y="115"/>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8" name="Freeform 111"/>
                  <p:cNvSpPr>
                    <a:spLocks/>
                  </p:cNvSpPr>
                  <p:nvPr/>
                </p:nvSpPr>
                <p:spPr bwMode="auto">
                  <a:xfrm>
                    <a:off x="7019558" y="2242957"/>
                    <a:ext cx="89755" cy="103859"/>
                  </a:xfrm>
                  <a:custGeom>
                    <a:avLst/>
                    <a:gdLst>
                      <a:gd name="T0" fmla="*/ 17 w 77"/>
                      <a:gd name="T1" fmla="*/ 89 h 89"/>
                      <a:gd name="T2" fmla="*/ 49 w 77"/>
                      <a:gd name="T3" fmla="*/ 77 h 89"/>
                      <a:gd name="T4" fmla="*/ 49 w 77"/>
                      <a:gd name="T5" fmla="*/ 41 h 89"/>
                      <a:gd name="T6" fmla="*/ 58 w 77"/>
                      <a:gd name="T7" fmla="*/ 49 h 89"/>
                      <a:gd name="T8" fmla="*/ 60 w 77"/>
                      <a:gd name="T9" fmla="*/ 66 h 89"/>
                      <a:gd name="T10" fmla="*/ 67 w 77"/>
                      <a:gd name="T11" fmla="*/ 66 h 89"/>
                      <a:gd name="T12" fmla="*/ 77 w 77"/>
                      <a:gd name="T13" fmla="*/ 49 h 89"/>
                      <a:gd name="T14" fmla="*/ 67 w 77"/>
                      <a:gd name="T15" fmla="*/ 31 h 89"/>
                      <a:gd name="T16" fmla="*/ 49 w 77"/>
                      <a:gd name="T17" fmla="*/ 27 h 89"/>
                      <a:gd name="T18" fmla="*/ 37 w 77"/>
                      <a:gd name="T19" fmla="*/ 3 h 89"/>
                      <a:gd name="T20" fmla="*/ 27 w 77"/>
                      <a:gd name="T21" fmla="*/ 0 h 89"/>
                      <a:gd name="T22" fmla="*/ 0 w 77"/>
                      <a:gd name="T23" fmla="*/ 8 h 89"/>
                      <a:gd name="T24" fmla="*/ 17 w 77"/>
                      <a:gd name="T25" fmla="*/ 89 h 89"/>
                      <a:gd name="T26" fmla="*/ 17 w 77"/>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89"/>
                      <a:gd name="T44" fmla="*/ 77 w 77"/>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89">
                        <a:moveTo>
                          <a:pt x="17" y="89"/>
                        </a:moveTo>
                        <a:lnTo>
                          <a:pt x="49" y="77"/>
                        </a:lnTo>
                        <a:lnTo>
                          <a:pt x="49" y="41"/>
                        </a:lnTo>
                        <a:lnTo>
                          <a:pt x="58" y="49"/>
                        </a:lnTo>
                        <a:lnTo>
                          <a:pt x="60" y="66"/>
                        </a:lnTo>
                        <a:lnTo>
                          <a:pt x="67" y="66"/>
                        </a:lnTo>
                        <a:lnTo>
                          <a:pt x="77" y="49"/>
                        </a:lnTo>
                        <a:lnTo>
                          <a:pt x="67" y="31"/>
                        </a:lnTo>
                        <a:lnTo>
                          <a:pt x="49" y="27"/>
                        </a:lnTo>
                        <a:lnTo>
                          <a:pt x="37" y="3"/>
                        </a:lnTo>
                        <a:lnTo>
                          <a:pt x="27" y="0"/>
                        </a:lnTo>
                        <a:lnTo>
                          <a:pt x="0" y="8"/>
                        </a:lnTo>
                        <a:lnTo>
                          <a:pt x="17" y="89"/>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59" name="Freeform 112"/>
                  <p:cNvSpPr>
                    <a:spLocks/>
                  </p:cNvSpPr>
                  <p:nvPr/>
                </p:nvSpPr>
                <p:spPr bwMode="auto">
                  <a:xfrm>
                    <a:off x="6840048" y="2114735"/>
                    <a:ext cx="384664" cy="187203"/>
                  </a:xfrm>
                  <a:custGeom>
                    <a:avLst/>
                    <a:gdLst>
                      <a:gd name="T0" fmla="*/ 0 w 328"/>
                      <a:gd name="T1" fmla="*/ 152 h 162"/>
                      <a:gd name="T2" fmla="*/ 152 w 328"/>
                      <a:gd name="T3" fmla="*/ 119 h 162"/>
                      <a:gd name="T4" fmla="*/ 179 w 328"/>
                      <a:gd name="T5" fmla="*/ 111 h 162"/>
                      <a:gd name="T6" fmla="*/ 189 w 328"/>
                      <a:gd name="T7" fmla="*/ 114 h 162"/>
                      <a:gd name="T8" fmla="*/ 201 w 328"/>
                      <a:gd name="T9" fmla="*/ 138 h 162"/>
                      <a:gd name="T10" fmla="*/ 219 w 328"/>
                      <a:gd name="T11" fmla="*/ 142 h 162"/>
                      <a:gd name="T12" fmla="*/ 229 w 328"/>
                      <a:gd name="T13" fmla="*/ 160 h 162"/>
                      <a:gd name="T14" fmla="*/ 239 w 328"/>
                      <a:gd name="T15" fmla="*/ 162 h 162"/>
                      <a:gd name="T16" fmla="*/ 251 w 328"/>
                      <a:gd name="T17" fmla="*/ 143 h 162"/>
                      <a:gd name="T18" fmla="*/ 256 w 328"/>
                      <a:gd name="T19" fmla="*/ 128 h 162"/>
                      <a:gd name="T20" fmla="*/ 268 w 328"/>
                      <a:gd name="T21" fmla="*/ 148 h 162"/>
                      <a:gd name="T22" fmla="*/ 328 w 328"/>
                      <a:gd name="T23" fmla="*/ 130 h 162"/>
                      <a:gd name="T24" fmla="*/ 324 w 328"/>
                      <a:gd name="T25" fmla="*/ 107 h 162"/>
                      <a:gd name="T26" fmla="*/ 307 w 328"/>
                      <a:gd name="T27" fmla="*/ 78 h 162"/>
                      <a:gd name="T28" fmla="*/ 299 w 328"/>
                      <a:gd name="T29" fmla="*/ 75 h 162"/>
                      <a:gd name="T30" fmla="*/ 289 w 328"/>
                      <a:gd name="T31" fmla="*/ 77 h 162"/>
                      <a:gd name="T32" fmla="*/ 290 w 328"/>
                      <a:gd name="T33" fmla="*/ 82 h 162"/>
                      <a:gd name="T34" fmla="*/ 304 w 328"/>
                      <a:gd name="T35" fmla="*/ 84 h 162"/>
                      <a:gd name="T36" fmla="*/ 309 w 328"/>
                      <a:gd name="T37" fmla="*/ 111 h 162"/>
                      <a:gd name="T38" fmla="*/ 285 w 328"/>
                      <a:gd name="T39" fmla="*/ 121 h 162"/>
                      <a:gd name="T40" fmla="*/ 251 w 328"/>
                      <a:gd name="T41" fmla="*/ 99 h 162"/>
                      <a:gd name="T42" fmla="*/ 239 w 328"/>
                      <a:gd name="T43" fmla="*/ 75 h 162"/>
                      <a:gd name="T44" fmla="*/ 224 w 328"/>
                      <a:gd name="T45" fmla="*/ 68 h 162"/>
                      <a:gd name="T46" fmla="*/ 224 w 328"/>
                      <a:gd name="T47" fmla="*/ 75 h 162"/>
                      <a:gd name="T48" fmla="*/ 208 w 328"/>
                      <a:gd name="T49" fmla="*/ 61 h 162"/>
                      <a:gd name="T50" fmla="*/ 220 w 328"/>
                      <a:gd name="T51" fmla="*/ 44 h 162"/>
                      <a:gd name="T52" fmla="*/ 230 w 328"/>
                      <a:gd name="T53" fmla="*/ 29 h 162"/>
                      <a:gd name="T54" fmla="*/ 212 w 328"/>
                      <a:gd name="T55" fmla="*/ 0 h 162"/>
                      <a:gd name="T56" fmla="*/ 179 w 328"/>
                      <a:gd name="T57" fmla="*/ 24 h 162"/>
                      <a:gd name="T58" fmla="*/ 70 w 328"/>
                      <a:gd name="T59" fmla="*/ 51 h 162"/>
                      <a:gd name="T60" fmla="*/ 0 w 328"/>
                      <a:gd name="T61" fmla="*/ 67 h 162"/>
                      <a:gd name="T62" fmla="*/ 0 w 328"/>
                      <a:gd name="T63" fmla="*/ 152 h 162"/>
                      <a:gd name="T64" fmla="*/ 0 w 328"/>
                      <a:gd name="T65" fmla="*/ 152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62"/>
                      <a:gd name="T101" fmla="*/ 328 w 328"/>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62">
                        <a:moveTo>
                          <a:pt x="0" y="152"/>
                        </a:moveTo>
                        <a:lnTo>
                          <a:pt x="152" y="119"/>
                        </a:lnTo>
                        <a:lnTo>
                          <a:pt x="179" y="111"/>
                        </a:lnTo>
                        <a:lnTo>
                          <a:pt x="189" y="114"/>
                        </a:lnTo>
                        <a:lnTo>
                          <a:pt x="201" y="138"/>
                        </a:lnTo>
                        <a:lnTo>
                          <a:pt x="219" y="142"/>
                        </a:lnTo>
                        <a:lnTo>
                          <a:pt x="229" y="160"/>
                        </a:lnTo>
                        <a:lnTo>
                          <a:pt x="239" y="162"/>
                        </a:lnTo>
                        <a:lnTo>
                          <a:pt x="251" y="143"/>
                        </a:lnTo>
                        <a:lnTo>
                          <a:pt x="256" y="128"/>
                        </a:lnTo>
                        <a:lnTo>
                          <a:pt x="268" y="148"/>
                        </a:lnTo>
                        <a:lnTo>
                          <a:pt x="328" y="130"/>
                        </a:lnTo>
                        <a:lnTo>
                          <a:pt x="324" y="107"/>
                        </a:lnTo>
                        <a:lnTo>
                          <a:pt x="307" y="78"/>
                        </a:lnTo>
                        <a:lnTo>
                          <a:pt x="299" y="75"/>
                        </a:lnTo>
                        <a:lnTo>
                          <a:pt x="289" y="77"/>
                        </a:lnTo>
                        <a:lnTo>
                          <a:pt x="290" y="82"/>
                        </a:lnTo>
                        <a:lnTo>
                          <a:pt x="304" y="84"/>
                        </a:lnTo>
                        <a:lnTo>
                          <a:pt x="309" y="111"/>
                        </a:lnTo>
                        <a:lnTo>
                          <a:pt x="285" y="121"/>
                        </a:lnTo>
                        <a:lnTo>
                          <a:pt x="251" y="99"/>
                        </a:lnTo>
                        <a:lnTo>
                          <a:pt x="239" y="75"/>
                        </a:lnTo>
                        <a:lnTo>
                          <a:pt x="224" y="68"/>
                        </a:lnTo>
                        <a:lnTo>
                          <a:pt x="224" y="75"/>
                        </a:lnTo>
                        <a:lnTo>
                          <a:pt x="208" y="61"/>
                        </a:lnTo>
                        <a:lnTo>
                          <a:pt x="220" y="44"/>
                        </a:lnTo>
                        <a:lnTo>
                          <a:pt x="230" y="29"/>
                        </a:lnTo>
                        <a:lnTo>
                          <a:pt x="212" y="0"/>
                        </a:lnTo>
                        <a:lnTo>
                          <a:pt x="179" y="24"/>
                        </a:lnTo>
                        <a:lnTo>
                          <a:pt x="70" y="51"/>
                        </a:lnTo>
                        <a:lnTo>
                          <a:pt x="0" y="67"/>
                        </a:lnTo>
                        <a:lnTo>
                          <a:pt x="0" y="152"/>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60" name="Freeform 113"/>
                  <p:cNvSpPr>
                    <a:spLocks/>
                  </p:cNvSpPr>
                  <p:nvPr/>
                </p:nvSpPr>
                <p:spPr bwMode="auto">
                  <a:xfrm>
                    <a:off x="6754140" y="1837777"/>
                    <a:ext cx="184639" cy="353890"/>
                  </a:xfrm>
                  <a:custGeom>
                    <a:avLst/>
                    <a:gdLst>
                      <a:gd name="T0" fmla="*/ 25 w 158"/>
                      <a:gd name="T1" fmla="*/ 125 h 304"/>
                      <a:gd name="T2" fmla="*/ 32 w 158"/>
                      <a:gd name="T3" fmla="*/ 179 h 304"/>
                      <a:gd name="T4" fmla="*/ 73 w 158"/>
                      <a:gd name="T5" fmla="*/ 304 h 304"/>
                      <a:gd name="T6" fmla="*/ 143 w 158"/>
                      <a:gd name="T7" fmla="*/ 288 h 304"/>
                      <a:gd name="T8" fmla="*/ 138 w 158"/>
                      <a:gd name="T9" fmla="*/ 111 h 304"/>
                      <a:gd name="T10" fmla="*/ 157 w 158"/>
                      <a:gd name="T11" fmla="*/ 77 h 304"/>
                      <a:gd name="T12" fmla="*/ 158 w 158"/>
                      <a:gd name="T13" fmla="*/ 0 h 304"/>
                      <a:gd name="T14" fmla="*/ 0 w 158"/>
                      <a:gd name="T15" fmla="*/ 38 h 304"/>
                      <a:gd name="T16" fmla="*/ 25 w 158"/>
                      <a:gd name="T17" fmla="*/ 125 h 304"/>
                      <a:gd name="T18" fmla="*/ 25 w 158"/>
                      <a:gd name="T19" fmla="*/ 125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304"/>
                      <a:gd name="T32" fmla="*/ 158 w 158"/>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304">
                        <a:moveTo>
                          <a:pt x="25" y="125"/>
                        </a:moveTo>
                        <a:lnTo>
                          <a:pt x="32" y="179"/>
                        </a:lnTo>
                        <a:lnTo>
                          <a:pt x="73" y="304"/>
                        </a:lnTo>
                        <a:lnTo>
                          <a:pt x="143" y="288"/>
                        </a:lnTo>
                        <a:lnTo>
                          <a:pt x="138" y="111"/>
                        </a:lnTo>
                        <a:lnTo>
                          <a:pt x="157" y="77"/>
                        </a:lnTo>
                        <a:lnTo>
                          <a:pt x="158" y="0"/>
                        </a:lnTo>
                        <a:lnTo>
                          <a:pt x="0" y="38"/>
                        </a:lnTo>
                        <a:lnTo>
                          <a:pt x="25" y="125"/>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61" name="Freeform 114"/>
                  <p:cNvSpPr>
                    <a:spLocks/>
                  </p:cNvSpPr>
                  <p:nvPr/>
                </p:nvSpPr>
                <p:spPr bwMode="auto">
                  <a:xfrm>
                    <a:off x="6914416" y="1786489"/>
                    <a:ext cx="174381" cy="387228"/>
                  </a:xfrm>
                  <a:custGeom>
                    <a:avLst/>
                    <a:gdLst>
                      <a:gd name="T0" fmla="*/ 0 w 147"/>
                      <a:gd name="T1" fmla="*/ 155 h 332"/>
                      <a:gd name="T2" fmla="*/ 19 w 147"/>
                      <a:gd name="T3" fmla="*/ 121 h 332"/>
                      <a:gd name="T4" fmla="*/ 20 w 147"/>
                      <a:gd name="T5" fmla="*/ 44 h 332"/>
                      <a:gd name="T6" fmla="*/ 19 w 147"/>
                      <a:gd name="T7" fmla="*/ 15 h 332"/>
                      <a:gd name="T8" fmla="*/ 48 w 147"/>
                      <a:gd name="T9" fmla="*/ 0 h 332"/>
                      <a:gd name="T10" fmla="*/ 114 w 147"/>
                      <a:gd name="T11" fmla="*/ 208 h 332"/>
                      <a:gd name="T12" fmla="*/ 147 w 147"/>
                      <a:gd name="T13" fmla="*/ 252 h 332"/>
                      <a:gd name="T14" fmla="*/ 147 w 147"/>
                      <a:gd name="T15" fmla="*/ 281 h 332"/>
                      <a:gd name="T16" fmla="*/ 114 w 147"/>
                      <a:gd name="T17" fmla="*/ 305 h 332"/>
                      <a:gd name="T18" fmla="*/ 5 w 147"/>
                      <a:gd name="T19" fmla="*/ 332 h 332"/>
                      <a:gd name="T20" fmla="*/ 0 w 147"/>
                      <a:gd name="T21" fmla="*/ 155 h 332"/>
                      <a:gd name="T22" fmla="*/ 0 w 147"/>
                      <a:gd name="T23" fmla="*/ 155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332"/>
                      <a:gd name="T38" fmla="*/ 147 w 147"/>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332">
                        <a:moveTo>
                          <a:pt x="0" y="155"/>
                        </a:moveTo>
                        <a:lnTo>
                          <a:pt x="19" y="121"/>
                        </a:lnTo>
                        <a:lnTo>
                          <a:pt x="20" y="44"/>
                        </a:lnTo>
                        <a:lnTo>
                          <a:pt x="19" y="15"/>
                        </a:lnTo>
                        <a:lnTo>
                          <a:pt x="48" y="0"/>
                        </a:lnTo>
                        <a:lnTo>
                          <a:pt x="114" y="208"/>
                        </a:lnTo>
                        <a:lnTo>
                          <a:pt x="147" y="252"/>
                        </a:lnTo>
                        <a:lnTo>
                          <a:pt x="147" y="281"/>
                        </a:lnTo>
                        <a:lnTo>
                          <a:pt x="114" y="305"/>
                        </a:lnTo>
                        <a:lnTo>
                          <a:pt x="5" y="332"/>
                        </a:lnTo>
                        <a:lnTo>
                          <a:pt x="0" y="155"/>
                        </a:lnTo>
                        <a:close/>
                      </a:path>
                    </a:pathLst>
                  </a:custGeom>
                  <a:solidFill>
                    <a:schemeClr val="accent3">
                      <a:lumMod val="20000"/>
                      <a:lumOff val="80000"/>
                    </a:schemeClr>
                  </a:solidFill>
                  <a:ln w="9525">
                    <a:solidFill>
                      <a:schemeClr val="tx1"/>
                    </a:solidFill>
                    <a:round/>
                    <a:headEnd/>
                    <a:tailEnd/>
                  </a:ln>
                </p:spPr>
                <p:txBody>
                  <a:bodyPr/>
                  <a:lstStyle/>
                  <a:p>
                    <a:pPr>
                      <a:defRPr/>
                    </a:pPr>
                    <a:endParaRPr lang="en-US" dirty="0"/>
                  </a:p>
                </p:txBody>
              </p:sp>
              <p:sp>
                <p:nvSpPr>
                  <p:cNvPr id="862" name="Freeform 115"/>
                  <p:cNvSpPr>
                    <a:spLocks/>
                  </p:cNvSpPr>
                  <p:nvPr/>
                </p:nvSpPr>
                <p:spPr bwMode="auto">
                  <a:xfrm>
                    <a:off x="6970833" y="1445420"/>
                    <a:ext cx="420566" cy="634694"/>
                  </a:xfrm>
                  <a:custGeom>
                    <a:avLst/>
                    <a:gdLst>
                      <a:gd name="T0" fmla="*/ 0 w 358"/>
                      <a:gd name="T1" fmla="*/ 295 h 547"/>
                      <a:gd name="T2" fmla="*/ 20 w 358"/>
                      <a:gd name="T3" fmla="*/ 296 h 547"/>
                      <a:gd name="T4" fmla="*/ 22 w 358"/>
                      <a:gd name="T5" fmla="*/ 261 h 547"/>
                      <a:gd name="T6" fmla="*/ 47 w 358"/>
                      <a:gd name="T7" fmla="*/ 211 h 547"/>
                      <a:gd name="T8" fmla="*/ 35 w 358"/>
                      <a:gd name="T9" fmla="*/ 175 h 547"/>
                      <a:gd name="T10" fmla="*/ 87 w 358"/>
                      <a:gd name="T11" fmla="*/ 3 h 547"/>
                      <a:gd name="T12" fmla="*/ 99 w 358"/>
                      <a:gd name="T13" fmla="*/ 3 h 547"/>
                      <a:gd name="T14" fmla="*/ 102 w 358"/>
                      <a:gd name="T15" fmla="*/ 25 h 547"/>
                      <a:gd name="T16" fmla="*/ 153 w 358"/>
                      <a:gd name="T17" fmla="*/ 7 h 547"/>
                      <a:gd name="T18" fmla="*/ 155 w 358"/>
                      <a:gd name="T19" fmla="*/ 0 h 547"/>
                      <a:gd name="T20" fmla="*/ 196 w 358"/>
                      <a:gd name="T21" fmla="*/ 8 h 547"/>
                      <a:gd name="T22" fmla="*/ 263 w 358"/>
                      <a:gd name="T23" fmla="*/ 177 h 547"/>
                      <a:gd name="T24" fmla="*/ 293 w 358"/>
                      <a:gd name="T25" fmla="*/ 179 h 547"/>
                      <a:gd name="T26" fmla="*/ 350 w 358"/>
                      <a:gd name="T27" fmla="*/ 242 h 547"/>
                      <a:gd name="T28" fmla="*/ 341 w 358"/>
                      <a:gd name="T29" fmla="*/ 254 h 547"/>
                      <a:gd name="T30" fmla="*/ 358 w 358"/>
                      <a:gd name="T31" fmla="*/ 254 h 547"/>
                      <a:gd name="T32" fmla="*/ 346 w 358"/>
                      <a:gd name="T33" fmla="*/ 284 h 547"/>
                      <a:gd name="T34" fmla="*/ 319 w 358"/>
                      <a:gd name="T35" fmla="*/ 305 h 547"/>
                      <a:gd name="T36" fmla="*/ 288 w 358"/>
                      <a:gd name="T37" fmla="*/ 320 h 547"/>
                      <a:gd name="T38" fmla="*/ 285 w 358"/>
                      <a:gd name="T39" fmla="*/ 341 h 547"/>
                      <a:gd name="T40" fmla="*/ 268 w 358"/>
                      <a:gd name="T41" fmla="*/ 322 h 547"/>
                      <a:gd name="T42" fmla="*/ 240 w 358"/>
                      <a:gd name="T43" fmla="*/ 344 h 547"/>
                      <a:gd name="T44" fmla="*/ 227 w 358"/>
                      <a:gd name="T45" fmla="*/ 344 h 547"/>
                      <a:gd name="T46" fmla="*/ 215 w 358"/>
                      <a:gd name="T47" fmla="*/ 330 h 547"/>
                      <a:gd name="T48" fmla="*/ 208 w 358"/>
                      <a:gd name="T49" fmla="*/ 397 h 547"/>
                      <a:gd name="T50" fmla="*/ 182 w 358"/>
                      <a:gd name="T51" fmla="*/ 407 h 547"/>
                      <a:gd name="T52" fmla="*/ 170 w 358"/>
                      <a:gd name="T53" fmla="*/ 433 h 547"/>
                      <a:gd name="T54" fmla="*/ 155 w 358"/>
                      <a:gd name="T55" fmla="*/ 433 h 547"/>
                      <a:gd name="T56" fmla="*/ 119 w 358"/>
                      <a:gd name="T57" fmla="*/ 472 h 547"/>
                      <a:gd name="T58" fmla="*/ 117 w 358"/>
                      <a:gd name="T59" fmla="*/ 503 h 547"/>
                      <a:gd name="T60" fmla="*/ 109 w 358"/>
                      <a:gd name="T61" fmla="*/ 515 h 547"/>
                      <a:gd name="T62" fmla="*/ 99 w 358"/>
                      <a:gd name="T63" fmla="*/ 547 h 547"/>
                      <a:gd name="T64" fmla="*/ 66 w 358"/>
                      <a:gd name="T65" fmla="*/ 503 h 547"/>
                      <a:gd name="T66" fmla="*/ 0 w 358"/>
                      <a:gd name="T67" fmla="*/ 295 h 547"/>
                      <a:gd name="T68" fmla="*/ 0 w 358"/>
                      <a:gd name="T69" fmla="*/ 295 h 5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547"/>
                      <a:gd name="T107" fmla="*/ 358 w 358"/>
                      <a:gd name="T108" fmla="*/ 547 h 5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547">
                        <a:moveTo>
                          <a:pt x="0" y="295"/>
                        </a:moveTo>
                        <a:lnTo>
                          <a:pt x="20" y="296"/>
                        </a:lnTo>
                        <a:lnTo>
                          <a:pt x="22" y="261"/>
                        </a:lnTo>
                        <a:lnTo>
                          <a:pt x="47" y="211"/>
                        </a:lnTo>
                        <a:lnTo>
                          <a:pt x="35" y="175"/>
                        </a:lnTo>
                        <a:lnTo>
                          <a:pt x="87" y="3"/>
                        </a:lnTo>
                        <a:lnTo>
                          <a:pt x="99" y="3"/>
                        </a:lnTo>
                        <a:lnTo>
                          <a:pt x="102" y="25"/>
                        </a:lnTo>
                        <a:lnTo>
                          <a:pt x="153" y="7"/>
                        </a:lnTo>
                        <a:lnTo>
                          <a:pt x="155" y="0"/>
                        </a:lnTo>
                        <a:lnTo>
                          <a:pt x="196" y="8"/>
                        </a:lnTo>
                        <a:lnTo>
                          <a:pt x="263" y="177"/>
                        </a:lnTo>
                        <a:lnTo>
                          <a:pt x="293" y="179"/>
                        </a:lnTo>
                        <a:lnTo>
                          <a:pt x="350" y="242"/>
                        </a:lnTo>
                        <a:lnTo>
                          <a:pt x="341" y="254"/>
                        </a:lnTo>
                        <a:lnTo>
                          <a:pt x="358" y="254"/>
                        </a:lnTo>
                        <a:lnTo>
                          <a:pt x="346" y="284"/>
                        </a:lnTo>
                        <a:lnTo>
                          <a:pt x="319" y="305"/>
                        </a:lnTo>
                        <a:lnTo>
                          <a:pt x="288" y="320"/>
                        </a:lnTo>
                        <a:lnTo>
                          <a:pt x="285" y="341"/>
                        </a:lnTo>
                        <a:lnTo>
                          <a:pt x="268" y="322"/>
                        </a:lnTo>
                        <a:lnTo>
                          <a:pt x="240" y="344"/>
                        </a:lnTo>
                        <a:lnTo>
                          <a:pt x="227" y="344"/>
                        </a:lnTo>
                        <a:lnTo>
                          <a:pt x="215" y="330"/>
                        </a:lnTo>
                        <a:lnTo>
                          <a:pt x="208" y="397"/>
                        </a:lnTo>
                        <a:lnTo>
                          <a:pt x="182" y="407"/>
                        </a:lnTo>
                        <a:lnTo>
                          <a:pt x="170" y="433"/>
                        </a:lnTo>
                        <a:lnTo>
                          <a:pt x="155" y="433"/>
                        </a:lnTo>
                        <a:lnTo>
                          <a:pt x="119" y="472"/>
                        </a:lnTo>
                        <a:lnTo>
                          <a:pt x="117" y="503"/>
                        </a:lnTo>
                        <a:lnTo>
                          <a:pt x="109" y="515"/>
                        </a:lnTo>
                        <a:lnTo>
                          <a:pt x="99" y="547"/>
                        </a:lnTo>
                        <a:lnTo>
                          <a:pt x="66" y="503"/>
                        </a:lnTo>
                        <a:lnTo>
                          <a:pt x="0" y="295"/>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63" name="Freeform 128"/>
                  <p:cNvSpPr>
                    <a:spLocks/>
                  </p:cNvSpPr>
                  <p:nvPr/>
                </p:nvSpPr>
                <p:spPr bwMode="auto">
                  <a:xfrm>
                    <a:off x="1054032" y="3579937"/>
                    <a:ext cx="807308" cy="707355"/>
                  </a:xfrm>
                  <a:custGeom>
                    <a:avLst/>
                    <a:gdLst>
                      <a:gd name="T0" fmla="*/ 1987 w 3059"/>
                      <a:gd name="T1" fmla="*/ 2154 h 3316"/>
                      <a:gd name="T2" fmla="*/ 2364 w 3059"/>
                      <a:gd name="T3" fmla="*/ 2459 h 3316"/>
                      <a:gd name="T4" fmla="*/ 2364 w 3059"/>
                      <a:gd name="T5" fmla="*/ 2347 h 3316"/>
                      <a:gd name="T6" fmla="*/ 2649 w 3059"/>
                      <a:gd name="T7" fmla="*/ 2415 h 3316"/>
                      <a:gd name="T8" fmla="*/ 2858 w 3059"/>
                      <a:gd name="T9" fmla="*/ 2750 h 3316"/>
                      <a:gd name="T10" fmla="*/ 2826 w 3059"/>
                      <a:gd name="T11" fmla="*/ 2897 h 3316"/>
                      <a:gd name="T12" fmla="*/ 2984 w 3059"/>
                      <a:gd name="T13" fmla="*/ 3012 h 3316"/>
                      <a:gd name="T14" fmla="*/ 2984 w 3059"/>
                      <a:gd name="T15" fmla="*/ 3303 h 3316"/>
                      <a:gd name="T16" fmla="*/ 2794 w 3059"/>
                      <a:gd name="T17" fmla="*/ 3316 h 3316"/>
                      <a:gd name="T18" fmla="*/ 2479 w 3059"/>
                      <a:gd name="T19" fmla="*/ 2881 h 3316"/>
                      <a:gd name="T20" fmla="*/ 2395 w 3059"/>
                      <a:gd name="T21" fmla="*/ 2737 h 3316"/>
                      <a:gd name="T22" fmla="*/ 2385 w 3059"/>
                      <a:gd name="T23" fmla="*/ 2558 h 3316"/>
                      <a:gd name="T24" fmla="*/ 2249 w 3059"/>
                      <a:gd name="T25" fmla="*/ 2476 h 3316"/>
                      <a:gd name="T26" fmla="*/ 1987 w 3059"/>
                      <a:gd name="T27" fmla="*/ 2268 h 3316"/>
                      <a:gd name="T28" fmla="*/ 1627 w 3059"/>
                      <a:gd name="T29" fmla="*/ 2069 h 3316"/>
                      <a:gd name="T30" fmla="*/ 1418 w 3059"/>
                      <a:gd name="T31" fmla="*/ 2105 h 3316"/>
                      <a:gd name="T32" fmla="*/ 1332 w 3059"/>
                      <a:gd name="T33" fmla="*/ 2347 h 3316"/>
                      <a:gd name="T34" fmla="*/ 1280 w 3059"/>
                      <a:gd name="T35" fmla="*/ 2347 h 3316"/>
                      <a:gd name="T36" fmla="*/ 1186 w 3059"/>
                      <a:gd name="T37" fmla="*/ 2234 h 3316"/>
                      <a:gd name="T38" fmla="*/ 1112 w 3059"/>
                      <a:gd name="T39" fmla="*/ 2170 h 3316"/>
                      <a:gd name="T40" fmla="*/ 1366 w 3059"/>
                      <a:gd name="T41" fmla="*/ 2185 h 3316"/>
                      <a:gd name="T42" fmla="*/ 1373 w 3059"/>
                      <a:gd name="T43" fmla="*/ 1928 h 3316"/>
                      <a:gd name="T44" fmla="*/ 1177 w 3059"/>
                      <a:gd name="T45" fmla="*/ 1859 h 3316"/>
                      <a:gd name="T46" fmla="*/ 872 w 3059"/>
                      <a:gd name="T47" fmla="*/ 2299 h 3316"/>
                      <a:gd name="T48" fmla="*/ 1081 w 3059"/>
                      <a:gd name="T49" fmla="*/ 2493 h 3316"/>
                      <a:gd name="T50" fmla="*/ 721 w 3059"/>
                      <a:gd name="T51" fmla="*/ 2558 h 3316"/>
                      <a:gd name="T52" fmla="*/ 757 w 3059"/>
                      <a:gd name="T53" fmla="*/ 2766 h 3316"/>
                      <a:gd name="T54" fmla="*/ 294 w 3059"/>
                      <a:gd name="T55" fmla="*/ 2834 h 3316"/>
                      <a:gd name="T56" fmla="*/ 0 w 3059"/>
                      <a:gd name="T57" fmla="*/ 2916 h 3316"/>
                      <a:gd name="T58" fmla="*/ 429 w 3059"/>
                      <a:gd name="T59" fmla="*/ 2704 h 3316"/>
                      <a:gd name="T60" fmla="*/ 558 w 3059"/>
                      <a:gd name="T61" fmla="*/ 2589 h 3316"/>
                      <a:gd name="T62" fmla="*/ 807 w 3059"/>
                      <a:gd name="T63" fmla="*/ 2330 h 3316"/>
                      <a:gd name="T64" fmla="*/ 544 w 3059"/>
                      <a:gd name="T65" fmla="*/ 2415 h 3316"/>
                      <a:gd name="T66" fmla="*/ 421 w 3059"/>
                      <a:gd name="T67" fmla="*/ 2394 h 3316"/>
                      <a:gd name="T68" fmla="*/ 260 w 3059"/>
                      <a:gd name="T69" fmla="*/ 2251 h 3316"/>
                      <a:gd name="T70" fmla="*/ 126 w 3059"/>
                      <a:gd name="T71" fmla="*/ 2105 h 3316"/>
                      <a:gd name="T72" fmla="*/ 145 w 3059"/>
                      <a:gd name="T73" fmla="*/ 1729 h 3316"/>
                      <a:gd name="T74" fmla="*/ 249 w 3059"/>
                      <a:gd name="T75" fmla="*/ 1324 h 3316"/>
                      <a:gd name="T76" fmla="*/ 577 w 3059"/>
                      <a:gd name="T77" fmla="*/ 1324 h 3316"/>
                      <a:gd name="T78" fmla="*/ 649 w 3059"/>
                      <a:gd name="T79" fmla="*/ 1116 h 3316"/>
                      <a:gd name="T80" fmla="*/ 421 w 3059"/>
                      <a:gd name="T81" fmla="*/ 1197 h 3316"/>
                      <a:gd name="T82" fmla="*/ 241 w 3059"/>
                      <a:gd name="T83" fmla="*/ 1001 h 3316"/>
                      <a:gd name="T84" fmla="*/ 272 w 3059"/>
                      <a:gd name="T85" fmla="*/ 824 h 3316"/>
                      <a:gd name="T86" fmla="*/ 344 w 3059"/>
                      <a:gd name="T87" fmla="*/ 790 h 3316"/>
                      <a:gd name="T88" fmla="*/ 511 w 3059"/>
                      <a:gd name="T89" fmla="*/ 905 h 3316"/>
                      <a:gd name="T90" fmla="*/ 704 w 3059"/>
                      <a:gd name="T91" fmla="*/ 662 h 3316"/>
                      <a:gd name="T92" fmla="*/ 356 w 3059"/>
                      <a:gd name="T93" fmla="*/ 581 h 3316"/>
                      <a:gd name="T94" fmla="*/ 365 w 3059"/>
                      <a:gd name="T95" fmla="*/ 321 h 3316"/>
                      <a:gd name="T96" fmla="*/ 757 w 3059"/>
                      <a:gd name="T97" fmla="*/ 112 h 3316"/>
                      <a:gd name="T98" fmla="*/ 1133 w 3059"/>
                      <a:gd name="T99" fmla="*/ 0 h 3316"/>
                      <a:gd name="T100" fmla="*/ 1238 w 3059"/>
                      <a:gd name="T101" fmla="*/ 0 h 3316"/>
                      <a:gd name="T102" fmla="*/ 1366 w 3059"/>
                      <a:gd name="T103" fmla="*/ 208 h 3316"/>
                      <a:gd name="T104" fmla="*/ 1658 w 3059"/>
                      <a:gd name="T105" fmla="*/ 306 h 3316"/>
                      <a:gd name="T106" fmla="*/ 1944 w 3059"/>
                      <a:gd name="T107" fmla="*/ 436 h 3316"/>
                      <a:gd name="T108" fmla="*/ 1987 w 3059"/>
                      <a:gd name="T109" fmla="*/ 436 h 3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9"/>
                      <a:gd name="T166" fmla="*/ 0 h 3316"/>
                      <a:gd name="T167" fmla="*/ 3059 w 3059"/>
                      <a:gd name="T168" fmla="*/ 3316 h 33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9" h="3316">
                        <a:moveTo>
                          <a:pt x="1987" y="436"/>
                        </a:moveTo>
                        <a:lnTo>
                          <a:pt x="1987" y="2154"/>
                        </a:lnTo>
                        <a:lnTo>
                          <a:pt x="2080" y="2154"/>
                        </a:lnTo>
                        <a:lnTo>
                          <a:pt x="2364" y="2459"/>
                        </a:lnTo>
                        <a:lnTo>
                          <a:pt x="2448" y="2459"/>
                        </a:lnTo>
                        <a:lnTo>
                          <a:pt x="2364" y="2347"/>
                        </a:lnTo>
                        <a:lnTo>
                          <a:pt x="2429" y="2268"/>
                        </a:lnTo>
                        <a:lnTo>
                          <a:pt x="2649" y="2415"/>
                        </a:lnTo>
                        <a:lnTo>
                          <a:pt x="2565" y="2558"/>
                        </a:lnTo>
                        <a:lnTo>
                          <a:pt x="2858" y="2750"/>
                        </a:lnTo>
                        <a:lnTo>
                          <a:pt x="2785" y="2834"/>
                        </a:lnTo>
                        <a:lnTo>
                          <a:pt x="2826" y="2897"/>
                        </a:lnTo>
                        <a:lnTo>
                          <a:pt x="2984" y="2897"/>
                        </a:lnTo>
                        <a:lnTo>
                          <a:pt x="2984" y="3012"/>
                        </a:lnTo>
                        <a:lnTo>
                          <a:pt x="3059" y="3110"/>
                        </a:lnTo>
                        <a:lnTo>
                          <a:pt x="2984" y="3303"/>
                        </a:lnTo>
                        <a:lnTo>
                          <a:pt x="2794" y="3077"/>
                        </a:lnTo>
                        <a:lnTo>
                          <a:pt x="2794" y="3316"/>
                        </a:lnTo>
                        <a:lnTo>
                          <a:pt x="2637" y="2881"/>
                        </a:lnTo>
                        <a:lnTo>
                          <a:pt x="2479" y="2881"/>
                        </a:lnTo>
                        <a:lnTo>
                          <a:pt x="2479" y="2737"/>
                        </a:lnTo>
                        <a:lnTo>
                          <a:pt x="2395" y="2737"/>
                        </a:lnTo>
                        <a:lnTo>
                          <a:pt x="2438" y="2639"/>
                        </a:lnTo>
                        <a:lnTo>
                          <a:pt x="2385" y="2558"/>
                        </a:lnTo>
                        <a:lnTo>
                          <a:pt x="2249" y="2639"/>
                        </a:lnTo>
                        <a:lnTo>
                          <a:pt x="2249" y="2476"/>
                        </a:lnTo>
                        <a:lnTo>
                          <a:pt x="2183" y="2476"/>
                        </a:lnTo>
                        <a:lnTo>
                          <a:pt x="1987" y="2268"/>
                        </a:lnTo>
                        <a:lnTo>
                          <a:pt x="1658" y="2268"/>
                        </a:lnTo>
                        <a:lnTo>
                          <a:pt x="1627" y="2069"/>
                        </a:lnTo>
                        <a:lnTo>
                          <a:pt x="1499" y="2007"/>
                        </a:lnTo>
                        <a:lnTo>
                          <a:pt x="1418" y="2105"/>
                        </a:lnTo>
                        <a:lnTo>
                          <a:pt x="1472" y="2185"/>
                        </a:lnTo>
                        <a:lnTo>
                          <a:pt x="1332" y="2347"/>
                        </a:lnTo>
                        <a:lnTo>
                          <a:pt x="1280" y="2219"/>
                        </a:lnTo>
                        <a:lnTo>
                          <a:pt x="1280" y="2347"/>
                        </a:lnTo>
                        <a:lnTo>
                          <a:pt x="1059" y="2394"/>
                        </a:lnTo>
                        <a:lnTo>
                          <a:pt x="1186" y="2234"/>
                        </a:lnTo>
                        <a:lnTo>
                          <a:pt x="1112" y="2251"/>
                        </a:lnTo>
                        <a:lnTo>
                          <a:pt x="1112" y="2170"/>
                        </a:lnTo>
                        <a:lnTo>
                          <a:pt x="1238" y="2089"/>
                        </a:lnTo>
                        <a:lnTo>
                          <a:pt x="1366" y="2185"/>
                        </a:lnTo>
                        <a:lnTo>
                          <a:pt x="1292" y="2038"/>
                        </a:lnTo>
                        <a:lnTo>
                          <a:pt x="1373" y="1928"/>
                        </a:lnTo>
                        <a:lnTo>
                          <a:pt x="1177" y="2038"/>
                        </a:lnTo>
                        <a:lnTo>
                          <a:pt x="1177" y="1859"/>
                        </a:lnTo>
                        <a:lnTo>
                          <a:pt x="1030" y="2219"/>
                        </a:lnTo>
                        <a:lnTo>
                          <a:pt x="872" y="2299"/>
                        </a:lnTo>
                        <a:lnTo>
                          <a:pt x="872" y="2361"/>
                        </a:lnTo>
                        <a:lnTo>
                          <a:pt x="1081" y="2493"/>
                        </a:lnTo>
                        <a:lnTo>
                          <a:pt x="807" y="2654"/>
                        </a:lnTo>
                        <a:lnTo>
                          <a:pt x="721" y="2558"/>
                        </a:lnTo>
                        <a:lnTo>
                          <a:pt x="577" y="2654"/>
                        </a:lnTo>
                        <a:lnTo>
                          <a:pt x="757" y="2766"/>
                        </a:lnTo>
                        <a:lnTo>
                          <a:pt x="314" y="2881"/>
                        </a:lnTo>
                        <a:lnTo>
                          <a:pt x="294" y="2834"/>
                        </a:lnTo>
                        <a:lnTo>
                          <a:pt x="103" y="2933"/>
                        </a:lnTo>
                        <a:lnTo>
                          <a:pt x="0" y="2916"/>
                        </a:lnTo>
                        <a:lnTo>
                          <a:pt x="71" y="2850"/>
                        </a:lnTo>
                        <a:lnTo>
                          <a:pt x="429" y="2704"/>
                        </a:lnTo>
                        <a:lnTo>
                          <a:pt x="429" y="2654"/>
                        </a:lnTo>
                        <a:lnTo>
                          <a:pt x="558" y="2589"/>
                        </a:lnTo>
                        <a:lnTo>
                          <a:pt x="587" y="2459"/>
                        </a:lnTo>
                        <a:lnTo>
                          <a:pt x="807" y="2330"/>
                        </a:lnTo>
                        <a:lnTo>
                          <a:pt x="606" y="2330"/>
                        </a:lnTo>
                        <a:lnTo>
                          <a:pt x="544" y="2415"/>
                        </a:lnTo>
                        <a:lnTo>
                          <a:pt x="491" y="2361"/>
                        </a:lnTo>
                        <a:lnTo>
                          <a:pt x="421" y="2394"/>
                        </a:lnTo>
                        <a:lnTo>
                          <a:pt x="376" y="2251"/>
                        </a:lnTo>
                        <a:lnTo>
                          <a:pt x="260" y="2251"/>
                        </a:lnTo>
                        <a:lnTo>
                          <a:pt x="314" y="2055"/>
                        </a:lnTo>
                        <a:lnTo>
                          <a:pt x="126" y="2105"/>
                        </a:lnTo>
                        <a:lnTo>
                          <a:pt x="19" y="1844"/>
                        </a:lnTo>
                        <a:lnTo>
                          <a:pt x="145" y="1729"/>
                        </a:lnTo>
                        <a:lnTo>
                          <a:pt x="71" y="1535"/>
                        </a:lnTo>
                        <a:lnTo>
                          <a:pt x="249" y="1324"/>
                        </a:lnTo>
                        <a:lnTo>
                          <a:pt x="344" y="1421"/>
                        </a:lnTo>
                        <a:lnTo>
                          <a:pt x="577" y="1324"/>
                        </a:lnTo>
                        <a:lnTo>
                          <a:pt x="524" y="1197"/>
                        </a:lnTo>
                        <a:lnTo>
                          <a:pt x="649" y="1116"/>
                        </a:lnTo>
                        <a:lnTo>
                          <a:pt x="577" y="1035"/>
                        </a:lnTo>
                        <a:lnTo>
                          <a:pt x="421" y="1197"/>
                        </a:lnTo>
                        <a:lnTo>
                          <a:pt x="260" y="1116"/>
                        </a:lnTo>
                        <a:lnTo>
                          <a:pt x="241" y="1001"/>
                        </a:lnTo>
                        <a:lnTo>
                          <a:pt x="49" y="988"/>
                        </a:lnTo>
                        <a:lnTo>
                          <a:pt x="272" y="824"/>
                        </a:lnTo>
                        <a:lnTo>
                          <a:pt x="344" y="873"/>
                        </a:lnTo>
                        <a:lnTo>
                          <a:pt x="344" y="790"/>
                        </a:lnTo>
                        <a:lnTo>
                          <a:pt x="491" y="746"/>
                        </a:lnTo>
                        <a:lnTo>
                          <a:pt x="511" y="905"/>
                        </a:lnTo>
                        <a:lnTo>
                          <a:pt x="617" y="905"/>
                        </a:lnTo>
                        <a:lnTo>
                          <a:pt x="704" y="662"/>
                        </a:lnTo>
                        <a:lnTo>
                          <a:pt x="524" y="680"/>
                        </a:lnTo>
                        <a:lnTo>
                          <a:pt x="356" y="581"/>
                        </a:lnTo>
                        <a:lnTo>
                          <a:pt x="409" y="467"/>
                        </a:lnTo>
                        <a:lnTo>
                          <a:pt x="365" y="321"/>
                        </a:lnTo>
                        <a:lnTo>
                          <a:pt x="757" y="227"/>
                        </a:lnTo>
                        <a:lnTo>
                          <a:pt x="757" y="112"/>
                        </a:lnTo>
                        <a:lnTo>
                          <a:pt x="975" y="0"/>
                        </a:lnTo>
                        <a:lnTo>
                          <a:pt x="1133" y="0"/>
                        </a:lnTo>
                        <a:lnTo>
                          <a:pt x="1238" y="112"/>
                        </a:lnTo>
                        <a:lnTo>
                          <a:pt x="1238" y="0"/>
                        </a:lnTo>
                        <a:lnTo>
                          <a:pt x="1280" y="0"/>
                        </a:lnTo>
                        <a:lnTo>
                          <a:pt x="1366" y="208"/>
                        </a:lnTo>
                        <a:lnTo>
                          <a:pt x="1499" y="208"/>
                        </a:lnTo>
                        <a:lnTo>
                          <a:pt x="1658" y="306"/>
                        </a:lnTo>
                        <a:lnTo>
                          <a:pt x="1826" y="306"/>
                        </a:lnTo>
                        <a:lnTo>
                          <a:pt x="1944" y="436"/>
                        </a:lnTo>
                        <a:lnTo>
                          <a:pt x="1987" y="43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64" name="Freeform 129"/>
                  <p:cNvSpPr>
                    <a:spLocks/>
                  </p:cNvSpPr>
                  <p:nvPr/>
                </p:nvSpPr>
                <p:spPr bwMode="auto">
                  <a:xfrm rot="20904469">
                    <a:off x="6792606" y="4926626"/>
                    <a:ext cx="251314" cy="102577"/>
                  </a:xfrm>
                  <a:custGeom>
                    <a:avLst/>
                    <a:gdLst>
                      <a:gd name="T0" fmla="*/ 41 w 85"/>
                      <a:gd name="T1" fmla="*/ 7 h 30"/>
                      <a:gd name="T2" fmla="*/ 51 w 85"/>
                      <a:gd name="T3" fmla="*/ 5 h 30"/>
                      <a:gd name="T4" fmla="*/ 52 w 85"/>
                      <a:gd name="T5" fmla="*/ 9 h 30"/>
                      <a:gd name="T6" fmla="*/ 56 w 85"/>
                      <a:gd name="T7" fmla="*/ 10 h 30"/>
                      <a:gd name="T8" fmla="*/ 85 w 85"/>
                      <a:gd name="T9" fmla="*/ 12 h 30"/>
                      <a:gd name="T10" fmla="*/ 67 w 85"/>
                      <a:gd name="T11" fmla="*/ 28 h 30"/>
                      <a:gd name="T12" fmla="*/ 61 w 85"/>
                      <a:gd name="T13" fmla="*/ 30 h 30"/>
                      <a:gd name="T14" fmla="*/ 29 w 85"/>
                      <a:gd name="T15" fmla="*/ 20 h 30"/>
                      <a:gd name="T16" fmla="*/ 0 w 85"/>
                      <a:gd name="T17" fmla="*/ 20 h 30"/>
                      <a:gd name="T18" fmla="*/ 5 w 85"/>
                      <a:gd name="T19" fmla="*/ 0 h 30"/>
                      <a:gd name="T20" fmla="*/ 41 w 85"/>
                      <a:gd name="T21" fmla="*/ 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30"/>
                      <a:gd name="T35" fmla="*/ 85 w 85"/>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30">
                        <a:moveTo>
                          <a:pt x="41" y="7"/>
                        </a:moveTo>
                        <a:lnTo>
                          <a:pt x="51" y="5"/>
                        </a:lnTo>
                        <a:lnTo>
                          <a:pt x="52" y="9"/>
                        </a:lnTo>
                        <a:lnTo>
                          <a:pt x="56" y="10"/>
                        </a:lnTo>
                        <a:lnTo>
                          <a:pt x="85" y="12"/>
                        </a:lnTo>
                        <a:lnTo>
                          <a:pt x="67" y="28"/>
                        </a:lnTo>
                        <a:lnTo>
                          <a:pt x="61" y="30"/>
                        </a:lnTo>
                        <a:lnTo>
                          <a:pt x="29" y="20"/>
                        </a:lnTo>
                        <a:lnTo>
                          <a:pt x="0" y="20"/>
                        </a:lnTo>
                        <a:lnTo>
                          <a:pt x="5" y="0"/>
                        </a:lnTo>
                        <a:lnTo>
                          <a:pt x="41" y="7"/>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865" name="AutoShape 131"/>
                  <p:cNvSpPr>
                    <a:spLocks noChangeArrowheads="1"/>
                  </p:cNvSpPr>
                  <p:nvPr/>
                </p:nvSpPr>
                <p:spPr bwMode="auto">
                  <a:xfrm>
                    <a:off x="2039709" y="1224880"/>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67" name="AutoShape 133"/>
                  <p:cNvSpPr>
                    <a:spLocks noChangeArrowheads="1"/>
                  </p:cNvSpPr>
                  <p:nvPr/>
                </p:nvSpPr>
                <p:spPr bwMode="auto">
                  <a:xfrm>
                    <a:off x="1013279" y="2364924"/>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68" name="AutoShape 134"/>
                  <p:cNvSpPr>
                    <a:spLocks noChangeArrowheads="1"/>
                  </p:cNvSpPr>
                  <p:nvPr/>
                </p:nvSpPr>
                <p:spPr bwMode="auto">
                  <a:xfrm>
                    <a:off x="1741065" y="3243165"/>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69" name="AutoShape 135"/>
                  <p:cNvSpPr>
                    <a:spLocks noChangeArrowheads="1"/>
                  </p:cNvSpPr>
                  <p:nvPr/>
                </p:nvSpPr>
                <p:spPr bwMode="auto">
                  <a:xfrm>
                    <a:off x="3165911" y="3398778"/>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70" name="AutoShape 136"/>
                  <p:cNvSpPr>
                    <a:spLocks noChangeArrowheads="1"/>
                  </p:cNvSpPr>
                  <p:nvPr/>
                </p:nvSpPr>
                <p:spPr bwMode="auto">
                  <a:xfrm>
                    <a:off x="4184455" y="3915079"/>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71" name="AutoShape 137"/>
                  <p:cNvSpPr>
                    <a:spLocks noChangeArrowheads="1"/>
                  </p:cNvSpPr>
                  <p:nvPr/>
                </p:nvSpPr>
                <p:spPr bwMode="auto">
                  <a:xfrm>
                    <a:off x="5650483" y="2754499"/>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72" name="AutoShape 138"/>
                  <p:cNvSpPr>
                    <a:spLocks noChangeArrowheads="1"/>
                  </p:cNvSpPr>
                  <p:nvPr/>
                </p:nvSpPr>
                <p:spPr bwMode="auto">
                  <a:xfrm>
                    <a:off x="6139166" y="2510167"/>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74" name="AutoShape 140"/>
                  <p:cNvSpPr>
                    <a:spLocks noChangeArrowheads="1"/>
                  </p:cNvSpPr>
                  <p:nvPr/>
                </p:nvSpPr>
                <p:spPr bwMode="auto">
                  <a:xfrm>
                    <a:off x="6383504" y="4525909"/>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75" name="AutoShape 141"/>
                  <p:cNvSpPr>
                    <a:spLocks noChangeArrowheads="1"/>
                  </p:cNvSpPr>
                  <p:nvPr/>
                </p:nvSpPr>
                <p:spPr bwMode="auto">
                  <a:xfrm>
                    <a:off x="6537405" y="3640323"/>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76" name="AutoShape 143"/>
                  <p:cNvSpPr>
                    <a:spLocks noChangeArrowheads="1"/>
                  </p:cNvSpPr>
                  <p:nvPr/>
                </p:nvSpPr>
                <p:spPr bwMode="auto">
                  <a:xfrm>
                    <a:off x="6750008" y="2388002"/>
                    <a:ext cx="183254" cy="183249"/>
                  </a:xfrm>
                  <a:prstGeom prst="star4">
                    <a:avLst>
                      <a:gd name="adj" fmla="val 0"/>
                    </a:avLst>
                  </a:prstGeom>
                  <a:solidFill>
                    <a:srgbClr val="D20606"/>
                  </a:solidFill>
                  <a:ln w="9525">
                    <a:noFill/>
                    <a:miter lim="800000"/>
                    <a:headEnd/>
                    <a:tailEnd/>
                  </a:ln>
                </p:spPr>
                <p:txBody>
                  <a:bodyPr wrap="none" anchor="ctr"/>
                  <a:lstStyle/>
                  <a:p>
                    <a:endParaRPr lang="en-US" dirty="0"/>
                  </a:p>
                </p:txBody>
              </p:sp>
              <p:sp>
                <p:nvSpPr>
                  <p:cNvPr id="877" name="AutoShape 144"/>
                  <p:cNvSpPr>
                    <a:spLocks noChangeArrowheads="1"/>
                  </p:cNvSpPr>
                  <p:nvPr/>
                </p:nvSpPr>
                <p:spPr bwMode="auto">
                  <a:xfrm>
                    <a:off x="6648041" y="2475939"/>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78" name="AutoShape 145"/>
                  <p:cNvSpPr>
                    <a:spLocks noChangeArrowheads="1"/>
                  </p:cNvSpPr>
                  <p:nvPr/>
                </p:nvSpPr>
                <p:spPr bwMode="auto">
                  <a:xfrm>
                    <a:off x="6906984" y="2181675"/>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80" name="AutoShape 148"/>
                  <p:cNvSpPr>
                    <a:spLocks noChangeArrowheads="1"/>
                  </p:cNvSpPr>
                  <p:nvPr/>
                </p:nvSpPr>
                <p:spPr bwMode="auto">
                  <a:xfrm>
                    <a:off x="6745512" y="2364924"/>
                    <a:ext cx="183254" cy="183249"/>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881" name="AutoShape 142"/>
                  <p:cNvSpPr>
                    <a:spLocks noChangeArrowheads="1"/>
                  </p:cNvSpPr>
                  <p:nvPr/>
                </p:nvSpPr>
                <p:spPr bwMode="auto">
                  <a:xfrm>
                    <a:off x="6530902" y="2663137"/>
                    <a:ext cx="183254" cy="183249"/>
                  </a:xfrm>
                  <a:prstGeom prst="star4">
                    <a:avLst>
                      <a:gd name="adj" fmla="val 12500"/>
                    </a:avLst>
                  </a:prstGeom>
                  <a:solidFill>
                    <a:srgbClr val="C00000"/>
                  </a:solidFill>
                  <a:ln w="9525">
                    <a:noFill/>
                    <a:miter lim="800000"/>
                    <a:headEnd/>
                    <a:tailEnd/>
                  </a:ln>
                </p:spPr>
                <p:txBody>
                  <a:bodyPr wrap="none" anchor="ctr"/>
                  <a:lstStyle/>
                  <a:p>
                    <a:endParaRPr lang="en-US" dirty="0"/>
                  </a:p>
                </p:txBody>
              </p:sp>
            </p:grpSp>
            <p:grpSp>
              <p:nvGrpSpPr>
                <p:cNvPr id="6" name="Group 237"/>
                <p:cNvGrpSpPr/>
                <p:nvPr/>
              </p:nvGrpSpPr>
              <p:grpSpPr>
                <a:xfrm>
                  <a:off x="1819814" y="4431210"/>
                  <a:ext cx="733195" cy="448065"/>
                  <a:chOff x="1879600" y="5308600"/>
                  <a:chExt cx="914400" cy="558800"/>
                </a:xfrm>
              </p:grpSpPr>
              <p:sp>
                <p:nvSpPr>
                  <p:cNvPr id="779" name="Freeform 6"/>
                  <p:cNvSpPr>
                    <a:spLocks/>
                  </p:cNvSpPr>
                  <p:nvPr/>
                </p:nvSpPr>
                <p:spPr bwMode="auto">
                  <a:xfrm>
                    <a:off x="2514600" y="5538787"/>
                    <a:ext cx="279400" cy="328613"/>
                  </a:xfrm>
                  <a:custGeom>
                    <a:avLst/>
                    <a:gdLst>
                      <a:gd name="T0" fmla="*/ 0 w 183"/>
                      <a:gd name="T1" fmla="*/ 82 h 217"/>
                      <a:gd name="T2" fmla="*/ 23 w 183"/>
                      <a:gd name="T3" fmla="*/ 155 h 217"/>
                      <a:gd name="T4" fmla="*/ 18 w 183"/>
                      <a:gd name="T5" fmla="*/ 185 h 217"/>
                      <a:gd name="T6" fmla="*/ 25 w 183"/>
                      <a:gd name="T7" fmla="*/ 199 h 217"/>
                      <a:gd name="T8" fmla="*/ 56 w 183"/>
                      <a:gd name="T9" fmla="*/ 217 h 217"/>
                      <a:gd name="T10" fmla="*/ 79 w 183"/>
                      <a:gd name="T11" fmla="*/ 186 h 217"/>
                      <a:gd name="T12" fmla="*/ 118 w 183"/>
                      <a:gd name="T13" fmla="*/ 163 h 217"/>
                      <a:gd name="T14" fmla="*/ 126 w 183"/>
                      <a:gd name="T15" fmla="*/ 165 h 217"/>
                      <a:gd name="T16" fmla="*/ 154 w 183"/>
                      <a:gd name="T17" fmla="*/ 154 h 217"/>
                      <a:gd name="T18" fmla="*/ 175 w 183"/>
                      <a:gd name="T19" fmla="*/ 137 h 217"/>
                      <a:gd name="T20" fmla="*/ 183 w 183"/>
                      <a:gd name="T21" fmla="*/ 124 h 217"/>
                      <a:gd name="T22" fmla="*/ 170 w 183"/>
                      <a:gd name="T23" fmla="*/ 114 h 217"/>
                      <a:gd name="T24" fmla="*/ 159 w 183"/>
                      <a:gd name="T25" fmla="*/ 103 h 217"/>
                      <a:gd name="T26" fmla="*/ 156 w 183"/>
                      <a:gd name="T27" fmla="*/ 88 h 217"/>
                      <a:gd name="T28" fmla="*/ 143 w 183"/>
                      <a:gd name="T29" fmla="*/ 85 h 217"/>
                      <a:gd name="T30" fmla="*/ 143 w 183"/>
                      <a:gd name="T31" fmla="*/ 69 h 217"/>
                      <a:gd name="T32" fmla="*/ 129 w 183"/>
                      <a:gd name="T33" fmla="*/ 52 h 217"/>
                      <a:gd name="T34" fmla="*/ 94 w 183"/>
                      <a:gd name="T35" fmla="*/ 31 h 217"/>
                      <a:gd name="T36" fmla="*/ 64 w 183"/>
                      <a:gd name="T37" fmla="*/ 21 h 217"/>
                      <a:gd name="T38" fmla="*/ 46 w 183"/>
                      <a:gd name="T39" fmla="*/ 6 h 217"/>
                      <a:gd name="T40" fmla="*/ 28 w 183"/>
                      <a:gd name="T41" fmla="*/ 0 h 217"/>
                      <a:gd name="T42" fmla="*/ 33 w 183"/>
                      <a:gd name="T43" fmla="*/ 44 h 217"/>
                      <a:gd name="T44" fmla="*/ 0 w 183"/>
                      <a:gd name="T45" fmla="*/ 82 h 2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217"/>
                      <a:gd name="T71" fmla="*/ 183 w 183"/>
                      <a:gd name="T72" fmla="*/ 217 h 2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217">
                        <a:moveTo>
                          <a:pt x="0" y="82"/>
                        </a:moveTo>
                        <a:lnTo>
                          <a:pt x="23" y="155"/>
                        </a:lnTo>
                        <a:lnTo>
                          <a:pt x="18" y="185"/>
                        </a:lnTo>
                        <a:lnTo>
                          <a:pt x="25" y="199"/>
                        </a:lnTo>
                        <a:lnTo>
                          <a:pt x="56" y="217"/>
                        </a:lnTo>
                        <a:lnTo>
                          <a:pt x="79" y="186"/>
                        </a:lnTo>
                        <a:lnTo>
                          <a:pt x="118" y="163"/>
                        </a:lnTo>
                        <a:lnTo>
                          <a:pt x="126" y="165"/>
                        </a:lnTo>
                        <a:lnTo>
                          <a:pt x="154" y="154"/>
                        </a:lnTo>
                        <a:lnTo>
                          <a:pt x="175" y="137"/>
                        </a:lnTo>
                        <a:lnTo>
                          <a:pt x="183" y="124"/>
                        </a:lnTo>
                        <a:lnTo>
                          <a:pt x="170" y="114"/>
                        </a:lnTo>
                        <a:lnTo>
                          <a:pt x="159" y="103"/>
                        </a:lnTo>
                        <a:lnTo>
                          <a:pt x="156" y="88"/>
                        </a:lnTo>
                        <a:lnTo>
                          <a:pt x="143" y="85"/>
                        </a:lnTo>
                        <a:lnTo>
                          <a:pt x="143" y="69"/>
                        </a:lnTo>
                        <a:lnTo>
                          <a:pt x="129" y="52"/>
                        </a:lnTo>
                        <a:lnTo>
                          <a:pt x="94" y="31"/>
                        </a:lnTo>
                        <a:lnTo>
                          <a:pt x="64" y="21"/>
                        </a:lnTo>
                        <a:lnTo>
                          <a:pt x="46" y="6"/>
                        </a:lnTo>
                        <a:lnTo>
                          <a:pt x="28" y="0"/>
                        </a:lnTo>
                        <a:lnTo>
                          <a:pt x="33" y="44"/>
                        </a:lnTo>
                        <a:lnTo>
                          <a:pt x="0" y="82"/>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780" name="Freeform 7"/>
                  <p:cNvSpPr>
                    <a:spLocks/>
                  </p:cNvSpPr>
                  <p:nvPr/>
                </p:nvSpPr>
                <p:spPr bwMode="auto">
                  <a:xfrm>
                    <a:off x="2378075" y="5440362"/>
                    <a:ext cx="152400" cy="107950"/>
                  </a:xfrm>
                  <a:custGeom>
                    <a:avLst/>
                    <a:gdLst>
                      <a:gd name="T0" fmla="*/ 0 w 102"/>
                      <a:gd name="T1" fmla="*/ 26 h 74"/>
                      <a:gd name="T2" fmla="*/ 2 w 102"/>
                      <a:gd name="T3" fmla="*/ 8 h 74"/>
                      <a:gd name="T4" fmla="*/ 12 w 102"/>
                      <a:gd name="T5" fmla="*/ 0 h 74"/>
                      <a:gd name="T6" fmla="*/ 33 w 102"/>
                      <a:gd name="T7" fmla="*/ 23 h 74"/>
                      <a:gd name="T8" fmla="*/ 53 w 102"/>
                      <a:gd name="T9" fmla="*/ 15 h 74"/>
                      <a:gd name="T10" fmla="*/ 66 w 102"/>
                      <a:gd name="T11" fmla="*/ 16 h 74"/>
                      <a:gd name="T12" fmla="*/ 84 w 102"/>
                      <a:gd name="T13" fmla="*/ 34 h 74"/>
                      <a:gd name="T14" fmla="*/ 97 w 102"/>
                      <a:gd name="T15" fmla="*/ 39 h 74"/>
                      <a:gd name="T16" fmla="*/ 102 w 102"/>
                      <a:gd name="T17" fmla="*/ 54 h 74"/>
                      <a:gd name="T18" fmla="*/ 80 w 102"/>
                      <a:gd name="T19" fmla="*/ 69 h 74"/>
                      <a:gd name="T20" fmla="*/ 69 w 102"/>
                      <a:gd name="T21" fmla="*/ 67 h 74"/>
                      <a:gd name="T22" fmla="*/ 53 w 102"/>
                      <a:gd name="T23" fmla="*/ 74 h 74"/>
                      <a:gd name="T24" fmla="*/ 40 w 102"/>
                      <a:gd name="T25" fmla="*/ 74 h 74"/>
                      <a:gd name="T26" fmla="*/ 33 w 102"/>
                      <a:gd name="T27" fmla="*/ 49 h 74"/>
                      <a:gd name="T28" fmla="*/ 0 w 102"/>
                      <a:gd name="T29" fmla="*/ 26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74"/>
                      <a:gd name="T47" fmla="*/ 102 w 102"/>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74">
                        <a:moveTo>
                          <a:pt x="0" y="26"/>
                        </a:moveTo>
                        <a:lnTo>
                          <a:pt x="2" y="8"/>
                        </a:lnTo>
                        <a:lnTo>
                          <a:pt x="12" y="0"/>
                        </a:lnTo>
                        <a:lnTo>
                          <a:pt x="33" y="23"/>
                        </a:lnTo>
                        <a:lnTo>
                          <a:pt x="53" y="15"/>
                        </a:lnTo>
                        <a:lnTo>
                          <a:pt x="66" y="16"/>
                        </a:lnTo>
                        <a:lnTo>
                          <a:pt x="84" y="34"/>
                        </a:lnTo>
                        <a:lnTo>
                          <a:pt x="97" y="39"/>
                        </a:lnTo>
                        <a:lnTo>
                          <a:pt x="102" y="54"/>
                        </a:lnTo>
                        <a:lnTo>
                          <a:pt x="80" y="69"/>
                        </a:lnTo>
                        <a:lnTo>
                          <a:pt x="69" y="67"/>
                        </a:lnTo>
                        <a:lnTo>
                          <a:pt x="53" y="74"/>
                        </a:lnTo>
                        <a:lnTo>
                          <a:pt x="40" y="74"/>
                        </a:lnTo>
                        <a:lnTo>
                          <a:pt x="33" y="49"/>
                        </a:lnTo>
                        <a:lnTo>
                          <a:pt x="0" y="26"/>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781" name="Freeform 8"/>
                  <p:cNvSpPr>
                    <a:spLocks/>
                  </p:cNvSpPr>
                  <p:nvPr/>
                </p:nvSpPr>
                <p:spPr bwMode="auto">
                  <a:xfrm>
                    <a:off x="2057400" y="5310187"/>
                    <a:ext cx="133350" cy="111125"/>
                  </a:xfrm>
                  <a:custGeom>
                    <a:avLst/>
                    <a:gdLst>
                      <a:gd name="T0" fmla="*/ 0 w 89"/>
                      <a:gd name="T1" fmla="*/ 17 h 71"/>
                      <a:gd name="T2" fmla="*/ 22 w 89"/>
                      <a:gd name="T3" fmla="*/ 62 h 71"/>
                      <a:gd name="T4" fmla="*/ 53 w 89"/>
                      <a:gd name="T5" fmla="*/ 62 h 71"/>
                      <a:gd name="T6" fmla="*/ 64 w 89"/>
                      <a:gd name="T7" fmla="*/ 69 h 71"/>
                      <a:gd name="T8" fmla="*/ 77 w 89"/>
                      <a:gd name="T9" fmla="*/ 67 h 71"/>
                      <a:gd name="T10" fmla="*/ 82 w 89"/>
                      <a:gd name="T11" fmla="*/ 71 h 71"/>
                      <a:gd name="T12" fmla="*/ 89 w 89"/>
                      <a:gd name="T13" fmla="*/ 59 h 71"/>
                      <a:gd name="T14" fmla="*/ 81 w 89"/>
                      <a:gd name="T15" fmla="*/ 53 h 71"/>
                      <a:gd name="T16" fmla="*/ 72 w 89"/>
                      <a:gd name="T17" fmla="*/ 39 h 71"/>
                      <a:gd name="T18" fmla="*/ 61 w 89"/>
                      <a:gd name="T19" fmla="*/ 31 h 71"/>
                      <a:gd name="T20" fmla="*/ 64 w 89"/>
                      <a:gd name="T21" fmla="*/ 26 h 71"/>
                      <a:gd name="T22" fmla="*/ 49 w 89"/>
                      <a:gd name="T23" fmla="*/ 2 h 71"/>
                      <a:gd name="T24" fmla="*/ 38 w 89"/>
                      <a:gd name="T25" fmla="*/ 0 h 71"/>
                      <a:gd name="T26" fmla="*/ 18 w 89"/>
                      <a:gd name="T27" fmla="*/ 17 h 71"/>
                      <a:gd name="T28" fmla="*/ 0 w 89"/>
                      <a:gd name="T29" fmla="*/ 17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71"/>
                      <a:gd name="T47" fmla="*/ 89 w 89"/>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71">
                        <a:moveTo>
                          <a:pt x="0" y="17"/>
                        </a:moveTo>
                        <a:lnTo>
                          <a:pt x="22" y="62"/>
                        </a:lnTo>
                        <a:lnTo>
                          <a:pt x="53" y="62"/>
                        </a:lnTo>
                        <a:lnTo>
                          <a:pt x="64" y="69"/>
                        </a:lnTo>
                        <a:lnTo>
                          <a:pt x="77" y="67"/>
                        </a:lnTo>
                        <a:lnTo>
                          <a:pt x="82" y="71"/>
                        </a:lnTo>
                        <a:lnTo>
                          <a:pt x="89" y="59"/>
                        </a:lnTo>
                        <a:lnTo>
                          <a:pt x="81" y="53"/>
                        </a:lnTo>
                        <a:lnTo>
                          <a:pt x="72" y="39"/>
                        </a:lnTo>
                        <a:lnTo>
                          <a:pt x="61" y="31"/>
                        </a:lnTo>
                        <a:lnTo>
                          <a:pt x="64" y="26"/>
                        </a:lnTo>
                        <a:lnTo>
                          <a:pt x="49" y="2"/>
                        </a:lnTo>
                        <a:lnTo>
                          <a:pt x="38" y="0"/>
                        </a:lnTo>
                        <a:lnTo>
                          <a:pt x="18" y="17"/>
                        </a:lnTo>
                        <a:lnTo>
                          <a:pt x="0" y="17"/>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782" name="Freeform 9"/>
                  <p:cNvSpPr>
                    <a:spLocks/>
                  </p:cNvSpPr>
                  <p:nvPr/>
                </p:nvSpPr>
                <p:spPr bwMode="auto">
                  <a:xfrm>
                    <a:off x="1905000" y="5308600"/>
                    <a:ext cx="109538" cy="82550"/>
                  </a:xfrm>
                  <a:custGeom>
                    <a:avLst/>
                    <a:gdLst>
                      <a:gd name="T0" fmla="*/ 0 w 71"/>
                      <a:gd name="T1" fmla="*/ 24 h 55"/>
                      <a:gd name="T2" fmla="*/ 13 w 71"/>
                      <a:gd name="T3" fmla="*/ 41 h 55"/>
                      <a:gd name="T4" fmla="*/ 27 w 71"/>
                      <a:gd name="T5" fmla="*/ 52 h 55"/>
                      <a:gd name="T6" fmla="*/ 44 w 71"/>
                      <a:gd name="T7" fmla="*/ 55 h 55"/>
                      <a:gd name="T8" fmla="*/ 55 w 71"/>
                      <a:gd name="T9" fmla="*/ 52 h 55"/>
                      <a:gd name="T10" fmla="*/ 63 w 71"/>
                      <a:gd name="T11" fmla="*/ 39 h 55"/>
                      <a:gd name="T12" fmla="*/ 71 w 71"/>
                      <a:gd name="T13" fmla="*/ 16 h 55"/>
                      <a:gd name="T14" fmla="*/ 63 w 71"/>
                      <a:gd name="T15" fmla="*/ 1 h 55"/>
                      <a:gd name="T16" fmla="*/ 42 w 71"/>
                      <a:gd name="T17" fmla="*/ 0 h 55"/>
                      <a:gd name="T18" fmla="*/ 22 w 71"/>
                      <a:gd name="T19" fmla="*/ 3 h 55"/>
                      <a:gd name="T20" fmla="*/ 0 w 71"/>
                      <a:gd name="T21" fmla="*/ 24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5"/>
                      <a:gd name="T35" fmla="*/ 71 w 7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5">
                        <a:moveTo>
                          <a:pt x="0" y="24"/>
                        </a:moveTo>
                        <a:lnTo>
                          <a:pt x="13" y="41"/>
                        </a:lnTo>
                        <a:lnTo>
                          <a:pt x="27" y="52"/>
                        </a:lnTo>
                        <a:lnTo>
                          <a:pt x="44" y="55"/>
                        </a:lnTo>
                        <a:lnTo>
                          <a:pt x="55" y="52"/>
                        </a:lnTo>
                        <a:lnTo>
                          <a:pt x="63" y="39"/>
                        </a:lnTo>
                        <a:lnTo>
                          <a:pt x="71" y="16"/>
                        </a:lnTo>
                        <a:lnTo>
                          <a:pt x="63" y="1"/>
                        </a:lnTo>
                        <a:lnTo>
                          <a:pt x="42" y="0"/>
                        </a:lnTo>
                        <a:lnTo>
                          <a:pt x="22" y="3"/>
                        </a:lnTo>
                        <a:lnTo>
                          <a:pt x="0" y="24"/>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783" name="Freeform 10"/>
                  <p:cNvSpPr>
                    <a:spLocks/>
                  </p:cNvSpPr>
                  <p:nvPr/>
                </p:nvSpPr>
                <p:spPr bwMode="auto">
                  <a:xfrm rot="21011113">
                    <a:off x="2209800" y="5400675"/>
                    <a:ext cx="127000" cy="44450"/>
                  </a:xfrm>
                  <a:custGeom>
                    <a:avLst/>
                    <a:gdLst>
                      <a:gd name="T0" fmla="*/ 41 w 85"/>
                      <a:gd name="T1" fmla="*/ 7 h 30"/>
                      <a:gd name="T2" fmla="*/ 51 w 85"/>
                      <a:gd name="T3" fmla="*/ 5 h 30"/>
                      <a:gd name="T4" fmla="*/ 52 w 85"/>
                      <a:gd name="T5" fmla="*/ 9 h 30"/>
                      <a:gd name="T6" fmla="*/ 56 w 85"/>
                      <a:gd name="T7" fmla="*/ 10 h 30"/>
                      <a:gd name="T8" fmla="*/ 85 w 85"/>
                      <a:gd name="T9" fmla="*/ 12 h 30"/>
                      <a:gd name="T10" fmla="*/ 67 w 85"/>
                      <a:gd name="T11" fmla="*/ 28 h 30"/>
                      <a:gd name="T12" fmla="*/ 61 w 85"/>
                      <a:gd name="T13" fmla="*/ 30 h 30"/>
                      <a:gd name="T14" fmla="*/ 29 w 85"/>
                      <a:gd name="T15" fmla="*/ 20 h 30"/>
                      <a:gd name="T16" fmla="*/ 0 w 85"/>
                      <a:gd name="T17" fmla="*/ 20 h 30"/>
                      <a:gd name="T18" fmla="*/ 5 w 85"/>
                      <a:gd name="T19" fmla="*/ 0 h 30"/>
                      <a:gd name="T20" fmla="*/ 41 w 85"/>
                      <a:gd name="T21" fmla="*/ 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30"/>
                      <a:gd name="T35" fmla="*/ 85 w 85"/>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30">
                        <a:moveTo>
                          <a:pt x="41" y="7"/>
                        </a:moveTo>
                        <a:lnTo>
                          <a:pt x="51" y="5"/>
                        </a:lnTo>
                        <a:lnTo>
                          <a:pt x="52" y="9"/>
                        </a:lnTo>
                        <a:lnTo>
                          <a:pt x="56" y="10"/>
                        </a:lnTo>
                        <a:lnTo>
                          <a:pt x="85" y="12"/>
                        </a:lnTo>
                        <a:lnTo>
                          <a:pt x="67" y="28"/>
                        </a:lnTo>
                        <a:lnTo>
                          <a:pt x="61" y="30"/>
                        </a:lnTo>
                        <a:lnTo>
                          <a:pt x="29" y="20"/>
                        </a:lnTo>
                        <a:lnTo>
                          <a:pt x="0" y="20"/>
                        </a:lnTo>
                        <a:lnTo>
                          <a:pt x="5" y="0"/>
                        </a:lnTo>
                        <a:lnTo>
                          <a:pt x="41" y="7"/>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784" name="Freeform 11"/>
                  <p:cNvSpPr>
                    <a:spLocks/>
                  </p:cNvSpPr>
                  <p:nvPr/>
                </p:nvSpPr>
                <p:spPr bwMode="auto">
                  <a:xfrm>
                    <a:off x="1879600" y="5394325"/>
                    <a:ext cx="38100" cy="55563"/>
                  </a:xfrm>
                  <a:custGeom>
                    <a:avLst/>
                    <a:gdLst>
                      <a:gd name="T0" fmla="*/ 0 w 23"/>
                      <a:gd name="T1" fmla="*/ 23 h 36"/>
                      <a:gd name="T2" fmla="*/ 22 w 23"/>
                      <a:gd name="T3" fmla="*/ 0 h 36"/>
                      <a:gd name="T4" fmla="*/ 23 w 23"/>
                      <a:gd name="T5" fmla="*/ 18 h 36"/>
                      <a:gd name="T6" fmla="*/ 5 w 23"/>
                      <a:gd name="T7" fmla="*/ 36 h 36"/>
                      <a:gd name="T8" fmla="*/ 0 w 23"/>
                      <a:gd name="T9" fmla="*/ 23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23"/>
                        </a:moveTo>
                        <a:lnTo>
                          <a:pt x="22" y="0"/>
                        </a:lnTo>
                        <a:lnTo>
                          <a:pt x="23" y="18"/>
                        </a:lnTo>
                        <a:lnTo>
                          <a:pt x="5" y="36"/>
                        </a:lnTo>
                        <a:lnTo>
                          <a:pt x="0" y="23"/>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sp>
                <p:nvSpPr>
                  <p:cNvPr id="785" name="Freeform 9"/>
                  <p:cNvSpPr>
                    <a:spLocks noChangeAspect="1"/>
                  </p:cNvSpPr>
                  <p:nvPr/>
                </p:nvSpPr>
                <p:spPr bwMode="auto">
                  <a:xfrm>
                    <a:off x="2270760" y="5473700"/>
                    <a:ext cx="91440" cy="45720"/>
                  </a:xfrm>
                  <a:custGeom>
                    <a:avLst/>
                    <a:gdLst>
                      <a:gd name="T0" fmla="*/ 0 w 71"/>
                      <a:gd name="T1" fmla="*/ 24 h 55"/>
                      <a:gd name="T2" fmla="*/ 13 w 71"/>
                      <a:gd name="T3" fmla="*/ 41 h 55"/>
                      <a:gd name="T4" fmla="*/ 27 w 71"/>
                      <a:gd name="T5" fmla="*/ 52 h 55"/>
                      <a:gd name="T6" fmla="*/ 44 w 71"/>
                      <a:gd name="T7" fmla="*/ 55 h 55"/>
                      <a:gd name="T8" fmla="*/ 55 w 71"/>
                      <a:gd name="T9" fmla="*/ 52 h 55"/>
                      <a:gd name="T10" fmla="*/ 63 w 71"/>
                      <a:gd name="T11" fmla="*/ 39 h 55"/>
                      <a:gd name="T12" fmla="*/ 71 w 71"/>
                      <a:gd name="T13" fmla="*/ 16 h 55"/>
                      <a:gd name="T14" fmla="*/ 63 w 71"/>
                      <a:gd name="T15" fmla="*/ 1 h 55"/>
                      <a:gd name="T16" fmla="*/ 42 w 71"/>
                      <a:gd name="T17" fmla="*/ 0 h 55"/>
                      <a:gd name="T18" fmla="*/ 22 w 71"/>
                      <a:gd name="T19" fmla="*/ 3 h 55"/>
                      <a:gd name="T20" fmla="*/ 0 w 71"/>
                      <a:gd name="T21" fmla="*/ 24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5"/>
                      <a:gd name="T35" fmla="*/ 71 w 7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5">
                        <a:moveTo>
                          <a:pt x="0" y="24"/>
                        </a:moveTo>
                        <a:lnTo>
                          <a:pt x="13" y="41"/>
                        </a:lnTo>
                        <a:lnTo>
                          <a:pt x="27" y="52"/>
                        </a:lnTo>
                        <a:lnTo>
                          <a:pt x="44" y="55"/>
                        </a:lnTo>
                        <a:lnTo>
                          <a:pt x="55" y="52"/>
                        </a:lnTo>
                        <a:lnTo>
                          <a:pt x="63" y="39"/>
                        </a:lnTo>
                        <a:lnTo>
                          <a:pt x="71" y="16"/>
                        </a:lnTo>
                        <a:lnTo>
                          <a:pt x="63" y="1"/>
                        </a:lnTo>
                        <a:lnTo>
                          <a:pt x="42" y="0"/>
                        </a:lnTo>
                        <a:lnTo>
                          <a:pt x="22" y="3"/>
                        </a:lnTo>
                        <a:lnTo>
                          <a:pt x="0" y="24"/>
                        </a:lnTo>
                        <a:close/>
                      </a:path>
                    </a:pathLst>
                  </a:custGeom>
                  <a:solidFill>
                    <a:schemeClr val="accent3">
                      <a:lumMod val="75000"/>
                    </a:schemeClr>
                  </a:solidFill>
                  <a:ln w="9525">
                    <a:solidFill>
                      <a:schemeClr val="tx1"/>
                    </a:solidFill>
                    <a:round/>
                    <a:headEnd/>
                    <a:tailEnd/>
                  </a:ln>
                </p:spPr>
                <p:txBody>
                  <a:bodyPr/>
                  <a:lstStyle/>
                  <a:p>
                    <a:pPr>
                      <a:defRPr/>
                    </a:pPr>
                    <a:endParaRPr lang="en-US" dirty="0"/>
                  </a:p>
                </p:txBody>
              </p:sp>
            </p:grpSp>
          </p:grpSp>
        </p:grpSp>
        <p:cxnSp>
          <p:nvCxnSpPr>
            <p:cNvPr id="138" name="Straight Connector 137"/>
            <p:cNvCxnSpPr/>
            <p:nvPr/>
          </p:nvCxnSpPr>
          <p:spPr>
            <a:xfrm rot="5400000" flipH="1" flipV="1">
              <a:off x="1485900" y="2171700"/>
              <a:ext cx="685800" cy="457200"/>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endCxn id="814" idx="3"/>
            </p:cNvCxnSpPr>
            <p:nvPr/>
          </p:nvCxnSpPr>
          <p:spPr>
            <a:xfrm>
              <a:off x="1600200" y="2743200"/>
              <a:ext cx="301874" cy="254803"/>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grpSp>
      <p:sp>
        <p:nvSpPr>
          <p:cNvPr id="289" name="Rounded Rectangle 288"/>
          <p:cNvSpPr/>
          <p:nvPr/>
        </p:nvSpPr>
        <p:spPr bwMode="auto">
          <a:xfrm>
            <a:off x="4953000" y="5791200"/>
            <a:ext cx="2286000" cy="384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US" sz="1000" dirty="0">
              <a:solidFill>
                <a:schemeClr val="tx1"/>
              </a:solidFill>
            </a:endParaRPr>
          </a:p>
        </p:txBody>
      </p:sp>
      <p:sp>
        <p:nvSpPr>
          <p:cNvPr id="290" name="Rounded Rectangle 289"/>
          <p:cNvSpPr/>
          <p:nvPr/>
        </p:nvSpPr>
        <p:spPr bwMode="auto">
          <a:xfrm>
            <a:off x="5029200" y="6248400"/>
            <a:ext cx="2362200" cy="384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US" sz="1000" dirty="0">
              <a:solidFill>
                <a:schemeClr val="tx1"/>
              </a:solidFill>
            </a:endParaRPr>
          </a:p>
        </p:txBody>
      </p:sp>
      <p:sp>
        <p:nvSpPr>
          <p:cNvPr id="302" name="Rounded Rectangle 301"/>
          <p:cNvSpPr/>
          <p:nvPr/>
        </p:nvSpPr>
        <p:spPr bwMode="auto">
          <a:xfrm>
            <a:off x="1524000" y="6248400"/>
            <a:ext cx="1828800" cy="384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US" sz="1000" dirty="0">
              <a:solidFill>
                <a:schemeClr val="tx1"/>
              </a:solidFill>
            </a:endParaRPr>
          </a:p>
        </p:txBody>
      </p:sp>
      <p:sp>
        <p:nvSpPr>
          <p:cNvPr id="305" name="Rounded Rectangle 304"/>
          <p:cNvSpPr/>
          <p:nvPr/>
        </p:nvSpPr>
        <p:spPr bwMode="auto">
          <a:xfrm>
            <a:off x="3124200" y="6248400"/>
            <a:ext cx="1981200" cy="53340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US" sz="1000" dirty="0">
              <a:solidFill>
                <a:schemeClr val="tx1"/>
              </a:solidFill>
            </a:endParaRPr>
          </a:p>
        </p:txBody>
      </p:sp>
      <p:sp>
        <p:nvSpPr>
          <p:cNvPr id="306" name="Rounded Rectangle 305"/>
          <p:cNvSpPr/>
          <p:nvPr/>
        </p:nvSpPr>
        <p:spPr bwMode="auto">
          <a:xfrm>
            <a:off x="7010400" y="5257800"/>
            <a:ext cx="2133600" cy="384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US" sz="1000" dirty="0">
              <a:solidFill>
                <a:schemeClr val="tx1"/>
              </a:solidFill>
            </a:endParaRPr>
          </a:p>
        </p:txBody>
      </p:sp>
      <p:sp>
        <p:nvSpPr>
          <p:cNvPr id="308" name="Rounded Rectangle 307"/>
          <p:cNvSpPr/>
          <p:nvPr/>
        </p:nvSpPr>
        <p:spPr bwMode="auto">
          <a:xfrm>
            <a:off x="-76200" y="5257800"/>
            <a:ext cx="1981200" cy="384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US" sz="1000" dirty="0">
              <a:solidFill>
                <a:schemeClr val="tx1"/>
              </a:solidFill>
            </a:endParaRPr>
          </a:p>
        </p:txBody>
      </p:sp>
      <p:sp>
        <p:nvSpPr>
          <p:cNvPr id="312" name="Rounded Rectangle 311"/>
          <p:cNvSpPr/>
          <p:nvPr/>
        </p:nvSpPr>
        <p:spPr bwMode="auto">
          <a:xfrm>
            <a:off x="0" y="5638800"/>
            <a:ext cx="1981200" cy="384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US" sz="1000" dirty="0">
              <a:solidFill>
                <a:schemeClr val="tx1"/>
              </a:solidFill>
            </a:endParaRPr>
          </a:p>
        </p:txBody>
      </p:sp>
      <p:sp>
        <p:nvSpPr>
          <p:cNvPr id="655" name="Text Box 2"/>
          <p:cNvSpPr txBox="1">
            <a:spLocks noChangeArrowheads="1"/>
          </p:cNvSpPr>
          <p:nvPr/>
        </p:nvSpPr>
        <p:spPr bwMode="auto">
          <a:xfrm>
            <a:off x="990600" y="6019800"/>
            <a:ext cx="2971800" cy="646331"/>
          </a:xfrm>
          <a:prstGeom prst="rect">
            <a:avLst/>
          </a:prstGeom>
          <a:solidFill>
            <a:schemeClr val="bg2">
              <a:lumMod val="60000"/>
              <a:lumOff val="40000"/>
            </a:schemeClr>
          </a:solidFill>
          <a:ln w="28575">
            <a:solidFill>
              <a:schemeClr val="accent3"/>
            </a:solidFill>
            <a:miter lim="800000"/>
            <a:headEnd/>
            <a:tailEnd/>
          </a:ln>
        </p:spPr>
        <p:txBody>
          <a:bodyPr wrap="square">
            <a:spAutoFit/>
          </a:bodyPr>
          <a:lstStyle/>
          <a:p>
            <a:r>
              <a:rPr lang="en-US" b="1" dirty="0">
                <a:latin typeface="Arial" pitchFamily="34" charset="0"/>
                <a:cs typeface="Arial" pitchFamily="34" charset="0"/>
              </a:rPr>
              <a:t>Regional Research and Training Center (RRTC)</a:t>
            </a:r>
          </a:p>
        </p:txBody>
      </p:sp>
      <p:sp>
        <p:nvSpPr>
          <p:cNvPr id="656" name="Rectangle 3"/>
          <p:cNvSpPr>
            <a:spLocks noChangeArrowheads="1"/>
          </p:cNvSpPr>
          <p:nvPr/>
        </p:nvSpPr>
        <p:spPr bwMode="auto">
          <a:xfrm>
            <a:off x="4343400" y="6019800"/>
            <a:ext cx="441960" cy="533400"/>
          </a:xfrm>
          <a:prstGeom prst="rect">
            <a:avLst/>
          </a:prstGeom>
          <a:solidFill>
            <a:schemeClr val="accent3">
              <a:lumMod val="75000"/>
            </a:schemeClr>
          </a:solidFill>
          <a:ln w="1651">
            <a:solidFill>
              <a:schemeClr val="tx1"/>
            </a:solidFill>
            <a:round/>
            <a:headEnd/>
            <a:tailEnd/>
          </a:ln>
        </p:spPr>
        <p:txBody>
          <a:bodyPr/>
          <a:lstStyle/>
          <a:p>
            <a:pPr>
              <a:defRPr/>
            </a:pPr>
            <a:endParaRPr lang="en-US" dirty="0"/>
          </a:p>
        </p:txBody>
      </p:sp>
      <p:sp>
        <p:nvSpPr>
          <p:cNvPr id="657" name="Text Box 4"/>
          <p:cNvSpPr txBox="1">
            <a:spLocks noChangeArrowheads="1"/>
          </p:cNvSpPr>
          <p:nvPr/>
        </p:nvSpPr>
        <p:spPr bwMode="auto">
          <a:xfrm>
            <a:off x="4953000" y="6019800"/>
            <a:ext cx="2971800" cy="646331"/>
          </a:xfrm>
          <a:prstGeom prst="rect">
            <a:avLst/>
          </a:prstGeom>
          <a:solidFill>
            <a:schemeClr val="bg2">
              <a:lumMod val="60000"/>
              <a:lumOff val="40000"/>
            </a:schemeClr>
          </a:solidFill>
          <a:ln w="28575">
            <a:solidFill>
              <a:schemeClr val="accent3"/>
            </a:solidFill>
            <a:miter lim="800000"/>
            <a:headEnd/>
            <a:tailEnd/>
          </a:ln>
        </p:spPr>
        <p:txBody>
          <a:bodyPr wrap="square">
            <a:spAutoFit/>
          </a:bodyPr>
          <a:lstStyle/>
          <a:p>
            <a:r>
              <a:rPr lang="en-US" b="1" dirty="0">
                <a:latin typeface="Arial" pitchFamily="34" charset="0"/>
                <a:cs typeface="Arial" pitchFamily="34" charset="0"/>
              </a:rPr>
              <a:t>State with Community Treatment Program (CTP)</a:t>
            </a:r>
          </a:p>
        </p:txBody>
      </p:sp>
      <p:sp>
        <p:nvSpPr>
          <p:cNvPr id="658" name="AutoShape 147"/>
          <p:cNvSpPr>
            <a:spLocks noChangeArrowheads="1"/>
          </p:cNvSpPr>
          <p:nvPr/>
        </p:nvSpPr>
        <p:spPr bwMode="auto">
          <a:xfrm>
            <a:off x="533400" y="5943600"/>
            <a:ext cx="381000" cy="609600"/>
          </a:xfrm>
          <a:prstGeom prst="star4">
            <a:avLst>
              <a:gd name="adj" fmla="val 12500"/>
            </a:avLst>
          </a:prstGeom>
          <a:solidFill>
            <a:srgbClr val="D20606"/>
          </a:solidFill>
          <a:ln w="9525">
            <a:noFill/>
            <a:miter lim="800000"/>
            <a:headEnd/>
            <a:tailEnd/>
          </a:ln>
        </p:spPr>
        <p:txBody>
          <a:bodyPr wrap="none" anchor="ctr"/>
          <a:lstStyle/>
          <a:p>
            <a:endParaRPr lang="en-US" dirty="0"/>
          </a:p>
        </p:txBody>
      </p:sp>
      <p:sp>
        <p:nvSpPr>
          <p:cNvPr id="659" name="Rectangle 5"/>
          <p:cNvSpPr>
            <a:spLocks noChangeArrowheads="1"/>
          </p:cNvSpPr>
          <p:nvPr/>
        </p:nvSpPr>
        <p:spPr bwMode="auto">
          <a:xfrm>
            <a:off x="0" y="292170"/>
            <a:ext cx="9144000" cy="707886"/>
          </a:xfrm>
          <a:prstGeom prst="rect">
            <a:avLst/>
          </a:prstGeom>
          <a:noFill/>
          <a:ln w="9525">
            <a:noFill/>
            <a:miter lim="800000"/>
            <a:headEnd/>
            <a:tailEnd/>
          </a:ln>
        </p:spPr>
        <p:txBody>
          <a:bodyPr anchor="ctr">
            <a:spAutoFit/>
          </a:bodyPr>
          <a:lstStyle/>
          <a:p>
            <a:pPr algn="ctr"/>
            <a:r>
              <a:rPr lang="en-US" sz="4000" b="1" dirty="0" smtClean="0">
                <a:solidFill>
                  <a:schemeClr val="accent1">
                    <a:lumMod val="40000"/>
                    <a:lumOff val="60000"/>
                  </a:schemeClr>
                </a:solidFill>
                <a:latin typeface="+mj-lt"/>
                <a:cs typeface="Times New Roman" pitchFamily="18" charset="0"/>
              </a:rPr>
              <a:t>CTN Across the Nation </a:t>
            </a:r>
            <a:endParaRPr lang="en-US" sz="4000" b="1" dirty="0">
              <a:solidFill>
                <a:schemeClr val="accent1">
                  <a:lumMod val="40000"/>
                  <a:lumOff val="60000"/>
                </a:schemeClr>
              </a:solidFill>
              <a:latin typeface="+mj-lt"/>
              <a:cs typeface="Times New Roman" pitchFamily="18" charset="0"/>
            </a:endParaRPr>
          </a:p>
        </p:txBody>
      </p:sp>
      <p:cxnSp>
        <p:nvCxnSpPr>
          <p:cNvPr id="124" name="Straight Connector 123"/>
          <p:cNvCxnSpPr>
            <a:endCxn id="810" idx="20"/>
          </p:cNvCxnSpPr>
          <p:nvPr/>
        </p:nvCxnSpPr>
        <p:spPr>
          <a:xfrm rot="10800000" flipV="1">
            <a:off x="1469162" y="1295399"/>
            <a:ext cx="283438" cy="135339"/>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865" idx="2"/>
          </p:cNvCxnSpPr>
          <p:nvPr/>
        </p:nvCxnSpPr>
        <p:spPr>
          <a:xfrm rot="16200000" flipH="1">
            <a:off x="1777137" y="1396137"/>
            <a:ext cx="225962" cy="182164"/>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875" idx="0"/>
          </p:cNvCxnSpPr>
          <p:nvPr/>
        </p:nvCxnSpPr>
        <p:spPr>
          <a:xfrm flipH="1" flipV="1">
            <a:off x="7696200" y="3810000"/>
            <a:ext cx="122636" cy="381000"/>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875" idx="1"/>
          </p:cNvCxnSpPr>
          <p:nvPr/>
        </p:nvCxnSpPr>
        <p:spPr>
          <a:xfrm flipH="1" flipV="1">
            <a:off x="7543800" y="4267200"/>
            <a:ext cx="152400" cy="39419"/>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3124200" y="3505200"/>
            <a:ext cx="381000" cy="228600"/>
          </a:xfrm>
          <a:prstGeom prst="line">
            <a:avLst/>
          </a:prstGeom>
          <a:noFill/>
          <a:ln w="19050">
            <a:solidFill>
              <a:schemeClr val="accent1">
                <a:lumMod val="40000"/>
                <a:lumOff val="60000"/>
              </a:schemeClr>
            </a:solidFill>
            <a:round/>
            <a:headEnd/>
            <a:tailEnd/>
          </a:ln>
        </p:spPr>
        <p:txBody>
          <a:bodyPr/>
          <a:lstStyle/>
          <a:p>
            <a:endParaRPr lang="en-US"/>
          </a:p>
        </p:txBody>
      </p:sp>
      <p:sp>
        <p:nvSpPr>
          <p:cNvPr id="17411" name="Line 3"/>
          <p:cNvSpPr>
            <a:spLocks noChangeShapeType="1"/>
          </p:cNvSpPr>
          <p:nvPr/>
        </p:nvSpPr>
        <p:spPr bwMode="auto">
          <a:xfrm flipV="1">
            <a:off x="3048000" y="4191000"/>
            <a:ext cx="457200" cy="152400"/>
          </a:xfrm>
          <a:prstGeom prst="line">
            <a:avLst/>
          </a:prstGeom>
          <a:noFill/>
          <a:ln w="19050">
            <a:solidFill>
              <a:schemeClr val="accent1">
                <a:lumMod val="40000"/>
                <a:lumOff val="60000"/>
              </a:schemeClr>
            </a:solidFill>
            <a:round/>
            <a:headEnd/>
            <a:tailEnd/>
          </a:ln>
        </p:spPr>
        <p:txBody>
          <a:bodyPr/>
          <a:lstStyle/>
          <a:p>
            <a:endParaRPr lang="en-US"/>
          </a:p>
        </p:txBody>
      </p:sp>
      <p:sp>
        <p:nvSpPr>
          <p:cNvPr id="17412" name="Line 4"/>
          <p:cNvSpPr>
            <a:spLocks noChangeShapeType="1"/>
          </p:cNvSpPr>
          <p:nvPr/>
        </p:nvSpPr>
        <p:spPr bwMode="auto">
          <a:xfrm flipH="1" flipV="1">
            <a:off x="5029200" y="4724400"/>
            <a:ext cx="228600" cy="609600"/>
          </a:xfrm>
          <a:prstGeom prst="line">
            <a:avLst/>
          </a:prstGeom>
          <a:noFill/>
          <a:ln w="19050">
            <a:solidFill>
              <a:srgbClr val="CCFFCC"/>
            </a:solidFill>
            <a:round/>
            <a:headEnd/>
            <a:tailEnd/>
          </a:ln>
        </p:spPr>
        <p:txBody>
          <a:bodyPr/>
          <a:lstStyle/>
          <a:p>
            <a:endParaRPr lang="en-US"/>
          </a:p>
        </p:txBody>
      </p:sp>
      <p:sp>
        <p:nvSpPr>
          <p:cNvPr id="17413" name="Line 5"/>
          <p:cNvSpPr>
            <a:spLocks noChangeShapeType="1"/>
          </p:cNvSpPr>
          <p:nvPr/>
        </p:nvSpPr>
        <p:spPr bwMode="auto">
          <a:xfrm flipH="1">
            <a:off x="5638800" y="3429000"/>
            <a:ext cx="381000" cy="304800"/>
          </a:xfrm>
          <a:prstGeom prst="line">
            <a:avLst/>
          </a:prstGeom>
          <a:noFill/>
          <a:ln w="19050">
            <a:solidFill>
              <a:schemeClr val="accent1">
                <a:lumMod val="40000"/>
                <a:lumOff val="60000"/>
              </a:schemeClr>
            </a:solidFill>
            <a:round/>
            <a:headEnd/>
            <a:tailEnd/>
          </a:ln>
        </p:spPr>
        <p:txBody>
          <a:bodyPr/>
          <a:lstStyle/>
          <a:p>
            <a:endParaRPr lang="en-US"/>
          </a:p>
        </p:txBody>
      </p:sp>
      <p:sp>
        <p:nvSpPr>
          <p:cNvPr id="17414" name="Line 6"/>
          <p:cNvSpPr>
            <a:spLocks noChangeShapeType="1"/>
          </p:cNvSpPr>
          <p:nvPr/>
        </p:nvSpPr>
        <p:spPr bwMode="auto">
          <a:xfrm>
            <a:off x="3886200" y="2362200"/>
            <a:ext cx="381000" cy="609600"/>
          </a:xfrm>
          <a:prstGeom prst="line">
            <a:avLst/>
          </a:prstGeom>
          <a:noFill/>
          <a:ln w="19050">
            <a:solidFill>
              <a:schemeClr val="accent1">
                <a:lumMod val="40000"/>
                <a:lumOff val="60000"/>
              </a:schemeClr>
            </a:solidFill>
            <a:round/>
            <a:headEnd/>
            <a:tailEnd/>
          </a:ln>
        </p:spPr>
        <p:txBody>
          <a:bodyPr/>
          <a:lstStyle/>
          <a:p>
            <a:endParaRPr lang="en-US"/>
          </a:p>
        </p:txBody>
      </p:sp>
      <p:sp>
        <p:nvSpPr>
          <p:cNvPr id="17415" name="Oval 7"/>
          <p:cNvSpPr>
            <a:spLocks noChangeArrowheads="1"/>
          </p:cNvSpPr>
          <p:nvPr/>
        </p:nvSpPr>
        <p:spPr bwMode="auto">
          <a:xfrm>
            <a:off x="3429000" y="2895600"/>
            <a:ext cx="2209800" cy="1905000"/>
          </a:xfrm>
          <a:prstGeom prst="ellipse">
            <a:avLst/>
          </a:prstGeom>
          <a:solidFill>
            <a:srgbClr val="FF0000"/>
          </a:solidFill>
          <a:ln w="9525">
            <a:solidFill>
              <a:schemeClr val="tx1"/>
            </a:solidFill>
            <a:round/>
            <a:headEnd/>
            <a:tailEnd/>
          </a:ln>
        </p:spPr>
        <p:txBody>
          <a:bodyPr wrap="none" anchorCtr="1"/>
          <a:lstStyle/>
          <a:p>
            <a:pPr algn="ctr" eaLnBrk="1" hangingPunct="1"/>
            <a:r>
              <a:rPr lang="en-US" b="1" dirty="0" smtClean="0">
                <a:latin typeface="+mj-lt"/>
              </a:rPr>
              <a:t>University of WA  </a:t>
            </a:r>
            <a:br>
              <a:rPr lang="en-US" b="1" dirty="0" smtClean="0">
                <a:latin typeface="+mj-lt"/>
              </a:rPr>
            </a:br>
            <a:r>
              <a:rPr lang="en-US" b="1" dirty="0" smtClean="0">
                <a:latin typeface="+mj-lt"/>
              </a:rPr>
              <a:t>(D. Donovan) </a:t>
            </a:r>
            <a:br>
              <a:rPr lang="en-US" b="1" dirty="0" smtClean="0">
                <a:latin typeface="+mj-lt"/>
              </a:rPr>
            </a:br>
            <a:r>
              <a:rPr lang="en-US" b="1" dirty="0" smtClean="0">
                <a:latin typeface="+mj-lt"/>
              </a:rPr>
              <a:t>WA State University</a:t>
            </a:r>
            <a:br>
              <a:rPr lang="en-US" b="1" dirty="0" smtClean="0">
                <a:latin typeface="+mj-lt"/>
              </a:rPr>
            </a:br>
            <a:r>
              <a:rPr lang="en-US" b="1" dirty="0" smtClean="0">
                <a:latin typeface="+mj-lt"/>
              </a:rPr>
              <a:t>(J. Roll)</a:t>
            </a:r>
            <a:endParaRPr lang="en-US" b="1" dirty="0">
              <a:latin typeface="+mj-lt"/>
            </a:endParaRPr>
          </a:p>
          <a:p>
            <a:pPr algn="ctr" eaLnBrk="1" hangingPunct="1"/>
            <a:r>
              <a:rPr lang="en-US" sz="2400" b="1" dirty="0">
                <a:solidFill>
                  <a:srgbClr val="3333FF"/>
                </a:solidFill>
                <a:latin typeface="Times New Roman" pitchFamily="18" charset="0"/>
              </a:rPr>
              <a:t/>
            </a:r>
            <a:br>
              <a:rPr lang="en-US" sz="2400" b="1" dirty="0">
                <a:solidFill>
                  <a:srgbClr val="3333FF"/>
                </a:solidFill>
                <a:latin typeface="Times New Roman" pitchFamily="18" charset="0"/>
              </a:rPr>
            </a:br>
            <a:endParaRPr lang="en-US" sz="2400" b="1" dirty="0">
              <a:solidFill>
                <a:srgbClr val="3333FF"/>
              </a:solidFill>
              <a:latin typeface="Times New Roman" pitchFamily="18" charset="0"/>
            </a:endParaRPr>
          </a:p>
        </p:txBody>
      </p:sp>
      <p:sp>
        <p:nvSpPr>
          <p:cNvPr id="17416" name="Oval 8"/>
          <p:cNvSpPr>
            <a:spLocks noChangeArrowheads="1"/>
          </p:cNvSpPr>
          <p:nvPr/>
        </p:nvSpPr>
        <p:spPr bwMode="auto">
          <a:xfrm>
            <a:off x="1600200" y="2438400"/>
            <a:ext cx="16002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Providence </a:t>
            </a:r>
            <a:br>
              <a:rPr lang="en-US" b="1" dirty="0" smtClean="0">
                <a:latin typeface="Times New Roman" pitchFamily="18" charset="0"/>
              </a:rPr>
            </a:br>
            <a:r>
              <a:rPr lang="en-US" b="1" dirty="0" smtClean="0">
                <a:latin typeface="Times New Roman" pitchFamily="18" charset="0"/>
              </a:rPr>
              <a:t>Behavioral </a:t>
            </a:r>
            <a:br>
              <a:rPr lang="en-US" b="1" dirty="0" smtClean="0">
                <a:latin typeface="Times New Roman" pitchFamily="18" charset="0"/>
              </a:rPr>
            </a:br>
            <a:r>
              <a:rPr lang="en-US" b="1" dirty="0" smtClean="0">
                <a:latin typeface="Times New Roman" pitchFamily="18" charset="0"/>
              </a:rPr>
              <a:t>Health</a:t>
            </a:r>
            <a:endParaRPr lang="en-US" b="1" dirty="0">
              <a:latin typeface="Times New Roman" pitchFamily="18" charset="0"/>
            </a:endParaRPr>
          </a:p>
        </p:txBody>
      </p:sp>
      <p:sp>
        <p:nvSpPr>
          <p:cNvPr id="17417" name="Text Box 9"/>
          <p:cNvSpPr txBox="1">
            <a:spLocks noChangeArrowheads="1"/>
          </p:cNvSpPr>
          <p:nvPr/>
        </p:nvSpPr>
        <p:spPr bwMode="auto">
          <a:xfrm>
            <a:off x="822325" y="5070475"/>
            <a:ext cx="184150" cy="457200"/>
          </a:xfrm>
          <a:prstGeom prst="rect">
            <a:avLst/>
          </a:prstGeom>
          <a:noFill/>
          <a:ln w="9525">
            <a:noFill/>
            <a:miter lim="800000"/>
            <a:headEnd/>
            <a:tailEnd/>
          </a:ln>
        </p:spPr>
        <p:txBody>
          <a:bodyPr wrap="none">
            <a:spAutoFit/>
          </a:bodyPr>
          <a:lstStyle/>
          <a:p>
            <a:pPr eaLnBrk="1" hangingPunct="1"/>
            <a:endParaRPr lang="en-US" sz="2400">
              <a:latin typeface="Times New Roman" pitchFamily="18" charset="0"/>
            </a:endParaRPr>
          </a:p>
        </p:txBody>
      </p:sp>
      <p:sp>
        <p:nvSpPr>
          <p:cNvPr id="17419" name="Oval 11"/>
          <p:cNvSpPr>
            <a:spLocks noChangeArrowheads="1"/>
          </p:cNvSpPr>
          <p:nvPr/>
        </p:nvSpPr>
        <p:spPr bwMode="auto">
          <a:xfrm>
            <a:off x="1447800" y="3962400"/>
            <a:ext cx="16764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Evergreen </a:t>
            </a:r>
            <a:br>
              <a:rPr lang="en-US" b="1" dirty="0" smtClean="0">
                <a:latin typeface="Times New Roman" pitchFamily="18" charset="0"/>
              </a:rPr>
            </a:br>
            <a:r>
              <a:rPr lang="en-US" b="1" dirty="0" smtClean="0">
                <a:latin typeface="Times New Roman" pitchFamily="18" charset="0"/>
              </a:rPr>
              <a:t>Manor</a:t>
            </a:r>
            <a:endParaRPr lang="en-US" b="1" dirty="0">
              <a:latin typeface="Times New Roman" pitchFamily="18" charset="0"/>
            </a:endParaRPr>
          </a:p>
        </p:txBody>
      </p:sp>
      <p:sp>
        <p:nvSpPr>
          <p:cNvPr id="17421" name="Oval 13"/>
          <p:cNvSpPr>
            <a:spLocks noChangeArrowheads="1"/>
          </p:cNvSpPr>
          <p:nvPr/>
        </p:nvSpPr>
        <p:spPr bwMode="auto">
          <a:xfrm>
            <a:off x="2743200" y="1143000"/>
            <a:ext cx="16764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Recovery </a:t>
            </a:r>
            <a:br>
              <a:rPr lang="en-US" b="1" dirty="0" smtClean="0">
                <a:latin typeface="Times New Roman" pitchFamily="18" charset="0"/>
              </a:rPr>
            </a:br>
            <a:r>
              <a:rPr lang="en-US" b="1" dirty="0" smtClean="0">
                <a:latin typeface="Times New Roman" pitchFamily="18" charset="0"/>
              </a:rPr>
              <a:t>Centers of King </a:t>
            </a:r>
            <a:br>
              <a:rPr lang="en-US" b="1" dirty="0" smtClean="0">
                <a:latin typeface="Times New Roman" pitchFamily="18" charset="0"/>
              </a:rPr>
            </a:br>
            <a:r>
              <a:rPr lang="en-US" b="1" dirty="0" smtClean="0">
                <a:latin typeface="Times New Roman" pitchFamily="18" charset="0"/>
              </a:rPr>
              <a:t>County</a:t>
            </a:r>
            <a:endParaRPr lang="en-US" b="1" dirty="0">
              <a:latin typeface="Times New Roman" pitchFamily="18" charset="0"/>
            </a:endParaRPr>
          </a:p>
        </p:txBody>
      </p:sp>
      <p:sp>
        <p:nvSpPr>
          <p:cNvPr id="17423" name="Oval 15"/>
          <p:cNvSpPr>
            <a:spLocks noChangeArrowheads="1"/>
          </p:cNvSpPr>
          <p:nvPr/>
        </p:nvSpPr>
        <p:spPr bwMode="auto">
          <a:xfrm>
            <a:off x="5867400" y="2362200"/>
            <a:ext cx="1600200" cy="13716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Seattle </a:t>
            </a:r>
            <a:br>
              <a:rPr lang="en-US" b="1" dirty="0" smtClean="0">
                <a:latin typeface="Times New Roman" pitchFamily="18" charset="0"/>
              </a:rPr>
            </a:br>
            <a:r>
              <a:rPr lang="en-US" b="1" dirty="0" smtClean="0">
                <a:latin typeface="Times New Roman" pitchFamily="18" charset="0"/>
              </a:rPr>
              <a:t>Counseling </a:t>
            </a:r>
            <a:br>
              <a:rPr lang="en-US" b="1" dirty="0" smtClean="0">
                <a:latin typeface="Times New Roman" pitchFamily="18" charset="0"/>
              </a:rPr>
            </a:br>
            <a:r>
              <a:rPr lang="en-US" b="1" dirty="0" smtClean="0">
                <a:latin typeface="Times New Roman" pitchFamily="18" charset="0"/>
              </a:rPr>
              <a:t>Services</a:t>
            </a:r>
            <a:endParaRPr lang="en-US" b="1" dirty="0">
              <a:latin typeface="Times New Roman" pitchFamily="18" charset="0"/>
            </a:endParaRPr>
          </a:p>
        </p:txBody>
      </p:sp>
      <p:sp>
        <p:nvSpPr>
          <p:cNvPr id="17425" name="Oval 17"/>
          <p:cNvSpPr>
            <a:spLocks noChangeArrowheads="1"/>
          </p:cNvSpPr>
          <p:nvPr/>
        </p:nvSpPr>
        <p:spPr bwMode="auto">
          <a:xfrm>
            <a:off x="4724400" y="5257800"/>
            <a:ext cx="16002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Evergreen </a:t>
            </a:r>
            <a:br>
              <a:rPr lang="en-US" b="1" dirty="0" smtClean="0">
                <a:latin typeface="Times New Roman" pitchFamily="18" charset="0"/>
              </a:rPr>
            </a:br>
            <a:r>
              <a:rPr lang="en-US" b="1" dirty="0" smtClean="0">
                <a:latin typeface="Times New Roman" pitchFamily="18" charset="0"/>
              </a:rPr>
              <a:t>Treatment</a:t>
            </a:r>
            <a:br>
              <a:rPr lang="en-US" b="1" dirty="0" smtClean="0">
                <a:latin typeface="Times New Roman" pitchFamily="18" charset="0"/>
              </a:rPr>
            </a:br>
            <a:r>
              <a:rPr lang="en-US" b="1" dirty="0" smtClean="0">
                <a:latin typeface="Times New Roman" pitchFamily="18" charset="0"/>
              </a:rPr>
              <a:t>Services</a:t>
            </a:r>
            <a:endParaRPr lang="en-US" b="1" dirty="0">
              <a:latin typeface="Times New Roman" pitchFamily="18" charset="0"/>
            </a:endParaRPr>
          </a:p>
        </p:txBody>
      </p:sp>
      <p:sp>
        <p:nvSpPr>
          <p:cNvPr id="147475" name="Text Box 19"/>
          <p:cNvSpPr txBox="1">
            <a:spLocks noChangeArrowheads="1"/>
          </p:cNvSpPr>
          <p:nvPr/>
        </p:nvSpPr>
        <p:spPr bwMode="auto">
          <a:xfrm>
            <a:off x="2492992" y="228600"/>
            <a:ext cx="3470822" cy="707886"/>
          </a:xfrm>
          <a:prstGeom prst="rect">
            <a:avLst/>
          </a:prstGeom>
          <a:noFill/>
          <a:ln w="9525">
            <a:noFill/>
            <a:miter lim="800000"/>
            <a:headEnd/>
            <a:tailEnd/>
          </a:ln>
          <a:effectLst/>
        </p:spPr>
        <p:txBody>
          <a:bodyPr wrap="none">
            <a:spAutoFit/>
          </a:bodyPr>
          <a:lstStyle/>
          <a:p>
            <a:pPr algn="ctr" eaLnBrk="1" hangingPunct="1">
              <a:defRPr/>
            </a:pPr>
            <a:r>
              <a:rPr lang="en-US" sz="4000" b="1" dirty="0" smtClean="0">
                <a:solidFill>
                  <a:schemeClr val="accent1">
                    <a:lumMod val="40000"/>
                    <a:lumOff val="60000"/>
                  </a:schemeClr>
                </a:solidFill>
                <a:latin typeface="+mj-lt"/>
              </a:rPr>
              <a:t>Node Structure</a:t>
            </a:r>
            <a:endParaRPr lang="en-US" sz="4000" b="1" dirty="0">
              <a:solidFill>
                <a:schemeClr val="accent1">
                  <a:lumMod val="40000"/>
                  <a:lumOff val="60000"/>
                </a:schemeClr>
              </a:solidFill>
              <a:latin typeface="+mj-lt"/>
            </a:endParaRPr>
          </a:p>
        </p:txBody>
      </p:sp>
      <p:sp>
        <p:nvSpPr>
          <p:cNvPr id="17428" name="Oval 20"/>
          <p:cNvSpPr>
            <a:spLocks noChangeArrowheads="1"/>
          </p:cNvSpPr>
          <p:nvPr/>
        </p:nvSpPr>
        <p:spPr bwMode="auto">
          <a:xfrm>
            <a:off x="2743200" y="5181600"/>
            <a:ext cx="1676400" cy="15240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Triumph </a:t>
            </a:r>
          </a:p>
          <a:p>
            <a:pPr algn="ctr" eaLnBrk="1" hangingPunct="1"/>
            <a:r>
              <a:rPr lang="en-US" b="1" dirty="0" smtClean="0">
                <a:latin typeface="Times New Roman" pitchFamily="18" charset="0"/>
              </a:rPr>
              <a:t>Treatment </a:t>
            </a:r>
            <a:br>
              <a:rPr lang="en-US" b="1" dirty="0" smtClean="0">
                <a:latin typeface="Times New Roman" pitchFamily="18" charset="0"/>
              </a:rPr>
            </a:br>
            <a:r>
              <a:rPr lang="en-US" b="1" dirty="0" smtClean="0">
                <a:latin typeface="Times New Roman" pitchFamily="18" charset="0"/>
              </a:rPr>
              <a:t>Services</a:t>
            </a:r>
            <a:endParaRPr lang="en-US" b="1" dirty="0">
              <a:latin typeface="Times New Roman" pitchFamily="18" charset="0"/>
            </a:endParaRPr>
          </a:p>
        </p:txBody>
      </p:sp>
      <p:sp>
        <p:nvSpPr>
          <p:cNvPr id="17429" name="Oval 21"/>
          <p:cNvSpPr>
            <a:spLocks noChangeArrowheads="1"/>
          </p:cNvSpPr>
          <p:nvPr/>
        </p:nvSpPr>
        <p:spPr bwMode="auto">
          <a:xfrm>
            <a:off x="4572000" y="1143000"/>
            <a:ext cx="16764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Residence</a:t>
            </a:r>
            <a:br>
              <a:rPr lang="en-US" b="1" dirty="0" smtClean="0">
                <a:latin typeface="Times New Roman" pitchFamily="18" charset="0"/>
              </a:rPr>
            </a:br>
            <a:r>
              <a:rPr lang="en-US" b="1" dirty="0" smtClean="0">
                <a:latin typeface="Times New Roman" pitchFamily="18" charset="0"/>
              </a:rPr>
              <a:t> XII</a:t>
            </a:r>
            <a:endParaRPr lang="en-US" b="1" dirty="0">
              <a:latin typeface="Times New Roman" pitchFamily="18" charset="0"/>
            </a:endParaRPr>
          </a:p>
        </p:txBody>
      </p:sp>
      <p:sp>
        <p:nvSpPr>
          <p:cNvPr id="17433" name="Line 25"/>
          <p:cNvSpPr>
            <a:spLocks noChangeShapeType="1"/>
          </p:cNvSpPr>
          <p:nvPr/>
        </p:nvSpPr>
        <p:spPr bwMode="auto">
          <a:xfrm flipV="1">
            <a:off x="3886200" y="4724400"/>
            <a:ext cx="228600" cy="533400"/>
          </a:xfrm>
          <a:prstGeom prst="line">
            <a:avLst/>
          </a:prstGeom>
          <a:noFill/>
          <a:ln w="19050">
            <a:solidFill>
              <a:schemeClr val="accent1">
                <a:lumMod val="40000"/>
                <a:lumOff val="60000"/>
              </a:schemeClr>
            </a:solidFill>
            <a:miter lim="800000"/>
            <a:headEnd/>
            <a:tailEnd/>
          </a:ln>
        </p:spPr>
        <p:txBody>
          <a:bodyPr wrap="none"/>
          <a:lstStyle/>
          <a:p>
            <a:endParaRPr lang="en-US"/>
          </a:p>
        </p:txBody>
      </p:sp>
      <p:sp>
        <p:nvSpPr>
          <p:cNvPr id="17434" name="Line 26"/>
          <p:cNvSpPr>
            <a:spLocks noChangeShapeType="1"/>
          </p:cNvSpPr>
          <p:nvPr/>
        </p:nvSpPr>
        <p:spPr bwMode="auto">
          <a:xfrm flipH="1">
            <a:off x="4876800" y="2590800"/>
            <a:ext cx="228600" cy="381000"/>
          </a:xfrm>
          <a:prstGeom prst="line">
            <a:avLst/>
          </a:prstGeom>
          <a:noFill/>
          <a:ln w="19050">
            <a:solidFill>
              <a:schemeClr val="accent1">
                <a:lumMod val="40000"/>
                <a:lumOff val="60000"/>
              </a:schemeClr>
            </a:solidFill>
            <a:miter lim="800000"/>
            <a:headEnd/>
            <a:tailEnd/>
          </a:ln>
        </p:spPr>
        <p:txBody>
          <a:bodyPr wrap="none"/>
          <a:lstStyle/>
          <a:p>
            <a:endParaRPr lang="en-US"/>
          </a:p>
        </p:txBody>
      </p:sp>
      <p:sp>
        <p:nvSpPr>
          <p:cNvPr id="17435" name="Line 27"/>
          <p:cNvSpPr>
            <a:spLocks noChangeShapeType="1"/>
          </p:cNvSpPr>
          <p:nvPr/>
        </p:nvSpPr>
        <p:spPr bwMode="auto">
          <a:xfrm flipH="1" flipV="1">
            <a:off x="5562600" y="4191000"/>
            <a:ext cx="457200" cy="152400"/>
          </a:xfrm>
          <a:prstGeom prst="line">
            <a:avLst/>
          </a:prstGeom>
          <a:noFill/>
          <a:ln w="19050">
            <a:solidFill>
              <a:schemeClr val="accent1">
                <a:lumMod val="40000"/>
                <a:lumOff val="60000"/>
              </a:schemeClr>
            </a:solidFill>
            <a:miter lim="800000"/>
            <a:headEnd/>
            <a:tailEnd/>
          </a:ln>
        </p:spPr>
        <p:txBody>
          <a:bodyPr wrap="none"/>
          <a:lstStyle/>
          <a:p>
            <a:endParaRPr lang="en-US"/>
          </a:p>
        </p:txBody>
      </p:sp>
      <p:sp>
        <p:nvSpPr>
          <p:cNvPr id="17436" name="Oval 28"/>
          <p:cNvSpPr>
            <a:spLocks noChangeArrowheads="1"/>
          </p:cNvSpPr>
          <p:nvPr/>
        </p:nvSpPr>
        <p:spPr bwMode="auto">
          <a:xfrm>
            <a:off x="5943600" y="3962400"/>
            <a:ext cx="1676400" cy="13716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Puget </a:t>
            </a:r>
            <a:br>
              <a:rPr lang="en-US" b="1" dirty="0" smtClean="0">
                <a:latin typeface="Times New Roman" pitchFamily="18" charset="0"/>
              </a:rPr>
            </a:br>
            <a:r>
              <a:rPr lang="en-US" b="1" dirty="0" smtClean="0">
                <a:latin typeface="Times New Roman" pitchFamily="18" charset="0"/>
              </a:rPr>
              <a:t>Sound VA</a:t>
            </a:r>
            <a:endParaRPr lang="en-US" b="1" dirty="0">
              <a:latin typeface="Times New Roman" pitchFamily="18" charset="0"/>
            </a:endParaRPr>
          </a:p>
        </p:txBody>
      </p:sp>
      <p:sp>
        <p:nvSpPr>
          <p:cNvPr id="30" name="Oval 8"/>
          <p:cNvSpPr>
            <a:spLocks noChangeArrowheads="1"/>
          </p:cNvSpPr>
          <p:nvPr/>
        </p:nvSpPr>
        <p:spPr bwMode="auto">
          <a:xfrm>
            <a:off x="381000" y="762000"/>
            <a:ext cx="16764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Parent-Child </a:t>
            </a:r>
            <a:br>
              <a:rPr lang="en-US" b="1" dirty="0" smtClean="0">
                <a:latin typeface="Times New Roman" pitchFamily="18" charset="0"/>
              </a:rPr>
            </a:br>
            <a:r>
              <a:rPr lang="en-US" b="1" dirty="0" smtClean="0">
                <a:latin typeface="Times New Roman" pitchFamily="18" charset="0"/>
              </a:rPr>
              <a:t>Assistance </a:t>
            </a:r>
            <a:br>
              <a:rPr lang="en-US" b="1" dirty="0" smtClean="0">
                <a:latin typeface="Times New Roman" pitchFamily="18" charset="0"/>
              </a:rPr>
            </a:br>
            <a:r>
              <a:rPr lang="en-US" b="1" dirty="0" smtClean="0">
                <a:latin typeface="Times New Roman" pitchFamily="18" charset="0"/>
              </a:rPr>
              <a:t>Program</a:t>
            </a:r>
            <a:endParaRPr lang="en-US" b="1" dirty="0">
              <a:latin typeface="Times New Roman" pitchFamily="18" charset="0"/>
            </a:endParaRPr>
          </a:p>
        </p:txBody>
      </p:sp>
      <p:sp>
        <p:nvSpPr>
          <p:cNvPr id="31" name="Line 2"/>
          <p:cNvSpPr>
            <a:spLocks noChangeShapeType="1"/>
          </p:cNvSpPr>
          <p:nvPr/>
        </p:nvSpPr>
        <p:spPr bwMode="auto">
          <a:xfrm>
            <a:off x="1905000" y="1828800"/>
            <a:ext cx="1828800" cy="1371600"/>
          </a:xfrm>
          <a:prstGeom prst="line">
            <a:avLst/>
          </a:prstGeom>
          <a:noFill/>
          <a:ln w="19050">
            <a:solidFill>
              <a:schemeClr val="accent1">
                <a:lumMod val="40000"/>
                <a:lumOff val="60000"/>
              </a:schemeClr>
            </a:solidFill>
            <a:round/>
            <a:headEnd/>
            <a:tailEnd/>
          </a:ln>
        </p:spPr>
        <p:txBody>
          <a:bodyPr/>
          <a:lstStyle/>
          <a:p>
            <a:endParaRPr lang="en-US"/>
          </a:p>
        </p:txBody>
      </p:sp>
      <p:sp>
        <p:nvSpPr>
          <p:cNvPr id="32" name="Oval 11"/>
          <p:cNvSpPr>
            <a:spLocks noChangeArrowheads="1"/>
          </p:cNvSpPr>
          <p:nvPr/>
        </p:nvSpPr>
        <p:spPr bwMode="auto">
          <a:xfrm>
            <a:off x="228600" y="5181600"/>
            <a:ext cx="1676400" cy="15240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Group </a:t>
            </a:r>
            <a:br>
              <a:rPr lang="en-US" b="1" dirty="0" smtClean="0">
                <a:latin typeface="Times New Roman" pitchFamily="18" charset="0"/>
              </a:rPr>
            </a:br>
            <a:r>
              <a:rPr lang="en-US" b="1" dirty="0" smtClean="0">
                <a:latin typeface="Times New Roman" pitchFamily="18" charset="0"/>
              </a:rPr>
              <a:t>Health </a:t>
            </a:r>
            <a:br>
              <a:rPr lang="en-US" b="1" dirty="0" smtClean="0">
                <a:latin typeface="Times New Roman" pitchFamily="18" charset="0"/>
              </a:rPr>
            </a:br>
            <a:r>
              <a:rPr lang="en-US" b="1" dirty="0" smtClean="0">
                <a:latin typeface="Times New Roman" pitchFamily="18" charset="0"/>
              </a:rPr>
              <a:t>Cooperative</a:t>
            </a:r>
            <a:endParaRPr lang="en-US" b="1" dirty="0">
              <a:latin typeface="Times New Roman" pitchFamily="18" charset="0"/>
            </a:endParaRPr>
          </a:p>
        </p:txBody>
      </p:sp>
      <p:sp>
        <p:nvSpPr>
          <p:cNvPr id="33" name="Line 3"/>
          <p:cNvSpPr>
            <a:spLocks noChangeShapeType="1"/>
          </p:cNvSpPr>
          <p:nvPr/>
        </p:nvSpPr>
        <p:spPr bwMode="auto">
          <a:xfrm flipV="1">
            <a:off x="1905000" y="4572000"/>
            <a:ext cx="1905000" cy="1447800"/>
          </a:xfrm>
          <a:prstGeom prst="line">
            <a:avLst/>
          </a:prstGeom>
          <a:noFill/>
          <a:ln w="19050">
            <a:solidFill>
              <a:schemeClr val="accent1">
                <a:lumMod val="40000"/>
                <a:lumOff val="60000"/>
              </a:schemeClr>
            </a:solidFill>
            <a:round/>
            <a:headEnd/>
            <a:tailEnd/>
          </a:ln>
        </p:spPr>
        <p:txBody>
          <a:bodyPr/>
          <a:lstStyle/>
          <a:p>
            <a:endParaRPr lang="en-US"/>
          </a:p>
        </p:txBody>
      </p:sp>
      <p:sp>
        <p:nvSpPr>
          <p:cNvPr id="34" name="Oval 21"/>
          <p:cNvSpPr>
            <a:spLocks noChangeArrowheads="1"/>
          </p:cNvSpPr>
          <p:nvPr/>
        </p:nvSpPr>
        <p:spPr bwMode="auto">
          <a:xfrm>
            <a:off x="6934200" y="685800"/>
            <a:ext cx="1600200" cy="16002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Daybreak </a:t>
            </a:r>
            <a:br>
              <a:rPr lang="en-US" b="1" dirty="0" smtClean="0">
                <a:latin typeface="Times New Roman" pitchFamily="18" charset="0"/>
              </a:rPr>
            </a:br>
            <a:r>
              <a:rPr lang="en-US" b="1" dirty="0" smtClean="0">
                <a:latin typeface="Times New Roman" pitchFamily="18" charset="0"/>
              </a:rPr>
              <a:t>Youth </a:t>
            </a:r>
            <a:br>
              <a:rPr lang="en-US" b="1" dirty="0" smtClean="0">
                <a:latin typeface="Times New Roman" pitchFamily="18" charset="0"/>
              </a:rPr>
            </a:br>
            <a:r>
              <a:rPr lang="en-US" b="1" dirty="0" smtClean="0">
                <a:latin typeface="Times New Roman" pitchFamily="18" charset="0"/>
              </a:rPr>
              <a:t>Services</a:t>
            </a:r>
            <a:endParaRPr lang="en-US" b="1" dirty="0">
              <a:latin typeface="Times New Roman" pitchFamily="18" charset="0"/>
            </a:endParaRPr>
          </a:p>
        </p:txBody>
      </p:sp>
      <p:sp>
        <p:nvSpPr>
          <p:cNvPr id="35" name="Oval 21"/>
          <p:cNvSpPr>
            <a:spLocks noChangeArrowheads="1"/>
          </p:cNvSpPr>
          <p:nvPr/>
        </p:nvSpPr>
        <p:spPr bwMode="auto">
          <a:xfrm>
            <a:off x="7086600" y="5181600"/>
            <a:ext cx="1676400" cy="15240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S.E. Alaska</a:t>
            </a:r>
            <a:br>
              <a:rPr lang="en-US" b="1" dirty="0" smtClean="0">
                <a:latin typeface="Times New Roman" pitchFamily="18" charset="0"/>
              </a:rPr>
            </a:br>
            <a:r>
              <a:rPr lang="en-US" b="1" dirty="0" smtClean="0">
                <a:latin typeface="Times New Roman" pitchFamily="18" charset="0"/>
              </a:rPr>
              <a:t>Regional Health</a:t>
            </a:r>
            <a:br>
              <a:rPr lang="en-US" b="1" dirty="0" smtClean="0">
                <a:latin typeface="Times New Roman" pitchFamily="18" charset="0"/>
              </a:rPr>
            </a:br>
            <a:r>
              <a:rPr lang="en-US" b="1" dirty="0" smtClean="0">
                <a:latin typeface="Times New Roman" pitchFamily="18" charset="0"/>
              </a:rPr>
              <a:t>Consortium</a:t>
            </a:r>
            <a:endParaRPr lang="en-US" b="1" dirty="0">
              <a:latin typeface="Times New Roman" pitchFamily="18" charset="0"/>
            </a:endParaRPr>
          </a:p>
        </p:txBody>
      </p:sp>
      <p:sp>
        <p:nvSpPr>
          <p:cNvPr id="37" name="Oval 15"/>
          <p:cNvSpPr>
            <a:spLocks noChangeArrowheads="1"/>
          </p:cNvSpPr>
          <p:nvPr/>
        </p:nvSpPr>
        <p:spPr bwMode="auto">
          <a:xfrm>
            <a:off x="7467600" y="2971800"/>
            <a:ext cx="16764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b="1" dirty="0" smtClean="0">
                <a:latin typeface="Times New Roman" pitchFamily="18" charset="0"/>
              </a:rPr>
              <a:t>WA </a:t>
            </a:r>
            <a:br>
              <a:rPr lang="en-US" b="1" dirty="0" smtClean="0">
                <a:latin typeface="Times New Roman" pitchFamily="18" charset="0"/>
              </a:rPr>
            </a:br>
            <a:r>
              <a:rPr lang="en-US" b="1" dirty="0" smtClean="0">
                <a:latin typeface="Times New Roman" pitchFamily="18" charset="0"/>
              </a:rPr>
              <a:t>Physicians</a:t>
            </a:r>
            <a:br>
              <a:rPr lang="en-US" b="1" dirty="0" smtClean="0">
                <a:latin typeface="Times New Roman" pitchFamily="18" charset="0"/>
              </a:rPr>
            </a:br>
            <a:r>
              <a:rPr lang="en-US" b="1" dirty="0" smtClean="0">
                <a:latin typeface="Times New Roman" pitchFamily="18" charset="0"/>
              </a:rPr>
              <a:t>Health </a:t>
            </a:r>
            <a:r>
              <a:rPr lang="en-US" b="1" dirty="0" err="1" smtClean="0">
                <a:latin typeface="Times New Roman" pitchFamily="18" charset="0"/>
              </a:rPr>
              <a:t>Prog</a:t>
            </a:r>
            <a:r>
              <a:rPr lang="en-US" b="1" dirty="0" smtClean="0">
                <a:latin typeface="Times New Roman" pitchFamily="18" charset="0"/>
              </a:rPr>
              <a:t>.</a:t>
            </a:r>
            <a:br>
              <a:rPr lang="en-US" b="1" dirty="0" smtClean="0">
                <a:latin typeface="Times New Roman" pitchFamily="18" charset="0"/>
              </a:rPr>
            </a:br>
            <a:r>
              <a:rPr lang="en-US" sz="2000" b="1" dirty="0" smtClean="0">
                <a:latin typeface="Times New Roman" pitchFamily="18" charset="0"/>
              </a:rPr>
              <a:t> </a:t>
            </a:r>
            <a:br>
              <a:rPr lang="en-US" sz="2000" b="1" dirty="0" smtClean="0">
                <a:latin typeface="Times New Roman" pitchFamily="18" charset="0"/>
              </a:rPr>
            </a:br>
            <a:endParaRPr lang="en-US" sz="2000" b="1" dirty="0">
              <a:latin typeface="Times New Roman" pitchFamily="18" charset="0"/>
            </a:endParaRPr>
          </a:p>
        </p:txBody>
      </p:sp>
      <p:sp>
        <p:nvSpPr>
          <p:cNvPr id="38" name="Oval 15"/>
          <p:cNvSpPr>
            <a:spLocks noChangeArrowheads="1"/>
          </p:cNvSpPr>
          <p:nvPr/>
        </p:nvSpPr>
        <p:spPr bwMode="auto">
          <a:xfrm>
            <a:off x="152400" y="3124200"/>
            <a:ext cx="1524000" cy="1447800"/>
          </a:xfrm>
          <a:prstGeom prst="ellipse">
            <a:avLst/>
          </a:prstGeom>
          <a:solidFill>
            <a:srgbClr val="3366CC"/>
          </a:solidFill>
          <a:ln w="9525">
            <a:solidFill>
              <a:schemeClr val="tx1"/>
            </a:solidFill>
            <a:round/>
            <a:headEnd/>
            <a:tailEnd/>
          </a:ln>
        </p:spPr>
        <p:txBody>
          <a:bodyPr wrap="none" anchorCtr="1"/>
          <a:lstStyle/>
          <a:p>
            <a:pPr algn="ctr" eaLnBrk="1" hangingPunct="1"/>
            <a:r>
              <a:rPr lang="en-US" sz="2000" b="1" dirty="0" smtClean="0">
                <a:latin typeface="Times New Roman" pitchFamily="18" charset="0"/>
              </a:rPr>
              <a:t/>
            </a:r>
            <a:br>
              <a:rPr lang="en-US" sz="2000" b="1" dirty="0" smtClean="0">
                <a:latin typeface="Times New Roman" pitchFamily="18" charset="0"/>
              </a:rPr>
            </a:br>
            <a:r>
              <a:rPr lang="en-US" sz="1600" b="1" dirty="0" smtClean="0">
                <a:latin typeface="Times New Roman" pitchFamily="18" charset="0"/>
              </a:rPr>
              <a:t>C.H.A.M.M. P.</a:t>
            </a:r>
            <a:endParaRPr lang="en-US" sz="1600" b="1" dirty="0">
              <a:latin typeface="Times New Roman" pitchFamily="18" charset="0"/>
            </a:endParaRPr>
          </a:p>
        </p:txBody>
      </p:sp>
      <p:sp>
        <p:nvSpPr>
          <p:cNvPr id="39" name="Line 2"/>
          <p:cNvSpPr>
            <a:spLocks noChangeShapeType="1"/>
          </p:cNvSpPr>
          <p:nvPr/>
        </p:nvSpPr>
        <p:spPr bwMode="auto">
          <a:xfrm flipV="1">
            <a:off x="1676400" y="3886200"/>
            <a:ext cx="1752600" cy="0"/>
          </a:xfrm>
          <a:prstGeom prst="line">
            <a:avLst/>
          </a:prstGeom>
          <a:noFill/>
          <a:ln w="19050">
            <a:solidFill>
              <a:schemeClr val="accent1">
                <a:lumMod val="40000"/>
                <a:lumOff val="60000"/>
              </a:schemeClr>
            </a:solidFill>
            <a:round/>
            <a:headEnd/>
            <a:tailEnd/>
          </a:ln>
        </p:spPr>
        <p:txBody>
          <a:bodyPr/>
          <a:lstStyle/>
          <a:p>
            <a:endParaRPr lang="en-US"/>
          </a:p>
        </p:txBody>
      </p:sp>
      <p:sp>
        <p:nvSpPr>
          <p:cNvPr id="40" name="Line 2"/>
          <p:cNvSpPr>
            <a:spLocks noChangeShapeType="1"/>
          </p:cNvSpPr>
          <p:nvPr/>
        </p:nvSpPr>
        <p:spPr bwMode="auto">
          <a:xfrm flipV="1">
            <a:off x="5638800" y="3810000"/>
            <a:ext cx="1828800" cy="76200"/>
          </a:xfrm>
          <a:prstGeom prst="line">
            <a:avLst/>
          </a:prstGeom>
          <a:noFill/>
          <a:ln w="19050">
            <a:solidFill>
              <a:schemeClr val="accent1">
                <a:lumMod val="40000"/>
                <a:lumOff val="60000"/>
              </a:schemeClr>
            </a:solidFill>
            <a:round/>
            <a:headEnd/>
            <a:tailEnd/>
          </a:ln>
        </p:spPr>
        <p:txBody>
          <a:bodyPr/>
          <a:lstStyle/>
          <a:p>
            <a:endParaRPr lang="en-US"/>
          </a:p>
        </p:txBody>
      </p:sp>
      <p:sp>
        <p:nvSpPr>
          <p:cNvPr id="41" name="Line 2"/>
          <p:cNvSpPr>
            <a:spLocks noChangeShapeType="1"/>
          </p:cNvSpPr>
          <p:nvPr/>
        </p:nvSpPr>
        <p:spPr bwMode="auto">
          <a:xfrm>
            <a:off x="5257800" y="4572000"/>
            <a:ext cx="1828800" cy="1371600"/>
          </a:xfrm>
          <a:prstGeom prst="line">
            <a:avLst/>
          </a:prstGeom>
          <a:noFill/>
          <a:ln w="19050">
            <a:solidFill>
              <a:schemeClr val="accent1">
                <a:lumMod val="40000"/>
                <a:lumOff val="60000"/>
              </a:schemeClr>
            </a:solidFill>
            <a:round/>
            <a:headEnd/>
            <a:tailEnd/>
          </a:ln>
        </p:spPr>
        <p:txBody>
          <a:bodyPr/>
          <a:lstStyle/>
          <a:p>
            <a:endParaRPr lang="en-US"/>
          </a:p>
        </p:txBody>
      </p:sp>
      <p:sp>
        <p:nvSpPr>
          <p:cNvPr id="42" name="Line 2"/>
          <p:cNvSpPr>
            <a:spLocks noChangeShapeType="1"/>
          </p:cNvSpPr>
          <p:nvPr/>
        </p:nvSpPr>
        <p:spPr bwMode="auto">
          <a:xfrm flipV="1">
            <a:off x="5257800" y="1752600"/>
            <a:ext cx="1752600" cy="1447800"/>
          </a:xfrm>
          <a:prstGeom prst="line">
            <a:avLst/>
          </a:prstGeom>
          <a:noFill/>
          <a:ln w="19050">
            <a:solidFill>
              <a:schemeClr val="accent1">
                <a:lumMod val="40000"/>
                <a:lumOff val="60000"/>
              </a:schemeClr>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274638"/>
            <a:ext cx="8610600" cy="1143000"/>
          </a:xfrm>
        </p:spPr>
        <p:txBody>
          <a:bodyPr>
            <a:noAutofit/>
          </a:bodyPr>
          <a:lstStyle/>
          <a:p>
            <a:pPr algn="ctr" eaLnBrk="1" hangingPunct="1">
              <a:defRPr/>
            </a:pPr>
            <a:r>
              <a:rPr lang="en-US" sz="3600" b="1" dirty="0" smtClean="0">
                <a:solidFill>
                  <a:schemeClr val="accent1">
                    <a:lumMod val="40000"/>
                    <a:lumOff val="60000"/>
                  </a:schemeClr>
                </a:solidFill>
              </a:rPr>
              <a:t>Regional Research and Training Center (RRTC)</a:t>
            </a:r>
          </a:p>
        </p:txBody>
      </p:sp>
      <p:sp>
        <p:nvSpPr>
          <p:cNvPr id="15363" name="Rectangle 3"/>
          <p:cNvSpPr>
            <a:spLocks noGrp="1" noChangeArrowheads="1"/>
          </p:cNvSpPr>
          <p:nvPr>
            <p:ph idx="1"/>
          </p:nvPr>
        </p:nvSpPr>
        <p:spPr/>
        <p:txBody>
          <a:bodyPr>
            <a:normAutofit/>
          </a:bodyPr>
          <a:lstStyle/>
          <a:p>
            <a:pPr eaLnBrk="1" hangingPunct="1">
              <a:buClr>
                <a:schemeClr val="accent1">
                  <a:lumMod val="40000"/>
                  <a:lumOff val="60000"/>
                </a:schemeClr>
              </a:buClr>
              <a:buSzPct val="95000"/>
              <a:buFont typeface="Wingdings" pitchFamily="2" charset="2"/>
              <a:buChar char="v"/>
            </a:pPr>
            <a:r>
              <a:rPr lang="en-US" dirty="0" smtClean="0"/>
              <a:t>Initiates and Develops Protocols</a:t>
            </a:r>
          </a:p>
          <a:p>
            <a:pPr eaLnBrk="1" hangingPunct="1">
              <a:buClr>
                <a:schemeClr val="accent1">
                  <a:lumMod val="40000"/>
                  <a:lumOff val="60000"/>
                </a:schemeClr>
              </a:buClr>
              <a:buSzPct val="95000"/>
              <a:buFont typeface="Wingdings" pitchFamily="2" charset="2"/>
              <a:buChar char="v"/>
            </a:pPr>
            <a:r>
              <a:rPr lang="en-US" dirty="0" smtClean="0"/>
              <a:t>Arranges Community Treatment Program (CTP) Participation</a:t>
            </a:r>
          </a:p>
          <a:p>
            <a:pPr eaLnBrk="1" hangingPunct="1">
              <a:buClr>
                <a:schemeClr val="accent1">
                  <a:lumMod val="40000"/>
                  <a:lumOff val="60000"/>
                </a:schemeClr>
              </a:buClr>
              <a:buSzPct val="95000"/>
              <a:buFont typeface="Wingdings" pitchFamily="2" charset="2"/>
              <a:buChar char="v"/>
            </a:pPr>
            <a:r>
              <a:rPr lang="en-US" dirty="0" smtClean="0"/>
              <a:t>Conducts Training</a:t>
            </a:r>
          </a:p>
          <a:p>
            <a:pPr>
              <a:buClr>
                <a:schemeClr val="accent1">
                  <a:lumMod val="40000"/>
                  <a:lumOff val="60000"/>
                </a:schemeClr>
              </a:buClr>
              <a:buSzPct val="95000"/>
              <a:buFont typeface="Wingdings" pitchFamily="2" charset="2"/>
              <a:buChar char="v"/>
            </a:pPr>
            <a:r>
              <a:rPr lang="en-US" dirty="0" smtClean="0"/>
              <a:t>Conducts Studies</a:t>
            </a:r>
          </a:p>
          <a:p>
            <a:pPr>
              <a:buClr>
                <a:schemeClr val="accent1">
                  <a:lumMod val="40000"/>
                  <a:lumOff val="60000"/>
                </a:schemeClr>
              </a:buClr>
              <a:buSzPct val="95000"/>
              <a:buFont typeface="Wingdings" pitchFamily="2" charset="2"/>
              <a:buChar char="v"/>
            </a:pPr>
            <a:r>
              <a:rPr lang="en-US" dirty="0" smtClean="0"/>
              <a:t>Disseminates Regionally</a:t>
            </a:r>
          </a:p>
          <a:p>
            <a:pPr eaLnBrk="1" hangingPunct="1"/>
            <a:endParaRPr lang="en-US" dirty="0" smtClean="0"/>
          </a:p>
        </p:txBody>
      </p:sp>
      <p:sp>
        <p:nvSpPr>
          <p:cNvPr id="4" name="Oval 3"/>
          <p:cNvSpPr/>
          <p:nvPr/>
        </p:nvSpPr>
        <p:spPr>
          <a:xfrm>
            <a:off x="5257800" y="3505200"/>
            <a:ext cx="1905000" cy="1905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mj-lt"/>
              </a:rPr>
              <a:t>RRTC</a:t>
            </a:r>
            <a:endParaRPr lang="en-US" sz="3200" b="1" dirty="0">
              <a:latin typeface="+mj-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pPr algn="ctr" eaLnBrk="1" hangingPunct="1">
              <a:defRPr/>
            </a:pPr>
            <a:r>
              <a:rPr lang="en-US" sz="3600" b="1" dirty="0" smtClean="0">
                <a:solidFill>
                  <a:schemeClr val="accent1">
                    <a:lumMod val="40000"/>
                    <a:lumOff val="60000"/>
                  </a:schemeClr>
                </a:solidFill>
              </a:rPr>
              <a:t>Community Treatment Program (CTP)</a:t>
            </a:r>
          </a:p>
        </p:txBody>
      </p:sp>
      <p:sp>
        <p:nvSpPr>
          <p:cNvPr id="16387" name="Rectangle 3"/>
          <p:cNvSpPr>
            <a:spLocks noGrp="1" noChangeArrowheads="1"/>
          </p:cNvSpPr>
          <p:nvPr>
            <p:ph idx="1"/>
          </p:nvPr>
        </p:nvSpPr>
        <p:spPr/>
        <p:txBody>
          <a:bodyPr>
            <a:normAutofit/>
          </a:bodyPr>
          <a:lstStyle/>
          <a:p>
            <a:pPr>
              <a:buClr>
                <a:schemeClr val="accent1">
                  <a:lumMod val="40000"/>
                  <a:lumOff val="60000"/>
                </a:schemeClr>
              </a:buClr>
              <a:buSzPct val="95000"/>
              <a:buFont typeface="Wingdings" pitchFamily="2" charset="2"/>
              <a:buChar char="v"/>
            </a:pPr>
            <a:r>
              <a:rPr lang="en-US" dirty="0" smtClean="0"/>
              <a:t>Equal representation on national CTN Steering Committee</a:t>
            </a:r>
          </a:p>
          <a:p>
            <a:pPr>
              <a:buClr>
                <a:schemeClr val="accent1">
                  <a:lumMod val="40000"/>
                  <a:lumOff val="60000"/>
                </a:schemeClr>
              </a:buClr>
              <a:buSzPct val="95000"/>
              <a:buFont typeface="Wingdings" pitchFamily="2" charset="2"/>
              <a:buChar char="v"/>
            </a:pPr>
            <a:r>
              <a:rPr lang="en-US" dirty="0" smtClean="0"/>
              <a:t>Participates fully in CTN committees</a:t>
            </a:r>
            <a:endParaRPr lang="en-US" dirty="0" smtClean="0">
              <a:solidFill>
                <a:srgbClr val="FFFF00"/>
              </a:solidFill>
            </a:endParaRPr>
          </a:p>
          <a:p>
            <a:pPr>
              <a:buClr>
                <a:schemeClr val="accent1">
                  <a:lumMod val="40000"/>
                  <a:lumOff val="60000"/>
                </a:schemeClr>
              </a:buClr>
              <a:buSzPct val="95000"/>
              <a:buFont typeface="Wingdings" pitchFamily="2" charset="2"/>
              <a:buChar char="v"/>
            </a:pPr>
            <a:r>
              <a:rPr lang="en-US" dirty="0" smtClean="0"/>
              <a:t>Generates clinically relevant concepts</a:t>
            </a:r>
          </a:p>
          <a:p>
            <a:pPr eaLnBrk="1" hangingPunct="1">
              <a:buClr>
                <a:schemeClr val="accent1">
                  <a:lumMod val="40000"/>
                  <a:lumOff val="60000"/>
                </a:schemeClr>
              </a:buClr>
              <a:buSzPct val="95000"/>
              <a:buFont typeface="Wingdings" pitchFamily="2" charset="2"/>
              <a:buChar char="v"/>
            </a:pPr>
            <a:r>
              <a:rPr lang="en-US" dirty="0" smtClean="0"/>
              <a:t>Provides setting and staffing for CTN studies</a:t>
            </a:r>
          </a:p>
          <a:p>
            <a:pPr eaLnBrk="1" hangingPunct="1">
              <a:buClr>
                <a:schemeClr val="accent1">
                  <a:lumMod val="40000"/>
                  <a:lumOff val="60000"/>
                </a:schemeClr>
              </a:buClr>
              <a:buSzPct val="95000"/>
              <a:buFont typeface="Wingdings" pitchFamily="2" charset="2"/>
              <a:buChar char="v"/>
            </a:pPr>
            <a:r>
              <a:rPr lang="en-US" dirty="0" smtClean="0"/>
              <a:t>Collects data</a:t>
            </a:r>
          </a:p>
          <a:p>
            <a:pPr eaLnBrk="1" hangingPunct="1">
              <a:buClr>
                <a:schemeClr val="accent1">
                  <a:lumMod val="40000"/>
                  <a:lumOff val="60000"/>
                </a:schemeClr>
              </a:buClr>
              <a:buSzPct val="95000"/>
              <a:buFont typeface="Wingdings" pitchFamily="2" charset="2"/>
              <a:buChar char="v"/>
            </a:pPr>
            <a:r>
              <a:rPr lang="en-US" dirty="0" smtClean="0"/>
              <a:t>Potential early adopters</a:t>
            </a:r>
          </a:p>
        </p:txBody>
      </p:sp>
      <p:sp>
        <p:nvSpPr>
          <p:cNvPr id="4" name="Oval 3"/>
          <p:cNvSpPr/>
          <p:nvPr/>
        </p:nvSpPr>
        <p:spPr>
          <a:xfrm>
            <a:off x="6400800" y="4343400"/>
            <a:ext cx="1981200" cy="1828800"/>
          </a:xfrm>
          <a:prstGeom prst="ellipse">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mj-lt"/>
              </a:rPr>
              <a:t>CTP</a:t>
            </a:r>
            <a:endParaRPr lang="en-US" sz="3600" b="1" dirty="0">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algn="ctr" eaLnBrk="1" hangingPunct="1">
              <a:defRPr/>
            </a:pPr>
            <a:r>
              <a:rPr lang="en-US" sz="4400" b="1" dirty="0" smtClean="0">
                <a:solidFill>
                  <a:schemeClr val="accent1">
                    <a:lumMod val="40000"/>
                    <a:lumOff val="60000"/>
                  </a:schemeClr>
                </a:solidFill>
                <a:effectLst>
                  <a:outerShdw blurRad="38100" dist="38100" dir="2700000" algn="tl">
                    <a:srgbClr val="000000">
                      <a:alpha val="43137"/>
                    </a:srgbClr>
                  </a:outerShdw>
                </a:effectLst>
              </a:rPr>
              <a:t>Assumptions Underlying CTN*</a:t>
            </a:r>
            <a:r>
              <a:rPr lang="en-US" dirty="0" smtClean="0"/>
              <a:t>	</a:t>
            </a:r>
          </a:p>
        </p:txBody>
      </p:sp>
      <p:sp>
        <p:nvSpPr>
          <p:cNvPr id="13315" name="Rectangle 3"/>
          <p:cNvSpPr>
            <a:spLocks noGrp="1" noChangeArrowheads="1"/>
          </p:cNvSpPr>
          <p:nvPr>
            <p:ph idx="1"/>
          </p:nvPr>
        </p:nvSpPr>
        <p:spPr/>
        <p:txBody>
          <a:bodyPr>
            <a:normAutofit/>
          </a:bodyPr>
          <a:lstStyle/>
          <a:p>
            <a:pPr>
              <a:spcAft>
                <a:spcPts val="1200"/>
              </a:spcAft>
              <a:buClr>
                <a:schemeClr val="accent1">
                  <a:lumMod val="40000"/>
                  <a:lumOff val="60000"/>
                </a:schemeClr>
              </a:buClr>
              <a:buSzPct val="95000"/>
              <a:buFont typeface="Wingdings" pitchFamily="2" charset="2"/>
              <a:buChar char="v"/>
            </a:pPr>
            <a:r>
              <a:rPr lang="en-US" dirty="0" smtClean="0"/>
              <a:t>Research findings that would benefit patients are not being used.  </a:t>
            </a:r>
          </a:p>
          <a:p>
            <a:pPr eaLnBrk="1" hangingPunct="1">
              <a:spcAft>
                <a:spcPts val="1200"/>
              </a:spcAft>
              <a:buClr>
                <a:schemeClr val="accent1">
                  <a:lumMod val="40000"/>
                  <a:lumOff val="60000"/>
                </a:schemeClr>
              </a:buClr>
              <a:buSzPct val="95000"/>
              <a:buFont typeface="Wingdings" pitchFamily="2" charset="2"/>
              <a:buChar char="v"/>
            </a:pPr>
            <a:r>
              <a:rPr lang="en-US" dirty="0" smtClean="0"/>
              <a:t>Research will be aided by 2-way communication &amp; long-term collaboration between CTPs &amp; researchers.</a:t>
            </a:r>
          </a:p>
          <a:p>
            <a:pPr eaLnBrk="1" hangingPunct="1">
              <a:spcAft>
                <a:spcPts val="1200"/>
              </a:spcAft>
              <a:buClr>
                <a:schemeClr val="accent1">
                  <a:lumMod val="40000"/>
                  <a:lumOff val="60000"/>
                </a:schemeClr>
              </a:buClr>
              <a:buSzPct val="95000"/>
              <a:buFont typeface="Wingdings" pitchFamily="2" charset="2"/>
              <a:buChar char="v"/>
            </a:pPr>
            <a:r>
              <a:rPr lang="en-US" dirty="0" smtClean="0"/>
              <a:t>CTPs will benefit from participating in research.</a:t>
            </a:r>
          </a:p>
        </p:txBody>
      </p:sp>
      <p:sp>
        <p:nvSpPr>
          <p:cNvPr id="13316" name="Text Box 4"/>
          <p:cNvSpPr txBox="1">
            <a:spLocks noChangeArrowheads="1"/>
          </p:cNvSpPr>
          <p:nvPr/>
        </p:nvSpPr>
        <p:spPr bwMode="auto">
          <a:xfrm>
            <a:off x="1371600" y="6096000"/>
            <a:ext cx="3089275" cy="457200"/>
          </a:xfrm>
          <a:prstGeom prst="rect">
            <a:avLst/>
          </a:prstGeom>
          <a:noFill/>
          <a:ln w="9525">
            <a:noFill/>
            <a:miter lim="800000"/>
            <a:headEnd/>
            <a:tailEnd/>
          </a:ln>
        </p:spPr>
        <p:txBody>
          <a:bodyPr wrap="none">
            <a:spAutoFit/>
          </a:bodyPr>
          <a:lstStyle/>
          <a:p>
            <a:pPr eaLnBrk="1" hangingPunct="1"/>
            <a:r>
              <a:rPr lang="en-US" sz="2400" dirty="0">
                <a:latin typeface="Times New Roman" pitchFamily="18" charset="0"/>
              </a:rPr>
              <a:t>* Also from IOM, 1998</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458200" cy="1143000"/>
          </a:xfrm>
        </p:spPr>
        <p:txBody>
          <a:bodyPr>
            <a:normAutofit/>
          </a:bodyPr>
          <a:lstStyle/>
          <a:p>
            <a:pPr algn="ctr"/>
            <a:r>
              <a:rPr lang="en-US" sz="3200" b="1" dirty="0" smtClean="0">
                <a:solidFill>
                  <a:schemeClr val="accent1">
                    <a:lumMod val="40000"/>
                    <a:lumOff val="60000"/>
                  </a:schemeClr>
                </a:solidFill>
              </a:rPr>
              <a:t>Multi-Site Hybrid Efficacy – Effectiveness* Trials</a:t>
            </a:r>
            <a:endParaRPr lang="en-US" sz="3200" b="1" dirty="0">
              <a:solidFill>
                <a:schemeClr val="accent1">
                  <a:lumMod val="40000"/>
                  <a:lumOff val="60000"/>
                </a:schemeClr>
              </a:solidFill>
            </a:endParaRPr>
          </a:p>
        </p:txBody>
      </p:sp>
      <p:sp>
        <p:nvSpPr>
          <p:cNvPr id="4" name="Text Placeholder 3"/>
          <p:cNvSpPr>
            <a:spLocks noGrp="1"/>
          </p:cNvSpPr>
          <p:nvPr>
            <p:ph type="body" idx="1"/>
          </p:nvPr>
        </p:nvSpPr>
        <p:spPr>
          <a:xfrm>
            <a:off x="533400" y="1295400"/>
            <a:ext cx="4040188" cy="533400"/>
          </a:xfrm>
        </p:spPr>
        <p:txBody>
          <a:bodyPr/>
          <a:lstStyle/>
          <a:p>
            <a:pPr algn="ctr"/>
            <a:r>
              <a:rPr lang="en-US" dirty="0" smtClean="0"/>
              <a:t>External Validity	</a:t>
            </a:r>
            <a:endParaRPr lang="en-US" dirty="0"/>
          </a:p>
        </p:txBody>
      </p:sp>
      <p:sp>
        <p:nvSpPr>
          <p:cNvPr id="5" name="Text Placeholder 4"/>
          <p:cNvSpPr>
            <a:spLocks noGrp="1"/>
          </p:cNvSpPr>
          <p:nvPr>
            <p:ph type="body" sz="half" idx="3"/>
          </p:nvPr>
        </p:nvSpPr>
        <p:spPr>
          <a:xfrm>
            <a:off x="4572000" y="1295400"/>
            <a:ext cx="4041775" cy="533400"/>
          </a:xfrm>
        </p:spPr>
        <p:txBody>
          <a:bodyPr/>
          <a:lstStyle/>
          <a:p>
            <a:pPr algn="ctr"/>
            <a:r>
              <a:rPr lang="en-US" dirty="0" smtClean="0"/>
              <a:t>Internal Validity</a:t>
            </a:r>
            <a:endParaRPr lang="en-US" dirty="0"/>
          </a:p>
        </p:txBody>
      </p:sp>
      <p:sp>
        <p:nvSpPr>
          <p:cNvPr id="3" name="Content Placeholder 2"/>
          <p:cNvSpPr>
            <a:spLocks noGrp="1"/>
          </p:cNvSpPr>
          <p:nvPr>
            <p:ph sz="quarter" idx="2"/>
          </p:nvPr>
        </p:nvSpPr>
        <p:spPr>
          <a:xfrm>
            <a:off x="381000" y="1905000"/>
            <a:ext cx="4040188" cy="4246563"/>
          </a:xfrm>
        </p:spPr>
        <p:txBody>
          <a:bodyPr>
            <a:normAutofit lnSpcReduction="10000"/>
          </a:bodyPr>
          <a:lstStyle/>
          <a:p>
            <a:pPr>
              <a:buClr>
                <a:schemeClr val="accent1">
                  <a:lumMod val="40000"/>
                  <a:lumOff val="60000"/>
                </a:schemeClr>
              </a:buClr>
              <a:buSzPct val="95000"/>
              <a:buFont typeface="Wingdings" pitchFamily="2" charset="2"/>
              <a:buChar char="v"/>
            </a:pPr>
            <a:r>
              <a:rPr lang="en-US" dirty="0" smtClean="0"/>
              <a:t>Community-based clinics</a:t>
            </a:r>
          </a:p>
          <a:p>
            <a:pPr>
              <a:buClr>
                <a:schemeClr val="accent1">
                  <a:lumMod val="40000"/>
                  <a:lumOff val="60000"/>
                </a:schemeClr>
              </a:buClr>
              <a:buSzPct val="95000"/>
              <a:buFont typeface="Wingdings" pitchFamily="2" charset="2"/>
              <a:buChar char="v"/>
            </a:pPr>
            <a:r>
              <a:rPr lang="en-US" dirty="0" smtClean="0"/>
              <a:t>Heterogeneity of participants</a:t>
            </a:r>
          </a:p>
          <a:p>
            <a:pPr>
              <a:buClr>
                <a:schemeClr val="accent1">
                  <a:lumMod val="40000"/>
                  <a:lumOff val="60000"/>
                </a:schemeClr>
              </a:buClr>
              <a:buSzPct val="95000"/>
              <a:buFont typeface="Wingdings" pitchFamily="2" charset="2"/>
              <a:buChar char="v"/>
            </a:pPr>
            <a:r>
              <a:rPr lang="en-US" dirty="0" smtClean="0"/>
              <a:t>Community clinicians, </a:t>
            </a:r>
          </a:p>
          <a:p>
            <a:pPr>
              <a:buClr>
                <a:schemeClr val="accent1">
                  <a:lumMod val="40000"/>
                  <a:lumOff val="60000"/>
                </a:schemeClr>
              </a:buClr>
              <a:buSzPct val="95000"/>
              <a:buFont typeface="Wingdings" pitchFamily="2" charset="2"/>
              <a:buChar char="v"/>
            </a:pPr>
            <a:r>
              <a:rPr lang="en-US" dirty="0" smtClean="0"/>
              <a:t>Comparison to “treatment-as-usual” </a:t>
            </a:r>
          </a:p>
          <a:p>
            <a:pPr>
              <a:buClr>
                <a:schemeClr val="accent1">
                  <a:lumMod val="40000"/>
                  <a:lumOff val="60000"/>
                </a:schemeClr>
              </a:buClr>
              <a:buSzPct val="95000"/>
              <a:buFont typeface="Wingdings" pitchFamily="2" charset="2"/>
              <a:buChar char="v"/>
            </a:pPr>
            <a:r>
              <a:rPr lang="en-US" dirty="0" smtClean="0"/>
              <a:t>Cost-effectiveness evaluation </a:t>
            </a:r>
          </a:p>
          <a:p>
            <a:pPr>
              <a:buClr>
                <a:schemeClr val="accent1">
                  <a:lumMod val="40000"/>
                  <a:lumOff val="60000"/>
                </a:schemeClr>
              </a:buClr>
              <a:buSzPct val="95000"/>
              <a:buFont typeface="Wingdings" pitchFamily="2" charset="2"/>
              <a:buChar char="v"/>
            </a:pPr>
            <a:r>
              <a:rPr lang="en-US" dirty="0" smtClean="0"/>
              <a:t>Patient &amp; clinician satisfaction</a:t>
            </a:r>
          </a:p>
          <a:p>
            <a:pPr>
              <a:buClr>
                <a:schemeClr val="accent1">
                  <a:lumMod val="40000"/>
                  <a:lumOff val="60000"/>
                </a:schemeClr>
              </a:buClr>
              <a:buSzPct val="95000"/>
              <a:buFont typeface="Wingdings" pitchFamily="2" charset="2"/>
              <a:buChar char="v"/>
            </a:pPr>
            <a:r>
              <a:rPr lang="en-US" dirty="0" smtClean="0"/>
              <a:t>Interest in sustainability</a:t>
            </a:r>
            <a:endParaRPr lang="en-US" dirty="0"/>
          </a:p>
        </p:txBody>
      </p:sp>
      <p:sp>
        <p:nvSpPr>
          <p:cNvPr id="6" name="Content Placeholder 5"/>
          <p:cNvSpPr>
            <a:spLocks noGrp="1"/>
          </p:cNvSpPr>
          <p:nvPr>
            <p:ph sz="quarter" idx="4"/>
          </p:nvPr>
        </p:nvSpPr>
        <p:spPr>
          <a:xfrm>
            <a:off x="4572000" y="1905000"/>
            <a:ext cx="4041775" cy="3941763"/>
          </a:xfrm>
        </p:spPr>
        <p:txBody>
          <a:bodyPr/>
          <a:lstStyle/>
          <a:p>
            <a:pPr>
              <a:buClr>
                <a:schemeClr val="accent1">
                  <a:lumMod val="40000"/>
                  <a:lumOff val="60000"/>
                </a:schemeClr>
              </a:buClr>
              <a:buSzPct val="95000"/>
              <a:buFont typeface="Wingdings" pitchFamily="2" charset="2"/>
              <a:buChar char="v"/>
            </a:pPr>
            <a:r>
              <a:rPr lang="en-US" dirty="0" smtClean="0"/>
              <a:t>Random assignment</a:t>
            </a:r>
          </a:p>
          <a:p>
            <a:pPr>
              <a:buClr>
                <a:schemeClr val="accent1">
                  <a:lumMod val="40000"/>
                  <a:lumOff val="60000"/>
                </a:schemeClr>
              </a:buClr>
              <a:buSzPct val="95000"/>
              <a:buFont typeface="Wingdings" pitchFamily="2" charset="2"/>
              <a:buChar char="v"/>
            </a:pPr>
            <a:r>
              <a:rPr lang="en-US" dirty="0" smtClean="0"/>
              <a:t>Study protocol &amp; operations manual</a:t>
            </a:r>
          </a:p>
          <a:p>
            <a:pPr>
              <a:buClr>
                <a:schemeClr val="accent1">
                  <a:lumMod val="40000"/>
                  <a:lumOff val="60000"/>
                </a:schemeClr>
              </a:buClr>
              <a:buSzPct val="95000"/>
              <a:buFont typeface="Wingdings" pitchFamily="2" charset="2"/>
              <a:buChar char="v"/>
            </a:pPr>
            <a:r>
              <a:rPr lang="en-US" dirty="0" smtClean="0"/>
              <a:t>Manual-based treatment</a:t>
            </a:r>
          </a:p>
          <a:p>
            <a:pPr>
              <a:buClr>
                <a:schemeClr val="accent1">
                  <a:lumMod val="40000"/>
                  <a:lumOff val="60000"/>
                </a:schemeClr>
              </a:buClr>
              <a:buSzPct val="95000"/>
              <a:buFont typeface="Wingdings" pitchFamily="2" charset="2"/>
              <a:buChar char="v"/>
            </a:pPr>
            <a:r>
              <a:rPr lang="en-US" dirty="0" smtClean="0"/>
              <a:t>Fidelity monitoring</a:t>
            </a:r>
          </a:p>
          <a:p>
            <a:pPr>
              <a:buClr>
                <a:schemeClr val="accent1">
                  <a:lumMod val="40000"/>
                  <a:lumOff val="60000"/>
                </a:schemeClr>
              </a:buClr>
              <a:buSzPct val="95000"/>
              <a:buFont typeface="Wingdings" pitchFamily="2" charset="2"/>
              <a:buChar char="v"/>
            </a:pPr>
            <a:r>
              <a:rPr lang="en-US" dirty="0" smtClean="0"/>
              <a:t>Standard measures</a:t>
            </a:r>
          </a:p>
          <a:p>
            <a:pPr>
              <a:buClr>
                <a:schemeClr val="accent1">
                  <a:lumMod val="40000"/>
                  <a:lumOff val="60000"/>
                </a:schemeClr>
              </a:buClr>
              <a:buSzPct val="95000"/>
              <a:buFont typeface="Wingdings" pitchFamily="2" charset="2"/>
              <a:buChar char="v"/>
            </a:pPr>
            <a:r>
              <a:rPr lang="en-US" dirty="0" smtClean="0"/>
              <a:t>Quality assurance</a:t>
            </a:r>
          </a:p>
          <a:p>
            <a:pPr>
              <a:buClr>
                <a:schemeClr val="accent1">
                  <a:lumMod val="40000"/>
                  <a:lumOff val="60000"/>
                </a:schemeClr>
              </a:buClr>
              <a:buSzPct val="95000"/>
              <a:buFont typeface="Wingdings" pitchFamily="2" charset="2"/>
              <a:buChar char="v"/>
            </a:pPr>
            <a:endParaRPr lang="en-US" dirty="0" smtClean="0"/>
          </a:p>
          <a:p>
            <a:endParaRPr lang="en-US" dirty="0"/>
          </a:p>
        </p:txBody>
      </p:sp>
      <p:sp>
        <p:nvSpPr>
          <p:cNvPr id="7" name="TextBox 6"/>
          <p:cNvSpPr txBox="1"/>
          <p:nvPr/>
        </p:nvSpPr>
        <p:spPr>
          <a:xfrm>
            <a:off x="609600" y="6400800"/>
            <a:ext cx="6930102" cy="369332"/>
          </a:xfrm>
          <a:prstGeom prst="rect">
            <a:avLst/>
          </a:prstGeom>
          <a:noFill/>
        </p:spPr>
        <p:txBody>
          <a:bodyPr wrap="none" rtlCol="0">
            <a:spAutoFit/>
          </a:bodyPr>
          <a:lstStyle/>
          <a:p>
            <a:r>
              <a:rPr lang="en-US" b="1" dirty="0" smtClean="0">
                <a:solidFill>
                  <a:schemeClr val="accent1">
                    <a:lumMod val="40000"/>
                    <a:lumOff val="60000"/>
                  </a:schemeClr>
                </a:solidFill>
              </a:rPr>
              <a:t>* </a:t>
            </a:r>
            <a:r>
              <a:rPr lang="en-US" dirty="0" smtClean="0"/>
              <a:t>Carroll, K.M. &amp; </a:t>
            </a:r>
            <a:r>
              <a:rPr lang="en-US" dirty="0" err="1" smtClean="0"/>
              <a:t>Rounsaville</a:t>
            </a:r>
            <a:r>
              <a:rPr lang="en-US" dirty="0" smtClean="0"/>
              <a:t>, B.J. (2003) </a:t>
            </a:r>
            <a:r>
              <a:rPr lang="en-US" i="1" dirty="0" smtClean="0"/>
              <a:t>Psychiatric Services, 54.</a:t>
            </a:r>
            <a:endParaRPr lang="en-US" i="1" dirty="0"/>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11.6"/>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2915</TotalTime>
  <Words>2654</Words>
  <Application>Microsoft Office PowerPoint</Application>
  <PresentationFormat>On-screen Show (4:3)</PresentationFormat>
  <Paragraphs>281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Technic</vt:lpstr>
      <vt:lpstr>NIDA’s clinical trials network:  a source of social work practice-relevant knowledge</vt:lpstr>
      <vt:lpstr>PowerPoint Presentation</vt:lpstr>
      <vt:lpstr>CTN Mission</vt:lpstr>
      <vt:lpstr>PowerPoint Presentation</vt:lpstr>
      <vt:lpstr>PowerPoint Presentation</vt:lpstr>
      <vt:lpstr>Regional Research and Training Center (RRTC)</vt:lpstr>
      <vt:lpstr>Community Treatment Program (CTP)</vt:lpstr>
      <vt:lpstr>Assumptions Underlying CTN* </vt:lpstr>
      <vt:lpstr>Multi-Site Hybrid Efficacy – Effectiveness* Trials</vt:lpstr>
      <vt:lpstr>Increasing Role for Social Work in Addiction Treatment</vt:lpstr>
      <vt:lpstr>Social Workers’ Multiple Roles in Behavioral Health </vt:lpstr>
      <vt:lpstr>What does the CTN Offer Social Workers?</vt:lpstr>
      <vt:lpstr>What does the CTN Offer Social Workers?</vt:lpstr>
      <vt:lpstr>EBPs for SUD</vt:lpstr>
      <vt:lpstr>EBPs for Adolescents</vt:lpstr>
      <vt:lpstr>HIV Prevention</vt:lpstr>
      <vt:lpstr>Evidence-Based for Marginalized Populations?</vt:lpstr>
      <vt:lpstr>Cost-Benefit</vt:lpstr>
      <vt:lpstr>Training in EBPs</vt:lpstr>
      <vt:lpstr>Treatment Sites</vt:lpstr>
      <vt:lpstr>Sustainability of EBPs</vt:lpstr>
      <vt:lpstr>Adoption of Buprenorphine over 4 year period in the CTN:  Cross-sectional data</vt:lpstr>
      <vt:lpstr>Adoption of Motivational Incentives over  4 year period in the CTN:  Cross-sectional data</vt:lpstr>
      <vt:lpstr>PowerPoint Presentation</vt:lpstr>
      <vt:lpstr>http://www.ctndatashare.org/</vt:lpstr>
      <vt:lpstr>  The NIDA/SAMHSA Blending Initiative   Three components:  </vt:lpstr>
      <vt:lpstr>Blending Teams</vt:lpstr>
      <vt:lpstr>Blending Process</vt:lpstr>
      <vt:lpstr>Current Blending Packages</vt:lpstr>
      <vt:lpstr>Blending Packages Available in Spanish</vt:lpstr>
      <vt:lpstr>Products Under Development </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ADAI</dc:creator>
  <cp:lastModifiedBy>Meg Brunner</cp:lastModifiedBy>
  <cp:revision>234</cp:revision>
  <dcterms:created xsi:type="dcterms:W3CDTF">2005-12-02T22:15:18Z</dcterms:created>
  <dcterms:modified xsi:type="dcterms:W3CDTF">2012-01-23T20:16:08Z</dcterms:modified>
</cp:coreProperties>
</file>