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
  </p:notesMasterIdLst>
  <p:handoutMasterIdLst>
    <p:handoutMasterId r:id="rId4"/>
  </p:handoutMasterIdLst>
  <p:sldIdLst>
    <p:sldId id="256" r:id="rId2"/>
  </p:sldIdLst>
  <p:sldSz cx="40233600" cy="31089600"/>
  <p:notesSz cx="9296400" cy="6858000"/>
  <p:defaultTextStyle>
    <a:defPPr>
      <a:defRPr lang="en-US"/>
    </a:defPPr>
    <a:lvl1pPr algn="l" rtl="0" fontAlgn="base">
      <a:spcBef>
        <a:spcPct val="0"/>
      </a:spcBef>
      <a:spcAft>
        <a:spcPct val="0"/>
      </a:spcAft>
      <a:defRPr sz="2200" kern="1200">
        <a:solidFill>
          <a:schemeClr val="tx1"/>
        </a:solidFill>
        <a:latin typeface="Times New Roman" pitchFamily="48" charset="0"/>
        <a:ea typeface="+mn-ea"/>
        <a:cs typeface="+mn-cs"/>
      </a:defRPr>
    </a:lvl1pPr>
    <a:lvl2pPr marL="457076" algn="l" rtl="0" fontAlgn="base">
      <a:spcBef>
        <a:spcPct val="0"/>
      </a:spcBef>
      <a:spcAft>
        <a:spcPct val="0"/>
      </a:spcAft>
      <a:defRPr sz="2200" kern="1200">
        <a:solidFill>
          <a:schemeClr val="tx1"/>
        </a:solidFill>
        <a:latin typeface="Times New Roman" pitchFamily="48" charset="0"/>
        <a:ea typeface="+mn-ea"/>
        <a:cs typeface="+mn-cs"/>
      </a:defRPr>
    </a:lvl2pPr>
    <a:lvl3pPr marL="914151" algn="l" rtl="0" fontAlgn="base">
      <a:spcBef>
        <a:spcPct val="0"/>
      </a:spcBef>
      <a:spcAft>
        <a:spcPct val="0"/>
      </a:spcAft>
      <a:defRPr sz="2200" kern="1200">
        <a:solidFill>
          <a:schemeClr val="tx1"/>
        </a:solidFill>
        <a:latin typeface="Times New Roman" pitchFamily="48" charset="0"/>
        <a:ea typeface="+mn-ea"/>
        <a:cs typeface="+mn-cs"/>
      </a:defRPr>
    </a:lvl3pPr>
    <a:lvl4pPr marL="1371227" algn="l" rtl="0" fontAlgn="base">
      <a:spcBef>
        <a:spcPct val="0"/>
      </a:spcBef>
      <a:spcAft>
        <a:spcPct val="0"/>
      </a:spcAft>
      <a:defRPr sz="2200" kern="1200">
        <a:solidFill>
          <a:schemeClr val="tx1"/>
        </a:solidFill>
        <a:latin typeface="Times New Roman" pitchFamily="48" charset="0"/>
        <a:ea typeface="+mn-ea"/>
        <a:cs typeface="+mn-cs"/>
      </a:defRPr>
    </a:lvl4pPr>
    <a:lvl5pPr marL="1828302" algn="l" rtl="0" fontAlgn="base">
      <a:spcBef>
        <a:spcPct val="0"/>
      </a:spcBef>
      <a:spcAft>
        <a:spcPct val="0"/>
      </a:spcAft>
      <a:defRPr sz="2200" kern="1200">
        <a:solidFill>
          <a:schemeClr val="tx1"/>
        </a:solidFill>
        <a:latin typeface="Times New Roman" pitchFamily="48" charset="0"/>
        <a:ea typeface="+mn-ea"/>
        <a:cs typeface="+mn-cs"/>
      </a:defRPr>
    </a:lvl5pPr>
    <a:lvl6pPr marL="2285378" algn="l" defTabSz="914151" rtl="0" eaLnBrk="1" latinLnBrk="0" hangingPunct="1">
      <a:defRPr sz="2200" kern="1200">
        <a:solidFill>
          <a:schemeClr val="tx1"/>
        </a:solidFill>
        <a:latin typeface="Times New Roman" pitchFamily="48" charset="0"/>
        <a:ea typeface="+mn-ea"/>
        <a:cs typeface="+mn-cs"/>
      </a:defRPr>
    </a:lvl6pPr>
    <a:lvl7pPr marL="2742454" algn="l" defTabSz="914151" rtl="0" eaLnBrk="1" latinLnBrk="0" hangingPunct="1">
      <a:defRPr sz="2200" kern="1200">
        <a:solidFill>
          <a:schemeClr val="tx1"/>
        </a:solidFill>
        <a:latin typeface="Times New Roman" pitchFamily="48" charset="0"/>
        <a:ea typeface="+mn-ea"/>
        <a:cs typeface="+mn-cs"/>
      </a:defRPr>
    </a:lvl7pPr>
    <a:lvl8pPr marL="3199529" algn="l" defTabSz="914151" rtl="0" eaLnBrk="1" latinLnBrk="0" hangingPunct="1">
      <a:defRPr sz="2200" kern="1200">
        <a:solidFill>
          <a:schemeClr val="tx1"/>
        </a:solidFill>
        <a:latin typeface="Times New Roman" pitchFamily="48" charset="0"/>
        <a:ea typeface="+mn-ea"/>
        <a:cs typeface="+mn-cs"/>
      </a:defRPr>
    </a:lvl8pPr>
    <a:lvl9pPr marL="3656605" algn="l" defTabSz="914151" rtl="0" eaLnBrk="1" latinLnBrk="0" hangingPunct="1">
      <a:defRPr sz="2200" kern="1200">
        <a:solidFill>
          <a:schemeClr val="tx1"/>
        </a:solidFill>
        <a:latin typeface="Times New Roman" pitchFamily="4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b424" initials="l" lastIdx="12" clrIdx="0"/>
  <p:cmAuthor id="1" name="Cameron Crandall" initials="" lastIdx="5" clrIdx="1"/>
  <p:cmAuthor id="2" name="alyssaf"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9FF"/>
    <a:srgbClr val="823326"/>
    <a:srgbClr val="684F00"/>
    <a:srgbClr val="FF0000"/>
    <a:srgbClr val="008C9C"/>
    <a:srgbClr val="3A6E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70" autoAdjust="0"/>
  </p:normalViewPr>
  <p:slideViewPr>
    <p:cSldViewPr>
      <p:cViewPr>
        <p:scale>
          <a:sx n="50" d="100"/>
          <a:sy n="50" d="100"/>
        </p:scale>
        <p:origin x="1632" y="-336"/>
      </p:cViewPr>
      <p:guideLst>
        <p:guide orient="horz" pos="9792"/>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25900" cy="34290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defTabSz="985838">
              <a:defRPr sz="1300">
                <a:latin typeface="Times New Roman" pitchFamily="18" charset="0"/>
              </a:defRPr>
            </a:lvl1pPr>
          </a:lstStyle>
          <a:p>
            <a:pPr>
              <a:defRPr/>
            </a:pPr>
            <a:endParaRPr lang="en-US"/>
          </a:p>
        </p:txBody>
      </p:sp>
      <p:sp>
        <p:nvSpPr>
          <p:cNvPr id="3075" name="Rectangle 3"/>
          <p:cNvSpPr>
            <a:spLocks noGrp="1" noChangeArrowheads="1"/>
          </p:cNvSpPr>
          <p:nvPr>
            <p:ph type="dt" sz="quarter" idx="1"/>
          </p:nvPr>
        </p:nvSpPr>
        <p:spPr bwMode="auto">
          <a:xfrm>
            <a:off x="5270500" y="0"/>
            <a:ext cx="4025900" cy="34290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algn="r" defTabSz="985838">
              <a:defRPr sz="1300">
                <a:latin typeface="Times New Roman" pitchFamily="18" charset="0"/>
              </a:defRPr>
            </a:lvl1pPr>
          </a:lstStyle>
          <a:p>
            <a:pPr>
              <a:defRPr/>
            </a:pPr>
            <a:endParaRPr lang="en-US"/>
          </a:p>
        </p:txBody>
      </p:sp>
      <p:sp>
        <p:nvSpPr>
          <p:cNvPr id="3076" name="Rectangle 4"/>
          <p:cNvSpPr>
            <a:spLocks noGrp="1" noChangeArrowheads="1"/>
          </p:cNvSpPr>
          <p:nvPr>
            <p:ph type="ftr" sz="quarter" idx="2"/>
          </p:nvPr>
        </p:nvSpPr>
        <p:spPr bwMode="auto">
          <a:xfrm>
            <a:off x="0" y="6515100"/>
            <a:ext cx="4025900" cy="342900"/>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defTabSz="985838">
              <a:defRPr sz="1300">
                <a:latin typeface="Times New Roman" pitchFamily="18" charset="0"/>
              </a:defRPr>
            </a:lvl1pPr>
          </a:lstStyle>
          <a:p>
            <a:pPr>
              <a:defRPr/>
            </a:pPr>
            <a:endParaRPr lang="en-US"/>
          </a:p>
        </p:txBody>
      </p:sp>
      <p:sp>
        <p:nvSpPr>
          <p:cNvPr id="3077" name="Rectangle 5"/>
          <p:cNvSpPr>
            <a:spLocks noGrp="1" noChangeArrowheads="1"/>
          </p:cNvSpPr>
          <p:nvPr>
            <p:ph type="sldNum" sz="quarter" idx="3"/>
          </p:nvPr>
        </p:nvSpPr>
        <p:spPr bwMode="auto">
          <a:xfrm>
            <a:off x="5270500" y="6515100"/>
            <a:ext cx="4025900" cy="342900"/>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algn="r" defTabSz="985838">
              <a:defRPr sz="1300">
                <a:latin typeface="Times New Roman" pitchFamily="18" charset="0"/>
              </a:defRPr>
            </a:lvl1pPr>
          </a:lstStyle>
          <a:p>
            <a:pPr>
              <a:defRPr/>
            </a:pPr>
            <a:fld id="{7D6E46DC-0F91-4C25-9770-A19F046E06E3}" type="slidenum">
              <a:rPr lang="en-US"/>
              <a:pPr>
                <a:defRPr/>
              </a:pPr>
              <a:t>‹#›</a:t>
            </a:fld>
            <a:endParaRPr lang="en-US"/>
          </a:p>
        </p:txBody>
      </p:sp>
    </p:spTree>
    <p:extLst>
      <p:ext uri="{BB962C8B-B14F-4D97-AF65-F5344CB8AC3E}">
        <p14:creationId xmlns:p14="http://schemas.microsoft.com/office/powerpoint/2010/main" val="370117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4025900" cy="344488"/>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defTabSz="985838">
              <a:defRPr sz="1300">
                <a:latin typeface="Times New Roman" pitchFamily="18" charset="0"/>
              </a:defRPr>
            </a:lvl1pPr>
          </a:lstStyle>
          <a:p>
            <a:pPr>
              <a:defRPr/>
            </a:pPr>
            <a:endParaRPr lang="en-US"/>
          </a:p>
        </p:txBody>
      </p:sp>
      <p:sp>
        <p:nvSpPr>
          <p:cNvPr id="2051" name="Rectangle 3"/>
          <p:cNvSpPr>
            <a:spLocks noGrp="1" noChangeArrowheads="1"/>
          </p:cNvSpPr>
          <p:nvPr>
            <p:ph type="dt" idx="1"/>
          </p:nvPr>
        </p:nvSpPr>
        <p:spPr bwMode="auto">
          <a:xfrm>
            <a:off x="5270500" y="0"/>
            <a:ext cx="4025900" cy="344488"/>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algn="r" defTabSz="985838">
              <a:defRPr sz="1300">
                <a:latin typeface="Times New Roman" pitchFamily="18"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2976563" y="519113"/>
            <a:ext cx="3346450" cy="2586037"/>
          </a:xfrm>
          <a:prstGeom prst="rect">
            <a:avLst/>
          </a:prstGeom>
          <a:noFill/>
          <a:ln w="12700">
            <a:solidFill>
              <a:srgbClr val="000000"/>
            </a:solidFill>
            <a:miter lim="800000"/>
            <a:headEnd/>
            <a:tailEnd/>
          </a:ln>
        </p:spPr>
      </p:sp>
      <p:sp>
        <p:nvSpPr>
          <p:cNvPr id="2053" name="Rectangle 5"/>
          <p:cNvSpPr>
            <a:spLocks noGrp="1" noChangeArrowheads="1"/>
          </p:cNvSpPr>
          <p:nvPr>
            <p:ph type="body" sz="quarter" idx="3"/>
          </p:nvPr>
        </p:nvSpPr>
        <p:spPr bwMode="auto">
          <a:xfrm>
            <a:off x="1238250" y="3279775"/>
            <a:ext cx="6819900" cy="304800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6500813"/>
            <a:ext cx="4025900" cy="344487"/>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defTabSz="985838">
              <a:defRPr sz="1300">
                <a:latin typeface="Times New Roman" pitchFamily="18" charset="0"/>
              </a:defRPr>
            </a:lvl1pPr>
          </a:lstStyle>
          <a:p>
            <a:pPr>
              <a:defRPr/>
            </a:pPr>
            <a:endParaRPr lang="en-US"/>
          </a:p>
        </p:txBody>
      </p:sp>
      <p:sp>
        <p:nvSpPr>
          <p:cNvPr id="2055" name="Rectangle 7"/>
          <p:cNvSpPr>
            <a:spLocks noGrp="1" noChangeArrowheads="1"/>
          </p:cNvSpPr>
          <p:nvPr>
            <p:ph type="sldNum" sz="quarter" idx="5"/>
          </p:nvPr>
        </p:nvSpPr>
        <p:spPr bwMode="auto">
          <a:xfrm>
            <a:off x="5270500" y="6500813"/>
            <a:ext cx="4025900" cy="344487"/>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algn="r" defTabSz="985838">
              <a:defRPr sz="1300">
                <a:latin typeface="Times New Roman" pitchFamily="18" charset="0"/>
              </a:defRPr>
            </a:lvl1pPr>
          </a:lstStyle>
          <a:p>
            <a:pPr>
              <a:defRPr/>
            </a:pPr>
            <a:fld id="{501CA08E-3F05-4795-8B0D-BD05BBAC8FB3}" type="slidenum">
              <a:rPr lang="en-US"/>
              <a:pPr>
                <a:defRPr/>
              </a:pPr>
              <a:t>‹#›</a:t>
            </a:fld>
            <a:endParaRPr lang="en-US"/>
          </a:p>
        </p:txBody>
      </p:sp>
    </p:spTree>
    <p:extLst>
      <p:ext uri="{BB962C8B-B14F-4D97-AF65-F5344CB8AC3E}">
        <p14:creationId xmlns:p14="http://schemas.microsoft.com/office/powerpoint/2010/main" val="12825924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Times New Roman" pitchFamily="18" charset="0"/>
        <a:ea typeface="+mn-ea"/>
        <a:cs typeface="+mn-cs"/>
      </a:defRPr>
    </a:lvl1pPr>
    <a:lvl2pPr marL="457076" algn="l" rtl="0" eaLnBrk="0" fontAlgn="base" hangingPunct="0">
      <a:spcBef>
        <a:spcPct val="30000"/>
      </a:spcBef>
      <a:spcAft>
        <a:spcPct val="0"/>
      </a:spcAft>
      <a:defRPr sz="1300" kern="1200">
        <a:solidFill>
          <a:schemeClr val="tx1"/>
        </a:solidFill>
        <a:latin typeface="Times New Roman" pitchFamily="18" charset="0"/>
        <a:ea typeface="+mn-ea"/>
        <a:cs typeface="+mn-cs"/>
      </a:defRPr>
    </a:lvl2pPr>
    <a:lvl3pPr marL="914151" algn="l" rtl="0" eaLnBrk="0" fontAlgn="base" hangingPunct="0">
      <a:spcBef>
        <a:spcPct val="30000"/>
      </a:spcBef>
      <a:spcAft>
        <a:spcPct val="0"/>
      </a:spcAft>
      <a:defRPr sz="1300" kern="1200">
        <a:solidFill>
          <a:schemeClr val="tx1"/>
        </a:solidFill>
        <a:latin typeface="Times New Roman" pitchFamily="18" charset="0"/>
        <a:ea typeface="+mn-ea"/>
        <a:cs typeface="+mn-cs"/>
      </a:defRPr>
    </a:lvl3pPr>
    <a:lvl4pPr marL="1371227" algn="l" rtl="0" eaLnBrk="0" fontAlgn="base" hangingPunct="0">
      <a:spcBef>
        <a:spcPct val="30000"/>
      </a:spcBef>
      <a:spcAft>
        <a:spcPct val="0"/>
      </a:spcAft>
      <a:defRPr sz="1300" kern="1200">
        <a:solidFill>
          <a:schemeClr val="tx1"/>
        </a:solidFill>
        <a:latin typeface="Times New Roman" pitchFamily="18" charset="0"/>
        <a:ea typeface="+mn-ea"/>
        <a:cs typeface="+mn-cs"/>
      </a:defRPr>
    </a:lvl4pPr>
    <a:lvl5pPr marL="1828302" algn="l" rtl="0" eaLnBrk="0" fontAlgn="base" hangingPunct="0">
      <a:spcBef>
        <a:spcPct val="30000"/>
      </a:spcBef>
      <a:spcAft>
        <a:spcPct val="0"/>
      </a:spcAft>
      <a:defRPr sz="1300" kern="1200">
        <a:solidFill>
          <a:schemeClr val="tx1"/>
        </a:solidFill>
        <a:latin typeface="Times New Roman" pitchFamily="18" charset="0"/>
        <a:ea typeface="+mn-ea"/>
        <a:cs typeface="+mn-cs"/>
      </a:defRPr>
    </a:lvl5pPr>
    <a:lvl6pPr marL="2285378" algn="l" defTabSz="914151" rtl="0" eaLnBrk="1" latinLnBrk="0" hangingPunct="1">
      <a:defRPr sz="1300" kern="1200">
        <a:solidFill>
          <a:schemeClr val="tx1"/>
        </a:solidFill>
        <a:latin typeface="+mn-lt"/>
        <a:ea typeface="+mn-ea"/>
        <a:cs typeface="+mn-cs"/>
      </a:defRPr>
    </a:lvl6pPr>
    <a:lvl7pPr marL="2742454" algn="l" defTabSz="914151" rtl="0" eaLnBrk="1" latinLnBrk="0" hangingPunct="1">
      <a:defRPr sz="1300" kern="1200">
        <a:solidFill>
          <a:schemeClr val="tx1"/>
        </a:solidFill>
        <a:latin typeface="+mn-lt"/>
        <a:ea typeface="+mn-ea"/>
        <a:cs typeface="+mn-cs"/>
      </a:defRPr>
    </a:lvl7pPr>
    <a:lvl8pPr marL="3199529" algn="l" defTabSz="914151" rtl="0" eaLnBrk="1" latinLnBrk="0" hangingPunct="1">
      <a:defRPr sz="1300" kern="1200">
        <a:solidFill>
          <a:schemeClr val="tx1"/>
        </a:solidFill>
        <a:latin typeface="+mn-lt"/>
        <a:ea typeface="+mn-ea"/>
        <a:cs typeface="+mn-cs"/>
      </a:defRPr>
    </a:lvl8pPr>
    <a:lvl9pPr marL="3656605" algn="l" defTabSz="914151"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F1E9E123-5A4F-4F49-8CF9-3D4995E60A64}" type="slidenum">
              <a:rPr lang="en-US" smtClean="0">
                <a:latin typeface="Times New Roman" pitchFamily="48" charset="0"/>
              </a:rPr>
              <a:pPr/>
              <a:t>1</a:t>
            </a:fld>
            <a:endParaRPr lang="en-US" smtClean="0">
              <a:latin typeface="Times New Roman" pitchFamily="48" charset="0"/>
            </a:endParaRPr>
          </a:p>
        </p:txBody>
      </p:sp>
      <p:sp>
        <p:nvSpPr>
          <p:cNvPr id="4099" name="Rectangle 2"/>
          <p:cNvSpPr>
            <a:spLocks noGrp="1" noRot="1" noChangeAspect="1" noChangeArrowheads="1" noTextEdit="1"/>
          </p:cNvSpPr>
          <p:nvPr>
            <p:ph type="sldImg"/>
          </p:nvPr>
        </p:nvSpPr>
        <p:spPr>
          <a:xfrm>
            <a:off x="2976563" y="519113"/>
            <a:ext cx="3346450" cy="2586037"/>
          </a:xfrm>
          <a:ln cap="flat"/>
        </p:spPr>
      </p:sp>
      <p:sp>
        <p:nvSpPr>
          <p:cNvPr id="4100" name="Rectangle 3"/>
          <p:cNvSpPr>
            <a:spLocks noGrp="1" noChangeArrowheads="1"/>
          </p:cNvSpPr>
          <p:nvPr>
            <p:ph type="body" idx="1"/>
          </p:nvPr>
        </p:nvSpPr>
        <p:spPr>
          <a:noFill/>
          <a:ln/>
        </p:spPr>
        <p:txBody>
          <a:bodyPr/>
          <a:lstStyle/>
          <a:p>
            <a:pPr eaLnBrk="1" hangingPunct="1"/>
            <a:endParaRPr lang="en-US" smtClean="0">
              <a:latin typeface="Times New Roman" pitchFamily="4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1341122" y="1492303"/>
            <a:ext cx="37541042" cy="28092246"/>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10" name="Rounded Rectangle 9"/>
          <p:cNvSpPr/>
          <p:nvPr/>
        </p:nvSpPr>
        <p:spPr>
          <a:xfrm>
            <a:off x="1841824" y="1968201"/>
            <a:ext cx="36549960" cy="14093952"/>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5" name="Title 4"/>
          <p:cNvSpPr>
            <a:spLocks noGrp="1"/>
          </p:cNvSpPr>
          <p:nvPr>
            <p:ph type="ctrTitle"/>
          </p:nvPr>
        </p:nvSpPr>
        <p:spPr>
          <a:xfrm>
            <a:off x="3178454" y="8251601"/>
            <a:ext cx="34198560" cy="8290560"/>
          </a:xfrm>
        </p:spPr>
        <p:txBody>
          <a:bodyPr lIns="203779" rIns="203779" bIns="203779"/>
          <a:lstStyle>
            <a:lvl1pPr algn="r">
              <a:defRPr sz="201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3178454" y="16705478"/>
            <a:ext cx="34198560" cy="4145280"/>
          </a:xfrm>
        </p:spPr>
        <p:txBody>
          <a:bodyPr lIns="815114" tIns="0"/>
          <a:lstStyle>
            <a:lvl1pPr marL="163023" indent="0" algn="r">
              <a:spcBef>
                <a:spcPts val="0"/>
              </a:spcBef>
              <a:buNone/>
              <a:defRPr sz="8900">
                <a:solidFill>
                  <a:schemeClr val="bg2">
                    <a:shade val="25000"/>
                  </a:schemeClr>
                </a:solidFill>
              </a:defRPr>
            </a:lvl1pPr>
            <a:lvl2pPr marL="2037786" indent="0" algn="ctr">
              <a:buNone/>
            </a:lvl2pPr>
            <a:lvl3pPr marL="4075572" indent="0" algn="ctr">
              <a:buNone/>
            </a:lvl3pPr>
            <a:lvl4pPr marL="6113358" indent="0" algn="ctr">
              <a:buNone/>
            </a:lvl4pPr>
            <a:lvl5pPr marL="8151144" indent="0" algn="ctr">
              <a:buNone/>
            </a:lvl5pPr>
            <a:lvl6pPr marL="10188931" indent="0" algn="ctr">
              <a:buNone/>
            </a:lvl6pPr>
            <a:lvl7pPr marL="12226717" indent="0" algn="ctr">
              <a:buNone/>
            </a:lvl7pPr>
            <a:lvl8pPr marL="14264503" indent="0" algn="ctr">
              <a:buNone/>
            </a:lvl8pPr>
            <a:lvl9pPr marL="16302289"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11" name="Slide Number Placeholder 10"/>
          <p:cNvSpPr>
            <a:spLocks noGrp="1"/>
          </p:cNvSpPr>
          <p:nvPr>
            <p:ph type="sldNum" sz="quarter" idx="12"/>
          </p:nvPr>
        </p:nvSpPr>
        <p:spPr/>
        <p:txBody>
          <a:bodyPr/>
          <a:lstStyle>
            <a:extLst/>
          </a:lstStyle>
          <a:p>
            <a:pPr>
              <a:defRPr/>
            </a:pPr>
            <a:fld id="{76DCB431-B42B-4C0F-9BBA-233DE7252326}"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212848" y="22591776"/>
            <a:ext cx="36009072" cy="4767072"/>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2212848" y="2404263"/>
            <a:ext cx="36009072" cy="1898538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496536AF-7C23-44E3-B451-4001D04E09F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169360" y="2418101"/>
            <a:ext cx="8717280" cy="2383535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2346960" y="2418091"/>
            <a:ext cx="26151840" cy="2383536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1C5CBBBB-962D-4223-90E7-6F486537C9C4}"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12848" y="22591776"/>
            <a:ext cx="36009072" cy="4767072"/>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2212848" y="2404263"/>
            <a:ext cx="36009072" cy="1898538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5522E45B-122E-4B3B-8035-F48BCC099BA6}"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1341122" y="1492303"/>
            <a:ext cx="37541042" cy="28092246"/>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11" name="Rounded Rectangle 10"/>
          <p:cNvSpPr/>
          <p:nvPr/>
        </p:nvSpPr>
        <p:spPr>
          <a:xfrm>
            <a:off x="1841824" y="1968204"/>
            <a:ext cx="36549960" cy="19680691"/>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2" name="Title 1"/>
          <p:cNvSpPr>
            <a:spLocks noGrp="1"/>
          </p:cNvSpPr>
          <p:nvPr>
            <p:ph type="title"/>
          </p:nvPr>
        </p:nvSpPr>
        <p:spPr>
          <a:xfrm>
            <a:off x="2060714" y="22343059"/>
            <a:ext cx="36009072" cy="3067507"/>
          </a:xfrm>
        </p:spPr>
        <p:txBody>
          <a:bodyPr lIns="407557" bIns="0" anchor="b"/>
          <a:lstStyle>
            <a:lvl1pPr algn="l">
              <a:buNone/>
              <a:defRPr sz="160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060714" y="25497661"/>
            <a:ext cx="36009072" cy="1906829"/>
          </a:xfrm>
        </p:spPr>
        <p:txBody>
          <a:bodyPr lIns="529824" tIns="0" anchor="t"/>
          <a:lstStyle>
            <a:lvl1pPr marL="0" marR="163023" indent="0" algn="l">
              <a:spcBef>
                <a:spcPts val="0"/>
              </a:spcBef>
              <a:spcAft>
                <a:spcPts val="0"/>
              </a:spcAft>
              <a:buNone/>
              <a:defRPr sz="8000" b="0">
                <a:solidFill>
                  <a:schemeClr val="accent1">
                    <a:shade val="50000"/>
                    <a:satMod val="110000"/>
                  </a:schemeClr>
                </a:solidFill>
                <a:effectLst/>
              </a:defRPr>
            </a:lvl1pPr>
            <a:lvl2pPr>
              <a:buNone/>
              <a:defRPr sz="8000">
                <a:solidFill>
                  <a:schemeClr val="tx1">
                    <a:tint val="75000"/>
                  </a:schemeClr>
                </a:solidFill>
              </a:defRPr>
            </a:lvl2pPr>
            <a:lvl3pPr>
              <a:buNone/>
              <a:defRPr sz="7100">
                <a:solidFill>
                  <a:schemeClr val="tx1">
                    <a:tint val="75000"/>
                  </a:schemeClr>
                </a:solidFill>
              </a:defRPr>
            </a:lvl3pPr>
            <a:lvl4pPr>
              <a:buNone/>
              <a:defRPr sz="6200">
                <a:solidFill>
                  <a:schemeClr val="tx1">
                    <a:tint val="75000"/>
                  </a:schemeClr>
                </a:solidFill>
              </a:defRPr>
            </a:lvl4pPr>
            <a:lvl5pPr>
              <a:buNone/>
              <a:defRPr sz="62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AEDD8A95-6051-4B8E-BDBF-A08136D53782}"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2263149" y="2404262"/>
            <a:ext cx="17300448" cy="19897344"/>
          </a:xfrm>
        </p:spPr>
        <p:txBody>
          <a:bodyPr/>
          <a:lstStyle>
            <a:lvl1pPr>
              <a:defRPr sz="11600"/>
            </a:lvl1pPr>
            <a:lvl2pPr>
              <a:defRPr sz="9800"/>
            </a:lvl2pPr>
            <a:lvl3pPr>
              <a:defRPr sz="8900"/>
            </a:lvl3pPr>
            <a:lvl4pPr>
              <a:defRPr sz="8000"/>
            </a:lvl4pPr>
            <a:lvl5pPr>
              <a:defRPr sz="8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20923584" y="2404262"/>
            <a:ext cx="17300448" cy="19897344"/>
          </a:xfrm>
        </p:spPr>
        <p:txBody>
          <a:bodyPr/>
          <a:lstStyle>
            <a:lvl1pPr>
              <a:defRPr sz="11600"/>
            </a:lvl1pPr>
            <a:lvl2pPr>
              <a:defRPr sz="9800"/>
            </a:lvl2pPr>
            <a:lvl3pPr>
              <a:defRPr sz="8900"/>
            </a:lvl3pPr>
            <a:lvl4pPr>
              <a:defRPr sz="8000"/>
            </a:lvl4pPr>
            <a:lvl5pPr>
              <a:defRPr sz="8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39DFF6C7-E905-4E05-837D-C49136B9390D}"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12848" y="22591776"/>
            <a:ext cx="36009072" cy="4767072"/>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671786" y="2626786"/>
            <a:ext cx="17300448" cy="3591134"/>
          </a:xfrm>
        </p:spPr>
        <p:txBody>
          <a:bodyPr lIns="652092" anchor="ctr"/>
          <a:lstStyle>
            <a:lvl1pPr marL="0" indent="0" algn="l">
              <a:buNone/>
              <a:defRPr sz="10700" b="1">
                <a:solidFill>
                  <a:schemeClr val="tx1"/>
                </a:solidFill>
              </a:defRPr>
            </a:lvl1pPr>
            <a:lvl2pPr>
              <a:buNone/>
              <a:defRPr sz="8900" b="1"/>
            </a:lvl2pPr>
            <a:lvl3pPr>
              <a:buNone/>
              <a:defRPr sz="8000" b="1"/>
            </a:lvl3pPr>
            <a:lvl4pPr>
              <a:buNone/>
              <a:defRPr sz="7100" b="1"/>
            </a:lvl4pPr>
            <a:lvl5pPr>
              <a:buNone/>
              <a:defRPr sz="71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20469544" y="2626786"/>
            <a:ext cx="17300448" cy="3591134"/>
          </a:xfrm>
        </p:spPr>
        <p:txBody>
          <a:bodyPr lIns="611336" anchor="ctr"/>
          <a:lstStyle>
            <a:lvl1pPr marL="0" indent="0" algn="l">
              <a:buNone/>
              <a:defRPr sz="10700" b="1">
                <a:solidFill>
                  <a:schemeClr val="tx1"/>
                </a:solidFill>
              </a:defRPr>
            </a:lvl1pPr>
            <a:lvl2pPr>
              <a:buNone/>
              <a:defRPr sz="8900" b="1"/>
            </a:lvl2pPr>
            <a:lvl3pPr>
              <a:buNone/>
              <a:defRPr sz="8000" b="1"/>
            </a:lvl3pPr>
            <a:lvl4pPr>
              <a:buNone/>
              <a:defRPr sz="7100" b="1"/>
            </a:lvl4pPr>
            <a:lvl5pPr>
              <a:buNone/>
              <a:defRPr sz="71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671786" y="6563360"/>
            <a:ext cx="17300448" cy="15821152"/>
          </a:xfrm>
        </p:spPr>
        <p:txBody>
          <a:bodyPr anchor="t"/>
          <a:lstStyle>
            <a:lvl1pPr algn="l">
              <a:defRPr sz="10700"/>
            </a:lvl1pPr>
            <a:lvl2pPr algn="l">
              <a:defRPr sz="8900"/>
            </a:lvl2pPr>
            <a:lvl3pPr algn="l">
              <a:defRPr sz="8000"/>
            </a:lvl3pPr>
            <a:lvl4pPr algn="l">
              <a:defRPr sz="7100"/>
            </a:lvl4pPr>
            <a:lvl5pPr algn="l">
              <a:defRPr sz="71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469544" y="6563360"/>
            <a:ext cx="17300448" cy="15821152"/>
          </a:xfrm>
        </p:spPr>
        <p:txBody>
          <a:bodyPr anchor="t"/>
          <a:lstStyle>
            <a:lvl1pPr algn="l">
              <a:defRPr sz="10700"/>
            </a:lvl1pPr>
            <a:lvl2pPr algn="l">
              <a:defRPr sz="8900"/>
            </a:lvl2pPr>
            <a:lvl3pPr algn="l">
              <a:defRPr sz="8000"/>
            </a:lvl3pPr>
            <a:lvl4pPr algn="l">
              <a:defRPr sz="7100"/>
            </a:lvl4pPr>
            <a:lvl5pPr algn="l">
              <a:defRPr sz="71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711D1186-4A5E-488B-BB28-B92D90CDA328}"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64EFA80D-9BA8-4BD7-99B4-B5625EC1228A}"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1341122" y="1492303"/>
            <a:ext cx="37541042" cy="28092246"/>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7379E138-2753-4ECC-89DE-548859056FC7}"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70650" y="2418080"/>
            <a:ext cx="13075920" cy="4145280"/>
          </a:xfrm>
        </p:spPr>
        <p:txBody>
          <a:bodyPr anchor="b"/>
          <a:lstStyle>
            <a:lvl1pPr algn="l">
              <a:buNone/>
              <a:defRPr sz="98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24370927" y="6563369"/>
            <a:ext cx="13075920" cy="19067708"/>
          </a:xfrm>
        </p:spPr>
        <p:txBody>
          <a:bodyPr lIns="407557"/>
          <a:lstStyle>
            <a:lvl1pPr marL="81511" marR="81511" indent="0">
              <a:spcBef>
                <a:spcPts val="0"/>
              </a:spcBef>
              <a:buNone/>
              <a:defRPr sz="6200">
                <a:solidFill>
                  <a:schemeClr val="tx1"/>
                </a:solidFill>
              </a:defRPr>
            </a:lvl1pPr>
            <a:lvl2pPr>
              <a:buNone/>
              <a:defRPr sz="5300">
                <a:solidFill>
                  <a:schemeClr val="tx1"/>
                </a:solidFill>
              </a:defRPr>
            </a:lvl2pPr>
            <a:lvl3pPr>
              <a:buNone/>
              <a:defRPr sz="4500">
                <a:solidFill>
                  <a:schemeClr val="tx1"/>
                </a:solidFill>
              </a:defRPr>
            </a:lvl3pPr>
            <a:lvl4pPr>
              <a:buNone/>
              <a:defRPr sz="4000">
                <a:solidFill>
                  <a:schemeClr val="tx1"/>
                </a:solidFill>
              </a:defRPr>
            </a:lvl4pPr>
            <a:lvl5pPr>
              <a:buNone/>
              <a:defRPr sz="40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3350039" y="4216653"/>
            <a:ext cx="20355100" cy="21417289"/>
          </a:xfrm>
        </p:spPr>
        <p:txBody>
          <a:bodyPr/>
          <a:lstStyle>
            <a:lvl1pPr>
              <a:defRPr sz="12500">
                <a:solidFill>
                  <a:schemeClr val="tx1"/>
                </a:solidFill>
              </a:defRPr>
            </a:lvl1pPr>
            <a:lvl2pPr>
              <a:defRPr sz="11600">
                <a:solidFill>
                  <a:schemeClr val="tx1"/>
                </a:solidFill>
              </a:defRPr>
            </a:lvl2pPr>
            <a:lvl3pPr>
              <a:defRPr sz="10700">
                <a:solidFill>
                  <a:schemeClr val="tx1"/>
                </a:solidFill>
              </a:defRPr>
            </a:lvl3pPr>
            <a:lvl4pPr>
              <a:defRPr sz="8900">
                <a:solidFill>
                  <a:schemeClr val="tx1"/>
                </a:solidFill>
              </a:defRPr>
            </a:lvl4pPr>
            <a:lvl5pPr>
              <a:defRPr sz="89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8DD89762-7163-4A9A-AE10-5EAA19AE57BB}"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1341122" y="1492303"/>
            <a:ext cx="37541042" cy="28092246"/>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11" name="Round Single Corner Rectangle 10"/>
          <p:cNvSpPr/>
          <p:nvPr/>
        </p:nvSpPr>
        <p:spPr>
          <a:xfrm>
            <a:off x="28163522" y="1968201"/>
            <a:ext cx="10228262" cy="1969008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2" name="Title 1"/>
          <p:cNvSpPr>
            <a:spLocks noGrp="1"/>
          </p:cNvSpPr>
          <p:nvPr>
            <p:ph type="title"/>
          </p:nvPr>
        </p:nvSpPr>
        <p:spPr>
          <a:xfrm>
            <a:off x="2011680" y="22721321"/>
            <a:ext cx="36210240" cy="4767072"/>
          </a:xfrm>
        </p:spPr>
        <p:txBody>
          <a:bodyPr anchor="t"/>
          <a:lstStyle>
            <a:lvl1pPr algn="l">
              <a:buNone/>
              <a:defRPr sz="160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28435933" y="2418080"/>
            <a:ext cx="9857232" cy="19092043"/>
          </a:xfrm>
        </p:spPr>
        <p:txBody>
          <a:bodyPr lIns="407557"/>
          <a:lstStyle>
            <a:lvl1pPr marL="203779" indent="0" algn="l">
              <a:spcBef>
                <a:spcPts val="0"/>
              </a:spcBef>
              <a:buNone/>
              <a:defRPr sz="6200">
                <a:solidFill>
                  <a:srgbClr val="FFFFFF"/>
                </a:solidFill>
              </a:defRPr>
            </a:lvl1pPr>
            <a:lvl2pPr>
              <a:defRPr sz="5300">
                <a:solidFill>
                  <a:srgbClr val="FFFFFF"/>
                </a:solidFill>
              </a:defRPr>
            </a:lvl2pPr>
            <a:lvl3pPr>
              <a:defRPr sz="4500">
                <a:solidFill>
                  <a:srgbClr val="FFFFFF"/>
                </a:solidFill>
              </a:defRPr>
            </a:lvl3pPr>
            <a:lvl4pPr>
              <a:defRPr sz="4000">
                <a:solidFill>
                  <a:srgbClr val="FFFFFF"/>
                </a:solidFill>
              </a:defRPr>
            </a:lvl4pPr>
            <a:lvl5pPr>
              <a:defRPr sz="40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4E6B8280-8C6D-458F-8039-FBC1E7C5836D}" type="slidenum">
              <a:rPr lang="en-US" smtClean="0"/>
              <a:pPr>
                <a:defRPr/>
              </a:pPr>
              <a:t>‹#›</a:t>
            </a:fld>
            <a:endParaRPr lang="en-US"/>
          </a:p>
        </p:txBody>
      </p:sp>
      <p:sp>
        <p:nvSpPr>
          <p:cNvPr id="3" name="Picture Placeholder 2"/>
          <p:cNvSpPr>
            <a:spLocks noGrp="1"/>
          </p:cNvSpPr>
          <p:nvPr>
            <p:ph type="pic" idx="1"/>
          </p:nvPr>
        </p:nvSpPr>
        <p:spPr>
          <a:xfrm>
            <a:off x="1854512" y="1975482"/>
            <a:ext cx="26071373" cy="19690080"/>
          </a:xfrm>
          <a:prstGeom prst="snipRoundRect">
            <a:avLst>
              <a:gd name="adj1" fmla="val 1040"/>
              <a:gd name="adj2" fmla="val 0"/>
            </a:avLst>
          </a:prstGeom>
          <a:solidFill>
            <a:schemeClr val="bg2">
              <a:shade val="10000"/>
            </a:schemeClr>
          </a:solidFill>
        </p:spPr>
        <p:txBody>
          <a:bodyPr/>
          <a:lstStyle>
            <a:lvl1pPr marL="0" indent="0">
              <a:buNone/>
              <a:defRPr sz="143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1341122" y="1492303"/>
            <a:ext cx="37541042" cy="28092246"/>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9" name="Rounded Rectangle 8"/>
          <p:cNvSpPr/>
          <p:nvPr/>
        </p:nvSpPr>
        <p:spPr>
          <a:xfrm>
            <a:off x="1841824" y="1968201"/>
            <a:ext cx="36549960" cy="2487168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407557" tIns="203779" rIns="407557" bIns="203779" anchor="ctr"/>
          <a:lstStyle>
            <a:extLst/>
          </a:lstStyle>
          <a:p>
            <a:pPr algn="ctr" eaLnBrk="1" latinLnBrk="0" hangingPunct="1"/>
            <a:endParaRPr kumimoji="0" lang="en-US"/>
          </a:p>
        </p:txBody>
      </p:sp>
      <p:sp>
        <p:nvSpPr>
          <p:cNvPr id="13" name="Title Placeholder 12"/>
          <p:cNvSpPr>
            <a:spLocks noGrp="1"/>
          </p:cNvSpPr>
          <p:nvPr>
            <p:ph type="title"/>
          </p:nvPr>
        </p:nvSpPr>
        <p:spPr>
          <a:xfrm>
            <a:off x="2212848" y="22601341"/>
            <a:ext cx="36009072" cy="4767072"/>
          </a:xfrm>
          <a:prstGeom prst="rect">
            <a:avLst/>
          </a:prstGeom>
        </p:spPr>
        <p:txBody>
          <a:bodyPr vert="horz" lIns="407557" tIns="203779" rIns="407557" bIns="203779"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2212848" y="2404263"/>
            <a:ext cx="36009072" cy="18985382"/>
          </a:xfrm>
          <a:prstGeom prst="rect">
            <a:avLst/>
          </a:prstGeom>
        </p:spPr>
        <p:txBody>
          <a:bodyPr vert="horz" lIns="815114" tIns="407557" rIns="407557" bIns="203779">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16615843" y="27707169"/>
            <a:ext cx="10058400" cy="1655233"/>
          </a:xfrm>
          <a:prstGeom prst="rect">
            <a:avLst/>
          </a:prstGeom>
        </p:spPr>
        <p:txBody>
          <a:bodyPr vert="horz" lIns="407557" tIns="203779" rIns="407557" bIns="203779" anchor="b"/>
          <a:lstStyle>
            <a:lvl1pPr algn="r" eaLnBrk="1" latinLnBrk="0" hangingPunct="1">
              <a:defRPr kumimoji="0" sz="4500">
                <a:solidFill>
                  <a:schemeClr val="bg2">
                    <a:shade val="50000"/>
                  </a:schemeClr>
                </a:solidFill>
              </a:defRPr>
            </a:lvl1pPr>
            <a:extLst/>
          </a:lstStyle>
          <a:p>
            <a:pPr>
              <a:defRPr/>
            </a:pPr>
            <a:endParaRPr lang="en-US"/>
          </a:p>
        </p:txBody>
      </p:sp>
      <p:sp>
        <p:nvSpPr>
          <p:cNvPr id="18" name="Footer Placeholder 17"/>
          <p:cNvSpPr>
            <a:spLocks noGrp="1"/>
          </p:cNvSpPr>
          <p:nvPr>
            <p:ph type="ftr" sz="quarter" idx="3"/>
          </p:nvPr>
        </p:nvSpPr>
        <p:spPr>
          <a:xfrm>
            <a:off x="26674243" y="27707169"/>
            <a:ext cx="10058400" cy="1655233"/>
          </a:xfrm>
          <a:prstGeom prst="rect">
            <a:avLst/>
          </a:prstGeom>
        </p:spPr>
        <p:txBody>
          <a:bodyPr vert="horz" lIns="407557" tIns="203779" rIns="407557" bIns="203779" anchor="b"/>
          <a:lstStyle>
            <a:lvl1pPr algn="l" eaLnBrk="1" latinLnBrk="0" hangingPunct="1">
              <a:defRPr kumimoji="0" sz="4500">
                <a:solidFill>
                  <a:schemeClr val="bg2">
                    <a:shade val="50000"/>
                  </a:schemeClr>
                </a:solidFill>
              </a:defRPr>
            </a:lvl1pPr>
            <a:extLst/>
          </a:lstStyle>
          <a:p>
            <a:pPr>
              <a:defRPr/>
            </a:pPr>
            <a:endParaRPr lang="en-US"/>
          </a:p>
        </p:txBody>
      </p:sp>
      <p:sp>
        <p:nvSpPr>
          <p:cNvPr id="5" name="Slide Number Placeholder 4"/>
          <p:cNvSpPr>
            <a:spLocks noGrp="1"/>
          </p:cNvSpPr>
          <p:nvPr>
            <p:ph type="sldNum" sz="quarter" idx="4"/>
          </p:nvPr>
        </p:nvSpPr>
        <p:spPr>
          <a:xfrm>
            <a:off x="36732643" y="27707169"/>
            <a:ext cx="2011680" cy="1655233"/>
          </a:xfrm>
          <a:prstGeom prst="rect">
            <a:avLst/>
          </a:prstGeom>
        </p:spPr>
        <p:txBody>
          <a:bodyPr vert="horz" lIns="407557" tIns="203779" rIns="407557" bIns="203779" anchor="b"/>
          <a:lstStyle>
            <a:lvl1pPr algn="r" eaLnBrk="1" latinLnBrk="0" hangingPunct="1">
              <a:defRPr kumimoji="0" sz="4500">
                <a:solidFill>
                  <a:schemeClr val="bg2">
                    <a:shade val="50000"/>
                  </a:schemeClr>
                </a:solidFill>
              </a:defRPr>
            </a:lvl1pPr>
            <a:extLst/>
          </a:lstStyle>
          <a:p>
            <a:pPr>
              <a:defRPr/>
            </a:pPr>
            <a:fld id="{6C20EBB0-E329-42AB-BDA2-DCDB509E3A6D}"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160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1181916" indent="-1181916" algn="l" rtl="0" eaLnBrk="1" latinLnBrk="0" hangingPunct="1">
        <a:spcBef>
          <a:spcPts val="1114"/>
        </a:spcBef>
        <a:buClr>
          <a:schemeClr val="accent1"/>
        </a:buClr>
        <a:buSzPct val="80000"/>
        <a:buFont typeface="Wingdings 2"/>
        <a:buChar char=""/>
        <a:defRPr kumimoji="0" sz="12500" kern="1200">
          <a:solidFill>
            <a:schemeClr val="tx1"/>
          </a:solidFill>
          <a:effectLst/>
          <a:latin typeface="+mn-lt"/>
          <a:ea typeface="+mn-ea"/>
          <a:cs typeface="+mn-cs"/>
        </a:defRPr>
      </a:lvl1pPr>
      <a:lvl2pPr marL="2445343" indent="-896626" algn="l" rtl="0" eaLnBrk="1" latinLnBrk="0" hangingPunct="1">
        <a:spcBef>
          <a:spcPts val="1114"/>
        </a:spcBef>
        <a:buClr>
          <a:schemeClr val="accent1"/>
        </a:buClr>
        <a:buSzPct val="100000"/>
        <a:buFont typeface="Verdana"/>
        <a:buChar char="◦"/>
        <a:defRPr kumimoji="0" sz="10700" kern="1200">
          <a:solidFill>
            <a:schemeClr val="tx1"/>
          </a:solidFill>
          <a:latin typeface="+mn-lt"/>
          <a:ea typeface="+mn-ea"/>
          <a:cs typeface="+mn-cs"/>
        </a:defRPr>
      </a:lvl2pPr>
      <a:lvl3pPr marL="3504992" indent="-815114" algn="l" rtl="0" eaLnBrk="1" latinLnBrk="0" hangingPunct="1">
        <a:spcBef>
          <a:spcPts val="1114"/>
        </a:spcBef>
        <a:buClr>
          <a:schemeClr val="accent2">
            <a:tint val="85000"/>
            <a:satMod val="285000"/>
          </a:schemeClr>
        </a:buClr>
        <a:buSzPct val="100000"/>
        <a:buFont typeface="Wingdings 2"/>
        <a:buChar char=""/>
        <a:defRPr kumimoji="0" sz="9800" kern="1200">
          <a:solidFill>
            <a:schemeClr val="tx1"/>
          </a:solidFill>
          <a:latin typeface="+mn-lt"/>
          <a:ea typeface="+mn-ea"/>
          <a:cs typeface="+mn-cs"/>
        </a:defRPr>
      </a:lvl3pPr>
      <a:lvl4pPr marL="4564641" indent="-815114" algn="l" rtl="0" eaLnBrk="1" latinLnBrk="0" hangingPunct="1">
        <a:spcBef>
          <a:spcPts val="1025"/>
        </a:spcBef>
        <a:buClr>
          <a:schemeClr val="accent2">
            <a:tint val="85000"/>
            <a:satMod val="285000"/>
          </a:schemeClr>
        </a:buClr>
        <a:buSzPct val="112000"/>
        <a:buFont typeface="Verdana"/>
        <a:buChar char="◦"/>
        <a:defRPr kumimoji="0" sz="8500" kern="1200">
          <a:solidFill>
            <a:schemeClr val="tx1"/>
          </a:solidFill>
          <a:latin typeface="+mn-lt"/>
          <a:ea typeface="+mn-ea"/>
          <a:cs typeface="+mn-cs"/>
        </a:defRPr>
      </a:lvl4pPr>
      <a:lvl5pPr marL="5705801" indent="-815114" algn="l" rtl="0" eaLnBrk="1" latinLnBrk="0" hangingPunct="1">
        <a:spcBef>
          <a:spcPts val="1114"/>
        </a:spcBef>
        <a:buClr>
          <a:schemeClr val="accent3">
            <a:tint val="85000"/>
            <a:satMod val="275000"/>
          </a:schemeClr>
        </a:buClr>
        <a:buSzPct val="100000"/>
        <a:buFont typeface="Wingdings 2"/>
        <a:buChar char=""/>
        <a:defRPr kumimoji="0" sz="8000" kern="1200">
          <a:solidFill>
            <a:schemeClr val="tx1"/>
          </a:solidFill>
          <a:latin typeface="+mn-lt"/>
          <a:ea typeface="+mn-ea"/>
          <a:cs typeface="+mn-cs"/>
        </a:defRPr>
      </a:lvl5pPr>
      <a:lvl6pPr marL="6643183" indent="-815114" algn="l" rtl="0" eaLnBrk="1" latinLnBrk="0" hangingPunct="1">
        <a:spcBef>
          <a:spcPts val="1114"/>
        </a:spcBef>
        <a:buClr>
          <a:schemeClr val="accent3">
            <a:tint val="85000"/>
            <a:satMod val="275000"/>
          </a:schemeClr>
        </a:buClr>
        <a:buSzPct val="100000"/>
        <a:buFont typeface="Verdana"/>
        <a:buChar char="◦"/>
        <a:defRPr kumimoji="0" sz="7600" kern="1200" baseline="0">
          <a:solidFill>
            <a:schemeClr val="tx1"/>
          </a:solidFill>
          <a:latin typeface="+mn-lt"/>
          <a:ea typeface="+mn-ea"/>
          <a:cs typeface="+mn-cs"/>
        </a:defRPr>
      </a:lvl6pPr>
      <a:lvl7pPr marL="7580564" indent="-815114" algn="l" rtl="0" eaLnBrk="1" latinLnBrk="0" hangingPunct="1">
        <a:spcBef>
          <a:spcPts val="1137"/>
        </a:spcBef>
        <a:buClr>
          <a:schemeClr val="accent3">
            <a:tint val="85000"/>
            <a:satMod val="275000"/>
          </a:schemeClr>
        </a:buClr>
        <a:buSzPct val="100000"/>
        <a:buFont typeface="Wingdings 2"/>
        <a:buChar char=""/>
        <a:defRPr kumimoji="0" sz="6700" kern="1200">
          <a:solidFill>
            <a:schemeClr val="tx1"/>
          </a:solidFill>
          <a:latin typeface="+mn-lt"/>
          <a:ea typeface="+mn-ea"/>
          <a:cs typeface="+mn-cs"/>
        </a:defRPr>
      </a:lvl7pPr>
      <a:lvl8pPr marL="8558702" indent="-815114" algn="l" rtl="0" eaLnBrk="1" latinLnBrk="0" hangingPunct="1">
        <a:spcBef>
          <a:spcPts val="1145"/>
        </a:spcBef>
        <a:buClr>
          <a:schemeClr val="accent3">
            <a:tint val="85000"/>
            <a:satMod val="275000"/>
          </a:schemeClr>
        </a:buClr>
        <a:buSzPct val="100000"/>
        <a:buFont typeface="Verdana"/>
        <a:buChar char="◦"/>
        <a:defRPr kumimoji="0" sz="6700" kern="1200" baseline="0">
          <a:solidFill>
            <a:schemeClr val="tx1"/>
          </a:solidFill>
          <a:latin typeface="+mn-lt"/>
          <a:ea typeface="+mn-ea"/>
          <a:cs typeface="+mn-cs"/>
        </a:defRPr>
      </a:lvl8pPr>
      <a:lvl9pPr marL="9577595" indent="-815114" algn="l" rtl="0" eaLnBrk="1" latinLnBrk="0" hangingPunct="1">
        <a:spcBef>
          <a:spcPts val="1137"/>
        </a:spcBef>
        <a:buClr>
          <a:schemeClr val="accent3">
            <a:tint val="85000"/>
            <a:satMod val="275000"/>
          </a:schemeClr>
        </a:buClr>
        <a:buSzPct val="100000"/>
        <a:buFont typeface="Wingdings 2"/>
        <a:buChar char=""/>
        <a:defRPr kumimoji="0" sz="67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2037786" algn="l" rtl="0" eaLnBrk="1" latinLnBrk="0" hangingPunct="1">
        <a:defRPr kumimoji="0" kern="1200">
          <a:solidFill>
            <a:schemeClr val="tx1"/>
          </a:solidFill>
          <a:latin typeface="+mn-lt"/>
          <a:ea typeface="+mn-ea"/>
          <a:cs typeface="+mn-cs"/>
        </a:defRPr>
      </a:lvl2pPr>
      <a:lvl3pPr marL="4075572" algn="l" rtl="0" eaLnBrk="1" latinLnBrk="0" hangingPunct="1">
        <a:defRPr kumimoji="0" kern="1200">
          <a:solidFill>
            <a:schemeClr val="tx1"/>
          </a:solidFill>
          <a:latin typeface="+mn-lt"/>
          <a:ea typeface="+mn-ea"/>
          <a:cs typeface="+mn-cs"/>
        </a:defRPr>
      </a:lvl3pPr>
      <a:lvl4pPr marL="6113358" algn="l" rtl="0" eaLnBrk="1" latinLnBrk="0" hangingPunct="1">
        <a:defRPr kumimoji="0" kern="1200">
          <a:solidFill>
            <a:schemeClr val="tx1"/>
          </a:solidFill>
          <a:latin typeface="+mn-lt"/>
          <a:ea typeface="+mn-ea"/>
          <a:cs typeface="+mn-cs"/>
        </a:defRPr>
      </a:lvl4pPr>
      <a:lvl5pPr marL="8151144" algn="l" rtl="0" eaLnBrk="1" latinLnBrk="0" hangingPunct="1">
        <a:defRPr kumimoji="0" kern="1200">
          <a:solidFill>
            <a:schemeClr val="tx1"/>
          </a:solidFill>
          <a:latin typeface="+mn-lt"/>
          <a:ea typeface="+mn-ea"/>
          <a:cs typeface="+mn-cs"/>
        </a:defRPr>
      </a:lvl5pPr>
      <a:lvl6pPr marL="10188931" algn="l" rtl="0" eaLnBrk="1" latinLnBrk="0" hangingPunct="1">
        <a:defRPr kumimoji="0" kern="1200">
          <a:solidFill>
            <a:schemeClr val="tx1"/>
          </a:solidFill>
          <a:latin typeface="+mn-lt"/>
          <a:ea typeface="+mn-ea"/>
          <a:cs typeface="+mn-cs"/>
        </a:defRPr>
      </a:lvl6pPr>
      <a:lvl7pPr marL="12226717" algn="l" rtl="0" eaLnBrk="1" latinLnBrk="0" hangingPunct="1">
        <a:defRPr kumimoji="0" kern="1200">
          <a:solidFill>
            <a:schemeClr val="tx1"/>
          </a:solidFill>
          <a:latin typeface="+mn-lt"/>
          <a:ea typeface="+mn-ea"/>
          <a:cs typeface="+mn-cs"/>
        </a:defRPr>
      </a:lvl7pPr>
      <a:lvl8pPr marL="14264503" algn="l" rtl="0" eaLnBrk="1" latinLnBrk="0" hangingPunct="1">
        <a:defRPr kumimoji="0" kern="1200">
          <a:solidFill>
            <a:schemeClr val="tx1"/>
          </a:solidFill>
          <a:latin typeface="+mn-lt"/>
          <a:ea typeface="+mn-ea"/>
          <a:cs typeface="+mn-cs"/>
        </a:defRPr>
      </a:lvl8pPr>
      <a:lvl9pPr marL="16302289"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30"/>
          <p:cNvSpPr txBox="1">
            <a:spLocks noChangeArrowheads="1"/>
          </p:cNvSpPr>
          <p:nvPr/>
        </p:nvSpPr>
        <p:spPr bwMode="auto">
          <a:xfrm>
            <a:off x="381003" y="5257803"/>
            <a:ext cx="12877801" cy="4419597"/>
          </a:xfrm>
          <a:prstGeom prst="rect">
            <a:avLst/>
          </a:prstGeom>
          <a:noFill/>
          <a:ln w="12700">
            <a:noFill/>
            <a:miter lim="800000"/>
            <a:headEnd type="none" w="sm" len="sm"/>
            <a:tailEnd type="none" w="sm" len="sm"/>
          </a:ln>
        </p:spPr>
        <p:txBody>
          <a:bodyPr lIns="89080" tIns="44540" rIns="89080" bIns="44540"/>
          <a:lstStyle/>
          <a:p>
            <a:endParaRPr lang="en-US" sz="2600" dirty="0" smtClean="0">
              <a:latin typeface="Times New Roman" pitchFamily="18" charset="0"/>
              <a:cs typeface="Times New Roman" pitchFamily="18" charset="0"/>
            </a:endParaRPr>
          </a:p>
          <a:p>
            <a:endParaRPr lang="en-US" sz="2600" dirty="0">
              <a:latin typeface="Times New Roman" pitchFamily="18" charset="0"/>
              <a:cs typeface="Times New Roman" pitchFamily="18" charset="0"/>
            </a:endParaRPr>
          </a:p>
          <a:p>
            <a:endParaRPr lang="en-US" sz="2600" dirty="0">
              <a:latin typeface="Times New Roman" pitchFamily="18" charset="0"/>
              <a:cs typeface="Times New Roman" pitchFamily="18" charset="0"/>
            </a:endParaRPr>
          </a:p>
          <a:p>
            <a:endParaRPr lang="en-US" sz="2600" dirty="0">
              <a:latin typeface="Times New Roman" pitchFamily="18" charset="0"/>
              <a:cs typeface="Times New Roman" pitchFamily="18" charset="0"/>
            </a:endParaRPr>
          </a:p>
          <a:p>
            <a:pPr algn="just"/>
            <a:endParaRPr lang="en-US" sz="3100" dirty="0">
              <a:latin typeface="Times New Roman" pitchFamily="18" charset="0"/>
              <a:cs typeface="Times New Roman" pitchFamily="18" charset="0"/>
            </a:endParaRPr>
          </a:p>
        </p:txBody>
      </p:sp>
      <p:sp>
        <p:nvSpPr>
          <p:cNvPr id="2051" name="Rectangle 2"/>
          <p:cNvSpPr>
            <a:spLocks noChangeArrowheads="1"/>
          </p:cNvSpPr>
          <p:nvPr/>
        </p:nvSpPr>
        <p:spPr bwMode="auto">
          <a:xfrm>
            <a:off x="8221666" y="1108080"/>
            <a:ext cx="23950612" cy="434579"/>
          </a:xfrm>
          <a:prstGeom prst="rect">
            <a:avLst/>
          </a:prstGeom>
          <a:noFill/>
          <a:ln w="9525">
            <a:noFill/>
            <a:miter lim="800000"/>
            <a:headEnd/>
            <a:tailEnd/>
          </a:ln>
        </p:spPr>
        <p:txBody>
          <a:bodyPr lIns="85059" tIns="41754" rIns="85059" bIns="41754">
            <a:spAutoFit/>
          </a:bodyPr>
          <a:lstStyle/>
          <a:p>
            <a:pPr defTabSz="849082">
              <a:spcBef>
                <a:spcPct val="50000"/>
              </a:spcBef>
            </a:pPr>
            <a:endParaRPr lang="en-US" dirty="0">
              <a:latin typeface="Times New Roman" pitchFamily="18" charset="0"/>
              <a:cs typeface="Times New Roman" pitchFamily="18" charset="0"/>
            </a:endParaRPr>
          </a:p>
        </p:txBody>
      </p:sp>
      <p:sp>
        <p:nvSpPr>
          <p:cNvPr id="2052" name="Rectangle 3"/>
          <p:cNvSpPr>
            <a:spLocks noChangeArrowheads="1"/>
          </p:cNvSpPr>
          <p:nvPr/>
        </p:nvSpPr>
        <p:spPr bwMode="auto">
          <a:xfrm>
            <a:off x="457200" y="-838200"/>
            <a:ext cx="39776400" cy="5101081"/>
          </a:xfrm>
          <a:prstGeom prst="rect">
            <a:avLst/>
          </a:prstGeom>
          <a:noFill/>
          <a:ln w="9525">
            <a:noFill/>
            <a:miter lim="800000"/>
            <a:headEnd/>
            <a:tailEnd/>
          </a:ln>
        </p:spPr>
        <p:txBody>
          <a:bodyPr wrap="square" lIns="85059" tIns="41754" rIns="85059" bIns="41754">
            <a:spAutoFit/>
          </a:bodyPr>
          <a:lstStyle/>
          <a:p>
            <a:pPr algn="ctr"/>
            <a:endParaRPr lang="en-US" sz="2400" b="1" dirty="0" smtClean="0"/>
          </a:p>
          <a:p>
            <a:pPr algn="ctr"/>
            <a:endParaRPr lang="en-US" sz="2400" b="1" dirty="0" smtClean="0"/>
          </a:p>
          <a:p>
            <a:pPr algn="ctr"/>
            <a:r>
              <a:rPr lang="en-US" sz="5500" b="1" cap="small" dirty="0" smtClean="0">
                <a:latin typeface="Rockwell Extra Bold" pitchFamily="18" charset="0"/>
              </a:rPr>
              <a:t>Implementing Addiction Treatment Trials in Medical Settings in (NIDA’s)</a:t>
            </a:r>
          </a:p>
          <a:p>
            <a:pPr algn="ctr"/>
            <a:r>
              <a:rPr lang="en-US" sz="5500" b="1" cap="small" dirty="0" smtClean="0">
                <a:latin typeface="Rockwell Extra Bold" pitchFamily="18" charset="0"/>
              </a:rPr>
              <a:t> National Drug Abuse Treatment Clinical Trials Network</a:t>
            </a:r>
            <a:r>
              <a:rPr lang="en-US" sz="5500" b="1" dirty="0" smtClean="0">
                <a:latin typeface="Franklin Gothic Heavy" pitchFamily="34" charset="0"/>
              </a:rPr>
              <a:t> </a:t>
            </a:r>
            <a:endParaRPr lang="en-US" sz="1050" dirty="0" smtClean="0">
              <a:latin typeface="Times New Roman" pitchFamily="18" charset="0"/>
              <a:cs typeface="Times New Roman" pitchFamily="18" charset="0"/>
            </a:endParaRPr>
          </a:p>
          <a:p>
            <a:pPr algn="ctr"/>
            <a:r>
              <a:rPr lang="en-US" sz="3200" dirty="0" smtClean="0">
                <a:latin typeface="Times New Roman" pitchFamily="18" charset="0"/>
                <a:cs typeface="Times New Roman" pitchFamily="18" charset="0"/>
              </a:rPr>
              <a:t>A.A. Forcehimes</a:t>
            </a:r>
            <a:r>
              <a:rPr lang="en-US" sz="3200" baseline="30000" dirty="0" smtClean="0">
                <a:latin typeface="Times New Roman" pitchFamily="18" charset="0"/>
                <a:cs typeface="Times New Roman" pitchFamily="18" charset="0"/>
              </a:rPr>
              <a:t>1</a:t>
            </a:r>
            <a:r>
              <a:rPr lang="en-US" sz="3200" dirty="0" smtClean="0">
                <a:latin typeface="Times New Roman" pitchFamily="18" charset="0"/>
                <a:cs typeface="Times New Roman" pitchFamily="18" charset="0"/>
              </a:rPr>
              <a:t>,</a:t>
            </a:r>
            <a:r>
              <a:rPr lang="en-US" sz="3200" baseline="300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M.P. Bogenschutz.</a:t>
            </a:r>
            <a:r>
              <a:rPr lang="en-US" sz="3200" baseline="30000" dirty="0" smtClean="0">
                <a:latin typeface="Times New Roman" pitchFamily="18" charset="0"/>
                <a:cs typeface="Times New Roman" pitchFamily="18" charset="0"/>
              </a:rPr>
              <a:t>1</a:t>
            </a:r>
            <a:r>
              <a:rPr lang="en-US" sz="3200" dirty="0" smtClean="0">
                <a:latin typeface="Times New Roman" pitchFamily="18" charset="0"/>
                <a:cs typeface="Times New Roman" pitchFamily="18" charset="0"/>
              </a:rPr>
              <a:t>, D.M. Donovan</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 C. Crandall</a:t>
            </a:r>
            <a:r>
              <a:rPr lang="en-US" sz="3200" baseline="30000" dirty="0" smtClean="0">
                <a:latin typeface="Times New Roman" pitchFamily="18" charset="0"/>
                <a:cs typeface="Times New Roman" pitchFamily="18" charset="0"/>
              </a:rPr>
              <a:t>1</a:t>
            </a:r>
            <a:r>
              <a:rPr lang="en-US" sz="3200" dirty="0" smtClean="0">
                <a:latin typeface="Times New Roman" pitchFamily="18" charset="0"/>
                <a:cs typeface="Times New Roman" pitchFamily="18" charset="0"/>
              </a:rPr>
              <a:t>, R. Lindblad</a:t>
            </a:r>
            <a:r>
              <a:rPr lang="en-US" sz="3200" baseline="30000" dirty="0" smtClean="0">
                <a:latin typeface="Times New Roman" pitchFamily="18" charset="0"/>
                <a:cs typeface="Times New Roman" pitchFamily="18" charset="0"/>
              </a:rPr>
              <a:t>3 </a:t>
            </a:r>
            <a:r>
              <a:rPr lang="en-US" sz="3200" dirty="0" smtClean="0">
                <a:latin typeface="Times New Roman" pitchFamily="18" charset="0"/>
                <a:cs typeface="Times New Roman" pitchFamily="18" charset="0"/>
              </a:rPr>
              <a:t>, R. Mandler</a:t>
            </a:r>
            <a:r>
              <a:rPr lang="en-US" sz="3200" baseline="30000" dirty="0" smtClean="0">
                <a:latin typeface="Times New Roman" pitchFamily="18" charset="0"/>
                <a:cs typeface="Times New Roman" pitchFamily="18" charset="0"/>
              </a:rPr>
              <a:t>4</a:t>
            </a:r>
            <a:r>
              <a:rPr lang="en-US" sz="3200" dirty="0" smtClean="0">
                <a:latin typeface="Times New Roman" pitchFamily="18" charset="0"/>
                <a:cs typeface="Times New Roman" pitchFamily="18" charset="0"/>
              </a:rPr>
              <a:t>, H.I Perl</a:t>
            </a:r>
            <a:r>
              <a:rPr lang="en-US" sz="3200" baseline="30000" dirty="0" smtClean="0">
                <a:latin typeface="Times New Roman" pitchFamily="18" charset="0"/>
                <a:cs typeface="Times New Roman" pitchFamily="18" charset="0"/>
              </a:rPr>
              <a:t>4</a:t>
            </a:r>
            <a:r>
              <a:rPr lang="en-US" sz="3200" dirty="0" smtClean="0">
                <a:latin typeface="Times New Roman" pitchFamily="18" charset="0"/>
                <a:cs typeface="Times New Roman" pitchFamily="18" charset="0"/>
              </a:rPr>
              <a:t>, R. Walker</a:t>
            </a:r>
            <a:r>
              <a:rPr lang="en-US" sz="3200" baseline="30000" dirty="0" smtClean="0">
                <a:latin typeface="Times New Roman" pitchFamily="18" charset="0"/>
                <a:cs typeface="Times New Roman" pitchFamily="18" charset="0"/>
              </a:rPr>
              <a:t>5</a:t>
            </a:r>
          </a:p>
          <a:p>
            <a:pPr algn="ctr"/>
            <a:endParaRPr lang="en-US" sz="2800" baseline="30000" dirty="0" smtClean="0">
              <a:latin typeface="Times New Roman" pitchFamily="18" charset="0"/>
              <a:cs typeface="Times New Roman" pitchFamily="18" charset="0"/>
            </a:endParaRPr>
          </a:p>
          <a:p>
            <a:pPr algn="ct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University of New Mexico Center on Alcoholism, Substance Abuse, &amp; Addictions</a:t>
            </a:r>
          </a:p>
          <a:p>
            <a:pPr algn="ct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University of Washington</a:t>
            </a:r>
          </a:p>
          <a:p>
            <a:pPr algn="ct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EMMES</a:t>
            </a:r>
          </a:p>
          <a:p>
            <a:pPr algn="ctr"/>
            <a:r>
              <a:rPr lang="en-US" sz="2400" baseline="30000" dirty="0" smtClean="0">
                <a:latin typeface="Times New Roman" pitchFamily="18" charset="0"/>
                <a:cs typeface="Times New Roman" pitchFamily="18" charset="0"/>
              </a:rPr>
              <a:t>4</a:t>
            </a:r>
            <a:r>
              <a:rPr lang="en-US" sz="2400" dirty="0" smtClean="0">
                <a:latin typeface="Times New Roman" pitchFamily="18" charset="0"/>
                <a:cs typeface="Times New Roman" pitchFamily="18" charset="0"/>
              </a:rPr>
              <a:t>National Institute on Drug Abuse</a:t>
            </a:r>
          </a:p>
          <a:p>
            <a:pPr algn="ctr"/>
            <a:r>
              <a:rPr lang="en-US" sz="2400" baseline="30000" dirty="0" smtClean="0">
                <a:latin typeface="Times New Roman" pitchFamily="18" charset="0"/>
                <a:cs typeface="Times New Roman" pitchFamily="18" charset="0"/>
              </a:rPr>
              <a:t>5</a:t>
            </a:r>
            <a:r>
              <a:rPr lang="en-US" sz="2400" dirty="0" smtClean="0">
                <a:latin typeface="Times New Roman" pitchFamily="18" charset="0"/>
                <a:cs typeface="Times New Roman" pitchFamily="18" charset="0"/>
              </a:rPr>
              <a:t> UT Southwestern Medical Center</a:t>
            </a:r>
            <a:endParaRPr lang="en-US" sz="2400" dirty="0">
              <a:latin typeface="Times New Roman" pitchFamily="18" charset="0"/>
              <a:cs typeface="Times New Roman" pitchFamily="18" charset="0"/>
            </a:endParaRPr>
          </a:p>
        </p:txBody>
      </p:sp>
      <p:sp>
        <p:nvSpPr>
          <p:cNvPr id="2053" name="Rectangle 4"/>
          <p:cNvSpPr>
            <a:spLocks noChangeArrowheads="1"/>
          </p:cNvSpPr>
          <p:nvPr/>
        </p:nvSpPr>
        <p:spPr bwMode="auto">
          <a:xfrm>
            <a:off x="1371600" y="4267200"/>
            <a:ext cx="12039600" cy="685800"/>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w="76200">
            <a:solidFill>
              <a:schemeClr val="tx1"/>
            </a:solidFill>
            <a:miter lim="800000"/>
            <a:headEnd/>
            <a:tailEnd/>
          </a:ln>
        </p:spPr>
        <p:txBody>
          <a:bodyPr lIns="89695" tIns="44852" rIns="89695" bIns="44852"/>
          <a:lstStyle/>
          <a:p>
            <a:pPr algn="ctr" defTabSz="891933">
              <a:spcBef>
                <a:spcPct val="50000"/>
              </a:spcBef>
            </a:pPr>
            <a:r>
              <a:rPr lang="en-US" sz="4000" b="1" dirty="0">
                <a:latin typeface="Times New Roman" pitchFamily="18" charset="0"/>
                <a:ea typeface="Arial Unicode MS" pitchFamily="34" charset="-128"/>
                <a:cs typeface="Times New Roman" pitchFamily="18" charset="0"/>
              </a:rPr>
              <a:t>INTRODUCTION</a:t>
            </a:r>
          </a:p>
        </p:txBody>
      </p:sp>
      <p:sp>
        <p:nvSpPr>
          <p:cNvPr id="2054" name="Rectangle 5"/>
          <p:cNvSpPr>
            <a:spLocks noChangeArrowheads="1"/>
          </p:cNvSpPr>
          <p:nvPr/>
        </p:nvSpPr>
        <p:spPr bwMode="auto">
          <a:xfrm>
            <a:off x="1371600" y="8915400"/>
            <a:ext cx="12039600" cy="685800"/>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w="76200">
            <a:solidFill>
              <a:schemeClr val="tx1"/>
            </a:solidFill>
            <a:miter lim="800000"/>
            <a:headEnd/>
            <a:tailEnd/>
          </a:ln>
        </p:spPr>
        <p:txBody>
          <a:bodyPr lIns="89695" tIns="44852" rIns="89695" bIns="44852"/>
          <a:lstStyle/>
          <a:p>
            <a:pPr algn="ctr" defTabSz="891933">
              <a:spcBef>
                <a:spcPct val="50000"/>
              </a:spcBef>
            </a:pPr>
            <a:r>
              <a:rPr lang="en-US" sz="4000" b="1" dirty="0">
                <a:latin typeface="Times New Roman" pitchFamily="18" charset="0"/>
                <a:ea typeface="Arial Unicode MS" pitchFamily="34" charset="-128"/>
                <a:cs typeface="Times New Roman" pitchFamily="18" charset="0"/>
              </a:rPr>
              <a:t>METHOD</a:t>
            </a:r>
          </a:p>
        </p:txBody>
      </p:sp>
      <p:sp>
        <p:nvSpPr>
          <p:cNvPr id="2055" name="Rectangle 6"/>
          <p:cNvSpPr>
            <a:spLocks noChangeArrowheads="1"/>
          </p:cNvSpPr>
          <p:nvPr/>
        </p:nvSpPr>
        <p:spPr bwMode="auto">
          <a:xfrm>
            <a:off x="1371600" y="17145000"/>
            <a:ext cx="12039600" cy="762000"/>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w="76200">
            <a:solidFill>
              <a:schemeClr val="tx1"/>
            </a:solidFill>
            <a:miter lim="800000"/>
            <a:headEnd/>
            <a:tailEnd/>
          </a:ln>
        </p:spPr>
        <p:txBody>
          <a:bodyPr lIns="89695" tIns="44852" rIns="89695" bIns="44852"/>
          <a:lstStyle/>
          <a:p>
            <a:pPr algn="ctr" defTabSz="891933">
              <a:spcBef>
                <a:spcPct val="50000"/>
              </a:spcBef>
            </a:pPr>
            <a:r>
              <a:rPr lang="en-US" sz="4000" b="1" dirty="0">
                <a:latin typeface="Times New Roman" pitchFamily="18" charset="0"/>
                <a:ea typeface="Arial Unicode MS" pitchFamily="34" charset="-128"/>
                <a:cs typeface="Times New Roman" pitchFamily="18" charset="0"/>
              </a:rPr>
              <a:t>RESULTS</a:t>
            </a:r>
          </a:p>
        </p:txBody>
      </p:sp>
      <p:sp>
        <p:nvSpPr>
          <p:cNvPr id="2057" name="Rectangle 8"/>
          <p:cNvSpPr>
            <a:spLocks noChangeArrowheads="1"/>
          </p:cNvSpPr>
          <p:nvPr/>
        </p:nvSpPr>
        <p:spPr bwMode="auto">
          <a:xfrm>
            <a:off x="26822400" y="27127200"/>
            <a:ext cx="12039600" cy="762000"/>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w="76200">
            <a:solidFill>
              <a:schemeClr val="tx1"/>
            </a:solidFill>
            <a:miter lim="800000"/>
            <a:headEnd/>
            <a:tailEnd/>
          </a:ln>
        </p:spPr>
        <p:txBody>
          <a:bodyPr lIns="89695" tIns="44852" rIns="89695" bIns="44852"/>
          <a:lstStyle/>
          <a:p>
            <a:pPr algn="ctr" defTabSz="891933">
              <a:spcBef>
                <a:spcPct val="50000"/>
              </a:spcBef>
            </a:pPr>
            <a:r>
              <a:rPr lang="en-US" sz="4000" b="1" dirty="0">
                <a:latin typeface="Times New Roman" pitchFamily="18" charset="0"/>
                <a:ea typeface="Arial Unicode MS" pitchFamily="34" charset="-128"/>
                <a:cs typeface="Times New Roman" pitchFamily="18" charset="0"/>
              </a:rPr>
              <a:t>ACKNOWLEDGEMENTS</a:t>
            </a:r>
          </a:p>
        </p:txBody>
      </p:sp>
      <p:sp>
        <p:nvSpPr>
          <p:cNvPr id="2059" name="Line 10"/>
          <p:cNvSpPr>
            <a:spLocks noChangeShapeType="1"/>
          </p:cNvSpPr>
          <p:nvPr/>
        </p:nvSpPr>
        <p:spPr bwMode="auto">
          <a:xfrm>
            <a:off x="13411200" y="4340229"/>
            <a:ext cx="0" cy="26749373"/>
          </a:xfrm>
          <a:prstGeom prst="line">
            <a:avLst/>
          </a:prstGeom>
          <a:noFill/>
          <a:ln w="76200">
            <a:solidFill>
              <a:schemeClr val="tx1"/>
            </a:solidFill>
            <a:round/>
            <a:headEnd type="none" w="sm" len="sm"/>
            <a:tailEnd type="none" w="sm" len="sm"/>
          </a:ln>
        </p:spPr>
        <p:txBody>
          <a:bodyPr lIns="91415" tIns="45708" rIns="91415" bIns="45708"/>
          <a:lstStyle/>
          <a:p>
            <a:endParaRPr lang="en-US">
              <a:latin typeface="Times New Roman" pitchFamily="18" charset="0"/>
              <a:cs typeface="Times New Roman" pitchFamily="18" charset="0"/>
            </a:endParaRPr>
          </a:p>
        </p:txBody>
      </p:sp>
      <p:sp>
        <p:nvSpPr>
          <p:cNvPr id="2060" name="Line 11"/>
          <p:cNvSpPr>
            <a:spLocks noChangeShapeType="1"/>
          </p:cNvSpPr>
          <p:nvPr/>
        </p:nvSpPr>
        <p:spPr bwMode="auto">
          <a:xfrm>
            <a:off x="26822400" y="4340229"/>
            <a:ext cx="0" cy="26749373"/>
          </a:xfrm>
          <a:prstGeom prst="line">
            <a:avLst/>
          </a:prstGeom>
          <a:noFill/>
          <a:ln w="76200">
            <a:solidFill>
              <a:schemeClr val="tx1"/>
            </a:solidFill>
            <a:round/>
            <a:headEnd type="none" w="sm" len="sm"/>
            <a:tailEnd type="none" w="sm" len="sm"/>
          </a:ln>
        </p:spPr>
        <p:txBody>
          <a:bodyPr lIns="91415" tIns="45708" rIns="91415" bIns="45708"/>
          <a:lstStyle/>
          <a:p>
            <a:endParaRPr lang="en-US">
              <a:latin typeface="Times New Roman" pitchFamily="18" charset="0"/>
              <a:cs typeface="Times New Roman" pitchFamily="18" charset="0"/>
            </a:endParaRPr>
          </a:p>
        </p:txBody>
      </p:sp>
      <p:sp>
        <p:nvSpPr>
          <p:cNvPr id="2061" name="Rectangle 13"/>
          <p:cNvSpPr>
            <a:spLocks noChangeArrowheads="1"/>
          </p:cNvSpPr>
          <p:nvPr/>
        </p:nvSpPr>
        <p:spPr bwMode="auto">
          <a:xfrm>
            <a:off x="228599" y="17068799"/>
            <a:ext cx="13030201" cy="12649201"/>
          </a:xfrm>
          <a:prstGeom prst="rect">
            <a:avLst/>
          </a:prstGeom>
          <a:noFill/>
          <a:ln w="9525">
            <a:noFill/>
            <a:miter lim="800000"/>
            <a:headEnd/>
            <a:tailEnd/>
          </a:ln>
        </p:spPr>
        <p:txBody>
          <a:bodyPr lIns="89695" tIns="44852" rIns="89695" bIns="44852"/>
          <a:lstStyle/>
          <a:p>
            <a:pPr>
              <a:defRPr/>
            </a:pPr>
            <a:endParaRPr lang="en-US" sz="2700" dirty="0" smtClean="0">
              <a:latin typeface="Times New Roman" pitchFamily="18" charset="0"/>
              <a:cs typeface="Times New Roman" pitchFamily="18" charset="0"/>
            </a:endParaRPr>
          </a:p>
          <a:p>
            <a:pPr>
              <a:defRPr/>
            </a:pPr>
            <a:endParaRPr lang="en-US" sz="2700" dirty="0" smtClean="0">
              <a:latin typeface="Times New Roman" pitchFamily="18" charset="0"/>
              <a:cs typeface="Times New Roman" pitchFamily="18" charset="0"/>
            </a:endParaRPr>
          </a:p>
          <a:p>
            <a:pPr>
              <a:defRPr/>
            </a:pPr>
            <a:endParaRPr lang="en-US" sz="2700" dirty="0" smtClean="0">
              <a:latin typeface="Times New Roman" pitchFamily="18" charset="0"/>
              <a:cs typeface="Times New Roman" pitchFamily="18" charset="0"/>
            </a:endParaRPr>
          </a:p>
          <a:p>
            <a:pPr>
              <a:defRPr/>
            </a:pPr>
            <a:endParaRPr lang="en-US" dirty="0" smtClean="0">
              <a:latin typeface="Times New Roman" pitchFamily="18" charset="0"/>
              <a:cs typeface="Times New Roman" pitchFamily="18" charset="0"/>
            </a:endParaRPr>
          </a:p>
          <a:p>
            <a:pPr>
              <a:defRPr/>
            </a:pPr>
            <a:r>
              <a:rPr lang="en-US" dirty="0" smtClean="0">
                <a:latin typeface="Times New Roman" pitchFamily="18" charset="0"/>
                <a:cs typeface="Times New Roman" pitchFamily="18" charset="0"/>
              </a:rPr>
              <a:t> </a:t>
            </a:r>
          </a:p>
          <a:p>
            <a:pPr>
              <a:defRPr/>
            </a:pPr>
            <a:endParaRPr lang="en-US" sz="2700" dirty="0" smtClean="0">
              <a:latin typeface="Times New Roman" pitchFamily="18" charset="0"/>
              <a:cs typeface="Times New Roman" pitchFamily="18" charset="0"/>
            </a:endParaRPr>
          </a:p>
          <a:p>
            <a:pPr lvl="1">
              <a:defRPr/>
            </a:pPr>
            <a:endParaRPr lang="en-US" sz="3100" i="1" dirty="0" smtClean="0">
              <a:latin typeface="Times New Roman" pitchFamily="18" charset="0"/>
              <a:cs typeface="Times New Roman" pitchFamily="18" charset="0"/>
            </a:endParaRPr>
          </a:p>
          <a:p>
            <a:pPr lvl="1">
              <a:defRPr/>
            </a:pPr>
            <a:endParaRPr lang="en-US" sz="3100" i="1" dirty="0" smtClean="0">
              <a:latin typeface="Times New Roman" pitchFamily="18" charset="0"/>
              <a:cs typeface="Times New Roman" pitchFamily="18" charset="0"/>
            </a:endParaRPr>
          </a:p>
          <a:p>
            <a:pPr lvl="1">
              <a:defRPr/>
            </a:pPr>
            <a:endParaRPr lang="en-US" sz="3100" i="1" dirty="0" smtClean="0">
              <a:latin typeface="Times New Roman" pitchFamily="18" charset="0"/>
              <a:cs typeface="Times New Roman" pitchFamily="18" charset="0"/>
            </a:endParaRPr>
          </a:p>
          <a:p>
            <a:pPr>
              <a:defRPr/>
            </a:pPr>
            <a:endParaRPr lang="en-US" sz="3100" i="1" dirty="0" smtClean="0">
              <a:latin typeface="Times New Roman" pitchFamily="18" charset="0"/>
              <a:cs typeface="Times New Roman" pitchFamily="18" charset="0"/>
            </a:endParaRPr>
          </a:p>
          <a:p>
            <a:pPr>
              <a:defRPr/>
            </a:pPr>
            <a:endParaRPr lang="en-US" sz="3100" dirty="0" smtClean="0">
              <a:latin typeface="Times New Roman" pitchFamily="18" charset="0"/>
              <a:cs typeface="Times New Roman" pitchFamily="18" charset="0"/>
            </a:endParaRPr>
          </a:p>
          <a:p>
            <a:pPr algn="just">
              <a:spcBef>
                <a:spcPct val="50000"/>
              </a:spcBef>
              <a:defRPr/>
            </a:pPr>
            <a:endParaRPr lang="en-US" sz="3100" dirty="0" smtClean="0">
              <a:latin typeface="Times New Roman" pitchFamily="18" charset="0"/>
              <a:cs typeface="Times New Roman" pitchFamily="18" charset="0"/>
            </a:endParaRPr>
          </a:p>
          <a:p>
            <a:pPr algn="just">
              <a:spcBef>
                <a:spcPct val="50000"/>
              </a:spcBef>
              <a:defRPr/>
            </a:pPr>
            <a:endParaRPr lang="en-US" sz="3100" dirty="0" smtClean="0">
              <a:latin typeface="Times New Roman" pitchFamily="18" charset="0"/>
              <a:cs typeface="Times New Roman" pitchFamily="18" charset="0"/>
            </a:endParaRPr>
          </a:p>
          <a:p>
            <a:pPr algn="just">
              <a:spcBef>
                <a:spcPct val="50000"/>
              </a:spcBef>
              <a:defRPr/>
            </a:pPr>
            <a:endParaRPr lang="en-US" sz="3100" dirty="0" smtClean="0">
              <a:latin typeface="Times New Roman" pitchFamily="18" charset="0"/>
              <a:cs typeface="Times New Roman" pitchFamily="18" charset="0"/>
            </a:endParaRPr>
          </a:p>
          <a:p>
            <a:pPr algn="just">
              <a:spcBef>
                <a:spcPct val="50000"/>
              </a:spcBef>
              <a:defRPr/>
            </a:pPr>
            <a:endParaRPr lang="en-US" sz="3100" dirty="0">
              <a:latin typeface="Times New Roman" pitchFamily="18" charset="0"/>
              <a:cs typeface="Times New Roman" pitchFamily="18" charset="0"/>
            </a:endParaRPr>
          </a:p>
        </p:txBody>
      </p:sp>
      <p:sp>
        <p:nvSpPr>
          <p:cNvPr id="2062" name="Rectangle 16"/>
          <p:cNvSpPr>
            <a:spLocks noChangeArrowheads="1"/>
          </p:cNvSpPr>
          <p:nvPr/>
        </p:nvSpPr>
        <p:spPr bwMode="auto">
          <a:xfrm>
            <a:off x="26822400" y="28194000"/>
            <a:ext cx="12268199" cy="1981202"/>
          </a:xfrm>
          <a:prstGeom prst="rect">
            <a:avLst/>
          </a:prstGeom>
          <a:noFill/>
          <a:ln w="9525">
            <a:noFill/>
            <a:miter lim="800000"/>
            <a:headEnd/>
            <a:tailEnd/>
          </a:ln>
        </p:spPr>
        <p:txBody>
          <a:bodyPr lIns="89695" tIns="44852" rIns="89695" bIns="44852"/>
          <a:lstStyle/>
          <a:p>
            <a:pPr algn="ctr" defTabSz="891933">
              <a:spcBef>
                <a:spcPct val="50000"/>
              </a:spcBef>
            </a:pPr>
            <a:r>
              <a:rPr lang="en-US" sz="3200" b="1" i="1" dirty="0">
                <a:latin typeface="Times New Roman" pitchFamily="18" charset="0"/>
                <a:cs typeface="Times New Roman" pitchFamily="18" charset="0"/>
              </a:rPr>
              <a:t>This research was supported by </a:t>
            </a:r>
            <a:r>
              <a:rPr lang="en-US" sz="3200" b="1" i="1" dirty="0" smtClean="0">
                <a:latin typeface="Times New Roman" pitchFamily="18" charset="0"/>
                <a:cs typeface="Times New Roman" pitchFamily="18" charset="0"/>
              </a:rPr>
              <a:t>National Drug Abuse Treatment Clinical </a:t>
            </a:r>
            <a:r>
              <a:rPr lang="en-US" sz="3200" b="1" i="1" dirty="0">
                <a:latin typeface="Times New Roman" pitchFamily="18" charset="0"/>
                <a:cs typeface="Times New Roman" pitchFamily="18" charset="0"/>
              </a:rPr>
              <a:t>Trials </a:t>
            </a:r>
            <a:r>
              <a:rPr lang="en-US" sz="3200" b="1" i="1" dirty="0" smtClean="0">
                <a:latin typeface="Times New Roman" pitchFamily="18" charset="0"/>
                <a:cs typeface="Times New Roman" pitchFamily="18" charset="0"/>
              </a:rPr>
              <a:t>Network.</a:t>
            </a:r>
            <a:endParaRPr lang="en-US" sz="3200" b="1" i="1" dirty="0">
              <a:latin typeface="Times New Roman" pitchFamily="18" charset="0"/>
              <a:cs typeface="Times New Roman" pitchFamily="18" charset="0"/>
            </a:endParaRPr>
          </a:p>
          <a:p>
            <a:pPr defTabSz="891933">
              <a:spcBef>
                <a:spcPct val="50000"/>
              </a:spcBef>
            </a:pPr>
            <a:endParaRPr lang="en-US" sz="3100" i="1" dirty="0">
              <a:latin typeface="Times New Roman" pitchFamily="18" charset="0"/>
              <a:cs typeface="Times New Roman" pitchFamily="18" charset="0"/>
            </a:endParaRPr>
          </a:p>
        </p:txBody>
      </p:sp>
      <p:sp>
        <p:nvSpPr>
          <p:cNvPr id="2063" name="Text Box 21"/>
          <p:cNvSpPr txBox="1">
            <a:spLocks noChangeArrowheads="1"/>
          </p:cNvSpPr>
          <p:nvPr/>
        </p:nvSpPr>
        <p:spPr bwMode="auto">
          <a:xfrm>
            <a:off x="-104773" y="23741064"/>
            <a:ext cx="248125" cy="440300"/>
          </a:xfrm>
          <a:prstGeom prst="rect">
            <a:avLst/>
          </a:prstGeom>
          <a:noFill/>
          <a:ln w="12700">
            <a:noFill/>
            <a:miter lim="800000"/>
            <a:headEnd type="none" w="sm" len="sm"/>
            <a:tailEnd type="none" w="sm" len="sm"/>
          </a:ln>
        </p:spPr>
        <p:txBody>
          <a:bodyPr wrap="none" lIns="89080" tIns="44540" rIns="89080" bIns="44540">
            <a:spAutoFit/>
          </a:bodyPr>
          <a:lstStyle/>
          <a:p>
            <a:pPr defTabSz="891933"/>
            <a:r>
              <a:rPr lang="en-US" dirty="0">
                <a:latin typeface="Times New Roman" pitchFamily="18" charset="0"/>
                <a:cs typeface="Times New Roman" pitchFamily="18" charset="0"/>
              </a:rPr>
              <a:t> </a:t>
            </a:r>
          </a:p>
        </p:txBody>
      </p:sp>
      <p:sp>
        <p:nvSpPr>
          <p:cNvPr id="2064" name="Text Box 27"/>
          <p:cNvSpPr txBox="1">
            <a:spLocks noChangeArrowheads="1"/>
          </p:cNvSpPr>
          <p:nvPr/>
        </p:nvSpPr>
        <p:spPr bwMode="auto">
          <a:xfrm>
            <a:off x="13662029" y="19431000"/>
            <a:ext cx="179964" cy="1197946"/>
          </a:xfrm>
          <a:prstGeom prst="rect">
            <a:avLst/>
          </a:prstGeom>
          <a:noFill/>
          <a:ln w="12700">
            <a:noFill/>
            <a:miter lim="800000"/>
            <a:headEnd type="none" w="sm" len="sm"/>
            <a:tailEnd type="none" w="sm" len="sm"/>
          </a:ln>
        </p:spPr>
        <p:txBody>
          <a:bodyPr wrap="none" lIns="89080" tIns="44540" rIns="89080" bIns="44540">
            <a:spAutoFit/>
          </a:bodyPr>
          <a:lstStyle/>
          <a:p>
            <a:pPr defTabSz="891933"/>
            <a:endParaRPr lang="en-US" sz="3600" dirty="0">
              <a:latin typeface="Times New Roman" pitchFamily="18" charset="0"/>
              <a:cs typeface="Times New Roman" pitchFamily="18" charset="0"/>
            </a:endParaRPr>
          </a:p>
          <a:p>
            <a:pPr defTabSz="891933"/>
            <a:endParaRPr lang="en-US" sz="3600" dirty="0">
              <a:latin typeface="Times New Roman" pitchFamily="18" charset="0"/>
              <a:cs typeface="Times New Roman" pitchFamily="18" charset="0"/>
            </a:endParaRPr>
          </a:p>
        </p:txBody>
      </p:sp>
      <p:sp>
        <p:nvSpPr>
          <p:cNvPr id="2067" name="Text Box 276"/>
          <p:cNvSpPr txBox="1">
            <a:spLocks noChangeArrowheads="1"/>
          </p:cNvSpPr>
          <p:nvPr/>
        </p:nvSpPr>
        <p:spPr bwMode="auto">
          <a:xfrm>
            <a:off x="26903367" y="19507201"/>
            <a:ext cx="13101638" cy="6248402"/>
          </a:xfrm>
          <a:prstGeom prst="rect">
            <a:avLst/>
          </a:prstGeom>
          <a:noFill/>
          <a:ln w="12700">
            <a:noFill/>
            <a:miter lim="800000"/>
            <a:headEnd type="none" w="sm" len="sm"/>
            <a:tailEnd type="none" w="sm" len="sm"/>
          </a:ln>
        </p:spPr>
        <p:txBody>
          <a:bodyPr lIns="89080" tIns="44540" rIns="89080" bIns="44540"/>
          <a:lstStyle/>
          <a:p>
            <a:endParaRPr lang="en-US" sz="2700" dirty="0">
              <a:latin typeface="Times New Roman" pitchFamily="18" charset="0"/>
              <a:cs typeface="Times New Roman" pitchFamily="18" charset="0"/>
            </a:endParaRPr>
          </a:p>
        </p:txBody>
      </p:sp>
      <p:pic>
        <p:nvPicPr>
          <p:cNvPr id="2068" name="Picture 277" descr="redlogo"/>
          <p:cNvPicPr>
            <a:picLocks noChangeAspect="1" noChangeArrowheads="1"/>
          </p:cNvPicPr>
          <p:nvPr/>
        </p:nvPicPr>
        <p:blipFill>
          <a:blip r:embed="rId3" cstate="print"/>
          <a:stretch>
            <a:fillRect/>
          </a:stretch>
        </p:blipFill>
        <p:spPr bwMode="auto">
          <a:xfrm>
            <a:off x="762000" y="762000"/>
            <a:ext cx="3652262" cy="3276600"/>
          </a:xfrm>
          <a:prstGeom prst="rect">
            <a:avLst/>
          </a:prstGeom>
          <a:ln w="76200" cap="sq">
            <a:solidFill>
              <a:srgbClr val="000000"/>
            </a:solidFill>
            <a:miter lim="800000"/>
          </a:ln>
          <a:effectLst>
            <a:outerShdw blurRad="57150" dist="50800" dir="2700000" algn="tl" rotWithShape="0">
              <a:srgbClr val="000000">
                <a:alpha val="40000"/>
              </a:srgbClr>
            </a:outerShdw>
          </a:effectLst>
        </p:spPr>
      </p:pic>
      <p:pic>
        <p:nvPicPr>
          <p:cNvPr id="2069" name="Picture 40" descr="CTNLogo.jpg"/>
          <p:cNvPicPr>
            <a:picLocks noChangeAspect="1"/>
          </p:cNvPicPr>
          <p:nvPr/>
        </p:nvPicPr>
        <p:blipFill>
          <a:blip r:embed="rId4" cstate="print"/>
          <a:stretch>
            <a:fillRect/>
          </a:stretch>
        </p:blipFill>
        <p:spPr bwMode="auto">
          <a:xfrm>
            <a:off x="35814000" y="685800"/>
            <a:ext cx="3810000" cy="3352800"/>
          </a:xfrm>
          <a:prstGeom prst="rect">
            <a:avLst/>
          </a:prstGeom>
          <a:ln w="76200" cap="sq">
            <a:solidFill>
              <a:srgbClr val="000000"/>
            </a:solidFill>
            <a:miter lim="800000"/>
          </a:ln>
          <a:effectLst>
            <a:outerShdw blurRad="57150" dist="50800" dir="2700000" algn="tl" rotWithShape="0">
              <a:srgbClr val="000000">
                <a:alpha val="40000"/>
              </a:srgbClr>
            </a:outerShdw>
          </a:effectLst>
        </p:spPr>
      </p:pic>
      <p:sp>
        <p:nvSpPr>
          <p:cNvPr id="2070" name="Text Box 31"/>
          <p:cNvSpPr txBox="1">
            <a:spLocks noChangeArrowheads="1"/>
          </p:cNvSpPr>
          <p:nvPr/>
        </p:nvSpPr>
        <p:spPr bwMode="auto">
          <a:xfrm>
            <a:off x="27584401" y="13715999"/>
            <a:ext cx="12649199" cy="6705598"/>
          </a:xfrm>
          <a:prstGeom prst="rect">
            <a:avLst/>
          </a:prstGeom>
          <a:noFill/>
          <a:ln w="12700">
            <a:noFill/>
            <a:miter lim="800000"/>
            <a:headEnd type="none" w="sm" len="sm"/>
            <a:tailEnd type="none" w="sm" len="sm"/>
          </a:ln>
        </p:spPr>
        <p:txBody>
          <a:bodyPr lIns="89080" tIns="44540" rIns="89080" bIns="44540"/>
          <a:lstStyle/>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3100" dirty="0">
              <a:latin typeface="Times New Roman" pitchFamily="18" charset="0"/>
              <a:cs typeface="Times New Roman" pitchFamily="18" charset="0"/>
            </a:endParaRPr>
          </a:p>
          <a:p>
            <a:pPr marL="228538" defTabSz="891933">
              <a:tabLst>
                <a:tab pos="228538" algn="l"/>
              </a:tabLst>
            </a:pPr>
            <a:endParaRPr lang="en-US" sz="2700" dirty="0">
              <a:latin typeface="Times New Roman" pitchFamily="18" charset="0"/>
              <a:cs typeface="Times New Roman" pitchFamily="18" charset="0"/>
            </a:endParaRPr>
          </a:p>
          <a:p>
            <a:pPr marL="228538" defTabSz="891933">
              <a:tabLst>
                <a:tab pos="228538" algn="l"/>
              </a:tabLst>
            </a:pPr>
            <a:endParaRPr lang="en-US" sz="2700" dirty="0">
              <a:latin typeface="Times New Roman" pitchFamily="18" charset="0"/>
              <a:cs typeface="Times New Roman" pitchFamily="18" charset="0"/>
            </a:endParaRPr>
          </a:p>
          <a:p>
            <a:pPr marL="228538" algn="just" defTabSz="891933">
              <a:tabLst>
                <a:tab pos="228538" algn="l"/>
              </a:tabLst>
            </a:pPr>
            <a:endParaRPr lang="en-US" sz="2700" dirty="0">
              <a:latin typeface="Times New Roman" pitchFamily="18" charset="0"/>
              <a:cs typeface="Times New Roman" pitchFamily="18" charset="0"/>
            </a:endParaRPr>
          </a:p>
        </p:txBody>
      </p:sp>
      <p:sp>
        <p:nvSpPr>
          <p:cNvPr id="2073" name="TextBox 61"/>
          <p:cNvSpPr txBox="1">
            <a:spLocks noChangeArrowheads="1"/>
          </p:cNvSpPr>
          <p:nvPr/>
        </p:nvSpPr>
        <p:spPr bwMode="auto">
          <a:xfrm>
            <a:off x="26974798" y="5105400"/>
            <a:ext cx="13258802" cy="1046416"/>
          </a:xfrm>
          <a:prstGeom prst="rect">
            <a:avLst/>
          </a:prstGeom>
          <a:noFill/>
          <a:ln w="9525">
            <a:noFill/>
            <a:miter lim="800000"/>
            <a:headEnd/>
            <a:tailEnd/>
          </a:ln>
        </p:spPr>
        <p:txBody>
          <a:bodyPr lIns="91415" tIns="45708" rIns="91415" bIns="45708">
            <a:spAutoFit/>
          </a:bodyPr>
          <a:lstStyle/>
          <a:p>
            <a:endParaRPr lang="en-US" dirty="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2074" name="TextBox 63"/>
          <p:cNvSpPr txBox="1">
            <a:spLocks noChangeArrowheads="1"/>
          </p:cNvSpPr>
          <p:nvPr/>
        </p:nvSpPr>
        <p:spPr bwMode="auto">
          <a:xfrm>
            <a:off x="26974798" y="20399598"/>
            <a:ext cx="13258802" cy="923305"/>
          </a:xfrm>
          <a:prstGeom prst="rect">
            <a:avLst/>
          </a:prstGeom>
          <a:noFill/>
          <a:ln w="9525">
            <a:noFill/>
            <a:miter lim="800000"/>
            <a:headEnd/>
            <a:tailEnd/>
          </a:ln>
        </p:spPr>
        <p:txBody>
          <a:bodyPr wrap="square" lIns="91415" tIns="45708" rIns="91415" bIns="45708">
            <a:spAutoFit/>
          </a:bodyPr>
          <a:lstStyle/>
          <a:p>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
        <p:nvSpPr>
          <p:cNvPr id="28" name="TextBox 27"/>
          <p:cNvSpPr txBox="1"/>
          <p:nvPr/>
        </p:nvSpPr>
        <p:spPr>
          <a:xfrm>
            <a:off x="13563600" y="16002000"/>
            <a:ext cx="13030200" cy="2677632"/>
          </a:xfrm>
          <a:prstGeom prst="rect">
            <a:avLst/>
          </a:prstGeom>
          <a:noFill/>
        </p:spPr>
        <p:txBody>
          <a:bodyPr wrap="square" lIns="91415" tIns="45708" rIns="91415" bIns="45708">
            <a:spAutoFit/>
          </a:bodyPr>
          <a:lstStyle/>
          <a:p>
            <a:pPr>
              <a:defRPr/>
            </a:pPr>
            <a:endParaRPr lang="en-US" sz="2600" b="1" i="1" dirty="0" smtClean="0">
              <a:latin typeface="Times New Roman" pitchFamily="18" charset="0"/>
              <a:cs typeface="Times New Roman" pitchFamily="18" charset="0"/>
            </a:endParaRPr>
          </a:p>
          <a:p>
            <a:pPr>
              <a:defRPr/>
            </a:pPr>
            <a:endParaRPr lang="en-US" sz="2600" b="1" i="1" dirty="0" smtClean="0">
              <a:latin typeface="Times New Roman" pitchFamily="18" charset="0"/>
              <a:cs typeface="Times New Roman" pitchFamily="18" charset="0"/>
            </a:endParaRPr>
          </a:p>
          <a:p>
            <a:pPr>
              <a:defRPr/>
            </a:pPr>
            <a:endParaRPr lang="en-US" sz="2600" dirty="0" smtClean="0">
              <a:latin typeface="Times New Roman" pitchFamily="18" charset="0"/>
              <a:cs typeface="Times New Roman" pitchFamily="18" charset="0"/>
            </a:endParaRPr>
          </a:p>
          <a:p>
            <a:pPr>
              <a:defRPr/>
            </a:pPr>
            <a:endParaRPr lang="en-US" sz="2600" dirty="0" smtClean="0">
              <a:latin typeface="Times New Roman" pitchFamily="18" charset="0"/>
              <a:cs typeface="Times New Roman" pitchFamily="18" charset="0"/>
            </a:endParaRPr>
          </a:p>
          <a:p>
            <a:pPr>
              <a:defRPr/>
            </a:pPr>
            <a:endParaRPr lang="en-US" sz="2600" b="1" i="1" dirty="0" smtClean="0">
              <a:latin typeface="Times New Roman" pitchFamily="18" charset="0"/>
              <a:cs typeface="Times New Roman" pitchFamily="18" charset="0"/>
            </a:endParaRPr>
          </a:p>
          <a:p>
            <a:pPr>
              <a:defRPr/>
            </a:pPr>
            <a:endParaRPr lang="en-US" sz="2600" b="1" i="1" dirty="0" smtClean="0">
              <a:latin typeface="Times New Roman" pitchFamily="18" charset="0"/>
              <a:cs typeface="Times New Roman" pitchFamily="18" charset="0"/>
            </a:endParaRPr>
          </a:p>
          <a:p>
            <a:pPr>
              <a:defRPr/>
            </a:pPr>
            <a:endParaRPr lang="en-US" sz="1200" b="1" i="1" dirty="0" smtClean="0">
              <a:latin typeface="Times New Roman" pitchFamily="18" charset="0"/>
              <a:cs typeface="Times New Roman" pitchFamily="18" charset="0"/>
            </a:endParaRPr>
          </a:p>
        </p:txBody>
      </p:sp>
      <p:sp>
        <p:nvSpPr>
          <p:cNvPr id="34" name="Rectangle 6"/>
          <p:cNvSpPr>
            <a:spLocks noChangeArrowheads="1"/>
          </p:cNvSpPr>
          <p:nvPr/>
        </p:nvSpPr>
        <p:spPr bwMode="auto">
          <a:xfrm>
            <a:off x="26822400" y="12725400"/>
            <a:ext cx="12039600" cy="762000"/>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w="76200">
            <a:solidFill>
              <a:schemeClr val="tx1"/>
            </a:solidFill>
            <a:miter lim="800000"/>
            <a:headEnd/>
            <a:tailEnd/>
          </a:ln>
        </p:spPr>
        <p:txBody>
          <a:bodyPr lIns="89695" tIns="44852" rIns="89695" bIns="44852"/>
          <a:lstStyle/>
          <a:p>
            <a:pPr algn="ctr" defTabSz="891933">
              <a:spcBef>
                <a:spcPct val="50000"/>
              </a:spcBef>
            </a:pPr>
            <a:r>
              <a:rPr lang="en-US" sz="4000" b="1" dirty="0" smtClean="0">
                <a:latin typeface="Times New Roman" pitchFamily="18" charset="0"/>
                <a:ea typeface="Arial Unicode MS" pitchFamily="34" charset="-128"/>
                <a:cs typeface="Times New Roman" pitchFamily="18" charset="0"/>
              </a:rPr>
              <a:t>DISCUSSION</a:t>
            </a:r>
            <a:endParaRPr lang="en-US" sz="4000" b="1" dirty="0">
              <a:latin typeface="Times New Roman" pitchFamily="18" charset="0"/>
              <a:ea typeface="Arial Unicode MS" pitchFamily="34" charset="-128"/>
              <a:cs typeface="Times New Roman" pitchFamily="18" charset="0"/>
            </a:endParaRPr>
          </a:p>
        </p:txBody>
      </p:sp>
      <p:cxnSp>
        <p:nvCxnSpPr>
          <p:cNvPr id="36" name="Straight Connector 35"/>
          <p:cNvCxnSpPr/>
          <p:nvPr/>
        </p:nvCxnSpPr>
        <p:spPr>
          <a:xfrm>
            <a:off x="1447800" y="4267200"/>
            <a:ext cx="37338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447800" y="9601200"/>
            <a:ext cx="12039600" cy="7632859"/>
          </a:xfrm>
          <a:prstGeom prst="rect">
            <a:avLst/>
          </a:prstGeom>
          <a:noFill/>
        </p:spPr>
        <p:txBody>
          <a:bodyPr wrap="square" rtlCol="0">
            <a:spAutoFit/>
          </a:bodyPr>
          <a:lstStyle/>
          <a:p>
            <a:pPr>
              <a:spcAft>
                <a:spcPts val="1200"/>
              </a:spcAft>
            </a:pPr>
            <a:r>
              <a:rPr lang="en-US" sz="3200" dirty="0" smtClean="0"/>
              <a:t>The CTN Screening, Motivational Assessment, Referral and Treatment in the Emergency Department protocol (SMART-ED) is examining substance use and substance-related outcomes among patients (N=1285) endorsing, but not explicitly seeking treatment for, problematic drug use during an emergency department (ED) visit who are randomly assigned to one of three treatment conditions: 1) minimal screening only (MSO); 2) screening, assessment, and referral to treatment (if indicated) (SAR); and 3) screening, assessment, and referral plus a brief intervention (BI) with two telephone follow-up booster sessions (BI-B). </a:t>
            </a:r>
          </a:p>
          <a:p>
            <a:r>
              <a:rPr lang="en-US" sz="3200" dirty="0" smtClean="0"/>
              <a:t>Six EDs across the United States served as recruitment/brief intervention sites for this protocol. The SMART-ED trial presented unique challenges because of the fast pace and competing urgent and emergent priorities in an ED setting. This was a shift from other CTN trials, which have been conducted in traditional addiction treatment settings.</a:t>
            </a:r>
          </a:p>
        </p:txBody>
      </p:sp>
      <p:sp>
        <p:nvSpPr>
          <p:cNvPr id="38" name="TextBox 37"/>
          <p:cNvSpPr txBox="1"/>
          <p:nvPr/>
        </p:nvSpPr>
        <p:spPr>
          <a:xfrm>
            <a:off x="1447800" y="4495800"/>
            <a:ext cx="12039600" cy="4431983"/>
          </a:xfrm>
          <a:prstGeom prst="rect">
            <a:avLst/>
          </a:prstGeom>
          <a:noFill/>
        </p:spPr>
        <p:txBody>
          <a:bodyPr wrap="square" rtlCol="0">
            <a:spAutoFit/>
          </a:bodyPr>
          <a:lstStyle/>
          <a:p>
            <a:endParaRPr lang="en-US" sz="2600" dirty="0" smtClean="0"/>
          </a:p>
          <a:p>
            <a:r>
              <a:rPr lang="en-US" sz="3200" dirty="0" smtClean="0"/>
              <a:t>A recent National Institute on Drug Abuse (NIDA) Clinical Trials Network (CTN) priority is to integrate addiction treatment into medical care to reach many who would otherwise never receive attention. In these environments, where need far exceeds availability of services, implementing addiction treatment allows more opportunistic case finding and intervention and decreases the burden on the medical system Here we describe the implementation process of the first CTN trial conducted in a health care setting.</a:t>
            </a:r>
            <a:endParaRPr lang="en-US" sz="3200" dirty="0"/>
          </a:p>
        </p:txBody>
      </p:sp>
      <p:sp>
        <p:nvSpPr>
          <p:cNvPr id="40" name="TextBox 39"/>
          <p:cNvSpPr txBox="1"/>
          <p:nvPr/>
        </p:nvSpPr>
        <p:spPr>
          <a:xfrm>
            <a:off x="13487400" y="4267200"/>
            <a:ext cx="13335000" cy="25114568"/>
          </a:xfrm>
          <a:prstGeom prst="rect">
            <a:avLst/>
          </a:prstGeom>
          <a:noFill/>
        </p:spPr>
        <p:txBody>
          <a:bodyPr wrap="square" rtlCol="0">
            <a:spAutoFit/>
          </a:bodyPr>
          <a:lstStyle/>
          <a:p>
            <a:r>
              <a:rPr lang="en-US" sz="3200" dirty="0" smtClean="0"/>
              <a:t> </a:t>
            </a:r>
            <a:r>
              <a:rPr lang="en-US" sz="3200" b="1" dirty="0" smtClean="0"/>
              <a:t>2. </a:t>
            </a:r>
            <a:r>
              <a:rPr lang="en-US" sz="3200" b="1" u="sng" dirty="0" smtClean="0"/>
              <a:t>Staff selection</a:t>
            </a:r>
          </a:p>
          <a:p>
            <a:endParaRPr lang="en-US" sz="1050" b="1" i="1" u="sng" dirty="0" smtClean="0"/>
          </a:p>
          <a:p>
            <a:r>
              <a:rPr lang="en-US" sz="3200" dirty="0" smtClean="0"/>
              <a:t>We suggested hiring interventionists/research assistants who:</a:t>
            </a:r>
          </a:p>
          <a:p>
            <a:pPr lvl="1" indent="-182880" fontAlgn="t">
              <a:buFont typeface="Arial" pitchFamily="34" charset="0"/>
              <a:buChar char="•"/>
            </a:pPr>
            <a:r>
              <a:rPr lang="en-US" sz="2800" b="1" dirty="0" smtClean="0">
                <a:solidFill>
                  <a:schemeClr val="accent4">
                    <a:lumMod val="75000"/>
                  </a:schemeClr>
                </a:solidFill>
              </a:rPr>
              <a:t>Were capable of being flexible and adaptable in a fast-paced setting where interruptions are common and unavoidable. </a:t>
            </a:r>
          </a:p>
          <a:p>
            <a:pPr lvl="1" indent="-182880" fontAlgn="t">
              <a:buFont typeface="Arial" pitchFamily="34" charset="0"/>
              <a:buChar char="•"/>
            </a:pPr>
            <a:r>
              <a:rPr lang="en-US" sz="2800" b="1" dirty="0" smtClean="0">
                <a:solidFill>
                  <a:schemeClr val="accent4">
                    <a:lumMod val="75000"/>
                  </a:schemeClr>
                </a:solidFill>
              </a:rPr>
              <a:t>Possessed the empathy necessary to deliver an MI based intervention and the research skills necessary for protocol adherence. </a:t>
            </a:r>
          </a:p>
          <a:p>
            <a:endParaRPr lang="en-US" sz="1050" dirty="0" smtClean="0"/>
          </a:p>
          <a:p>
            <a:r>
              <a:rPr lang="en-US" sz="3200" b="1" dirty="0" smtClean="0"/>
              <a:t>3. </a:t>
            </a:r>
            <a:r>
              <a:rPr lang="en-US" sz="3200" b="1" u="sng" dirty="0" smtClean="0"/>
              <a:t>RA and interventionist training and ongoing coaching</a:t>
            </a:r>
          </a:p>
          <a:p>
            <a:endParaRPr lang="en-US" sz="1000" dirty="0" smtClean="0"/>
          </a:p>
          <a:p>
            <a:pPr lvl="1" indent="-182880" fontAlgn="t">
              <a:buFont typeface="Arial" pitchFamily="34" charset="0"/>
              <a:buChar char="•"/>
            </a:pPr>
            <a:r>
              <a:rPr lang="en-US" sz="3200" b="1" dirty="0" smtClean="0">
                <a:solidFill>
                  <a:schemeClr val="accent4">
                    <a:lumMod val="75000"/>
                  </a:schemeClr>
                </a:solidFill>
              </a:rPr>
              <a:t>Protocol Training</a:t>
            </a:r>
          </a:p>
          <a:p>
            <a:r>
              <a:rPr lang="en-US" sz="3200" dirty="0" smtClean="0"/>
              <a:t> We utilized pre-training webinars, a 2-day in person centralized training that included didactic presentation, demonstrations, and opportunities to practice key skills; post-training webinars; role plays at the site level; and weekly calls with the lead team to discuss operational issues. </a:t>
            </a:r>
          </a:p>
          <a:p>
            <a:endParaRPr lang="en-US" sz="1000" b="1" dirty="0" smtClean="0"/>
          </a:p>
          <a:p>
            <a:pPr lvl="1" indent="-182880" fontAlgn="t">
              <a:buFont typeface="Arial" pitchFamily="34" charset="0"/>
              <a:buChar char="•"/>
            </a:pPr>
            <a:r>
              <a:rPr lang="en-US" sz="3200" b="1" dirty="0" smtClean="0">
                <a:solidFill>
                  <a:schemeClr val="accent4">
                    <a:lumMod val="75000"/>
                  </a:schemeClr>
                </a:solidFill>
              </a:rPr>
              <a:t>Brief/Booster Intervention Training</a:t>
            </a:r>
          </a:p>
          <a:p>
            <a:r>
              <a:rPr lang="en-US" sz="3200" dirty="0" smtClean="0"/>
              <a:t> Interventionists attended a local 2-day pre-training in patient-centered counseling skills as well as a centralized 2-day training in the specific content of the motivational enhancement therapy intervention, conducted by trainers who are part of the Motivational Interviewing Network of Trainers (MINT).These in-person trainings included didactic presentation and role-playing. Interventionists completed role-plays with other RAs/Interventionists at their sites, and then completed two pilot sessions with ED patients who met criteria for enrollment. These sessions were coded (Motivational Interviewing Treatment Integrity (MITI) Code v3.1.1) and scores of 4 or better on the MITI global scores resulted in interventionist certification. Interventionists also participated in two post-training webinars. </a:t>
            </a:r>
          </a:p>
          <a:p>
            <a:endParaRPr lang="en-US" sz="1000" b="1" dirty="0" smtClean="0"/>
          </a:p>
          <a:p>
            <a:pPr lvl="1" indent="-182880" fontAlgn="t">
              <a:buFont typeface="Arial" pitchFamily="34" charset="0"/>
              <a:buChar char="•"/>
            </a:pPr>
            <a:r>
              <a:rPr lang="en-US" sz="3200" b="1" dirty="0" smtClean="0">
                <a:solidFill>
                  <a:schemeClr val="accent4">
                    <a:lumMod val="75000"/>
                  </a:schemeClr>
                </a:solidFill>
              </a:rPr>
              <a:t>Ongoing Coaching</a:t>
            </a:r>
          </a:p>
          <a:p>
            <a:r>
              <a:rPr lang="en-US" sz="3200" dirty="0" smtClean="0"/>
              <a:t> Because counselors who attend only a 2-day motivational interviewing training without ongoing coaching and training often drift, it was important to implement ongoing fidelity monitoring and coding. The diagram below offers a visual representation of the roles and interaction between the fidelity monitoring center and supervision center used in this trial. </a:t>
            </a:r>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2600" dirty="0" smtClean="0"/>
          </a:p>
          <a:p>
            <a:endParaRPr lang="en-US" sz="1800" dirty="0" smtClean="0"/>
          </a:p>
          <a:p>
            <a:endParaRPr lang="en-US" sz="1800" dirty="0" smtClean="0"/>
          </a:p>
          <a:p>
            <a:endParaRPr lang="en-US" sz="1800" dirty="0" smtClean="0"/>
          </a:p>
          <a:p>
            <a:endParaRPr lang="en-US" sz="1800" b="1" dirty="0" smtClean="0"/>
          </a:p>
          <a:p>
            <a:endParaRPr lang="en-US" sz="2800" dirty="0" smtClean="0"/>
          </a:p>
          <a:p>
            <a:endParaRPr lang="en-US" sz="2800" dirty="0"/>
          </a:p>
        </p:txBody>
      </p:sp>
      <p:sp>
        <p:nvSpPr>
          <p:cNvPr id="41" name="TextBox 40"/>
          <p:cNvSpPr txBox="1"/>
          <p:nvPr/>
        </p:nvSpPr>
        <p:spPr>
          <a:xfrm>
            <a:off x="26822400" y="13335000"/>
            <a:ext cx="11963400" cy="14465498"/>
          </a:xfrm>
          <a:prstGeom prst="rect">
            <a:avLst/>
          </a:prstGeom>
          <a:noFill/>
        </p:spPr>
        <p:txBody>
          <a:bodyPr wrap="square" rtlCol="0">
            <a:spAutoFit/>
          </a:bodyPr>
          <a:lstStyle/>
          <a:p>
            <a:pPr algn="ctr"/>
            <a:endParaRPr lang="en-US" sz="2800" b="1" i="1" dirty="0" smtClean="0"/>
          </a:p>
          <a:p>
            <a:r>
              <a:rPr lang="en-US" sz="3200" dirty="0" smtClean="0"/>
              <a:t>The CTN has successfully implemented its first trial in an ED setting. Factors associated with the effective implementation of SMART-ED:</a:t>
            </a:r>
          </a:p>
          <a:p>
            <a:pPr lvl="1" indent="-182880" fontAlgn="t">
              <a:buFont typeface="Arial" pitchFamily="34" charset="0"/>
              <a:buChar char="•"/>
            </a:pPr>
            <a:r>
              <a:rPr lang="en-US" sz="2800" b="1" dirty="0" smtClean="0">
                <a:solidFill>
                  <a:schemeClr val="accent4">
                    <a:lumMod val="75000"/>
                  </a:schemeClr>
                </a:solidFill>
              </a:rPr>
              <a:t>ED physician and staff buy-in was central to decisions on which sites were chosen to participate. </a:t>
            </a:r>
          </a:p>
          <a:p>
            <a:pPr lvl="1" indent="-182880" fontAlgn="t">
              <a:buFont typeface="Arial" pitchFamily="34" charset="0"/>
              <a:buChar char="•"/>
            </a:pPr>
            <a:r>
              <a:rPr lang="en-US" sz="2800" b="1" dirty="0" smtClean="0">
                <a:solidFill>
                  <a:schemeClr val="accent4">
                    <a:lumMod val="75000"/>
                  </a:schemeClr>
                </a:solidFill>
              </a:rPr>
              <a:t>Interventionists/RAs needed to possess the empathy necessary to deliver an MI based intervention, research abilities necessary for protocol adherence and the ability to navigate busy </a:t>
            </a:r>
            <a:r>
              <a:rPr lang="en-US" sz="2800" b="1" dirty="0" err="1" smtClean="0">
                <a:solidFill>
                  <a:schemeClr val="accent4">
                    <a:lumMod val="75000"/>
                  </a:schemeClr>
                </a:solidFill>
              </a:rPr>
              <a:t>EDs.</a:t>
            </a:r>
            <a:r>
              <a:rPr lang="en-US" sz="2800" b="1" dirty="0" smtClean="0">
                <a:solidFill>
                  <a:schemeClr val="accent4">
                    <a:lumMod val="75000"/>
                  </a:schemeClr>
                </a:solidFill>
              </a:rPr>
              <a:t> </a:t>
            </a:r>
          </a:p>
          <a:p>
            <a:pPr lvl="1" indent="-182880" fontAlgn="t">
              <a:buFont typeface="Arial" pitchFamily="34" charset="0"/>
              <a:buChar char="•"/>
            </a:pPr>
            <a:r>
              <a:rPr lang="en-US" sz="2800" b="1" dirty="0" smtClean="0">
                <a:solidFill>
                  <a:schemeClr val="accent4">
                    <a:lumMod val="75000"/>
                  </a:schemeClr>
                </a:solidFill>
              </a:rPr>
              <a:t>In-person and webinar trainings ensured that research staff understood and were able to follow protocol procedures and be certified to deliver the intervention. </a:t>
            </a:r>
          </a:p>
          <a:p>
            <a:pPr lvl="1" indent="-182880" fontAlgn="t">
              <a:buFont typeface="Arial" pitchFamily="34" charset="0"/>
              <a:buChar char="•"/>
            </a:pPr>
            <a:r>
              <a:rPr lang="en-US" sz="2800" b="1" dirty="0" smtClean="0">
                <a:solidFill>
                  <a:schemeClr val="accent4">
                    <a:lumMod val="75000"/>
                  </a:schemeClr>
                </a:solidFill>
              </a:rPr>
              <a:t>Ongoing telephone coaching successfully prevented drift.</a:t>
            </a:r>
          </a:p>
          <a:p>
            <a:pPr lvl="1" indent="-182880" fontAlgn="t">
              <a:buFont typeface="Arial" pitchFamily="34" charset="0"/>
              <a:buChar char="•"/>
            </a:pPr>
            <a:r>
              <a:rPr lang="en-US" sz="2800" b="1" dirty="0" smtClean="0">
                <a:solidFill>
                  <a:schemeClr val="accent4">
                    <a:lumMod val="75000"/>
                  </a:schemeClr>
                </a:solidFill>
              </a:rPr>
              <a:t>Prior to beginning the main trial, each site also had real-world practice conducting study procedures through standardized patient visits.</a:t>
            </a:r>
          </a:p>
          <a:p>
            <a:pPr lvl="1" indent="-182880" fontAlgn="t">
              <a:buFont typeface="Arial" pitchFamily="34" charset="0"/>
              <a:buChar char="•"/>
            </a:pPr>
            <a:r>
              <a:rPr lang="en-US" sz="2800" b="1" dirty="0" smtClean="0">
                <a:solidFill>
                  <a:schemeClr val="accent4">
                    <a:lumMod val="75000"/>
                  </a:schemeClr>
                </a:solidFill>
              </a:rPr>
              <a:t>The screening data are collected using direct entry into tablet computers to facilitate rapid screening and mobility within the ED setting. </a:t>
            </a:r>
          </a:p>
          <a:p>
            <a:pPr>
              <a:spcBef>
                <a:spcPts val="1200"/>
              </a:spcBef>
            </a:pPr>
            <a:r>
              <a:rPr lang="en-US" sz="3200" dirty="0" smtClean="0"/>
              <a:t>More general recommendations for successfully implementing SBIRT in an ED setting are:</a:t>
            </a:r>
          </a:p>
          <a:p>
            <a:pPr lvl="1" indent="-182880" fontAlgn="t">
              <a:buFont typeface="Arial" pitchFamily="34" charset="0"/>
              <a:buChar char="•"/>
            </a:pPr>
            <a:r>
              <a:rPr lang="en-US" sz="2800" b="1" dirty="0" smtClean="0">
                <a:solidFill>
                  <a:schemeClr val="accent4">
                    <a:lumMod val="75000"/>
                  </a:schemeClr>
                </a:solidFill>
              </a:rPr>
              <a:t>Ensure that there are leadership champions and buy-in at all organizational levels.</a:t>
            </a:r>
          </a:p>
          <a:p>
            <a:pPr lvl="1" indent="-182880" fontAlgn="t">
              <a:buFont typeface="Arial" pitchFamily="34" charset="0"/>
              <a:buChar char="•"/>
            </a:pPr>
            <a:r>
              <a:rPr lang="en-US" sz="2800" b="1" dirty="0" smtClean="0">
                <a:solidFill>
                  <a:schemeClr val="accent4">
                    <a:lumMod val="75000"/>
                  </a:schemeClr>
                </a:solidFill>
              </a:rPr>
              <a:t>Well trained staff are critical: they must be able to follow protocol procedures and “fit” in the ED setting.</a:t>
            </a:r>
          </a:p>
          <a:p>
            <a:pPr lvl="1" indent="-182880" fontAlgn="t">
              <a:buFont typeface="Arial" pitchFamily="34" charset="0"/>
              <a:buChar char="•"/>
            </a:pPr>
            <a:r>
              <a:rPr lang="en-US" sz="2800" b="1" dirty="0" smtClean="0">
                <a:solidFill>
                  <a:schemeClr val="accent4">
                    <a:lumMod val="75000"/>
                  </a:schemeClr>
                </a:solidFill>
              </a:rPr>
              <a:t>Devote substantial attention and necessary resources to training and other pre-implementation efforts.</a:t>
            </a:r>
          </a:p>
          <a:p>
            <a:pPr lvl="1" indent="-182880" fontAlgn="t">
              <a:buFont typeface="Arial" pitchFamily="34" charset="0"/>
              <a:buChar char="•"/>
            </a:pPr>
            <a:r>
              <a:rPr lang="en-US" sz="2800" b="1" dirty="0" smtClean="0">
                <a:solidFill>
                  <a:schemeClr val="accent4">
                    <a:lumMod val="75000"/>
                  </a:schemeClr>
                </a:solidFill>
              </a:rPr>
              <a:t>Use ongoing coaching to prevent drift in delivery of the brief intervention/booster interventions.</a:t>
            </a:r>
          </a:p>
          <a:p>
            <a:pPr lvl="1" indent="-182880" fontAlgn="t">
              <a:buFont typeface="Arial" pitchFamily="34" charset="0"/>
              <a:buChar char="•"/>
            </a:pPr>
            <a:r>
              <a:rPr lang="en-US" sz="2800" b="1" dirty="0" smtClean="0">
                <a:solidFill>
                  <a:schemeClr val="accent4">
                    <a:lumMod val="75000"/>
                  </a:schemeClr>
                </a:solidFill>
              </a:rPr>
              <a:t>Effective use of technology can be very beneficial. </a:t>
            </a:r>
          </a:p>
          <a:p>
            <a:pPr marL="0" lvl="1" fontAlgn="t">
              <a:spcBef>
                <a:spcPts val="1200"/>
              </a:spcBef>
            </a:pPr>
            <a:r>
              <a:rPr lang="en-US" sz="3200" dirty="0" smtClean="0"/>
              <a:t>Finally, we note that some of the procedures used in this clinical trial may be useful in the successful implementation of future addiction trials conducted in medical settings. </a:t>
            </a:r>
          </a:p>
          <a:p>
            <a:pPr lvl="1" indent="-182880" fontAlgn="t">
              <a:buFont typeface="Arial" pitchFamily="34" charset="0"/>
              <a:buChar char="•"/>
            </a:pPr>
            <a:endParaRPr lang="en-US" sz="2800" b="1" dirty="0" smtClean="0"/>
          </a:p>
          <a:p>
            <a:pPr algn="ctr"/>
            <a:endParaRPr lang="en-US" sz="1800" b="1" i="1" dirty="0" smtClean="0"/>
          </a:p>
        </p:txBody>
      </p:sp>
      <p:sp>
        <p:nvSpPr>
          <p:cNvPr id="30" name="TextBox 29"/>
          <p:cNvSpPr txBox="1"/>
          <p:nvPr/>
        </p:nvSpPr>
        <p:spPr>
          <a:xfrm>
            <a:off x="1524000" y="17875061"/>
            <a:ext cx="12115800" cy="12757339"/>
          </a:xfrm>
          <a:prstGeom prst="rect">
            <a:avLst/>
          </a:prstGeom>
          <a:noFill/>
        </p:spPr>
        <p:txBody>
          <a:bodyPr wrap="square" rtlCol="0">
            <a:spAutoFit/>
          </a:bodyPr>
          <a:lstStyle/>
          <a:p>
            <a:r>
              <a:rPr lang="en-US" sz="3200" b="1" dirty="0" smtClean="0"/>
              <a:t>Five implementation components were of central importance.</a:t>
            </a:r>
          </a:p>
          <a:p>
            <a:endParaRPr lang="en-US" sz="500" dirty="0" smtClean="0"/>
          </a:p>
          <a:p>
            <a:r>
              <a:rPr lang="en-US" sz="3200" b="1" dirty="0" smtClean="0"/>
              <a:t>1. </a:t>
            </a:r>
            <a:r>
              <a:rPr lang="en-US" sz="3200" b="1" u="sng" dirty="0" smtClean="0"/>
              <a:t>Site Selection</a:t>
            </a:r>
            <a:endParaRPr lang="en-US" sz="3200" b="1" dirty="0" smtClean="0"/>
          </a:p>
          <a:p>
            <a:endParaRPr lang="en-US" sz="800" dirty="0" smtClean="0"/>
          </a:p>
          <a:p>
            <a:r>
              <a:rPr lang="en-US" sz="3200" dirty="0" smtClean="0"/>
              <a:t>Prior to distributing the site selection survey, we developed list of desirable characteristics of participating EDs, including</a:t>
            </a:r>
          </a:p>
          <a:p>
            <a:pPr lvl="1" indent="-182880" fontAlgn="t">
              <a:buFont typeface="Arial" pitchFamily="34" charset="0"/>
              <a:buChar char="•"/>
            </a:pPr>
            <a:r>
              <a:rPr lang="en-US" sz="2800" b="1" dirty="0" smtClean="0">
                <a:solidFill>
                  <a:schemeClr val="accent4">
                    <a:lumMod val="75000"/>
                  </a:schemeClr>
                </a:solidFill>
              </a:rPr>
              <a:t>Large volume of patients who use drugs</a:t>
            </a:r>
            <a:endParaRPr lang="en-US" sz="2800" dirty="0" smtClean="0">
              <a:solidFill>
                <a:schemeClr val="accent4">
                  <a:lumMod val="75000"/>
                </a:schemeClr>
              </a:solidFill>
            </a:endParaRPr>
          </a:p>
          <a:p>
            <a:pPr lvl="1" indent="-182880" fontAlgn="t">
              <a:buFont typeface="Arial" pitchFamily="34" charset="0"/>
              <a:buChar char="•"/>
            </a:pPr>
            <a:r>
              <a:rPr lang="en-US" sz="2800" b="1" dirty="0" smtClean="0">
                <a:solidFill>
                  <a:schemeClr val="accent4">
                    <a:lumMod val="75000"/>
                  </a:schemeClr>
                </a:solidFill>
              </a:rPr>
              <a:t>Prior research experience</a:t>
            </a:r>
          </a:p>
          <a:p>
            <a:pPr lvl="1" indent="-182880" fontAlgn="t">
              <a:buFont typeface="Arial" pitchFamily="34" charset="0"/>
              <a:buChar char="•"/>
            </a:pPr>
            <a:r>
              <a:rPr lang="en-US" sz="2800" b="1" dirty="0" smtClean="0">
                <a:solidFill>
                  <a:schemeClr val="accent4">
                    <a:lumMod val="75000"/>
                  </a:schemeClr>
                </a:solidFill>
              </a:rPr>
              <a:t>Ability to present a convincing plan for patient flow and space utilization</a:t>
            </a:r>
          </a:p>
          <a:p>
            <a:pPr lvl="1" indent="-182880" fontAlgn="t">
              <a:buFont typeface="Arial" pitchFamily="34" charset="0"/>
              <a:buChar char="•"/>
            </a:pPr>
            <a:r>
              <a:rPr lang="en-US" sz="2800" b="1" dirty="0" smtClean="0">
                <a:solidFill>
                  <a:schemeClr val="accent4">
                    <a:lumMod val="75000"/>
                  </a:schemeClr>
                </a:solidFill>
              </a:rPr>
              <a:t>Have/Able to hire appropriate staff to conduct the study (in conjunction with the CTN-affiliated university research center)</a:t>
            </a:r>
          </a:p>
          <a:p>
            <a:pPr lvl="1" indent="-182880" fontAlgn="t">
              <a:buFont typeface="Arial" pitchFamily="34" charset="0"/>
              <a:buChar char="•"/>
            </a:pPr>
            <a:r>
              <a:rPr lang="en-US" sz="2800" b="1" dirty="0" smtClean="0">
                <a:solidFill>
                  <a:schemeClr val="accent4">
                    <a:lumMod val="75000"/>
                  </a:schemeClr>
                </a:solidFill>
              </a:rPr>
              <a:t>Have an ED physician who can serve as protocol PI or otherwise be </a:t>
            </a:r>
          </a:p>
          <a:p>
            <a:pPr lvl="1" indent="-182880" fontAlgn="t"/>
            <a:r>
              <a:rPr lang="en-US" sz="2800" b="1" dirty="0" smtClean="0">
                <a:solidFill>
                  <a:schemeClr val="accent4">
                    <a:lumMod val="75000"/>
                  </a:schemeClr>
                </a:solidFill>
              </a:rPr>
              <a:t>  actively involved in the protocol</a:t>
            </a:r>
          </a:p>
          <a:p>
            <a:pPr defTabSz="1828800">
              <a:spcBef>
                <a:spcPts val="1200"/>
              </a:spcBef>
            </a:pPr>
            <a:r>
              <a:rPr lang="en-US" sz="3200" dirty="0" smtClean="0"/>
              <a:t>We received 17 survey responses from 14 CTN nodes</a:t>
            </a:r>
          </a:p>
          <a:p>
            <a:pPr lvl="1" indent="-182880" defTabSz="1828800" fontAlgn="t">
              <a:buFont typeface="Arial" pitchFamily="34" charset="0"/>
              <a:buChar char="•"/>
            </a:pPr>
            <a:r>
              <a:rPr lang="en-US" sz="2800" b="1" dirty="0" smtClean="0">
                <a:solidFill>
                  <a:schemeClr val="accent4">
                    <a:lumMod val="75000"/>
                  </a:schemeClr>
                </a:solidFill>
              </a:rPr>
              <a:t>Nodes made connections with EDs in their region (usually through university departmental contacts) and described what the CTN is, possibility of participating in a study, and expectations of participating sites.</a:t>
            </a:r>
          </a:p>
          <a:p>
            <a:pPr lvl="1" indent="-182880" defTabSz="1828800" fontAlgn="t">
              <a:buFont typeface="Arial" pitchFamily="34" charset="0"/>
              <a:buChar char="•"/>
            </a:pPr>
            <a:r>
              <a:rPr lang="en-US" sz="2800" b="1" dirty="0" smtClean="0">
                <a:solidFill>
                  <a:schemeClr val="accent4">
                    <a:lumMod val="75000"/>
                  </a:schemeClr>
                </a:solidFill>
              </a:rPr>
              <a:t>Most were large EDs with academic affiliation and research experience.  </a:t>
            </a:r>
          </a:p>
          <a:p>
            <a:pPr lvl="1" indent="-182880" defTabSz="1828800" fontAlgn="t">
              <a:buFont typeface="Arial" pitchFamily="34" charset="0"/>
              <a:buChar char="•"/>
            </a:pPr>
            <a:r>
              <a:rPr lang="en-US" sz="2800" b="1" dirty="0" smtClean="0">
                <a:solidFill>
                  <a:schemeClr val="accent4">
                    <a:lumMod val="75000"/>
                  </a:schemeClr>
                </a:solidFill>
              </a:rPr>
              <a:t>Sites reported an average of 447 patients potentially eligible per month.  </a:t>
            </a:r>
          </a:p>
          <a:p>
            <a:pPr lvl="1" indent="-182880" fontAlgn="t">
              <a:buFont typeface="Arial" pitchFamily="34" charset="0"/>
              <a:buChar char="•"/>
            </a:pPr>
            <a:r>
              <a:rPr lang="en-US" sz="2800" b="1" dirty="0" smtClean="0">
                <a:solidFill>
                  <a:schemeClr val="accent4">
                    <a:lumMod val="75000"/>
                  </a:schemeClr>
                </a:solidFill>
              </a:rPr>
              <a:t>There was variability with regard to department and ED staff buy-in, ED physician involvement, and commitment of leadership. </a:t>
            </a:r>
          </a:p>
          <a:p>
            <a:pPr>
              <a:spcBef>
                <a:spcPts val="0"/>
              </a:spcBef>
              <a:spcAft>
                <a:spcPts val="0"/>
              </a:spcAft>
            </a:pPr>
            <a:r>
              <a:rPr lang="en-US" sz="3200" dirty="0" smtClean="0"/>
              <a:t>Evaluations were completed by executive committee members and telephone interviews were conducted with the 11 contender sites.  </a:t>
            </a:r>
          </a:p>
          <a:p>
            <a:pPr>
              <a:spcBef>
                <a:spcPts val="0"/>
              </a:spcBef>
              <a:spcAft>
                <a:spcPts val="0"/>
              </a:spcAft>
            </a:pPr>
            <a:r>
              <a:rPr lang="en-US" sz="3200" dirty="0" smtClean="0"/>
              <a:t>The team conducted site visits at 8 highly evaluated </a:t>
            </a:r>
            <a:r>
              <a:rPr lang="en-US" sz="3200" dirty="0" err="1" smtClean="0"/>
              <a:t>EDs.</a:t>
            </a:r>
            <a:endParaRPr lang="en-US" sz="3200" dirty="0" smtClean="0"/>
          </a:p>
          <a:p>
            <a:pPr>
              <a:spcBef>
                <a:spcPts val="0"/>
              </a:spcBef>
              <a:spcAft>
                <a:spcPts val="0"/>
              </a:spcAft>
            </a:pPr>
            <a:r>
              <a:rPr lang="en-US" sz="3200" dirty="0" smtClean="0"/>
              <a:t>Site visit information was brought back to the executive committee, and final decisions on site selection were made.</a:t>
            </a:r>
          </a:p>
          <a:p>
            <a:pPr marL="914400" indent="-514350" defTabSz="1828800">
              <a:spcAft>
                <a:spcPts val="600"/>
              </a:spcAft>
            </a:pPr>
            <a:endParaRPr lang="en-US" sz="2600" dirty="0" smtClean="0"/>
          </a:p>
          <a:p>
            <a:endParaRPr lang="en-US" sz="2600" dirty="0" smtClean="0"/>
          </a:p>
        </p:txBody>
      </p:sp>
      <p:sp>
        <p:nvSpPr>
          <p:cNvPr id="33" name="Oval 32"/>
          <p:cNvSpPr/>
          <p:nvPr/>
        </p:nvSpPr>
        <p:spPr>
          <a:xfrm>
            <a:off x="15773400" y="19507200"/>
            <a:ext cx="7620000" cy="3962400"/>
          </a:xfrm>
          <a:prstGeom prst="ellipse">
            <a:avLst/>
          </a:prstGeom>
          <a:solidFill>
            <a:schemeClr val="bg2">
              <a:lumMod val="9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28575">
                <a:solidFill>
                  <a:schemeClr val="tx1"/>
                </a:solidFill>
              </a:ln>
            </a:endParaRPr>
          </a:p>
        </p:txBody>
      </p:sp>
      <p:sp>
        <p:nvSpPr>
          <p:cNvPr id="42" name="TextBox 41"/>
          <p:cNvSpPr txBox="1"/>
          <p:nvPr/>
        </p:nvSpPr>
        <p:spPr>
          <a:xfrm>
            <a:off x="15925800" y="20029944"/>
            <a:ext cx="7391400" cy="2677656"/>
          </a:xfrm>
          <a:prstGeom prst="rect">
            <a:avLst/>
          </a:prstGeom>
          <a:noFill/>
        </p:spPr>
        <p:txBody>
          <a:bodyPr wrap="square" rtlCol="0">
            <a:spAutoFit/>
          </a:bodyPr>
          <a:lstStyle/>
          <a:p>
            <a:pPr algn="ctr"/>
            <a:r>
              <a:rPr lang="en-US" sz="2400" b="1" dirty="0" smtClean="0"/>
              <a:t>Certification and Monitoring Center</a:t>
            </a:r>
          </a:p>
          <a:p>
            <a:pPr algn="ctr"/>
            <a:r>
              <a:rPr lang="en-US" sz="2400" b="1" dirty="0" smtClean="0"/>
              <a:t>Lead Node (LN)-Albuquerque, NM</a:t>
            </a:r>
          </a:p>
          <a:p>
            <a:pPr algn="ctr"/>
            <a:r>
              <a:rPr lang="en-US" sz="2400" dirty="0" smtClean="0"/>
              <a:t>1. Certification of BI-B interventionists</a:t>
            </a:r>
          </a:p>
          <a:p>
            <a:pPr algn="ctr"/>
            <a:r>
              <a:rPr lang="en-US" sz="2400" dirty="0" smtClean="0"/>
              <a:t>2. Monitored 14% of interventionists’ sessions during trial </a:t>
            </a:r>
          </a:p>
          <a:p>
            <a:pPr algn="ctr"/>
            <a:r>
              <a:rPr lang="en-US" sz="2400" dirty="0" smtClean="0"/>
              <a:t>(MITI and content) and uploaded scores for clinical supervisor review</a:t>
            </a:r>
          </a:p>
          <a:p>
            <a:pPr algn="ctr"/>
            <a:r>
              <a:rPr lang="en-US" sz="2400" dirty="0" smtClean="0"/>
              <a:t>3. Red-lined interventionists with significant drift</a:t>
            </a:r>
          </a:p>
        </p:txBody>
      </p:sp>
      <p:sp>
        <p:nvSpPr>
          <p:cNvPr id="43" name="Oval 42"/>
          <p:cNvSpPr/>
          <p:nvPr/>
        </p:nvSpPr>
        <p:spPr>
          <a:xfrm>
            <a:off x="15925800" y="23545800"/>
            <a:ext cx="7391400" cy="4495800"/>
          </a:xfrm>
          <a:prstGeom prst="ellipse">
            <a:avLst/>
          </a:prstGeom>
          <a:solidFill>
            <a:schemeClr val="bg2">
              <a:lumMod val="9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16383000" y="24231600"/>
            <a:ext cx="6629400" cy="3416320"/>
          </a:xfrm>
          <a:prstGeom prst="rect">
            <a:avLst/>
          </a:prstGeom>
          <a:noFill/>
        </p:spPr>
        <p:txBody>
          <a:bodyPr wrap="square" rtlCol="0">
            <a:spAutoFit/>
          </a:bodyPr>
          <a:lstStyle/>
          <a:p>
            <a:pPr algn="ctr"/>
            <a:r>
              <a:rPr lang="en-US" sz="2400" b="1" dirty="0" smtClean="0"/>
              <a:t>Centralized Clinical Supervision Center</a:t>
            </a:r>
          </a:p>
          <a:p>
            <a:pPr algn="ctr"/>
            <a:r>
              <a:rPr lang="en-US" sz="2400" b="1" dirty="0" smtClean="0"/>
              <a:t>Co-Lead Node (Co-LN)-Seattle, WA</a:t>
            </a:r>
          </a:p>
          <a:p>
            <a:pPr algn="ctr"/>
            <a:r>
              <a:rPr lang="en-US" sz="2400" dirty="0" smtClean="0"/>
              <a:t>1. Reviewed 1 session per interventionist per week </a:t>
            </a:r>
          </a:p>
          <a:p>
            <a:pPr algn="ctr"/>
            <a:r>
              <a:rPr lang="en-US" sz="2400" dirty="0" smtClean="0"/>
              <a:t>(content coding only)</a:t>
            </a:r>
          </a:p>
          <a:p>
            <a:pPr algn="ctr"/>
            <a:r>
              <a:rPr lang="en-US" sz="2400" dirty="0" smtClean="0"/>
              <a:t>2. Reviewed uploaded MITI scores completed by Monitoring Center </a:t>
            </a:r>
          </a:p>
          <a:p>
            <a:pPr algn="ctr"/>
            <a:r>
              <a:rPr lang="en-US" sz="2400" dirty="0" smtClean="0"/>
              <a:t>to use during supervision sessions</a:t>
            </a:r>
          </a:p>
          <a:p>
            <a:pPr algn="ctr"/>
            <a:r>
              <a:rPr lang="en-US" sz="2400" dirty="0" smtClean="0"/>
              <a:t>3. Conducted bi-weekly telephone supervision </a:t>
            </a:r>
          </a:p>
          <a:p>
            <a:pPr algn="ctr"/>
            <a:r>
              <a:rPr lang="en-US" sz="2400" dirty="0" smtClean="0"/>
              <a:t>with all BI-B interventionists</a:t>
            </a:r>
            <a:endParaRPr lang="en-US" sz="2400" dirty="0"/>
          </a:p>
        </p:txBody>
      </p:sp>
      <p:sp>
        <p:nvSpPr>
          <p:cNvPr id="45" name="Down Arrow 44"/>
          <p:cNvSpPr/>
          <p:nvPr/>
        </p:nvSpPr>
        <p:spPr>
          <a:xfrm>
            <a:off x="19278600" y="22783800"/>
            <a:ext cx="1066800" cy="1371600"/>
          </a:xfrm>
          <a:prstGeom prst="downArrow">
            <a:avLst/>
          </a:prstGeom>
          <a:solidFill>
            <a:schemeClr val="accent4">
              <a:lumMod val="50000"/>
            </a:schemeClr>
          </a:solidFill>
          <a:ln w="762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2860000" y="21674078"/>
            <a:ext cx="2895600" cy="2862322"/>
          </a:xfrm>
          <a:prstGeom prst="rect">
            <a:avLst/>
          </a:prstGeom>
          <a:noFill/>
          <a:ln>
            <a:noFill/>
          </a:ln>
        </p:spPr>
        <p:txBody>
          <a:bodyPr wrap="square" rtlCol="0">
            <a:spAutoFit/>
          </a:bodyPr>
          <a:lstStyle/>
          <a:p>
            <a:pPr algn="ctr"/>
            <a:r>
              <a:rPr lang="en-US" sz="2000" dirty="0" smtClean="0"/>
              <a:t>As needed, </a:t>
            </a:r>
          </a:p>
          <a:p>
            <a:pPr algn="ctr"/>
            <a:r>
              <a:rPr lang="en-US" sz="2000" dirty="0" smtClean="0"/>
              <a:t>the supervisor of the Centralized Monitoring Center communicated directly with Centralized Clinical Supervisors to provide feedback with regard to a specific interventionist.</a:t>
            </a:r>
            <a:endParaRPr lang="en-US" sz="2000" dirty="0"/>
          </a:p>
        </p:txBody>
      </p:sp>
      <p:sp>
        <p:nvSpPr>
          <p:cNvPr id="47" name="Oval 46"/>
          <p:cNvSpPr/>
          <p:nvPr/>
        </p:nvSpPr>
        <p:spPr>
          <a:xfrm>
            <a:off x="22479000" y="26517600"/>
            <a:ext cx="3276600" cy="2895600"/>
          </a:xfrm>
          <a:prstGeom prst="ellipse">
            <a:avLst/>
          </a:prstGeom>
          <a:solidFill>
            <a:schemeClr val="bg2">
              <a:lumMod val="9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48" name="TextBox 47"/>
          <p:cNvSpPr txBox="1"/>
          <p:nvPr/>
        </p:nvSpPr>
        <p:spPr>
          <a:xfrm>
            <a:off x="22936200" y="27374671"/>
            <a:ext cx="2590800" cy="1200329"/>
          </a:xfrm>
          <a:prstGeom prst="rect">
            <a:avLst/>
          </a:prstGeom>
          <a:noFill/>
        </p:spPr>
        <p:txBody>
          <a:bodyPr wrap="square" rtlCol="0">
            <a:spAutoFit/>
          </a:bodyPr>
          <a:lstStyle/>
          <a:p>
            <a:r>
              <a:rPr lang="en-US" sz="2400" b="1" dirty="0" smtClean="0"/>
              <a:t>Booster Telephone Interventionists</a:t>
            </a:r>
          </a:p>
          <a:p>
            <a:pPr algn="ctr"/>
            <a:r>
              <a:rPr lang="en-US" sz="2400" dirty="0" smtClean="0"/>
              <a:t>Housed at Co-LN</a:t>
            </a:r>
            <a:endParaRPr lang="en-US" sz="2400" dirty="0"/>
          </a:p>
        </p:txBody>
      </p:sp>
      <p:sp>
        <p:nvSpPr>
          <p:cNvPr id="49" name="Oval 48"/>
          <p:cNvSpPr/>
          <p:nvPr/>
        </p:nvSpPr>
        <p:spPr>
          <a:xfrm>
            <a:off x="13563600" y="26593800"/>
            <a:ext cx="3276600" cy="2895600"/>
          </a:xfrm>
          <a:prstGeom prst="ellipse">
            <a:avLst/>
          </a:prstGeom>
          <a:solidFill>
            <a:schemeClr val="bg2">
              <a:lumMod val="9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13716000" y="27157740"/>
            <a:ext cx="2667000" cy="1569660"/>
          </a:xfrm>
          <a:prstGeom prst="rect">
            <a:avLst/>
          </a:prstGeom>
          <a:noFill/>
        </p:spPr>
        <p:txBody>
          <a:bodyPr wrap="square" rtlCol="0">
            <a:spAutoFit/>
          </a:bodyPr>
          <a:lstStyle/>
          <a:p>
            <a:pPr algn="ctr"/>
            <a:r>
              <a:rPr lang="en-US" sz="2400" b="1" dirty="0" smtClean="0"/>
              <a:t>Brief </a:t>
            </a:r>
          </a:p>
          <a:p>
            <a:pPr algn="ctr"/>
            <a:r>
              <a:rPr lang="en-US" sz="2400" b="1" dirty="0" smtClean="0"/>
              <a:t>Interventionists </a:t>
            </a:r>
            <a:r>
              <a:rPr lang="en-US" sz="2400" dirty="0" smtClean="0"/>
              <a:t>Housed at 6 participating EDs</a:t>
            </a:r>
            <a:endParaRPr lang="en-US" sz="2400" dirty="0"/>
          </a:p>
        </p:txBody>
      </p:sp>
      <p:sp>
        <p:nvSpPr>
          <p:cNvPr id="51" name="Down Arrow 50"/>
          <p:cNvSpPr/>
          <p:nvPr/>
        </p:nvSpPr>
        <p:spPr>
          <a:xfrm rot="18665654">
            <a:off x="22389402" y="26373216"/>
            <a:ext cx="1119044" cy="1079980"/>
          </a:xfrm>
          <a:prstGeom prst="downArrow">
            <a:avLst>
              <a:gd name="adj1" fmla="val 50000"/>
              <a:gd name="adj2" fmla="val 33594"/>
            </a:avLst>
          </a:prstGeom>
          <a:solidFill>
            <a:schemeClr val="accent4">
              <a:lumMod val="50000"/>
            </a:schemeClr>
          </a:solidFill>
          <a:ln w="762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Down Arrow 51"/>
          <p:cNvSpPr/>
          <p:nvPr/>
        </p:nvSpPr>
        <p:spPr>
          <a:xfrm rot="2505298">
            <a:off x="15514871" y="26254958"/>
            <a:ext cx="1143000" cy="1261459"/>
          </a:xfrm>
          <a:prstGeom prst="downArrow">
            <a:avLst/>
          </a:prstGeom>
          <a:solidFill>
            <a:schemeClr val="accent4">
              <a:lumMod val="50000"/>
            </a:schemeClr>
          </a:solidFill>
          <a:ln w="762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26898600" y="4267200"/>
            <a:ext cx="11887200" cy="8402300"/>
          </a:xfrm>
          <a:prstGeom prst="rect">
            <a:avLst/>
          </a:prstGeom>
          <a:noFill/>
        </p:spPr>
        <p:txBody>
          <a:bodyPr wrap="square" rtlCol="0">
            <a:spAutoFit/>
          </a:bodyPr>
          <a:lstStyle/>
          <a:p>
            <a:r>
              <a:rPr lang="en-US" sz="4000" b="1" dirty="0" smtClean="0"/>
              <a:t> </a:t>
            </a:r>
            <a:r>
              <a:rPr lang="en-US" sz="3200" b="1" dirty="0" smtClean="0"/>
              <a:t>4. </a:t>
            </a:r>
            <a:r>
              <a:rPr lang="en-US" sz="3200" b="1" u="sng" dirty="0" smtClean="0"/>
              <a:t>Site preparation</a:t>
            </a:r>
          </a:p>
          <a:p>
            <a:endParaRPr lang="en-US" sz="1800" dirty="0" smtClean="0"/>
          </a:p>
          <a:p>
            <a:r>
              <a:rPr lang="en-US" sz="3200" dirty="0" smtClean="0"/>
              <a:t>Prior to beginning the main trial, each site had practice conducting study procedures through standardized patient (SP) visits. </a:t>
            </a:r>
          </a:p>
          <a:p>
            <a:pPr lvl="1" indent="-182880" fontAlgn="t">
              <a:buFont typeface="Arial" pitchFamily="34" charset="0"/>
              <a:buChar char="•"/>
            </a:pPr>
            <a:r>
              <a:rPr lang="en-US" sz="2800" b="1" dirty="0" smtClean="0">
                <a:solidFill>
                  <a:schemeClr val="accent4">
                    <a:lumMod val="75000"/>
                  </a:schemeClr>
                </a:solidFill>
              </a:rPr>
              <a:t>This practice improved RA/Interventionist confidence and allowed sites to troubleshoot any problems in conducting the protocol procedures. </a:t>
            </a:r>
          </a:p>
          <a:p>
            <a:pPr lvl="1" indent="-182880" fontAlgn="t">
              <a:buFont typeface="Arial" pitchFamily="34" charset="0"/>
              <a:buChar char="•"/>
            </a:pPr>
            <a:r>
              <a:rPr lang="en-US" sz="2800" b="1" dirty="0" smtClean="0">
                <a:solidFill>
                  <a:schemeClr val="accent4">
                    <a:lumMod val="75000"/>
                  </a:schemeClr>
                </a:solidFill>
              </a:rPr>
              <a:t>At the end of the visit, the SP team debriefed with the team and discussed areas in need of improvement.  </a:t>
            </a:r>
          </a:p>
          <a:p>
            <a:pPr lvl="1" indent="-182880" fontAlgn="t">
              <a:buFont typeface="Arial" pitchFamily="34" charset="0"/>
              <a:buChar char="•"/>
            </a:pPr>
            <a:r>
              <a:rPr lang="en-US" sz="2800" b="1" dirty="0" smtClean="0">
                <a:solidFill>
                  <a:schemeClr val="accent4">
                    <a:lumMod val="75000"/>
                  </a:schemeClr>
                </a:solidFill>
              </a:rPr>
              <a:t>Detailed written feedback was then sent to the lead team as evidence that the site was prepared to begin main trial recruitment.</a:t>
            </a:r>
          </a:p>
          <a:p>
            <a:r>
              <a:rPr lang="en-US" sz="3200" b="1" dirty="0" smtClean="0"/>
              <a:t>5. </a:t>
            </a:r>
            <a:r>
              <a:rPr lang="en-US" sz="3200" b="1" u="sng" dirty="0" smtClean="0"/>
              <a:t>Data collection</a:t>
            </a:r>
          </a:p>
          <a:p>
            <a:endParaRPr lang="en-US" sz="1800" dirty="0" smtClean="0"/>
          </a:p>
          <a:p>
            <a:r>
              <a:rPr lang="en-US" sz="3200" dirty="0" smtClean="0"/>
              <a:t>Screening data were collected by the RA and by participant self-report.</a:t>
            </a:r>
          </a:p>
          <a:p>
            <a:pPr lvl="1" indent="-182880" fontAlgn="t">
              <a:buFont typeface="Arial" pitchFamily="34" charset="0"/>
              <a:buChar char="•"/>
            </a:pPr>
            <a:r>
              <a:rPr lang="en-US" sz="2800" b="1" dirty="0" smtClean="0">
                <a:solidFill>
                  <a:schemeClr val="accent4">
                    <a:lumMod val="75000"/>
                  </a:schemeClr>
                </a:solidFill>
              </a:rPr>
              <a:t>A centralized web-based system allowed direct data entry into tablet computers. No data were stored on the tablets.  </a:t>
            </a:r>
          </a:p>
          <a:p>
            <a:pPr lvl="1" indent="-182880" fontAlgn="t">
              <a:buFont typeface="Arial" pitchFamily="34" charset="0"/>
              <a:buChar char="•"/>
            </a:pPr>
            <a:r>
              <a:rPr lang="en-US" sz="2800" b="1" dirty="0" smtClean="0">
                <a:solidFill>
                  <a:schemeClr val="accent4">
                    <a:lumMod val="75000"/>
                  </a:schemeClr>
                </a:solidFill>
              </a:rPr>
              <a:t>This facilitated rapid screening and mobility in the ED setting and enhanced privacy for study participants.  </a:t>
            </a:r>
          </a:p>
          <a:p>
            <a:pPr lvl="1" indent="-182880" fontAlgn="t">
              <a:buFont typeface="Arial" pitchFamily="34" charset="0"/>
              <a:buChar char="•"/>
            </a:pPr>
            <a:r>
              <a:rPr lang="en-US" sz="2800" b="1" dirty="0" smtClean="0">
                <a:solidFill>
                  <a:schemeClr val="accent4">
                    <a:lumMod val="75000"/>
                  </a:schemeClr>
                </a:solidFill>
              </a:rPr>
              <a:t>This data capture system also allowed remote booster interventionists to access baseline questionnaires and session documentation.</a:t>
            </a:r>
          </a:p>
        </p:txBody>
      </p:sp>
      <p:sp>
        <p:nvSpPr>
          <p:cNvPr id="55" name="Curved Left Arrow 54"/>
          <p:cNvSpPr/>
          <p:nvPr/>
        </p:nvSpPr>
        <p:spPr>
          <a:xfrm>
            <a:off x="22936200" y="20193000"/>
            <a:ext cx="3733800" cy="6400800"/>
          </a:xfrm>
          <a:prstGeom prst="curvedLeftArrow">
            <a:avLst/>
          </a:prstGeom>
          <a:solidFill>
            <a:schemeClr val="accent4">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graphicFrame>
        <p:nvGraphicFramePr>
          <p:cNvPr id="56" name="Table 55"/>
          <p:cNvGraphicFramePr>
            <a:graphicFrameLocks noGrp="1"/>
          </p:cNvGraphicFramePr>
          <p:nvPr/>
        </p:nvGraphicFramePr>
        <p:xfrm>
          <a:off x="4724400" y="1676400"/>
          <a:ext cx="4876800" cy="2362200"/>
        </p:xfrm>
        <a:graphic>
          <a:graphicData uri="http://schemas.openxmlformats.org/drawingml/2006/table">
            <a:tbl>
              <a:tblPr/>
              <a:tblGrid>
                <a:gridCol w="3269754"/>
                <a:gridCol w="1607046"/>
              </a:tblGrid>
              <a:tr h="787400">
                <a:tc gridSpan="2">
                  <a:txBody>
                    <a:bodyPr/>
                    <a:lstStyle/>
                    <a:p>
                      <a:pPr marL="0" marR="0">
                        <a:lnSpc>
                          <a:spcPct val="115000"/>
                        </a:lnSpc>
                        <a:spcBef>
                          <a:spcPts val="0"/>
                        </a:spcBef>
                        <a:spcAft>
                          <a:spcPts val="0"/>
                        </a:spcAft>
                        <a:tabLst>
                          <a:tab pos="2971800" algn="ctr"/>
                          <a:tab pos="5943600" algn="r"/>
                        </a:tabLst>
                      </a:pPr>
                      <a:r>
                        <a:rPr lang="en-US" sz="2000" cap="all" spc="-20" dirty="0">
                          <a:latin typeface="Times New Roman"/>
                          <a:ea typeface="Times New Roman"/>
                          <a:cs typeface="Times New Roman"/>
                        </a:rPr>
                        <a:t>      </a:t>
                      </a:r>
                      <a:endParaRPr lang="en-US" sz="2000" cap="all" spc="-20" dirty="0" smtClean="0">
                        <a:latin typeface="Times New Roman"/>
                        <a:ea typeface="Times New Roman"/>
                        <a:cs typeface="Times New Roman"/>
                      </a:endParaRPr>
                    </a:p>
                    <a:p>
                      <a:pPr marL="0" marR="0">
                        <a:lnSpc>
                          <a:spcPct val="115000"/>
                        </a:lnSpc>
                        <a:spcBef>
                          <a:spcPts val="0"/>
                        </a:spcBef>
                        <a:spcAft>
                          <a:spcPts val="0"/>
                        </a:spcAft>
                        <a:tabLst>
                          <a:tab pos="2971800" algn="ctr"/>
                          <a:tab pos="5943600" algn="r"/>
                        </a:tabLst>
                      </a:pPr>
                      <a:r>
                        <a:rPr lang="en-US" sz="2000" cap="all" spc="-20" dirty="0" smtClean="0">
                          <a:latin typeface="Times New Roman"/>
                          <a:ea typeface="Times New Roman"/>
                          <a:cs typeface="Times New Roman"/>
                        </a:rPr>
                        <a:t>  </a:t>
                      </a:r>
                      <a:r>
                        <a:rPr lang="en-US" sz="2400" cap="all" spc="-20" dirty="0">
                          <a:latin typeface="Times New Roman"/>
                          <a:ea typeface="Times New Roman"/>
                          <a:cs typeface="Times New Roman"/>
                        </a:rPr>
                        <a:t>University</a:t>
                      </a:r>
                      <a:r>
                        <a:rPr lang="en-US" sz="2400" spc="-20" dirty="0">
                          <a:latin typeface="Times New Roman"/>
                          <a:ea typeface="Times New Roman"/>
                          <a:cs typeface="Times New Roman"/>
                        </a:rPr>
                        <a:t> </a:t>
                      </a:r>
                      <a:r>
                        <a:rPr lang="en-US" sz="2400" i="1" spc="-20" dirty="0">
                          <a:latin typeface="Times New Roman"/>
                          <a:ea typeface="Times New Roman"/>
                          <a:cs typeface="Times New Roman"/>
                        </a:rPr>
                        <a:t>of</a:t>
                      </a:r>
                      <a:r>
                        <a:rPr lang="en-US" sz="2400" spc="-20" dirty="0">
                          <a:latin typeface="Times New Roman"/>
                          <a:ea typeface="Times New Roman"/>
                          <a:cs typeface="Times New Roman"/>
                        </a:rPr>
                        <a:t> </a:t>
                      </a:r>
                      <a:r>
                        <a:rPr lang="en-US" sz="2400" cap="all" spc="-20" dirty="0">
                          <a:latin typeface="Times New Roman"/>
                          <a:ea typeface="Times New Roman"/>
                          <a:cs typeface="Times New Roman"/>
                        </a:rPr>
                        <a:t>Washington</a:t>
                      </a:r>
                      <a:endParaRPr lang="en-US" sz="1800" dirty="0">
                        <a:latin typeface="Calibri"/>
                        <a:ea typeface="Calibri"/>
                        <a:cs typeface="Times New Roman"/>
                      </a:endParaRPr>
                    </a:p>
                  </a:txBody>
                  <a:tcPr marL="68580" marR="68580" marT="0" marB="0">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a:noFill/>
                    </a:lnB>
                    <a:solidFill>
                      <a:schemeClr val="accent4">
                        <a:lumMod val="40000"/>
                        <a:lumOff val="60000"/>
                      </a:schemeClr>
                    </a:solidFill>
                  </a:tcPr>
                </a:tc>
                <a:tc hMerge="1">
                  <a:txBody>
                    <a:bodyPr/>
                    <a:lstStyle/>
                    <a:p>
                      <a:endParaRPr lang="en-US"/>
                    </a:p>
                  </a:txBody>
                  <a:tcPr/>
                </a:tc>
              </a:tr>
              <a:tr h="1574800">
                <a:tc>
                  <a:txBody>
                    <a:bodyPr/>
                    <a:lstStyle/>
                    <a:p>
                      <a:pPr marL="0" marR="0" algn="l">
                        <a:lnSpc>
                          <a:spcPct val="115000"/>
                        </a:lnSpc>
                        <a:spcBef>
                          <a:spcPts val="0"/>
                        </a:spcBef>
                        <a:spcAft>
                          <a:spcPts val="0"/>
                        </a:spcAft>
                        <a:tabLst>
                          <a:tab pos="2971800" algn="ctr"/>
                          <a:tab pos="5943600" algn="r"/>
                        </a:tabLst>
                      </a:pPr>
                      <a:r>
                        <a:rPr lang="en-US" sz="7200" b="1" dirty="0">
                          <a:solidFill>
                            <a:srgbClr val="365F91"/>
                          </a:solidFill>
                          <a:latin typeface="Times New Roman"/>
                          <a:ea typeface="Times New Roman"/>
                          <a:cs typeface="Times New Roman"/>
                        </a:rPr>
                        <a:t> </a:t>
                      </a:r>
                      <a:r>
                        <a:rPr lang="en-US" sz="8800" b="1" dirty="0" smtClean="0">
                          <a:solidFill>
                            <a:srgbClr val="365F91"/>
                          </a:solidFill>
                          <a:latin typeface="Times New Roman"/>
                          <a:ea typeface="Times New Roman"/>
                          <a:cs typeface="Times New Roman"/>
                        </a:rPr>
                        <a:t>ADAI</a:t>
                      </a:r>
                      <a:endParaRPr lang="en-US" sz="2800" dirty="0">
                        <a:latin typeface="Calibri"/>
                        <a:ea typeface="Calibri"/>
                        <a:cs typeface="Times New Roman"/>
                      </a:endParaRPr>
                    </a:p>
                  </a:txBody>
                  <a:tcPr marL="68580" marR="68580" marT="0" marB="0">
                    <a:lnL w="76200" cap="flat" cmpd="sng" algn="ctr">
                      <a:solidFill>
                        <a:schemeClr val="tx1"/>
                      </a:solidFill>
                      <a:prstDash val="solid"/>
                      <a:round/>
                      <a:headEnd type="none" w="med" len="med"/>
                      <a:tailEnd type="none" w="med" len="med"/>
                    </a:lnL>
                    <a:lnR>
                      <a:noFill/>
                    </a:lnR>
                    <a:lnT>
                      <a:noFill/>
                    </a:lnT>
                    <a:lnB w="76200" cap="flat" cmpd="sng" algn="ctr">
                      <a:solidFill>
                        <a:schemeClr val="tx1"/>
                      </a:solidFill>
                      <a:prstDash val="solid"/>
                      <a:round/>
                      <a:headEnd type="none" w="med" len="med"/>
                      <a:tailEnd type="none" w="med" len="med"/>
                    </a:lnB>
                  </a:tcPr>
                </a:tc>
                <a:tc>
                  <a:txBody>
                    <a:bodyPr/>
                    <a:lstStyle/>
                    <a:p>
                      <a:r>
                        <a:rPr kumimoji="0" lang="en-US" sz="2000" u="none" kern="1200" dirty="0" smtClean="0">
                          <a:solidFill>
                            <a:schemeClr val="tx1"/>
                          </a:solidFill>
                          <a:latin typeface="+mn-lt"/>
                          <a:ea typeface="+mn-ea"/>
                          <a:cs typeface="+mn-cs"/>
                        </a:rPr>
                        <a:t>________</a:t>
                      </a:r>
                    </a:p>
                    <a:p>
                      <a:r>
                        <a:rPr kumimoji="0" lang="en-US" sz="2000" u="none" kern="1200" dirty="0" smtClean="0">
                          <a:solidFill>
                            <a:schemeClr val="tx1"/>
                          </a:solidFill>
                          <a:latin typeface="+mn-lt"/>
                          <a:ea typeface="+mn-ea"/>
                          <a:cs typeface="+mn-cs"/>
                        </a:rPr>
                        <a:t>Alcohol &amp;</a:t>
                      </a:r>
                    </a:p>
                    <a:p>
                      <a:r>
                        <a:rPr kumimoji="0" lang="en-US" sz="2000" u="none" kern="1200" dirty="0" smtClean="0">
                          <a:solidFill>
                            <a:schemeClr val="tx1"/>
                          </a:solidFill>
                          <a:latin typeface="+mn-lt"/>
                          <a:ea typeface="+mn-ea"/>
                          <a:cs typeface="+mn-cs"/>
                        </a:rPr>
                        <a:t>Drug Abuse</a:t>
                      </a:r>
                    </a:p>
                    <a:p>
                      <a:r>
                        <a:rPr kumimoji="0" lang="en-US" sz="2000" u="sng" kern="1200" dirty="0" smtClean="0">
                          <a:solidFill>
                            <a:schemeClr val="tx1"/>
                          </a:solidFill>
                          <a:latin typeface="+mn-lt"/>
                          <a:ea typeface="+mn-ea"/>
                          <a:cs typeface="+mn-cs"/>
                        </a:rPr>
                        <a:t>Institute_</a:t>
                      </a:r>
                      <a:endParaRPr lang="en-US" sz="3200" u="sng" dirty="0">
                        <a:latin typeface="Calibri"/>
                        <a:ea typeface="Calibri"/>
                        <a:cs typeface="Times New Roman"/>
                      </a:endParaRPr>
                    </a:p>
                  </a:txBody>
                  <a:tcPr marL="68580" marR="68580" marT="0" marB="0">
                    <a:lnL>
                      <a:noFill/>
                    </a:lnL>
                    <a:lnR w="76200" cap="flat" cmpd="sng" algn="ctr">
                      <a:solidFill>
                        <a:schemeClr val="tx1"/>
                      </a:solidFill>
                      <a:prstDash val="solid"/>
                      <a:round/>
                      <a:headEnd type="none" w="med" len="med"/>
                      <a:tailEnd type="none" w="med" len="med"/>
                    </a:lnR>
                    <a:lnT>
                      <a:noFill/>
                    </a:lnT>
                    <a:lnB w="76200" cap="flat" cmpd="sng" algn="ctr">
                      <a:solidFill>
                        <a:schemeClr val="tx1"/>
                      </a:solidFill>
                      <a:prstDash val="solid"/>
                      <a:round/>
                      <a:headEnd type="none" w="med" len="med"/>
                      <a:tailEnd type="none" w="med" len="med"/>
                    </a:lnB>
                  </a:tcPr>
                </a:tc>
              </a:tr>
            </a:tbl>
          </a:graphicData>
        </a:graphic>
      </p:graphicFrame>
      <p:sp>
        <p:nvSpPr>
          <p:cNvPr id="53" name="TextBox 52"/>
          <p:cNvSpPr txBox="1"/>
          <p:nvPr/>
        </p:nvSpPr>
        <p:spPr>
          <a:xfrm>
            <a:off x="30403800" y="2362200"/>
            <a:ext cx="4572000" cy="430887"/>
          </a:xfrm>
          <a:prstGeom prst="rect">
            <a:avLst/>
          </a:prstGeom>
          <a:noFill/>
        </p:spPr>
        <p:txBody>
          <a:bodyPr wrap="square" rtlCol="0">
            <a:spAutoFit/>
          </a:bodyPr>
          <a:lstStyle/>
          <a:p>
            <a:endParaRPr lang="en-US" dirty="0"/>
          </a:p>
        </p:txBody>
      </p:sp>
      <p:pic>
        <p:nvPicPr>
          <p:cNvPr id="57" name="Picture 8" descr="TheEMMESCorp logo.jpg"/>
          <p:cNvPicPr>
            <a:picLocks noChangeAspect="1"/>
          </p:cNvPicPr>
          <p:nvPr/>
        </p:nvPicPr>
        <p:blipFill>
          <a:blip r:embed="rId5" cstate="print"/>
          <a:srcRect/>
          <a:stretch>
            <a:fillRect/>
          </a:stretch>
        </p:blipFill>
        <p:spPr bwMode="auto">
          <a:xfrm>
            <a:off x="30403800" y="1828800"/>
            <a:ext cx="5105400" cy="2209800"/>
          </a:xfrm>
          <a:prstGeom prst="rect">
            <a:avLst/>
          </a:prstGeom>
          <a:noFill/>
          <a:ln w="76200">
            <a:solidFill>
              <a:schemeClr val="tx1"/>
            </a:solidFill>
            <a:miter lim="800000"/>
            <a:headEnd/>
            <a:tailEnd/>
          </a:ln>
        </p:spPr>
      </p:pic>
      <p:pic>
        <p:nvPicPr>
          <p:cNvPr id="59" name="Picture 58" descr="utswLogo"/>
          <p:cNvPicPr/>
          <p:nvPr/>
        </p:nvPicPr>
        <p:blipFill>
          <a:blip r:embed="rId6" cstate="print"/>
          <a:srcRect/>
          <a:stretch>
            <a:fillRect/>
          </a:stretch>
        </p:blipFill>
        <p:spPr bwMode="auto">
          <a:xfrm>
            <a:off x="9906000" y="2286000"/>
            <a:ext cx="3733800" cy="1676400"/>
          </a:xfrm>
          <a:prstGeom prst="rect">
            <a:avLst/>
          </a:prstGeom>
          <a:noFill/>
          <a:ln w="76200">
            <a:solidFill>
              <a:schemeClr val="tx1"/>
            </a:solid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Custom 2">
      <a:dk1>
        <a:sysClr val="windowText" lastClr="000000"/>
      </a:dk1>
      <a:lt1>
        <a:sysClr val="window" lastClr="FFFFFF"/>
      </a:lt1>
      <a:dk2>
        <a:srgbClr val="69676D"/>
      </a:dk2>
      <a:lt2>
        <a:srgbClr val="C00000"/>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33674</TotalTime>
  <Words>1203</Words>
  <Application>Microsoft Office PowerPoint</Application>
  <PresentationFormat>Custom</PresentationFormat>
  <Paragraphs>174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Aspect</vt:lpstr>
      <vt:lpstr>PowerPoint Presentation</vt:lpstr>
    </vt:vector>
  </TitlesOfParts>
  <Company>UNM CASAA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O'Nuska</dc:creator>
  <cp:lastModifiedBy>Meg Brunner</cp:lastModifiedBy>
  <cp:revision>637</cp:revision>
  <dcterms:created xsi:type="dcterms:W3CDTF">2002-04-08T15:27:17Z</dcterms:created>
  <dcterms:modified xsi:type="dcterms:W3CDTF">2012-06-18T17:43:39Z</dcterms:modified>
</cp:coreProperties>
</file>