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drawings/drawing2.xml" ContentType="application/vnd.openxmlformats-officedocument.drawingml.chartshapes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363" r:id="rId2"/>
    <p:sldId id="480" r:id="rId3"/>
    <p:sldId id="434" r:id="rId4"/>
    <p:sldId id="368" r:id="rId5"/>
    <p:sldId id="462" r:id="rId6"/>
    <p:sldId id="463" r:id="rId7"/>
    <p:sldId id="391" r:id="rId8"/>
    <p:sldId id="465" r:id="rId9"/>
    <p:sldId id="466" r:id="rId10"/>
    <p:sldId id="396" r:id="rId11"/>
    <p:sldId id="398" r:id="rId12"/>
    <p:sldId id="387" r:id="rId13"/>
    <p:sldId id="399" r:id="rId14"/>
    <p:sldId id="400" r:id="rId15"/>
    <p:sldId id="401" r:id="rId16"/>
    <p:sldId id="402" r:id="rId17"/>
    <p:sldId id="403" r:id="rId18"/>
    <p:sldId id="405" r:id="rId19"/>
    <p:sldId id="407" r:id="rId20"/>
    <p:sldId id="408" r:id="rId21"/>
    <p:sldId id="410" r:id="rId22"/>
    <p:sldId id="478" r:id="rId23"/>
    <p:sldId id="411" r:id="rId24"/>
    <p:sldId id="412" r:id="rId25"/>
    <p:sldId id="413" r:id="rId26"/>
    <p:sldId id="454" r:id="rId27"/>
    <p:sldId id="455" r:id="rId28"/>
    <p:sldId id="458" r:id="rId29"/>
    <p:sldId id="459" r:id="rId30"/>
    <p:sldId id="479" r:id="rId31"/>
    <p:sldId id="421" r:id="rId32"/>
    <p:sldId id="453" r:id="rId33"/>
    <p:sldId id="444" r:id="rId34"/>
    <p:sldId id="442" r:id="rId3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CC3300"/>
    <a:srgbClr val="33CC33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72" autoAdjust="0"/>
    <p:restoredTop sz="94555" autoAdjust="0"/>
  </p:normalViewPr>
  <p:slideViewPr>
    <p:cSldViewPr>
      <p:cViewPr>
        <p:scale>
          <a:sx n="46" d="100"/>
          <a:sy n="46" d="100"/>
        </p:scale>
        <p:origin x="-3360" y="-10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211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4825143384854678E-2"/>
          <c:y val="4.2244932183493324E-2"/>
          <c:w val="0.92572385049091099"/>
          <c:h val="0.8169666875314711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STAGE-12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cat>
            <c:strRef>
              <c:f>Sheet1!$A$2:$A$5</c:f>
              <c:strCache>
                <c:ptCount val="3"/>
                <c:pt idx="0">
                  <c:v>Non-Use</c:v>
                </c:pt>
                <c:pt idx="2">
                  <c:v>Negative Urines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39.74</c:v>
                </c:pt>
                <c:pt idx="2">
                  <c:v>78.599999999999994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TAU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Sheet1!$A$2:$A$5</c:f>
              <c:strCache>
                <c:ptCount val="3"/>
                <c:pt idx="0">
                  <c:v>Non-Use</c:v>
                </c:pt>
                <c:pt idx="2">
                  <c:v>Negative Urines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37.97</c:v>
                </c:pt>
                <c:pt idx="2">
                  <c:v>77.680000000000007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1608960"/>
        <c:axId val="91610496"/>
      </c:barChart>
      <c:catAx>
        <c:axId val="916089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91610496"/>
        <c:crosses val="autoZero"/>
        <c:auto val="1"/>
        <c:lblAlgn val="ctr"/>
        <c:lblOffset val="100"/>
        <c:noMultiLvlLbl val="0"/>
      </c:catAx>
      <c:valAx>
        <c:axId val="916104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1608960"/>
        <c:crosses val="autoZero"/>
        <c:crossBetween val="between"/>
      </c:valAx>
      <c:spPr>
        <a:solidFill>
          <a:schemeClr val="bg2">
            <a:lumMod val="20000"/>
            <a:lumOff val="80000"/>
          </a:schemeClr>
        </a:solidFill>
      </c:spPr>
    </c:plotArea>
    <c:legend>
      <c:legendPos val="r"/>
      <c:layout>
        <c:manualLayout>
          <c:xMode val="edge"/>
          <c:yMode val="edge"/>
          <c:x val="0.20351195683872852"/>
          <c:y val="7.8171209088540624E-4"/>
          <c:w val="0.30420409254398756"/>
          <c:h val="0.14540242595885119"/>
        </c:manualLayout>
      </c:layout>
      <c:overlay val="0"/>
    </c:legend>
    <c:plotVisOnly val="1"/>
    <c:dispBlanksAs val="gap"/>
    <c:showDLblsOverMax val="0"/>
  </c:chart>
  <c:spPr>
    <a:solidFill>
      <a:schemeClr val="bg2">
        <a:lumMod val="60000"/>
        <a:lumOff val="40000"/>
      </a:schemeClr>
    </a:solidFill>
  </c:spPr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281211387038159"/>
          <c:y val="6.7267565112053299E-2"/>
          <c:w val="0.86776529772013788"/>
          <c:h val="0.8208681607106803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TAU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Sheet1!$A$2:$A$7</c:f>
              <c:strCache>
                <c:ptCount val="6"/>
                <c:pt idx="0">
                  <c:v>Mid-Tx</c:v>
                </c:pt>
                <c:pt idx="1">
                  <c:v>End-Tx</c:v>
                </c:pt>
                <c:pt idx="2">
                  <c:v>1st FU</c:v>
                </c:pt>
                <c:pt idx="3">
                  <c:v>2nd FU</c:v>
                </c:pt>
                <c:pt idx="4">
                  <c:v>3rd FU</c:v>
                </c:pt>
                <c:pt idx="5">
                  <c:v>Last FU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70.05</c:v>
                </c:pt>
                <c:pt idx="1">
                  <c:v>70.87</c:v>
                </c:pt>
                <c:pt idx="2">
                  <c:v>69.95</c:v>
                </c:pt>
                <c:pt idx="3">
                  <c:v>75.72</c:v>
                </c:pt>
                <c:pt idx="4">
                  <c:v>79.19</c:v>
                </c:pt>
                <c:pt idx="5">
                  <c:v>71.680000000000007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Stage-12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cat>
            <c:strRef>
              <c:f>Sheet1!$A$2:$A$7</c:f>
              <c:strCache>
                <c:ptCount val="6"/>
                <c:pt idx="0">
                  <c:v>Mid-Tx</c:v>
                </c:pt>
                <c:pt idx="1">
                  <c:v>End-Tx</c:v>
                </c:pt>
                <c:pt idx="2">
                  <c:v>1st FU</c:v>
                </c:pt>
                <c:pt idx="3">
                  <c:v>2nd FU</c:v>
                </c:pt>
                <c:pt idx="4">
                  <c:v>3rd FU</c:v>
                </c:pt>
                <c:pt idx="5">
                  <c:v>Last FU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75.62</c:v>
                </c:pt>
                <c:pt idx="1">
                  <c:v>77.25</c:v>
                </c:pt>
                <c:pt idx="2">
                  <c:v>70.52</c:v>
                </c:pt>
                <c:pt idx="3">
                  <c:v>75</c:v>
                </c:pt>
                <c:pt idx="4">
                  <c:v>73.13</c:v>
                </c:pt>
                <c:pt idx="5">
                  <c:v>72.33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3439616"/>
        <c:axId val="173461888"/>
      </c:barChart>
      <c:catAx>
        <c:axId val="17343961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173461888"/>
        <c:crosses val="autoZero"/>
        <c:auto val="1"/>
        <c:lblAlgn val="ctr"/>
        <c:lblOffset val="100"/>
        <c:noMultiLvlLbl val="0"/>
      </c:catAx>
      <c:valAx>
        <c:axId val="173461888"/>
        <c:scaling>
          <c:orientation val="minMax"/>
          <c:min val="6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173439616"/>
        <c:crosses val="autoZero"/>
        <c:crossBetween val="between"/>
      </c:valAx>
      <c:spPr>
        <a:solidFill>
          <a:schemeClr val="bg2">
            <a:lumMod val="20000"/>
            <a:lumOff val="80000"/>
          </a:schemeClr>
        </a:solidFill>
      </c:spPr>
    </c:plotArea>
    <c:legend>
      <c:legendPos val="t"/>
      <c:layout>
        <c:manualLayout>
          <c:xMode val="edge"/>
          <c:yMode val="edge"/>
          <c:x val="0.37988086048067521"/>
          <c:y val="8.7831647556111309E-2"/>
          <c:w val="0.26352966908548198"/>
          <c:h val="6.7716240767063049E-2"/>
        </c:manualLayout>
      </c:layout>
      <c:overlay val="0"/>
      <c:txPr>
        <a:bodyPr/>
        <a:lstStyle/>
        <a:p>
          <a:pPr>
            <a:defRPr b="1">
              <a:solidFill>
                <a:schemeClr val="tx2"/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2">
        <a:lumMod val="60000"/>
        <a:lumOff val="40000"/>
      </a:schemeClr>
    </a:solidFill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428704155343414"/>
          <c:y val="8.8908556249789966E-2"/>
          <c:w val="0.87305939834443769"/>
          <c:h val="0.8208681607106803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TAU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Sheet1!$A$2:$A$7</c:f>
              <c:strCache>
                <c:ptCount val="6"/>
                <c:pt idx="0">
                  <c:v>Mid-Tx</c:v>
                </c:pt>
                <c:pt idx="1">
                  <c:v>End-Tx</c:v>
                </c:pt>
                <c:pt idx="2">
                  <c:v>1st FU</c:v>
                </c:pt>
                <c:pt idx="3">
                  <c:v>2nd FU</c:v>
                </c:pt>
                <c:pt idx="4">
                  <c:v>3rd FU</c:v>
                </c:pt>
                <c:pt idx="5">
                  <c:v>Last FU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1.2258</c:v>
                </c:pt>
                <c:pt idx="1">
                  <c:v>1.2183999999999999</c:v>
                </c:pt>
                <c:pt idx="2">
                  <c:v>1.6373</c:v>
                </c:pt>
                <c:pt idx="3">
                  <c:v>2.4508999999999999</c:v>
                </c:pt>
                <c:pt idx="4">
                  <c:v>2.1907999999999999</c:v>
                </c:pt>
                <c:pt idx="5">
                  <c:v>2.4565999999999999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Stage-12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cat>
            <c:strRef>
              <c:f>Sheet1!$A$2:$A$7</c:f>
              <c:strCache>
                <c:ptCount val="6"/>
                <c:pt idx="0">
                  <c:v>Mid-Tx</c:v>
                </c:pt>
                <c:pt idx="1">
                  <c:v>End-Tx</c:v>
                </c:pt>
                <c:pt idx="2">
                  <c:v>1st FU</c:v>
                </c:pt>
                <c:pt idx="3">
                  <c:v>2nd FU</c:v>
                </c:pt>
                <c:pt idx="4">
                  <c:v>3rd FU</c:v>
                </c:pt>
                <c:pt idx="5">
                  <c:v>Last FU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1.2586999999999999</c:v>
                </c:pt>
                <c:pt idx="1">
                  <c:v>1.5608</c:v>
                </c:pt>
                <c:pt idx="2">
                  <c:v>1.7514000000000001</c:v>
                </c:pt>
                <c:pt idx="3">
                  <c:v>2.2938000000000001</c:v>
                </c:pt>
                <c:pt idx="4">
                  <c:v>2.2563</c:v>
                </c:pt>
                <c:pt idx="5">
                  <c:v>2.5912000000000002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6849792"/>
        <c:axId val="106851328"/>
      </c:barChart>
      <c:catAx>
        <c:axId val="10684979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106851328"/>
        <c:crosses val="autoZero"/>
        <c:auto val="1"/>
        <c:lblAlgn val="ctr"/>
        <c:lblOffset val="100"/>
        <c:noMultiLvlLbl val="0"/>
      </c:catAx>
      <c:valAx>
        <c:axId val="10685132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106849792"/>
        <c:crosses val="autoZero"/>
        <c:crossBetween val="between"/>
      </c:valAx>
      <c:spPr>
        <a:solidFill>
          <a:schemeClr val="bg2">
            <a:lumMod val="20000"/>
            <a:lumOff val="80000"/>
          </a:schemeClr>
        </a:solidFill>
      </c:spPr>
    </c:plotArea>
    <c:legend>
      <c:legendPos val="t"/>
      <c:layout>
        <c:manualLayout>
          <c:xMode val="edge"/>
          <c:yMode val="edge"/>
          <c:x val="0.38210514804070544"/>
          <c:y val="0.11541928573714129"/>
          <c:w val="0.23578970391858911"/>
          <c:h val="8.5975818372152596E-2"/>
        </c:manualLayout>
      </c:layout>
      <c:overlay val="0"/>
      <c:txPr>
        <a:bodyPr/>
        <a:lstStyle/>
        <a:p>
          <a:pPr>
            <a:defRPr b="1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2">
        <a:lumMod val="60000"/>
        <a:lumOff val="40000"/>
      </a:schemeClr>
    </a:solidFill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36026052299024E-2"/>
          <c:y val="5.0473457250976198E-2"/>
          <c:w val="0.89007545931758525"/>
          <c:h val="0.84317326500459677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Stage-12</c:v>
                </c:pt>
              </c:strCache>
            </c:strRef>
          </c:tx>
          <c:spPr>
            <a:ln w="34925">
              <a:solidFill>
                <a:schemeClr val="accent2"/>
              </a:solidFill>
            </a:ln>
          </c:spPr>
          <c:marker>
            <c:spPr>
              <a:solidFill>
                <a:schemeClr val="accent2"/>
              </a:solidFill>
              <a:ln w="34925">
                <a:solidFill>
                  <a:schemeClr val="accent2"/>
                </a:solidFill>
              </a:ln>
            </c:spPr>
          </c:marker>
          <c:dPt>
            <c:idx val="0"/>
            <c:bubble3D val="0"/>
            <c:spPr>
              <a:ln w="34925" cmpd="sng">
                <a:solidFill>
                  <a:schemeClr val="accent2"/>
                </a:solidFill>
              </a:ln>
            </c:spPr>
          </c:dPt>
          <c:dPt>
            <c:idx val="1"/>
            <c:bubble3D val="0"/>
          </c:dPt>
          <c:dPt>
            <c:idx val="2"/>
            <c:bubble3D val="0"/>
            <c:spPr>
              <a:ln w="34925" cmpd="sng">
                <a:solidFill>
                  <a:schemeClr val="accent2"/>
                </a:solidFill>
              </a:ln>
            </c:spPr>
          </c:dPt>
          <c:dPt>
            <c:idx val="3"/>
            <c:bubble3D val="0"/>
          </c:dPt>
          <c:cat>
            <c:strRef>
              <c:f>Sheet1!$A$2:$A$6</c:f>
              <c:strCache>
                <c:ptCount val="4"/>
                <c:pt idx="0">
                  <c:v>Mid-Tx</c:v>
                </c:pt>
                <c:pt idx="1">
                  <c:v>End-Tx</c:v>
                </c:pt>
                <c:pt idx="2">
                  <c:v>1st FU</c:v>
                </c:pt>
                <c:pt idx="3">
                  <c:v>Last Fu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0.18640000000000001</c:v>
                </c:pt>
                <c:pt idx="1">
                  <c:v>0.20669999999999999</c:v>
                </c:pt>
                <c:pt idx="2">
                  <c:v>0.2283</c:v>
                </c:pt>
                <c:pt idx="3">
                  <c:v>0.30120000000000002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TAU</c:v>
                </c:pt>
              </c:strCache>
            </c:strRef>
          </c:tx>
          <c:spPr>
            <a:ln w="34925">
              <a:solidFill>
                <a:srgbClr val="FF0000"/>
              </a:solidFill>
            </a:ln>
          </c:spPr>
          <c:marker>
            <c:spPr>
              <a:solidFill>
                <a:srgbClr val="FF0000"/>
              </a:solidFill>
              <a:ln w="34925">
                <a:solidFill>
                  <a:srgbClr val="FF0000"/>
                </a:solidFill>
              </a:ln>
            </c:spPr>
          </c:marker>
          <c:cat>
            <c:strRef>
              <c:f>Sheet1!$A$2:$A$6</c:f>
              <c:strCache>
                <c:ptCount val="4"/>
                <c:pt idx="0">
                  <c:v>Mid-Tx</c:v>
                </c:pt>
                <c:pt idx="1">
                  <c:v>End-Tx</c:v>
                </c:pt>
                <c:pt idx="2">
                  <c:v>1st FU</c:v>
                </c:pt>
                <c:pt idx="3">
                  <c:v>Last Fu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0.16900000000000001</c:v>
                </c:pt>
                <c:pt idx="1">
                  <c:v>0.19400000000000001</c:v>
                </c:pt>
                <c:pt idx="2">
                  <c:v>0.2213</c:v>
                </c:pt>
                <c:pt idx="3">
                  <c:v>0.316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3812096"/>
        <c:axId val="163814016"/>
      </c:lineChart>
      <c:catAx>
        <c:axId val="16381209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163814016"/>
        <c:crosses val="autoZero"/>
        <c:auto val="1"/>
        <c:lblAlgn val="ctr"/>
        <c:lblOffset val="100"/>
        <c:noMultiLvlLbl val="0"/>
      </c:catAx>
      <c:valAx>
        <c:axId val="1638140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163812096"/>
        <c:crosses val="autoZero"/>
        <c:crossBetween val="between"/>
      </c:valAx>
      <c:spPr>
        <a:solidFill>
          <a:schemeClr val="bg2">
            <a:lumMod val="20000"/>
            <a:lumOff val="80000"/>
          </a:schemeClr>
        </a:solidFill>
      </c:spPr>
    </c:plotArea>
    <c:legend>
      <c:legendPos val="r"/>
      <c:layout>
        <c:manualLayout>
          <c:xMode val="edge"/>
          <c:yMode val="edge"/>
          <c:x val="0.74095642558569064"/>
          <c:y val="0.65736507346613304"/>
          <c:w val="0.21274727811801303"/>
          <c:h val="0.12862279254160938"/>
        </c:manualLayout>
      </c:layout>
      <c:overlay val="0"/>
      <c:txPr>
        <a:bodyPr/>
        <a:lstStyle/>
        <a:p>
          <a:pPr>
            <a:defRPr sz="1600" b="1">
              <a:solidFill>
                <a:schemeClr val="tx1"/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2">
        <a:lumMod val="60000"/>
        <a:lumOff val="40000"/>
      </a:schemeClr>
    </a:solidFill>
    <a:ln>
      <a:solidFill>
        <a:schemeClr val="bg2">
          <a:lumMod val="20000"/>
          <a:lumOff val="80000"/>
        </a:schemeClr>
      </a:solidFill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STAGE-12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cat>
            <c:strRef>
              <c:f>Sheet1!$A$2:$A$4</c:f>
              <c:strCache>
                <c:ptCount val="3"/>
                <c:pt idx="0">
                  <c:v>Baseline</c:v>
                </c:pt>
                <c:pt idx="1">
                  <c:v>3-month FU</c:v>
                </c:pt>
                <c:pt idx="2">
                  <c:v>6-month FU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11.26</c:v>
                </c:pt>
                <c:pt idx="1">
                  <c:v>37.659999999999997</c:v>
                </c:pt>
                <c:pt idx="2">
                  <c:v>35.630000000000003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TAU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Sheet1!$A$2:$A$4</c:f>
              <c:strCache>
                <c:ptCount val="3"/>
                <c:pt idx="0">
                  <c:v>Baseline</c:v>
                </c:pt>
                <c:pt idx="1">
                  <c:v>3-month FU</c:v>
                </c:pt>
                <c:pt idx="2">
                  <c:v>6-month FU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11.97</c:v>
                </c:pt>
                <c:pt idx="1">
                  <c:v>36</c:v>
                </c:pt>
                <c:pt idx="2">
                  <c:v>38.15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581952"/>
        <c:axId val="163583488"/>
      </c:barChart>
      <c:catAx>
        <c:axId val="1635819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="1"/>
            </a:pPr>
            <a:endParaRPr lang="en-US"/>
          </a:p>
        </c:txPr>
        <c:crossAx val="163583488"/>
        <c:crosses val="autoZero"/>
        <c:auto val="1"/>
        <c:lblAlgn val="ctr"/>
        <c:lblOffset val="100"/>
        <c:noMultiLvlLbl val="0"/>
      </c:catAx>
      <c:valAx>
        <c:axId val="16358348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163581952"/>
        <c:crosses val="autoZero"/>
        <c:crossBetween val="between"/>
      </c:valAx>
      <c:spPr>
        <a:solidFill>
          <a:schemeClr val="bg2">
            <a:lumMod val="20000"/>
            <a:lumOff val="80000"/>
          </a:schemeClr>
        </a:solidFill>
      </c:spPr>
    </c:plotArea>
    <c:legend>
      <c:legendPos val="t"/>
      <c:overlay val="0"/>
      <c:txPr>
        <a:bodyPr/>
        <a:lstStyle/>
        <a:p>
          <a:pPr>
            <a:defRPr>
              <a:solidFill>
                <a:schemeClr val="tx1"/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2">
        <a:lumMod val="60000"/>
        <a:lumOff val="40000"/>
      </a:schemeClr>
    </a:solidFill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STAGE-12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cat>
            <c:strRef>
              <c:f>Sheet1!$A$2:$A$4</c:f>
              <c:strCache>
                <c:ptCount val="3"/>
                <c:pt idx="0">
                  <c:v>Baseline</c:v>
                </c:pt>
                <c:pt idx="1">
                  <c:v>3-month FU</c:v>
                </c:pt>
                <c:pt idx="2">
                  <c:v>6-month FU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0.17480000000000001</c:v>
                </c:pt>
                <c:pt idx="1">
                  <c:v>0.10100000000000001</c:v>
                </c:pt>
                <c:pt idx="2">
                  <c:v>0.11612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TAU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Sheet1!$A$2:$A$4</c:f>
              <c:strCache>
                <c:ptCount val="3"/>
                <c:pt idx="0">
                  <c:v>Baseline</c:v>
                </c:pt>
                <c:pt idx="1">
                  <c:v>3-month FU</c:v>
                </c:pt>
                <c:pt idx="2">
                  <c:v>6-month FU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0.17810000000000001</c:v>
                </c:pt>
                <c:pt idx="1">
                  <c:v>0.12225</c:v>
                </c:pt>
                <c:pt idx="2">
                  <c:v>0.1232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633024"/>
        <c:axId val="163634560"/>
      </c:barChart>
      <c:catAx>
        <c:axId val="16363302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 b="1"/>
            </a:pPr>
            <a:endParaRPr lang="en-US"/>
          </a:p>
        </c:txPr>
        <c:crossAx val="163634560"/>
        <c:crosses val="autoZero"/>
        <c:auto val="1"/>
        <c:lblAlgn val="ctr"/>
        <c:lblOffset val="100"/>
        <c:noMultiLvlLbl val="0"/>
      </c:catAx>
      <c:valAx>
        <c:axId val="1636345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163633024"/>
        <c:crosses val="autoZero"/>
        <c:crossBetween val="between"/>
      </c:valAx>
      <c:spPr>
        <a:solidFill>
          <a:schemeClr val="bg2">
            <a:lumMod val="20000"/>
            <a:lumOff val="80000"/>
          </a:schemeClr>
        </a:solidFill>
      </c:spPr>
    </c:plotArea>
    <c:legend>
      <c:legendPos val="t"/>
      <c:overlay val="0"/>
      <c:txPr>
        <a:bodyPr/>
        <a:lstStyle/>
        <a:p>
          <a:pPr>
            <a:defRPr>
              <a:solidFill>
                <a:schemeClr val="tx1"/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2">
        <a:lumMod val="60000"/>
        <a:lumOff val="40000"/>
      </a:schemeClr>
    </a:solidFill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464121230129254"/>
          <c:y val="4.4861391929187228E-2"/>
          <c:w val="0.83573243203090175"/>
          <c:h val="0.72180638683966258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Stage-12</c:v>
                </c:pt>
              </c:strCache>
            </c:strRef>
          </c:tx>
          <c:spPr>
            <a:ln>
              <a:solidFill>
                <a:schemeClr val="accent2"/>
              </a:solidFill>
            </a:ln>
          </c:spPr>
          <c:marker>
            <c:spPr>
              <a:solidFill>
                <a:schemeClr val="accent2"/>
              </a:solidFill>
              <a:ln w="34925">
                <a:solidFill>
                  <a:schemeClr val="accent2"/>
                </a:solidFill>
              </a:ln>
            </c:spPr>
          </c:marker>
          <c:dPt>
            <c:idx val="1"/>
            <c:bubble3D val="0"/>
            <c:spPr>
              <a:ln w="34925">
                <a:solidFill>
                  <a:schemeClr val="accent2"/>
                </a:solidFill>
              </a:ln>
            </c:spPr>
          </c:dPt>
          <c:dPt>
            <c:idx val="2"/>
            <c:bubble3D val="0"/>
            <c:spPr>
              <a:ln w="34925">
                <a:solidFill>
                  <a:schemeClr val="accent2"/>
                </a:solidFill>
              </a:ln>
            </c:spPr>
          </c:dPt>
          <c:dPt>
            <c:idx val="3"/>
            <c:bubble3D val="0"/>
            <c:spPr>
              <a:ln w="34925">
                <a:solidFill>
                  <a:schemeClr val="accent2"/>
                </a:solidFill>
              </a:ln>
            </c:spPr>
          </c:dPt>
          <c:dPt>
            <c:idx val="4"/>
            <c:bubble3D val="0"/>
            <c:spPr>
              <a:ln w="34925">
                <a:solidFill>
                  <a:schemeClr val="accent2"/>
                </a:solidFill>
              </a:ln>
            </c:spPr>
          </c:dPt>
          <c:cat>
            <c:strRef>
              <c:f>Sheet1!$A$2:$A$6</c:f>
              <c:strCache>
                <c:ptCount val="5"/>
                <c:pt idx="0">
                  <c:v>Baseline</c:v>
                </c:pt>
                <c:pt idx="1">
                  <c:v>Mid-Tx</c:v>
                </c:pt>
                <c:pt idx="2">
                  <c:v>End-Tx</c:v>
                </c:pt>
                <c:pt idx="3">
                  <c:v>3-Mo FU</c:v>
                </c:pt>
                <c:pt idx="4">
                  <c:v>6-Mo FU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2.9361999999999999</c:v>
                </c:pt>
                <c:pt idx="1">
                  <c:v>3.0051999999999999</c:v>
                </c:pt>
                <c:pt idx="2">
                  <c:v>3.0758000000000001</c:v>
                </c:pt>
                <c:pt idx="3">
                  <c:v>3.1480999999999999</c:v>
                </c:pt>
                <c:pt idx="4">
                  <c:v>3.3754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TAU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dPt>
            <c:idx val="1"/>
            <c:bubble3D val="0"/>
            <c:spPr>
              <a:ln w="34925">
                <a:solidFill>
                  <a:srgbClr val="FF0000"/>
                </a:solidFill>
              </a:ln>
            </c:spPr>
          </c:dPt>
          <c:dPt>
            <c:idx val="2"/>
            <c:bubble3D val="0"/>
            <c:spPr>
              <a:ln w="34925">
                <a:solidFill>
                  <a:srgbClr val="FF0000"/>
                </a:solidFill>
              </a:ln>
            </c:spPr>
          </c:dPt>
          <c:dPt>
            <c:idx val="3"/>
            <c:bubble3D val="0"/>
            <c:spPr>
              <a:ln w="34925">
                <a:solidFill>
                  <a:srgbClr val="FF0000"/>
                </a:solidFill>
              </a:ln>
            </c:spPr>
          </c:dPt>
          <c:dPt>
            <c:idx val="4"/>
            <c:bubble3D val="0"/>
            <c:spPr>
              <a:ln w="34925">
                <a:solidFill>
                  <a:srgbClr val="FF0000"/>
                </a:solidFill>
              </a:ln>
            </c:spPr>
          </c:dPt>
          <c:cat>
            <c:strRef>
              <c:f>Sheet1!$A$2:$A$6</c:f>
              <c:strCache>
                <c:ptCount val="5"/>
                <c:pt idx="0">
                  <c:v>Baseline</c:v>
                </c:pt>
                <c:pt idx="1">
                  <c:v>Mid-Tx</c:v>
                </c:pt>
                <c:pt idx="2">
                  <c:v>End-Tx</c:v>
                </c:pt>
                <c:pt idx="3">
                  <c:v>3-Mo FU</c:v>
                </c:pt>
                <c:pt idx="4">
                  <c:v>6-Mo FU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1.4481999999999999</c:v>
                </c:pt>
                <c:pt idx="1">
                  <c:v>1.5431999999999999</c:v>
                </c:pt>
                <c:pt idx="2">
                  <c:v>1.6443000000000001</c:v>
                </c:pt>
                <c:pt idx="3">
                  <c:v>1.7521</c:v>
                </c:pt>
                <c:pt idx="4">
                  <c:v>2.1194999999999999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3983360"/>
        <c:axId val="163984896"/>
      </c:lineChart>
      <c:catAx>
        <c:axId val="16398336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163984896"/>
        <c:crosses val="autoZero"/>
        <c:auto val="1"/>
        <c:lblAlgn val="ctr"/>
        <c:lblOffset val="100"/>
        <c:noMultiLvlLbl val="0"/>
      </c:catAx>
      <c:valAx>
        <c:axId val="163984896"/>
        <c:scaling>
          <c:orientation val="minMax"/>
        </c:scaling>
        <c:delete val="0"/>
        <c:axPos val="l"/>
        <c:majorGridlines>
          <c:spPr>
            <a:ln>
              <a:solidFill>
                <a:schemeClr val="bg2"/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163983360"/>
        <c:crosses val="autoZero"/>
        <c:crossBetween val="between"/>
      </c:valAx>
      <c:spPr>
        <a:solidFill>
          <a:schemeClr val="bg2">
            <a:lumMod val="20000"/>
            <a:lumOff val="80000"/>
          </a:schemeClr>
        </a:solidFill>
      </c:spPr>
    </c:plotArea>
    <c:legend>
      <c:legendPos val="r"/>
      <c:layout>
        <c:manualLayout>
          <c:xMode val="edge"/>
          <c:yMode val="edge"/>
          <c:x val="0.24766924181647113"/>
          <c:y val="5.1262018712923636E-2"/>
          <c:w val="0.65484648145396918"/>
          <c:h val="7.8114204645508598E-2"/>
        </c:manualLayout>
      </c:layout>
      <c:overlay val="0"/>
      <c:txPr>
        <a:bodyPr/>
        <a:lstStyle/>
        <a:p>
          <a:pPr>
            <a:defRPr sz="1600" b="1">
              <a:solidFill>
                <a:schemeClr val="tx1"/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2">
        <a:lumMod val="60000"/>
        <a:lumOff val="40000"/>
      </a:schemeClr>
    </a:solidFill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464121230129254"/>
          <c:y val="4.4861391929187228E-2"/>
          <c:w val="0.83573243203090175"/>
          <c:h val="0.72180638683966258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Stage-12</c:v>
                </c:pt>
              </c:strCache>
            </c:strRef>
          </c:tx>
          <c:spPr>
            <a:ln w="34925">
              <a:solidFill>
                <a:schemeClr val="accent2"/>
              </a:solidFill>
            </a:ln>
          </c:spPr>
          <c:marker>
            <c:spPr>
              <a:solidFill>
                <a:schemeClr val="accent2"/>
              </a:solidFill>
              <a:ln w="34925">
                <a:solidFill>
                  <a:schemeClr val="accent2"/>
                </a:solidFill>
              </a:ln>
            </c:spPr>
          </c:marker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cat>
            <c:strRef>
              <c:f>Sheet1!$A$2:$A$6</c:f>
              <c:strCache>
                <c:ptCount val="5"/>
                <c:pt idx="0">
                  <c:v>Baseline</c:v>
                </c:pt>
                <c:pt idx="1">
                  <c:v>Mid-Tx</c:v>
                </c:pt>
                <c:pt idx="2">
                  <c:v>End-Tx</c:v>
                </c:pt>
                <c:pt idx="3">
                  <c:v>3-Mo FU</c:v>
                </c:pt>
                <c:pt idx="4">
                  <c:v>6-Mo FU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1.4575</c:v>
                </c:pt>
                <c:pt idx="1">
                  <c:v>1.7134</c:v>
                </c:pt>
                <c:pt idx="2">
                  <c:v>2.0143</c:v>
                </c:pt>
                <c:pt idx="3">
                  <c:v>2.3679999999999999</c:v>
                </c:pt>
                <c:pt idx="4">
                  <c:v>3.8471000000000002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TAU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dPt>
            <c:idx val="1"/>
            <c:bubble3D val="0"/>
            <c:spPr>
              <a:ln w="34925">
                <a:solidFill>
                  <a:srgbClr val="FF0000"/>
                </a:solidFill>
              </a:ln>
            </c:spPr>
          </c:dPt>
          <c:dPt>
            <c:idx val="2"/>
            <c:bubble3D val="0"/>
            <c:spPr>
              <a:ln w="34925">
                <a:solidFill>
                  <a:srgbClr val="FF0000"/>
                </a:solidFill>
              </a:ln>
            </c:spPr>
          </c:dPt>
          <c:dPt>
            <c:idx val="3"/>
            <c:bubble3D val="0"/>
            <c:spPr>
              <a:ln w="34925">
                <a:solidFill>
                  <a:srgbClr val="FF0000"/>
                </a:solidFill>
              </a:ln>
            </c:spPr>
          </c:dPt>
          <c:dPt>
            <c:idx val="4"/>
            <c:marker>
              <c:spPr>
                <a:solidFill>
                  <a:srgbClr val="FF0000"/>
                </a:solidFill>
                <a:ln w="34925">
                  <a:solidFill>
                    <a:srgbClr val="FF0000"/>
                  </a:solidFill>
                </a:ln>
              </c:spPr>
            </c:marker>
            <c:bubble3D val="0"/>
            <c:spPr>
              <a:ln w="34925">
                <a:solidFill>
                  <a:srgbClr val="FF0000"/>
                </a:solidFill>
              </a:ln>
            </c:spPr>
          </c:dPt>
          <c:cat>
            <c:strRef>
              <c:f>Sheet1!$A$2:$A$6</c:f>
              <c:strCache>
                <c:ptCount val="5"/>
                <c:pt idx="0">
                  <c:v>Baseline</c:v>
                </c:pt>
                <c:pt idx="1">
                  <c:v>Mid-Tx</c:v>
                </c:pt>
                <c:pt idx="2">
                  <c:v>End-Tx</c:v>
                </c:pt>
                <c:pt idx="3">
                  <c:v>3-Mo FU</c:v>
                </c:pt>
                <c:pt idx="4">
                  <c:v>6-Mo FU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1.4481999999999999</c:v>
                </c:pt>
                <c:pt idx="1">
                  <c:v>1.5431999999999999</c:v>
                </c:pt>
                <c:pt idx="2">
                  <c:v>1.6443000000000001</c:v>
                </c:pt>
                <c:pt idx="3">
                  <c:v>1.7521</c:v>
                </c:pt>
                <c:pt idx="4">
                  <c:v>2.1194999999999999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</c:strCache>
            </c:strRef>
          </c:tx>
          <c:cat>
            <c:strRef>
              <c:f>Sheet1!$A$2:$A$6</c:f>
              <c:strCache>
                <c:ptCount val="5"/>
                <c:pt idx="0">
                  <c:v>Baseline</c:v>
                </c:pt>
                <c:pt idx="1">
                  <c:v>Mid-Tx</c:v>
                </c:pt>
                <c:pt idx="2">
                  <c:v>End-Tx</c:v>
                </c:pt>
                <c:pt idx="3">
                  <c:v>3-Mo FU</c:v>
                </c:pt>
                <c:pt idx="4">
                  <c:v>6-Mo FU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4168448"/>
        <c:axId val="164169984"/>
      </c:lineChart>
      <c:catAx>
        <c:axId val="16416844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164169984"/>
        <c:crosses val="autoZero"/>
        <c:auto val="1"/>
        <c:lblAlgn val="ctr"/>
        <c:lblOffset val="100"/>
        <c:noMultiLvlLbl val="0"/>
      </c:catAx>
      <c:valAx>
        <c:axId val="164169984"/>
        <c:scaling>
          <c:orientation val="minMax"/>
        </c:scaling>
        <c:delete val="0"/>
        <c:axPos val="l"/>
        <c:majorGridlines>
          <c:spPr>
            <a:ln>
              <a:solidFill>
                <a:schemeClr val="accent1">
                  <a:shade val="95000"/>
                  <a:satMod val="105000"/>
                </a:schemeClr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164168448"/>
        <c:crosses val="autoZero"/>
        <c:crossBetween val="between"/>
      </c:valAx>
      <c:spPr>
        <a:solidFill>
          <a:schemeClr val="bg2">
            <a:lumMod val="20000"/>
            <a:lumOff val="80000"/>
          </a:schemeClr>
        </a:solidFill>
      </c:spPr>
    </c:plotArea>
    <c:legend>
      <c:legendPos val="r"/>
      <c:legendEntry>
        <c:idx val="2"/>
        <c:delete val="1"/>
      </c:legendEntry>
      <c:layout>
        <c:manualLayout>
          <c:xMode val="edge"/>
          <c:yMode val="edge"/>
          <c:x val="0.20993339275986733"/>
          <c:y val="5.1262018712923609E-2"/>
          <c:w val="0.63597855692566729"/>
          <c:h val="8.3726269967297567E-2"/>
        </c:manualLayout>
      </c:layout>
      <c:overlay val="0"/>
      <c:txPr>
        <a:bodyPr/>
        <a:lstStyle/>
        <a:p>
          <a:pPr>
            <a:defRPr sz="1600" b="1">
              <a:solidFill>
                <a:schemeClr val="tx1"/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2">
        <a:lumMod val="60000"/>
        <a:lumOff val="40000"/>
      </a:schemeClr>
    </a:solidFill>
  </c:spPr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0.06481</cdr:x>
      <cdr:y>0.79797</cdr:y>
    </cdr:from>
    <cdr:to>
      <cdr:x>0.17593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33400" y="44196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0.03704</cdr:x>
      <cdr:y>0.9252</cdr:y>
    </cdr:from>
    <cdr:to>
      <cdr:x>0.35185</cdr:x>
      <cdr:y>1</cdr:y>
    </cdr:to>
    <cdr:sp macro="" textlink="">
      <cdr:nvSpPr>
        <cdr:cNvPr id="3" name="TextBox 7"/>
        <cdr:cNvSpPr txBox="1"/>
      </cdr:nvSpPr>
      <cdr:spPr>
        <a:xfrm xmlns:a="http://schemas.openxmlformats.org/drawingml/2006/main">
          <a:off x="304800" y="4187409"/>
          <a:ext cx="2590800" cy="33855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fontAlgn="auto">
            <a:spcBef>
              <a:spcPts val="0"/>
            </a:spcBef>
            <a:spcAft>
              <a:spcPts val="0"/>
            </a:spcAft>
          </a:pPr>
          <a:r>
            <a:rPr lang="en-US" sz="1600" b="1" dirty="0" smtClean="0">
              <a:latin typeface="Calibri"/>
            </a:rPr>
            <a:t>Baseline 30-Day Self Report</a:t>
          </a:r>
          <a:endParaRPr lang="en-US" sz="1600" b="1" dirty="0">
            <a:latin typeface="Calibri"/>
          </a:endParaRPr>
        </a:p>
      </cdr:txBody>
    </cdr:sp>
  </cdr:relSizeAnchor>
  <cdr:relSizeAnchor xmlns:cdr="http://schemas.openxmlformats.org/drawingml/2006/chartDrawing">
    <cdr:from>
      <cdr:x>0.53704</cdr:x>
      <cdr:y>0.92834</cdr:y>
    </cdr:from>
    <cdr:to>
      <cdr:x>0.75255</cdr:x>
      <cdr:y>1</cdr:y>
    </cdr:to>
    <cdr:sp macro="" textlink="">
      <cdr:nvSpPr>
        <cdr:cNvPr id="4" name="TextBox 8"/>
        <cdr:cNvSpPr txBox="1"/>
      </cdr:nvSpPr>
      <cdr:spPr>
        <a:xfrm xmlns:a="http://schemas.openxmlformats.org/drawingml/2006/main">
          <a:off x="4419600" y="4385846"/>
          <a:ext cx="1773562" cy="33855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fontAlgn="auto">
            <a:spcBef>
              <a:spcPts val="0"/>
            </a:spcBef>
            <a:spcAft>
              <a:spcPts val="0"/>
            </a:spcAft>
          </a:pPr>
          <a:r>
            <a:rPr lang="en-US" sz="1600" b="1" dirty="0" smtClean="0">
              <a:latin typeface="Calibri"/>
            </a:rPr>
            <a:t>Baseline Urinalysis</a:t>
          </a:r>
          <a:endParaRPr lang="en-US" sz="1600" b="1" dirty="0">
            <a:latin typeface="Calibri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0.67925</cdr:x>
      <cdr:y>0.68025</cdr:y>
    </cdr:from>
    <cdr:to>
      <cdr:x>0.90566</cdr:x>
      <cdr:y>0.88229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743200" y="3078807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0.4717</cdr:x>
      <cdr:y>0.69028</cdr:y>
    </cdr:from>
    <cdr:to>
      <cdr:x>0.9434</cdr:x>
      <cdr:y>0.78127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905000" y="3124200"/>
          <a:ext cx="1905000" cy="41180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2400" dirty="0" smtClean="0"/>
            <a:t>    *       *      *</a:t>
          </a:r>
          <a:endParaRPr lang="en-US" sz="24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FDA339-634D-4CBF-8999-0DD557E72038}" type="datetimeFigureOut">
              <a:rPr lang="en-US" smtClean="0"/>
              <a:t>6/18/2012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743666-4C5F-4C7F-A603-C21798583E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9754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8DA4E06-B43F-4028-B4FA-8B2B16C4A0F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0037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C3201B-97CA-451C-8550-FEBC6354EE74}" type="slidenum">
              <a:rPr lang="en-US"/>
              <a:pPr/>
              <a:t>1</a:t>
            </a:fld>
            <a:endParaRPr lang="en-US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4213"/>
            <a:ext cx="4572000" cy="3429000"/>
          </a:xfrm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4988"/>
            <a:ext cx="5032375" cy="4114800"/>
          </a:xfrm>
        </p:spPr>
        <p:txBody>
          <a:bodyPr/>
          <a:lstStyle/>
          <a:p>
            <a:r>
              <a:rPr lang="en-US" dirty="0"/>
              <a:t>NIDA, NIH, DHHS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4D30E3-37DE-4827-94D8-F4EB3FF5636B}" type="slidenum">
              <a:rPr lang="en-US">
                <a:solidFill>
                  <a:prstClr val="black"/>
                </a:solidFill>
              </a:rPr>
              <a:pPr/>
              <a:t>14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05270E-0670-48BD-A017-1E504C9BE1E5}" type="slidenum">
              <a:rPr lang="en-US" smtClean="0">
                <a:solidFill>
                  <a:prstClr val="black"/>
                </a:solidFill>
              </a:rPr>
              <a:pPr/>
              <a:t>20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57204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05270E-0670-48BD-A017-1E504C9BE1E5}" type="slidenum">
              <a:rPr lang="en-US" smtClean="0">
                <a:solidFill>
                  <a:prstClr val="black"/>
                </a:solidFill>
              </a:rPr>
              <a:pPr/>
              <a:t>32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35858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CEE240-6AFF-47A6-B656-AB2CBE378D2A}" type="slidenum">
              <a:rPr lang="en-US">
                <a:solidFill>
                  <a:prstClr val="black"/>
                </a:solidFill>
              </a:rPr>
              <a:pPr/>
              <a:t>34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54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B797CF-2E29-4FD1-9FE3-0247C2657B5D}" type="slidenum">
              <a:rPr lang="en-US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AFCB17-60F5-412E-8E92-DB49217D83EE}" type="slidenum">
              <a:rPr lang="en-US"/>
              <a:pPr/>
              <a:t>4</a:t>
            </a:fld>
            <a:endParaRPr lang="en-US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DA4E06-B43F-4028-B4FA-8B2B16C4A0F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31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E3092B-8174-490E-8688-4EAAD7E8F60A}" type="slidenum">
              <a:rPr lang="en-US"/>
              <a:pPr/>
              <a:t>6</a:t>
            </a:fld>
            <a:endParaRPr lang="en-US"/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7F9091-B03F-4276-810E-E83032EF2D82}" type="slidenum">
              <a:rPr lang="en-US"/>
              <a:pPr/>
              <a:t>8</a:t>
            </a:fld>
            <a:endParaRPr lang="en-US"/>
          </a:p>
        </p:txBody>
      </p:sp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A2EB71B-A36B-4AAF-912A-B1FD39A17431}" type="slidenum">
              <a:rPr lang="en-US">
                <a:solidFill>
                  <a:prstClr val="black"/>
                </a:solidFill>
              </a:rPr>
              <a:pPr/>
              <a:t>10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7946E6-12C8-4499-A158-1B401662712D}" type="slidenum">
              <a:rPr lang="en-US"/>
              <a:pPr/>
              <a:t>12</a:t>
            </a:fld>
            <a:endParaRPr lang="en-US"/>
          </a:p>
        </p:txBody>
      </p:sp>
      <p:sp>
        <p:nvSpPr>
          <p:cNvPr id="190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0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413D42-8486-48EB-8D8B-2797F42B2C62}" type="slidenum">
              <a:rPr lang="en-US">
                <a:solidFill>
                  <a:prstClr val="black"/>
                </a:solidFill>
              </a:rPr>
              <a:pPr/>
              <a:t>13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32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EC0D8C-B9EB-4E66-9560-636ED644D6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A698C5-05C7-4416-908E-804CEC455CA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4C1A19-7DF8-43D6-BBDD-160DC54E3B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F8EBDE7-8ABC-4303-9030-1909EF0E55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B25DD0F-8A45-496F-8AF4-3DD21E3543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D4B1A32-EB25-4FBF-A005-CA34ED5E384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F3AB0C-4BB7-46B2-9716-D51FD41186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8A45F7-223B-4627-95B9-080E903713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C098BA-5421-4749-96EF-32219BB99A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CA387E-B3AB-4B60-9835-9BAA5DAE5C1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0CF3BE-FC26-4DAA-AEA1-0158243E69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F54294-ACF7-49BD-97AD-45FAAF5779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5FEA5E-ED4F-4429-AB73-80C3AB862D7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ACD994-90F7-47AA-94EA-10C12CC96A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FF">
                <a:gamma/>
                <a:shade val="46275"/>
                <a:invGamma/>
              </a:srgbClr>
            </a:gs>
            <a:gs pos="100000">
              <a:srgbClr val="0000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E3EC8C4-258D-4D3D-9540-FB46BEB75BA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2552018" y="1097144"/>
            <a:ext cx="400821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000" b="1" dirty="0">
                <a:solidFill>
                  <a:srgbClr val="FFFF00"/>
                </a:solidFill>
              </a:rPr>
              <a:t>National Drug Abuse Treatment</a:t>
            </a:r>
          </a:p>
          <a:p>
            <a:pPr algn="ctr">
              <a:lnSpc>
                <a:spcPct val="90000"/>
              </a:lnSpc>
            </a:pPr>
            <a:r>
              <a:rPr lang="en-US" sz="2000" b="1" dirty="0">
                <a:solidFill>
                  <a:srgbClr val="FFFF00"/>
                </a:solidFill>
              </a:rPr>
              <a:t>Clinical Trials Network</a:t>
            </a:r>
          </a:p>
        </p:txBody>
      </p:sp>
      <p:sp>
        <p:nvSpPr>
          <p:cNvPr id="45059" name="Line 3"/>
          <p:cNvSpPr>
            <a:spLocks noChangeShapeType="1"/>
          </p:cNvSpPr>
          <p:nvPr/>
        </p:nvSpPr>
        <p:spPr bwMode="auto">
          <a:xfrm>
            <a:off x="1416843" y="1743475"/>
            <a:ext cx="6399213" cy="0"/>
          </a:xfrm>
          <a:prstGeom prst="line">
            <a:avLst/>
          </a:prstGeom>
          <a:noFill/>
          <a:ln w="76200">
            <a:solidFill>
              <a:srgbClr val="D3051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0" y="2286000"/>
            <a:ext cx="914400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en-US" sz="3000" b="1" dirty="0">
                <a:latin typeface="Arial Rounded MT Bold" pitchFamily="34" charset="0"/>
              </a:rPr>
              <a:t>		          </a:t>
            </a:r>
          </a:p>
        </p:txBody>
      </p:sp>
      <p:sp>
        <p:nvSpPr>
          <p:cNvPr id="45061" name="Line 5"/>
          <p:cNvSpPr>
            <a:spLocks noChangeShapeType="1"/>
          </p:cNvSpPr>
          <p:nvPr/>
        </p:nvSpPr>
        <p:spPr bwMode="auto">
          <a:xfrm>
            <a:off x="1416843" y="205014"/>
            <a:ext cx="6399213" cy="0"/>
          </a:xfrm>
          <a:prstGeom prst="line">
            <a:avLst/>
          </a:prstGeom>
          <a:noFill/>
          <a:ln w="76200">
            <a:solidFill>
              <a:srgbClr val="D3051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n-US" dirty="0"/>
          </a:p>
        </p:txBody>
      </p: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2068806" y="119063"/>
            <a:ext cx="4832058" cy="960438"/>
            <a:chOff x="1598" y="547"/>
            <a:chExt cx="2725" cy="605"/>
          </a:xfrm>
        </p:grpSpPr>
        <p:sp>
          <p:nvSpPr>
            <p:cNvPr id="45063" name="Rectangle 7"/>
            <p:cNvSpPr>
              <a:spLocks noChangeArrowheads="1"/>
            </p:cNvSpPr>
            <p:nvPr/>
          </p:nvSpPr>
          <p:spPr bwMode="auto">
            <a:xfrm>
              <a:off x="2787" y="672"/>
              <a:ext cx="1536" cy="480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lnSpc>
                  <a:spcPct val="135000"/>
                </a:lnSpc>
              </a:pPr>
              <a:r>
                <a:rPr lang="en-US" sz="1500" b="1" dirty="0">
                  <a:solidFill>
                    <a:schemeClr val="bg1"/>
                  </a:solidFill>
                  <a:latin typeface="Futura Md BT" pitchFamily="34" charset="0"/>
                </a:rPr>
                <a:t>NATIONAL INSTITUTE ON DRUG ABUSE</a:t>
              </a:r>
            </a:p>
          </p:txBody>
        </p:sp>
        <p:sp>
          <p:nvSpPr>
            <p:cNvPr id="45064" name="Rectangle 8"/>
            <p:cNvSpPr>
              <a:spLocks noChangeArrowheads="1"/>
            </p:cNvSpPr>
            <p:nvPr/>
          </p:nvSpPr>
          <p:spPr bwMode="auto">
            <a:xfrm>
              <a:off x="1598" y="547"/>
              <a:ext cx="1562" cy="480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lnSpc>
                  <a:spcPct val="130000"/>
                </a:lnSpc>
              </a:pPr>
              <a:r>
                <a:rPr lang="en-US" sz="4000" dirty="0" smtClean="0">
                  <a:solidFill>
                    <a:srgbClr val="3366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oudyOlSt BT" pitchFamily="18" charset="0"/>
                </a:rPr>
                <a:t>NIDA</a:t>
              </a:r>
              <a:endParaRPr lang="en-US" sz="4000" dirty="0">
                <a:solidFill>
                  <a:srgbClr val="3366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oudyOlSt BT" pitchFamily="18" charset="0"/>
              </a:endParaRPr>
            </a:p>
          </p:txBody>
        </p:sp>
        <p:sp>
          <p:nvSpPr>
            <p:cNvPr id="45066" name="Line 10"/>
            <p:cNvSpPr>
              <a:spLocks noChangeShapeType="1"/>
            </p:cNvSpPr>
            <p:nvPr/>
          </p:nvSpPr>
          <p:spPr bwMode="auto">
            <a:xfrm flipH="1">
              <a:off x="2822" y="728"/>
              <a:ext cx="140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45067" name="Line 11"/>
            <p:cNvSpPr>
              <a:spLocks noChangeShapeType="1"/>
            </p:cNvSpPr>
            <p:nvPr/>
          </p:nvSpPr>
          <p:spPr bwMode="auto">
            <a:xfrm flipH="1">
              <a:off x="2905" y="926"/>
              <a:ext cx="132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45068" name="Line 12"/>
            <p:cNvSpPr>
              <a:spLocks noChangeShapeType="1"/>
            </p:cNvSpPr>
            <p:nvPr/>
          </p:nvSpPr>
          <p:spPr bwMode="auto">
            <a:xfrm flipH="1">
              <a:off x="2999" y="1122"/>
              <a:ext cx="123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</p:grpSp>
      <p:sp>
        <p:nvSpPr>
          <p:cNvPr id="45069" name="Text Box 13"/>
          <p:cNvSpPr txBox="1">
            <a:spLocks noChangeArrowheads="1"/>
          </p:cNvSpPr>
          <p:nvPr/>
        </p:nvSpPr>
        <p:spPr bwMode="auto">
          <a:xfrm>
            <a:off x="1848004" y="3733800"/>
            <a:ext cx="5410200" cy="1046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en-US" sz="2400" dirty="0" smtClean="0">
                <a:solidFill>
                  <a:schemeClr val="bg1"/>
                </a:solidFill>
              </a:rPr>
              <a:t>Dennis M. Donovan</a:t>
            </a:r>
            <a:r>
              <a:rPr lang="en-US" sz="2400" dirty="0">
                <a:solidFill>
                  <a:schemeClr val="bg1"/>
                </a:solidFill>
              </a:rPr>
              <a:t>, Ph.D</a:t>
            </a:r>
            <a:r>
              <a:rPr lang="en-US" sz="2400" dirty="0" smtClean="0">
                <a:solidFill>
                  <a:schemeClr val="bg1"/>
                </a:solidFill>
              </a:rPr>
              <a:t>.</a:t>
            </a:r>
          </a:p>
          <a:p>
            <a:pPr algn="ctr" eaLnBrk="0" hangingPunct="0"/>
            <a:r>
              <a:rPr lang="en-US" dirty="0" smtClean="0">
                <a:solidFill>
                  <a:schemeClr val="bg1"/>
                </a:solidFill>
              </a:rPr>
              <a:t>University of Washington</a:t>
            </a:r>
          </a:p>
          <a:p>
            <a:pPr algn="ctr" eaLnBrk="0" hangingPunct="0"/>
            <a:endParaRPr lang="en-US" sz="2000" dirty="0">
              <a:solidFill>
                <a:schemeClr val="bg1"/>
              </a:solidFill>
            </a:endParaRPr>
          </a:p>
        </p:txBody>
      </p:sp>
      <p:pic>
        <p:nvPicPr>
          <p:cNvPr id="5122" name="Picture 58" descr="ctn 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556"/>
            <a:ext cx="873125" cy="823912"/>
          </a:xfrm>
          <a:prstGeom prst="rect">
            <a:avLst/>
          </a:prstGeom>
          <a:solidFill>
            <a:srgbClr val="00FFFF">
              <a:alpha val="50195"/>
            </a:srgbClr>
          </a:solidFill>
        </p:spPr>
      </p:pic>
      <p:pic>
        <p:nvPicPr>
          <p:cNvPr id="19" name="Picture 58" descr="ctn 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75" y="19231"/>
            <a:ext cx="873125" cy="823912"/>
          </a:xfrm>
          <a:prstGeom prst="rect">
            <a:avLst/>
          </a:prstGeom>
          <a:solidFill>
            <a:srgbClr val="00FFFF">
              <a:alpha val="50195"/>
            </a:srgbClr>
          </a:solidFill>
        </p:spPr>
      </p:pic>
      <p:sp>
        <p:nvSpPr>
          <p:cNvPr id="2" name="Rectangle 1"/>
          <p:cNvSpPr/>
          <p:nvPr/>
        </p:nvSpPr>
        <p:spPr>
          <a:xfrm>
            <a:off x="533400" y="1932057"/>
            <a:ext cx="826808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solidFill>
                  <a:srgbClr val="FFFF00"/>
                </a:solidFill>
                <a:latin typeface="+mn-lt"/>
              </a:rPr>
              <a:t> </a:t>
            </a:r>
            <a:r>
              <a:rPr lang="en-US" sz="2800" i="1" dirty="0">
                <a:solidFill>
                  <a:srgbClr val="FFFF00"/>
                </a:solidFill>
              </a:rPr>
              <a:t>Stimulant </a:t>
            </a:r>
            <a:r>
              <a:rPr lang="en-US" sz="2800" i="1" dirty="0" smtClean="0">
                <a:solidFill>
                  <a:srgbClr val="FFFF00"/>
                </a:solidFill>
              </a:rPr>
              <a:t>Abuser Groups </a:t>
            </a:r>
            <a:r>
              <a:rPr lang="en-US" sz="2800" i="1" dirty="0">
                <a:solidFill>
                  <a:srgbClr val="FFFF00"/>
                </a:solidFill>
              </a:rPr>
              <a:t>to </a:t>
            </a:r>
            <a:r>
              <a:rPr lang="en-US" sz="2800" i="1" dirty="0" smtClean="0">
                <a:solidFill>
                  <a:srgbClr val="FFFF00"/>
                </a:solidFill>
              </a:rPr>
              <a:t>Engage </a:t>
            </a:r>
            <a:r>
              <a:rPr lang="en-US" sz="2800" i="1" dirty="0">
                <a:solidFill>
                  <a:srgbClr val="FFFF00"/>
                </a:solidFill>
              </a:rPr>
              <a:t>in 12-Step (STAGE-12): </a:t>
            </a:r>
            <a:endParaRPr lang="en-US" sz="2800" i="1" dirty="0" smtClean="0">
              <a:solidFill>
                <a:srgbClr val="FFFF00"/>
              </a:solidFill>
            </a:endParaRPr>
          </a:p>
          <a:p>
            <a:pPr algn="ctr"/>
            <a:r>
              <a:rPr lang="en-US" sz="2800" i="1" dirty="0" smtClean="0">
                <a:solidFill>
                  <a:srgbClr val="FFFF00"/>
                </a:solidFill>
              </a:rPr>
              <a:t>Impact </a:t>
            </a:r>
            <a:r>
              <a:rPr lang="en-US" sz="2800" i="1" dirty="0">
                <a:solidFill>
                  <a:srgbClr val="FFFF00"/>
                </a:solidFill>
              </a:rPr>
              <a:t>on </a:t>
            </a:r>
            <a:r>
              <a:rPr lang="en-US" sz="2800" i="1" dirty="0" smtClean="0">
                <a:solidFill>
                  <a:srgbClr val="FFFF00"/>
                </a:solidFill>
              </a:rPr>
              <a:t>Stimulant Use </a:t>
            </a:r>
            <a:r>
              <a:rPr lang="en-US" sz="2800" i="1" dirty="0">
                <a:solidFill>
                  <a:srgbClr val="FFFF00"/>
                </a:solidFill>
              </a:rPr>
              <a:t>and </a:t>
            </a:r>
            <a:r>
              <a:rPr lang="en-US" sz="2800" i="1" dirty="0" smtClean="0">
                <a:solidFill>
                  <a:srgbClr val="FFFF00"/>
                </a:solidFill>
              </a:rPr>
              <a:t>12-Step Engagement</a:t>
            </a:r>
            <a:endParaRPr lang="en-US" sz="2800" b="1" dirty="0" smtClean="0">
              <a:solidFill>
                <a:srgbClr val="FFFF00"/>
              </a:solidFill>
              <a:latin typeface="Myriad Pro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02965" y="5029200"/>
            <a:ext cx="710027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sz="1600" i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16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Presented at </a:t>
            </a:r>
            <a:r>
              <a:rPr lang="en-US" sz="16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74th Annual Meeting </a:t>
            </a:r>
            <a:r>
              <a:rPr lang="en-US" sz="16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of the College </a:t>
            </a:r>
            <a:r>
              <a:rPr lang="en-US" sz="16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on Problems of Drug </a:t>
            </a:r>
            <a:r>
              <a:rPr lang="en-US" sz="16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Dependence</a:t>
            </a:r>
          </a:p>
          <a:p>
            <a:pPr algn="ctr"/>
            <a:r>
              <a:rPr lang="en-US" sz="16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en-US" sz="16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Quinta Resort and Club, Palm Springs, CA</a:t>
            </a:r>
            <a:endParaRPr lang="en-US" sz="1600" i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16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June 12, 2012</a:t>
            </a:r>
            <a:br>
              <a:rPr lang="en-US" sz="16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1600" i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" name="Picture 58" descr="ctn 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034088"/>
            <a:ext cx="873125" cy="823912"/>
          </a:xfrm>
          <a:prstGeom prst="rect">
            <a:avLst/>
          </a:prstGeom>
          <a:solidFill>
            <a:srgbClr val="00FFFF">
              <a:alpha val="50195"/>
            </a:srgbClr>
          </a:solidFill>
        </p:spPr>
      </p:pic>
      <p:pic>
        <p:nvPicPr>
          <p:cNvPr id="18" name="Picture 58" descr="ctn 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74" y="6034088"/>
            <a:ext cx="873125" cy="823912"/>
          </a:xfrm>
          <a:prstGeom prst="rect">
            <a:avLst/>
          </a:prstGeom>
          <a:solidFill>
            <a:srgbClr val="00FFFF">
              <a:alpha val="50195"/>
            </a:srgbClr>
          </a:solidFill>
        </p:spPr>
      </p:pic>
    </p:spTree>
    <p:extLst>
      <p:ext uri="{BB962C8B-B14F-4D97-AF65-F5344CB8AC3E}">
        <p14:creationId xmlns:p14="http://schemas.microsoft.com/office/powerpoint/2010/main" val="2120517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/>
          <a:lstStyle/>
          <a:p>
            <a:r>
              <a:rPr lang="en-US" sz="3200" dirty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Summary and Recommendations from </a:t>
            </a:r>
            <a:r>
              <a:rPr lang="en-US" sz="3200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en-US" sz="3200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</a:br>
            <a:r>
              <a:rPr lang="en-US" sz="3200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William </a:t>
            </a:r>
            <a:r>
              <a:rPr lang="en-US" sz="3200" dirty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Miller on 12-Step Involvement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9600" cy="4800600"/>
          </a:xfrm>
        </p:spPr>
        <p:txBody>
          <a:bodyPr/>
          <a:lstStyle/>
          <a:p>
            <a:pPr>
              <a:lnSpc>
                <a:spcPct val="90000"/>
              </a:lnSpc>
              <a:spcAft>
                <a:spcPct val="30000"/>
              </a:spcAft>
              <a:buClr>
                <a:srgbClr val="FFFF00"/>
              </a:buClr>
              <a:buFont typeface="Symbol" pitchFamily="18" charset="2"/>
              <a:buChar char="¨"/>
            </a:pPr>
            <a:r>
              <a:rPr lang="en-US" sz="24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12-Step approaches cannot be ignored in understanding treatment outcomes. </a:t>
            </a:r>
            <a:endParaRPr lang="en-US" sz="24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90000"/>
              </a:lnSpc>
              <a:spcAft>
                <a:spcPct val="30000"/>
              </a:spcAft>
              <a:buClr>
                <a:srgbClr val="FFFF00"/>
              </a:buClr>
              <a:buFont typeface="Symbol" pitchFamily="18" charset="2"/>
              <a:buChar char="¨"/>
            </a:pPr>
            <a:r>
              <a:rPr lang="en-US" sz="24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Treatment is the time to initiate 12-Step attendance. If 12-Step attendance is not initiated during the period of treatment, it is quite unlikely to happen. Treatment, then, is a good time to encourage sampling of the program and meetings of 12-Step</a:t>
            </a:r>
            <a:r>
              <a:rPr lang="en-US" sz="2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</a:t>
            </a:r>
            <a:endParaRPr lang="en-US" sz="2400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90000"/>
              </a:lnSpc>
              <a:spcAft>
                <a:spcPct val="30000"/>
              </a:spcAft>
              <a:buClr>
                <a:srgbClr val="FFFF00"/>
              </a:buClr>
              <a:buFont typeface="Symbol" pitchFamily="18" charset="2"/>
              <a:buChar char="¨"/>
            </a:pPr>
            <a:r>
              <a:rPr lang="en-US" sz="24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It is possible to facilitate 12-Step attendance. Without question, there are counseling procedures that significantly increase 12-Step attendance, at least during and often after treatment.</a:t>
            </a:r>
            <a:r>
              <a:rPr lang="en-US" sz="2400" dirty="0">
                <a:solidFill>
                  <a:schemeClr val="accent1">
                    <a:lumMod val="90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TSF therapy clearly did this in Project MATCH. Systematic encouragement </a:t>
            </a:r>
            <a:r>
              <a:rPr lang="en-US" sz="2400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[intensive referral procedures] can </a:t>
            </a:r>
            <a:r>
              <a:rPr lang="en-US" sz="2400" dirty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significantly increase attendance. </a:t>
            </a: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152400" y="6354763"/>
            <a:ext cx="25098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400">
                <a:solidFill>
                  <a:srgbClr val="FFFF00"/>
                </a:solidFill>
              </a:rPr>
              <a:t>Owen, Slaymaker et al. 2003 </a:t>
            </a: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635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129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086" y="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Elements of the STAGE-12 Intervention</a:t>
            </a:r>
            <a:endParaRPr lang="en-US" sz="3600" dirty="0">
              <a:solidFill>
                <a:srgbClr val="FFFF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546" y="1066800"/>
            <a:ext cx="8077200" cy="563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Line 4"/>
          <p:cNvSpPr>
            <a:spLocks noChangeShapeType="1"/>
          </p:cNvSpPr>
          <p:nvPr/>
        </p:nvSpPr>
        <p:spPr bwMode="auto">
          <a:xfrm>
            <a:off x="-76200" y="914400"/>
            <a:ext cx="9144000" cy="0"/>
          </a:xfrm>
          <a:prstGeom prst="line">
            <a:avLst/>
          </a:prstGeom>
          <a:noFill/>
          <a:ln w="635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0779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/>
          <a:lstStyle/>
          <a:p>
            <a:r>
              <a:rPr lang="en-US" sz="3200" dirty="0">
                <a:solidFill>
                  <a:srgbClr val="FFFF00"/>
                </a:solidFill>
                <a:latin typeface="+mn-lt"/>
              </a:rPr>
              <a:t>STAGE-12 Therapy Manual</a:t>
            </a:r>
          </a:p>
        </p:txBody>
      </p:sp>
      <p:sp>
        <p:nvSpPr>
          <p:cNvPr id="18944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066800"/>
            <a:ext cx="4267200" cy="4953000"/>
          </a:xfrm>
        </p:spPr>
        <p:txBody>
          <a:bodyPr/>
          <a:lstStyle/>
          <a:p>
            <a:pPr>
              <a:lnSpc>
                <a:spcPct val="90000"/>
              </a:lnSpc>
              <a:spcAft>
                <a:spcPct val="30000"/>
              </a:spcAft>
              <a:buClr>
                <a:srgbClr val="FFFF00"/>
              </a:buClr>
            </a:pPr>
            <a:r>
              <a:rPr lang="en-US" sz="2400" dirty="0">
                <a:solidFill>
                  <a:schemeClr val="bg1"/>
                </a:solidFill>
              </a:rPr>
              <a:t>Based on and adapted from </a:t>
            </a:r>
            <a:r>
              <a:rPr lang="en-US" sz="2400" i="1" dirty="0">
                <a:solidFill>
                  <a:srgbClr val="FFFF00"/>
                </a:solidFill>
              </a:rPr>
              <a:t>Twelve Step Facilitation Therapy for Drug Abuse and </a:t>
            </a:r>
            <a:r>
              <a:rPr lang="en-US" sz="2400" i="1" dirty="0" smtClean="0">
                <a:solidFill>
                  <a:srgbClr val="FFFF00"/>
                </a:solidFill>
              </a:rPr>
              <a:t>Dependence </a:t>
            </a:r>
            <a:endParaRPr lang="en-US" sz="2400" i="1" dirty="0">
              <a:solidFill>
                <a:srgbClr val="FFFF00"/>
              </a:solidFill>
            </a:endParaRPr>
          </a:p>
          <a:p>
            <a:pPr>
              <a:lnSpc>
                <a:spcPct val="90000"/>
              </a:lnSpc>
              <a:spcAft>
                <a:spcPct val="30000"/>
              </a:spcAft>
              <a:buClr>
                <a:srgbClr val="FFFF00"/>
              </a:buClr>
            </a:pPr>
            <a:r>
              <a:rPr lang="en-US" sz="2400" dirty="0">
                <a:solidFill>
                  <a:schemeClr val="bg1"/>
                </a:solidFill>
              </a:rPr>
              <a:t>Adapted for use in group delivery format from</a:t>
            </a:r>
            <a:r>
              <a:rPr lang="en-US" sz="2400" i="1" dirty="0">
                <a:solidFill>
                  <a:schemeClr val="bg1"/>
                </a:solidFill>
              </a:rPr>
              <a:t> </a:t>
            </a:r>
            <a:r>
              <a:rPr lang="en-US" sz="2400" dirty="0">
                <a:solidFill>
                  <a:schemeClr val="bg1"/>
                </a:solidFill>
              </a:rPr>
              <a:t>Brown, et al. 2002</a:t>
            </a:r>
          </a:p>
          <a:p>
            <a:pPr>
              <a:lnSpc>
                <a:spcPct val="90000"/>
              </a:lnSpc>
              <a:spcAft>
                <a:spcPct val="30000"/>
              </a:spcAft>
              <a:buClr>
                <a:srgbClr val="FFFF00"/>
              </a:buClr>
            </a:pPr>
            <a:r>
              <a:rPr lang="en-US" sz="2400" dirty="0">
                <a:solidFill>
                  <a:schemeClr val="bg1"/>
                </a:solidFill>
              </a:rPr>
              <a:t>Integrated with Intensive Referral procedures developed by Timko, et al., </a:t>
            </a:r>
            <a:r>
              <a:rPr lang="en-US" sz="2400" dirty="0" smtClean="0">
                <a:solidFill>
                  <a:schemeClr val="bg1"/>
                </a:solidFill>
              </a:rPr>
              <a:t>2006, which actively </a:t>
            </a:r>
            <a:r>
              <a:rPr lang="en-US" sz="2400" dirty="0">
                <a:solidFill>
                  <a:schemeClr val="bg1"/>
                </a:solidFill>
              </a:rPr>
              <a:t>attempts to get participants involved in 12-Step meetings </a:t>
            </a:r>
          </a:p>
          <a:p>
            <a:pPr>
              <a:lnSpc>
                <a:spcPct val="90000"/>
              </a:lnSpc>
              <a:spcAft>
                <a:spcPct val="30000"/>
              </a:spcAft>
              <a:buClr>
                <a:srgbClr val="FFFF00"/>
              </a:buClr>
            </a:pPr>
            <a:endParaRPr lang="en-US" sz="2600" dirty="0">
              <a:solidFill>
                <a:schemeClr val="bg1"/>
              </a:solidFill>
            </a:endParaRPr>
          </a:p>
        </p:txBody>
      </p:sp>
      <p:sp>
        <p:nvSpPr>
          <p:cNvPr id="189445" name="Line 5"/>
          <p:cNvSpPr>
            <a:spLocks noChangeShapeType="1"/>
          </p:cNvSpPr>
          <p:nvPr/>
        </p:nvSpPr>
        <p:spPr bwMode="auto">
          <a:xfrm>
            <a:off x="0" y="914400"/>
            <a:ext cx="9144000" cy="0"/>
          </a:xfrm>
          <a:prstGeom prst="line">
            <a:avLst/>
          </a:prstGeom>
          <a:noFill/>
          <a:ln w="635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89446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066800"/>
            <a:ext cx="4452938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82883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14400" y="34925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  <a:latin typeface="+mn-lt"/>
              </a:rPr>
              <a:t>Basic Study Questions</a:t>
            </a:r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371600"/>
            <a:ext cx="8229600" cy="4876800"/>
          </a:xfrm>
        </p:spPr>
        <p:txBody>
          <a:bodyPr>
            <a:normAutofit lnSpcReduction="10000"/>
          </a:bodyPr>
          <a:lstStyle/>
          <a:p>
            <a:pPr>
              <a:buClr>
                <a:srgbClr val="FFFF00"/>
              </a:buClr>
            </a:pPr>
            <a:r>
              <a:rPr lang="en-US" sz="2800" dirty="0">
                <a:solidFill>
                  <a:schemeClr val="bg1"/>
                </a:solidFill>
              </a:rPr>
              <a:t>Does STAGE-12 improve </a:t>
            </a:r>
            <a:r>
              <a:rPr lang="en-US" sz="2800" dirty="0" smtClean="0">
                <a:solidFill>
                  <a:schemeClr val="bg1"/>
                </a:solidFill>
              </a:rPr>
              <a:t>stimulant drug use </a:t>
            </a:r>
            <a:r>
              <a:rPr lang="en-US" sz="2800" dirty="0">
                <a:solidFill>
                  <a:schemeClr val="bg1"/>
                </a:solidFill>
              </a:rPr>
              <a:t>outcomes in stimulant users compared to treatment-as-usual</a:t>
            </a:r>
            <a:r>
              <a:rPr lang="en-US" sz="2800" dirty="0" smtClean="0">
                <a:solidFill>
                  <a:schemeClr val="bg1"/>
                </a:solidFill>
              </a:rPr>
              <a:t>?</a:t>
            </a:r>
          </a:p>
          <a:p>
            <a:pPr lvl="1">
              <a:buClr>
                <a:srgbClr val="FFFF00"/>
              </a:buClr>
            </a:pPr>
            <a:r>
              <a:rPr lang="en-US" sz="2400" dirty="0" smtClean="0">
                <a:solidFill>
                  <a:schemeClr val="bg1"/>
                </a:solidFill>
              </a:rPr>
              <a:t>Substance Use Calendar</a:t>
            </a:r>
          </a:p>
          <a:p>
            <a:pPr lvl="1">
              <a:buClr>
                <a:srgbClr val="FFFF00"/>
              </a:buClr>
            </a:pPr>
            <a:r>
              <a:rPr lang="en-US" sz="2400" dirty="0" smtClean="0">
                <a:solidFill>
                  <a:schemeClr val="bg1"/>
                </a:solidFill>
              </a:rPr>
              <a:t>Urinalysis</a:t>
            </a:r>
            <a:endParaRPr lang="en-US" sz="2400" dirty="0">
              <a:solidFill>
                <a:schemeClr val="bg1"/>
              </a:solidFill>
            </a:endParaRPr>
          </a:p>
          <a:p>
            <a:pPr marL="0" indent="0">
              <a:buClr>
                <a:srgbClr val="FFFF00"/>
              </a:buClr>
              <a:buNone/>
            </a:pPr>
            <a:endParaRPr lang="en-US" sz="2800" dirty="0">
              <a:solidFill>
                <a:schemeClr val="bg1"/>
              </a:solidFill>
            </a:endParaRPr>
          </a:p>
          <a:p>
            <a:pPr>
              <a:buClr>
                <a:srgbClr val="FFFF00"/>
              </a:buClr>
            </a:pPr>
            <a:r>
              <a:rPr lang="en-US" sz="2800" dirty="0">
                <a:solidFill>
                  <a:schemeClr val="bg1"/>
                </a:solidFill>
              </a:rPr>
              <a:t>Does STAGE-12 improve attendance and involvement in 12-step groups </a:t>
            </a:r>
            <a:r>
              <a:rPr lang="en-US" sz="2800" dirty="0" smtClean="0">
                <a:solidFill>
                  <a:schemeClr val="bg1"/>
                </a:solidFill>
              </a:rPr>
              <a:t>compared </a:t>
            </a:r>
            <a:r>
              <a:rPr lang="en-US" sz="2800" dirty="0">
                <a:solidFill>
                  <a:schemeClr val="bg1"/>
                </a:solidFill>
              </a:rPr>
              <a:t>to treatment-as-usual </a:t>
            </a:r>
            <a:r>
              <a:rPr lang="en-US" sz="2800" dirty="0" smtClean="0">
                <a:solidFill>
                  <a:schemeClr val="bg1"/>
                </a:solidFill>
              </a:rPr>
              <a:t>?</a:t>
            </a:r>
          </a:p>
          <a:p>
            <a:pPr lvl="1">
              <a:buClr>
                <a:srgbClr val="FFFF00"/>
              </a:buClr>
            </a:pPr>
            <a:r>
              <a:rPr lang="en-US" sz="2400" dirty="0">
                <a:solidFill>
                  <a:schemeClr val="bg1"/>
                </a:solidFill>
              </a:rPr>
              <a:t>Substance Use </a:t>
            </a:r>
            <a:r>
              <a:rPr lang="en-US" sz="2400" dirty="0" smtClean="0">
                <a:solidFill>
                  <a:schemeClr val="bg1"/>
                </a:solidFill>
              </a:rPr>
              <a:t>Calendar</a:t>
            </a:r>
          </a:p>
          <a:p>
            <a:pPr lvl="1">
              <a:buClr>
                <a:srgbClr val="FFFF00"/>
              </a:buClr>
            </a:pPr>
            <a:r>
              <a:rPr lang="en-US" sz="2400" dirty="0" smtClean="0">
                <a:solidFill>
                  <a:schemeClr val="bg1"/>
                </a:solidFill>
              </a:rPr>
              <a:t>Self-Help Activities Questionnaire</a:t>
            </a:r>
            <a:endParaRPr lang="en-US" sz="2400" dirty="0">
              <a:solidFill>
                <a:schemeClr val="bg1"/>
              </a:solidFill>
            </a:endParaRPr>
          </a:p>
          <a:p>
            <a:pPr lvl="1">
              <a:buClr>
                <a:srgbClr val="FFFF00"/>
              </a:buClr>
            </a:pP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31076" name="Line 4"/>
          <p:cNvSpPr>
            <a:spLocks noChangeShapeType="1"/>
          </p:cNvSpPr>
          <p:nvPr/>
        </p:nvSpPr>
        <p:spPr bwMode="auto">
          <a:xfrm>
            <a:off x="0" y="990600"/>
            <a:ext cx="9144000" cy="0"/>
          </a:xfrm>
          <a:prstGeom prst="line">
            <a:avLst/>
          </a:prstGeom>
          <a:noFill/>
          <a:ln w="635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6859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ChangeArrowheads="1"/>
          </p:cNvSpPr>
          <p:nvPr/>
        </p:nvSpPr>
        <p:spPr bwMode="auto">
          <a:xfrm>
            <a:off x="1828800" y="0"/>
            <a:ext cx="5638800" cy="2057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FF"/>
              </a:buClr>
              <a:buFont typeface="Symbol" pitchFamily="18" charset="2"/>
              <a:buChar char="¨"/>
            </a:pPr>
            <a:r>
              <a:rPr lang="en-US" sz="2400" b="1" dirty="0">
                <a:solidFill>
                  <a:srgbClr val="000000"/>
                </a:solidFill>
                <a:latin typeface="Arial Rounded MT Bold" pitchFamily="34" charset="0"/>
              </a:rPr>
              <a:t> Individual presents to CTP for </a:t>
            </a:r>
            <a:r>
              <a:rPr lang="en-US" sz="2400" b="1" dirty="0" err="1">
                <a:solidFill>
                  <a:srgbClr val="000000"/>
                </a:solidFill>
                <a:latin typeface="Arial Rounded MT Bold" pitchFamily="34" charset="0"/>
              </a:rPr>
              <a:t>Tx</a:t>
            </a:r>
            <a:endParaRPr lang="en-US" sz="2400" b="1" dirty="0">
              <a:solidFill>
                <a:srgbClr val="000000"/>
              </a:solidFill>
              <a:latin typeface="Arial Rounded MT Bold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FF"/>
              </a:buClr>
              <a:buFont typeface="Symbol" pitchFamily="18" charset="2"/>
              <a:buChar char="¨"/>
            </a:pPr>
            <a:r>
              <a:rPr lang="en-US" sz="2400" b="1" dirty="0">
                <a:solidFill>
                  <a:srgbClr val="000000"/>
                </a:solidFill>
                <a:latin typeface="Arial Rounded MT Bold" pitchFamily="34" charset="0"/>
              </a:rPr>
              <a:t> Screen for study eligibility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FF"/>
              </a:buClr>
              <a:buFont typeface="Symbol" pitchFamily="18" charset="2"/>
              <a:buChar char="¨"/>
            </a:pPr>
            <a:r>
              <a:rPr lang="en-US" sz="2400" b="1" dirty="0">
                <a:solidFill>
                  <a:srgbClr val="000000"/>
                </a:solidFill>
                <a:latin typeface="Arial Rounded MT Bold" pitchFamily="34" charset="0"/>
              </a:rPr>
              <a:t> Informed consent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FF"/>
              </a:buClr>
              <a:buFont typeface="Symbol" pitchFamily="18" charset="2"/>
              <a:buChar char="¨"/>
            </a:pPr>
            <a:r>
              <a:rPr lang="en-US" sz="2400" b="1" dirty="0">
                <a:solidFill>
                  <a:srgbClr val="000000"/>
                </a:solidFill>
                <a:latin typeface="Arial Rounded MT Bold" pitchFamily="34" charset="0"/>
              </a:rPr>
              <a:t> Baseline assessment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FF"/>
              </a:buClr>
              <a:buFont typeface="Symbol" pitchFamily="18" charset="2"/>
              <a:buChar char="¨"/>
            </a:pPr>
            <a:r>
              <a:rPr lang="en-US" sz="2400" b="1" dirty="0">
                <a:solidFill>
                  <a:srgbClr val="000000"/>
                </a:solidFill>
                <a:latin typeface="Arial Rounded MT Bold" pitchFamily="34" charset="0"/>
              </a:rPr>
              <a:t>Randomized to condition</a:t>
            </a:r>
          </a:p>
        </p:txBody>
      </p:sp>
      <p:sp>
        <p:nvSpPr>
          <p:cNvPr id="62467" name="Line 3"/>
          <p:cNvSpPr>
            <a:spLocks noChangeShapeType="1"/>
          </p:cNvSpPr>
          <p:nvPr/>
        </p:nvSpPr>
        <p:spPr bwMode="auto">
          <a:xfrm>
            <a:off x="1828800" y="2198688"/>
            <a:ext cx="5638800" cy="0"/>
          </a:xfrm>
          <a:prstGeom prst="line">
            <a:avLst/>
          </a:prstGeom>
          <a:noFill/>
          <a:ln w="254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 Rounded MT Bold" pitchFamily="34" charset="0"/>
            </a:endParaRPr>
          </a:p>
        </p:txBody>
      </p:sp>
      <p:sp>
        <p:nvSpPr>
          <p:cNvPr id="62468" name="Rectangle 4"/>
          <p:cNvSpPr>
            <a:spLocks noChangeArrowheads="1"/>
          </p:cNvSpPr>
          <p:nvPr/>
        </p:nvSpPr>
        <p:spPr bwMode="auto">
          <a:xfrm>
            <a:off x="685800" y="2590800"/>
            <a:ext cx="2133600" cy="114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0000"/>
                </a:solidFill>
                <a:latin typeface="Arial Rounded MT Bold" pitchFamily="34" charset="0"/>
              </a:rPr>
              <a:t>Treatment as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0000"/>
                </a:solidFill>
                <a:latin typeface="Arial Rounded MT Bold" pitchFamily="34" charset="0"/>
              </a:rPr>
              <a:t>Usual (TAU)</a:t>
            </a:r>
          </a:p>
        </p:txBody>
      </p:sp>
      <p:sp>
        <p:nvSpPr>
          <p:cNvPr id="62469" name="Rectangle 5"/>
          <p:cNvSpPr>
            <a:spLocks noChangeArrowheads="1"/>
          </p:cNvSpPr>
          <p:nvPr/>
        </p:nvSpPr>
        <p:spPr bwMode="auto">
          <a:xfrm>
            <a:off x="5943600" y="2590800"/>
            <a:ext cx="3048000" cy="107791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  <a:latin typeface="Arial Rounded MT Bold" pitchFamily="34" charset="0"/>
              </a:rPr>
              <a:t>STAGE-12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  <a:latin typeface="Arial Rounded MT Bold" pitchFamily="34" charset="0"/>
              </a:rPr>
              <a:t>Integrated into TAU</a:t>
            </a:r>
          </a:p>
        </p:txBody>
      </p:sp>
      <p:sp>
        <p:nvSpPr>
          <p:cNvPr id="62470" name="Line 6"/>
          <p:cNvSpPr>
            <a:spLocks noChangeShapeType="1"/>
          </p:cNvSpPr>
          <p:nvPr/>
        </p:nvSpPr>
        <p:spPr bwMode="auto">
          <a:xfrm>
            <a:off x="1828800" y="2198688"/>
            <a:ext cx="0" cy="381000"/>
          </a:xfrm>
          <a:prstGeom prst="line">
            <a:avLst/>
          </a:prstGeom>
          <a:noFill/>
          <a:ln w="2540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 Rounded MT Bold" pitchFamily="34" charset="0"/>
            </a:endParaRPr>
          </a:p>
        </p:txBody>
      </p:sp>
      <p:sp>
        <p:nvSpPr>
          <p:cNvPr id="62471" name="Line 7"/>
          <p:cNvSpPr>
            <a:spLocks noChangeShapeType="1"/>
          </p:cNvSpPr>
          <p:nvPr/>
        </p:nvSpPr>
        <p:spPr bwMode="auto">
          <a:xfrm>
            <a:off x="7467600" y="2198688"/>
            <a:ext cx="0" cy="381000"/>
          </a:xfrm>
          <a:prstGeom prst="line">
            <a:avLst/>
          </a:prstGeom>
          <a:noFill/>
          <a:ln w="2540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 Rounded MT Bold" pitchFamily="34" charset="0"/>
            </a:endParaRPr>
          </a:p>
        </p:txBody>
      </p:sp>
      <p:sp>
        <p:nvSpPr>
          <p:cNvPr id="62472" name="Line 8"/>
          <p:cNvSpPr>
            <a:spLocks noChangeShapeType="1"/>
          </p:cNvSpPr>
          <p:nvPr/>
        </p:nvSpPr>
        <p:spPr bwMode="auto">
          <a:xfrm>
            <a:off x="1752600" y="3722688"/>
            <a:ext cx="0" cy="180644"/>
          </a:xfrm>
          <a:prstGeom prst="line">
            <a:avLst/>
          </a:prstGeom>
          <a:noFill/>
          <a:ln w="254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 Rounded MT Bold" pitchFamily="34" charset="0"/>
            </a:endParaRPr>
          </a:p>
        </p:txBody>
      </p:sp>
      <p:sp>
        <p:nvSpPr>
          <p:cNvPr id="62473" name="Line 9"/>
          <p:cNvSpPr>
            <a:spLocks noChangeShapeType="1"/>
          </p:cNvSpPr>
          <p:nvPr/>
        </p:nvSpPr>
        <p:spPr bwMode="auto">
          <a:xfrm flipV="1">
            <a:off x="4572000" y="4027488"/>
            <a:ext cx="0" cy="11112"/>
          </a:xfrm>
          <a:prstGeom prst="line">
            <a:avLst/>
          </a:prstGeom>
          <a:noFill/>
          <a:ln w="254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 Rounded MT Bold" pitchFamily="34" charset="0"/>
            </a:endParaRPr>
          </a:p>
        </p:txBody>
      </p:sp>
      <p:sp>
        <p:nvSpPr>
          <p:cNvPr id="62474" name="Line 10"/>
          <p:cNvSpPr>
            <a:spLocks noChangeShapeType="1"/>
          </p:cNvSpPr>
          <p:nvPr/>
        </p:nvSpPr>
        <p:spPr bwMode="auto">
          <a:xfrm>
            <a:off x="7543800" y="3657600"/>
            <a:ext cx="0" cy="245732"/>
          </a:xfrm>
          <a:prstGeom prst="line">
            <a:avLst/>
          </a:prstGeom>
          <a:noFill/>
          <a:ln w="254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 Rounded MT Bold" pitchFamily="34" charset="0"/>
            </a:endParaRPr>
          </a:p>
        </p:txBody>
      </p:sp>
      <p:sp>
        <p:nvSpPr>
          <p:cNvPr id="62475" name="Line 11"/>
          <p:cNvSpPr>
            <a:spLocks noChangeShapeType="1"/>
          </p:cNvSpPr>
          <p:nvPr/>
        </p:nvSpPr>
        <p:spPr bwMode="auto">
          <a:xfrm>
            <a:off x="1752600" y="3903332"/>
            <a:ext cx="5791200" cy="0"/>
          </a:xfrm>
          <a:prstGeom prst="line">
            <a:avLst/>
          </a:prstGeom>
          <a:noFill/>
          <a:ln w="254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 Rounded MT Bold" pitchFamily="34" charset="0"/>
            </a:endParaRPr>
          </a:p>
        </p:txBody>
      </p:sp>
      <p:sp>
        <p:nvSpPr>
          <p:cNvPr id="62476" name="Line 12"/>
          <p:cNvSpPr>
            <a:spLocks noChangeShapeType="1"/>
          </p:cNvSpPr>
          <p:nvPr/>
        </p:nvSpPr>
        <p:spPr bwMode="auto">
          <a:xfrm>
            <a:off x="4572000" y="3903332"/>
            <a:ext cx="0" cy="178924"/>
          </a:xfrm>
          <a:prstGeom prst="line">
            <a:avLst/>
          </a:prstGeom>
          <a:noFill/>
          <a:ln w="2540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 Rounded MT Bold" pitchFamily="34" charset="0"/>
            </a:endParaRPr>
          </a:p>
        </p:txBody>
      </p:sp>
      <p:sp>
        <p:nvSpPr>
          <p:cNvPr id="62477" name="Rectangle 13"/>
          <p:cNvSpPr>
            <a:spLocks noChangeArrowheads="1"/>
          </p:cNvSpPr>
          <p:nvPr/>
        </p:nvSpPr>
        <p:spPr bwMode="auto">
          <a:xfrm>
            <a:off x="2819400" y="5090668"/>
            <a:ext cx="35052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Arial Rounded MT Bold" pitchFamily="34" charset="0"/>
              </a:rPr>
              <a:t>End of Intervention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Arial Rounded MT Bold" pitchFamily="34" charset="0"/>
              </a:rPr>
              <a:t>Assessment</a:t>
            </a:r>
          </a:p>
        </p:txBody>
      </p:sp>
      <p:sp>
        <p:nvSpPr>
          <p:cNvPr id="62478" name="Line 14"/>
          <p:cNvSpPr>
            <a:spLocks noChangeShapeType="1"/>
          </p:cNvSpPr>
          <p:nvPr/>
        </p:nvSpPr>
        <p:spPr bwMode="auto">
          <a:xfrm>
            <a:off x="4572000" y="5852668"/>
            <a:ext cx="0" cy="217488"/>
          </a:xfrm>
          <a:prstGeom prst="line">
            <a:avLst/>
          </a:prstGeom>
          <a:noFill/>
          <a:ln w="2540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 Rounded MT Bold" pitchFamily="34" charset="0"/>
            </a:endParaRPr>
          </a:p>
        </p:txBody>
      </p:sp>
      <p:sp>
        <p:nvSpPr>
          <p:cNvPr id="62479" name="Rectangle 15"/>
          <p:cNvSpPr>
            <a:spLocks noChangeArrowheads="1"/>
          </p:cNvSpPr>
          <p:nvPr/>
        </p:nvSpPr>
        <p:spPr bwMode="auto">
          <a:xfrm>
            <a:off x="1981200" y="6072668"/>
            <a:ext cx="51816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Arial Rounded MT Bold" pitchFamily="34" charset="0"/>
              </a:rPr>
              <a:t>3-, 6-Month </a:t>
            </a:r>
            <a:r>
              <a:rPr lang="en-US" sz="2400" dirty="0" smtClean="0">
                <a:solidFill>
                  <a:srgbClr val="000000"/>
                </a:solidFill>
                <a:latin typeface="Arial Rounded MT Bold" pitchFamily="34" charset="0"/>
              </a:rPr>
              <a:t>Post-Randomization </a:t>
            </a:r>
            <a:endParaRPr lang="en-US" sz="2400" dirty="0">
              <a:solidFill>
                <a:srgbClr val="000000"/>
              </a:solidFill>
              <a:latin typeface="Arial Rounded MT Bold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Arial Rounded MT Bold" pitchFamily="34" charset="0"/>
              </a:rPr>
              <a:t>Follow-ups</a:t>
            </a:r>
          </a:p>
        </p:txBody>
      </p:sp>
      <p:sp>
        <p:nvSpPr>
          <p:cNvPr id="62480" name="Text Box 16"/>
          <p:cNvSpPr txBox="1">
            <a:spLocks noChangeArrowheads="1"/>
          </p:cNvSpPr>
          <p:nvPr/>
        </p:nvSpPr>
        <p:spPr bwMode="auto">
          <a:xfrm>
            <a:off x="349250" y="6389688"/>
            <a:ext cx="246063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2481" name="Text Box 17"/>
          <p:cNvSpPr txBox="1">
            <a:spLocks noChangeArrowheads="1"/>
          </p:cNvSpPr>
          <p:nvPr/>
        </p:nvSpPr>
        <p:spPr bwMode="auto">
          <a:xfrm>
            <a:off x="8462963" y="6553200"/>
            <a:ext cx="1841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400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62482" name="Line 18"/>
          <p:cNvSpPr>
            <a:spLocks noChangeShapeType="1"/>
          </p:cNvSpPr>
          <p:nvPr/>
        </p:nvSpPr>
        <p:spPr bwMode="auto">
          <a:xfrm>
            <a:off x="4419600" y="1981200"/>
            <a:ext cx="0" cy="22860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 Rounded MT Bold" pitchFamily="34" charset="0"/>
            </a:endParaRPr>
          </a:p>
        </p:txBody>
      </p:sp>
      <p:sp>
        <p:nvSpPr>
          <p:cNvPr id="62483" name="Rectangle 19"/>
          <p:cNvSpPr>
            <a:spLocks noChangeArrowheads="1"/>
          </p:cNvSpPr>
          <p:nvPr/>
        </p:nvSpPr>
        <p:spPr bwMode="auto">
          <a:xfrm>
            <a:off x="2819400" y="4082256"/>
            <a:ext cx="35052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Arial Rounded MT Bold" pitchFamily="34" charset="0"/>
              </a:rPr>
              <a:t>During Intervention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Arial Rounded MT Bold" pitchFamily="34" charset="0"/>
              </a:rPr>
              <a:t>Assessment</a:t>
            </a:r>
          </a:p>
        </p:txBody>
      </p:sp>
      <p:sp>
        <p:nvSpPr>
          <p:cNvPr id="62484" name="Line 20"/>
          <p:cNvSpPr>
            <a:spLocks noChangeShapeType="1"/>
          </p:cNvSpPr>
          <p:nvPr/>
        </p:nvSpPr>
        <p:spPr bwMode="auto">
          <a:xfrm>
            <a:off x="4572000" y="4844256"/>
            <a:ext cx="0" cy="246411"/>
          </a:xfrm>
          <a:prstGeom prst="line">
            <a:avLst/>
          </a:prstGeom>
          <a:noFill/>
          <a:ln w="2540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7296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686800" cy="1143000"/>
          </a:xfrm>
        </p:spPr>
        <p:txBody>
          <a:bodyPr>
            <a:noAutofit/>
          </a:bodyPr>
          <a:lstStyle/>
          <a:p>
            <a:r>
              <a:rPr lang="en-US" sz="2800" dirty="0">
                <a:solidFill>
                  <a:srgbClr val="FFFF00"/>
                </a:solidFill>
                <a:latin typeface="+mn-lt"/>
              </a:rPr>
              <a:t>STAGE-12 Baseline </a:t>
            </a:r>
            <a:r>
              <a:rPr lang="en-US" sz="2800" dirty="0" smtClean="0">
                <a:solidFill>
                  <a:srgbClr val="FFFF00"/>
                </a:solidFill>
                <a:latin typeface="+mn-lt"/>
              </a:rPr>
              <a:t>Participant Demographic </a:t>
            </a:r>
            <a:r>
              <a:rPr lang="en-US" sz="2800" dirty="0">
                <a:solidFill>
                  <a:srgbClr val="FFFF00"/>
                </a:solidFill>
                <a:latin typeface="+mn-lt"/>
              </a:rPr>
              <a:t>Information</a:t>
            </a:r>
            <a:r>
              <a:rPr lang="en-US" sz="2800" dirty="0">
                <a:solidFill>
                  <a:srgbClr val="FFFF00"/>
                </a:solidFill>
                <a:latin typeface="+mn-lt"/>
                <a:ea typeface="Calibri"/>
                <a:cs typeface="Times New Roman"/>
              </a:rPr>
              <a:t/>
            </a:r>
            <a:br>
              <a:rPr lang="en-US" sz="2800" dirty="0">
                <a:solidFill>
                  <a:srgbClr val="FFFF00"/>
                </a:solidFill>
                <a:latin typeface="+mn-lt"/>
                <a:ea typeface="Calibri"/>
                <a:cs typeface="Times New Roman"/>
              </a:rPr>
            </a:br>
            <a:endParaRPr lang="en-US" sz="2800" dirty="0">
              <a:solidFill>
                <a:srgbClr val="FFFF00"/>
              </a:solidFill>
              <a:latin typeface="+mn-lt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6356220"/>
              </p:ext>
            </p:extLst>
          </p:nvPr>
        </p:nvGraphicFramePr>
        <p:xfrm>
          <a:off x="228600" y="990600"/>
          <a:ext cx="8093931" cy="5181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00400"/>
                <a:gridCol w="1156398"/>
                <a:gridCol w="79533"/>
                <a:gridCol w="1782499"/>
                <a:gridCol w="1875101"/>
              </a:tblGrid>
              <a:tr h="54186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>
                              <a:lumMod val="95000"/>
                            </a:schemeClr>
                          </a:solidFill>
                          <a:effectLst/>
                        </a:rPr>
                        <a:t> </a:t>
                      </a:r>
                      <a:r>
                        <a:rPr lang="en-US" sz="2000" b="1" dirty="0" smtClean="0">
                          <a:solidFill>
                            <a:schemeClr val="tx1">
                              <a:lumMod val="95000"/>
                            </a:schemeClr>
                          </a:solidFill>
                          <a:effectLst/>
                        </a:rPr>
                        <a:t>Characteristics</a:t>
                      </a:r>
                      <a:endParaRPr lang="en-US" sz="2000" b="1" dirty="0">
                        <a:solidFill>
                          <a:schemeClr val="tx1">
                            <a:lumMod val="9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TAU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(N </a:t>
                      </a:r>
                      <a:r>
                        <a:rPr lang="en-US" sz="20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= 237)</a:t>
                      </a:r>
                      <a:endParaRPr lang="en-US" sz="20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STAGE-12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(N </a:t>
                      </a:r>
                      <a:r>
                        <a:rPr lang="en-US" sz="20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= 234)</a:t>
                      </a:r>
                      <a:endParaRPr lang="en-US" sz="20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Total </a:t>
                      </a:r>
                      <a:endParaRPr lang="en-US" sz="2000" dirty="0" smtClean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(</a:t>
                      </a:r>
                      <a:r>
                        <a:rPr lang="en-US" sz="20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N = 471)</a:t>
                      </a:r>
                      <a:endParaRPr lang="en-US" sz="20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</a:tr>
              <a:tr h="270934">
                <a:tc gridSpan="5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chemeClr val="tx1">
                              <a:lumMod val="95000"/>
                            </a:schemeClr>
                          </a:solidFill>
                          <a:effectLst/>
                        </a:rPr>
                        <a:t>Gender</a:t>
                      </a:r>
                      <a:endParaRPr lang="en-US" sz="2000" b="1" dirty="0">
                        <a:solidFill>
                          <a:schemeClr val="tx1">
                            <a:lumMod val="9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093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>
                              <a:lumMod val="95000"/>
                            </a:schemeClr>
                          </a:solidFill>
                          <a:effectLst/>
                        </a:rPr>
                        <a:t>   Female</a:t>
                      </a:r>
                      <a:endParaRPr lang="en-US" sz="2000" b="1" dirty="0">
                        <a:solidFill>
                          <a:schemeClr val="tx1">
                            <a:lumMod val="9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 55.7%</a:t>
                      </a:r>
                      <a:endParaRPr lang="en-US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62.0%</a:t>
                      </a:r>
                      <a:endParaRPr lang="en-US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58.8%</a:t>
                      </a:r>
                      <a:endParaRPr lang="en-US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</a:tr>
              <a:tr h="270934">
                <a:tc gridSpan="5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>
                              <a:lumMod val="95000"/>
                            </a:schemeClr>
                          </a:solidFill>
                          <a:effectLst/>
                        </a:rPr>
                        <a:t>Age</a:t>
                      </a:r>
                      <a:endParaRPr lang="en-US" sz="2000" b="1" dirty="0">
                        <a:solidFill>
                          <a:schemeClr val="tx1">
                            <a:lumMod val="9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093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>
                              <a:lumMod val="95000"/>
                            </a:schemeClr>
                          </a:solidFill>
                          <a:effectLst/>
                        </a:rPr>
                        <a:t>   Mean (Std.)</a:t>
                      </a:r>
                      <a:endParaRPr lang="en-US" sz="2000" b="1" dirty="0">
                        <a:solidFill>
                          <a:schemeClr val="tx1">
                            <a:lumMod val="9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38.5 </a:t>
                      </a:r>
                      <a:r>
                        <a:rPr lang="en-US" sz="2000" dirty="0">
                          <a:effectLst/>
                        </a:rPr>
                        <a:t>(</a:t>
                      </a:r>
                      <a:r>
                        <a:rPr lang="en-US" sz="2000" dirty="0" smtClean="0">
                          <a:effectLst/>
                        </a:rPr>
                        <a:t>9.4)</a:t>
                      </a:r>
                      <a:endParaRPr lang="en-US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38.2 </a:t>
                      </a:r>
                      <a:r>
                        <a:rPr lang="en-US" sz="2000" dirty="0">
                          <a:effectLst/>
                        </a:rPr>
                        <a:t>(10.04)</a:t>
                      </a:r>
                      <a:endParaRPr lang="en-US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38.4 </a:t>
                      </a:r>
                      <a:r>
                        <a:rPr lang="en-US" sz="2000" dirty="0">
                          <a:effectLst/>
                        </a:rPr>
                        <a:t>(</a:t>
                      </a:r>
                      <a:r>
                        <a:rPr lang="en-US" sz="2000" dirty="0" smtClean="0">
                          <a:effectLst/>
                        </a:rPr>
                        <a:t>9.7)</a:t>
                      </a:r>
                      <a:endParaRPr lang="en-US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</a:tr>
              <a:tr h="270934">
                <a:tc gridSpan="5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>
                              <a:lumMod val="95000"/>
                            </a:schemeClr>
                          </a:solidFill>
                          <a:effectLst/>
                        </a:rPr>
                        <a:t>Ethnicity</a:t>
                      </a:r>
                      <a:endParaRPr lang="en-US" sz="2000" b="1" dirty="0">
                        <a:solidFill>
                          <a:schemeClr val="tx1">
                            <a:lumMod val="9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093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>
                              <a:lumMod val="95000"/>
                            </a:schemeClr>
                          </a:solidFill>
                          <a:effectLst/>
                        </a:rPr>
                        <a:t>   Hispanic or Latino</a:t>
                      </a:r>
                      <a:endParaRPr lang="en-US" sz="2000" b="1" dirty="0">
                        <a:solidFill>
                          <a:schemeClr val="tx1">
                            <a:lumMod val="9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6.3%</a:t>
                      </a:r>
                      <a:endParaRPr lang="en-US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6.4%</a:t>
                      </a:r>
                      <a:endParaRPr lang="en-US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6.4%</a:t>
                      </a:r>
                      <a:endParaRPr lang="en-US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</a:tr>
              <a:tr h="270934">
                <a:tc gridSpan="5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>
                              <a:lumMod val="95000"/>
                            </a:schemeClr>
                          </a:solidFill>
                          <a:effectLst/>
                        </a:rPr>
                        <a:t>Race</a:t>
                      </a:r>
                      <a:endParaRPr lang="en-US" sz="2000" b="1" dirty="0">
                        <a:solidFill>
                          <a:schemeClr val="tx1">
                            <a:lumMod val="9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093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>
                              <a:lumMod val="95000"/>
                            </a:schemeClr>
                          </a:solidFill>
                          <a:effectLst/>
                        </a:rPr>
                        <a:t>   Caucasian</a:t>
                      </a:r>
                      <a:endParaRPr lang="en-US" sz="2000" b="1" dirty="0">
                        <a:solidFill>
                          <a:schemeClr val="tx1">
                            <a:lumMod val="9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49.0%</a:t>
                      </a:r>
                      <a:endParaRPr lang="en-US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46.2%</a:t>
                      </a:r>
                      <a:endParaRPr lang="en-US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47.6%</a:t>
                      </a:r>
                      <a:endParaRPr lang="en-US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</a:tr>
              <a:tr h="27093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>
                              <a:lumMod val="95000"/>
                            </a:schemeClr>
                          </a:solidFill>
                          <a:effectLst/>
                        </a:rPr>
                        <a:t>   </a:t>
                      </a:r>
                      <a:r>
                        <a:rPr lang="en-US" sz="2000" b="1" dirty="0" smtClean="0">
                          <a:solidFill>
                            <a:schemeClr val="tx1">
                              <a:lumMod val="95000"/>
                            </a:schemeClr>
                          </a:solidFill>
                          <a:effectLst/>
                        </a:rPr>
                        <a:t>Black/African </a:t>
                      </a:r>
                      <a:r>
                        <a:rPr lang="en-US" sz="2000" b="1" dirty="0">
                          <a:solidFill>
                            <a:schemeClr val="tx1">
                              <a:lumMod val="95000"/>
                            </a:schemeClr>
                          </a:solidFill>
                          <a:effectLst/>
                        </a:rPr>
                        <a:t>American</a:t>
                      </a:r>
                      <a:endParaRPr lang="en-US" sz="2000" b="1" dirty="0">
                        <a:solidFill>
                          <a:schemeClr val="tx1">
                            <a:lumMod val="9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35.0%</a:t>
                      </a:r>
                      <a:endParaRPr lang="en-US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37.6%</a:t>
                      </a:r>
                      <a:endParaRPr lang="en-US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36.3%</a:t>
                      </a:r>
                      <a:endParaRPr lang="en-US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</a:tr>
              <a:tr h="270934">
                <a:tc gridSpan="5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>
                              <a:lumMod val="95000"/>
                            </a:schemeClr>
                          </a:solidFill>
                          <a:effectLst/>
                        </a:rPr>
                        <a:t>Marital </a:t>
                      </a:r>
                      <a:r>
                        <a:rPr lang="en-US" sz="2000" b="1" dirty="0" smtClean="0">
                          <a:solidFill>
                            <a:schemeClr val="tx1">
                              <a:lumMod val="95000"/>
                            </a:schemeClr>
                          </a:solidFill>
                          <a:effectLst/>
                        </a:rPr>
                        <a:t>Status</a:t>
                      </a:r>
                      <a:endParaRPr lang="en-US" sz="2000" b="1" dirty="0">
                        <a:solidFill>
                          <a:schemeClr val="tx1">
                            <a:lumMod val="9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093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>
                              <a:lumMod val="95000"/>
                            </a:schemeClr>
                          </a:solidFill>
                          <a:effectLst/>
                        </a:rPr>
                        <a:t>   Married</a:t>
                      </a:r>
                      <a:endParaRPr lang="en-US" sz="2000" b="1" dirty="0">
                        <a:solidFill>
                          <a:schemeClr val="tx1">
                            <a:lumMod val="9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9.8%</a:t>
                      </a:r>
                      <a:endParaRPr lang="en-US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15. 5%</a:t>
                      </a:r>
                      <a:endParaRPr lang="en-US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12.6%</a:t>
                      </a:r>
                      <a:endParaRPr lang="en-US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</a:tr>
              <a:tr h="27093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>
                              <a:lumMod val="95000"/>
                            </a:schemeClr>
                          </a:solidFill>
                          <a:effectLst/>
                        </a:rPr>
                        <a:t>   Widowed</a:t>
                      </a:r>
                      <a:endParaRPr lang="en-US" sz="2000" b="1" dirty="0">
                        <a:solidFill>
                          <a:schemeClr val="tx1">
                            <a:lumMod val="9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3.8%</a:t>
                      </a:r>
                      <a:endParaRPr lang="en-US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0.9%</a:t>
                      </a:r>
                      <a:endParaRPr lang="en-US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2.4%</a:t>
                      </a:r>
                      <a:endParaRPr lang="en-US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</a:tr>
              <a:tr h="27093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>
                              <a:lumMod val="95000"/>
                            </a:schemeClr>
                          </a:solidFill>
                          <a:effectLst/>
                        </a:rPr>
                        <a:t>   Separated</a:t>
                      </a:r>
                      <a:endParaRPr lang="en-US" sz="2000" b="1" dirty="0">
                        <a:solidFill>
                          <a:schemeClr val="tx1">
                            <a:lumMod val="9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11.4%</a:t>
                      </a:r>
                      <a:endParaRPr lang="en-US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10.3%</a:t>
                      </a:r>
                      <a:endParaRPr lang="en-US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10.9%</a:t>
                      </a:r>
                      <a:endParaRPr lang="en-US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</a:tr>
              <a:tr h="27093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>
                              <a:lumMod val="95000"/>
                            </a:schemeClr>
                          </a:solidFill>
                          <a:effectLst/>
                        </a:rPr>
                        <a:t>   Divorced</a:t>
                      </a:r>
                      <a:endParaRPr lang="en-US" sz="2000" b="1" dirty="0">
                        <a:solidFill>
                          <a:schemeClr val="tx1">
                            <a:lumMod val="9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22.9%</a:t>
                      </a:r>
                      <a:endParaRPr lang="en-US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24.0%</a:t>
                      </a:r>
                      <a:endParaRPr lang="en-US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23.5%</a:t>
                      </a:r>
                      <a:endParaRPr lang="en-US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</a:tr>
              <a:tr h="27093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>
                              <a:lumMod val="95000"/>
                            </a:schemeClr>
                          </a:solidFill>
                          <a:effectLst/>
                        </a:rPr>
                        <a:t>   Never Married</a:t>
                      </a:r>
                      <a:endParaRPr lang="en-US" sz="2000" b="1" dirty="0">
                        <a:solidFill>
                          <a:schemeClr val="tx1">
                            <a:lumMod val="9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51.3%</a:t>
                      </a:r>
                      <a:endParaRPr lang="en-US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49.4%</a:t>
                      </a:r>
                      <a:endParaRPr lang="en-US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50.3%</a:t>
                      </a:r>
                      <a:endParaRPr lang="en-US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509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>
                <a:solidFill>
                  <a:srgbClr val="FFFF00"/>
                </a:solidFill>
              </a:rPr>
              <a:t>STAGE-12 Baseline Participant </a:t>
            </a:r>
            <a:r>
              <a:rPr lang="en-US" sz="3200" dirty="0" smtClean="0">
                <a:solidFill>
                  <a:srgbClr val="FFFF00"/>
                </a:solidFill>
              </a:rPr>
              <a:t>Demographic </a:t>
            </a:r>
            <a:r>
              <a:rPr lang="en-US" sz="3200" dirty="0">
                <a:solidFill>
                  <a:srgbClr val="FFFF00"/>
                </a:solidFill>
              </a:rPr>
              <a:t>Information</a:t>
            </a:r>
            <a:r>
              <a:rPr lang="en-US" sz="3200" dirty="0">
                <a:solidFill>
                  <a:srgbClr val="FFFF00"/>
                </a:solidFill>
                <a:latin typeface="Times New Roman"/>
                <a:ea typeface="Calibri"/>
                <a:cs typeface="Times New Roman"/>
              </a:rPr>
              <a:t/>
            </a:r>
            <a:br>
              <a:rPr lang="en-US" sz="3200" dirty="0">
                <a:solidFill>
                  <a:srgbClr val="FFFF00"/>
                </a:solidFill>
                <a:latin typeface="Times New Roman"/>
                <a:ea typeface="Calibri"/>
                <a:cs typeface="Times New Roman"/>
              </a:rPr>
            </a:b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2367635"/>
              </p:ext>
            </p:extLst>
          </p:nvPr>
        </p:nvGraphicFramePr>
        <p:xfrm>
          <a:off x="228598" y="1516222"/>
          <a:ext cx="8763001" cy="34595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68006"/>
                <a:gridCol w="1860645"/>
                <a:gridCol w="1860645"/>
                <a:gridCol w="1873705"/>
              </a:tblGrid>
              <a:tr h="6919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Characteristics</a:t>
                      </a:r>
                      <a:endParaRPr lang="en-US" sz="2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TAU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(N = 237)</a:t>
                      </a:r>
                      <a:endParaRPr lang="en-US" sz="20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STAGE-12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(N = 234)</a:t>
                      </a:r>
                      <a:endParaRPr lang="en-US" sz="20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Total</a:t>
                      </a:r>
                      <a:endParaRPr lang="en-US" sz="20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(N = 471)</a:t>
                      </a:r>
                      <a:endParaRPr lang="en-US" sz="20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</a:tr>
              <a:tr h="345959">
                <a:tc grid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chemeClr val="tx1">
                              <a:lumMod val="95000"/>
                            </a:schemeClr>
                          </a:solidFill>
                          <a:effectLst/>
                        </a:rPr>
                        <a:t>Education</a:t>
                      </a:r>
                      <a:endParaRPr lang="en-US" sz="2200" b="1" dirty="0">
                        <a:solidFill>
                          <a:schemeClr val="tx1">
                            <a:lumMod val="9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459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chemeClr val="tx1">
                              <a:lumMod val="95000"/>
                            </a:schemeClr>
                          </a:solidFill>
                          <a:effectLst/>
                        </a:rPr>
                        <a:t>   Mean (Std.)</a:t>
                      </a:r>
                      <a:endParaRPr lang="en-US" sz="2200" b="1" dirty="0">
                        <a:solidFill>
                          <a:schemeClr val="tx1">
                            <a:lumMod val="9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12.1 </a:t>
                      </a:r>
                      <a:r>
                        <a:rPr lang="en-US" sz="2000" dirty="0">
                          <a:effectLst/>
                        </a:rPr>
                        <a:t>( </a:t>
                      </a:r>
                      <a:r>
                        <a:rPr lang="en-US" sz="2000" dirty="0" smtClean="0">
                          <a:effectLst/>
                        </a:rPr>
                        <a:t>1.6)</a:t>
                      </a:r>
                      <a:endParaRPr lang="en-US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12.2 </a:t>
                      </a:r>
                      <a:r>
                        <a:rPr lang="en-US" sz="2000" dirty="0">
                          <a:effectLst/>
                        </a:rPr>
                        <a:t>(</a:t>
                      </a:r>
                      <a:r>
                        <a:rPr lang="en-US" sz="2000" dirty="0" smtClean="0">
                          <a:effectLst/>
                        </a:rPr>
                        <a:t>1.7)</a:t>
                      </a:r>
                      <a:endParaRPr lang="en-US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12.2 </a:t>
                      </a:r>
                      <a:r>
                        <a:rPr lang="en-US" sz="2000" dirty="0">
                          <a:effectLst/>
                        </a:rPr>
                        <a:t>(</a:t>
                      </a:r>
                      <a:r>
                        <a:rPr lang="en-US" sz="2000" dirty="0" smtClean="0">
                          <a:effectLst/>
                        </a:rPr>
                        <a:t>1.6)</a:t>
                      </a:r>
                      <a:endParaRPr lang="en-US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</a:tr>
              <a:tr h="345959">
                <a:tc grid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chemeClr val="tx1">
                              <a:lumMod val="95000"/>
                            </a:schemeClr>
                          </a:solidFill>
                          <a:effectLst/>
                        </a:rPr>
                        <a:t>Usual Employment Pattern</a:t>
                      </a:r>
                      <a:endParaRPr lang="en-US" sz="2200" b="1" dirty="0">
                        <a:solidFill>
                          <a:schemeClr val="tx1">
                            <a:lumMod val="9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459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chemeClr val="tx1">
                              <a:lumMod val="95000"/>
                            </a:schemeClr>
                          </a:solidFill>
                          <a:effectLst/>
                        </a:rPr>
                        <a:t>   Full Time</a:t>
                      </a:r>
                      <a:endParaRPr lang="en-US" sz="2200" b="1" dirty="0">
                        <a:solidFill>
                          <a:schemeClr val="tx1">
                            <a:lumMod val="9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37.1%</a:t>
                      </a:r>
                      <a:endParaRPr lang="en-US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35.5%</a:t>
                      </a:r>
                      <a:endParaRPr lang="en-US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36.3%</a:t>
                      </a:r>
                      <a:endParaRPr lang="en-US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</a:tr>
              <a:tr h="3459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chemeClr val="tx1">
                              <a:lumMod val="95000"/>
                            </a:schemeClr>
                          </a:solidFill>
                          <a:effectLst/>
                        </a:rPr>
                        <a:t>   Part </a:t>
                      </a:r>
                      <a:r>
                        <a:rPr lang="en-US" sz="2200" b="1" dirty="0" smtClean="0">
                          <a:solidFill>
                            <a:schemeClr val="tx1">
                              <a:lumMod val="95000"/>
                            </a:schemeClr>
                          </a:solidFill>
                          <a:effectLst/>
                        </a:rPr>
                        <a:t>Time</a:t>
                      </a:r>
                      <a:endParaRPr lang="en-US" sz="2200" b="1" dirty="0">
                        <a:solidFill>
                          <a:schemeClr val="tx1">
                            <a:lumMod val="9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23.6%</a:t>
                      </a:r>
                      <a:endParaRPr lang="en-US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24.8%</a:t>
                      </a:r>
                      <a:endParaRPr lang="en-US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24.2%</a:t>
                      </a:r>
                      <a:endParaRPr lang="en-US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</a:tr>
              <a:tr h="3459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chemeClr val="tx1">
                              <a:lumMod val="95000"/>
                            </a:schemeClr>
                          </a:solidFill>
                          <a:effectLst/>
                        </a:rPr>
                        <a:t>   Unemployed</a:t>
                      </a:r>
                      <a:endParaRPr lang="en-US" sz="2200" b="1" dirty="0">
                        <a:solidFill>
                          <a:schemeClr val="tx1">
                            <a:lumMod val="9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35.4%</a:t>
                      </a:r>
                      <a:endParaRPr lang="en-US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34.2%</a:t>
                      </a:r>
                      <a:endParaRPr lang="en-US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35.0%</a:t>
                      </a:r>
                      <a:endParaRPr lang="en-US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</a:tr>
              <a:tr h="3459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chemeClr val="tx1">
                              <a:lumMod val="95000"/>
                            </a:schemeClr>
                          </a:solidFill>
                          <a:effectLst/>
                        </a:rPr>
                        <a:t>Court Mandated </a:t>
                      </a:r>
                      <a:endParaRPr lang="en-US" sz="2200" b="1" dirty="0">
                        <a:solidFill>
                          <a:schemeClr val="tx1">
                            <a:lumMod val="9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44084" marR="4408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44084" marR="4408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44084" marR="44084" marT="0" marB="0">
                    <a:solidFill>
                      <a:schemeClr val="accent1"/>
                    </a:solidFill>
                  </a:tcPr>
                </a:tc>
              </a:tr>
              <a:tr h="3459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solidFill>
                            <a:schemeClr val="tx1">
                              <a:lumMod val="95000"/>
                            </a:schemeClr>
                          </a:solidFill>
                          <a:effectLst/>
                        </a:rPr>
                        <a:t>   Yes </a:t>
                      </a:r>
                      <a:endParaRPr lang="en-US" sz="2200" b="1" dirty="0">
                        <a:solidFill>
                          <a:schemeClr val="tx1">
                            <a:lumMod val="9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20.7%</a:t>
                      </a:r>
                      <a:endParaRPr lang="en-US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22.2%</a:t>
                      </a:r>
                      <a:endParaRPr lang="en-US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21.4%</a:t>
                      </a:r>
                      <a:endParaRPr lang="en-US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084" marR="4408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9377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610600" cy="1143000"/>
          </a:xfrm>
        </p:spPr>
        <p:txBody>
          <a:bodyPr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200" dirty="0" smtClean="0">
                <a:solidFill>
                  <a:srgbClr val="FFFF00"/>
                </a:solidFill>
              </a:rPr>
              <a:t>DSM-IV Dependence Diagnoses </a:t>
            </a:r>
            <a:r>
              <a:rPr lang="en-US" sz="3200" dirty="0">
                <a:solidFill>
                  <a:srgbClr val="FFFF00"/>
                </a:solidFill>
                <a:latin typeface="Times New Roman"/>
                <a:ea typeface="Calibri"/>
                <a:cs typeface="Times New Roman"/>
              </a:rPr>
              <a:t/>
            </a:r>
            <a:br>
              <a:rPr lang="en-US" sz="3200" dirty="0">
                <a:solidFill>
                  <a:srgbClr val="FFFF00"/>
                </a:solidFill>
                <a:latin typeface="Times New Roman"/>
                <a:ea typeface="Calibri"/>
                <a:cs typeface="Times New Roman"/>
              </a:rPr>
            </a:br>
            <a:endParaRPr lang="en-US" sz="3200" dirty="0">
              <a:solidFill>
                <a:srgbClr val="FFFF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8142631"/>
              </p:ext>
            </p:extLst>
          </p:nvPr>
        </p:nvGraphicFramePr>
        <p:xfrm>
          <a:off x="457200" y="1447799"/>
          <a:ext cx="8382000" cy="44196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13752"/>
                <a:gridCol w="1983905"/>
                <a:gridCol w="2156464"/>
                <a:gridCol w="1827879"/>
              </a:tblGrid>
              <a:tr h="81749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CC3300"/>
                          </a:solidFill>
                          <a:effectLst/>
                        </a:rPr>
                        <a:t>Dependence</a:t>
                      </a:r>
                      <a:endParaRPr lang="en-US" sz="2400" dirty="0">
                        <a:solidFill>
                          <a:srgbClr val="CC33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TAU (N = 237)</a:t>
                      </a:r>
                      <a:endParaRPr lang="en-US" sz="19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Stage-12 (N=234</a:t>
                      </a:r>
                      <a:r>
                        <a:rPr lang="en-US" sz="19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)</a:t>
                      </a:r>
                      <a:endParaRPr lang="en-US" sz="19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Total (N </a:t>
                      </a:r>
                      <a:r>
                        <a:rPr lang="en-US" sz="19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=471</a:t>
                      </a:r>
                      <a:r>
                        <a:rPr lang="en-US" sz="19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)</a:t>
                      </a:r>
                      <a:endParaRPr lang="en-US" sz="19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02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Cocaine</a:t>
                      </a:r>
                      <a:endParaRPr lang="en-US" sz="19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70.9%</a:t>
                      </a:r>
                      <a:endParaRPr lang="en-US" sz="2000" dirty="0">
                        <a:solidFill>
                          <a:schemeClr val="bg2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72.7%</a:t>
                      </a:r>
                      <a:endParaRPr lang="en-US" sz="2000" dirty="0">
                        <a:solidFill>
                          <a:schemeClr val="bg2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71.8%</a:t>
                      </a:r>
                      <a:endParaRPr lang="en-US" sz="2000" dirty="0">
                        <a:solidFill>
                          <a:schemeClr val="bg2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4502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Methamphetamine</a:t>
                      </a:r>
                      <a:endParaRPr lang="en-US" sz="19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38.4%</a:t>
                      </a:r>
                      <a:endParaRPr lang="en-US" sz="2000" dirty="0">
                        <a:solidFill>
                          <a:schemeClr val="bg2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33.8%</a:t>
                      </a:r>
                      <a:endParaRPr lang="en-US" sz="2000" dirty="0">
                        <a:solidFill>
                          <a:schemeClr val="bg2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36.1%</a:t>
                      </a:r>
                      <a:endParaRPr lang="en-US" sz="2000" dirty="0">
                        <a:solidFill>
                          <a:schemeClr val="bg2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4502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Amphetamine</a:t>
                      </a:r>
                      <a:endParaRPr lang="en-US" sz="19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6.8%</a:t>
                      </a:r>
                      <a:endParaRPr lang="en-US" sz="2000" dirty="0">
                        <a:solidFill>
                          <a:schemeClr val="bg2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6.8%</a:t>
                      </a:r>
                      <a:endParaRPr lang="en-US" sz="2000" dirty="0">
                        <a:solidFill>
                          <a:schemeClr val="bg2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6.8%</a:t>
                      </a:r>
                      <a:endParaRPr lang="en-US" sz="2000" dirty="0">
                        <a:solidFill>
                          <a:schemeClr val="bg2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4502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Other </a:t>
                      </a:r>
                      <a:r>
                        <a:rPr lang="en-US" sz="19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Stimulants</a:t>
                      </a:r>
                      <a:endParaRPr lang="en-US" sz="19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1.7%</a:t>
                      </a:r>
                      <a:endParaRPr lang="en-US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2.6%</a:t>
                      </a:r>
                      <a:endParaRPr lang="en-US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2.1%</a:t>
                      </a:r>
                      <a:endParaRPr lang="en-US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4502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Alcohol</a:t>
                      </a:r>
                      <a:endParaRPr lang="en-US" sz="19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45.6%</a:t>
                      </a:r>
                      <a:endParaRPr lang="en-US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44.9%</a:t>
                      </a:r>
                      <a:endParaRPr lang="en-US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45.2%</a:t>
                      </a:r>
                      <a:endParaRPr lang="en-US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02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Marijuana/Hashish</a:t>
                      </a:r>
                      <a:endParaRPr lang="en-US" sz="19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18.6%</a:t>
                      </a:r>
                      <a:endParaRPr lang="en-US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21.4%</a:t>
                      </a:r>
                      <a:endParaRPr lang="en-US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20.0%</a:t>
                      </a:r>
                      <a:endParaRPr lang="en-US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02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Opiates</a:t>
                      </a:r>
                      <a:endParaRPr lang="en-US" sz="19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14.8%</a:t>
                      </a:r>
                      <a:endParaRPr lang="en-US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20.9%</a:t>
                      </a:r>
                      <a:endParaRPr lang="en-US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17.8%</a:t>
                      </a:r>
                      <a:endParaRPr lang="en-US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02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Benzodiazepines</a:t>
                      </a:r>
                      <a:endParaRPr lang="en-US" sz="19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7.2%</a:t>
                      </a:r>
                      <a:endParaRPr lang="en-US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8.1%</a:t>
                      </a:r>
                      <a:endParaRPr lang="en-US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7.6%</a:t>
                      </a:r>
                      <a:endParaRPr lang="en-US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3698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solidFill>
                  <a:srgbClr val="FFFF00"/>
                </a:solidFill>
              </a:rPr>
              <a:t>STAGE-12 Baseline Clinical and </a:t>
            </a:r>
            <a:r>
              <a:rPr lang="en-US" sz="3200" dirty="0" smtClean="0">
                <a:solidFill>
                  <a:srgbClr val="FFFF00"/>
                </a:solidFill>
              </a:rPr>
              <a:t/>
            </a:r>
            <a:br>
              <a:rPr lang="en-US" sz="3200" dirty="0" smtClean="0">
                <a:solidFill>
                  <a:srgbClr val="FFFF00"/>
                </a:solidFill>
              </a:rPr>
            </a:br>
            <a:r>
              <a:rPr lang="en-US" sz="3200" dirty="0" smtClean="0">
                <a:solidFill>
                  <a:srgbClr val="FFFF00"/>
                </a:solidFill>
              </a:rPr>
              <a:t>Trial-Related </a:t>
            </a:r>
            <a:r>
              <a:rPr lang="en-US" sz="3200" dirty="0">
                <a:solidFill>
                  <a:srgbClr val="FFFF00"/>
                </a:solidFill>
              </a:rPr>
              <a:t>Characteristics</a:t>
            </a:r>
            <a:endParaRPr lang="en-US" sz="3200" dirty="0">
              <a:solidFill>
                <a:srgbClr val="FFFF00"/>
              </a:solidFill>
              <a:latin typeface="Times New Roman"/>
              <a:ea typeface="Calibri"/>
              <a:cs typeface="Times New Roman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740887"/>
              </p:ext>
            </p:extLst>
          </p:nvPr>
        </p:nvGraphicFramePr>
        <p:xfrm>
          <a:off x="381000" y="1981200"/>
          <a:ext cx="8305799" cy="37338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76600"/>
                <a:gridCol w="1676400"/>
                <a:gridCol w="1676400"/>
                <a:gridCol w="1676399"/>
              </a:tblGrid>
              <a:tr h="91917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Characteristics</a:t>
                      </a:r>
                      <a:endParaRPr lang="en-US" sz="2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TAU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(N = 237)</a:t>
                      </a:r>
                      <a:endParaRPr lang="en-US" sz="2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STAGE-12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(N = 234)</a:t>
                      </a:r>
                      <a:endParaRPr lang="en-US" sz="2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Total </a:t>
                      </a:r>
                      <a:endParaRPr lang="en-US" sz="2200" dirty="0" smtClean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(</a:t>
                      </a:r>
                      <a:r>
                        <a:rPr lang="en-US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N = 471)</a:t>
                      </a:r>
                      <a:endParaRPr lang="en-US" sz="2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0917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ASI Composite </a:t>
                      </a:r>
                      <a:r>
                        <a:rPr lang="en-US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Scores: </a:t>
                      </a:r>
                      <a:endParaRPr lang="en-US" sz="2200" dirty="0" smtClean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Mean (Std.) </a:t>
                      </a:r>
                      <a:endParaRPr lang="en-US" sz="2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6848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   Alcohol </a:t>
                      </a:r>
                      <a:endParaRPr lang="en-US" sz="22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.</a:t>
                      </a:r>
                      <a:r>
                        <a:rPr lang="en-US" sz="2200" dirty="0" smtClean="0">
                          <a:effectLst/>
                        </a:rPr>
                        <a:t>162 </a:t>
                      </a:r>
                      <a:r>
                        <a:rPr lang="en-US" sz="2200" dirty="0">
                          <a:effectLst/>
                        </a:rPr>
                        <a:t>(.</a:t>
                      </a:r>
                      <a:r>
                        <a:rPr lang="en-US" sz="2200" dirty="0" smtClean="0">
                          <a:effectLst/>
                        </a:rPr>
                        <a:t>21)</a:t>
                      </a:r>
                      <a:endParaRPr lang="en-US" sz="2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.</a:t>
                      </a:r>
                      <a:r>
                        <a:rPr lang="en-US" sz="2200" dirty="0" smtClean="0">
                          <a:effectLst/>
                        </a:rPr>
                        <a:t>159 </a:t>
                      </a:r>
                      <a:r>
                        <a:rPr lang="en-US" sz="2200" dirty="0">
                          <a:effectLst/>
                        </a:rPr>
                        <a:t>(.</a:t>
                      </a:r>
                      <a:r>
                        <a:rPr lang="en-US" sz="2200" dirty="0" smtClean="0">
                          <a:effectLst/>
                        </a:rPr>
                        <a:t>20)</a:t>
                      </a:r>
                      <a:endParaRPr lang="en-US" sz="2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.</a:t>
                      </a:r>
                      <a:r>
                        <a:rPr lang="en-US" sz="2200" dirty="0" smtClean="0">
                          <a:effectLst/>
                        </a:rPr>
                        <a:t>161 </a:t>
                      </a:r>
                      <a:r>
                        <a:rPr lang="en-US" sz="2200" dirty="0">
                          <a:effectLst/>
                        </a:rPr>
                        <a:t>(.</a:t>
                      </a:r>
                      <a:r>
                        <a:rPr lang="en-US" sz="2200" dirty="0" smtClean="0">
                          <a:effectLst/>
                        </a:rPr>
                        <a:t>21)</a:t>
                      </a:r>
                      <a:endParaRPr lang="en-US" sz="2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6848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   Drug</a:t>
                      </a:r>
                      <a:endParaRPr lang="en-US" sz="22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.</a:t>
                      </a:r>
                      <a:r>
                        <a:rPr lang="en-US" sz="2200" dirty="0" smtClean="0">
                          <a:effectLst/>
                        </a:rPr>
                        <a:t>157 </a:t>
                      </a:r>
                      <a:r>
                        <a:rPr lang="en-US" sz="2200" dirty="0">
                          <a:effectLst/>
                        </a:rPr>
                        <a:t>(.</a:t>
                      </a:r>
                      <a:r>
                        <a:rPr lang="en-US" sz="2200" dirty="0" smtClean="0">
                          <a:effectLst/>
                        </a:rPr>
                        <a:t>09)</a:t>
                      </a:r>
                      <a:endParaRPr lang="en-US" sz="2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.</a:t>
                      </a:r>
                      <a:r>
                        <a:rPr lang="en-US" sz="2200" dirty="0" smtClean="0">
                          <a:effectLst/>
                        </a:rPr>
                        <a:t>155 </a:t>
                      </a:r>
                      <a:r>
                        <a:rPr lang="en-US" sz="2200" dirty="0">
                          <a:effectLst/>
                        </a:rPr>
                        <a:t>(.</a:t>
                      </a:r>
                      <a:r>
                        <a:rPr lang="en-US" sz="2200" dirty="0" smtClean="0">
                          <a:effectLst/>
                        </a:rPr>
                        <a:t>09)</a:t>
                      </a:r>
                      <a:endParaRPr lang="en-US" sz="2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.</a:t>
                      </a:r>
                      <a:r>
                        <a:rPr lang="en-US" sz="2200" dirty="0" smtClean="0">
                          <a:effectLst/>
                        </a:rPr>
                        <a:t>156 </a:t>
                      </a:r>
                      <a:r>
                        <a:rPr lang="en-US" sz="2200" dirty="0">
                          <a:effectLst/>
                        </a:rPr>
                        <a:t>(.</a:t>
                      </a:r>
                      <a:r>
                        <a:rPr lang="en-US" sz="2200" dirty="0" smtClean="0">
                          <a:effectLst/>
                        </a:rPr>
                        <a:t>09)</a:t>
                      </a:r>
                      <a:endParaRPr lang="en-US" sz="2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6848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   Psychiatric</a:t>
                      </a:r>
                      <a:endParaRPr lang="en-US" sz="2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 smtClean="0">
                          <a:effectLst/>
                        </a:rPr>
                        <a:t>.353 (.24)</a:t>
                      </a:r>
                      <a:endParaRPr lang="en-US" sz="2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 smtClean="0">
                          <a:effectLst/>
                        </a:rPr>
                        <a:t>.369 (.24)</a:t>
                      </a:r>
                      <a:endParaRPr lang="en-US" sz="2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 smtClean="0">
                          <a:effectLst/>
                        </a:rPr>
                        <a:t>.361 (.24)</a:t>
                      </a:r>
                      <a:endParaRPr lang="en-US" sz="2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2115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>
                <a:solidFill>
                  <a:srgbClr val="FFFF00"/>
                </a:solidFill>
                <a:latin typeface="+mn-lt"/>
              </a:rPr>
              <a:t>Percent of Sample Endorsing Items from the Drug Section of the ASI</a:t>
            </a:r>
            <a:r>
              <a:rPr lang="en-US" sz="3200" dirty="0">
                <a:solidFill>
                  <a:srgbClr val="FFFF00"/>
                </a:solidFill>
                <a:latin typeface="+mn-lt"/>
                <a:ea typeface="Calibri"/>
                <a:cs typeface="Times New Roman"/>
              </a:rPr>
              <a:t/>
            </a:r>
            <a:br>
              <a:rPr lang="en-US" sz="3200" dirty="0">
                <a:solidFill>
                  <a:srgbClr val="FFFF00"/>
                </a:solidFill>
                <a:latin typeface="+mn-lt"/>
                <a:ea typeface="Calibri"/>
                <a:cs typeface="Times New Roman"/>
              </a:rPr>
            </a:br>
            <a:endParaRPr lang="en-US" sz="3200" dirty="0">
              <a:solidFill>
                <a:srgbClr val="FFFF00"/>
              </a:solidFill>
              <a:latin typeface="+mn-lt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7055852"/>
              </p:ext>
            </p:extLst>
          </p:nvPr>
        </p:nvGraphicFramePr>
        <p:xfrm>
          <a:off x="457199" y="1447803"/>
          <a:ext cx="8001001" cy="49148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22269"/>
                <a:gridCol w="1218807"/>
                <a:gridCol w="1432181"/>
                <a:gridCol w="1227744"/>
              </a:tblGrid>
              <a:tr h="37806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TAU</a:t>
                      </a:r>
                      <a:endParaRPr lang="en-US" sz="20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STAGE-12</a:t>
                      </a:r>
                      <a:endParaRPr lang="en-US" sz="20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Total</a:t>
                      </a:r>
                      <a:endParaRPr lang="en-US" sz="20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806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>
                              <a:lumMod val="95000"/>
                            </a:schemeClr>
                          </a:solidFill>
                          <a:effectLst/>
                        </a:rPr>
                        <a:t>How troubled by Drugs</a:t>
                      </a:r>
                      <a:endParaRPr lang="en-US" sz="2200" dirty="0">
                        <a:solidFill>
                          <a:schemeClr val="tx1">
                            <a:lumMod val="9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</a:rPr>
                        <a:t>(n=234)</a:t>
                      </a:r>
                      <a:endParaRPr lang="en-US" sz="2000" b="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effectLst/>
                        </a:rPr>
                        <a:t>(n=231)</a:t>
                      </a:r>
                      <a:endParaRPr lang="en-US" sz="2000" b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effectLst/>
                        </a:rPr>
                        <a:t>(n=465)</a:t>
                      </a:r>
                      <a:endParaRPr lang="en-US" sz="2000" b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806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>
                              <a:lumMod val="95000"/>
                            </a:schemeClr>
                          </a:solidFill>
                          <a:effectLst/>
                        </a:rPr>
                        <a:t>     Not at all</a:t>
                      </a:r>
                      <a:endParaRPr lang="en-US" sz="2200" b="0" dirty="0">
                        <a:solidFill>
                          <a:schemeClr val="tx1">
                            <a:lumMod val="9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</a:rPr>
                        <a:t>17.1</a:t>
                      </a:r>
                      <a:endParaRPr lang="en-US" sz="2000" b="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</a:rPr>
                        <a:t>16.5</a:t>
                      </a:r>
                      <a:endParaRPr lang="en-US" sz="2000" b="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effectLst/>
                        </a:rPr>
                        <a:t>16.8</a:t>
                      </a:r>
                      <a:endParaRPr lang="en-US" sz="2000" b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806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>
                              <a:lumMod val="95000"/>
                            </a:schemeClr>
                          </a:solidFill>
                          <a:effectLst/>
                        </a:rPr>
                        <a:t>     Slightly</a:t>
                      </a:r>
                      <a:endParaRPr lang="en-US" sz="2200" b="0" dirty="0">
                        <a:solidFill>
                          <a:schemeClr val="tx1">
                            <a:lumMod val="9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effectLst/>
                        </a:rPr>
                        <a:t>10.7</a:t>
                      </a:r>
                      <a:endParaRPr lang="en-US" sz="2000" b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</a:rPr>
                        <a:t>12.6</a:t>
                      </a:r>
                      <a:endParaRPr lang="en-US" sz="2000" b="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effectLst/>
                        </a:rPr>
                        <a:t>12.6</a:t>
                      </a:r>
                      <a:endParaRPr lang="en-US" sz="2000" b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806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>
                              <a:lumMod val="95000"/>
                            </a:schemeClr>
                          </a:solidFill>
                          <a:effectLst/>
                        </a:rPr>
                        <a:t>     Moderately</a:t>
                      </a:r>
                      <a:endParaRPr lang="en-US" sz="2200" b="0" dirty="0">
                        <a:solidFill>
                          <a:schemeClr val="tx1">
                            <a:lumMod val="9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effectLst/>
                        </a:rPr>
                        <a:t>20.5</a:t>
                      </a:r>
                      <a:endParaRPr lang="en-US" sz="2000" b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</a:rPr>
                        <a:t>16.5</a:t>
                      </a:r>
                      <a:endParaRPr lang="en-US" sz="2000" b="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effectLst/>
                        </a:rPr>
                        <a:t>16.5</a:t>
                      </a:r>
                      <a:endParaRPr lang="en-US" sz="2000" b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806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chemeClr val="tx1">
                              <a:lumMod val="95000"/>
                            </a:schemeClr>
                          </a:solidFill>
                          <a:effectLst/>
                        </a:rPr>
                        <a:t>     Considerably</a:t>
                      </a:r>
                      <a:endParaRPr lang="en-US" sz="2200" b="1" dirty="0">
                        <a:solidFill>
                          <a:schemeClr val="tx1">
                            <a:lumMod val="9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</a:rPr>
                        <a:t>20.9</a:t>
                      </a:r>
                      <a:endParaRPr lang="en-US" sz="2000" b="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</a:rPr>
                        <a:t>22.5</a:t>
                      </a:r>
                      <a:endParaRPr lang="en-US" sz="2000" b="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</a:rPr>
                        <a:t>22.5</a:t>
                      </a:r>
                      <a:endParaRPr lang="en-US" sz="2000" b="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806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chemeClr val="tx1">
                              <a:lumMod val="95000"/>
                            </a:schemeClr>
                          </a:solidFill>
                          <a:effectLst/>
                        </a:rPr>
                        <a:t>     Extremely</a:t>
                      </a:r>
                      <a:endParaRPr lang="en-US" sz="2200" b="1" dirty="0">
                        <a:solidFill>
                          <a:schemeClr val="tx1">
                            <a:lumMod val="9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30.8</a:t>
                      </a:r>
                      <a:endParaRPr lang="en-US" sz="2000" b="1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32.0</a:t>
                      </a:r>
                      <a:endParaRPr lang="en-US" sz="20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32.0</a:t>
                      </a:r>
                      <a:endParaRPr lang="en-US" sz="20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806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1">
                              <a:lumMod val="95000"/>
                            </a:schemeClr>
                          </a:solidFill>
                          <a:effectLst/>
                        </a:rPr>
                        <a:t>Need Treatment for Drugs</a:t>
                      </a:r>
                      <a:endParaRPr lang="en-US" sz="2200" dirty="0">
                        <a:solidFill>
                          <a:schemeClr val="tx1">
                            <a:lumMod val="9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806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chemeClr val="tx1">
                              <a:lumMod val="95000"/>
                            </a:schemeClr>
                          </a:solidFill>
                          <a:effectLst/>
                        </a:rPr>
                        <a:t>     Not at all</a:t>
                      </a:r>
                      <a:endParaRPr lang="en-US" sz="2200" b="1" dirty="0">
                        <a:solidFill>
                          <a:schemeClr val="tx1">
                            <a:lumMod val="9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17.9</a:t>
                      </a:r>
                      <a:endParaRPr lang="en-US" sz="20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19.0</a:t>
                      </a:r>
                      <a:endParaRPr lang="en-US" sz="20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18.5</a:t>
                      </a:r>
                      <a:endParaRPr lang="en-US" sz="20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806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>
                              <a:lumMod val="95000"/>
                            </a:schemeClr>
                          </a:solidFill>
                          <a:effectLst/>
                        </a:rPr>
                        <a:t>     Slightly</a:t>
                      </a:r>
                      <a:endParaRPr lang="en-US" sz="2200" b="0" dirty="0">
                        <a:solidFill>
                          <a:schemeClr val="tx1">
                            <a:lumMod val="9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effectLst/>
                        </a:rPr>
                        <a:t>1.7</a:t>
                      </a:r>
                      <a:endParaRPr lang="en-US" sz="2000" b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effectLst/>
                        </a:rPr>
                        <a:t>3.5</a:t>
                      </a:r>
                      <a:endParaRPr lang="en-US" sz="2000" b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</a:rPr>
                        <a:t>2.6</a:t>
                      </a:r>
                      <a:endParaRPr lang="en-US" sz="2000" b="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806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>
                              <a:lumMod val="95000"/>
                            </a:schemeClr>
                          </a:solidFill>
                          <a:effectLst/>
                        </a:rPr>
                        <a:t>     Moderately</a:t>
                      </a:r>
                      <a:endParaRPr lang="en-US" sz="2200" b="0" dirty="0">
                        <a:solidFill>
                          <a:schemeClr val="tx1">
                            <a:lumMod val="9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effectLst/>
                        </a:rPr>
                        <a:t>3.8</a:t>
                      </a:r>
                      <a:endParaRPr lang="en-US" sz="2000" b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effectLst/>
                        </a:rPr>
                        <a:t>3.9</a:t>
                      </a:r>
                      <a:endParaRPr lang="en-US" sz="2000" b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</a:rPr>
                        <a:t>3.9</a:t>
                      </a:r>
                      <a:endParaRPr lang="en-US" sz="2000" b="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806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chemeClr val="tx1">
                              <a:lumMod val="95000"/>
                            </a:schemeClr>
                          </a:solidFill>
                          <a:effectLst/>
                        </a:rPr>
                        <a:t>     Considerably</a:t>
                      </a:r>
                      <a:endParaRPr lang="en-US" sz="2200" b="1" dirty="0">
                        <a:solidFill>
                          <a:schemeClr val="tx1">
                            <a:lumMod val="9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</a:rPr>
                        <a:t>8.1</a:t>
                      </a:r>
                      <a:endParaRPr lang="en-US" sz="2000" b="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</a:rPr>
                        <a:t>10.8</a:t>
                      </a:r>
                      <a:endParaRPr lang="en-US" sz="2000" b="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</a:rPr>
                        <a:t>9.5</a:t>
                      </a:r>
                      <a:endParaRPr lang="en-US" sz="2000" b="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806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solidFill>
                            <a:schemeClr val="tx1">
                              <a:lumMod val="95000"/>
                            </a:schemeClr>
                          </a:solidFill>
                          <a:effectLst/>
                        </a:rPr>
                        <a:t>     Extremely</a:t>
                      </a:r>
                      <a:endParaRPr lang="en-US" sz="2200" b="1" dirty="0">
                        <a:solidFill>
                          <a:schemeClr val="tx1">
                            <a:lumMod val="95000"/>
                          </a:schemeClr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68.4</a:t>
                      </a:r>
                      <a:endParaRPr lang="en-US" sz="20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62.8</a:t>
                      </a:r>
                      <a:endParaRPr lang="en-US" sz="20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65.6</a:t>
                      </a:r>
                      <a:endParaRPr lang="en-US" sz="20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3799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US" dirty="0">
                <a:solidFill>
                  <a:srgbClr val="FFFF00"/>
                </a:solidFill>
              </a:rPr>
              <a:t>The present research was supported by grants from the National Institute on Drug Abuse and the NIDA Clinical Trials </a:t>
            </a:r>
            <a:r>
              <a:rPr lang="en-US" dirty="0" smtClean="0">
                <a:solidFill>
                  <a:srgbClr val="FFFF00"/>
                </a:solidFill>
              </a:rPr>
              <a:t>Network (5U10DA013714)</a:t>
            </a:r>
          </a:p>
          <a:p>
            <a:r>
              <a:rPr lang="en-US" dirty="0">
                <a:solidFill>
                  <a:srgbClr val="FFFF00"/>
                </a:solidFill>
              </a:rPr>
              <a:t>Dr. Donovan has no financial conflicts related to the topic of </a:t>
            </a:r>
            <a:r>
              <a:rPr lang="en-US" dirty="0" smtClean="0">
                <a:solidFill>
                  <a:srgbClr val="FFFF00"/>
                </a:solidFill>
              </a:rPr>
              <a:t>this </a:t>
            </a:r>
            <a:r>
              <a:rPr lang="en-US" dirty="0">
                <a:solidFill>
                  <a:srgbClr val="FFFF00"/>
                </a:solidFill>
              </a:rPr>
              <a:t>presentation</a:t>
            </a:r>
            <a:br>
              <a:rPr lang="en-US" dirty="0">
                <a:solidFill>
                  <a:srgbClr val="FFFF00"/>
                </a:solidFill>
              </a:rPr>
            </a:br>
            <a:r>
              <a:rPr lang="en-US" dirty="0">
                <a:solidFill>
                  <a:srgbClr val="FFFF00"/>
                </a:solidFill>
              </a:rPr>
              <a:t/>
            </a:r>
            <a:br>
              <a:rPr lang="en-US" dirty="0">
                <a:solidFill>
                  <a:srgbClr val="FFFF00"/>
                </a:solidFill>
              </a:rPr>
            </a:b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0CF3BE-FC26-4DAA-AEA1-0158243E69A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5371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rgbClr val="FFFF00"/>
                </a:solidFill>
              </a:rPr>
              <a:t>Prior 12-Step Experience </a:t>
            </a:r>
            <a:r>
              <a:rPr lang="en-US" dirty="0" smtClean="0">
                <a:solidFill>
                  <a:srgbClr val="FFFF00"/>
                </a:solidFill>
              </a:rPr>
              <a:t/>
            </a:r>
            <a:br>
              <a:rPr lang="en-US" dirty="0" smtClean="0">
                <a:solidFill>
                  <a:srgbClr val="FFFF00"/>
                </a:solidFill>
              </a:rPr>
            </a:br>
            <a:endParaRPr lang="en-US" dirty="0">
              <a:solidFill>
                <a:srgbClr val="FFFF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1075303"/>
              </p:ext>
            </p:extLst>
          </p:nvPr>
        </p:nvGraphicFramePr>
        <p:xfrm>
          <a:off x="304800" y="1447800"/>
          <a:ext cx="8686800" cy="4419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82043"/>
                <a:gridCol w="1796143"/>
                <a:gridCol w="1796143"/>
                <a:gridCol w="1812471"/>
              </a:tblGrid>
              <a:tr h="50512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31798" marR="3179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 smtClean="0">
                          <a:solidFill>
                            <a:schemeClr val="tx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TAU</a:t>
                      </a:r>
                      <a:endParaRPr lang="en-US" sz="2100" dirty="0">
                        <a:solidFill>
                          <a:schemeClr val="tx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31798" marR="3179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 smtClean="0">
                          <a:solidFill>
                            <a:schemeClr val="tx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STAGE-12</a:t>
                      </a:r>
                      <a:endParaRPr lang="en-US" sz="2100" dirty="0">
                        <a:solidFill>
                          <a:schemeClr val="tx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31798" marR="3179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 smtClean="0">
                          <a:solidFill>
                            <a:schemeClr val="tx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Total</a:t>
                      </a:r>
                      <a:endParaRPr lang="en-US" sz="2100" dirty="0">
                        <a:solidFill>
                          <a:schemeClr val="tx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31798" marR="31798" marT="0" marB="0"/>
                </a:tc>
              </a:tr>
              <a:tr h="142488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 smtClean="0">
                          <a:solidFill>
                            <a:schemeClr val="tx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Ever </a:t>
                      </a:r>
                      <a:r>
                        <a:rPr lang="en-US" sz="2100" dirty="0">
                          <a:solidFill>
                            <a:schemeClr val="tx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involved in Self-Help </a:t>
                      </a:r>
                      <a:r>
                        <a:rPr lang="en-US" sz="2100" dirty="0" smtClean="0">
                          <a:solidFill>
                            <a:schemeClr val="tx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groups </a:t>
                      </a:r>
                      <a:r>
                        <a:rPr lang="en-US" sz="2100" dirty="0">
                          <a:solidFill>
                            <a:schemeClr val="tx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for </a:t>
                      </a:r>
                      <a:r>
                        <a:rPr lang="en-US" sz="2100" dirty="0" smtClean="0">
                          <a:solidFill>
                            <a:schemeClr val="tx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alcohol or drug </a:t>
                      </a:r>
                      <a:r>
                        <a:rPr lang="en-US" sz="2100" dirty="0">
                          <a:solidFill>
                            <a:schemeClr val="tx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problems in past</a:t>
                      </a:r>
                      <a:endParaRPr lang="en-US" sz="2100" dirty="0">
                        <a:solidFill>
                          <a:schemeClr val="tx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31798" marR="3179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dirty="0" smtClean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Yes </a:t>
                      </a:r>
                      <a:r>
                        <a:rPr lang="en-US" sz="2400" b="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= </a:t>
                      </a:r>
                      <a:r>
                        <a:rPr lang="en-US" sz="2400" b="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59.4%</a:t>
                      </a:r>
                      <a:endParaRPr lang="en-US" sz="2400" b="0" dirty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31798" marR="3179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dirty="0" smtClean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Yes </a:t>
                      </a:r>
                      <a:r>
                        <a:rPr lang="en-US" sz="2400" b="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= </a:t>
                      </a:r>
                      <a:r>
                        <a:rPr lang="en-US" sz="2400" b="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62.9%</a:t>
                      </a:r>
                      <a:endParaRPr lang="en-US" sz="2400" b="0" dirty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31798" marR="3179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dirty="0" smtClean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Yes </a:t>
                      </a:r>
                      <a:r>
                        <a:rPr lang="en-US" sz="2400" b="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= </a:t>
                      </a:r>
                      <a:r>
                        <a:rPr lang="en-US" sz="2400" b="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61.1%</a:t>
                      </a:r>
                      <a:endParaRPr lang="en-US" sz="2400" b="0" dirty="0"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31798" marR="31798" marT="0" marB="0"/>
                </a:tc>
              </a:tr>
              <a:tr h="427816">
                <a:tc grid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 smtClean="0">
                          <a:solidFill>
                            <a:schemeClr val="tx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Median Total </a:t>
                      </a:r>
                      <a:r>
                        <a:rPr lang="en-US" sz="2100" dirty="0">
                          <a:solidFill>
                            <a:schemeClr val="tx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Meetings </a:t>
                      </a:r>
                      <a:r>
                        <a:rPr lang="en-US" sz="2100" dirty="0" smtClean="0">
                          <a:solidFill>
                            <a:schemeClr val="tx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Attended and Number of People</a:t>
                      </a:r>
                      <a:r>
                        <a:rPr lang="en-US" sz="2100" baseline="0" dirty="0" smtClean="0">
                          <a:solidFill>
                            <a:schemeClr val="tx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Having Attended [N</a:t>
                      </a:r>
                      <a:r>
                        <a:rPr lang="en-US" sz="2100" dirty="0" smtClean="0">
                          <a:solidFill>
                            <a:schemeClr val="tx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]</a:t>
                      </a:r>
                      <a:endParaRPr lang="en-US" sz="2100" dirty="0">
                        <a:solidFill>
                          <a:schemeClr val="tx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31798" marR="31798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385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solidFill>
                            <a:schemeClr val="tx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     Alcoholic Anonymous</a:t>
                      </a:r>
                      <a:endParaRPr lang="en-US" sz="2100" dirty="0">
                        <a:solidFill>
                          <a:schemeClr val="tx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31798" marR="3179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50.0</a:t>
                      </a:r>
                      <a:r>
                        <a:rPr lang="en-US" sz="2400" b="0" baseline="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en-US" sz="2400" b="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[112]</a:t>
                      </a:r>
                      <a:endParaRPr lang="en-US" sz="2400" b="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31798" marR="3179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35.0 [112]</a:t>
                      </a:r>
                      <a:endParaRPr lang="en-US" sz="2400" b="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31798" marR="3179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50.0 [224]</a:t>
                      </a:r>
                      <a:endParaRPr lang="en-US" sz="2400" b="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31798" marR="31798" marT="0" marB="0"/>
                </a:tc>
              </a:tr>
              <a:tr h="50930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solidFill>
                            <a:schemeClr val="tx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     Narcotics Anonymous</a:t>
                      </a:r>
                      <a:endParaRPr lang="en-US" sz="2100" dirty="0">
                        <a:solidFill>
                          <a:schemeClr val="tx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31798" marR="3179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50.0 [112]</a:t>
                      </a:r>
                      <a:endParaRPr lang="en-US" sz="2400" b="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31798" marR="3179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30.0 [115]</a:t>
                      </a:r>
                      <a:endParaRPr lang="en-US" sz="2400" b="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31798" marR="3179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30.0 [227]</a:t>
                      </a:r>
                      <a:endParaRPr lang="en-US" sz="2400" b="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31798" marR="31798" marT="0" marB="0"/>
                </a:tc>
              </a:tr>
              <a:tr h="49290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solidFill>
                            <a:schemeClr val="tx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     Cocaine Anonymous</a:t>
                      </a:r>
                      <a:endParaRPr lang="en-US" sz="2100" dirty="0">
                        <a:solidFill>
                          <a:schemeClr val="tx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31798" marR="3179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10.0 [43</a:t>
                      </a:r>
                      <a:r>
                        <a:rPr lang="en-US" sz="2400" b="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]</a:t>
                      </a:r>
                      <a:endParaRPr lang="en-US" sz="2400" b="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31798" marR="3179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10.0 [37</a:t>
                      </a:r>
                      <a:r>
                        <a:rPr lang="en-US" sz="2400" b="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]</a:t>
                      </a:r>
                      <a:endParaRPr lang="en-US" sz="2400" b="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31798" marR="3179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10.0 [80</a:t>
                      </a:r>
                      <a:r>
                        <a:rPr lang="en-US" sz="2400" b="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]</a:t>
                      </a:r>
                      <a:endParaRPr lang="en-US" sz="2400" b="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31798" marR="31798" marT="0" marB="0"/>
                </a:tc>
              </a:tr>
              <a:tr h="52570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solidFill>
                            <a:schemeClr val="tx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     Crystal Meth Anonymous</a:t>
                      </a:r>
                      <a:endParaRPr lang="en-US" sz="2100" dirty="0">
                        <a:solidFill>
                          <a:schemeClr val="tx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31798" marR="3179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0.0 [6]</a:t>
                      </a:r>
                      <a:endParaRPr lang="en-US" sz="2400" b="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31798" marR="3179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 1.5 [4]</a:t>
                      </a:r>
                      <a:endParaRPr lang="en-US" sz="2400" b="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31798" marR="3179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1.0 [10]</a:t>
                      </a:r>
                      <a:endParaRPr lang="en-US" sz="2400" b="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31798" marR="3179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0140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3622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Stimulant Use Outcomes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8510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143000"/>
          </a:xfrm>
        </p:spPr>
        <p:txBody>
          <a:bodyPr>
            <a:noAutofit/>
          </a:bodyPr>
          <a:lstStyle/>
          <a:p>
            <a:r>
              <a:rPr lang="en-US" sz="2800" dirty="0">
                <a:solidFill>
                  <a:srgbClr val="FFFF00"/>
                </a:solidFill>
              </a:rPr>
              <a:t>Percent of Participants Entering Trial </a:t>
            </a:r>
            <a:r>
              <a:rPr lang="en-US" sz="2800" dirty="0" smtClean="0">
                <a:solidFill>
                  <a:srgbClr val="FFFF00"/>
                </a:solidFill>
              </a:rPr>
              <a:t>Stimulant-Free </a:t>
            </a:r>
            <a:br>
              <a:rPr lang="en-US" sz="2800" dirty="0" smtClean="0">
                <a:solidFill>
                  <a:srgbClr val="FFFF00"/>
                </a:solidFill>
              </a:rPr>
            </a:br>
            <a:r>
              <a:rPr lang="en-US" sz="2800" dirty="0" smtClean="0">
                <a:solidFill>
                  <a:srgbClr val="FFFF00"/>
                </a:solidFill>
              </a:rPr>
              <a:t>based </a:t>
            </a:r>
            <a:r>
              <a:rPr lang="en-US" sz="2800" dirty="0">
                <a:solidFill>
                  <a:srgbClr val="FFFF00"/>
                </a:solidFill>
              </a:rPr>
              <a:t>on Baseline Self-Report and Urinalysis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313479"/>
              </p:ext>
            </p:extLst>
          </p:nvPr>
        </p:nvGraphicFramePr>
        <p:xfrm>
          <a:off x="533400" y="1600200"/>
          <a:ext cx="82296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Line 6"/>
          <p:cNvSpPr>
            <a:spLocks noChangeShapeType="1"/>
          </p:cNvSpPr>
          <p:nvPr/>
        </p:nvSpPr>
        <p:spPr bwMode="auto">
          <a:xfrm>
            <a:off x="0" y="1371600"/>
            <a:ext cx="9144000" cy="0"/>
          </a:xfrm>
          <a:prstGeom prst="line">
            <a:avLst/>
          </a:prstGeom>
          <a:noFill/>
          <a:ln w="3175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886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2771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rgbClr val="FFFF00"/>
                </a:solidFill>
              </a:rPr>
              <a:t>Interpretation of Zero-Inflated Negative Binomial </a:t>
            </a:r>
            <a:r>
              <a:rPr lang="en-US" sz="3600" dirty="0" smtClean="0">
                <a:solidFill>
                  <a:srgbClr val="FFFF00"/>
                </a:solidFill>
              </a:rPr>
              <a:t>Models</a:t>
            </a:r>
            <a:br>
              <a:rPr lang="en-US" sz="3600" dirty="0" smtClean="0">
                <a:solidFill>
                  <a:srgbClr val="FFFF00"/>
                </a:solidFill>
              </a:rPr>
            </a:b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dirty="0" smtClean="0">
                <a:solidFill>
                  <a:schemeClr val="bg1"/>
                </a:solidFill>
              </a:rPr>
              <a:t>Zero-inflated </a:t>
            </a:r>
            <a:r>
              <a:rPr lang="en-US" dirty="0">
                <a:solidFill>
                  <a:schemeClr val="bg1"/>
                </a:solidFill>
              </a:rPr>
              <a:t>negative binomial random-effects model utilized allows </a:t>
            </a:r>
            <a:r>
              <a:rPr lang="en-US" dirty="0" smtClean="0">
                <a:solidFill>
                  <a:schemeClr val="bg1"/>
                </a:solidFill>
              </a:rPr>
              <a:t>for:</a:t>
            </a:r>
          </a:p>
          <a:p>
            <a:pPr>
              <a:spcBef>
                <a:spcPts val="1200"/>
              </a:spcBef>
              <a:spcAft>
                <a:spcPts val="1200"/>
              </a:spcAft>
              <a:buClr>
                <a:srgbClr val="FFFF00"/>
              </a:buClr>
            </a:pPr>
            <a:r>
              <a:rPr lang="en-US" dirty="0" smtClean="0">
                <a:solidFill>
                  <a:schemeClr val="bg1"/>
                </a:solidFill>
              </a:rPr>
              <a:t>Missing </a:t>
            </a:r>
            <a:r>
              <a:rPr lang="en-US" dirty="0">
                <a:solidFill>
                  <a:schemeClr val="bg1"/>
                </a:solidFill>
              </a:rPr>
              <a:t>data across time </a:t>
            </a:r>
            <a:endParaRPr lang="en-US" dirty="0" smtClean="0">
              <a:solidFill>
                <a:schemeClr val="bg1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  <a:buClr>
                <a:srgbClr val="FFFF00"/>
              </a:buClr>
            </a:pPr>
            <a:r>
              <a:rPr lang="en-US" dirty="0" smtClean="0">
                <a:solidFill>
                  <a:schemeClr val="bg1"/>
                </a:solidFill>
              </a:rPr>
              <a:t>Model-based </a:t>
            </a:r>
            <a:r>
              <a:rPr lang="en-US" dirty="0">
                <a:solidFill>
                  <a:schemeClr val="bg1"/>
                </a:solidFill>
              </a:rPr>
              <a:t>predictions of the </a:t>
            </a:r>
            <a:endParaRPr lang="en-US" dirty="0" smtClean="0">
              <a:solidFill>
                <a:schemeClr val="bg1"/>
              </a:solidFill>
            </a:endParaRPr>
          </a:p>
          <a:p>
            <a:pPr lvl="1">
              <a:spcBef>
                <a:spcPts val="1200"/>
              </a:spcBef>
              <a:spcAft>
                <a:spcPts val="1200"/>
              </a:spcAft>
              <a:buClr>
                <a:srgbClr val="FFFF00"/>
              </a:buClr>
              <a:buFont typeface="Arial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probability </a:t>
            </a:r>
            <a:r>
              <a:rPr lang="en-US" dirty="0">
                <a:solidFill>
                  <a:schemeClr val="bg1"/>
                </a:solidFill>
              </a:rPr>
              <a:t>of abstinence and </a:t>
            </a:r>
            <a:endParaRPr lang="en-US" dirty="0" smtClean="0">
              <a:solidFill>
                <a:schemeClr val="bg1"/>
              </a:solidFill>
            </a:endParaRPr>
          </a:p>
          <a:p>
            <a:pPr lvl="1">
              <a:spcBef>
                <a:spcPts val="1200"/>
              </a:spcBef>
              <a:spcAft>
                <a:spcPts val="1200"/>
              </a:spcAft>
              <a:buClr>
                <a:srgbClr val="FFFF00"/>
              </a:buClr>
              <a:buFont typeface="Arial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rate </a:t>
            </a:r>
            <a:r>
              <a:rPr lang="en-US" dirty="0">
                <a:solidFill>
                  <a:schemeClr val="bg1"/>
                </a:solidFill>
              </a:rPr>
              <a:t>of stimulant substance use </a:t>
            </a:r>
            <a:endParaRPr lang="en-US" dirty="0" smtClean="0">
              <a:solidFill>
                <a:schemeClr val="bg1"/>
              </a:solidFill>
            </a:endParaRPr>
          </a:p>
          <a:p>
            <a:pPr marL="457200" lvl="1" indent="0">
              <a:spcBef>
                <a:spcPts val="1200"/>
              </a:spcBef>
              <a:spcAft>
                <a:spcPts val="1200"/>
              </a:spcAft>
              <a:buClr>
                <a:srgbClr val="FFFF00"/>
              </a:buClr>
              <a:buNone/>
            </a:pPr>
            <a:r>
              <a:rPr lang="en-US" dirty="0" smtClean="0">
                <a:solidFill>
                  <a:schemeClr val="bg1"/>
                </a:solidFill>
              </a:rPr>
              <a:t>within </a:t>
            </a:r>
            <a:r>
              <a:rPr lang="en-US" dirty="0">
                <a:solidFill>
                  <a:schemeClr val="bg1"/>
                </a:solidFill>
              </a:rPr>
              <a:t>a 30-day window of assessment for all subjects at each time point, based on maximum-likelihood estimation procedures.</a:t>
            </a:r>
          </a:p>
        </p:txBody>
      </p:sp>
      <p:sp>
        <p:nvSpPr>
          <p:cNvPr id="4" name="Line 6"/>
          <p:cNvSpPr>
            <a:spLocks noChangeShapeType="1"/>
          </p:cNvSpPr>
          <p:nvPr/>
        </p:nvSpPr>
        <p:spPr bwMode="auto">
          <a:xfrm>
            <a:off x="0" y="1371600"/>
            <a:ext cx="9144000" cy="0"/>
          </a:xfrm>
          <a:prstGeom prst="line">
            <a:avLst/>
          </a:prstGeom>
          <a:noFill/>
          <a:ln w="3175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1355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Interpretation of Zero-Inflated Negative Binomial Models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  <a:buClr>
                <a:srgbClr val="FFFF00"/>
              </a:buClr>
            </a:pPr>
            <a:r>
              <a:rPr lang="en-US" sz="2800" dirty="0" smtClean="0">
                <a:solidFill>
                  <a:schemeClr val="bg1"/>
                </a:solidFill>
              </a:rPr>
              <a:t>The </a:t>
            </a:r>
            <a:r>
              <a:rPr lang="en-US" sz="2800" dirty="0">
                <a:solidFill>
                  <a:schemeClr val="bg1"/>
                </a:solidFill>
              </a:rPr>
              <a:t>logistic portion (abstinence) and the negative binomial (or count) portion are typically interpreted and described </a:t>
            </a:r>
            <a:r>
              <a:rPr lang="en-US" sz="2800" dirty="0" smtClean="0">
                <a:solidFill>
                  <a:schemeClr val="bg1"/>
                </a:solidFill>
              </a:rPr>
              <a:t>separately</a:t>
            </a:r>
          </a:p>
          <a:p>
            <a:pPr>
              <a:spcBef>
                <a:spcPts val="1200"/>
              </a:spcBef>
              <a:spcAft>
                <a:spcPts val="1200"/>
              </a:spcAft>
              <a:buClr>
                <a:srgbClr val="FFFF00"/>
              </a:buClr>
            </a:pPr>
            <a:r>
              <a:rPr lang="en-US" sz="2800" dirty="0" smtClean="0">
                <a:solidFill>
                  <a:schemeClr val="bg1"/>
                </a:solidFill>
              </a:rPr>
              <a:t>Generally presented and interpreted in </a:t>
            </a:r>
            <a:r>
              <a:rPr lang="en-US" sz="2800" dirty="0">
                <a:solidFill>
                  <a:schemeClr val="bg1"/>
                </a:solidFill>
              </a:rPr>
              <a:t>terms of odds ratios (logistic) and incidence rate ratios (negative binomial) </a:t>
            </a:r>
            <a:r>
              <a:rPr lang="en-US" sz="2800" dirty="0" smtClean="0">
                <a:solidFill>
                  <a:schemeClr val="bg1"/>
                </a:solidFill>
              </a:rPr>
              <a:t>with </a:t>
            </a:r>
            <a:r>
              <a:rPr lang="en-US" sz="2800" dirty="0">
                <a:solidFill>
                  <a:schemeClr val="bg1"/>
                </a:solidFill>
              </a:rPr>
              <a:t>corresponding 95% confidence limits to assess statistical significance. </a:t>
            </a:r>
          </a:p>
        </p:txBody>
      </p:sp>
      <p:sp>
        <p:nvSpPr>
          <p:cNvPr id="4" name="Line 6"/>
          <p:cNvSpPr>
            <a:spLocks noChangeShapeType="1"/>
          </p:cNvSpPr>
          <p:nvPr/>
        </p:nvSpPr>
        <p:spPr bwMode="auto">
          <a:xfrm>
            <a:off x="0" y="1524000"/>
            <a:ext cx="9144000" cy="0"/>
          </a:xfrm>
          <a:prstGeom prst="line">
            <a:avLst/>
          </a:prstGeom>
          <a:noFill/>
          <a:ln w="3175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5815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143000"/>
          </a:xfrm>
        </p:spPr>
        <p:txBody>
          <a:bodyPr>
            <a:noAutofit/>
          </a:bodyPr>
          <a:lstStyle/>
          <a:p>
            <a:pPr lvl="0"/>
            <a:r>
              <a:rPr lang="en-US" sz="3000" dirty="0">
                <a:solidFill>
                  <a:srgbClr val="FFFF00"/>
                </a:solidFill>
                <a:ea typeface="Calibri" pitchFamily="34" charset="0"/>
                <a:cs typeface="Times New Roman" pitchFamily="18" charset="0"/>
              </a:rPr>
              <a:t/>
            </a:r>
            <a:br>
              <a:rPr lang="en-US" sz="3000" dirty="0">
                <a:solidFill>
                  <a:srgbClr val="FFFF00"/>
                </a:solidFill>
                <a:ea typeface="Calibri" pitchFamily="34" charset="0"/>
                <a:cs typeface="Times New Roman" pitchFamily="18" charset="0"/>
              </a:rPr>
            </a:br>
            <a:r>
              <a:rPr lang="en-US" sz="2800" dirty="0" smtClean="0">
                <a:solidFill>
                  <a:srgbClr val="FFFF00"/>
                </a:solidFill>
                <a:ea typeface="Calibri" pitchFamily="34" charset="0"/>
                <a:cs typeface="Times New Roman" pitchFamily="18" charset="0"/>
              </a:rPr>
              <a:t>Interaction Odds Ratios </a:t>
            </a:r>
            <a:r>
              <a:rPr lang="en-US" sz="2800" dirty="0">
                <a:solidFill>
                  <a:srgbClr val="FFFF00"/>
                </a:solidFill>
                <a:ea typeface="Calibri" pitchFamily="34" charset="0"/>
                <a:cs typeface="Times New Roman" pitchFamily="18" charset="0"/>
              </a:rPr>
              <a:t>and </a:t>
            </a:r>
            <a:r>
              <a:rPr lang="en-US" sz="2800" dirty="0" smtClean="0">
                <a:solidFill>
                  <a:srgbClr val="FFFF00"/>
                </a:solidFill>
                <a:ea typeface="Calibri" pitchFamily="34" charset="0"/>
                <a:cs typeface="Times New Roman" pitchFamily="18" charset="0"/>
              </a:rPr>
              <a:t>Incidence Rate Ratios: </a:t>
            </a:r>
            <a:br>
              <a:rPr lang="en-US" sz="2800" dirty="0" smtClean="0">
                <a:solidFill>
                  <a:srgbClr val="FFFF00"/>
                </a:solidFill>
                <a:ea typeface="Calibri" pitchFamily="34" charset="0"/>
                <a:cs typeface="Times New Roman" pitchFamily="18" charset="0"/>
              </a:rPr>
            </a:br>
            <a:r>
              <a:rPr lang="en-US" sz="2800" dirty="0" smtClean="0">
                <a:solidFill>
                  <a:srgbClr val="FFFF00"/>
                </a:solidFill>
                <a:ea typeface="Calibri" pitchFamily="34" charset="0"/>
                <a:cs typeface="Times New Roman" pitchFamily="18" charset="0"/>
              </a:rPr>
              <a:t>Days </a:t>
            </a:r>
            <a:r>
              <a:rPr lang="en-US" sz="2800" dirty="0">
                <a:solidFill>
                  <a:srgbClr val="FFFF00"/>
                </a:solidFill>
                <a:ea typeface="Calibri" pitchFamily="34" charset="0"/>
                <a:cs typeface="Times New Roman" pitchFamily="18" charset="0"/>
              </a:rPr>
              <a:t>of </a:t>
            </a:r>
            <a:r>
              <a:rPr lang="en-US" sz="2800" dirty="0" smtClean="0">
                <a:solidFill>
                  <a:srgbClr val="FFFF00"/>
                </a:solidFill>
                <a:ea typeface="Calibri" pitchFamily="34" charset="0"/>
                <a:cs typeface="Times New Roman" pitchFamily="18" charset="0"/>
              </a:rPr>
              <a:t>Stimulant Substance Use within 30-day Window </a:t>
            </a:r>
            <a:r>
              <a:rPr lang="en-US" sz="2800" dirty="0">
                <a:solidFill>
                  <a:srgbClr val="FFFF00"/>
                </a:solidFill>
                <a:ea typeface="Calibri" pitchFamily="34" charset="0"/>
                <a:cs typeface="Times New Roman" pitchFamily="18" charset="0"/>
              </a:rPr>
              <a:t>of </a:t>
            </a:r>
            <a:r>
              <a:rPr lang="en-US" sz="2800" dirty="0" smtClean="0">
                <a:solidFill>
                  <a:srgbClr val="FFFF00"/>
                </a:solidFill>
                <a:ea typeface="Calibri" pitchFamily="34" charset="0"/>
                <a:cs typeface="Times New Roman" pitchFamily="18" charset="0"/>
              </a:rPr>
              <a:t>Assessment</a:t>
            </a:r>
            <a:r>
              <a:rPr lang="en-US" sz="2800" dirty="0">
                <a:solidFill>
                  <a:srgbClr val="FFFF00"/>
                </a:solidFill>
                <a:cs typeface="Arial" pitchFamily="34" charset="0"/>
              </a:rPr>
              <a:t/>
            </a:r>
            <a:br>
              <a:rPr lang="en-US" sz="2800" dirty="0">
                <a:solidFill>
                  <a:srgbClr val="FFFF00"/>
                </a:solidFill>
                <a:cs typeface="Arial" pitchFamily="34" charset="0"/>
              </a:rPr>
            </a:br>
            <a:endParaRPr lang="en-US" sz="2800" dirty="0">
              <a:solidFill>
                <a:srgbClr val="FFFF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7665379"/>
              </p:ext>
            </p:extLst>
          </p:nvPr>
        </p:nvGraphicFramePr>
        <p:xfrm>
          <a:off x="228600" y="1752601"/>
          <a:ext cx="8762998" cy="48344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57806"/>
                <a:gridCol w="1153026"/>
                <a:gridCol w="2141334"/>
                <a:gridCol w="988308"/>
                <a:gridCol w="2322524"/>
              </a:tblGrid>
              <a:tr h="51646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Logistic (Abstinence)</a:t>
                      </a:r>
                      <a:endParaRPr lang="en-US" sz="20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Negative Binomial (Count)</a:t>
                      </a:r>
                      <a:endParaRPr lang="en-US" sz="20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3293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Odds Ratio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95% CI for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Odds Ratio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Rate Ratio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95% CI for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Rate Ratio</a:t>
                      </a:r>
                      <a:endParaRPr lang="en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1646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Mid-Treatment</a:t>
                      </a:r>
                      <a:endParaRPr lang="en-US" sz="20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effectLst/>
                        </a:rPr>
                        <a:t>3.34*</a:t>
                      </a:r>
                      <a:endParaRPr lang="en-US" sz="2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</a:rPr>
                        <a:t>1.20, 9.28</a:t>
                      </a:r>
                      <a:endParaRPr lang="en-US" sz="22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dirty="0" smtClean="0">
                          <a:effectLst/>
                        </a:rPr>
                        <a:t>1.66* </a:t>
                      </a:r>
                      <a:endParaRPr lang="en-US" sz="2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</a:rPr>
                        <a:t>1.05, 2.60</a:t>
                      </a:r>
                      <a:endParaRPr lang="en-US" sz="22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1646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End-of-Treatment</a:t>
                      </a:r>
                      <a:endParaRPr lang="en-US" sz="20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effectLst/>
                        </a:rPr>
                        <a:t>2.44*</a:t>
                      </a:r>
                      <a:endParaRPr lang="en-US" sz="2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</a:rPr>
                        <a:t>1.01, 5.86</a:t>
                      </a:r>
                      <a:endParaRPr lang="en-US" sz="22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 smtClean="0">
                          <a:effectLst/>
                        </a:rPr>
                        <a:t>1.50*</a:t>
                      </a:r>
                      <a:endParaRPr lang="en-US" sz="2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</a:rPr>
                        <a:t>1.01, 2.24</a:t>
                      </a:r>
                      <a:endParaRPr lang="en-US" sz="22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1646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First Follow-up</a:t>
                      </a:r>
                      <a:endParaRPr lang="en-US" sz="20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1.78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0.81, 3.90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1.36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0.93, 1.98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1646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Second Follow-up</a:t>
                      </a:r>
                      <a:endParaRPr lang="en-US" sz="20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1.30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0.60, 2.79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1.23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0.84, 1.79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1646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Third Follow-up</a:t>
                      </a:r>
                      <a:endParaRPr lang="en-US" sz="20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0.95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0.42, 2.15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1.11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0.74, 1.66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1646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Last Follow-up</a:t>
                      </a:r>
                      <a:endParaRPr lang="en-US" sz="20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0.69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0.27, 1.77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1.00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0.64, 1.57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6245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>
                <a:solidFill>
                  <a:srgbClr val="FFFF00"/>
                </a:solidFill>
              </a:rPr>
              <a:t>Primary </a:t>
            </a:r>
            <a:r>
              <a:rPr lang="en-US" sz="2800" dirty="0" smtClean="0">
                <a:solidFill>
                  <a:srgbClr val="FFFF00"/>
                </a:solidFill>
              </a:rPr>
              <a:t>Outcome</a:t>
            </a:r>
            <a:r>
              <a:rPr lang="en-US" sz="2800" dirty="0">
                <a:solidFill>
                  <a:srgbClr val="FFFF00"/>
                </a:solidFill>
              </a:rPr>
              <a:t>: Observed </a:t>
            </a:r>
            <a:r>
              <a:rPr lang="en-US" sz="2800" dirty="0" smtClean="0">
                <a:solidFill>
                  <a:srgbClr val="FFFF00"/>
                </a:solidFill>
              </a:rPr>
              <a:t>Percentage </a:t>
            </a:r>
            <a:r>
              <a:rPr lang="en-US" sz="2800" dirty="0">
                <a:solidFill>
                  <a:srgbClr val="FFFF00"/>
                </a:solidFill>
              </a:rPr>
              <a:t>of </a:t>
            </a:r>
            <a:r>
              <a:rPr lang="en-US" sz="2800" dirty="0" smtClean="0">
                <a:solidFill>
                  <a:srgbClr val="FFFF00"/>
                </a:solidFill>
              </a:rPr>
              <a:t>Zero Days </a:t>
            </a:r>
            <a:r>
              <a:rPr lang="en-US" sz="2800" dirty="0">
                <a:solidFill>
                  <a:srgbClr val="FFFF00"/>
                </a:solidFill>
              </a:rPr>
              <a:t>of </a:t>
            </a:r>
            <a:r>
              <a:rPr lang="en-US" sz="2800" dirty="0" smtClean="0">
                <a:solidFill>
                  <a:srgbClr val="FFFF00"/>
                </a:solidFill>
              </a:rPr>
              <a:t>Stimulant Use </a:t>
            </a:r>
            <a:r>
              <a:rPr lang="en-US" sz="2800" dirty="0">
                <a:solidFill>
                  <a:srgbClr val="FFFF00"/>
                </a:solidFill>
              </a:rPr>
              <a:t>within 30-day </a:t>
            </a:r>
            <a:r>
              <a:rPr lang="en-US" sz="2800" dirty="0" smtClean="0">
                <a:solidFill>
                  <a:srgbClr val="FFFF00"/>
                </a:solidFill>
              </a:rPr>
              <a:t>Window</a:t>
            </a:r>
            <a:endParaRPr lang="en-US" sz="2800" dirty="0">
              <a:solidFill>
                <a:srgbClr val="FFFF00"/>
              </a:solidFill>
            </a:endParaRPr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3150022776"/>
              </p:ext>
            </p:extLst>
          </p:nvPr>
        </p:nvGraphicFramePr>
        <p:xfrm>
          <a:off x="762000" y="1447800"/>
          <a:ext cx="7772400" cy="5205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89322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>
                <a:solidFill>
                  <a:srgbClr val="FFFF00"/>
                </a:solidFill>
              </a:rPr>
              <a:t>Primary </a:t>
            </a:r>
            <a:r>
              <a:rPr lang="en-US" sz="3200" dirty="0" smtClean="0">
                <a:solidFill>
                  <a:srgbClr val="FFFF00"/>
                </a:solidFill>
              </a:rPr>
              <a:t>Outcome</a:t>
            </a:r>
            <a:r>
              <a:rPr lang="en-US" sz="3200" dirty="0">
                <a:solidFill>
                  <a:srgbClr val="FFFF00"/>
                </a:solidFill>
              </a:rPr>
              <a:t>: Observed </a:t>
            </a:r>
            <a:r>
              <a:rPr lang="en-US" sz="3200" dirty="0" smtClean="0">
                <a:solidFill>
                  <a:srgbClr val="FFFF00"/>
                </a:solidFill>
              </a:rPr>
              <a:t>Average Number </a:t>
            </a:r>
            <a:r>
              <a:rPr lang="en-US" sz="3200" dirty="0">
                <a:solidFill>
                  <a:srgbClr val="FFFF00"/>
                </a:solidFill>
              </a:rPr>
              <a:t>of </a:t>
            </a:r>
            <a:r>
              <a:rPr lang="en-US" sz="3200" dirty="0" smtClean="0">
                <a:solidFill>
                  <a:srgbClr val="FFFF00"/>
                </a:solidFill>
              </a:rPr>
              <a:t>Stimulant Use Days </a:t>
            </a:r>
            <a:r>
              <a:rPr lang="en-US" sz="3200" dirty="0">
                <a:solidFill>
                  <a:srgbClr val="FFFF00"/>
                </a:solidFill>
              </a:rPr>
              <a:t>within 30-day </a:t>
            </a:r>
            <a:r>
              <a:rPr lang="en-US" sz="3200" dirty="0" smtClean="0">
                <a:solidFill>
                  <a:srgbClr val="FFFF00"/>
                </a:solidFill>
              </a:rPr>
              <a:t>Window</a:t>
            </a:r>
            <a:endParaRPr lang="en-US" sz="3200" dirty="0">
              <a:solidFill>
                <a:srgbClr val="FFFF00"/>
              </a:solidFill>
            </a:endParaRPr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1827912140"/>
              </p:ext>
            </p:extLst>
          </p:nvPr>
        </p:nvGraphicFramePr>
        <p:xfrm>
          <a:off x="304800" y="1600199"/>
          <a:ext cx="8610600" cy="50292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13223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kern="0" dirty="0">
                <a:solidFill>
                  <a:srgbClr val="FFFF00"/>
                </a:solidFill>
              </a:rPr>
              <a:t>Model-based </a:t>
            </a:r>
            <a:r>
              <a:rPr lang="en-US" sz="3200" kern="0" dirty="0" smtClean="0">
                <a:solidFill>
                  <a:srgbClr val="FFFF00"/>
                </a:solidFill>
              </a:rPr>
              <a:t>Average Predicted Probabilities </a:t>
            </a:r>
            <a:r>
              <a:rPr lang="en-US" sz="3200" kern="0" dirty="0">
                <a:solidFill>
                  <a:srgbClr val="FFFF00"/>
                </a:solidFill>
              </a:rPr>
              <a:t>of </a:t>
            </a:r>
            <a:r>
              <a:rPr lang="en-US" sz="3200" kern="0" dirty="0" smtClean="0">
                <a:solidFill>
                  <a:srgbClr val="FFFF00"/>
                </a:solidFill>
              </a:rPr>
              <a:t>Having </a:t>
            </a:r>
            <a:r>
              <a:rPr lang="en-US" sz="3200" kern="0" dirty="0">
                <a:solidFill>
                  <a:srgbClr val="FFFF00"/>
                </a:solidFill>
              </a:rPr>
              <a:t>a Positive </a:t>
            </a:r>
            <a:r>
              <a:rPr lang="en-US" sz="3200" kern="0" dirty="0" smtClean="0">
                <a:solidFill>
                  <a:srgbClr val="FFFF00"/>
                </a:solidFill>
              </a:rPr>
              <a:t>Urine </a:t>
            </a:r>
            <a:r>
              <a:rPr lang="en-US" sz="3200" kern="0" dirty="0">
                <a:solidFill>
                  <a:srgbClr val="FFFF00"/>
                </a:solidFill>
              </a:rPr>
              <a:t>S</a:t>
            </a:r>
            <a:r>
              <a:rPr lang="en-US" sz="3200" kern="0" dirty="0" smtClean="0">
                <a:solidFill>
                  <a:srgbClr val="FFFF00"/>
                </a:solidFill>
              </a:rPr>
              <a:t>creen </a:t>
            </a:r>
            <a:r>
              <a:rPr lang="en-US" sz="3200" kern="0" dirty="0">
                <a:solidFill>
                  <a:srgbClr val="FFFF00"/>
                </a:solidFill>
              </a:rPr>
              <a:t>for </a:t>
            </a:r>
            <a:r>
              <a:rPr lang="en-US" sz="3200" kern="0" dirty="0" smtClean="0">
                <a:solidFill>
                  <a:srgbClr val="FFFF00"/>
                </a:solidFill>
              </a:rPr>
              <a:t>Stimulants</a:t>
            </a:r>
            <a:endParaRPr lang="en-US" sz="3200" dirty="0">
              <a:solidFill>
                <a:srgbClr val="FFFF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3325274"/>
              </p:ext>
            </p:extLst>
          </p:nvPr>
        </p:nvGraphicFramePr>
        <p:xfrm>
          <a:off x="3810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62297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 smtClean="0">
                <a:solidFill>
                  <a:srgbClr val="FFFF00"/>
                </a:solidFill>
              </a:rPr>
              <a:t>Percentage of Subjects with ASI Drug Composite Scores = 0 and Means for those with Scores &gt; 0</a:t>
            </a:r>
            <a:endParaRPr lang="en-US" sz="3200" dirty="0">
              <a:solidFill>
                <a:srgbClr val="FFFF0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359901180"/>
              </p:ext>
            </p:extLst>
          </p:nvPr>
        </p:nvGraphicFramePr>
        <p:xfrm>
          <a:off x="304800" y="1600200"/>
          <a:ext cx="41910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ontent Placeholder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675674582"/>
              </p:ext>
            </p:extLst>
          </p:nvPr>
        </p:nvGraphicFramePr>
        <p:xfrm>
          <a:off x="4648200" y="1600200"/>
          <a:ext cx="42672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04801" y="6211669"/>
            <a:ext cx="419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srgbClr val="FFFF00"/>
                </a:solidFill>
                <a:latin typeface="Calibri"/>
              </a:rPr>
              <a:t>Percent of Subjects with ASI Drug Composite Score = 0</a:t>
            </a:r>
            <a:endParaRPr lang="en-US" dirty="0">
              <a:solidFill>
                <a:srgbClr val="FFFF00"/>
              </a:solidFill>
              <a:latin typeface="Calibri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29200" y="6205418"/>
            <a:ext cx="36941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srgbClr val="FFFF00"/>
                </a:solidFill>
                <a:latin typeface="Calibri"/>
              </a:rPr>
              <a:t>Mean  ASI Composite Score for Those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srgbClr val="FFFF00"/>
                </a:solidFill>
                <a:latin typeface="Calibri"/>
              </a:rPr>
              <a:t>With Scores &gt; 0 </a:t>
            </a:r>
            <a:endParaRPr lang="en-US" dirty="0">
              <a:solidFill>
                <a:srgbClr val="FFFF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26727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685800" y="328613"/>
            <a:ext cx="7772400" cy="4221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3600">
                <a:solidFill>
                  <a:srgbClr val="FFFF00"/>
                </a:solidFill>
              </a:rPr>
              <a:t>12-Step Salmon Recovery Program</a:t>
            </a:r>
          </a:p>
          <a:p>
            <a:pPr eaLnBrk="0" hangingPunct="0"/>
            <a:r>
              <a:rPr lang="en-US" sz="900">
                <a:solidFill>
                  <a:srgbClr val="333333"/>
                </a:solidFill>
                <a:latin typeface="Verdana" pitchFamily="34" charset="0"/>
              </a:rPr>
              <a:t/>
            </a:r>
            <a:br>
              <a:rPr lang="en-US" sz="900">
                <a:solidFill>
                  <a:srgbClr val="333333"/>
                </a:solidFill>
                <a:latin typeface="Verdana" pitchFamily="34" charset="0"/>
              </a:rPr>
            </a:br>
            <a:endParaRPr lang="en-US">
              <a:solidFill>
                <a:srgbClr val="333333"/>
              </a:solidFill>
              <a:latin typeface="Verdana" pitchFamily="34" charset="0"/>
            </a:endParaRPr>
          </a:p>
          <a:p>
            <a:pPr eaLnBrk="0" hangingPunct="0"/>
            <a:endParaRPr lang="en-US" sz="900">
              <a:solidFill>
                <a:srgbClr val="FFFF00"/>
              </a:solidFill>
              <a:latin typeface="Verdana" pitchFamily="34" charset="0"/>
            </a:endParaRPr>
          </a:p>
          <a:p>
            <a:pPr eaLnBrk="0" hangingPunct="0"/>
            <a:r>
              <a:rPr lang="en-US">
                <a:solidFill>
                  <a:srgbClr val="333333"/>
                </a:solidFill>
                <a:latin typeface="Verdana" pitchFamily="34" charset="0"/>
              </a:rPr>
              <a:t>  </a:t>
            </a:r>
            <a:r>
              <a:rPr lang="en-US" sz="19900">
                <a:solidFill>
                  <a:srgbClr val="333333"/>
                </a:solidFill>
                <a:latin typeface="Verdana" pitchFamily="34" charset="0"/>
              </a:rPr>
              <a:t> </a:t>
            </a:r>
            <a:r>
              <a:rPr lang="en-US">
                <a:solidFill>
                  <a:srgbClr val="333333"/>
                </a:solidFill>
                <a:latin typeface="Verdana" pitchFamily="34" charset="0"/>
              </a:rPr>
              <a:t>                                            </a:t>
            </a:r>
          </a:p>
        </p:txBody>
      </p:sp>
      <p:pic>
        <p:nvPicPr>
          <p:cNvPr id="48131" name="Picture 3" descr="carto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143000"/>
            <a:ext cx="5867400" cy="5141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152400" y="6375400"/>
            <a:ext cx="50101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>
                <a:solidFill>
                  <a:srgbClr val="FFFF00"/>
                </a:solidFill>
              </a:rPr>
              <a:t>http://www.grist.org/comments/ha/2002/02/04/becker-salmon/</a:t>
            </a:r>
          </a:p>
        </p:txBody>
      </p:sp>
      <p:sp>
        <p:nvSpPr>
          <p:cNvPr id="48133" name="Line 5"/>
          <p:cNvSpPr>
            <a:spLocks noChangeShapeType="1"/>
          </p:cNvSpPr>
          <p:nvPr/>
        </p:nvSpPr>
        <p:spPr bwMode="auto">
          <a:xfrm>
            <a:off x="0" y="990600"/>
            <a:ext cx="9144000" cy="0"/>
          </a:xfrm>
          <a:prstGeom prst="lin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3487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54294-ACF7-49BD-97AD-45FAAF57795F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533400" y="2362200"/>
            <a:ext cx="8229600" cy="1143000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dirty="0" smtClean="0">
                <a:solidFill>
                  <a:srgbClr val="FFFF00"/>
                </a:solidFill>
              </a:rPr>
              <a:t>12-Step Related Outcomes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1519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3000" dirty="0" smtClean="0">
                <a:solidFill>
                  <a:srgbClr val="FFFF00"/>
                </a:solidFill>
              </a:rPr>
              <a:t>Secondary Outcome Measures on which </a:t>
            </a:r>
            <a:r>
              <a:rPr lang="en-US" sz="3000" u="sng" dirty="0" smtClean="0">
                <a:solidFill>
                  <a:srgbClr val="FFFF00"/>
                </a:solidFill>
              </a:rPr>
              <a:t>Differences were Found</a:t>
            </a:r>
            <a:r>
              <a:rPr lang="en-US" sz="3000" dirty="0" smtClean="0">
                <a:solidFill>
                  <a:srgbClr val="FFFF00"/>
                </a:solidFill>
              </a:rPr>
              <a:t> between STAGE-12 and TAU</a:t>
            </a:r>
            <a:endParaRPr lang="en-US" sz="30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sz="2400" dirty="0" smtClean="0">
                <a:solidFill>
                  <a:schemeClr val="bg1"/>
                </a:solidFill>
              </a:rPr>
              <a:t>Number </a:t>
            </a:r>
            <a:r>
              <a:rPr lang="en-US" sz="2400" dirty="0">
                <a:solidFill>
                  <a:schemeClr val="bg1"/>
                </a:solidFill>
              </a:rPr>
              <a:t>of days of AA, NA, CA or CMA meeting attendance during 30 day assessment windows at </a:t>
            </a:r>
            <a:r>
              <a:rPr lang="en-US" sz="2400" dirty="0" smtClean="0">
                <a:solidFill>
                  <a:schemeClr val="bg1"/>
                </a:solidFill>
              </a:rPr>
              <a:t>Baseline (RR </a:t>
            </a:r>
            <a:r>
              <a:rPr lang="en-US" sz="2400" dirty="0">
                <a:solidFill>
                  <a:schemeClr val="bg1"/>
                </a:solidFill>
              </a:rPr>
              <a:t>= </a:t>
            </a:r>
            <a:r>
              <a:rPr lang="en-US" sz="2400" dirty="0" smtClean="0">
                <a:solidFill>
                  <a:schemeClr val="bg1"/>
                </a:solidFill>
              </a:rPr>
              <a:t>1.21) and Mid-Treatment (RR </a:t>
            </a:r>
            <a:r>
              <a:rPr lang="en-US" sz="2400" dirty="0">
                <a:solidFill>
                  <a:schemeClr val="bg1"/>
                </a:solidFill>
              </a:rPr>
              <a:t>= </a:t>
            </a:r>
            <a:r>
              <a:rPr lang="en-US" sz="2400" dirty="0" smtClean="0">
                <a:solidFill>
                  <a:schemeClr val="bg1"/>
                </a:solidFill>
              </a:rPr>
              <a:t>1.18) (SHAQ) 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sz="2400" dirty="0" smtClean="0">
                <a:solidFill>
                  <a:schemeClr val="bg1"/>
                </a:solidFill>
              </a:rPr>
              <a:t>Number </a:t>
            </a:r>
            <a:r>
              <a:rPr lang="en-US" sz="2400" dirty="0">
                <a:solidFill>
                  <a:schemeClr val="bg1"/>
                </a:solidFill>
              </a:rPr>
              <a:t>of </a:t>
            </a:r>
            <a:r>
              <a:rPr lang="en-US" sz="2400" dirty="0" smtClean="0">
                <a:solidFill>
                  <a:schemeClr val="bg1"/>
                </a:solidFill>
              </a:rPr>
              <a:t>types of other recovery activities engaged in from Baseline through the 6-Month F-U (RRs ranged from 1.21 to 1.41 across time </a:t>
            </a:r>
            <a:r>
              <a:rPr lang="en-US" sz="2400" dirty="0">
                <a:solidFill>
                  <a:schemeClr val="bg1"/>
                </a:solidFill>
              </a:rPr>
              <a:t>points) (SHAQ)</a:t>
            </a:r>
            <a:endParaRPr lang="en-US" sz="2400" dirty="0" smtClean="0">
              <a:solidFill>
                <a:schemeClr val="bg1"/>
              </a:solidFill>
            </a:endParaRP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sz="2400" dirty="0" smtClean="0">
                <a:solidFill>
                  <a:schemeClr val="bg1"/>
                </a:solidFill>
              </a:rPr>
              <a:t>Maximum number of days of self-reported service at meetings </a:t>
            </a:r>
            <a:r>
              <a:rPr lang="en-US" sz="2400" dirty="0">
                <a:solidFill>
                  <a:schemeClr val="bg1"/>
                </a:solidFill>
              </a:rPr>
              <a:t>within </a:t>
            </a:r>
            <a:r>
              <a:rPr lang="en-US" sz="2400" dirty="0" smtClean="0">
                <a:solidFill>
                  <a:schemeClr val="bg1"/>
                </a:solidFill>
              </a:rPr>
              <a:t>30-day </a:t>
            </a:r>
            <a:r>
              <a:rPr lang="en-US" sz="2400" dirty="0">
                <a:solidFill>
                  <a:schemeClr val="bg1"/>
                </a:solidFill>
              </a:rPr>
              <a:t>assessment </a:t>
            </a:r>
            <a:r>
              <a:rPr lang="en-US" sz="2400" dirty="0" smtClean="0">
                <a:solidFill>
                  <a:schemeClr val="bg1"/>
                </a:solidFill>
              </a:rPr>
              <a:t>windows </a:t>
            </a:r>
            <a:r>
              <a:rPr lang="en-US" sz="2400" dirty="0">
                <a:solidFill>
                  <a:schemeClr val="bg1"/>
                </a:solidFill>
              </a:rPr>
              <a:t>at End-of-Treatment </a:t>
            </a:r>
            <a:r>
              <a:rPr lang="en-US" sz="2400" dirty="0" smtClean="0">
                <a:solidFill>
                  <a:schemeClr val="bg1"/>
                </a:solidFill>
              </a:rPr>
              <a:t>(RR </a:t>
            </a:r>
            <a:r>
              <a:rPr lang="en-US" sz="2400" dirty="0">
                <a:solidFill>
                  <a:schemeClr val="bg1"/>
                </a:solidFill>
              </a:rPr>
              <a:t>= </a:t>
            </a:r>
            <a:r>
              <a:rPr lang="en-US" sz="2400" dirty="0" smtClean="0">
                <a:solidFill>
                  <a:schemeClr val="bg1"/>
                </a:solidFill>
              </a:rPr>
              <a:t>1.61), 3-Month F-U </a:t>
            </a:r>
            <a:r>
              <a:rPr lang="en-US" sz="2400" dirty="0">
                <a:solidFill>
                  <a:schemeClr val="bg1"/>
                </a:solidFill>
              </a:rPr>
              <a:t>(RR = </a:t>
            </a:r>
            <a:r>
              <a:rPr lang="en-US" sz="2400" dirty="0" smtClean="0">
                <a:solidFill>
                  <a:schemeClr val="bg1"/>
                </a:solidFill>
              </a:rPr>
              <a:t>1.77), and </a:t>
            </a:r>
            <a:r>
              <a:rPr lang="en-US" sz="2400" dirty="0">
                <a:solidFill>
                  <a:schemeClr val="bg1"/>
                </a:solidFill>
              </a:rPr>
              <a:t>the </a:t>
            </a:r>
            <a:r>
              <a:rPr lang="en-US" sz="2400" dirty="0" smtClean="0">
                <a:solidFill>
                  <a:schemeClr val="bg1"/>
                </a:solidFill>
              </a:rPr>
              <a:t>6-Month F-U (RR = 2.38) (SHAQ)</a:t>
            </a:r>
          </a:p>
          <a:p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5" name="Line 6"/>
          <p:cNvSpPr>
            <a:spLocks noChangeShapeType="1"/>
          </p:cNvSpPr>
          <p:nvPr/>
        </p:nvSpPr>
        <p:spPr bwMode="auto">
          <a:xfrm>
            <a:off x="0" y="1371600"/>
            <a:ext cx="9144000" cy="0"/>
          </a:xfrm>
          <a:prstGeom prst="line">
            <a:avLst/>
          </a:prstGeom>
          <a:noFill/>
          <a:ln w="3175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484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FFFF00"/>
                </a:solidFill>
              </a:rPr>
              <a:t>Number of Other Self-Help Activities and </a:t>
            </a:r>
            <a:br>
              <a:rPr lang="en-US" sz="2800" dirty="0" smtClean="0">
                <a:solidFill>
                  <a:srgbClr val="FFFF00"/>
                </a:solidFill>
              </a:rPr>
            </a:br>
            <a:r>
              <a:rPr lang="en-US" sz="2800" dirty="0" smtClean="0">
                <a:solidFill>
                  <a:srgbClr val="FFFF00"/>
                </a:solidFill>
              </a:rPr>
              <a:t>Days of Doing Service at 12-Step Meetings (SHAQ)</a:t>
            </a:r>
            <a:endParaRPr lang="en-US" sz="2800" dirty="0">
              <a:solidFill>
                <a:srgbClr val="FFFF0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629319989"/>
              </p:ext>
            </p:extLst>
          </p:nvPr>
        </p:nvGraphicFramePr>
        <p:xfrm>
          <a:off x="457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ontent Placeholder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084248963"/>
              </p:ext>
            </p:extLst>
          </p:nvPr>
        </p:nvGraphicFramePr>
        <p:xfrm>
          <a:off x="4648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04800" y="6248400"/>
            <a:ext cx="44707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FF00"/>
                </a:solidFill>
                <a:latin typeface="Calibri"/>
              </a:rPr>
              <a:t>Average Number of Other Self-Help Activities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95400" y="4674542"/>
            <a:ext cx="33666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prstClr val="black"/>
                </a:solidFill>
                <a:latin typeface="Calibri"/>
              </a:rPr>
              <a:t>*       *       *        *       *      </a:t>
            </a:r>
          </a:p>
        </p:txBody>
      </p:sp>
      <p:sp>
        <p:nvSpPr>
          <p:cNvPr id="9" name="Rectangle 8"/>
          <p:cNvSpPr/>
          <p:nvPr/>
        </p:nvSpPr>
        <p:spPr>
          <a:xfrm>
            <a:off x="4737411" y="61099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FF00"/>
                </a:solidFill>
                <a:latin typeface="Calibri"/>
              </a:rPr>
              <a:t>Number of </a:t>
            </a:r>
            <a:r>
              <a:rPr lang="en-US" dirty="0" smtClean="0">
                <a:solidFill>
                  <a:srgbClr val="FFFF00"/>
                </a:solidFill>
                <a:latin typeface="Calibri"/>
              </a:rPr>
              <a:t>Days </a:t>
            </a:r>
            <a:r>
              <a:rPr lang="en-US" dirty="0">
                <a:solidFill>
                  <a:srgbClr val="FFFF00"/>
                </a:solidFill>
                <a:latin typeface="Calibri"/>
              </a:rPr>
              <a:t>of </a:t>
            </a:r>
            <a:r>
              <a:rPr lang="en-US" dirty="0" smtClean="0">
                <a:solidFill>
                  <a:srgbClr val="FFFF00"/>
                </a:solidFill>
                <a:latin typeface="Calibri"/>
              </a:rPr>
              <a:t>Service at </a:t>
            </a:r>
            <a:r>
              <a:rPr lang="en-US" dirty="0">
                <a:solidFill>
                  <a:srgbClr val="FFFF00"/>
                </a:solidFill>
                <a:latin typeface="Calibri"/>
              </a:rPr>
              <a:t>Self-Help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FF00"/>
                </a:solidFill>
                <a:latin typeface="Calibri"/>
              </a:rPr>
              <a:t>Meetings</a:t>
            </a:r>
          </a:p>
        </p:txBody>
      </p:sp>
    </p:spTree>
    <p:extLst>
      <p:ext uri="{BB962C8B-B14F-4D97-AF65-F5344CB8AC3E}">
        <p14:creationId xmlns:p14="http://schemas.microsoft.com/office/powerpoint/2010/main" val="3973344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990600"/>
          </a:xfrm>
        </p:spPr>
        <p:txBody>
          <a:bodyPr/>
          <a:lstStyle/>
          <a:p>
            <a:r>
              <a:rPr lang="en-US" sz="2800" b="1" dirty="0" smtClean="0">
                <a:solidFill>
                  <a:srgbClr val="FFFF00"/>
                </a:solidFill>
              </a:rPr>
              <a:t>Summary: STAGE-12 </a:t>
            </a:r>
            <a:r>
              <a:rPr lang="en-US" sz="2800" b="1" dirty="0" err="1" smtClean="0">
                <a:solidFill>
                  <a:srgbClr val="FFFF00"/>
                </a:solidFill>
              </a:rPr>
              <a:t>vs</a:t>
            </a:r>
            <a:r>
              <a:rPr lang="en-US" sz="2800" b="1" dirty="0" smtClean="0">
                <a:solidFill>
                  <a:srgbClr val="FFFF00"/>
                </a:solidFill>
              </a:rPr>
              <a:t> TAU</a:t>
            </a:r>
            <a:endParaRPr lang="en-US" sz="28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15000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sz="2200" dirty="0" smtClean="0">
                <a:solidFill>
                  <a:schemeClr val="bg1"/>
                </a:solidFill>
              </a:rPr>
              <a:t>STAGE-12 increases the probability of abstinence from stimulants during </a:t>
            </a:r>
            <a:r>
              <a:rPr lang="en-US" sz="2200" dirty="0">
                <a:solidFill>
                  <a:schemeClr val="bg1"/>
                </a:solidFill>
              </a:rPr>
              <a:t>and in the last 30 days of </a:t>
            </a:r>
            <a:r>
              <a:rPr lang="en-US" sz="2200" dirty="0" smtClean="0">
                <a:solidFill>
                  <a:schemeClr val="bg1"/>
                </a:solidFill>
              </a:rPr>
              <a:t>the active treatment phase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sz="2200" dirty="0" smtClean="0">
                <a:solidFill>
                  <a:schemeClr val="bg1"/>
                </a:solidFill>
              </a:rPr>
              <a:t>If abstinence is not achieved during this period, rates of use appear greater among STAGE-12 participants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sz="2200" dirty="0" smtClean="0">
                <a:solidFill>
                  <a:schemeClr val="bg1"/>
                </a:solidFill>
              </a:rPr>
              <a:t>STAGE-12 associated with significantly lower ASI Composite score at 3-month follow-up and greater change in this measure from baseline to </a:t>
            </a:r>
            <a:r>
              <a:rPr lang="en-US" sz="2200" dirty="0">
                <a:solidFill>
                  <a:schemeClr val="bg1"/>
                </a:solidFill>
              </a:rPr>
              <a:t>3-month follow-up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sz="2200" dirty="0" smtClean="0">
                <a:solidFill>
                  <a:schemeClr val="bg1"/>
                </a:solidFill>
              </a:rPr>
              <a:t>STAGE-12 associated with greater number of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2200" dirty="0" smtClean="0">
                <a:solidFill>
                  <a:schemeClr val="bg1"/>
                </a:solidFill>
              </a:rPr>
              <a:t>days </a:t>
            </a:r>
            <a:r>
              <a:rPr lang="en-US" sz="2200" dirty="0">
                <a:solidFill>
                  <a:schemeClr val="bg1"/>
                </a:solidFill>
              </a:rPr>
              <a:t>of </a:t>
            </a:r>
            <a:r>
              <a:rPr lang="en-US" sz="2200" dirty="0" smtClean="0">
                <a:solidFill>
                  <a:schemeClr val="bg1"/>
                </a:solidFill>
              </a:rPr>
              <a:t>12-step self-help meeting </a:t>
            </a:r>
            <a:r>
              <a:rPr lang="en-US" sz="2200" dirty="0">
                <a:solidFill>
                  <a:schemeClr val="bg1"/>
                </a:solidFill>
              </a:rPr>
              <a:t>attendance </a:t>
            </a:r>
            <a:endParaRPr lang="en-US" sz="2200" dirty="0" smtClean="0">
              <a:solidFill>
                <a:schemeClr val="bg1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2200" dirty="0" smtClean="0">
                <a:solidFill>
                  <a:schemeClr val="bg1"/>
                </a:solidFill>
              </a:rPr>
              <a:t>types </a:t>
            </a:r>
            <a:r>
              <a:rPr lang="en-US" sz="2200" dirty="0">
                <a:solidFill>
                  <a:schemeClr val="bg1"/>
                </a:solidFill>
              </a:rPr>
              <a:t>of other </a:t>
            </a:r>
            <a:r>
              <a:rPr lang="en-US" sz="2200" dirty="0" smtClean="0">
                <a:solidFill>
                  <a:schemeClr val="bg1"/>
                </a:solidFill>
              </a:rPr>
              <a:t>12-step activities engaged in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2200" dirty="0" smtClean="0">
                <a:solidFill>
                  <a:schemeClr val="bg1"/>
                </a:solidFill>
              </a:rPr>
              <a:t>maximum </a:t>
            </a:r>
            <a:r>
              <a:rPr lang="en-US" sz="2200" dirty="0">
                <a:solidFill>
                  <a:schemeClr val="bg1"/>
                </a:solidFill>
              </a:rPr>
              <a:t>number of days of self-reported </a:t>
            </a:r>
            <a:r>
              <a:rPr lang="en-US" sz="2200" dirty="0" smtClean="0">
                <a:solidFill>
                  <a:schemeClr val="bg1"/>
                </a:solidFill>
              </a:rPr>
              <a:t>service activities </a:t>
            </a:r>
            <a:r>
              <a:rPr lang="en-US" sz="2200" dirty="0">
                <a:solidFill>
                  <a:schemeClr val="bg1"/>
                </a:solidFill>
              </a:rPr>
              <a:t>at </a:t>
            </a:r>
            <a:r>
              <a:rPr lang="en-US" sz="2200" dirty="0" smtClean="0">
                <a:solidFill>
                  <a:schemeClr val="bg1"/>
                </a:solidFill>
              </a:rPr>
              <a:t>meetings at different periods during and following the active treatment phased </a:t>
            </a:r>
            <a:endParaRPr lang="en-US" sz="2200" dirty="0">
              <a:solidFill>
                <a:schemeClr val="bg1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2200" dirty="0" smtClean="0">
              <a:solidFill>
                <a:schemeClr val="bg1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4" name="Line 4"/>
          <p:cNvSpPr>
            <a:spLocks noChangeShapeType="1"/>
          </p:cNvSpPr>
          <p:nvPr/>
        </p:nvSpPr>
        <p:spPr bwMode="auto">
          <a:xfrm>
            <a:off x="0" y="685800"/>
            <a:ext cx="9144000" cy="0"/>
          </a:xfrm>
          <a:prstGeom prst="line">
            <a:avLst/>
          </a:prstGeom>
          <a:noFill/>
          <a:ln w="63500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901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02" name="Picture 2" descr="IMAGE9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049338"/>
            <a:ext cx="6400800" cy="3789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3603" name="Rectangle 3"/>
          <p:cNvSpPr>
            <a:spLocks noChangeArrowheads="1"/>
          </p:cNvSpPr>
          <p:nvPr/>
        </p:nvSpPr>
        <p:spPr bwMode="auto">
          <a:xfrm>
            <a:off x="304800" y="5210251"/>
            <a:ext cx="8610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n-US" sz="2800" dirty="0">
                <a:solidFill>
                  <a:srgbClr val="FFFF00"/>
                </a:solidFill>
              </a:rPr>
              <a:t>"Does anyone have a burning desire to share?" </a:t>
            </a:r>
          </a:p>
        </p:txBody>
      </p:sp>
      <p:sp>
        <p:nvSpPr>
          <p:cNvPr id="153604" name="Rectangle 4"/>
          <p:cNvSpPr>
            <a:spLocks noChangeArrowheads="1"/>
          </p:cNvSpPr>
          <p:nvPr/>
        </p:nvSpPr>
        <p:spPr bwMode="auto">
          <a:xfrm>
            <a:off x="304800" y="6375400"/>
            <a:ext cx="486299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FFFF00"/>
                </a:solidFill>
              </a:rPr>
              <a:t>http://recoveryjonescartoons.com/more_cartoons!.htm</a:t>
            </a:r>
          </a:p>
        </p:txBody>
      </p:sp>
    </p:spTree>
    <p:extLst>
      <p:ext uri="{BB962C8B-B14F-4D97-AF65-F5344CB8AC3E}">
        <p14:creationId xmlns:p14="http://schemas.microsoft.com/office/powerpoint/2010/main" val="4066535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buFont typeface="Symbol" pitchFamily="18" charset="2"/>
              <a:buNone/>
            </a:pPr>
            <a:r>
              <a:rPr lang="en-US" sz="3200" dirty="0">
                <a:solidFill>
                  <a:srgbClr val="FFFF00"/>
                </a:solidFill>
              </a:rPr>
              <a:t>Why Consider 12-Step Approaches?</a:t>
            </a:r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457200" y="1371600"/>
            <a:ext cx="8040688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85000"/>
              </a:lnSpc>
              <a:spcBef>
                <a:spcPct val="20000"/>
              </a:spcBef>
              <a:spcAft>
                <a:spcPct val="30000"/>
              </a:spcAft>
              <a:buClr>
                <a:srgbClr val="FFFF00"/>
              </a:buClr>
              <a:buFontTx/>
              <a:buChar char="•"/>
            </a:pPr>
            <a:r>
              <a:rPr lang="en-US" sz="2600" dirty="0" smtClean="0">
                <a:solidFill>
                  <a:schemeClr val="bg1">
                    <a:lumMod val="95000"/>
                  </a:schemeClr>
                </a:solidFill>
                <a:cs typeface="Times New Roman" pitchFamily="18" charset="0"/>
              </a:rPr>
              <a:t>12-step </a:t>
            </a:r>
            <a:r>
              <a:rPr lang="en-US" sz="2600" dirty="0">
                <a:solidFill>
                  <a:schemeClr val="bg1">
                    <a:lumMod val="95000"/>
                  </a:schemeClr>
                </a:solidFill>
                <a:cs typeface="Times New Roman" pitchFamily="18" charset="0"/>
              </a:rPr>
              <a:t>groups represent a readily available, no-cost recovery resource</a:t>
            </a: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spcAft>
                <a:spcPct val="30000"/>
              </a:spcAft>
              <a:buClr>
                <a:srgbClr val="FFFF00"/>
              </a:buClr>
              <a:buFontTx/>
              <a:buChar char="•"/>
            </a:pPr>
            <a:r>
              <a:rPr lang="en-US" sz="2600" dirty="0">
                <a:solidFill>
                  <a:schemeClr val="bg1">
                    <a:lumMod val="95000"/>
                  </a:schemeClr>
                </a:solidFill>
              </a:rPr>
              <a:t>An annual average of 5.0 million persons aged 12 or older </a:t>
            </a:r>
            <a:r>
              <a:rPr lang="en-US" sz="2600" dirty="0" smtClean="0">
                <a:solidFill>
                  <a:schemeClr val="bg1">
                    <a:lumMod val="95000"/>
                  </a:schemeClr>
                </a:solidFill>
              </a:rPr>
              <a:t>in the U.S attended </a:t>
            </a:r>
            <a:r>
              <a:rPr lang="en-US" sz="2600" dirty="0">
                <a:solidFill>
                  <a:schemeClr val="bg1">
                    <a:lumMod val="95000"/>
                  </a:schemeClr>
                </a:solidFill>
              </a:rPr>
              <a:t>a self-help group in the past year because of their use of alcohol or illicit </a:t>
            </a:r>
            <a:r>
              <a:rPr lang="en-US" sz="2600" dirty="0" smtClean="0">
                <a:solidFill>
                  <a:schemeClr val="bg1">
                    <a:lumMod val="95000"/>
                  </a:schemeClr>
                </a:solidFill>
              </a:rPr>
              <a:t>drugs</a:t>
            </a:r>
            <a:endParaRPr lang="en-US" sz="2600" dirty="0">
              <a:solidFill>
                <a:schemeClr val="bg1">
                  <a:lumMod val="95000"/>
                </a:schemeClr>
              </a:solidFill>
              <a:cs typeface="Times New Roman" pitchFamily="18" charset="0"/>
            </a:endParaRP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spcAft>
                <a:spcPct val="40000"/>
              </a:spcAft>
              <a:buClr>
                <a:srgbClr val="FFFF00"/>
              </a:buClr>
              <a:buFontTx/>
              <a:buChar char="•"/>
            </a:pPr>
            <a:r>
              <a:rPr lang="en-US" sz="2600" dirty="0">
                <a:solidFill>
                  <a:schemeClr val="bg1">
                    <a:lumMod val="95000"/>
                  </a:schemeClr>
                </a:solidFill>
                <a:cs typeface="Times New Roman" pitchFamily="18" charset="0"/>
              </a:rPr>
              <a:t>Consistent with community-based treatment program  and counselor treatment philosophy</a:t>
            </a:r>
            <a:r>
              <a:rPr lang="en-US" sz="2800" dirty="0">
                <a:solidFill>
                  <a:schemeClr val="bg1"/>
                </a:solidFill>
                <a:latin typeface="Arial" pitchFamily="34" charset="0"/>
                <a:cs typeface="Times New Roman" pitchFamily="18" charset="0"/>
              </a:rPr>
              <a:t> </a:t>
            </a:r>
          </a:p>
          <a:p>
            <a:pPr marL="457200" indent="-457200">
              <a:lnSpc>
                <a:spcPct val="85000"/>
              </a:lnSpc>
              <a:spcBef>
                <a:spcPct val="20000"/>
              </a:spcBef>
              <a:spcAft>
                <a:spcPct val="30000"/>
              </a:spcAft>
              <a:buClr>
                <a:srgbClr val="FFFF00"/>
              </a:buClr>
              <a:buFont typeface="Arial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  <a:cs typeface="Times New Roman" pitchFamily="18" charset="0"/>
              </a:rPr>
              <a:t>Applicable to a broad range of clients in different settings and can augment a wide range of standard treatments</a:t>
            </a: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spcAft>
                <a:spcPct val="30000"/>
              </a:spcAft>
              <a:buClr>
                <a:srgbClr val="FFFF00"/>
              </a:buClr>
              <a:buFont typeface="Symbol" pitchFamily="18" charset="2"/>
              <a:buNone/>
            </a:pPr>
            <a:endParaRPr lang="en-US" sz="2800" dirty="0">
              <a:solidFill>
                <a:schemeClr val="bg1"/>
              </a:solidFill>
              <a:latin typeface="Arial" pitchFamily="34" charset="0"/>
              <a:cs typeface="Times New Roman" pitchFamily="18" charset="0"/>
            </a:endParaRPr>
          </a:p>
          <a:p>
            <a:pPr marL="342900" indent="-342900" eaLnBrk="0" hangingPunct="0">
              <a:lnSpc>
                <a:spcPct val="85000"/>
              </a:lnSpc>
              <a:spcBef>
                <a:spcPct val="20000"/>
              </a:spcBef>
              <a:spcAft>
                <a:spcPct val="30000"/>
              </a:spcAft>
              <a:buClr>
                <a:srgbClr val="FFFF00"/>
              </a:buClr>
              <a:buSzPct val="95000"/>
              <a:buFont typeface="Symbol" pitchFamily="18" charset="2"/>
              <a:buNone/>
            </a:pPr>
            <a:endParaRPr lang="en-US" sz="2800" dirty="0">
              <a:solidFill>
                <a:schemeClr val="bg1"/>
              </a:solidFill>
              <a:latin typeface="Arial" pitchFamily="34" charset="0"/>
              <a:cs typeface="Times New Roman" pitchFamily="18" charset="0"/>
            </a:endParaRP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spcAft>
                <a:spcPct val="40000"/>
              </a:spcAft>
              <a:buClr>
                <a:srgbClr val="FFFF00"/>
              </a:buClr>
              <a:buSzPct val="110000"/>
              <a:buFont typeface="Symbol" pitchFamily="18" charset="2"/>
              <a:buNone/>
            </a:pPr>
            <a:endParaRPr lang="en-US" sz="2200" dirty="0">
              <a:solidFill>
                <a:schemeClr val="bg1"/>
              </a:solidFill>
              <a:latin typeface="Arial" pitchFamily="34" charset="0"/>
              <a:cs typeface="Times New Roman" pitchFamily="18" charset="0"/>
            </a:endParaRPr>
          </a:p>
        </p:txBody>
      </p:sp>
      <p:sp>
        <p:nvSpPr>
          <p:cNvPr id="29700" name="Line 4"/>
          <p:cNvSpPr>
            <a:spLocks noChangeShapeType="1"/>
          </p:cNvSpPr>
          <p:nvPr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635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8253413" y="6553200"/>
            <a:ext cx="244475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Font typeface="Symbol" pitchFamily="18" charset="2"/>
              <a:buNone/>
            </a:pPr>
            <a:endParaRPr lang="en-US" sz="1400">
              <a:solidFill>
                <a:srgbClr val="FFFF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9811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04800"/>
            <a:ext cx="8839200" cy="1143000"/>
          </a:xfrm>
        </p:spPr>
        <p:txBody>
          <a:bodyPr/>
          <a:lstStyle/>
          <a:p>
            <a:r>
              <a:rPr lang="en-US" sz="2800">
                <a:solidFill>
                  <a:srgbClr val="FFFF00"/>
                </a:solidFill>
                <a:latin typeface="Arial Rounded MT Bold" pitchFamily="34" charset="0"/>
              </a:rPr>
              <a:t>The Crushing Weight of the Data Support the Potential Positive Benefits of 12-Step Involvement</a:t>
            </a:r>
          </a:p>
        </p:txBody>
      </p:sp>
      <p:pic>
        <p:nvPicPr>
          <p:cNvPr id="69635" name="Picture 3" descr="10-22-~1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47800" y="1741488"/>
            <a:ext cx="5943600" cy="5116512"/>
          </a:xfrm>
          <a:noFill/>
          <a:ln/>
        </p:spPr>
      </p:pic>
    </p:spTree>
    <p:extLst>
      <p:ext uri="{BB962C8B-B14F-4D97-AF65-F5344CB8AC3E}">
        <p14:creationId xmlns:p14="http://schemas.microsoft.com/office/powerpoint/2010/main" val="1553455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9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229600" cy="1143000"/>
          </a:xfrm>
        </p:spPr>
        <p:txBody>
          <a:bodyPr/>
          <a:lstStyle/>
          <a:p>
            <a:r>
              <a:rPr lang="en-US" sz="3200" dirty="0">
                <a:solidFill>
                  <a:srgbClr val="FFFF00"/>
                </a:solidFill>
              </a:rPr>
              <a:t>Findings from Previous Research on </a:t>
            </a:r>
            <a:br>
              <a:rPr lang="en-US" sz="3200" dirty="0">
                <a:solidFill>
                  <a:srgbClr val="FFFF00"/>
                </a:solidFill>
              </a:rPr>
            </a:br>
            <a:r>
              <a:rPr lang="en-US" sz="3200" dirty="0">
                <a:solidFill>
                  <a:srgbClr val="FFFF00"/>
                </a:solidFill>
              </a:rPr>
              <a:t>12-Step Involvement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752600"/>
            <a:ext cx="8686800" cy="4267200"/>
          </a:xfrm>
        </p:spPr>
        <p:txBody>
          <a:bodyPr/>
          <a:lstStyle/>
          <a:p>
            <a:pPr>
              <a:lnSpc>
                <a:spcPct val="90000"/>
              </a:lnSpc>
              <a:spcAft>
                <a:spcPct val="30000"/>
              </a:spcAft>
              <a:buClr>
                <a:srgbClr val="FFFF00"/>
              </a:buClr>
            </a:pPr>
            <a:r>
              <a:rPr lang="en-US" sz="2800" dirty="0">
                <a:solidFill>
                  <a:schemeClr val="bg1"/>
                </a:solidFill>
              </a:rPr>
              <a:t>AA and NA participation is associated with greater likelihood of abstinence, improved </a:t>
            </a:r>
            <a:r>
              <a:rPr lang="en-US" sz="2800" dirty="0" smtClean="0">
                <a:solidFill>
                  <a:schemeClr val="bg1"/>
                </a:solidFill>
              </a:rPr>
              <a:t>psychosocial </a:t>
            </a:r>
            <a:r>
              <a:rPr lang="en-US" sz="2800" dirty="0">
                <a:solidFill>
                  <a:schemeClr val="bg1"/>
                </a:solidFill>
              </a:rPr>
              <a:t>functioning, and greater self-efficacy </a:t>
            </a:r>
          </a:p>
          <a:p>
            <a:pPr>
              <a:lnSpc>
                <a:spcPct val="90000"/>
              </a:lnSpc>
              <a:spcAft>
                <a:spcPct val="30000"/>
              </a:spcAft>
              <a:buClr>
                <a:srgbClr val="FFFF00"/>
              </a:buClr>
            </a:pPr>
            <a:r>
              <a:rPr lang="en-US" sz="2800" dirty="0">
                <a:solidFill>
                  <a:schemeClr val="bg1"/>
                </a:solidFill>
              </a:rPr>
              <a:t>12-Step self-help groups significantly reduce health care utilization and costs</a:t>
            </a:r>
          </a:p>
          <a:p>
            <a:pPr>
              <a:lnSpc>
                <a:spcPct val="90000"/>
              </a:lnSpc>
              <a:spcAft>
                <a:spcPct val="30000"/>
              </a:spcAft>
              <a:buClr>
                <a:srgbClr val="FFFF00"/>
              </a:buClr>
            </a:pPr>
            <a:r>
              <a:rPr lang="en-US" sz="2800" dirty="0">
                <a:solidFill>
                  <a:schemeClr val="bg1"/>
                </a:solidFill>
              </a:rPr>
              <a:t>Combined 12-Step and formal treatment leads to better outcomes than found for either alone</a:t>
            </a:r>
          </a:p>
          <a:p>
            <a:pPr>
              <a:lnSpc>
                <a:spcPct val="90000"/>
              </a:lnSpc>
              <a:spcAft>
                <a:spcPct val="30000"/>
              </a:spcAft>
              <a:buClr>
                <a:srgbClr val="FFFF00"/>
              </a:buClr>
            </a:pPr>
            <a:r>
              <a:rPr lang="en-US" sz="2800" dirty="0">
                <a:solidFill>
                  <a:schemeClr val="bg1"/>
                </a:solidFill>
              </a:rPr>
              <a:t>Engaging in other 12-Step group activities seems more helpful than </a:t>
            </a:r>
            <a:r>
              <a:rPr lang="en-US" sz="2800" dirty="0" smtClean="0">
                <a:solidFill>
                  <a:schemeClr val="bg1"/>
                </a:solidFill>
              </a:rPr>
              <a:t>merely attending </a:t>
            </a:r>
            <a:r>
              <a:rPr lang="en-US" sz="2800" dirty="0">
                <a:solidFill>
                  <a:schemeClr val="bg1"/>
                </a:solidFill>
              </a:rPr>
              <a:t>meetings</a:t>
            </a:r>
          </a:p>
        </p:txBody>
      </p:sp>
      <p:sp>
        <p:nvSpPr>
          <p:cNvPr id="51204" name="Line 4"/>
          <p:cNvSpPr>
            <a:spLocks noChangeShapeType="1"/>
          </p:cNvSpPr>
          <p:nvPr/>
        </p:nvSpPr>
        <p:spPr bwMode="auto">
          <a:xfrm>
            <a:off x="0" y="1371600"/>
            <a:ext cx="9144000" cy="0"/>
          </a:xfrm>
          <a:prstGeom prst="line">
            <a:avLst/>
          </a:prstGeom>
          <a:noFill/>
          <a:ln w="635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647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641" y="3048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FFFF00"/>
                </a:solidFill>
                <a:latin typeface="Calibri" pitchFamily="34" charset="0"/>
                <a:cs typeface="Calibri" pitchFamily="34" charset="0"/>
              </a:rPr>
              <a:t>Background and Rationale for STAGE-12</a:t>
            </a:r>
            <a:endParaRPr lang="en-US" sz="3600" dirty="0">
              <a:solidFill>
                <a:srgbClr val="FFFF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133" y="1216668"/>
            <a:ext cx="8920922" cy="50138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33269" y="6324600"/>
            <a:ext cx="46520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rgbClr val="FFFF00"/>
                </a:solidFill>
              </a:rPr>
              <a:t>Addiction</a:t>
            </a:r>
            <a:r>
              <a:rPr lang="en-US" sz="1600" dirty="0">
                <a:solidFill>
                  <a:srgbClr val="FFFF00"/>
                </a:solidFill>
              </a:rPr>
              <a:t>, 102 (Supplement 1), 121-129, 2007  </a:t>
            </a: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19594" y="1066800"/>
            <a:ext cx="9144000" cy="0"/>
          </a:xfrm>
          <a:prstGeom prst="line">
            <a:avLst/>
          </a:prstGeom>
          <a:noFill/>
          <a:ln w="635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ln>
                <a:solidFill>
                  <a:srgbClr val="FF0000"/>
                </a:solidFill>
              </a:ln>
              <a:solidFill>
                <a:srgbClr val="000000"/>
              </a:solidFill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7032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8" name="Picture 2" descr="IMAGE5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81000"/>
            <a:ext cx="4419600" cy="518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5299" name="Rectangle 3"/>
          <p:cNvSpPr>
            <a:spLocks noChangeArrowheads="1"/>
          </p:cNvSpPr>
          <p:nvPr/>
        </p:nvSpPr>
        <p:spPr bwMode="auto">
          <a:xfrm>
            <a:off x="4724400" y="260350"/>
            <a:ext cx="4167188" cy="308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US" sz="2800">
                <a:solidFill>
                  <a:srgbClr val="FFFF00"/>
                </a:solidFill>
              </a:rPr>
              <a:t>  Jones would walk through a blizzard to score his  dope. </a:t>
            </a:r>
          </a:p>
          <a:p>
            <a:pPr algn="ctr"/>
            <a:r>
              <a:rPr lang="en-US" sz="2800">
                <a:solidFill>
                  <a:srgbClr val="FFFF00"/>
                </a:solidFill>
              </a:rPr>
              <a:t>The question remains: what will he do to get to a meeting?</a:t>
            </a:r>
          </a:p>
          <a:p>
            <a:pPr algn="ctr"/>
            <a:r>
              <a:rPr lang="en-US" sz="2800">
                <a:solidFill>
                  <a:srgbClr val="FFFF00"/>
                </a:solidFill>
              </a:rPr>
              <a:t>Will he go?</a:t>
            </a:r>
          </a:p>
        </p:txBody>
      </p:sp>
      <p:sp>
        <p:nvSpPr>
          <p:cNvPr id="55300" name="Rectangle 4"/>
          <p:cNvSpPr>
            <a:spLocks noChangeArrowheads="1"/>
          </p:cNvSpPr>
          <p:nvPr/>
        </p:nvSpPr>
        <p:spPr bwMode="auto">
          <a:xfrm>
            <a:off x="152400" y="6542088"/>
            <a:ext cx="37687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>
                <a:solidFill>
                  <a:srgbClr val="FFFF00"/>
                </a:solidFill>
              </a:rPr>
              <a:t>http://recoveryjonescartoons.com/book_1.htm</a:t>
            </a:r>
          </a:p>
        </p:txBody>
      </p:sp>
      <p:sp>
        <p:nvSpPr>
          <p:cNvPr id="55302" name="Text Box 6"/>
          <p:cNvSpPr txBox="1">
            <a:spLocks noChangeArrowheads="1"/>
          </p:cNvSpPr>
          <p:nvPr/>
        </p:nvSpPr>
        <p:spPr bwMode="auto">
          <a:xfrm>
            <a:off x="4724400" y="3505200"/>
            <a:ext cx="3810000" cy="1249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5000"/>
              </a:lnSpc>
              <a:spcBef>
                <a:spcPct val="20000"/>
              </a:spcBef>
            </a:pPr>
            <a:r>
              <a:rPr lang="en-US" sz="4000">
                <a:solidFill>
                  <a:srgbClr val="FF0000"/>
                </a:solidFill>
              </a:rPr>
              <a:t>Maybe, </a:t>
            </a:r>
          </a:p>
          <a:p>
            <a:pPr algn="ctr">
              <a:lnSpc>
                <a:spcPct val="85000"/>
              </a:lnSpc>
              <a:spcBef>
                <a:spcPct val="20000"/>
              </a:spcBef>
            </a:pPr>
            <a:r>
              <a:rPr lang="en-US" sz="4000">
                <a:solidFill>
                  <a:srgbClr val="FF0000"/>
                </a:solidFill>
              </a:rPr>
              <a:t>but maybe not!!</a:t>
            </a:r>
          </a:p>
        </p:txBody>
      </p:sp>
    </p:spTree>
    <p:extLst>
      <p:ext uri="{BB962C8B-B14F-4D97-AF65-F5344CB8AC3E}">
        <p14:creationId xmlns:p14="http://schemas.microsoft.com/office/powerpoint/2010/main" val="264705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382000" cy="4525963"/>
          </a:xfrm>
        </p:spPr>
        <p:txBody>
          <a:bodyPr/>
          <a:lstStyle/>
          <a:p>
            <a:pPr>
              <a:buClr>
                <a:srgbClr val="FFFF00"/>
              </a:buClr>
              <a:buSzPct val="110000"/>
              <a:buFont typeface="Symbol" pitchFamily="18" charset="2"/>
              <a:buNone/>
            </a:pPr>
            <a:r>
              <a:rPr lang="en-US">
                <a:solidFill>
                  <a:schemeClr val="bg1"/>
                </a:solidFill>
              </a:rPr>
              <a:t>  “An increasingly rigorous body of evidence suggests consistent benefits of self-help group involvement. Dropout and nonattendance rates are high, </a:t>
            </a:r>
            <a:r>
              <a:rPr lang="en-US" i="1" u="sng">
                <a:solidFill>
                  <a:schemeClr val="bg1"/>
                </a:solidFill>
              </a:rPr>
              <a:t>despite clinical recommendations to attend</a:t>
            </a:r>
            <a:r>
              <a:rPr lang="en-US">
                <a:solidFill>
                  <a:schemeClr val="bg1"/>
                </a:solidFill>
              </a:rPr>
              <a:t>.” </a:t>
            </a:r>
          </a:p>
          <a:p>
            <a:pPr>
              <a:buClr>
                <a:srgbClr val="FFFF00"/>
              </a:buClr>
              <a:buSzPct val="110000"/>
              <a:buFont typeface="Symbol" pitchFamily="18" charset="2"/>
              <a:buNone/>
            </a:pPr>
            <a:endParaRPr lang="en-US">
              <a:solidFill>
                <a:schemeClr val="bg1"/>
              </a:solidFill>
            </a:endParaRPr>
          </a:p>
          <a:p>
            <a:pPr>
              <a:buClr>
                <a:srgbClr val="FFFF00"/>
              </a:buClr>
              <a:buSzPct val="110000"/>
              <a:buFont typeface="Symbol" pitchFamily="18" charset="2"/>
              <a:buNone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57347" name="Text Box 3"/>
          <p:cNvSpPr txBox="1">
            <a:spLocks noChangeArrowheads="1"/>
          </p:cNvSpPr>
          <p:nvPr/>
        </p:nvSpPr>
        <p:spPr bwMode="auto">
          <a:xfrm>
            <a:off x="152400" y="6426200"/>
            <a:ext cx="11445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FFFF00"/>
                </a:solidFill>
                <a:latin typeface="Times New Roman" pitchFamily="18" charset="0"/>
              </a:rPr>
              <a:t>Kelly, 2003</a:t>
            </a:r>
          </a:p>
        </p:txBody>
      </p:sp>
      <p:sp>
        <p:nvSpPr>
          <p:cNvPr id="57348" name="Line 4"/>
          <p:cNvSpPr>
            <a:spLocks noChangeShapeType="1"/>
          </p:cNvSpPr>
          <p:nvPr/>
        </p:nvSpPr>
        <p:spPr bwMode="auto">
          <a:xfrm>
            <a:off x="0" y="914400"/>
            <a:ext cx="9144000" cy="0"/>
          </a:xfrm>
          <a:prstGeom prst="line">
            <a:avLst/>
          </a:prstGeom>
          <a:noFill/>
          <a:ln w="3175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49" name="Line 5"/>
          <p:cNvSpPr>
            <a:spLocks noChangeShapeType="1"/>
          </p:cNvSpPr>
          <p:nvPr/>
        </p:nvSpPr>
        <p:spPr bwMode="auto">
          <a:xfrm>
            <a:off x="0" y="4267200"/>
            <a:ext cx="9144000" cy="0"/>
          </a:xfrm>
          <a:prstGeom prst="line">
            <a:avLst/>
          </a:prstGeom>
          <a:noFill/>
          <a:ln w="3175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0" name="Text Box 6"/>
          <p:cNvSpPr txBox="1">
            <a:spLocks noChangeArrowheads="1"/>
          </p:cNvSpPr>
          <p:nvPr/>
        </p:nvSpPr>
        <p:spPr bwMode="auto">
          <a:xfrm>
            <a:off x="5943600" y="4876800"/>
            <a:ext cx="1790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00"/>
                </a:solidFill>
                <a:latin typeface="Times New Roman" pitchFamily="18" charset="0"/>
              </a:rPr>
              <a:t>(emphasis added)</a:t>
            </a:r>
          </a:p>
        </p:txBody>
      </p:sp>
    </p:spTree>
    <p:extLst>
      <p:ext uri="{BB962C8B-B14F-4D97-AF65-F5344CB8AC3E}">
        <p14:creationId xmlns:p14="http://schemas.microsoft.com/office/powerpoint/2010/main" val="2184994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15324</TotalTime>
  <Words>1742</Words>
  <Application>Microsoft Office PowerPoint</Application>
  <PresentationFormat>On-screen Show (4:3)</PresentationFormat>
  <Paragraphs>400</Paragraphs>
  <Slides>34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The Crushing Weight of the Data Support the Potential Positive Benefits of 12-Step Involvement</vt:lpstr>
      <vt:lpstr>Findings from Previous Research on  12-Step Involvement</vt:lpstr>
      <vt:lpstr>Background and Rationale for STAGE-12</vt:lpstr>
      <vt:lpstr>PowerPoint Presentation</vt:lpstr>
      <vt:lpstr>PowerPoint Presentation</vt:lpstr>
      <vt:lpstr>Summary and Recommendations from  William Miller on 12-Step Involvement</vt:lpstr>
      <vt:lpstr>Elements of the STAGE-12 Intervention</vt:lpstr>
      <vt:lpstr>STAGE-12 Therapy Manual</vt:lpstr>
      <vt:lpstr>Basic Study Questions</vt:lpstr>
      <vt:lpstr>PowerPoint Presentation</vt:lpstr>
      <vt:lpstr>STAGE-12 Baseline Participant Demographic Information </vt:lpstr>
      <vt:lpstr>STAGE-12 Baseline Participant Demographic Information </vt:lpstr>
      <vt:lpstr>DSM-IV Dependence Diagnoses  </vt:lpstr>
      <vt:lpstr>STAGE-12 Baseline Clinical and  Trial-Related Characteristics</vt:lpstr>
      <vt:lpstr>Percent of Sample Endorsing Items from the Drug Section of the ASI </vt:lpstr>
      <vt:lpstr>Prior 12-Step Experience  </vt:lpstr>
      <vt:lpstr>Stimulant Use Outcomes</vt:lpstr>
      <vt:lpstr>Percent of Participants Entering Trial Stimulant-Free  based on Baseline Self-Report and Urinalysis</vt:lpstr>
      <vt:lpstr>Interpretation of Zero-Inflated Negative Binomial Models </vt:lpstr>
      <vt:lpstr>Interpretation of Zero-Inflated Negative Binomial Models</vt:lpstr>
      <vt:lpstr> Interaction Odds Ratios and Incidence Rate Ratios:  Days of Stimulant Substance Use within 30-day Window of Assessment </vt:lpstr>
      <vt:lpstr>Primary Outcome: Observed Percentage of Zero Days of Stimulant Use within 30-day Window</vt:lpstr>
      <vt:lpstr>Primary Outcome: Observed Average Number of Stimulant Use Days within 30-day Window</vt:lpstr>
      <vt:lpstr>Model-based Average Predicted Probabilities of Having a Positive Urine Screen for Stimulants</vt:lpstr>
      <vt:lpstr>Percentage of Subjects with ASI Drug Composite Scores = 0 and Means for those with Scores &gt; 0</vt:lpstr>
      <vt:lpstr>PowerPoint Presentation</vt:lpstr>
      <vt:lpstr>Secondary Outcome Measures on which Differences were Found between STAGE-12 and TAU</vt:lpstr>
      <vt:lpstr>Number of Other Self-Help Activities and  Days of Doing Service at 12-Step Meetings (SHAQ)</vt:lpstr>
      <vt:lpstr>Summary: STAGE-12 vs TAU</vt:lpstr>
      <vt:lpstr>PowerPoint Presentation</vt:lpstr>
    </vt:vector>
  </TitlesOfParts>
  <Company>University of Washington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STAGE-12  Individual Counseling Sessions Including Intensive Referral</dc:title>
  <dc:creator>ADAI</dc:creator>
  <cp:lastModifiedBy>Meg Brunner</cp:lastModifiedBy>
  <cp:revision>111</cp:revision>
  <dcterms:created xsi:type="dcterms:W3CDTF">2007-10-30T16:32:36Z</dcterms:created>
  <dcterms:modified xsi:type="dcterms:W3CDTF">2012-06-18T17:51:34Z</dcterms:modified>
</cp:coreProperties>
</file>