
<file path=[Content_Types].xml><?xml version="1.0" encoding="utf-8"?>
<Types xmlns="http://schemas.openxmlformats.org/package/2006/content-types">
  <Default Extension="png" ContentType="image/png"/>
  <Default Extension="bin" ContentType="application/vnd.openxmlformats-officedocument.oleObject"/>
  <Default Extension="xls" ContentType="application/vnd.ms-exce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7" r:id="rId3"/>
    <p:sldMasterId id="2147483692" r:id="rId4"/>
  </p:sldMasterIdLst>
  <p:notesMasterIdLst>
    <p:notesMasterId r:id="rId43"/>
  </p:notesMasterIdLst>
  <p:sldIdLst>
    <p:sldId id="464" r:id="rId5"/>
    <p:sldId id="463" r:id="rId6"/>
    <p:sldId id="558" r:id="rId7"/>
    <p:sldId id="548" r:id="rId8"/>
    <p:sldId id="546" r:id="rId9"/>
    <p:sldId id="547" r:id="rId10"/>
    <p:sldId id="529" r:id="rId11"/>
    <p:sldId id="540" r:id="rId12"/>
    <p:sldId id="538" r:id="rId13"/>
    <p:sldId id="541" r:id="rId14"/>
    <p:sldId id="542" r:id="rId15"/>
    <p:sldId id="530" r:id="rId16"/>
    <p:sldId id="531" r:id="rId17"/>
    <p:sldId id="549" r:id="rId18"/>
    <p:sldId id="550" r:id="rId19"/>
    <p:sldId id="552" r:id="rId20"/>
    <p:sldId id="551" r:id="rId21"/>
    <p:sldId id="574" r:id="rId22"/>
    <p:sldId id="575" r:id="rId23"/>
    <p:sldId id="528" r:id="rId24"/>
    <p:sldId id="506" r:id="rId25"/>
    <p:sldId id="497" r:id="rId26"/>
    <p:sldId id="498" r:id="rId27"/>
    <p:sldId id="564" r:id="rId28"/>
    <p:sldId id="567" r:id="rId29"/>
    <p:sldId id="568" r:id="rId30"/>
    <p:sldId id="571" r:id="rId31"/>
    <p:sldId id="573" r:id="rId32"/>
    <p:sldId id="572" r:id="rId33"/>
    <p:sldId id="560" r:id="rId34"/>
    <p:sldId id="561" r:id="rId35"/>
    <p:sldId id="576" r:id="rId36"/>
    <p:sldId id="513" r:id="rId37"/>
    <p:sldId id="514" r:id="rId38"/>
    <p:sldId id="515" r:id="rId39"/>
    <p:sldId id="516" r:id="rId40"/>
    <p:sldId id="517" r:id="rId41"/>
    <p:sldId id="511" r:id="rId42"/>
  </p:sldIdLst>
  <p:sldSz cx="9144000" cy="6858000" type="screen4x3"/>
  <p:notesSz cx="7007225" cy="9288463"/>
  <p:defaultTextStyle>
    <a:defPPr>
      <a:defRPr lang="en-US"/>
    </a:defPPr>
    <a:lvl1pPr algn="l" rtl="0" eaLnBrk="0" fontAlgn="base" hangingPunct="0">
      <a:spcBef>
        <a:spcPct val="15000"/>
      </a:spcBef>
      <a:spcAft>
        <a:spcPct val="0"/>
      </a:spcAft>
      <a:buClr>
        <a:schemeClr val="bg2"/>
      </a:buClr>
      <a:defRPr sz="2200" b="1" kern="1200">
        <a:solidFill>
          <a:schemeClr val="bg2"/>
        </a:solidFill>
        <a:latin typeface="Batang" pitchFamily="18" charset="-127"/>
        <a:ea typeface="+mn-ea"/>
        <a:cs typeface="+mn-cs"/>
      </a:defRPr>
    </a:lvl1pPr>
    <a:lvl2pPr marL="457200" algn="l" rtl="0" eaLnBrk="0" fontAlgn="base" hangingPunct="0">
      <a:spcBef>
        <a:spcPct val="15000"/>
      </a:spcBef>
      <a:spcAft>
        <a:spcPct val="0"/>
      </a:spcAft>
      <a:buClr>
        <a:schemeClr val="bg2"/>
      </a:buClr>
      <a:defRPr sz="2200" b="1" kern="1200">
        <a:solidFill>
          <a:schemeClr val="bg2"/>
        </a:solidFill>
        <a:latin typeface="Batang" pitchFamily="18" charset="-127"/>
        <a:ea typeface="+mn-ea"/>
        <a:cs typeface="+mn-cs"/>
      </a:defRPr>
    </a:lvl2pPr>
    <a:lvl3pPr marL="914400" algn="l" rtl="0" eaLnBrk="0" fontAlgn="base" hangingPunct="0">
      <a:spcBef>
        <a:spcPct val="15000"/>
      </a:spcBef>
      <a:spcAft>
        <a:spcPct val="0"/>
      </a:spcAft>
      <a:buClr>
        <a:schemeClr val="bg2"/>
      </a:buClr>
      <a:defRPr sz="2200" b="1" kern="1200">
        <a:solidFill>
          <a:schemeClr val="bg2"/>
        </a:solidFill>
        <a:latin typeface="Batang" pitchFamily="18" charset="-127"/>
        <a:ea typeface="+mn-ea"/>
        <a:cs typeface="+mn-cs"/>
      </a:defRPr>
    </a:lvl3pPr>
    <a:lvl4pPr marL="1371600" algn="l" rtl="0" eaLnBrk="0" fontAlgn="base" hangingPunct="0">
      <a:spcBef>
        <a:spcPct val="15000"/>
      </a:spcBef>
      <a:spcAft>
        <a:spcPct val="0"/>
      </a:spcAft>
      <a:buClr>
        <a:schemeClr val="bg2"/>
      </a:buClr>
      <a:defRPr sz="2200" b="1" kern="1200">
        <a:solidFill>
          <a:schemeClr val="bg2"/>
        </a:solidFill>
        <a:latin typeface="Batang" pitchFamily="18" charset="-127"/>
        <a:ea typeface="+mn-ea"/>
        <a:cs typeface="+mn-cs"/>
      </a:defRPr>
    </a:lvl4pPr>
    <a:lvl5pPr marL="1828800" algn="l" rtl="0" eaLnBrk="0" fontAlgn="base" hangingPunct="0">
      <a:spcBef>
        <a:spcPct val="15000"/>
      </a:spcBef>
      <a:spcAft>
        <a:spcPct val="0"/>
      </a:spcAft>
      <a:buClr>
        <a:schemeClr val="bg2"/>
      </a:buClr>
      <a:defRPr sz="2200" b="1" kern="1200">
        <a:solidFill>
          <a:schemeClr val="bg2"/>
        </a:solidFill>
        <a:latin typeface="Batang" pitchFamily="18" charset="-127"/>
        <a:ea typeface="+mn-ea"/>
        <a:cs typeface="+mn-cs"/>
      </a:defRPr>
    </a:lvl5pPr>
    <a:lvl6pPr marL="2286000" algn="l" defTabSz="914400" rtl="0" eaLnBrk="1" latinLnBrk="0" hangingPunct="1">
      <a:defRPr sz="2200" b="1" kern="1200">
        <a:solidFill>
          <a:schemeClr val="bg2"/>
        </a:solidFill>
        <a:latin typeface="Batang" pitchFamily="18" charset="-127"/>
        <a:ea typeface="+mn-ea"/>
        <a:cs typeface="+mn-cs"/>
      </a:defRPr>
    </a:lvl6pPr>
    <a:lvl7pPr marL="2743200" algn="l" defTabSz="914400" rtl="0" eaLnBrk="1" latinLnBrk="0" hangingPunct="1">
      <a:defRPr sz="2200" b="1" kern="1200">
        <a:solidFill>
          <a:schemeClr val="bg2"/>
        </a:solidFill>
        <a:latin typeface="Batang" pitchFamily="18" charset="-127"/>
        <a:ea typeface="+mn-ea"/>
        <a:cs typeface="+mn-cs"/>
      </a:defRPr>
    </a:lvl7pPr>
    <a:lvl8pPr marL="3200400" algn="l" defTabSz="914400" rtl="0" eaLnBrk="1" latinLnBrk="0" hangingPunct="1">
      <a:defRPr sz="2200" b="1" kern="1200">
        <a:solidFill>
          <a:schemeClr val="bg2"/>
        </a:solidFill>
        <a:latin typeface="Batang" pitchFamily="18" charset="-127"/>
        <a:ea typeface="+mn-ea"/>
        <a:cs typeface="+mn-cs"/>
      </a:defRPr>
    </a:lvl8pPr>
    <a:lvl9pPr marL="3657600" algn="l" defTabSz="914400" rtl="0" eaLnBrk="1" latinLnBrk="0" hangingPunct="1">
      <a:defRPr sz="2200" b="1" kern="1200">
        <a:solidFill>
          <a:schemeClr val="bg2"/>
        </a:solidFill>
        <a:latin typeface="Batang" pitchFamily="18" charset="-127"/>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0080"/>
    <a:srgbClr val="008000"/>
    <a:srgbClr val="006600"/>
    <a:srgbClr val="DAEDEF"/>
    <a:srgbClr val="CCECFF"/>
    <a:srgbClr val="CCFFFF"/>
    <a:srgbClr val="FF00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9649" autoAdjust="0"/>
  </p:normalViewPr>
  <p:slideViewPr>
    <p:cSldViewPr>
      <p:cViewPr varScale="1">
        <p:scale>
          <a:sx n="109" d="100"/>
          <a:sy n="109" d="100"/>
        </p:scale>
        <p:origin x="-3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28"/>
    </p:cViewPr>
  </p:sorterViewPr>
  <p:notesViewPr>
    <p:cSldViewPr>
      <p:cViewPr>
        <p:scale>
          <a:sx n="100" d="100"/>
          <a:sy n="100" d="100"/>
        </p:scale>
        <p:origin x="-1500" y="360"/>
      </p:cViewPr>
      <p:guideLst>
        <p:guide orient="horz" pos="2926"/>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798" baseline="0" dirty="0">
                <a:solidFill>
                  <a:srgbClr val="800080"/>
                </a:solidFill>
              </a:rPr>
              <a:t>Percent of </a:t>
            </a:r>
            <a:r>
              <a:rPr lang="en-US" sz="2798" baseline="0" dirty="0" smtClean="0">
                <a:solidFill>
                  <a:srgbClr val="800080"/>
                </a:solidFill>
              </a:rPr>
              <a:t>participants attending 3 or more REMAS/REMAS-CA sessions</a:t>
            </a:r>
            <a:endParaRPr lang="en-US" sz="2800" baseline="0" dirty="0">
              <a:solidFill>
                <a:srgbClr val="800080"/>
              </a:solidFill>
            </a:endParaRPr>
          </a:p>
        </c:rich>
      </c:tx>
      <c:layout>
        <c:manualLayout>
          <c:xMode val="edge"/>
          <c:yMode val="edge"/>
          <c:x val="0.18113665938816473"/>
          <c:y val="3.1662133142448104E-2"/>
        </c:manualLayout>
      </c:layout>
      <c:overlay val="0"/>
    </c:title>
    <c:autoTitleDeleted val="0"/>
    <c:plotArea>
      <c:layout>
        <c:manualLayout>
          <c:layoutTarget val="inner"/>
          <c:xMode val="edge"/>
          <c:yMode val="edge"/>
          <c:x val="0.1688678321989413"/>
          <c:y val="0.22317663650252673"/>
          <c:w val="0.75476667111526319"/>
          <c:h val="0.47633016849147158"/>
        </c:manualLayout>
      </c:layout>
      <c:barChart>
        <c:barDir val="col"/>
        <c:grouping val="clustered"/>
        <c:varyColors val="0"/>
        <c:ser>
          <c:idx val="0"/>
          <c:order val="0"/>
          <c:tx>
            <c:strRef>
              <c:f>Sheet1!$C$1</c:f>
              <c:strCache>
                <c:ptCount val="1"/>
                <c:pt idx="0">
                  <c:v>Series 1</c:v>
                </c:pt>
              </c:strCache>
            </c:strRef>
          </c:tx>
          <c:invertIfNegative val="0"/>
          <c:dLbls>
            <c:dLblPos val="ctr"/>
            <c:showLegendKey val="0"/>
            <c:showVal val="1"/>
            <c:showCatName val="0"/>
            <c:showSerName val="0"/>
            <c:showPercent val="0"/>
            <c:showBubbleSize val="0"/>
            <c:showLeaderLines val="0"/>
          </c:dLbls>
          <c:cat>
            <c:strRef>
              <c:f>Sheet1!$A$3:$A$5</c:f>
              <c:strCache>
                <c:ptCount val="3"/>
                <c:pt idx="0">
                  <c:v>REMAS-CA</c:v>
                </c:pt>
                <c:pt idx="2">
                  <c:v>REMAS</c:v>
                </c:pt>
              </c:strCache>
            </c:strRef>
          </c:cat>
          <c:val>
            <c:numRef>
              <c:f>Sheet1!$B$3:$B$5</c:f>
              <c:numCache>
                <c:formatCode>General</c:formatCode>
                <c:ptCount val="3"/>
              </c:numCache>
            </c:numRef>
          </c:val>
        </c:ser>
        <c:ser>
          <c:idx val="1"/>
          <c:order val="1"/>
          <c:spPr>
            <a:solidFill>
              <a:srgbClr val="008000"/>
            </a:solidFill>
          </c:spPr>
          <c:invertIfNegative val="0"/>
          <c:dLbls>
            <c:txPr>
              <a:bodyPr/>
              <a:lstStyle/>
              <a:p>
                <a:pPr>
                  <a:defRPr baseline="0">
                    <a:solidFill>
                      <a:schemeClr val="tx1"/>
                    </a:solidFill>
                  </a:defRPr>
                </a:pPr>
                <a:endParaRPr lang="en-US"/>
              </a:p>
            </c:txPr>
            <c:dLblPos val="ctr"/>
            <c:showLegendKey val="0"/>
            <c:showVal val="1"/>
            <c:showCatName val="0"/>
            <c:showSerName val="0"/>
            <c:showPercent val="0"/>
            <c:showBubbleSize val="0"/>
            <c:showLeaderLines val="0"/>
          </c:dLbls>
          <c:cat>
            <c:strRef>
              <c:f>Sheet1!$A$3:$A$5</c:f>
              <c:strCache>
                <c:ptCount val="3"/>
                <c:pt idx="0">
                  <c:v>REMAS-CA</c:v>
                </c:pt>
                <c:pt idx="2">
                  <c:v>REMAS</c:v>
                </c:pt>
              </c:strCache>
            </c:strRef>
          </c:cat>
          <c:val>
            <c:numRef>
              <c:f>Sheet1!$C$3:$C$5</c:f>
              <c:numCache>
                <c:formatCode>General</c:formatCode>
                <c:ptCount val="3"/>
                <c:pt idx="0">
                  <c:v>87</c:v>
                </c:pt>
                <c:pt idx="2">
                  <c:v>75.2</c:v>
                </c:pt>
              </c:numCache>
            </c:numRef>
          </c:val>
        </c:ser>
        <c:ser>
          <c:idx val="2"/>
          <c:order val="2"/>
          <c:tx>
            <c:strRef>
              <c:f>Sheet1!$D$1</c:f>
              <c:strCache>
                <c:ptCount val="1"/>
                <c:pt idx="0">
                  <c:v>Column2</c:v>
                </c:pt>
              </c:strCache>
            </c:strRef>
          </c:tx>
          <c:invertIfNegative val="0"/>
          <c:dLbls>
            <c:dLblPos val="ctr"/>
            <c:showLegendKey val="0"/>
            <c:showVal val="1"/>
            <c:showCatName val="0"/>
            <c:showSerName val="0"/>
            <c:showPercent val="0"/>
            <c:showBubbleSize val="0"/>
            <c:showLeaderLines val="0"/>
          </c:dLbls>
          <c:cat>
            <c:strRef>
              <c:f>Sheet1!$A$3:$A$5</c:f>
              <c:strCache>
                <c:ptCount val="3"/>
                <c:pt idx="0">
                  <c:v>REMAS-CA</c:v>
                </c:pt>
                <c:pt idx="2">
                  <c:v>REMAS</c:v>
                </c:pt>
              </c:strCache>
            </c:strRef>
          </c:cat>
          <c:val>
            <c:numRef>
              <c:f>Sheet1!$D$3:$D$5</c:f>
              <c:numCache>
                <c:formatCode>General</c:formatCode>
                <c:ptCount val="3"/>
              </c:numCache>
            </c:numRef>
          </c:val>
        </c:ser>
        <c:dLbls>
          <c:showLegendKey val="0"/>
          <c:showVal val="0"/>
          <c:showCatName val="0"/>
          <c:showSerName val="0"/>
          <c:showPercent val="0"/>
          <c:showBubbleSize val="0"/>
        </c:dLbls>
        <c:gapWidth val="250"/>
        <c:overlap val="13"/>
        <c:axId val="174582016"/>
        <c:axId val="175636864"/>
      </c:barChart>
      <c:catAx>
        <c:axId val="174582016"/>
        <c:scaling>
          <c:orientation val="minMax"/>
        </c:scaling>
        <c:delete val="0"/>
        <c:axPos val="b"/>
        <c:title>
          <c:tx>
            <c:rich>
              <a:bodyPr/>
              <a:lstStyle/>
              <a:p>
                <a:pPr>
                  <a:defRPr sz="3194" b="1" i="0" u="none" strike="noStrike" baseline="0">
                    <a:solidFill>
                      <a:srgbClr val="008000"/>
                    </a:solidFill>
                    <a:latin typeface="Times New Roman"/>
                    <a:ea typeface="Times New Roman"/>
                    <a:cs typeface="Times New Roman"/>
                  </a:defRPr>
                </a:pPr>
                <a:r>
                  <a:rPr lang="en-US"/>
                  <a:t>Intervention</a:t>
                </a:r>
              </a:p>
            </c:rich>
          </c:tx>
          <c:layout>
            <c:manualLayout>
              <c:xMode val="edge"/>
              <c:yMode val="edge"/>
              <c:x val="0.38849191645162001"/>
              <c:y val="0.82011204963015993"/>
            </c:manualLayout>
          </c:layout>
          <c:overlay val="0"/>
        </c:title>
        <c:numFmt formatCode="General" sourceLinked="1"/>
        <c:majorTickMark val="none"/>
        <c:minorTickMark val="none"/>
        <c:tickLblPos val="nextTo"/>
        <c:txPr>
          <a:bodyPr/>
          <a:lstStyle/>
          <a:p>
            <a:pPr>
              <a:defRPr sz="1856" baseline="0">
                <a:solidFill>
                  <a:srgbClr val="800080"/>
                </a:solidFill>
              </a:defRPr>
            </a:pPr>
            <a:endParaRPr lang="en-US"/>
          </a:p>
        </c:txPr>
        <c:crossAx val="175636864"/>
        <c:crosses val="autoZero"/>
        <c:auto val="1"/>
        <c:lblAlgn val="ctr"/>
        <c:lblOffset val="100"/>
        <c:noMultiLvlLbl val="0"/>
      </c:catAx>
      <c:valAx>
        <c:axId val="175636864"/>
        <c:scaling>
          <c:orientation val="minMax"/>
          <c:max val="100"/>
          <c:min val="0"/>
        </c:scaling>
        <c:delete val="0"/>
        <c:axPos val="l"/>
        <c:majorGridlines>
          <c:spPr>
            <a:ln>
              <a:solidFill>
                <a:srgbClr val="000000"/>
              </a:solidFill>
            </a:ln>
          </c:spPr>
        </c:majorGridlines>
        <c:title>
          <c:tx>
            <c:rich>
              <a:bodyPr/>
              <a:lstStyle/>
              <a:p>
                <a:pPr>
                  <a:defRPr sz="2054" b="1" i="0" u="none" strike="noStrike" baseline="0">
                    <a:solidFill>
                      <a:srgbClr val="008000"/>
                    </a:solidFill>
                    <a:latin typeface="Times New Roman"/>
                    <a:ea typeface="Times New Roman"/>
                    <a:cs typeface="Times New Roman"/>
                  </a:defRPr>
                </a:pPr>
                <a:r>
                  <a:rPr lang="en-US"/>
                  <a:t>Percent </a:t>
                </a:r>
              </a:p>
            </c:rich>
          </c:tx>
          <c:layout>
            <c:manualLayout>
              <c:xMode val="edge"/>
              <c:yMode val="edge"/>
              <c:x val="1.4903610234840518E-2"/>
              <c:y val="0.34935295909068054"/>
            </c:manualLayout>
          </c:layout>
          <c:overlay val="0"/>
        </c:title>
        <c:numFmt formatCode="General" sourceLinked="1"/>
        <c:majorTickMark val="out"/>
        <c:minorTickMark val="none"/>
        <c:tickLblPos val="nextTo"/>
        <c:spPr>
          <a:noFill/>
          <a:ln>
            <a:solidFill>
              <a:srgbClr val="000000"/>
            </a:solidFill>
          </a:ln>
        </c:spPr>
        <c:txPr>
          <a:bodyPr/>
          <a:lstStyle/>
          <a:p>
            <a:pPr>
              <a:defRPr baseline="0">
                <a:solidFill>
                  <a:schemeClr val="bg2"/>
                </a:solidFill>
              </a:defRPr>
            </a:pPr>
            <a:endParaRPr lang="en-US"/>
          </a:p>
        </c:txPr>
        <c:crossAx val="174582016"/>
        <c:crosses val="autoZero"/>
        <c:crossBetween val="between"/>
      </c:valAx>
      <c:spPr>
        <a:solidFill>
          <a:schemeClr val="tx1">
            <a:lumMod val="85000"/>
          </a:schemeClr>
        </a:solidFill>
        <a:ln w="26205">
          <a:solidFill>
            <a:schemeClr val="bg2"/>
          </a:solidFill>
        </a:ln>
      </c:spPr>
    </c:plotArea>
    <c:plotVisOnly val="1"/>
    <c:dispBlanksAs val="gap"/>
    <c:showDLblsOverMax val="0"/>
  </c:chart>
  <c:txPr>
    <a:bodyPr/>
    <a:lstStyle/>
    <a:p>
      <a:pPr>
        <a:defRPr sz="1856" b="1" i="0" baseline="0">
          <a:solidFill>
            <a:srgbClr val="006600"/>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553780042200608"/>
          <c:y val="5.5455186157285889E-2"/>
          <c:w val="0.75856106222016362"/>
          <c:h val="0.70415309077744592"/>
        </c:manualLayout>
      </c:layout>
      <c:barChart>
        <c:barDir val="col"/>
        <c:grouping val="clustered"/>
        <c:varyColors val="0"/>
        <c:ser>
          <c:idx val="0"/>
          <c:order val="0"/>
          <c:tx>
            <c:strRef>
              <c:f>Sheet1!$B$1</c:f>
              <c:strCache>
                <c:ptCount val="1"/>
                <c:pt idx="0">
                  <c:v>Baseline</c:v>
                </c:pt>
              </c:strCache>
            </c:strRef>
          </c:tx>
          <c:spPr>
            <a:solidFill>
              <a:srgbClr val="C00000"/>
            </a:solidFill>
          </c:spPr>
          <c:invertIfNegative val="0"/>
          <c:dLbls>
            <c:txPr>
              <a:bodyPr/>
              <a:lstStyle/>
              <a:p>
                <a:pPr>
                  <a:defRPr b="1" i="0" baseline="0"/>
                </a:pPr>
                <a:endParaRPr lang="en-US"/>
              </a:p>
            </c:txPr>
            <c:dLblPos val="ctr"/>
            <c:showLegendKey val="0"/>
            <c:showVal val="1"/>
            <c:showCatName val="0"/>
            <c:showSerName val="0"/>
            <c:showPercent val="0"/>
            <c:showBubbleSize val="0"/>
            <c:showLeaderLines val="0"/>
          </c:dLbls>
          <c:cat>
            <c:strRef>
              <c:f>Sheet1!$A$2:$A$4</c:f>
              <c:strCache>
                <c:ptCount val="3"/>
                <c:pt idx="0">
                  <c:v>Category 2</c:v>
                </c:pt>
                <c:pt idx="2">
                  <c:v>Category 4</c:v>
                </c:pt>
              </c:strCache>
            </c:strRef>
          </c:cat>
          <c:val>
            <c:numRef>
              <c:f>Sheet1!$B$2:$B$4</c:f>
              <c:numCache>
                <c:formatCode>General</c:formatCode>
                <c:ptCount val="3"/>
                <c:pt idx="0">
                  <c:v>40</c:v>
                </c:pt>
                <c:pt idx="2">
                  <c:v>41</c:v>
                </c:pt>
              </c:numCache>
            </c:numRef>
          </c:val>
        </c:ser>
        <c:ser>
          <c:idx val="1"/>
          <c:order val="1"/>
          <c:tx>
            <c:strRef>
              <c:f>Sheet1!$C$1</c:f>
              <c:strCache>
                <c:ptCount val="1"/>
                <c:pt idx="0">
                  <c:v>Column1</c:v>
                </c:pt>
              </c:strCache>
            </c:strRef>
          </c:tx>
          <c:invertIfNegative val="0"/>
          <c:dLbls>
            <c:dLblPos val="ctr"/>
            <c:showLegendKey val="0"/>
            <c:showVal val="1"/>
            <c:showCatName val="0"/>
            <c:showSerName val="0"/>
            <c:showPercent val="0"/>
            <c:showBubbleSize val="0"/>
            <c:showLeaderLines val="0"/>
          </c:dLbls>
          <c:cat>
            <c:strRef>
              <c:f>Sheet1!$A$2:$A$4</c:f>
              <c:strCache>
                <c:ptCount val="3"/>
                <c:pt idx="0">
                  <c:v>Category 2</c:v>
                </c:pt>
                <c:pt idx="2">
                  <c:v>Category 4</c:v>
                </c:pt>
              </c:strCache>
            </c:strRef>
          </c:cat>
          <c:val>
            <c:numRef>
              <c:f>Sheet1!$C$2:$C$4</c:f>
              <c:numCache>
                <c:formatCode>General</c:formatCode>
                <c:ptCount val="3"/>
              </c:numCache>
            </c:numRef>
          </c:val>
        </c:ser>
        <c:ser>
          <c:idx val="2"/>
          <c:order val="2"/>
          <c:tx>
            <c:strRef>
              <c:f>Sheet1!$D$1</c:f>
              <c:strCache>
                <c:ptCount val="1"/>
                <c:pt idx="0">
                  <c:v>3 Month</c:v>
                </c:pt>
              </c:strCache>
            </c:strRef>
          </c:tx>
          <c:spPr>
            <a:solidFill>
              <a:schemeClr val="bg1"/>
            </a:solidFill>
          </c:spPr>
          <c:invertIfNegative val="0"/>
          <c:dLbls>
            <c:txPr>
              <a:bodyPr/>
              <a:lstStyle/>
              <a:p>
                <a:pPr>
                  <a:defRPr b="1" i="0" baseline="0"/>
                </a:pPr>
                <a:endParaRPr lang="en-US"/>
              </a:p>
            </c:txPr>
            <c:dLblPos val="ctr"/>
            <c:showLegendKey val="0"/>
            <c:showVal val="1"/>
            <c:showCatName val="0"/>
            <c:showSerName val="0"/>
            <c:showPercent val="0"/>
            <c:showBubbleSize val="0"/>
            <c:showLeaderLines val="0"/>
          </c:dLbls>
          <c:cat>
            <c:strRef>
              <c:f>Sheet1!$A$2:$A$4</c:f>
              <c:strCache>
                <c:ptCount val="3"/>
                <c:pt idx="0">
                  <c:v>Category 2</c:v>
                </c:pt>
                <c:pt idx="2">
                  <c:v>Category 4</c:v>
                </c:pt>
              </c:strCache>
            </c:strRef>
          </c:cat>
          <c:val>
            <c:numRef>
              <c:f>Sheet1!$D$2:$D$4</c:f>
              <c:numCache>
                <c:formatCode>General</c:formatCode>
                <c:ptCount val="3"/>
                <c:pt idx="0">
                  <c:v>27</c:v>
                </c:pt>
                <c:pt idx="2">
                  <c:v>43</c:v>
                </c:pt>
              </c:numCache>
            </c:numRef>
          </c:val>
        </c:ser>
        <c:dLbls>
          <c:showLegendKey val="0"/>
          <c:showVal val="0"/>
          <c:showCatName val="0"/>
          <c:showSerName val="0"/>
          <c:showPercent val="0"/>
          <c:showBubbleSize val="0"/>
        </c:dLbls>
        <c:gapWidth val="250"/>
        <c:overlap val="25"/>
        <c:axId val="174910080"/>
        <c:axId val="175579904"/>
      </c:barChart>
      <c:catAx>
        <c:axId val="174910080"/>
        <c:scaling>
          <c:orientation val="minMax"/>
        </c:scaling>
        <c:delete val="0"/>
        <c:axPos val="b"/>
        <c:majorGridlines/>
        <c:title>
          <c:tx>
            <c:rich>
              <a:bodyPr/>
              <a:lstStyle/>
              <a:p>
                <a:pPr>
                  <a:defRPr sz="2394" b="1" i="0" u="none" strike="noStrike" baseline="0">
                    <a:solidFill>
                      <a:srgbClr val="000000"/>
                    </a:solidFill>
                    <a:latin typeface="Times New Roman"/>
                    <a:ea typeface="Times New Roman"/>
                    <a:cs typeface="Times New Roman"/>
                  </a:defRPr>
                </a:pPr>
                <a:r>
                  <a:rPr lang="en-US"/>
                  <a:t>Intervention</a:t>
                </a:r>
              </a:p>
            </c:rich>
          </c:tx>
          <c:layout>
            <c:manualLayout>
              <c:xMode val="edge"/>
              <c:yMode val="edge"/>
              <c:x val="0.48927084236869411"/>
              <c:y val="0.89771546298648153"/>
            </c:manualLayout>
          </c:layout>
          <c:overlay val="0"/>
        </c:title>
        <c:numFmt formatCode="General" sourceLinked="1"/>
        <c:majorTickMark val="out"/>
        <c:minorTickMark val="none"/>
        <c:tickLblPos val="nextTo"/>
        <c:spPr>
          <a:ln>
            <a:solidFill>
              <a:srgbClr val="000000"/>
            </a:solidFill>
          </a:ln>
        </c:spPr>
        <c:crossAx val="175579904"/>
        <c:crosses val="autoZero"/>
        <c:auto val="1"/>
        <c:lblAlgn val="ctr"/>
        <c:lblOffset val="100"/>
        <c:noMultiLvlLbl val="0"/>
      </c:catAx>
      <c:valAx>
        <c:axId val="175579904"/>
        <c:scaling>
          <c:orientation val="minMax"/>
          <c:max val="100"/>
          <c:min val="0"/>
        </c:scaling>
        <c:delete val="0"/>
        <c:axPos val="l"/>
        <c:majorGridlines>
          <c:spPr>
            <a:ln>
              <a:solidFill>
                <a:srgbClr val="000000"/>
              </a:solidFill>
            </a:ln>
          </c:spPr>
        </c:majorGridlines>
        <c:minorGridlines/>
        <c:title>
          <c:tx>
            <c:rich>
              <a:bodyPr/>
              <a:lstStyle/>
              <a:p>
                <a:pPr>
                  <a:defRPr sz="2394" b="1" i="0" u="none" strike="noStrike" baseline="0">
                    <a:solidFill>
                      <a:srgbClr val="000000"/>
                    </a:solidFill>
                    <a:latin typeface="Times New Roman"/>
                    <a:ea typeface="Times New Roman"/>
                    <a:cs typeface="Times New Roman"/>
                  </a:defRPr>
                </a:pPr>
                <a:r>
                  <a:rPr lang="en-US"/>
                  <a:t>Percent</a:t>
                </a:r>
              </a:p>
            </c:rich>
          </c:tx>
          <c:layout/>
          <c:overlay val="0"/>
        </c:title>
        <c:numFmt formatCode="#,##0" sourceLinked="0"/>
        <c:majorTickMark val="out"/>
        <c:minorTickMark val="none"/>
        <c:tickLblPos val="nextTo"/>
        <c:spPr>
          <a:ln>
            <a:solidFill>
              <a:srgbClr val="000000"/>
            </a:solidFill>
          </a:ln>
        </c:spPr>
        <c:txPr>
          <a:bodyPr/>
          <a:lstStyle/>
          <a:p>
            <a:pPr>
              <a:defRPr sz="2198" baseline="0">
                <a:solidFill>
                  <a:schemeClr val="bg2"/>
                </a:solidFill>
              </a:defRPr>
            </a:pPr>
            <a:endParaRPr lang="en-US"/>
          </a:p>
        </c:txPr>
        <c:crossAx val="174910080"/>
        <c:crosses val="autoZero"/>
        <c:crossBetween val="between"/>
      </c:valAx>
      <c:spPr>
        <a:ln>
          <a:solidFill>
            <a:srgbClr val="000000"/>
          </a:solidFill>
        </a:ln>
      </c:spPr>
    </c:plotArea>
    <c:legend>
      <c:legendPos val="r"/>
      <c:legendEntry>
        <c:idx val="0"/>
        <c:txPr>
          <a:bodyPr/>
          <a:lstStyle/>
          <a:p>
            <a:pPr>
              <a:defRPr sz="2438" b="1" i="0" baseline="0">
                <a:solidFill>
                  <a:schemeClr val="bg2"/>
                </a:solidFill>
              </a:defRPr>
            </a:pPr>
            <a:endParaRPr lang="en-US"/>
          </a:p>
        </c:txPr>
      </c:legendEntry>
      <c:legendEntry>
        <c:idx val="1"/>
        <c:delete val="1"/>
      </c:legendEntry>
      <c:legendEntry>
        <c:idx val="2"/>
        <c:txPr>
          <a:bodyPr/>
          <a:lstStyle/>
          <a:p>
            <a:pPr>
              <a:defRPr sz="2438" b="1" i="0" baseline="0">
                <a:solidFill>
                  <a:schemeClr val="bg2"/>
                </a:solidFill>
              </a:defRPr>
            </a:pPr>
            <a:endParaRPr lang="en-US"/>
          </a:p>
        </c:txPr>
      </c:legendEntry>
      <c:layout>
        <c:manualLayout>
          <c:xMode val="edge"/>
          <c:yMode val="edge"/>
          <c:x val="0.60629651403733653"/>
          <c:y val="0.11233528067056134"/>
          <c:w val="0.28422633217359461"/>
          <c:h val="0.25681099539976859"/>
        </c:manualLayout>
      </c:layout>
      <c:overlay val="1"/>
      <c:spPr>
        <a:solidFill>
          <a:schemeClr val="accent2">
            <a:lumMod val="20000"/>
            <a:lumOff val="80000"/>
          </a:schemeClr>
        </a:solidFill>
        <a:ln>
          <a:solidFill>
            <a:srgbClr val="000000"/>
          </a:solidFill>
        </a:ln>
      </c:spPr>
    </c:legend>
    <c:plotVisOnly val="1"/>
    <c:dispBlanksAs val="gap"/>
    <c:showDLblsOverMax val="0"/>
  </c:chart>
  <c:spPr>
    <a:noFill/>
    <a:ln>
      <a:solidFill>
        <a:srgbClr val="000000"/>
      </a:solidFill>
    </a:ln>
  </c:spPr>
  <c:txPr>
    <a:bodyPr/>
    <a:lstStyle/>
    <a:p>
      <a:pPr>
        <a:defRPr sz="1798"/>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png"/></Relationships>
</file>

<file path=ppt/drawings/drawing1.xml><?xml version="1.0" encoding="utf-8"?>
<c:userShapes xmlns:c="http://schemas.openxmlformats.org/drawingml/2006/chart">
  <cdr:relSizeAnchor xmlns:cdr="http://schemas.openxmlformats.org/drawingml/2006/chartDrawing">
    <cdr:from>
      <cdr:x>0.57843</cdr:x>
      <cdr:y>0.7931</cdr:y>
    </cdr:from>
    <cdr:to>
      <cdr:x>0.69608</cdr:x>
      <cdr:y>1</cdr:y>
    </cdr:to>
    <cdr:sp macro="" textlink="">
      <cdr:nvSpPr>
        <cdr:cNvPr id="2" name="TextBox 1"/>
        <cdr:cNvSpPr txBox="1"/>
      </cdr:nvSpPr>
      <cdr:spPr>
        <a:xfrm xmlns:a="http://schemas.openxmlformats.org/drawingml/2006/main">
          <a:off x="4495800" y="3962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0.73379</cdr:x>
      <cdr:y>0.77223</cdr:y>
    </cdr:from>
    <cdr:to>
      <cdr:x>0.87655</cdr:x>
      <cdr:y>0.85967</cdr:y>
    </cdr:to>
    <cdr:sp macro="" textlink="">
      <cdr:nvSpPr>
        <cdr:cNvPr id="3" name="TextBox 4"/>
        <cdr:cNvSpPr txBox="1"/>
      </cdr:nvSpPr>
      <cdr:spPr>
        <a:xfrm xmlns:a="http://schemas.openxmlformats.org/drawingml/2006/main">
          <a:off x="5710299" y="3420303"/>
          <a:ext cx="1110945" cy="38728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eaLnBrk="0" fontAlgn="base" hangingPunct="0">
            <a:spcBef>
              <a:spcPct val="15000"/>
            </a:spcBef>
            <a:spcAft>
              <a:spcPct val="0"/>
            </a:spcAft>
            <a:buClr>
              <a:schemeClr val="bg2"/>
            </a:buClr>
            <a:defRPr sz="2200" b="1" kern="1200">
              <a:solidFill>
                <a:schemeClr val="bg2"/>
              </a:solidFill>
              <a:latin typeface="Batang" pitchFamily="18" charset="-127"/>
              <a:ea typeface="+mn-ea"/>
              <a:cs typeface="+mn-cs"/>
            </a:defRPr>
          </a:lvl1pPr>
          <a:lvl2pPr marL="457200" algn="l" rtl="0" eaLnBrk="0" fontAlgn="base" hangingPunct="0">
            <a:spcBef>
              <a:spcPct val="15000"/>
            </a:spcBef>
            <a:spcAft>
              <a:spcPct val="0"/>
            </a:spcAft>
            <a:buClr>
              <a:schemeClr val="bg2"/>
            </a:buClr>
            <a:defRPr sz="2200" b="1" kern="1200">
              <a:solidFill>
                <a:schemeClr val="bg2"/>
              </a:solidFill>
              <a:latin typeface="Batang" pitchFamily="18" charset="-127"/>
              <a:ea typeface="+mn-ea"/>
              <a:cs typeface="+mn-cs"/>
            </a:defRPr>
          </a:lvl2pPr>
          <a:lvl3pPr marL="914400" algn="l" rtl="0" eaLnBrk="0" fontAlgn="base" hangingPunct="0">
            <a:spcBef>
              <a:spcPct val="15000"/>
            </a:spcBef>
            <a:spcAft>
              <a:spcPct val="0"/>
            </a:spcAft>
            <a:buClr>
              <a:schemeClr val="bg2"/>
            </a:buClr>
            <a:defRPr sz="2200" b="1" kern="1200">
              <a:solidFill>
                <a:schemeClr val="bg2"/>
              </a:solidFill>
              <a:latin typeface="Batang" pitchFamily="18" charset="-127"/>
              <a:ea typeface="+mn-ea"/>
              <a:cs typeface="+mn-cs"/>
            </a:defRPr>
          </a:lvl3pPr>
          <a:lvl4pPr marL="1371600" algn="l" rtl="0" eaLnBrk="0" fontAlgn="base" hangingPunct="0">
            <a:spcBef>
              <a:spcPct val="15000"/>
            </a:spcBef>
            <a:spcAft>
              <a:spcPct val="0"/>
            </a:spcAft>
            <a:buClr>
              <a:schemeClr val="bg2"/>
            </a:buClr>
            <a:defRPr sz="2200" b="1" kern="1200">
              <a:solidFill>
                <a:schemeClr val="bg2"/>
              </a:solidFill>
              <a:latin typeface="Batang" pitchFamily="18" charset="-127"/>
              <a:ea typeface="+mn-ea"/>
              <a:cs typeface="+mn-cs"/>
            </a:defRPr>
          </a:lvl4pPr>
          <a:lvl5pPr marL="1828800" algn="l" rtl="0" eaLnBrk="0" fontAlgn="base" hangingPunct="0">
            <a:spcBef>
              <a:spcPct val="15000"/>
            </a:spcBef>
            <a:spcAft>
              <a:spcPct val="0"/>
            </a:spcAft>
            <a:buClr>
              <a:schemeClr val="bg2"/>
            </a:buClr>
            <a:defRPr sz="2200" b="1" kern="1200">
              <a:solidFill>
                <a:schemeClr val="bg2"/>
              </a:solidFill>
              <a:latin typeface="Batang" pitchFamily="18" charset="-127"/>
              <a:ea typeface="+mn-ea"/>
              <a:cs typeface="+mn-cs"/>
            </a:defRPr>
          </a:lvl5pPr>
          <a:lvl6pPr marL="2286000" algn="l" defTabSz="914400" rtl="0" eaLnBrk="1" latinLnBrk="0" hangingPunct="1">
            <a:defRPr sz="2200" b="1" kern="1200">
              <a:solidFill>
                <a:schemeClr val="bg2"/>
              </a:solidFill>
              <a:latin typeface="Batang" pitchFamily="18" charset="-127"/>
              <a:ea typeface="+mn-ea"/>
              <a:cs typeface="+mn-cs"/>
            </a:defRPr>
          </a:lvl6pPr>
          <a:lvl7pPr marL="2743200" algn="l" defTabSz="914400" rtl="0" eaLnBrk="1" latinLnBrk="0" hangingPunct="1">
            <a:defRPr sz="2200" b="1" kern="1200">
              <a:solidFill>
                <a:schemeClr val="bg2"/>
              </a:solidFill>
              <a:latin typeface="Batang" pitchFamily="18" charset="-127"/>
              <a:ea typeface="+mn-ea"/>
              <a:cs typeface="+mn-cs"/>
            </a:defRPr>
          </a:lvl7pPr>
          <a:lvl8pPr marL="3200400" algn="l" defTabSz="914400" rtl="0" eaLnBrk="1" latinLnBrk="0" hangingPunct="1">
            <a:defRPr sz="2200" b="1" kern="1200">
              <a:solidFill>
                <a:schemeClr val="bg2"/>
              </a:solidFill>
              <a:latin typeface="Batang" pitchFamily="18" charset="-127"/>
              <a:ea typeface="+mn-ea"/>
              <a:cs typeface="+mn-cs"/>
            </a:defRPr>
          </a:lvl8pPr>
          <a:lvl9pPr marL="3657600" algn="l" defTabSz="914400" rtl="0" eaLnBrk="1" latinLnBrk="0" hangingPunct="1">
            <a:defRPr sz="2200" b="1" kern="1200">
              <a:solidFill>
                <a:schemeClr val="bg2"/>
              </a:solidFill>
              <a:latin typeface="Batang" pitchFamily="18" charset="-127"/>
              <a:ea typeface="+mn-ea"/>
              <a:cs typeface="+mn-cs"/>
            </a:defRPr>
          </a:lvl9pPr>
        </a:lstStyle>
        <a:p xmlns:a="http://schemas.openxmlformats.org/drawingml/2006/main">
          <a:r>
            <a:rPr lang="en-US" sz="2000" dirty="0" smtClean="0">
              <a:solidFill>
                <a:srgbClr val="006600"/>
              </a:solidFill>
              <a:latin typeface="Arial" pitchFamily="34" charset="0"/>
              <a:cs typeface="Arial" pitchFamily="34" charset="0"/>
            </a:rPr>
            <a:t>REMAS</a:t>
          </a:r>
          <a:endParaRPr lang="en-US" sz="2000" dirty="0">
            <a:solidFill>
              <a:srgbClr val="006600"/>
            </a:solidFill>
            <a:latin typeface="Arial" pitchFamily="34" charset="0"/>
            <a:cs typeface="Arial" pitchFamily="34" charset="0"/>
          </a:endParaRPr>
        </a:p>
      </cdr:txBody>
    </cdr:sp>
  </cdr:relSizeAnchor>
  <cdr:relSizeAnchor xmlns:cdr="http://schemas.openxmlformats.org/drawingml/2006/chartDrawing">
    <cdr:from>
      <cdr:x>0.45023</cdr:x>
      <cdr:y>0.58496</cdr:y>
    </cdr:from>
    <cdr:to>
      <cdr:x>0.60709</cdr:x>
      <cdr:y>0.68109</cdr:y>
    </cdr:to>
    <cdr:sp macro="" textlink="">
      <cdr:nvSpPr>
        <cdr:cNvPr id="4" name="TextBox 7"/>
        <cdr:cNvSpPr txBox="1">
          <a:spLocks xmlns:a="http://schemas.openxmlformats.org/drawingml/2006/main" noChangeArrowheads="1"/>
        </cdr:cNvSpPr>
      </cdr:nvSpPr>
      <cdr:spPr bwMode="auto">
        <a:xfrm xmlns:a="http://schemas.openxmlformats.org/drawingml/2006/main">
          <a:off x="3503656" y="2590861"/>
          <a:ext cx="1220655" cy="425758"/>
        </a:xfrm>
        <a:prstGeom xmlns:a="http://schemas.openxmlformats.org/drawingml/2006/main" prst="rect">
          <a:avLst/>
        </a:prstGeom>
        <a:solidFill xmlns:a="http://schemas.openxmlformats.org/drawingml/2006/main">
          <a:srgbClr val="008000"/>
        </a:solidFill>
        <a:ln xmlns:a="http://schemas.openxmlformats.org/drawingml/2006/main">
          <a:noFill/>
        </a:ln>
        <a:extLst xmlns:a="http://schemas.openxmlformats.org/drawingml/2006/main"/>
      </cdr:spPr>
      <cdr:txBody>
        <a:bodyPr xmlns:a="http://schemas.openxmlformats.org/drawingml/2006/main" wrap="none">
          <a:spAutoFit/>
        </a:bodyPr>
        <a:lstStyle xmlns:a="http://schemas.openxmlformats.org/drawingml/2006/main">
          <a:defPPr>
            <a:defRPr lang="en-US"/>
          </a:defPPr>
          <a:lvl1pPr algn="l" rtl="0" eaLnBrk="0" fontAlgn="base" hangingPunct="0">
            <a:spcBef>
              <a:spcPct val="15000"/>
            </a:spcBef>
            <a:spcAft>
              <a:spcPct val="0"/>
            </a:spcAft>
            <a:buClr>
              <a:schemeClr val="bg2"/>
            </a:buClr>
            <a:defRPr sz="2200" b="1" kern="1200">
              <a:solidFill>
                <a:schemeClr val="bg2"/>
              </a:solidFill>
              <a:latin typeface="Batang" pitchFamily="18" charset="-127"/>
              <a:ea typeface="+mn-ea"/>
              <a:cs typeface="+mn-cs"/>
            </a:defRPr>
          </a:lvl1pPr>
          <a:lvl2pPr marL="457200" algn="l" rtl="0" eaLnBrk="0" fontAlgn="base" hangingPunct="0">
            <a:spcBef>
              <a:spcPct val="15000"/>
            </a:spcBef>
            <a:spcAft>
              <a:spcPct val="0"/>
            </a:spcAft>
            <a:buClr>
              <a:schemeClr val="bg2"/>
            </a:buClr>
            <a:defRPr sz="2200" b="1" kern="1200">
              <a:solidFill>
                <a:schemeClr val="bg2"/>
              </a:solidFill>
              <a:latin typeface="Batang" pitchFamily="18" charset="-127"/>
              <a:ea typeface="+mn-ea"/>
              <a:cs typeface="+mn-cs"/>
            </a:defRPr>
          </a:lvl2pPr>
          <a:lvl3pPr marL="914400" algn="l" rtl="0" eaLnBrk="0" fontAlgn="base" hangingPunct="0">
            <a:spcBef>
              <a:spcPct val="15000"/>
            </a:spcBef>
            <a:spcAft>
              <a:spcPct val="0"/>
            </a:spcAft>
            <a:buClr>
              <a:schemeClr val="bg2"/>
            </a:buClr>
            <a:defRPr sz="2200" b="1" kern="1200">
              <a:solidFill>
                <a:schemeClr val="bg2"/>
              </a:solidFill>
              <a:latin typeface="Batang" pitchFamily="18" charset="-127"/>
              <a:ea typeface="+mn-ea"/>
              <a:cs typeface="+mn-cs"/>
            </a:defRPr>
          </a:lvl3pPr>
          <a:lvl4pPr marL="1371600" algn="l" rtl="0" eaLnBrk="0" fontAlgn="base" hangingPunct="0">
            <a:spcBef>
              <a:spcPct val="15000"/>
            </a:spcBef>
            <a:spcAft>
              <a:spcPct val="0"/>
            </a:spcAft>
            <a:buClr>
              <a:schemeClr val="bg2"/>
            </a:buClr>
            <a:defRPr sz="2200" b="1" kern="1200">
              <a:solidFill>
                <a:schemeClr val="bg2"/>
              </a:solidFill>
              <a:latin typeface="Batang" pitchFamily="18" charset="-127"/>
              <a:ea typeface="+mn-ea"/>
              <a:cs typeface="+mn-cs"/>
            </a:defRPr>
          </a:lvl4pPr>
          <a:lvl5pPr marL="1828800" algn="l" rtl="0" eaLnBrk="0" fontAlgn="base" hangingPunct="0">
            <a:spcBef>
              <a:spcPct val="15000"/>
            </a:spcBef>
            <a:spcAft>
              <a:spcPct val="0"/>
            </a:spcAft>
            <a:buClr>
              <a:schemeClr val="bg2"/>
            </a:buClr>
            <a:defRPr sz="2200" b="1" kern="1200">
              <a:solidFill>
                <a:schemeClr val="bg2"/>
              </a:solidFill>
              <a:latin typeface="Batang" pitchFamily="18" charset="-127"/>
              <a:ea typeface="+mn-ea"/>
              <a:cs typeface="+mn-cs"/>
            </a:defRPr>
          </a:lvl5pPr>
          <a:lvl6pPr marL="2286000" algn="l" defTabSz="914400" rtl="0" eaLnBrk="1" latinLnBrk="0" hangingPunct="1">
            <a:defRPr sz="2200" b="1" kern="1200">
              <a:solidFill>
                <a:schemeClr val="bg2"/>
              </a:solidFill>
              <a:latin typeface="Batang" pitchFamily="18" charset="-127"/>
              <a:ea typeface="+mn-ea"/>
              <a:cs typeface="+mn-cs"/>
            </a:defRPr>
          </a:lvl6pPr>
          <a:lvl7pPr marL="2743200" algn="l" defTabSz="914400" rtl="0" eaLnBrk="1" latinLnBrk="0" hangingPunct="1">
            <a:defRPr sz="2200" b="1" kern="1200">
              <a:solidFill>
                <a:schemeClr val="bg2"/>
              </a:solidFill>
              <a:latin typeface="Batang" pitchFamily="18" charset="-127"/>
              <a:ea typeface="+mn-ea"/>
              <a:cs typeface="+mn-cs"/>
            </a:defRPr>
          </a:lvl7pPr>
          <a:lvl8pPr marL="3200400" algn="l" defTabSz="914400" rtl="0" eaLnBrk="1" latinLnBrk="0" hangingPunct="1">
            <a:defRPr sz="2200" b="1" kern="1200">
              <a:solidFill>
                <a:schemeClr val="bg2"/>
              </a:solidFill>
              <a:latin typeface="Batang" pitchFamily="18" charset="-127"/>
              <a:ea typeface="+mn-ea"/>
              <a:cs typeface="+mn-cs"/>
            </a:defRPr>
          </a:lvl8pPr>
          <a:lvl9pPr marL="3657600" algn="l" defTabSz="914400" rtl="0" eaLnBrk="1" latinLnBrk="0" hangingPunct="1">
            <a:defRPr sz="2200" b="1" kern="1200">
              <a:solidFill>
                <a:schemeClr val="bg2"/>
              </a:solidFill>
              <a:latin typeface="Batang" pitchFamily="18" charset="-127"/>
              <a:ea typeface="+mn-ea"/>
              <a:cs typeface="+mn-cs"/>
            </a:defRPr>
          </a:lvl9pPr>
        </a:lstStyle>
        <a:p xmlns:a="http://schemas.openxmlformats.org/drawingml/2006/main">
          <a:pPr>
            <a:spcBef>
              <a:spcPct val="0"/>
            </a:spcBef>
            <a:buClrTx/>
          </a:pPr>
          <a:r>
            <a:rPr lang="en-US" sz="2000" dirty="0" smtClean="0">
              <a:solidFill>
                <a:schemeClr val="tx1"/>
              </a:solidFill>
              <a:cs typeface="Arial" charset="0"/>
            </a:rPr>
            <a:t>OR=1.98</a:t>
          </a:r>
          <a:endParaRPr lang="en-US" sz="20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53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defRPr sz="1200" b="0">
                <a:solidFill>
                  <a:schemeClr val="tx1"/>
                </a:solidFill>
                <a:latin typeface="Times New Roman" pitchFamily="18" charset="0"/>
              </a:defRPr>
            </a:lvl1pPr>
          </a:lstStyle>
          <a:p>
            <a:pPr>
              <a:defRPr/>
            </a:pPr>
            <a:endParaRPr lang="en-US"/>
          </a:p>
        </p:txBody>
      </p:sp>
      <p:sp>
        <p:nvSpPr>
          <p:cNvPr id="36867" name="Rectangle 3"/>
          <p:cNvSpPr>
            <a:spLocks noGrp="1" noChangeArrowheads="1"/>
          </p:cNvSpPr>
          <p:nvPr>
            <p:ph type="dt" idx="1"/>
          </p:nvPr>
        </p:nvSpPr>
        <p:spPr bwMode="auto">
          <a:xfrm>
            <a:off x="3970338" y="0"/>
            <a:ext cx="30353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defRPr sz="1200" b="0">
                <a:solidFill>
                  <a:schemeClr val="tx1"/>
                </a:solidFill>
                <a:latin typeface="Times New Roman" pitchFamily="18" charset="0"/>
              </a:defRPr>
            </a:lvl1pPr>
          </a:lstStyle>
          <a:p>
            <a:pPr>
              <a:defRPr/>
            </a:pPr>
            <a:endParaRPr lang="en-US"/>
          </a:p>
        </p:txBody>
      </p:sp>
      <p:sp>
        <p:nvSpPr>
          <p:cNvPr id="88068" name="Rectangle 4"/>
          <p:cNvSpPr>
            <a:spLocks noGrp="1" noRot="1" noChangeAspect="1" noChangeArrowheads="1" noTextEdit="1"/>
          </p:cNvSpPr>
          <p:nvPr>
            <p:ph type="sldImg" idx="2"/>
          </p:nvPr>
        </p:nvSpPr>
        <p:spPr bwMode="auto">
          <a:xfrm>
            <a:off x="1182688" y="696913"/>
            <a:ext cx="4643437" cy="3482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701675" y="4411663"/>
            <a:ext cx="5603875" cy="417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821738"/>
            <a:ext cx="30353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defRPr sz="1200" b="0">
                <a:solidFill>
                  <a:schemeClr val="tx1"/>
                </a:solidFill>
                <a:latin typeface="Times New Roman" pitchFamily="18" charset="0"/>
              </a:defRPr>
            </a:lvl1pPr>
          </a:lstStyle>
          <a:p>
            <a:pPr>
              <a:defRPr/>
            </a:pPr>
            <a:endParaRPr lang="en-US"/>
          </a:p>
        </p:txBody>
      </p:sp>
      <p:sp>
        <p:nvSpPr>
          <p:cNvPr id="36871" name="Rectangle 7"/>
          <p:cNvSpPr>
            <a:spLocks noGrp="1" noChangeArrowheads="1"/>
          </p:cNvSpPr>
          <p:nvPr>
            <p:ph type="sldNum" sz="quarter" idx="5"/>
          </p:nvPr>
        </p:nvSpPr>
        <p:spPr bwMode="auto">
          <a:xfrm>
            <a:off x="3970338" y="8821738"/>
            <a:ext cx="30353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defRPr sz="1200" b="0">
                <a:solidFill>
                  <a:schemeClr val="tx1"/>
                </a:solidFill>
                <a:latin typeface="Times New Roman" pitchFamily="18" charset="0"/>
              </a:defRPr>
            </a:lvl1pPr>
          </a:lstStyle>
          <a:p>
            <a:pPr>
              <a:defRPr/>
            </a:pPr>
            <a:fld id="{AC761D59-90D8-4D96-849C-297202EA0A09}" type="slidenum">
              <a:rPr lang="en-US"/>
              <a:pPr>
                <a:defRPr/>
              </a:pPr>
              <a:t>‹#›</a:t>
            </a:fld>
            <a:endParaRPr lang="en-US"/>
          </a:p>
        </p:txBody>
      </p:sp>
    </p:spTree>
    <p:extLst>
      <p:ext uri="{BB962C8B-B14F-4D97-AF65-F5344CB8AC3E}">
        <p14:creationId xmlns:p14="http://schemas.microsoft.com/office/powerpoint/2010/main" val="22557937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fld id="{2CA4C2A8-548B-4391-86FA-139CCC3CCF16}" type="slidenum">
              <a:rPr lang="en-US" sz="1200" b="0" smtClean="0">
                <a:solidFill>
                  <a:schemeClr val="tx1"/>
                </a:solidFill>
                <a:latin typeface="Times New Roman" pitchFamily="18" charset="0"/>
              </a:rPr>
              <a:pPr/>
              <a:t>1</a:t>
            </a:fld>
            <a:endParaRPr lang="en-US" sz="1200" b="0" dirty="0" smtClean="0">
              <a:solidFill>
                <a:schemeClr val="tx1"/>
              </a:solidFill>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smtClean="0">
                <a:latin typeface="Arial" charset="0"/>
              </a:rPr>
              <a:t>I am pleased to be here today to talk with you about a research project in which we culturally adapted an evidence based HIV prevention project for men in substance abuse treatment, Real Men Are Safe, which is listed on the CDC’s website for evidence based practices.  We believe our approach to cultural adaptation is one that could be utilized in culturally adapting other evidenced based practices.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Here are instructions from </a:t>
            </a:r>
            <a:r>
              <a:rPr lang="en-US" i="1" smtClean="0"/>
              <a:t>d-up.</a:t>
            </a: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fld id="{DA475BE6-0C5A-4FD7-A98A-764FA81274DC}" type="slidenum">
              <a:rPr lang="en-US" sz="1200" b="0" smtClean="0">
                <a:solidFill>
                  <a:schemeClr val="tx1"/>
                </a:solidFill>
                <a:latin typeface="Times New Roman" pitchFamily="18" charset="0"/>
              </a:rPr>
              <a:pPr/>
              <a:t>10</a:t>
            </a:fld>
            <a:endParaRPr lang="en-US" sz="1200" b="0" smtClean="0">
              <a:solidFill>
                <a:schemeClr val="tx1"/>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And finally instructions from </a:t>
            </a:r>
            <a:r>
              <a:rPr lang="en-US" i="1" smtClean="0"/>
              <a:t>Cuídate</a:t>
            </a:r>
            <a:r>
              <a:rPr lang="en-US" smtClean="0"/>
              <a:t> are presented here and on the next 2 slides.  I show you these only to give you a sense of the volume of material  we were giving our panel members to review and rate.  This is the material for one topic area, there were 17 all together.</a:t>
            </a: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fld id="{00D068FC-AF50-415A-80DC-306601272347}" type="slidenum">
              <a:rPr lang="en-US" sz="1200" b="0" smtClean="0">
                <a:solidFill>
                  <a:schemeClr val="tx1"/>
                </a:solidFill>
                <a:latin typeface="Times New Roman" pitchFamily="18" charset="0"/>
              </a:rPr>
              <a:pPr/>
              <a:t>11</a:t>
            </a:fld>
            <a:endParaRPr lang="en-US" sz="1200" b="0" smtClean="0">
              <a:solidFill>
                <a:schemeClr val="tx1"/>
              </a:solidFill>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panel members received a rating form like this one for each topic area.  We asked them to rate the modules on 4 dimensions.  This first one is “</a:t>
            </a:r>
            <a:r>
              <a:rPr lang="en-US" smtClean="0">
                <a:solidFill>
                  <a:srgbClr val="002060"/>
                </a:solidFill>
                <a:cs typeface="Times New Roman" pitchFamily="18" charset="0"/>
              </a:rPr>
              <a:t>Use of Language/Expressions of the Target Group.”  They rated the module on a 1 – 5 scale for African Americans and Hispanics separately.</a:t>
            </a:r>
            <a:r>
              <a:rPr lang="en-US" smtClean="0"/>
              <a:t> </a:t>
            </a: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fld id="{241BE226-E7FE-40C8-B0CF-2ACA82AC16D6}" type="slidenum">
              <a:rPr lang="en-US" sz="1200" b="0" smtClean="0">
                <a:solidFill>
                  <a:schemeClr val="tx1"/>
                </a:solidFill>
                <a:latin typeface="Times New Roman" pitchFamily="18" charset="0"/>
              </a:rPr>
              <a:pPr/>
              <a:t>12</a:t>
            </a:fld>
            <a:endParaRPr lang="en-US" sz="1200" b="0" smtClean="0">
              <a:solidFill>
                <a:schemeClr val="tx1"/>
              </a:solidFill>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Here are the other three dimensions panel members had to rate each module.  </a:t>
            </a: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fld id="{332675EB-E0DC-498A-9CE5-7A0EC86E1796}" type="slidenum">
              <a:rPr lang="en-US" sz="1200" b="0" smtClean="0">
                <a:solidFill>
                  <a:schemeClr val="tx1"/>
                </a:solidFill>
                <a:latin typeface="Times New Roman" pitchFamily="18" charset="0"/>
              </a:rPr>
              <a:pPr/>
              <a:t>13</a:t>
            </a:fld>
            <a:endParaRPr lang="en-US" sz="1200" b="0" smtClean="0">
              <a:solidFill>
                <a:schemeClr val="tx1"/>
              </a:solidFill>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Finally we asked them whether they would change the REMAS module and if so how might they do that. </a:t>
            </a: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fld id="{AF965E68-363A-4F2F-B0B5-E13B1DDF2669}" type="slidenum">
              <a:rPr lang="en-US" sz="1200" b="0" smtClean="0">
                <a:solidFill>
                  <a:schemeClr val="tx1"/>
                </a:solidFill>
                <a:latin typeface="Times New Roman" pitchFamily="18" charset="0"/>
              </a:rPr>
              <a:pPr/>
              <a:t>14</a:t>
            </a:fld>
            <a:endParaRPr lang="en-US" sz="1200" b="0" smtClean="0">
              <a:solidFill>
                <a:schemeClr val="tx1"/>
              </a:solidFill>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For each of the 15 content areas we thus had ratings from 9 raters, on four questions for relevance to African American and Hispanic men separately.  That is a lot of rating data.  We summed across the four questions and across raters to come up with a mean rating for each content area for each intervention.  We clearly do not have enough power to utilize  inferential statistics.  We decided to focus in on content areas where there was at least a .5 difference in the mean ratings between REMAS and one of the culturally tailored interventions.  This slide shows the mean rating for 4 content areas for African Americans.  For the getting started content area NIA was rated .5 higher than REMAS.  Although the culturally tailored modules were often rated higher than REMAS, in none of the other three content areas presented here did the rating reach a .5 difference.  </a:t>
            </a: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fld id="{A873E53E-1AEC-4F88-B6A2-448C8842EC6F}" type="slidenum">
              <a:rPr lang="en-US" sz="1200" b="0" smtClean="0">
                <a:solidFill>
                  <a:schemeClr val="tx1"/>
                </a:solidFill>
                <a:latin typeface="Times New Roman" pitchFamily="18" charset="0"/>
              </a:rPr>
              <a:pPr/>
              <a:t>15</a:t>
            </a:fld>
            <a:endParaRPr lang="en-US" sz="1200" b="0" smtClean="0">
              <a:solidFill>
                <a:schemeClr val="tx1"/>
              </a:solidFill>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Here are the same content area ratings when asked to rate for relevance to Hispanics.  As with African Americans the only rating difference &gt;.5 is in the getting started module.  However,  for African Americans the difference had been for the Nia module targeted to AA heterosexual men, whereas for Hispanics the difference is for the Cuídate module which targets Hispanic youth.  </a:t>
            </a: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fld id="{441929E3-5023-4ED5-B936-2D447217E798}" type="slidenum">
              <a:rPr lang="en-US" sz="1200" b="0" smtClean="0">
                <a:solidFill>
                  <a:schemeClr val="tx1"/>
                </a:solidFill>
                <a:latin typeface="Times New Roman" pitchFamily="18" charset="0"/>
              </a:rPr>
              <a:pPr/>
              <a:t>16</a:t>
            </a:fld>
            <a:endParaRPr lang="en-US" sz="1200" b="0" smtClean="0">
              <a:solidFill>
                <a:schemeClr val="tx1"/>
              </a:solidFill>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shows the ratings for 4 additional content areas for relevance to African Americans.  Here you can see that for the relationship/sexual norms and communication skills content areas the culturally tailored intervention are rated &gt;.5 higher.  Remember these ratings, we will come back to them later.</a:t>
            </a: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fld id="{00C1402E-D2C0-4382-920C-07E0AAEA577E}" type="slidenum">
              <a:rPr lang="en-US" sz="1200" b="0" smtClean="0">
                <a:solidFill>
                  <a:schemeClr val="tx1"/>
                </a:solidFill>
                <a:latin typeface="Times New Roman" pitchFamily="18" charset="0"/>
              </a:rPr>
              <a:pPr/>
              <a:t>17</a:t>
            </a:fld>
            <a:endParaRPr lang="en-US" sz="1200" b="0" smtClean="0">
              <a:solidFill>
                <a:schemeClr val="tx1"/>
              </a:solidFill>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Here are the same 4 content areas for relevance to Hispanic men.  Again we have a &gt;.5 difference in the relationship/sexual norms and communication skills content areas.  As expected Cuídate is the module rated higher than REMAS for Relationship /Sexual Norms.  However for communication skills only the Nia module meets our &gt;.5 criteria. </a:t>
            </a: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fld id="{E16EC837-E132-4B5A-81EB-EDFD091FDB79}" type="slidenum">
              <a:rPr lang="en-US" sz="1200" b="0" smtClean="0">
                <a:solidFill>
                  <a:schemeClr val="tx1"/>
                </a:solidFill>
                <a:latin typeface="Times New Roman" pitchFamily="18" charset="0"/>
              </a:rPr>
              <a:pPr/>
              <a:t>18</a:t>
            </a:fld>
            <a:endParaRPr lang="en-US" sz="1200" b="0" smtClean="0">
              <a:solidFill>
                <a:schemeClr val="tx1"/>
              </a:solidFill>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fld id="{1C186942-DBA2-4283-A012-FFB9839D56E8}" type="slidenum">
              <a:rPr lang="en-US" sz="1200" b="0" smtClean="0">
                <a:solidFill>
                  <a:schemeClr val="tx1"/>
                </a:solidFill>
                <a:latin typeface="Times New Roman" pitchFamily="18" charset="0"/>
              </a:rPr>
              <a:pPr/>
              <a:t>19</a:t>
            </a:fld>
            <a:endParaRPr lang="en-US" sz="1200" b="0" smtClean="0">
              <a:solidFill>
                <a:schemeClr val="tx1"/>
              </a:solidFill>
              <a:latin typeface="Times New Roman" pitchFamily="18" charset="0"/>
            </a:endParaRPr>
          </a:p>
        </p:txBody>
      </p:sp>
      <p:sp>
        <p:nvSpPr>
          <p:cNvPr id="108547" name="Rectangle 1031"/>
          <p:cNvSpPr txBox="1">
            <a:spLocks noGrp="1" noChangeArrowheads="1"/>
          </p:cNvSpPr>
          <p:nvPr/>
        </p:nvSpPr>
        <p:spPr bwMode="auto">
          <a:xfrm>
            <a:off x="3970338" y="8821738"/>
            <a:ext cx="30353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pPr algn="r" eaLnBrk="1" hangingPunct="1">
              <a:spcBef>
                <a:spcPct val="0"/>
              </a:spcBef>
              <a:buClrTx/>
            </a:pPr>
            <a:fld id="{1648F7AB-685F-4821-A578-806687AA125B}" type="slidenum">
              <a:rPr lang="en-US" sz="1200" b="0">
                <a:solidFill>
                  <a:schemeClr val="tx1"/>
                </a:solidFill>
                <a:latin typeface="Arial" charset="0"/>
                <a:cs typeface="Arial" charset="0"/>
              </a:rPr>
              <a:pPr algn="r" eaLnBrk="1" hangingPunct="1">
                <a:spcBef>
                  <a:spcPct val="0"/>
                </a:spcBef>
                <a:buClrTx/>
              </a:pPr>
              <a:t>19</a:t>
            </a:fld>
            <a:endParaRPr lang="en-US" sz="1200" b="0">
              <a:solidFill>
                <a:schemeClr val="tx1"/>
              </a:solidFill>
              <a:latin typeface="Arial" charset="0"/>
              <a:cs typeface="Arial" charset="0"/>
            </a:endParaRPr>
          </a:p>
        </p:txBody>
      </p:sp>
      <p:sp>
        <p:nvSpPr>
          <p:cNvPr id="108548" name="Rectangle 2"/>
          <p:cNvSpPr>
            <a:spLocks noGrp="1" noRot="1" noChangeAspect="1" noChangeArrowheads="1" noTextEdit="1"/>
          </p:cNvSpPr>
          <p:nvPr>
            <p:ph type="sldImg"/>
          </p:nvPr>
        </p:nvSpPr>
        <p:spPr>
          <a:ln/>
        </p:spPr>
      </p:sp>
      <p:sp>
        <p:nvSpPr>
          <p:cNvPr id="1085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Here again</a:t>
            </a:r>
            <a:r>
              <a:rPr lang="en-US" baseline="0" dirty="0" smtClean="0"/>
              <a:t> </a:t>
            </a:r>
            <a:r>
              <a:rPr lang="en-US" dirty="0" smtClean="0"/>
              <a:t>is the design for the project.   </a:t>
            </a:r>
          </a:p>
          <a:p>
            <a:pPr eaLnBrk="1" hangingPunct="1"/>
            <a:endParaRPr lang="en-US" dirty="0" smtClean="0"/>
          </a:p>
          <a:p>
            <a:pPr eaLnBrk="1" hangingPunct="1"/>
            <a:r>
              <a:rPr lang="en-US" dirty="0" smtClean="0"/>
              <a:t>We are</a:t>
            </a:r>
            <a:r>
              <a:rPr lang="en-US" baseline="0" dirty="0" smtClean="0"/>
              <a:t> now ready </a:t>
            </a:r>
            <a:r>
              <a:rPr lang="en-US" dirty="0" smtClean="0"/>
              <a:t>to pilot test REMAS-CA in 4 community treatment programs and collect some qualitative data from patient focus groups and counselor at the end of the pilot.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fld id="{EABB7A5F-9F25-40E1-ABCC-98FD5B6CA6F9}" type="slidenum">
              <a:rPr lang="en-US" sz="1200" b="0" smtClean="0">
                <a:solidFill>
                  <a:schemeClr val="tx1"/>
                </a:solidFill>
                <a:latin typeface="Times New Roman" pitchFamily="18" charset="0"/>
              </a:rPr>
              <a:pPr/>
              <a:t>2</a:t>
            </a:fld>
            <a:endParaRPr lang="en-US" sz="1200" b="0" dirty="0" smtClean="0">
              <a:solidFill>
                <a:schemeClr val="tx1"/>
              </a:solidFill>
              <a:latin typeface="Times New Roman"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smtClean="0">
                <a:latin typeface="Arial" charset="0"/>
              </a:rPr>
              <a:t>These findings led to us proposing a grant which was funded with ARRA $$.  The specific aims were  to </a:t>
            </a:r>
          </a:p>
          <a:p>
            <a:endParaRPr lang="en-US" sz="1400" dirty="0" smtClean="0">
              <a:latin typeface="Arial" charset="0"/>
            </a:endParaRPr>
          </a:p>
          <a:p>
            <a:r>
              <a:rPr lang="en-US" sz="1400" dirty="0" smtClean="0">
                <a:latin typeface="Arial" charset="0"/>
              </a:rPr>
              <a:t>1) revise  REMAS to make it more culturally relevant.</a:t>
            </a:r>
          </a:p>
          <a:p>
            <a:endParaRPr lang="en-US" sz="1400" dirty="0" smtClean="0">
              <a:latin typeface="Arial" charset="0"/>
            </a:endParaRPr>
          </a:p>
          <a:p>
            <a:r>
              <a:rPr lang="en-US" sz="1400" dirty="0" smtClean="0">
                <a:latin typeface="Arial" charset="0"/>
              </a:rPr>
              <a:t>2) Pilot test revised version of REMAS</a:t>
            </a:r>
          </a:p>
          <a:p>
            <a:endParaRPr lang="en-US" sz="1400"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fld id="{07241013-3424-456B-BC6E-096CA60F52F0}" type="slidenum">
              <a:rPr lang="en-US" sz="1200" b="0" smtClean="0">
                <a:solidFill>
                  <a:schemeClr val="tx1"/>
                </a:solidFill>
                <a:latin typeface="Times New Roman" pitchFamily="18" charset="0"/>
              </a:rPr>
              <a:pPr/>
              <a:t>20</a:t>
            </a:fld>
            <a:endParaRPr lang="en-US" sz="1200" b="0" smtClean="0">
              <a:solidFill>
                <a:schemeClr val="tx1"/>
              </a:solidFill>
              <a:latin typeface="Times New Roman" pitchFamily="18"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Based on the feedback from our panel there were three broad areas in which REMAS was revised.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fld id="{9634B95D-4788-4744-88DD-6B8B419B6952}" type="slidenum">
              <a:rPr lang="en-US" sz="1200" b="0" smtClean="0">
                <a:solidFill>
                  <a:schemeClr val="tx1"/>
                </a:solidFill>
                <a:latin typeface="Times New Roman" pitchFamily="18" charset="0"/>
              </a:rPr>
              <a:pPr/>
              <a:t>21</a:t>
            </a:fld>
            <a:endParaRPr lang="en-US" sz="1200" b="0" smtClean="0">
              <a:solidFill>
                <a:schemeClr val="tx1"/>
              </a:solidFill>
              <a:latin typeface="Times New Roman" pitchFamily="18" charset="0"/>
            </a:endParaRPr>
          </a:p>
        </p:txBody>
      </p:sp>
      <p:sp>
        <p:nvSpPr>
          <p:cNvPr id="109571" name="Rectangle 1031"/>
          <p:cNvSpPr txBox="1">
            <a:spLocks noGrp="1" noChangeArrowheads="1"/>
          </p:cNvSpPr>
          <p:nvPr/>
        </p:nvSpPr>
        <p:spPr bwMode="auto">
          <a:xfrm>
            <a:off x="3970338" y="8821738"/>
            <a:ext cx="30353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pPr algn="r" eaLnBrk="1" hangingPunct="1">
              <a:spcBef>
                <a:spcPct val="0"/>
              </a:spcBef>
              <a:buClrTx/>
            </a:pPr>
            <a:fld id="{9FBBF142-21D0-4057-A9A4-6C4436594442}" type="slidenum">
              <a:rPr lang="en-US" sz="1200" b="0">
                <a:solidFill>
                  <a:schemeClr val="tx1"/>
                </a:solidFill>
                <a:latin typeface="Arial" charset="0"/>
                <a:cs typeface="Arial" charset="0"/>
              </a:rPr>
              <a:pPr algn="r" eaLnBrk="1" hangingPunct="1">
                <a:spcBef>
                  <a:spcPct val="0"/>
                </a:spcBef>
                <a:buClrTx/>
              </a:pPr>
              <a:t>21</a:t>
            </a:fld>
            <a:endParaRPr lang="en-US" sz="1200" b="0">
              <a:solidFill>
                <a:schemeClr val="tx1"/>
              </a:solidFill>
              <a:latin typeface="Arial" charset="0"/>
              <a:cs typeface="Arial" charset="0"/>
            </a:endParaRPr>
          </a:p>
        </p:txBody>
      </p:sp>
      <p:sp>
        <p:nvSpPr>
          <p:cNvPr id="109572" name="Rectangle 2"/>
          <p:cNvSpPr>
            <a:spLocks noGrp="1" noRot="1" noChangeAspect="1" noChangeArrowheads="1" noTextEdit="1"/>
          </p:cNvSpPr>
          <p:nvPr>
            <p:ph type="sldImg"/>
          </p:nvPr>
        </p:nvSpPr>
        <p:spPr>
          <a:ln/>
        </p:spPr>
      </p:sp>
      <p:sp>
        <p:nvSpPr>
          <p:cNvPr id="1095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Here is the design for the pilot study.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fld id="{05755028-8DE5-498E-A629-31D4C7A69E21}" type="slidenum">
              <a:rPr lang="en-US" sz="1200" b="0" smtClean="0">
                <a:solidFill>
                  <a:schemeClr val="tx1"/>
                </a:solidFill>
                <a:latin typeface="Times New Roman" pitchFamily="18" charset="0"/>
              </a:rPr>
              <a:pPr/>
              <a:t>22</a:t>
            </a:fld>
            <a:endParaRPr lang="en-US" sz="1200" b="0" smtClean="0">
              <a:solidFill>
                <a:schemeClr val="tx1"/>
              </a:solidFill>
              <a:latin typeface="Times New Roman"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smtClean="0">
                <a:latin typeface="Arial" charset="0"/>
              </a:rPr>
              <a:t>Here are the inclusion/exclusion criteria.  Participants need to be men 18 or older, in treatment at a participating program, self report being sexually active in prior 3 months, agreeable to attending an HIV prevention intervention, agreeable to the assessment schedule.</a:t>
            </a:r>
          </a:p>
          <a:p>
            <a:r>
              <a:rPr lang="en-US" sz="1400" smtClean="0">
                <a:latin typeface="Arial" charset="0"/>
              </a:rPr>
              <a:t>Exclusion criteria are gross mental impairment that would interfere with group participation as determined by the CTP  clinician, having a primary sexual partner planning on getting pregnant during the study.</a:t>
            </a:r>
          </a:p>
          <a:p>
            <a:r>
              <a:rPr lang="en-US" sz="1400" smtClean="0">
                <a:latin typeface="Arial" charset="0"/>
              </a:rPr>
              <a:t>The  HIV Risk Behavior Survey and a brief demographic form will be utilized to conduct the screening.</a:t>
            </a:r>
          </a:p>
          <a:p>
            <a:endParaRPr lang="en-US" sz="1400"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fld id="{7CC6DA75-0D51-4107-8F75-D2C0B2414EDE}" type="slidenum">
              <a:rPr lang="en-US" sz="1200" b="0" smtClean="0">
                <a:solidFill>
                  <a:schemeClr val="tx1"/>
                </a:solidFill>
                <a:latin typeface="Times New Roman" pitchFamily="18" charset="0"/>
              </a:rPr>
              <a:pPr/>
              <a:t>23</a:t>
            </a:fld>
            <a:endParaRPr lang="en-US" sz="1200" b="0" smtClean="0">
              <a:solidFill>
                <a:schemeClr val="tx1"/>
              </a:solidFill>
              <a:latin typeface="Times New Roman" pitchFamily="18" charset="0"/>
            </a:endParaRPr>
          </a:p>
        </p:txBody>
      </p:sp>
      <p:sp>
        <p:nvSpPr>
          <p:cNvPr id="111619" name="Rectangle 2"/>
          <p:cNvSpPr>
            <a:spLocks noGrp="1" noRot="1" noChangeAspect="1" noChangeArrowheads="1" noTextEdit="1"/>
          </p:cNvSpPr>
          <p:nvPr>
            <p:ph type="sldImg"/>
          </p:nvPr>
        </p:nvSpPr>
        <p:spPr>
          <a:xfrm>
            <a:off x="1203325" y="685800"/>
            <a:ext cx="4641850" cy="3482975"/>
          </a:xfrm>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smtClean="0">
                <a:latin typeface="Arial" charset="0"/>
              </a:rPr>
              <a:t>Here are the baseline assessment measures.  The primary outcome measure is obtained with the Sexual Behavior Inventory which is administered using Audio Computer Assisted Self Interviewing methodology where the participant sits at a computer station wearing headphones.  The interview questions appear on the screen and are heard through the headphones.  Responses are provided by keyboard or mouse.  Several studies have  demonstrated that participants are more likely to disclose high risk behavior using this method as compared to in person interview or paper &amp; pencil assessment.</a:t>
            </a:r>
          </a:p>
          <a:p>
            <a:endParaRPr lang="en-US" sz="140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fld id="{71E5DF5E-86AF-4613-855C-6D4837D01E63}" type="slidenum">
              <a:rPr lang="en-US" sz="1200" b="0" smtClean="0">
                <a:solidFill>
                  <a:srgbClr val="000000"/>
                </a:solidFill>
                <a:latin typeface="Times New Roman" pitchFamily="18" charset="0"/>
              </a:rPr>
              <a:pPr/>
              <a:t>24</a:t>
            </a:fld>
            <a:endParaRPr lang="en-US" sz="1200" b="0" smtClean="0">
              <a:solidFill>
                <a:srgbClr val="000000"/>
              </a:solidFill>
              <a:latin typeface="Times New Roman" pitchFamily="18" charset="0"/>
            </a:endParaRPr>
          </a:p>
        </p:txBody>
      </p:sp>
      <p:sp>
        <p:nvSpPr>
          <p:cNvPr id="113667" name="Rectangle 1031"/>
          <p:cNvSpPr txBox="1">
            <a:spLocks noGrp="1" noChangeArrowheads="1"/>
          </p:cNvSpPr>
          <p:nvPr/>
        </p:nvSpPr>
        <p:spPr bwMode="auto">
          <a:xfrm>
            <a:off x="3970338" y="8821738"/>
            <a:ext cx="30353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pPr algn="r" eaLnBrk="1" hangingPunct="1">
              <a:spcBef>
                <a:spcPct val="0"/>
              </a:spcBef>
              <a:buClrTx/>
            </a:pPr>
            <a:fld id="{BAC5B6B5-3DAE-4E3F-B928-DC318998C6AD}" type="slidenum">
              <a:rPr lang="en-US" sz="1200" b="0">
                <a:solidFill>
                  <a:srgbClr val="000000"/>
                </a:solidFill>
                <a:latin typeface="Arial" charset="0"/>
                <a:cs typeface="Arial" charset="0"/>
              </a:rPr>
              <a:pPr algn="r" eaLnBrk="1" hangingPunct="1">
                <a:spcBef>
                  <a:spcPct val="0"/>
                </a:spcBef>
                <a:buClrTx/>
              </a:pPr>
              <a:t>24</a:t>
            </a:fld>
            <a:endParaRPr lang="en-US" sz="1200" b="0">
              <a:solidFill>
                <a:srgbClr val="000000"/>
              </a:solidFill>
              <a:latin typeface="Arial" charset="0"/>
              <a:cs typeface="Arial" charset="0"/>
            </a:endParaRPr>
          </a:p>
        </p:txBody>
      </p:sp>
      <p:sp>
        <p:nvSpPr>
          <p:cNvPr id="113668" name="Rectangle 2"/>
          <p:cNvSpPr>
            <a:spLocks noGrp="1" noRot="1" noChangeAspect="1" noChangeArrowheads="1" noTextEdit="1"/>
          </p:cNvSpPr>
          <p:nvPr>
            <p:ph type="sldImg"/>
          </p:nvPr>
        </p:nvSpPr>
        <p:spPr>
          <a:ln/>
        </p:spPr>
      </p:sp>
      <p:sp>
        <p:nvSpPr>
          <p:cNvPr id="1136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This slide displays our and our participants’ activity – throughout the course of the study.</a:t>
            </a:r>
          </a:p>
          <a:p>
            <a:pPr eaLnBrk="1" hangingPunct="1"/>
            <a:r>
              <a:rPr lang="en-US" dirty="0" smtClean="0"/>
              <a:t>113 men were screened for eligibility.</a:t>
            </a:r>
          </a:p>
          <a:p>
            <a:pPr eaLnBrk="1" hangingPunct="1"/>
            <a:r>
              <a:rPr lang="en-US" dirty="0" smtClean="0"/>
              <a:t>13 of these were excluded – mainly due to sexual abstinence</a:t>
            </a:r>
          </a:p>
          <a:p>
            <a:pPr eaLnBrk="1" hangingPunct="1"/>
            <a:r>
              <a:rPr lang="en-US" dirty="0" smtClean="0"/>
              <a:t>95 completed baseline assessment.</a:t>
            </a:r>
          </a:p>
          <a:p>
            <a:pPr eaLnBrk="1" hangingPunct="1"/>
            <a:r>
              <a:rPr lang="en-US" dirty="0" smtClean="0"/>
              <a:t>77</a:t>
            </a:r>
            <a:r>
              <a:rPr lang="en-US" baseline="0" dirty="0" smtClean="0"/>
              <a:t> attended at least one session</a:t>
            </a:r>
          </a:p>
          <a:p>
            <a:pPr eaLnBrk="1" hangingPunct="1"/>
            <a:r>
              <a:rPr lang="en-US" baseline="0" dirty="0" smtClean="0"/>
              <a:t>66 of these completed the 3 month follow up assessment</a:t>
            </a:r>
            <a:endParaRPr lang="en-US" dirty="0" smtClean="0"/>
          </a:p>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fld id="{E25656AE-BB25-4607-86B3-93C8E7ADB47E}" type="slidenum">
              <a:rPr lang="en-US" sz="1200" b="0" smtClean="0">
                <a:solidFill>
                  <a:srgbClr val="000000"/>
                </a:solidFill>
                <a:latin typeface="Times New Roman" pitchFamily="18" charset="0"/>
              </a:rPr>
              <a:pPr/>
              <a:t>25</a:t>
            </a:fld>
            <a:endParaRPr lang="en-US" sz="1200" b="0" smtClean="0">
              <a:solidFill>
                <a:srgbClr val="000000"/>
              </a:solidFill>
              <a:latin typeface="Times New Roman" pitchFamily="18" charset="0"/>
            </a:endParaRPr>
          </a:p>
        </p:txBody>
      </p:sp>
      <p:sp>
        <p:nvSpPr>
          <p:cNvPr id="115715" name="Rectangle 1031"/>
          <p:cNvSpPr txBox="1">
            <a:spLocks noGrp="1" noChangeArrowheads="1"/>
          </p:cNvSpPr>
          <p:nvPr/>
        </p:nvSpPr>
        <p:spPr bwMode="auto">
          <a:xfrm>
            <a:off x="3970338" y="8821738"/>
            <a:ext cx="30353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pPr algn="r" eaLnBrk="1" hangingPunct="1">
              <a:spcBef>
                <a:spcPct val="0"/>
              </a:spcBef>
              <a:buClrTx/>
            </a:pPr>
            <a:fld id="{223EAE5A-01D5-4025-89D3-43B7FB9B75E8}" type="slidenum">
              <a:rPr lang="en-US" sz="1200" b="0">
                <a:solidFill>
                  <a:srgbClr val="000000"/>
                </a:solidFill>
                <a:latin typeface="Arial" charset="0"/>
                <a:cs typeface="Arial" charset="0"/>
              </a:rPr>
              <a:pPr algn="r" eaLnBrk="1" hangingPunct="1">
                <a:spcBef>
                  <a:spcPct val="0"/>
                </a:spcBef>
                <a:buClrTx/>
              </a:pPr>
              <a:t>25</a:t>
            </a:fld>
            <a:endParaRPr lang="en-US" sz="1200" b="0">
              <a:solidFill>
                <a:srgbClr val="000000"/>
              </a:solidFill>
              <a:latin typeface="Arial" charset="0"/>
              <a:cs typeface="Arial" charset="0"/>
            </a:endParaRPr>
          </a:p>
        </p:txBody>
      </p:sp>
      <p:sp>
        <p:nvSpPr>
          <p:cNvPr id="115716" name="Rectangle 2"/>
          <p:cNvSpPr>
            <a:spLocks noGrp="1" noRot="1" noChangeAspect="1" noChangeArrowheads="1" noTextEdit="1"/>
          </p:cNvSpPr>
          <p:nvPr>
            <p:ph type="sldImg"/>
          </p:nvPr>
        </p:nvSpPr>
        <p:spPr>
          <a:ln/>
        </p:spPr>
      </p:sp>
      <p:sp>
        <p:nvSpPr>
          <p:cNvPr id="1157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data analysis</a:t>
            </a:r>
            <a:r>
              <a:rPr lang="en-US" baseline="0" dirty="0" smtClean="0"/>
              <a:t> reported here focuses 54 ethnic minorities from the pilot study and the 63 for original REMAS.  </a:t>
            </a: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defined intervention completion as attending 3 or more sessions.  Minorities in the pilot were more like to complete the intervention than those in the original REMAS.</a:t>
            </a:r>
            <a:endParaRPr lang="en-US" dirty="0"/>
          </a:p>
        </p:txBody>
      </p:sp>
      <p:sp>
        <p:nvSpPr>
          <p:cNvPr id="4" name="Slide Number Placeholder 3"/>
          <p:cNvSpPr>
            <a:spLocks noGrp="1"/>
          </p:cNvSpPr>
          <p:nvPr>
            <p:ph type="sldNum" sz="quarter" idx="10"/>
          </p:nvPr>
        </p:nvSpPr>
        <p:spPr/>
        <p:txBody>
          <a:bodyPr/>
          <a:lstStyle/>
          <a:p>
            <a:pPr>
              <a:defRPr/>
            </a:pPr>
            <a:fld id="{AC761D59-90D8-4D96-849C-297202EA0A09}" type="slidenum">
              <a:rPr lang="en-US" smtClean="0"/>
              <a:pPr>
                <a:defRPr/>
              </a:pPr>
              <a:t>26</a:t>
            </a:fld>
            <a:endParaRPr lang="en-US"/>
          </a:p>
        </p:txBody>
      </p:sp>
    </p:spTree>
    <p:extLst>
      <p:ext uri="{BB962C8B-B14F-4D97-AF65-F5344CB8AC3E}">
        <p14:creationId xmlns:p14="http://schemas.microsoft.com/office/powerpoint/2010/main" val="4163304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percent of Minority men in the REMAS-CA pilot  with casual</a:t>
            </a:r>
            <a:r>
              <a:rPr lang="en-US" baseline="0" dirty="0" smtClean="0"/>
              <a:t> sex partners decrease more than for original REMAS.</a:t>
            </a:r>
            <a:endParaRPr lang="en-US" dirty="0"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fld id="{0EAED7F8-C70D-42C0-88AF-FCC6515B6893}" type="slidenum">
              <a:rPr lang="en-US" sz="1200" b="0" smtClean="0">
                <a:solidFill>
                  <a:schemeClr val="tx1"/>
                </a:solidFill>
                <a:latin typeface="Times New Roman" pitchFamily="18" charset="0"/>
              </a:rPr>
              <a:pPr/>
              <a:t>27</a:t>
            </a:fld>
            <a:endParaRPr lang="en-US" sz="1200" b="0" smtClean="0">
              <a:solidFill>
                <a:schemeClr val="tx1"/>
              </a:solidFill>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Similarly there</a:t>
            </a:r>
            <a:r>
              <a:rPr lang="en-US" baseline="0" dirty="0" smtClean="0"/>
              <a:t> was similar greater decrease in number of unprotected sexual occasions</a:t>
            </a:r>
            <a:r>
              <a:rPr lang="en-US" dirty="0" smtClean="0"/>
              <a:t> with casual sex partners for Minority men in the REMAS-CA pilot than for original REMAS.</a:t>
            </a: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fld id="{1B30D001-6E8B-426E-B759-0537D00A38D5}" type="slidenum">
              <a:rPr lang="en-US" sz="1200" b="0" smtClean="0">
                <a:solidFill>
                  <a:schemeClr val="tx1"/>
                </a:solidFill>
                <a:latin typeface="Times New Roman" pitchFamily="18" charset="0"/>
              </a:rPr>
              <a:pPr/>
              <a:t>28</a:t>
            </a:fld>
            <a:endParaRPr lang="en-US" sz="1200" b="0" smtClean="0">
              <a:solidFill>
                <a:schemeClr val="tx1"/>
              </a:solidFill>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Similarly there</a:t>
            </a:r>
            <a:r>
              <a:rPr lang="en-US" baseline="0" dirty="0" smtClean="0"/>
              <a:t> was similar greater increase in using condoms frequently</a:t>
            </a:r>
            <a:r>
              <a:rPr lang="en-US" dirty="0" smtClean="0"/>
              <a:t> with casual sex partners for Minority men in the REMAS-CA pilot than for original REMAS.</a:t>
            </a: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fld id="{575FC3DE-AE7E-491D-B847-081B94C085B5}" type="slidenum">
              <a:rPr lang="en-US" sz="1200" b="0" smtClean="0">
                <a:solidFill>
                  <a:schemeClr val="tx1"/>
                </a:solidFill>
                <a:latin typeface="Times New Roman" pitchFamily="18" charset="0"/>
              </a:rPr>
              <a:pPr/>
              <a:t>29</a:t>
            </a:fld>
            <a:endParaRPr lang="en-US" sz="1200" b="0" smtClean="0">
              <a:solidFill>
                <a:schemeClr val="tx1"/>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fld id="{CBD2FBC0-EDB6-4081-B7CE-87A8802545B0}" type="slidenum">
              <a:rPr lang="en-US" sz="1200" b="0" smtClean="0">
                <a:solidFill>
                  <a:schemeClr val="tx1"/>
                </a:solidFill>
                <a:latin typeface="Times New Roman" pitchFamily="18" charset="0"/>
              </a:rPr>
              <a:pPr/>
              <a:t>3</a:t>
            </a:fld>
            <a:endParaRPr lang="en-US" sz="1200" b="0" smtClean="0">
              <a:solidFill>
                <a:schemeClr val="tx1"/>
              </a:solidFill>
              <a:latin typeface="Times New Roman" pitchFamily="18" charset="0"/>
            </a:endParaRPr>
          </a:p>
        </p:txBody>
      </p:sp>
      <p:sp>
        <p:nvSpPr>
          <p:cNvPr id="91139" name="Rectangle 1031"/>
          <p:cNvSpPr txBox="1">
            <a:spLocks noGrp="1" noChangeArrowheads="1"/>
          </p:cNvSpPr>
          <p:nvPr/>
        </p:nvSpPr>
        <p:spPr bwMode="auto">
          <a:xfrm>
            <a:off x="3970338" y="8821738"/>
            <a:ext cx="30353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pPr algn="r" eaLnBrk="1" hangingPunct="1">
              <a:spcBef>
                <a:spcPct val="0"/>
              </a:spcBef>
              <a:buClrTx/>
            </a:pPr>
            <a:fld id="{5F00BB2A-C146-4C39-811A-8FB9EC62A83E}" type="slidenum">
              <a:rPr lang="en-US" sz="1200" b="0">
                <a:solidFill>
                  <a:schemeClr val="tx1"/>
                </a:solidFill>
                <a:latin typeface="Arial" charset="0"/>
                <a:cs typeface="Arial" charset="0"/>
              </a:rPr>
              <a:pPr algn="r" eaLnBrk="1" hangingPunct="1">
                <a:spcBef>
                  <a:spcPct val="0"/>
                </a:spcBef>
                <a:buClrTx/>
              </a:pPr>
              <a:t>3</a:t>
            </a:fld>
            <a:endParaRPr lang="en-US" sz="1200" b="0">
              <a:solidFill>
                <a:schemeClr val="tx1"/>
              </a:solidFill>
              <a:latin typeface="Arial" charset="0"/>
              <a:cs typeface="Arial" charset="0"/>
            </a:endParaRPr>
          </a:p>
        </p:txBody>
      </p:sp>
      <p:sp>
        <p:nvSpPr>
          <p:cNvPr id="91140" name="Rectangle 2"/>
          <p:cNvSpPr>
            <a:spLocks noGrp="1" noRot="1" noChangeAspect="1" noChangeArrowheads="1" noTextEdit="1"/>
          </p:cNvSpPr>
          <p:nvPr>
            <p:ph type="sldImg"/>
          </p:nvPr>
        </p:nvSpPr>
        <p:spPr>
          <a:ln/>
        </p:spPr>
      </p:sp>
      <p:sp>
        <p:nvSpPr>
          <p:cNvPr id="911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Here is the design for the project.   We first identified a panel of experts to help us with the revision.  Three were academics experienced in cultural adaptation, and six were community treatment providers experienced in working with either African American or Hispanic men in substance abuse treatment settings.  Our plan was to use the Delphi Process in which each panel member would review and rate materials we sent them independent of other panel members.  The Delphi Process is composed of a series of rounds where materials are reviewed and rated by panel members.  This process limits the impact that a single panel member might have on swaying the opinion of other panel members.   Where there is consensus among panel members revisions to the intervention materials are made and sent out for a second, and possible third, round of review and feedback until consensus is obtained.  In the following slides I’ll provide more details of the process we utilized. </a:t>
            </a:r>
          </a:p>
          <a:p>
            <a:pPr eaLnBrk="1" hangingPunct="1"/>
            <a:endParaRPr lang="en-US" smtClean="0"/>
          </a:p>
          <a:p>
            <a:pPr eaLnBrk="1" hangingPunct="1"/>
            <a:r>
              <a:rPr lang="en-US" smtClean="0"/>
              <a:t>Once we had finalized the revised culturally adapted version of REMAS we planned to pilot test it in 4 community treatment programs and collect some qualitative data from patient focus groups and counselor exit interviews.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bg2"/>
                </a:solidFill>
                <a:latin typeface="Arial" charset="0"/>
              </a:defRPr>
            </a:lvl1pPr>
            <a:lvl2pPr marL="742950" indent="-285750">
              <a:defRPr sz="1400" b="1">
                <a:solidFill>
                  <a:schemeClr val="bg2"/>
                </a:solidFill>
                <a:latin typeface="Arial" charset="0"/>
              </a:defRPr>
            </a:lvl2pPr>
            <a:lvl3pPr marL="1143000" indent="-228600">
              <a:defRPr sz="1400" b="1">
                <a:solidFill>
                  <a:schemeClr val="bg2"/>
                </a:solidFill>
                <a:latin typeface="Arial" charset="0"/>
              </a:defRPr>
            </a:lvl3pPr>
            <a:lvl4pPr marL="1600200" indent="-228600">
              <a:defRPr sz="1400" b="1">
                <a:solidFill>
                  <a:schemeClr val="bg2"/>
                </a:solidFill>
                <a:latin typeface="Arial" charset="0"/>
              </a:defRPr>
            </a:lvl4pPr>
            <a:lvl5pPr marL="2057400" indent="-228600">
              <a:defRPr sz="1400" b="1">
                <a:solidFill>
                  <a:schemeClr val="bg2"/>
                </a:solidFill>
                <a:latin typeface="Arial" charset="0"/>
              </a:defRPr>
            </a:lvl5pPr>
            <a:lvl6pPr marL="2514600" indent="-228600" eaLnBrk="0" fontAlgn="base" hangingPunct="0">
              <a:spcBef>
                <a:spcPct val="0"/>
              </a:spcBef>
              <a:spcAft>
                <a:spcPct val="0"/>
              </a:spcAft>
              <a:defRPr sz="1400" b="1">
                <a:solidFill>
                  <a:schemeClr val="bg2"/>
                </a:solidFill>
                <a:latin typeface="Arial" charset="0"/>
              </a:defRPr>
            </a:lvl6pPr>
            <a:lvl7pPr marL="2971800" indent="-228600" eaLnBrk="0" fontAlgn="base" hangingPunct="0">
              <a:spcBef>
                <a:spcPct val="0"/>
              </a:spcBef>
              <a:spcAft>
                <a:spcPct val="0"/>
              </a:spcAft>
              <a:defRPr sz="1400" b="1">
                <a:solidFill>
                  <a:schemeClr val="bg2"/>
                </a:solidFill>
                <a:latin typeface="Arial" charset="0"/>
              </a:defRPr>
            </a:lvl7pPr>
            <a:lvl8pPr marL="3429000" indent="-228600" eaLnBrk="0" fontAlgn="base" hangingPunct="0">
              <a:spcBef>
                <a:spcPct val="0"/>
              </a:spcBef>
              <a:spcAft>
                <a:spcPct val="0"/>
              </a:spcAft>
              <a:defRPr sz="1400" b="1">
                <a:solidFill>
                  <a:schemeClr val="bg2"/>
                </a:solidFill>
                <a:latin typeface="Arial" charset="0"/>
              </a:defRPr>
            </a:lvl8pPr>
            <a:lvl9pPr marL="3886200" indent="-228600" eaLnBrk="0" fontAlgn="base" hangingPunct="0">
              <a:spcBef>
                <a:spcPct val="0"/>
              </a:spcBef>
              <a:spcAft>
                <a:spcPct val="0"/>
              </a:spcAft>
              <a:defRPr sz="1400" b="1">
                <a:solidFill>
                  <a:schemeClr val="bg2"/>
                </a:solidFill>
                <a:latin typeface="Arial" charset="0"/>
              </a:defRPr>
            </a:lvl9pPr>
          </a:lstStyle>
          <a:p>
            <a:fld id="{94427FE6-FF15-4FF1-B4FF-DFDB30ADE4A9}" type="slidenum">
              <a:rPr lang="en-US" sz="1200" b="0" smtClean="0">
                <a:solidFill>
                  <a:schemeClr val="tx1"/>
                </a:solidFill>
                <a:latin typeface="Times New Roman" pitchFamily="18" charset="0"/>
              </a:rPr>
              <a:pPr/>
              <a:t>32</a:t>
            </a:fld>
            <a:endParaRPr lang="en-US" sz="1200" b="0" smtClean="0">
              <a:solidFill>
                <a:schemeClr val="tx1"/>
              </a:solidFill>
              <a:latin typeface="Times New Roman" pitchFamily="18"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fld id="{F44E1237-7247-4D7F-B4E9-ED3484498017}" type="slidenum">
              <a:rPr lang="en-US" sz="1200" b="0" smtClean="0">
                <a:solidFill>
                  <a:schemeClr val="tx1"/>
                </a:solidFill>
                <a:latin typeface="Times New Roman" pitchFamily="18" charset="0"/>
              </a:rPr>
              <a:pPr/>
              <a:t>33</a:t>
            </a:fld>
            <a:endParaRPr lang="en-US" sz="1200" b="0" smtClean="0">
              <a:solidFill>
                <a:schemeClr val="tx1"/>
              </a:solidFill>
              <a:latin typeface="Times New Roman" pitchFamily="18"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On the next 5 slides I listed the changes to each of the REMAS sessions.  In brown are modules with significant revision.  In black are modules that are new or represent nearly full replacement of the original REMAS module.  The Talking Circle was added to the end of each session as a way for each participant to indicate what he had gotten from the session.  The other revisions all reflect the participant being more active than in the original REMAS.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fld id="{E51D31BE-9839-4361-8708-46EE6074C622}" type="slidenum">
              <a:rPr lang="en-US" sz="1200" b="0" smtClean="0">
                <a:solidFill>
                  <a:schemeClr val="tx1"/>
                </a:solidFill>
                <a:latin typeface="Times New Roman" pitchFamily="18" charset="0"/>
              </a:rPr>
              <a:pPr/>
              <a:t>34</a:t>
            </a:fld>
            <a:endParaRPr lang="en-US" sz="1200" b="0" smtClean="0">
              <a:solidFill>
                <a:schemeClr val="tx1"/>
              </a:solidFill>
              <a:latin typeface="Times New Roman" pitchFamily="1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change to the condom practice was that we eliminated practicing in pairs and conducting an assessment of  the practice.  The change in overcoming barriers to condom use has to do with participants needing to get up out of their seats as part of the module.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fld id="{59026E20-90F9-45F9-9507-2639D7367F32}" type="slidenum">
              <a:rPr lang="en-US" sz="1200" b="0" smtClean="0">
                <a:solidFill>
                  <a:schemeClr val="tx1"/>
                </a:solidFill>
                <a:latin typeface="Times New Roman" pitchFamily="18" charset="0"/>
              </a:rPr>
              <a:pPr/>
              <a:t>35</a:t>
            </a:fld>
            <a:endParaRPr lang="en-US" sz="1200" b="0" smtClean="0">
              <a:solidFill>
                <a:schemeClr val="tx1"/>
              </a:solidFill>
              <a:latin typeface="Times New Roman" pitchFamily="18"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Using  clips from movies to help men explore safe sex decision making is totally new for REMAS and comes out of the Nia intervention.  We did find new movie clips to use which we felt better met our goals.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fld id="{29554890-D6CB-452D-A3AF-F93230E68EDE}" type="slidenum">
              <a:rPr lang="en-US" sz="1200" b="0" smtClean="0">
                <a:solidFill>
                  <a:schemeClr val="tx1"/>
                </a:solidFill>
                <a:latin typeface="Times New Roman" pitchFamily="18" charset="0"/>
              </a:rPr>
              <a:pPr/>
              <a:t>36</a:t>
            </a:fld>
            <a:endParaRPr lang="en-US" sz="1200" b="0" smtClean="0">
              <a:solidFill>
                <a:schemeClr val="tx1"/>
              </a:solidFill>
              <a:latin typeface="Times New Roman"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As you can see, session 4 is almost all totally new.  Although there is a focus on cultural issues in other parts of the intervention this session is where the cultural focus is the strongest.  The biggest struggle we had was finding a way to address cultural issues with a culturally diverse group, which is a very common situation is substance abuse treatment programs.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fld id="{0868DBD0-BCB5-4B80-82E5-84C3AAE44090}" type="slidenum">
              <a:rPr lang="en-US" sz="1200" b="0" smtClean="0">
                <a:solidFill>
                  <a:schemeClr val="tx1"/>
                </a:solidFill>
                <a:latin typeface="Times New Roman" pitchFamily="18" charset="0"/>
              </a:rPr>
              <a:pPr/>
              <a:t>37</a:t>
            </a:fld>
            <a:endParaRPr lang="en-US" sz="1200" b="0" smtClean="0">
              <a:solidFill>
                <a:schemeClr val="tx1"/>
              </a:solidFill>
              <a:latin typeface="Times New Roman" pitchFamily="18"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Although the basic concept for using a clear, assertive communication strategy for discussing sexual issues is unchanged, how we get there has been tweaked a bit.  For role plays we asked our expert panel members to write up new role scenarios since they thought the original ones were kind of lame.  They did a nice job, but I think they found the task harder than they had imagined.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fld id="{E77AEC35-3AB4-4C0D-BDA5-163A44F268BD}" type="slidenum">
              <a:rPr lang="en-US" sz="1200" b="0" smtClean="0">
                <a:solidFill>
                  <a:schemeClr val="tx1"/>
                </a:solidFill>
                <a:latin typeface="Times New Roman" pitchFamily="18" charset="0"/>
              </a:rPr>
              <a:pPr/>
              <a:t>38</a:t>
            </a:fld>
            <a:endParaRPr lang="en-US" sz="1200" b="0" smtClean="0">
              <a:solidFill>
                <a:schemeClr val="tx1"/>
              </a:solidFill>
              <a:latin typeface="Times New Roman" pitchFamily="18"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fld id="{40EEDE27-1132-40AF-9BC9-2E2B9CE4D5F3}" type="slidenum">
              <a:rPr lang="en-US" sz="1200" b="0" smtClean="0">
                <a:solidFill>
                  <a:schemeClr val="tx1"/>
                </a:solidFill>
                <a:latin typeface="Times New Roman" pitchFamily="18" charset="0"/>
              </a:rPr>
              <a:pPr/>
              <a:t>4</a:t>
            </a:fld>
            <a:endParaRPr lang="en-US" sz="1200" b="0" smtClean="0">
              <a:solidFill>
                <a:schemeClr val="tx1"/>
              </a:solidFill>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smtClean="0"/>
              <a:t>To prepare for the first round of the Delphi Process we identified  four articles on cultural adaptation that we felt would provide the panel members with direction in reviewing and rating the material we would be sending them.  We next identified HIV prevention interventions that the CDC had identified as evidenced based that targeted either African Americans or Hispanics.  None of these were designed for use in substance abuse treatment settings, which is one of the unique features of Real Men Are Safe.  </a:t>
            </a:r>
            <a:r>
              <a:rPr lang="en-US" sz="1400" i="1" smtClean="0"/>
              <a:t>Nia </a:t>
            </a:r>
            <a:r>
              <a:rPr lang="en-US" sz="1400" smtClean="0"/>
              <a:t>targets heterosexual African American men, </a:t>
            </a:r>
            <a:r>
              <a:rPr lang="en-US" sz="1400" i="1" smtClean="0"/>
              <a:t>Many Men, Many Voices</a:t>
            </a:r>
            <a:r>
              <a:rPr lang="en-US" sz="1400" smtClean="0"/>
              <a:t> and </a:t>
            </a:r>
            <a:r>
              <a:rPr lang="en-US" sz="1400" i="1" smtClean="0"/>
              <a:t>d-up</a:t>
            </a:r>
            <a:r>
              <a:rPr lang="en-US" sz="1400" smtClean="0"/>
              <a:t> target AA  MSM, while </a:t>
            </a:r>
            <a:r>
              <a:rPr lang="en-US" sz="1400" i="1" smtClean="0"/>
              <a:t>Cuídate</a:t>
            </a:r>
            <a:r>
              <a:rPr lang="en-US" sz="1400" smtClean="0"/>
              <a:t> targets Hispanic adolescents.</a:t>
            </a:r>
            <a:endParaRPr lang="en-US" sz="140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fld id="{2533E341-3A6C-4B7C-99A8-D753EACB1193}" type="slidenum">
              <a:rPr lang="en-US" sz="1200" b="0" smtClean="0">
                <a:solidFill>
                  <a:schemeClr val="tx1"/>
                </a:solidFill>
                <a:latin typeface="Times New Roman" pitchFamily="18" charset="0"/>
              </a:rPr>
              <a:pPr/>
              <a:t>5</a:t>
            </a:fld>
            <a:endParaRPr lang="en-US" sz="1200" b="0" smtClean="0">
              <a:solidFill>
                <a:schemeClr val="tx1"/>
              </a:solidFill>
              <a:latin typeface="Times New Roman"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smtClean="0"/>
              <a:t>Next we identified which modules from these four interventions addressed concepts/issues similar to the modules from Real Men Are Safe.  On this slide are the module topics from sessions 1 &amp; 2 or Real Men Are Safe.  I have highlighted  “</a:t>
            </a:r>
            <a:r>
              <a:rPr lang="en-US" sz="1400" smtClean="0">
                <a:solidFill>
                  <a:schemeClr val="bg2"/>
                </a:solidFill>
              </a:rPr>
              <a:t>Overcoming Barriers to Condom Use” because I will be using this module as an example of the process in future slides.</a:t>
            </a:r>
          </a:p>
          <a:p>
            <a:endParaRPr lang="en-US" sz="14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fld id="{B028407D-DB83-4756-A17C-BF6566945318}" type="slidenum">
              <a:rPr lang="en-US" sz="1200" b="0" smtClean="0">
                <a:solidFill>
                  <a:schemeClr val="tx1"/>
                </a:solidFill>
                <a:latin typeface="Times New Roman" pitchFamily="18" charset="0"/>
              </a:rPr>
              <a:pPr/>
              <a:t>6</a:t>
            </a:fld>
            <a:endParaRPr lang="en-US" sz="1200" b="0" smtClean="0">
              <a:solidFill>
                <a:schemeClr val="tx1"/>
              </a:solidFill>
              <a:latin typeface="Times New Roman"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smtClean="0"/>
              <a:t>On this slide are the module topics from sessions 3-5 for Real Men Are Safe plus a listing of modules in the culturally tailored interventions that do not have a REMAS counterpart.  The “Sex without Drugs” is unique to REMAS.</a:t>
            </a:r>
            <a:endParaRPr lang="en-US" sz="140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a:t>
            </a:r>
            <a:r>
              <a:rPr lang="en-US" smtClean="0">
                <a:solidFill>
                  <a:srgbClr val="002060"/>
                </a:solidFill>
                <a:latin typeface="Arial" charset="0"/>
                <a:cs typeface="Arial" charset="0"/>
              </a:rPr>
              <a:t>Overcoming Barriers to Condom Use topic  was addressed in all the interventions.  For the Delphi Process we chose to only send the panel members materials from three of the culturally relevant modules.  On the next few slides I am going to show you what the panel members received from us for this one topic area.  Remember there are 15 topic areas.</a:t>
            </a:r>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fld id="{5180F6F5-A612-4E5E-BA81-0AE02760A20D}" type="slidenum">
              <a:rPr lang="en-US" sz="1200" b="0" smtClean="0">
                <a:solidFill>
                  <a:schemeClr val="tx1"/>
                </a:solidFill>
                <a:latin typeface="Times New Roman" pitchFamily="18" charset="0"/>
              </a:rPr>
              <a:pPr/>
              <a:t>7</a:t>
            </a:fld>
            <a:endParaRPr lang="en-US" sz="1200" b="0" smtClean="0">
              <a:solidFill>
                <a:schemeClr val="tx1"/>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is the instructions from the REMAS Manual.</a:t>
            </a: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fld id="{F0B40933-21CF-4850-951B-E0FF0A1CC556}" type="slidenum">
              <a:rPr lang="en-US" sz="1200" b="0" smtClean="0">
                <a:solidFill>
                  <a:schemeClr val="tx1"/>
                </a:solidFill>
                <a:latin typeface="Times New Roman" pitchFamily="18" charset="0"/>
              </a:rPr>
              <a:pPr/>
              <a:t>8</a:t>
            </a:fld>
            <a:endParaRPr lang="en-US" sz="1200" b="0" smtClean="0">
              <a:solidFill>
                <a:schemeClr val="tx1"/>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and the next are from the Nia manual.</a:t>
            </a: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fld id="{B9E8F0A8-880A-4E36-A6D7-0E432B67A6F1}" type="slidenum">
              <a:rPr lang="en-US" sz="1200" b="0" smtClean="0">
                <a:solidFill>
                  <a:schemeClr val="tx1"/>
                </a:solidFill>
                <a:latin typeface="Times New Roman" pitchFamily="18" charset="0"/>
              </a:rPr>
              <a:pPr/>
              <a:t>9</a:t>
            </a:fld>
            <a:endParaRPr lang="en-US" sz="1200" b="0" smtClean="0">
              <a:solidFill>
                <a:schemeClr val="tx1"/>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E73CBA-4EC2-4B56-8C4C-FD6B1CEB38A8}" type="slidenum">
              <a:rPr lang="en-US"/>
              <a:pPr>
                <a:defRPr/>
              </a:pPr>
              <a:t>‹#›</a:t>
            </a:fld>
            <a:endParaRPr lang="en-US"/>
          </a:p>
        </p:txBody>
      </p:sp>
    </p:spTree>
    <p:extLst>
      <p:ext uri="{BB962C8B-B14F-4D97-AF65-F5344CB8AC3E}">
        <p14:creationId xmlns:p14="http://schemas.microsoft.com/office/powerpoint/2010/main" val="3354379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F41A2C-2841-4A1E-8CC8-F4954BFEFF52}" type="slidenum">
              <a:rPr lang="en-US"/>
              <a:pPr>
                <a:defRPr/>
              </a:pPr>
              <a:t>‹#›</a:t>
            </a:fld>
            <a:endParaRPr lang="en-US"/>
          </a:p>
        </p:txBody>
      </p:sp>
    </p:spTree>
    <p:extLst>
      <p:ext uri="{BB962C8B-B14F-4D97-AF65-F5344CB8AC3E}">
        <p14:creationId xmlns:p14="http://schemas.microsoft.com/office/powerpoint/2010/main" val="3056022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3A0CDE-20DA-4072-BEFE-387CD78A24F8}" type="slidenum">
              <a:rPr lang="en-US"/>
              <a:pPr>
                <a:defRPr/>
              </a:pPr>
              <a:t>‹#›</a:t>
            </a:fld>
            <a:endParaRPr lang="en-US"/>
          </a:p>
        </p:txBody>
      </p:sp>
    </p:spTree>
    <p:extLst>
      <p:ext uri="{BB962C8B-B14F-4D97-AF65-F5344CB8AC3E}">
        <p14:creationId xmlns:p14="http://schemas.microsoft.com/office/powerpoint/2010/main" val="2729262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2A7F78-D826-46C4-8703-73ACE233AFD3}" type="slidenum">
              <a:rPr lang="en-US"/>
              <a:pPr>
                <a:defRPr/>
              </a:pPr>
              <a:t>‹#›</a:t>
            </a:fld>
            <a:endParaRPr lang="en-US"/>
          </a:p>
        </p:txBody>
      </p:sp>
    </p:spTree>
    <p:extLst>
      <p:ext uri="{BB962C8B-B14F-4D97-AF65-F5344CB8AC3E}">
        <p14:creationId xmlns:p14="http://schemas.microsoft.com/office/powerpoint/2010/main" val="1584075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4193FD-2530-4CDA-B420-29C6B9219B21}" type="slidenum">
              <a:rPr lang="en-US"/>
              <a:pPr>
                <a:defRPr/>
              </a:pPr>
              <a:t>‹#›</a:t>
            </a:fld>
            <a:endParaRPr lang="en-US"/>
          </a:p>
        </p:txBody>
      </p:sp>
    </p:spTree>
    <p:extLst>
      <p:ext uri="{BB962C8B-B14F-4D97-AF65-F5344CB8AC3E}">
        <p14:creationId xmlns:p14="http://schemas.microsoft.com/office/powerpoint/2010/main" val="400757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5"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6BABEA63-DFAB-4E8B-A7EB-53E81C1B9B2F}" type="slidenum">
              <a:rPr lang="en-US"/>
              <a:pPr>
                <a:defRPr/>
              </a:pPr>
              <a:t>‹#›</a:t>
            </a:fld>
            <a:endParaRPr lang="en-US"/>
          </a:p>
        </p:txBody>
      </p:sp>
    </p:spTree>
    <p:extLst>
      <p:ext uri="{BB962C8B-B14F-4D97-AF65-F5344CB8AC3E}">
        <p14:creationId xmlns:p14="http://schemas.microsoft.com/office/powerpoint/2010/main" val="806802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5"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9E3EF9B8-0B96-498A-922A-4E23FE848B7E}" type="slidenum">
              <a:rPr lang="en-US"/>
              <a:pPr>
                <a:defRPr/>
              </a:pPr>
              <a:t>‹#›</a:t>
            </a:fld>
            <a:endParaRPr lang="en-US"/>
          </a:p>
        </p:txBody>
      </p:sp>
    </p:spTree>
    <p:extLst>
      <p:ext uri="{BB962C8B-B14F-4D97-AF65-F5344CB8AC3E}">
        <p14:creationId xmlns:p14="http://schemas.microsoft.com/office/powerpoint/2010/main" val="220194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5"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22252C4D-D2E8-4FEA-82F6-83DF9ABE0F29}" type="slidenum">
              <a:rPr lang="en-US"/>
              <a:pPr>
                <a:defRPr/>
              </a:pPr>
              <a:t>‹#›</a:t>
            </a:fld>
            <a:endParaRPr lang="en-US"/>
          </a:p>
        </p:txBody>
      </p:sp>
    </p:spTree>
    <p:extLst>
      <p:ext uri="{BB962C8B-B14F-4D97-AF65-F5344CB8AC3E}">
        <p14:creationId xmlns:p14="http://schemas.microsoft.com/office/powerpoint/2010/main" val="739838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6"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EDEA4CC7-A1E6-42AF-83B6-5AFED1B2D1BD}" type="slidenum">
              <a:rPr lang="en-US"/>
              <a:pPr>
                <a:defRPr/>
              </a:pPr>
              <a:t>‹#›</a:t>
            </a:fld>
            <a:endParaRPr lang="en-US"/>
          </a:p>
        </p:txBody>
      </p:sp>
    </p:spTree>
    <p:extLst>
      <p:ext uri="{BB962C8B-B14F-4D97-AF65-F5344CB8AC3E}">
        <p14:creationId xmlns:p14="http://schemas.microsoft.com/office/powerpoint/2010/main" val="3343666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8"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9"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6987D26E-F702-489C-917F-9C5301D2410A}" type="slidenum">
              <a:rPr lang="en-US"/>
              <a:pPr>
                <a:defRPr/>
              </a:pPr>
              <a:t>‹#›</a:t>
            </a:fld>
            <a:endParaRPr lang="en-US"/>
          </a:p>
        </p:txBody>
      </p:sp>
    </p:spTree>
    <p:extLst>
      <p:ext uri="{BB962C8B-B14F-4D97-AF65-F5344CB8AC3E}">
        <p14:creationId xmlns:p14="http://schemas.microsoft.com/office/powerpoint/2010/main" val="958514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4"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5"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1FD09C53-6FB6-4DEA-B330-7C2E892D96C2}" type="slidenum">
              <a:rPr lang="en-US"/>
              <a:pPr>
                <a:defRPr/>
              </a:pPr>
              <a:t>‹#›</a:t>
            </a:fld>
            <a:endParaRPr lang="en-US"/>
          </a:p>
        </p:txBody>
      </p:sp>
    </p:spTree>
    <p:extLst>
      <p:ext uri="{BB962C8B-B14F-4D97-AF65-F5344CB8AC3E}">
        <p14:creationId xmlns:p14="http://schemas.microsoft.com/office/powerpoint/2010/main" val="322817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4B3ED-FE4E-4621-8B31-6E0F888D4ECC}" type="slidenum">
              <a:rPr lang="en-US"/>
              <a:pPr>
                <a:defRPr/>
              </a:pPr>
              <a:t>‹#›</a:t>
            </a:fld>
            <a:endParaRPr lang="en-US"/>
          </a:p>
        </p:txBody>
      </p:sp>
    </p:spTree>
    <p:extLst>
      <p:ext uri="{BB962C8B-B14F-4D97-AF65-F5344CB8AC3E}">
        <p14:creationId xmlns:p14="http://schemas.microsoft.com/office/powerpoint/2010/main" val="2085151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3"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4"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A257D648-A0F6-4021-8D7E-2489C36F8F80}" type="slidenum">
              <a:rPr lang="en-US"/>
              <a:pPr>
                <a:defRPr/>
              </a:pPr>
              <a:t>‹#›</a:t>
            </a:fld>
            <a:endParaRPr lang="en-US"/>
          </a:p>
        </p:txBody>
      </p:sp>
    </p:spTree>
    <p:extLst>
      <p:ext uri="{BB962C8B-B14F-4D97-AF65-F5344CB8AC3E}">
        <p14:creationId xmlns:p14="http://schemas.microsoft.com/office/powerpoint/2010/main" val="799451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6"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63E36A3E-CC93-4D0C-BB10-29D722D104A9}" type="slidenum">
              <a:rPr lang="en-US"/>
              <a:pPr>
                <a:defRPr/>
              </a:pPr>
              <a:t>‹#›</a:t>
            </a:fld>
            <a:endParaRPr lang="en-US"/>
          </a:p>
        </p:txBody>
      </p:sp>
    </p:spTree>
    <p:extLst>
      <p:ext uri="{BB962C8B-B14F-4D97-AF65-F5344CB8AC3E}">
        <p14:creationId xmlns:p14="http://schemas.microsoft.com/office/powerpoint/2010/main" val="2452551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6"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CE936D4B-23B4-422B-BA9C-352A9A8F7121}" type="slidenum">
              <a:rPr lang="en-US"/>
              <a:pPr>
                <a:defRPr/>
              </a:pPr>
              <a:t>‹#›</a:t>
            </a:fld>
            <a:endParaRPr lang="en-US"/>
          </a:p>
        </p:txBody>
      </p:sp>
    </p:spTree>
    <p:extLst>
      <p:ext uri="{BB962C8B-B14F-4D97-AF65-F5344CB8AC3E}">
        <p14:creationId xmlns:p14="http://schemas.microsoft.com/office/powerpoint/2010/main" val="774145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5"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550AD9FD-D926-49D0-9F0D-1E90046F0C87}" type="slidenum">
              <a:rPr lang="en-US"/>
              <a:pPr>
                <a:defRPr/>
              </a:pPr>
              <a:t>‹#›</a:t>
            </a:fld>
            <a:endParaRPr lang="en-US"/>
          </a:p>
        </p:txBody>
      </p:sp>
    </p:spTree>
    <p:extLst>
      <p:ext uri="{BB962C8B-B14F-4D97-AF65-F5344CB8AC3E}">
        <p14:creationId xmlns:p14="http://schemas.microsoft.com/office/powerpoint/2010/main" val="1845854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5"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F6F5DC73-E133-45B0-A068-FABCE265EB2D}" type="slidenum">
              <a:rPr lang="en-US"/>
              <a:pPr>
                <a:defRPr/>
              </a:pPr>
              <a:t>‹#›</a:t>
            </a:fld>
            <a:endParaRPr lang="en-US"/>
          </a:p>
        </p:txBody>
      </p:sp>
    </p:spTree>
    <p:extLst>
      <p:ext uri="{BB962C8B-B14F-4D97-AF65-F5344CB8AC3E}">
        <p14:creationId xmlns:p14="http://schemas.microsoft.com/office/powerpoint/2010/main" val="3181677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6"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A8247769-4D57-46C7-9A2A-275569193A45}" type="slidenum">
              <a:rPr lang="en-US"/>
              <a:pPr>
                <a:defRPr/>
              </a:pPr>
              <a:t>‹#›</a:t>
            </a:fld>
            <a:endParaRPr lang="en-US"/>
          </a:p>
        </p:txBody>
      </p:sp>
    </p:spTree>
    <p:extLst>
      <p:ext uri="{BB962C8B-B14F-4D97-AF65-F5344CB8AC3E}">
        <p14:creationId xmlns:p14="http://schemas.microsoft.com/office/powerpoint/2010/main" val="14822734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5"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0C3218CC-67EF-4146-82C7-6E5D94155DEA}" type="slidenum">
              <a:rPr lang="en-US"/>
              <a:pPr>
                <a:defRPr/>
              </a:pPr>
              <a:t>‹#›</a:t>
            </a:fld>
            <a:endParaRPr lang="en-US"/>
          </a:p>
        </p:txBody>
      </p:sp>
    </p:spTree>
    <p:extLst>
      <p:ext uri="{BB962C8B-B14F-4D97-AF65-F5344CB8AC3E}">
        <p14:creationId xmlns:p14="http://schemas.microsoft.com/office/powerpoint/2010/main" val="2443119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4"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5"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AD38107E-EC18-4EA1-BB9F-6A463FD4B4E7}" type="slidenum">
              <a:rPr lang="en-US"/>
              <a:pPr>
                <a:defRPr/>
              </a:pPr>
              <a:t>‹#›</a:t>
            </a:fld>
            <a:endParaRPr lang="en-US"/>
          </a:p>
        </p:txBody>
      </p:sp>
    </p:spTree>
    <p:extLst>
      <p:ext uri="{BB962C8B-B14F-4D97-AF65-F5344CB8AC3E}">
        <p14:creationId xmlns:p14="http://schemas.microsoft.com/office/powerpoint/2010/main" val="313325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5"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93293FA4-FF40-4848-8647-E3FA264BBD4F}" type="slidenum">
              <a:rPr lang="en-US"/>
              <a:pPr>
                <a:defRPr/>
              </a:pPr>
              <a:t>‹#›</a:t>
            </a:fld>
            <a:endParaRPr lang="en-US"/>
          </a:p>
        </p:txBody>
      </p:sp>
    </p:spTree>
    <p:extLst>
      <p:ext uri="{BB962C8B-B14F-4D97-AF65-F5344CB8AC3E}">
        <p14:creationId xmlns:p14="http://schemas.microsoft.com/office/powerpoint/2010/main" val="3423005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5"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20E37D89-18BE-4535-BCD7-C2D5FD5323F4}" type="slidenum">
              <a:rPr lang="en-US"/>
              <a:pPr>
                <a:defRPr/>
              </a:pPr>
              <a:t>‹#›</a:t>
            </a:fld>
            <a:endParaRPr lang="en-US"/>
          </a:p>
        </p:txBody>
      </p:sp>
    </p:spTree>
    <p:extLst>
      <p:ext uri="{BB962C8B-B14F-4D97-AF65-F5344CB8AC3E}">
        <p14:creationId xmlns:p14="http://schemas.microsoft.com/office/powerpoint/2010/main" val="683523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FE48BB-CFB8-48C0-89B4-F890B9A30F69}" type="slidenum">
              <a:rPr lang="en-US"/>
              <a:pPr>
                <a:defRPr/>
              </a:pPr>
              <a:t>‹#›</a:t>
            </a:fld>
            <a:endParaRPr lang="en-US"/>
          </a:p>
        </p:txBody>
      </p:sp>
    </p:spTree>
    <p:extLst>
      <p:ext uri="{BB962C8B-B14F-4D97-AF65-F5344CB8AC3E}">
        <p14:creationId xmlns:p14="http://schemas.microsoft.com/office/powerpoint/2010/main" val="34876652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5"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828AA5E5-F93D-4952-ADC4-0624E42E0B53}" type="slidenum">
              <a:rPr lang="en-US"/>
              <a:pPr>
                <a:defRPr/>
              </a:pPr>
              <a:t>‹#›</a:t>
            </a:fld>
            <a:endParaRPr lang="en-US"/>
          </a:p>
        </p:txBody>
      </p:sp>
    </p:spTree>
    <p:extLst>
      <p:ext uri="{BB962C8B-B14F-4D97-AF65-F5344CB8AC3E}">
        <p14:creationId xmlns:p14="http://schemas.microsoft.com/office/powerpoint/2010/main" val="12158724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6"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C31CF88C-48A1-4F53-BAC8-286898F64EC3}" type="slidenum">
              <a:rPr lang="en-US"/>
              <a:pPr>
                <a:defRPr/>
              </a:pPr>
              <a:t>‹#›</a:t>
            </a:fld>
            <a:endParaRPr lang="en-US"/>
          </a:p>
        </p:txBody>
      </p:sp>
    </p:spTree>
    <p:extLst>
      <p:ext uri="{BB962C8B-B14F-4D97-AF65-F5344CB8AC3E}">
        <p14:creationId xmlns:p14="http://schemas.microsoft.com/office/powerpoint/2010/main" val="2703266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8"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9"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52652300-1E1B-40CB-ACF8-C767CCFA2B17}" type="slidenum">
              <a:rPr lang="en-US"/>
              <a:pPr>
                <a:defRPr/>
              </a:pPr>
              <a:t>‹#›</a:t>
            </a:fld>
            <a:endParaRPr lang="en-US"/>
          </a:p>
        </p:txBody>
      </p:sp>
    </p:spTree>
    <p:extLst>
      <p:ext uri="{BB962C8B-B14F-4D97-AF65-F5344CB8AC3E}">
        <p14:creationId xmlns:p14="http://schemas.microsoft.com/office/powerpoint/2010/main" val="39616387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4"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5"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7A54AC65-96E9-4DC3-BE1D-15DA867A50A8}" type="slidenum">
              <a:rPr lang="en-US"/>
              <a:pPr>
                <a:defRPr/>
              </a:pPr>
              <a:t>‹#›</a:t>
            </a:fld>
            <a:endParaRPr lang="en-US"/>
          </a:p>
        </p:txBody>
      </p:sp>
    </p:spTree>
    <p:extLst>
      <p:ext uri="{BB962C8B-B14F-4D97-AF65-F5344CB8AC3E}">
        <p14:creationId xmlns:p14="http://schemas.microsoft.com/office/powerpoint/2010/main" val="13646450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3"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4"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CCAA79EA-BF33-423D-96E0-47511DE4E8C1}" type="slidenum">
              <a:rPr lang="en-US"/>
              <a:pPr>
                <a:defRPr/>
              </a:pPr>
              <a:t>‹#›</a:t>
            </a:fld>
            <a:endParaRPr lang="en-US"/>
          </a:p>
        </p:txBody>
      </p:sp>
    </p:spTree>
    <p:extLst>
      <p:ext uri="{BB962C8B-B14F-4D97-AF65-F5344CB8AC3E}">
        <p14:creationId xmlns:p14="http://schemas.microsoft.com/office/powerpoint/2010/main" val="3377692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6"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925E964C-3950-405E-9DDF-415F7265619E}" type="slidenum">
              <a:rPr lang="en-US"/>
              <a:pPr>
                <a:defRPr/>
              </a:pPr>
              <a:t>‹#›</a:t>
            </a:fld>
            <a:endParaRPr lang="en-US"/>
          </a:p>
        </p:txBody>
      </p:sp>
    </p:spTree>
    <p:extLst>
      <p:ext uri="{BB962C8B-B14F-4D97-AF65-F5344CB8AC3E}">
        <p14:creationId xmlns:p14="http://schemas.microsoft.com/office/powerpoint/2010/main" val="16501459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6"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9AA3E7A8-0A51-48E9-95C9-107B6978795C}" type="slidenum">
              <a:rPr lang="en-US"/>
              <a:pPr>
                <a:defRPr/>
              </a:pPr>
              <a:t>‹#›</a:t>
            </a:fld>
            <a:endParaRPr lang="en-US"/>
          </a:p>
        </p:txBody>
      </p:sp>
    </p:spTree>
    <p:extLst>
      <p:ext uri="{BB962C8B-B14F-4D97-AF65-F5344CB8AC3E}">
        <p14:creationId xmlns:p14="http://schemas.microsoft.com/office/powerpoint/2010/main" val="31329885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5"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CA2F413A-0958-4925-BE04-2BED69B75BE4}" type="slidenum">
              <a:rPr lang="en-US"/>
              <a:pPr>
                <a:defRPr/>
              </a:pPr>
              <a:t>‹#›</a:t>
            </a:fld>
            <a:endParaRPr lang="en-US"/>
          </a:p>
        </p:txBody>
      </p:sp>
    </p:spTree>
    <p:extLst>
      <p:ext uri="{BB962C8B-B14F-4D97-AF65-F5344CB8AC3E}">
        <p14:creationId xmlns:p14="http://schemas.microsoft.com/office/powerpoint/2010/main" val="8718116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5"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42B339E2-60AB-485E-81DF-49EDBEFBCA09}" type="slidenum">
              <a:rPr lang="en-US"/>
              <a:pPr>
                <a:defRPr/>
              </a:pPr>
              <a:t>‹#›</a:t>
            </a:fld>
            <a:endParaRPr lang="en-US"/>
          </a:p>
        </p:txBody>
      </p:sp>
    </p:spTree>
    <p:extLst>
      <p:ext uri="{BB962C8B-B14F-4D97-AF65-F5344CB8AC3E}">
        <p14:creationId xmlns:p14="http://schemas.microsoft.com/office/powerpoint/2010/main" val="895242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6"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AA4FDAB6-6372-42E4-98B4-BAC61F71B4ED}" type="slidenum">
              <a:rPr lang="en-US"/>
              <a:pPr>
                <a:defRPr/>
              </a:pPr>
              <a:t>‹#›</a:t>
            </a:fld>
            <a:endParaRPr lang="en-US"/>
          </a:p>
        </p:txBody>
      </p:sp>
    </p:spTree>
    <p:extLst>
      <p:ext uri="{BB962C8B-B14F-4D97-AF65-F5344CB8AC3E}">
        <p14:creationId xmlns:p14="http://schemas.microsoft.com/office/powerpoint/2010/main" val="1455766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5256AC-E02A-4C91-8F40-8B0B67036DF8}" type="slidenum">
              <a:rPr lang="en-US"/>
              <a:pPr>
                <a:defRPr/>
              </a:pPr>
              <a:t>‹#›</a:t>
            </a:fld>
            <a:endParaRPr lang="en-US"/>
          </a:p>
        </p:txBody>
      </p:sp>
    </p:spTree>
    <p:extLst>
      <p:ext uri="{BB962C8B-B14F-4D97-AF65-F5344CB8AC3E}">
        <p14:creationId xmlns:p14="http://schemas.microsoft.com/office/powerpoint/2010/main" val="10528962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5"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9BF7FFD5-FB12-4146-981F-E27F00D6E557}" type="slidenum">
              <a:rPr lang="en-US"/>
              <a:pPr>
                <a:defRPr/>
              </a:pPr>
              <a:t>‹#›</a:t>
            </a:fld>
            <a:endParaRPr lang="en-US"/>
          </a:p>
        </p:txBody>
      </p:sp>
    </p:spTree>
    <p:extLst>
      <p:ext uri="{BB962C8B-B14F-4D97-AF65-F5344CB8AC3E}">
        <p14:creationId xmlns:p14="http://schemas.microsoft.com/office/powerpoint/2010/main" val="11911629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4"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5"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DFF061A0-DD00-4833-8864-EA43741A8FD5}" type="slidenum">
              <a:rPr lang="en-US"/>
              <a:pPr>
                <a:defRPr/>
              </a:pPr>
              <a:t>‹#›</a:t>
            </a:fld>
            <a:endParaRPr lang="en-US"/>
          </a:p>
        </p:txBody>
      </p:sp>
    </p:spTree>
    <p:extLst>
      <p:ext uri="{BB962C8B-B14F-4D97-AF65-F5344CB8AC3E}">
        <p14:creationId xmlns:p14="http://schemas.microsoft.com/office/powerpoint/2010/main" val="27761325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5"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F90104C0-BE05-4295-B8EA-B32047B91402}" type="slidenum">
              <a:rPr lang="en-US"/>
              <a:pPr>
                <a:defRPr/>
              </a:pPr>
              <a:t>‹#›</a:t>
            </a:fld>
            <a:endParaRPr lang="en-US"/>
          </a:p>
        </p:txBody>
      </p:sp>
    </p:spTree>
    <p:extLst>
      <p:ext uri="{BB962C8B-B14F-4D97-AF65-F5344CB8AC3E}">
        <p14:creationId xmlns:p14="http://schemas.microsoft.com/office/powerpoint/2010/main" val="16515892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5"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18537891-EEA0-4724-83F1-4B512609F3D3}" type="slidenum">
              <a:rPr lang="en-US"/>
              <a:pPr>
                <a:defRPr/>
              </a:pPr>
              <a:t>‹#›</a:t>
            </a:fld>
            <a:endParaRPr lang="en-US"/>
          </a:p>
        </p:txBody>
      </p:sp>
    </p:spTree>
    <p:extLst>
      <p:ext uri="{BB962C8B-B14F-4D97-AF65-F5344CB8AC3E}">
        <p14:creationId xmlns:p14="http://schemas.microsoft.com/office/powerpoint/2010/main" val="84828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5"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066EEBA5-96EC-417A-B039-0C50AFA553D8}" type="slidenum">
              <a:rPr lang="en-US"/>
              <a:pPr>
                <a:defRPr/>
              </a:pPr>
              <a:t>‹#›</a:t>
            </a:fld>
            <a:endParaRPr lang="en-US"/>
          </a:p>
        </p:txBody>
      </p:sp>
    </p:spTree>
    <p:extLst>
      <p:ext uri="{BB962C8B-B14F-4D97-AF65-F5344CB8AC3E}">
        <p14:creationId xmlns:p14="http://schemas.microsoft.com/office/powerpoint/2010/main" val="33060079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6"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8148950E-47B5-418E-8128-E084FC3BB613}" type="slidenum">
              <a:rPr lang="en-US"/>
              <a:pPr>
                <a:defRPr/>
              </a:pPr>
              <a:t>‹#›</a:t>
            </a:fld>
            <a:endParaRPr lang="en-US"/>
          </a:p>
        </p:txBody>
      </p:sp>
    </p:spTree>
    <p:extLst>
      <p:ext uri="{BB962C8B-B14F-4D97-AF65-F5344CB8AC3E}">
        <p14:creationId xmlns:p14="http://schemas.microsoft.com/office/powerpoint/2010/main" val="3086543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8"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9"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FE2C40E6-AC89-4B17-94E5-410CE8FEE4C3}" type="slidenum">
              <a:rPr lang="en-US"/>
              <a:pPr>
                <a:defRPr/>
              </a:pPr>
              <a:t>‹#›</a:t>
            </a:fld>
            <a:endParaRPr lang="en-US"/>
          </a:p>
        </p:txBody>
      </p:sp>
    </p:spTree>
    <p:extLst>
      <p:ext uri="{BB962C8B-B14F-4D97-AF65-F5344CB8AC3E}">
        <p14:creationId xmlns:p14="http://schemas.microsoft.com/office/powerpoint/2010/main" val="5796652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4"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5"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EB8AF588-F40C-48DD-921A-F09760156D14}" type="slidenum">
              <a:rPr lang="en-US"/>
              <a:pPr>
                <a:defRPr/>
              </a:pPr>
              <a:t>‹#›</a:t>
            </a:fld>
            <a:endParaRPr lang="en-US"/>
          </a:p>
        </p:txBody>
      </p:sp>
    </p:spTree>
    <p:extLst>
      <p:ext uri="{BB962C8B-B14F-4D97-AF65-F5344CB8AC3E}">
        <p14:creationId xmlns:p14="http://schemas.microsoft.com/office/powerpoint/2010/main" val="10577341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3"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4"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89B71D6D-0285-4875-A140-06CD8CC20D74}" type="slidenum">
              <a:rPr lang="en-US"/>
              <a:pPr>
                <a:defRPr/>
              </a:pPr>
              <a:t>‹#›</a:t>
            </a:fld>
            <a:endParaRPr lang="en-US"/>
          </a:p>
        </p:txBody>
      </p:sp>
    </p:spTree>
    <p:extLst>
      <p:ext uri="{BB962C8B-B14F-4D97-AF65-F5344CB8AC3E}">
        <p14:creationId xmlns:p14="http://schemas.microsoft.com/office/powerpoint/2010/main" val="31805505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6"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47D8FF50-820C-4111-974A-108E7423B63B}" type="slidenum">
              <a:rPr lang="en-US"/>
              <a:pPr>
                <a:defRPr/>
              </a:pPr>
              <a:t>‹#›</a:t>
            </a:fld>
            <a:endParaRPr lang="en-US"/>
          </a:p>
        </p:txBody>
      </p:sp>
    </p:spTree>
    <p:extLst>
      <p:ext uri="{BB962C8B-B14F-4D97-AF65-F5344CB8AC3E}">
        <p14:creationId xmlns:p14="http://schemas.microsoft.com/office/powerpoint/2010/main" val="4159590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8F47170-3395-4620-8001-35890A367BD5}" type="slidenum">
              <a:rPr lang="en-US"/>
              <a:pPr>
                <a:defRPr/>
              </a:pPr>
              <a:t>‹#›</a:t>
            </a:fld>
            <a:endParaRPr lang="en-US"/>
          </a:p>
        </p:txBody>
      </p:sp>
    </p:spTree>
    <p:extLst>
      <p:ext uri="{BB962C8B-B14F-4D97-AF65-F5344CB8AC3E}">
        <p14:creationId xmlns:p14="http://schemas.microsoft.com/office/powerpoint/2010/main" val="28045121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6"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03C1B525-DAF4-478A-B6AF-D54CC3C8F879}" type="slidenum">
              <a:rPr lang="en-US"/>
              <a:pPr>
                <a:defRPr/>
              </a:pPr>
              <a:t>‹#›</a:t>
            </a:fld>
            <a:endParaRPr lang="en-US"/>
          </a:p>
        </p:txBody>
      </p:sp>
    </p:spTree>
    <p:extLst>
      <p:ext uri="{BB962C8B-B14F-4D97-AF65-F5344CB8AC3E}">
        <p14:creationId xmlns:p14="http://schemas.microsoft.com/office/powerpoint/2010/main" val="41847580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5"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65B618D0-F17C-4796-9255-F93CB9948E8B}" type="slidenum">
              <a:rPr lang="en-US"/>
              <a:pPr>
                <a:defRPr/>
              </a:pPr>
              <a:t>‹#›</a:t>
            </a:fld>
            <a:endParaRPr lang="en-US"/>
          </a:p>
        </p:txBody>
      </p:sp>
    </p:spTree>
    <p:extLst>
      <p:ext uri="{BB962C8B-B14F-4D97-AF65-F5344CB8AC3E}">
        <p14:creationId xmlns:p14="http://schemas.microsoft.com/office/powerpoint/2010/main" val="1319099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5"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302FBA2B-8AB4-496D-ABE5-D9C060B1FAF5}" type="slidenum">
              <a:rPr lang="en-US"/>
              <a:pPr>
                <a:defRPr/>
              </a:pPr>
              <a:t>‹#›</a:t>
            </a:fld>
            <a:endParaRPr lang="en-US"/>
          </a:p>
        </p:txBody>
      </p:sp>
    </p:spTree>
    <p:extLst>
      <p:ext uri="{BB962C8B-B14F-4D97-AF65-F5344CB8AC3E}">
        <p14:creationId xmlns:p14="http://schemas.microsoft.com/office/powerpoint/2010/main" val="35704386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6"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8B2E7952-B1F6-41F8-ADC7-E0CAE8DBB6DC}" type="slidenum">
              <a:rPr lang="en-US"/>
              <a:pPr>
                <a:defRPr/>
              </a:pPr>
              <a:t>‹#›</a:t>
            </a:fld>
            <a:endParaRPr lang="en-US"/>
          </a:p>
        </p:txBody>
      </p:sp>
    </p:spTree>
    <p:extLst>
      <p:ext uri="{BB962C8B-B14F-4D97-AF65-F5344CB8AC3E}">
        <p14:creationId xmlns:p14="http://schemas.microsoft.com/office/powerpoint/2010/main" val="2193563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5"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BAEAAB03-37FA-4D59-858A-C1AAEF038EFD}" type="slidenum">
              <a:rPr lang="en-US"/>
              <a:pPr>
                <a:defRPr/>
              </a:pPr>
              <a:t>‹#›</a:t>
            </a:fld>
            <a:endParaRPr lang="en-US"/>
          </a:p>
        </p:txBody>
      </p:sp>
    </p:spTree>
    <p:extLst>
      <p:ext uri="{BB962C8B-B14F-4D97-AF65-F5344CB8AC3E}">
        <p14:creationId xmlns:p14="http://schemas.microsoft.com/office/powerpoint/2010/main" val="20273147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spcBef>
                <a:spcPct val="15000"/>
              </a:spcBef>
              <a:buClr>
                <a:schemeClr val="bg2"/>
              </a:buClr>
              <a:defRPr sz="2200"/>
            </a:lvl1pPr>
          </a:lstStyle>
          <a:p>
            <a:pPr>
              <a:defRPr/>
            </a:pPr>
            <a:endParaRPr lang="en-US"/>
          </a:p>
        </p:txBody>
      </p:sp>
      <p:sp>
        <p:nvSpPr>
          <p:cNvPr id="4" name="Rectangle 5"/>
          <p:cNvSpPr>
            <a:spLocks noGrp="1" noChangeArrowheads="1"/>
          </p:cNvSpPr>
          <p:nvPr>
            <p:ph type="ftr" sz="quarter" idx="11"/>
          </p:nvPr>
        </p:nvSpPr>
        <p:spPr/>
        <p:txBody>
          <a:bodyPr/>
          <a:lstStyle>
            <a:lvl1pPr>
              <a:spcBef>
                <a:spcPct val="15000"/>
              </a:spcBef>
              <a:buClr>
                <a:schemeClr val="bg2"/>
              </a:buClr>
              <a:defRPr sz="2200"/>
            </a:lvl1pPr>
          </a:lstStyle>
          <a:p>
            <a:pPr>
              <a:defRPr/>
            </a:pPr>
            <a:endParaRPr lang="en-US"/>
          </a:p>
        </p:txBody>
      </p:sp>
      <p:sp>
        <p:nvSpPr>
          <p:cNvPr id="5" name="Rectangle 6"/>
          <p:cNvSpPr>
            <a:spLocks noGrp="1" noChangeArrowheads="1"/>
          </p:cNvSpPr>
          <p:nvPr>
            <p:ph type="sldNum" sz="quarter" idx="12"/>
          </p:nvPr>
        </p:nvSpPr>
        <p:spPr/>
        <p:txBody>
          <a:bodyPr/>
          <a:lstStyle>
            <a:lvl1pPr>
              <a:spcBef>
                <a:spcPct val="15000"/>
              </a:spcBef>
              <a:buClr>
                <a:schemeClr val="bg2"/>
              </a:buClr>
              <a:defRPr sz="2200"/>
            </a:lvl1pPr>
          </a:lstStyle>
          <a:p>
            <a:pPr>
              <a:defRPr/>
            </a:pPr>
            <a:fld id="{8F91D614-AACA-46E2-B5F8-CE4A63475BEA}" type="slidenum">
              <a:rPr lang="en-US"/>
              <a:pPr>
                <a:defRPr/>
              </a:pPr>
              <a:t>‹#›</a:t>
            </a:fld>
            <a:endParaRPr lang="en-US"/>
          </a:p>
        </p:txBody>
      </p:sp>
    </p:spTree>
    <p:extLst>
      <p:ext uri="{BB962C8B-B14F-4D97-AF65-F5344CB8AC3E}">
        <p14:creationId xmlns:p14="http://schemas.microsoft.com/office/powerpoint/2010/main" val="333987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8C6AAF9-CBDB-4E55-BDB3-C7C7F0E61C1F}" type="slidenum">
              <a:rPr lang="en-US"/>
              <a:pPr>
                <a:defRPr/>
              </a:pPr>
              <a:t>‹#›</a:t>
            </a:fld>
            <a:endParaRPr lang="en-US"/>
          </a:p>
        </p:txBody>
      </p:sp>
    </p:spTree>
    <p:extLst>
      <p:ext uri="{BB962C8B-B14F-4D97-AF65-F5344CB8AC3E}">
        <p14:creationId xmlns:p14="http://schemas.microsoft.com/office/powerpoint/2010/main" val="2616611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CADCB7B-4391-49FA-8BE0-48B520120D49}" type="slidenum">
              <a:rPr lang="en-US"/>
              <a:pPr>
                <a:defRPr/>
              </a:pPr>
              <a:t>‹#›</a:t>
            </a:fld>
            <a:endParaRPr lang="en-US"/>
          </a:p>
        </p:txBody>
      </p:sp>
    </p:spTree>
    <p:extLst>
      <p:ext uri="{BB962C8B-B14F-4D97-AF65-F5344CB8AC3E}">
        <p14:creationId xmlns:p14="http://schemas.microsoft.com/office/powerpoint/2010/main" val="2484144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F75379-20C0-42BC-B58D-8D5E9C390174}" type="slidenum">
              <a:rPr lang="en-US"/>
              <a:pPr>
                <a:defRPr/>
              </a:pPr>
              <a:t>‹#›</a:t>
            </a:fld>
            <a:endParaRPr lang="en-US"/>
          </a:p>
        </p:txBody>
      </p:sp>
    </p:spTree>
    <p:extLst>
      <p:ext uri="{BB962C8B-B14F-4D97-AF65-F5344CB8AC3E}">
        <p14:creationId xmlns:p14="http://schemas.microsoft.com/office/powerpoint/2010/main" val="1596465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F207A0-2E98-4DF0-84D6-243686991B42}" type="slidenum">
              <a:rPr lang="en-US"/>
              <a:pPr>
                <a:defRPr/>
              </a:pPr>
              <a:t>‹#›</a:t>
            </a:fld>
            <a:endParaRPr lang="en-US"/>
          </a:p>
        </p:txBody>
      </p:sp>
    </p:spTree>
    <p:extLst>
      <p:ext uri="{BB962C8B-B14F-4D97-AF65-F5344CB8AC3E}">
        <p14:creationId xmlns:p14="http://schemas.microsoft.com/office/powerpoint/2010/main" val="2142233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4.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defRPr sz="1400" b="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defRPr sz="1400" b="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defRPr sz="1400" b="0">
                <a:solidFill>
                  <a:schemeClr val="tx1"/>
                </a:solidFill>
                <a:latin typeface="+mn-lt"/>
              </a:defRPr>
            </a:lvl1pPr>
          </a:lstStyle>
          <a:p>
            <a:pPr>
              <a:defRPr/>
            </a:pPr>
            <a:fld id="{5DC9A2F8-0CF9-4955-AAC9-05980DEDDCB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 id="214748414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defRPr sz="1400" b="0">
                <a:solidFill>
                  <a:srgbClr val="FFFFFF"/>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defRPr sz="1400" b="0">
                <a:solidFill>
                  <a:srgbClr val="FFFFFF"/>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defRPr sz="1400" b="0">
                <a:solidFill>
                  <a:srgbClr val="FFFFFF"/>
                </a:solidFill>
                <a:latin typeface="+mn-lt"/>
              </a:defRPr>
            </a:lvl1pPr>
          </a:lstStyle>
          <a:p>
            <a:pPr>
              <a:defRPr/>
            </a:pPr>
            <a:fld id="{0ED13247-0085-4CD4-A182-9F59FBF3B01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 id="2147484161" r:id="rId12"/>
    <p:sldLayoutId id="2147484162" r:id="rId13"/>
    <p:sldLayoutId id="2147484163"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defRPr sz="1400" b="0">
                <a:solidFill>
                  <a:srgbClr val="FFFFFF"/>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defRPr sz="1400" b="0">
                <a:solidFill>
                  <a:srgbClr val="FFFFFF"/>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defRPr sz="1400" b="0">
                <a:solidFill>
                  <a:srgbClr val="FFFFFF"/>
                </a:solidFill>
                <a:latin typeface="+mn-lt"/>
              </a:defRPr>
            </a:lvl1pPr>
          </a:lstStyle>
          <a:p>
            <a:pPr>
              <a:defRPr/>
            </a:pPr>
            <a:fld id="{B7E9E5A3-69C6-471A-93F1-5EE281C2730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 id="2147484175" r:id="rId12"/>
    <p:sldLayoutId id="2147484176" r:id="rId13"/>
    <p:sldLayoutId id="2147484177"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defRPr sz="1400" b="0">
                <a:solidFill>
                  <a:srgbClr val="FFFFFF"/>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defRPr sz="1400" b="0">
                <a:solidFill>
                  <a:srgbClr val="FFFFFF"/>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defRPr sz="1400" b="0">
                <a:solidFill>
                  <a:srgbClr val="FFFFFF"/>
                </a:solidFill>
                <a:latin typeface="+mn-lt"/>
              </a:defRPr>
            </a:lvl1pPr>
          </a:lstStyle>
          <a:p>
            <a:pPr>
              <a:defRPr/>
            </a:pPr>
            <a:fld id="{0933D73F-59FD-43CE-96F3-7BA182497C9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 id="2147484189" r:id="rId12"/>
    <p:sldLayoutId id="2147484190" r:id="rId13"/>
    <p:sldLayoutId id="2147484191"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png"/><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png"/><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0.xml"/><Relationship Id="rId1" Type="http://schemas.openxmlformats.org/officeDocument/2006/relationships/vmlDrawing" Target="../drawings/vmlDrawing5.vml"/><Relationship Id="rId6" Type="http://schemas.openxmlformats.org/officeDocument/2006/relationships/image" Target="../media/image12.emf"/><Relationship Id="rId5" Type="http://schemas.openxmlformats.org/officeDocument/2006/relationships/oleObject" Target="../embeddings/Microsoft_Word_97_-_2003_Document5.doc"/><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4.png"/><Relationship Id="rId2" Type="http://schemas.openxmlformats.org/officeDocument/2006/relationships/slideLayout" Target="../slideLayouts/slideLayout34.xml"/><Relationship Id="rId1" Type="http://schemas.openxmlformats.org/officeDocument/2006/relationships/vmlDrawing" Target="../drawings/vmlDrawing6.vml"/><Relationship Id="rId6" Type="http://schemas.openxmlformats.org/officeDocument/2006/relationships/image" Target="../media/image13.emf"/><Relationship Id="rId5" Type="http://schemas.openxmlformats.org/officeDocument/2006/relationships/oleObject" Target="../embeddings/Microsoft_Word_97_-_2003_Document6.doc"/><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6.png"/><Relationship Id="rId2" Type="http://schemas.openxmlformats.org/officeDocument/2006/relationships/slideLayout" Target="../slideLayouts/slideLayout43.xml"/><Relationship Id="rId1" Type="http://schemas.openxmlformats.org/officeDocument/2006/relationships/vmlDrawing" Target="../drawings/vmlDrawing7.vml"/><Relationship Id="rId6" Type="http://schemas.openxmlformats.org/officeDocument/2006/relationships/image" Target="../media/image15.png"/><Relationship Id="rId5" Type="http://schemas.openxmlformats.org/officeDocument/2006/relationships/oleObject" Target="../embeddings/Microsoft_Excel_97-2003_Worksheet7.xls"/><Relationship Id="rId4" Type="http://schemas.openxmlformats.org/officeDocument/2006/relationships/oleObject" Target="../embeddings/oleObject7.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16.png"/><Relationship Id="rId2" Type="http://schemas.openxmlformats.org/officeDocument/2006/relationships/slideLayout" Target="../slideLayouts/slideLayout43.xml"/><Relationship Id="rId1" Type="http://schemas.openxmlformats.org/officeDocument/2006/relationships/vmlDrawing" Target="../drawings/vmlDrawing8.vml"/><Relationship Id="rId6" Type="http://schemas.openxmlformats.org/officeDocument/2006/relationships/image" Target="../media/image17.png"/><Relationship Id="rId5" Type="http://schemas.openxmlformats.org/officeDocument/2006/relationships/oleObject" Target="../embeddings/Microsoft_Excel_97-2003_Worksheet8.xls"/><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304800"/>
            <a:ext cx="8458200" cy="1524000"/>
          </a:xfrm>
        </p:spPr>
        <p:txBody>
          <a:bodyPr/>
          <a:lstStyle/>
          <a:p>
            <a:pPr>
              <a:lnSpc>
                <a:spcPct val="80000"/>
              </a:lnSpc>
            </a:pPr>
            <a:r>
              <a:rPr lang="en-US" sz="3600" b="1" dirty="0" smtClean="0">
                <a:solidFill>
                  <a:schemeClr val="bg1"/>
                </a:solidFill>
              </a:rPr>
              <a:t>Evaluating A Culturally Adapted </a:t>
            </a:r>
            <a:br>
              <a:rPr lang="en-US" sz="3600" b="1" dirty="0" smtClean="0">
                <a:solidFill>
                  <a:schemeClr val="bg1"/>
                </a:solidFill>
              </a:rPr>
            </a:br>
            <a:r>
              <a:rPr lang="en-US" sz="3600" b="1" dirty="0" smtClean="0">
                <a:solidFill>
                  <a:schemeClr val="bg1"/>
                </a:solidFill>
              </a:rPr>
              <a:t>Version of Real Men Are Safe</a:t>
            </a:r>
            <a:br>
              <a:rPr lang="en-US" sz="3600" b="1" dirty="0" smtClean="0">
                <a:solidFill>
                  <a:schemeClr val="bg1"/>
                </a:solidFill>
              </a:rPr>
            </a:br>
            <a:endParaRPr lang="en-US" dirty="0" smtClean="0"/>
          </a:p>
        </p:txBody>
      </p:sp>
      <p:sp>
        <p:nvSpPr>
          <p:cNvPr id="48131" name="Rectangle 3"/>
          <p:cNvSpPr>
            <a:spLocks noGrp="1" noChangeArrowheads="1"/>
          </p:cNvSpPr>
          <p:nvPr>
            <p:ph type="body" sz="half" idx="1"/>
          </p:nvPr>
        </p:nvSpPr>
        <p:spPr>
          <a:xfrm>
            <a:off x="533400" y="1371600"/>
            <a:ext cx="7772400" cy="5181600"/>
          </a:xfrm>
        </p:spPr>
        <p:txBody>
          <a:bodyPr/>
          <a:lstStyle/>
          <a:p>
            <a:pPr algn="ctr">
              <a:spcBef>
                <a:spcPts val="300"/>
              </a:spcBef>
              <a:buFontTx/>
              <a:buNone/>
            </a:pPr>
            <a:endParaRPr lang="en-US" sz="1000" b="1" dirty="0" smtClean="0">
              <a:solidFill>
                <a:srgbClr val="006600"/>
              </a:solidFill>
            </a:endParaRPr>
          </a:p>
          <a:p>
            <a:pPr algn="ctr">
              <a:spcBef>
                <a:spcPts val="0"/>
              </a:spcBef>
              <a:buFontTx/>
              <a:buNone/>
            </a:pPr>
            <a:r>
              <a:rPr lang="en-US" sz="2800" b="1" dirty="0" smtClean="0">
                <a:solidFill>
                  <a:srgbClr val="006600"/>
                </a:solidFill>
              </a:rPr>
              <a:t>Annual Scientific Meetings of the</a:t>
            </a:r>
          </a:p>
          <a:p>
            <a:pPr algn="ctr">
              <a:spcBef>
                <a:spcPts val="0"/>
              </a:spcBef>
              <a:buFontTx/>
              <a:buNone/>
            </a:pPr>
            <a:r>
              <a:rPr lang="en-US" sz="2800" b="1" dirty="0" smtClean="0">
                <a:solidFill>
                  <a:srgbClr val="006600"/>
                </a:solidFill>
              </a:rPr>
              <a:t>College on Problems of Drug Dependence</a:t>
            </a:r>
            <a:endParaRPr lang="en-US" sz="1000" b="1" dirty="0" smtClean="0">
              <a:solidFill>
                <a:schemeClr val="bg2"/>
              </a:solidFill>
            </a:endParaRPr>
          </a:p>
          <a:p>
            <a:pPr algn="ctr">
              <a:spcBef>
                <a:spcPts val="0"/>
              </a:spcBef>
              <a:buFontTx/>
              <a:buNone/>
            </a:pPr>
            <a:endParaRPr lang="en-US" sz="1400" b="1" dirty="0" smtClean="0">
              <a:solidFill>
                <a:schemeClr val="bg2"/>
              </a:solidFill>
            </a:endParaRPr>
          </a:p>
          <a:p>
            <a:pPr algn="ctr">
              <a:spcBef>
                <a:spcPts val="0"/>
              </a:spcBef>
              <a:buFontTx/>
              <a:buNone/>
            </a:pPr>
            <a:r>
              <a:rPr lang="en-US" sz="2800" b="1" dirty="0" smtClean="0">
                <a:solidFill>
                  <a:schemeClr val="bg2"/>
                </a:solidFill>
              </a:rPr>
              <a:t>Palm Springs, CA, June 11, 2012</a:t>
            </a:r>
          </a:p>
          <a:p>
            <a:pPr algn="ctr">
              <a:spcBef>
                <a:spcPts val="0"/>
              </a:spcBef>
              <a:buFontTx/>
              <a:buNone/>
            </a:pPr>
            <a:endParaRPr lang="en-US" sz="1200" b="1" dirty="0" smtClean="0">
              <a:solidFill>
                <a:schemeClr val="bg2"/>
              </a:solidFill>
            </a:endParaRPr>
          </a:p>
          <a:p>
            <a:pPr>
              <a:spcBef>
                <a:spcPts val="0"/>
              </a:spcBef>
              <a:buFontTx/>
              <a:buNone/>
            </a:pPr>
            <a:r>
              <a:rPr lang="en-US" sz="2400" b="1" dirty="0" smtClean="0">
                <a:solidFill>
                  <a:srgbClr val="C00000"/>
                </a:solidFill>
              </a:rPr>
              <a:t>Principle Investigator:  Donald Calsyn, Ph.D.,  </a:t>
            </a:r>
          </a:p>
          <a:p>
            <a:pPr>
              <a:spcBef>
                <a:spcPts val="0"/>
              </a:spcBef>
              <a:buFontTx/>
              <a:buNone/>
            </a:pPr>
            <a:r>
              <a:rPr lang="en-US" sz="2400" b="1" dirty="0" smtClean="0">
                <a:solidFill>
                  <a:srgbClr val="C00000"/>
                </a:solidFill>
              </a:rPr>
              <a:t>Co-Investigator: A. Kathy Burlew, Ph.D.</a:t>
            </a:r>
          </a:p>
          <a:p>
            <a:pPr>
              <a:spcBef>
                <a:spcPts val="0"/>
              </a:spcBef>
              <a:buFontTx/>
              <a:buNone/>
            </a:pPr>
            <a:r>
              <a:rPr lang="en-US" sz="2400" b="1" dirty="0" smtClean="0">
                <a:solidFill>
                  <a:srgbClr val="C00000"/>
                </a:solidFill>
              </a:rPr>
              <a:t>Project Manager: Mary Hatch-Maillette, Ph.D.</a:t>
            </a:r>
          </a:p>
          <a:p>
            <a:pPr>
              <a:spcBef>
                <a:spcPts val="0"/>
              </a:spcBef>
              <a:buFontTx/>
              <a:buNone/>
            </a:pPr>
            <a:r>
              <a:rPr lang="en-US" sz="2400" b="1" dirty="0" smtClean="0">
                <a:solidFill>
                  <a:srgbClr val="C00000"/>
                </a:solidFill>
              </a:rPr>
              <a:t>Graduate Assistant: Jerika Wilson, B.S.</a:t>
            </a:r>
          </a:p>
          <a:p>
            <a:pPr>
              <a:spcBef>
                <a:spcPts val="0"/>
              </a:spcBef>
              <a:buFontTx/>
              <a:buNone/>
            </a:pPr>
            <a:r>
              <a:rPr lang="en-US" sz="2400" b="1" dirty="0" smtClean="0">
                <a:solidFill>
                  <a:srgbClr val="C00000"/>
                </a:solidFill>
              </a:rPr>
              <a:t>Research Coordinator: Lynette Wright, M.S.W.</a:t>
            </a:r>
          </a:p>
          <a:p>
            <a:pPr>
              <a:spcBef>
                <a:spcPts val="0"/>
              </a:spcBef>
              <a:buFontTx/>
              <a:buNone/>
            </a:pPr>
            <a:r>
              <a:rPr lang="en-US" sz="2400" b="1" dirty="0" smtClean="0">
                <a:solidFill>
                  <a:srgbClr val="C00000"/>
                </a:solidFill>
              </a:rPr>
              <a:t>Statistician: Blair Beadnell, Ph.D.</a:t>
            </a:r>
          </a:p>
          <a:p>
            <a:pPr>
              <a:buFontTx/>
              <a:buNone/>
            </a:pPr>
            <a:endParaRPr lang="en-US" b="1" dirty="0" smtClean="0">
              <a:solidFill>
                <a:srgbClr val="C00000"/>
              </a:solidFill>
            </a:endParaRPr>
          </a:p>
        </p:txBody>
      </p:sp>
      <p:sp>
        <p:nvSpPr>
          <p:cNvPr id="48132" name="Text Box 4"/>
          <p:cNvSpPr txBox="1">
            <a:spLocks noChangeArrowheads="1"/>
          </p:cNvSpPr>
          <p:nvPr/>
        </p:nvSpPr>
        <p:spPr bwMode="auto">
          <a:xfrm>
            <a:off x="3276600" y="6096000"/>
            <a:ext cx="548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pPr>
              <a:spcBef>
                <a:spcPct val="0"/>
              </a:spcBef>
              <a:buClrTx/>
            </a:pPr>
            <a:endParaRPr lang="en-US" sz="2400" dirty="0">
              <a:solidFill>
                <a:schemeClr val="tx2"/>
              </a:solidFill>
              <a:latin typeface="Arial Black" pitchFamily="34" charset="0"/>
            </a:endParaRPr>
          </a:p>
        </p:txBody>
      </p:sp>
      <p:sp>
        <p:nvSpPr>
          <p:cNvPr id="48133" name="Text Box 5"/>
          <p:cNvSpPr txBox="1">
            <a:spLocks noChangeArrowheads="1"/>
          </p:cNvSpPr>
          <p:nvPr/>
        </p:nvSpPr>
        <p:spPr bwMode="auto">
          <a:xfrm>
            <a:off x="609600" y="6118746"/>
            <a:ext cx="647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pPr>
              <a:spcBef>
                <a:spcPct val="0"/>
              </a:spcBef>
              <a:buClrTx/>
            </a:pPr>
            <a:r>
              <a:rPr lang="en-US" sz="2400" dirty="0" smtClean="0">
                <a:solidFill>
                  <a:srgbClr val="800080"/>
                </a:solidFill>
                <a:latin typeface="Arial Black" pitchFamily="34" charset="0"/>
              </a:rPr>
              <a:t>No conflicts of interest to report</a:t>
            </a:r>
            <a:endParaRPr lang="en-US" sz="2400" dirty="0">
              <a:solidFill>
                <a:srgbClr val="800080"/>
              </a:solidFill>
              <a:latin typeface="Arial Black" pitchFamily="34" charset="0"/>
            </a:endParaRPr>
          </a:p>
        </p:txBody>
      </p:sp>
      <p:sp>
        <p:nvSpPr>
          <p:cNvPr id="48134" name="Rectangle 6"/>
          <p:cNvSpPr>
            <a:spLocks noChangeArrowheads="1"/>
          </p:cNvSpPr>
          <p:nvPr/>
        </p:nvSpPr>
        <p:spPr bwMode="auto">
          <a:xfrm>
            <a:off x="0" y="-215900"/>
            <a:ext cx="184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48135" name="Rectangle 7"/>
          <p:cNvSpPr>
            <a:spLocks noChangeArrowheads="1"/>
          </p:cNvSpPr>
          <p:nvPr/>
        </p:nvSpPr>
        <p:spPr bwMode="auto">
          <a:xfrm>
            <a:off x="0" y="-215900"/>
            <a:ext cx="184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48136" name="Rectangle 8"/>
          <p:cNvSpPr>
            <a:spLocks noChangeArrowheads="1"/>
          </p:cNvSpPr>
          <p:nvPr/>
        </p:nvSpPr>
        <p:spPr bwMode="auto">
          <a:xfrm>
            <a:off x="0" y="-215900"/>
            <a:ext cx="184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pic>
        <p:nvPicPr>
          <p:cNvPr id="4813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371600"/>
            <a:ext cx="9144000" cy="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5662923"/>
            <a:ext cx="7288021" cy="461665"/>
          </a:xfrm>
          <a:prstGeom prst="rect">
            <a:avLst/>
          </a:prstGeom>
          <a:noFill/>
        </p:spPr>
        <p:txBody>
          <a:bodyPr wrap="none" rtlCol="0">
            <a:spAutoFit/>
          </a:bodyPr>
          <a:lstStyle/>
          <a:p>
            <a:r>
              <a:rPr lang="en-US" dirty="0" smtClean="0">
                <a:latin typeface="+mj-lt"/>
              </a:rPr>
              <a:t>Funding: NIDA grant </a:t>
            </a:r>
            <a:r>
              <a:rPr lang="en-US" dirty="0">
                <a:latin typeface="+mj-lt"/>
              </a:rPr>
              <a:t>1RC1DA028245 (Donald Calsyn, </a:t>
            </a:r>
            <a:r>
              <a:rPr lang="en-US" dirty="0" smtClean="0">
                <a:latin typeface="+mj-lt"/>
              </a:rPr>
              <a:t>PI</a:t>
            </a:r>
            <a:r>
              <a:rPr lang="en-US" sz="2400" dirty="0" smtClean="0">
                <a:latin typeface="+mj-lt"/>
              </a:rPr>
              <a:t>)</a:t>
            </a:r>
            <a:endParaRPr lang="en-US" sz="2400"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304800" y="228600"/>
            <a:ext cx="8610600" cy="1143000"/>
          </a:xfrm>
        </p:spPr>
        <p:txBody>
          <a:bodyPr/>
          <a:lstStyle/>
          <a:p>
            <a:pPr algn="l"/>
            <a:r>
              <a:rPr lang="en-US" b="1" i="1" smtClean="0">
                <a:solidFill>
                  <a:srgbClr val="002060"/>
                </a:solidFill>
              </a:rPr>
              <a:t>d-up:</a:t>
            </a:r>
            <a:br>
              <a:rPr lang="en-US" b="1" i="1" smtClean="0">
                <a:solidFill>
                  <a:srgbClr val="002060"/>
                </a:solidFill>
              </a:rPr>
            </a:br>
            <a:r>
              <a:rPr lang="en-US" b="1" smtClean="0">
                <a:solidFill>
                  <a:srgbClr val="002060"/>
                </a:solidFill>
              </a:rPr>
              <a:t>What Can You do with a Condom?</a:t>
            </a:r>
          </a:p>
        </p:txBody>
      </p:sp>
      <p:pic>
        <p:nvPicPr>
          <p:cNvPr id="57347" name="Content Placeholder 3" descr="16.gi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057400" y="1608138"/>
            <a:ext cx="5430838" cy="5249862"/>
          </a:xfrm>
        </p:spPr>
      </p:pic>
      <p:sp>
        <p:nvSpPr>
          <p:cNvPr id="57348" name="Line 17"/>
          <p:cNvSpPr>
            <a:spLocks noChangeShapeType="1"/>
          </p:cNvSpPr>
          <p:nvPr/>
        </p:nvSpPr>
        <p:spPr bwMode="auto">
          <a:xfrm>
            <a:off x="0" y="1524000"/>
            <a:ext cx="9144000" cy="0"/>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09600" y="304800"/>
            <a:ext cx="7772400" cy="1143000"/>
          </a:xfrm>
        </p:spPr>
        <p:txBody>
          <a:bodyPr/>
          <a:lstStyle/>
          <a:p>
            <a:pPr algn="l"/>
            <a:r>
              <a:rPr lang="en-US" sz="3600" b="1" smtClean="0">
                <a:solidFill>
                  <a:srgbClr val="002060"/>
                </a:solidFill>
              </a:rPr>
              <a:t>Cuídate:</a:t>
            </a:r>
            <a:br>
              <a:rPr lang="en-US" sz="3600" b="1" smtClean="0">
                <a:solidFill>
                  <a:srgbClr val="002060"/>
                </a:solidFill>
              </a:rPr>
            </a:br>
            <a:r>
              <a:rPr lang="en-US" sz="3600" b="1" smtClean="0">
                <a:solidFill>
                  <a:srgbClr val="002060"/>
                </a:solidFill>
              </a:rPr>
              <a:t>Overcoming Barriers to Condom Use</a:t>
            </a:r>
            <a:endParaRPr lang="en-US" sz="3600" smtClean="0"/>
          </a:p>
        </p:txBody>
      </p:sp>
      <p:pic>
        <p:nvPicPr>
          <p:cNvPr id="58371" name="Content Placeholder 6" descr="18.gif"/>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1000" y="1658938"/>
            <a:ext cx="3667125" cy="5175250"/>
          </a:xfrm>
        </p:spPr>
      </p:pic>
      <p:pic>
        <p:nvPicPr>
          <p:cNvPr id="58372" name="Content Placeholder 8" descr="19.gif"/>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953000" y="1660525"/>
            <a:ext cx="3910013" cy="5197475"/>
          </a:xfrm>
        </p:spPr>
      </p:pic>
      <p:sp>
        <p:nvSpPr>
          <p:cNvPr id="58373" name="Line 17"/>
          <p:cNvSpPr>
            <a:spLocks noChangeShapeType="1"/>
          </p:cNvSpPr>
          <p:nvPr/>
        </p:nvSpPr>
        <p:spPr bwMode="auto">
          <a:xfrm>
            <a:off x="0" y="1447800"/>
            <a:ext cx="9144000" cy="0"/>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990600"/>
          <a:ext cx="8458202" cy="5334000"/>
        </p:xfrm>
        <a:graphic>
          <a:graphicData uri="http://schemas.openxmlformats.org/drawingml/2006/table">
            <a:tbl>
              <a:tblPr/>
              <a:tblGrid>
                <a:gridCol w="1253261"/>
                <a:gridCol w="964225"/>
                <a:gridCol w="1227091"/>
                <a:gridCol w="1332352"/>
                <a:gridCol w="1227091"/>
                <a:gridCol w="1227091"/>
                <a:gridCol w="1227091"/>
              </a:tblGrid>
              <a:tr h="1217990">
                <a:tc>
                  <a:txBody>
                    <a:bodyPr/>
                    <a:lstStyle/>
                    <a:p>
                      <a:pPr marL="0" marR="0" algn="ctr">
                        <a:spcBef>
                          <a:spcPts val="0"/>
                        </a:spcBef>
                        <a:spcAft>
                          <a:spcPts val="0"/>
                        </a:spcAft>
                      </a:pPr>
                      <a:r>
                        <a:rPr lang="en-US" sz="1400" b="1" dirty="0">
                          <a:solidFill>
                            <a:schemeClr val="bg2"/>
                          </a:solidFill>
                          <a:latin typeface="Times New Roman"/>
                          <a:ea typeface="Times New Roman"/>
                          <a:cs typeface="Times New Roman"/>
                        </a:rPr>
                        <a:t>Module</a:t>
                      </a:r>
                      <a:endParaRPr lang="en-US" sz="1400" dirty="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bg2"/>
                          </a:solidFill>
                          <a:latin typeface="Times New Roman"/>
                          <a:ea typeface="Times New Roman"/>
                          <a:cs typeface="Times New Roman"/>
                        </a:rPr>
                        <a:t>Target Group</a:t>
                      </a:r>
                      <a:endParaRPr lang="en-US" sz="1400" dirty="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bg2"/>
                          </a:solidFill>
                          <a:latin typeface="Times New Roman"/>
                          <a:ea typeface="Times New Roman"/>
                          <a:cs typeface="Times New Roman"/>
                        </a:rPr>
                        <a:t>High use of </a:t>
                      </a:r>
                      <a:r>
                        <a:rPr lang="en-US" sz="1400" b="1" u="sng" dirty="0">
                          <a:solidFill>
                            <a:schemeClr val="bg2"/>
                          </a:solidFill>
                          <a:latin typeface="Times New Roman"/>
                          <a:ea typeface="Times New Roman"/>
                          <a:cs typeface="Times New Roman"/>
                        </a:rPr>
                        <a:t>un</a:t>
                      </a:r>
                      <a:r>
                        <a:rPr lang="en-US" sz="1400" b="1" dirty="0">
                          <a:solidFill>
                            <a:schemeClr val="bg2"/>
                          </a:solidFill>
                          <a:latin typeface="Times New Roman"/>
                          <a:ea typeface="Times New Roman"/>
                          <a:cs typeface="Times New Roman"/>
                        </a:rPr>
                        <a:t>familiar language/expressions for target group</a:t>
                      </a:r>
                      <a:endParaRPr lang="en-US" sz="1400" dirty="0">
                        <a:solidFill>
                          <a:schemeClr val="bg2"/>
                        </a:solidFill>
                        <a:latin typeface="Times New Roman"/>
                        <a:ea typeface="Times New Roman"/>
                        <a:cs typeface="Times New Roman"/>
                      </a:endParaRPr>
                    </a:p>
                    <a:p>
                      <a:pPr marL="0" marR="0" algn="ctr">
                        <a:spcBef>
                          <a:spcPts val="0"/>
                        </a:spcBef>
                        <a:spcAft>
                          <a:spcPts val="0"/>
                        </a:spcAft>
                      </a:pPr>
                      <a:r>
                        <a:rPr lang="en-US" sz="1400" b="1" dirty="0">
                          <a:solidFill>
                            <a:schemeClr val="bg2"/>
                          </a:solidFill>
                          <a:latin typeface="Times New Roman"/>
                          <a:ea typeface="Times New Roman"/>
                          <a:cs typeface="Times New Roman"/>
                        </a:rPr>
                        <a:t>(1)</a:t>
                      </a:r>
                      <a:endParaRPr lang="en-US" sz="1400" dirty="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bg2"/>
                          </a:solidFill>
                          <a:latin typeface="Times New Roman"/>
                          <a:ea typeface="Times New Roman"/>
                          <a:cs typeface="Times New Roman"/>
                        </a:rPr>
                        <a:t>Some use of unfamiliar language/expressions for target group</a:t>
                      </a:r>
                      <a:endParaRPr lang="en-US" sz="1400" dirty="0">
                        <a:solidFill>
                          <a:schemeClr val="bg2"/>
                        </a:solidFill>
                        <a:latin typeface="Times New Roman"/>
                        <a:ea typeface="Times New Roman"/>
                        <a:cs typeface="Times New Roman"/>
                      </a:endParaRPr>
                    </a:p>
                    <a:p>
                      <a:pPr marL="0" marR="0" algn="ctr">
                        <a:spcBef>
                          <a:spcPts val="0"/>
                        </a:spcBef>
                        <a:spcAft>
                          <a:spcPts val="0"/>
                        </a:spcAft>
                      </a:pPr>
                      <a:r>
                        <a:rPr lang="en-US" sz="1400" b="1" dirty="0">
                          <a:solidFill>
                            <a:schemeClr val="bg2"/>
                          </a:solidFill>
                          <a:latin typeface="Times New Roman"/>
                          <a:ea typeface="Times New Roman"/>
                          <a:cs typeface="Times New Roman"/>
                        </a:rPr>
                        <a:t>(2)</a:t>
                      </a:r>
                      <a:endParaRPr lang="en-US" sz="1400" dirty="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bg2"/>
                          </a:solidFill>
                          <a:latin typeface="Times New Roman"/>
                          <a:ea typeface="Times New Roman"/>
                          <a:cs typeface="Times New Roman"/>
                        </a:rPr>
                        <a:t>Neutral on use of language/expressions of target group</a:t>
                      </a:r>
                      <a:endParaRPr lang="en-US" sz="1400" dirty="0">
                        <a:solidFill>
                          <a:schemeClr val="bg2"/>
                        </a:solidFill>
                        <a:latin typeface="Times New Roman"/>
                        <a:ea typeface="Times New Roman"/>
                        <a:cs typeface="Times New Roman"/>
                      </a:endParaRPr>
                    </a:p>
                    <a:p>
                      <a:pPr marL="0" marR="0" algn="ctr">
                        <a:spcBef>
                          <a:spcPts val="0"/>
                        </a:spcBef>
                        <a:spcAft>
                          <a:spcPts val="0"/>
                        </a:spcAft>
                      </a:pPr>
                      <a:r>
                        <a:rPr lang="en-US" sz="1400" b="1" dirty="0">
                          <a:solidFill>
                            <a:schemeClr val="bg2"/>
                          </a:solidFill>
                          <a:latin typeface="Times New Roman"/>
                          <a:ea typeface="Times New Roman"/>
                          <a:cs typeface="Times New Roman"/>
                        </a:rPr>
                        <a:t>(3)</a:t>
                      </a:r>
                      <a:endParaRPr lang="en-US" sz="1400" dirty="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bg2"/>
                          </a:solidFill>
                          <a:latin typeface="Times New Roman"/>
                          <a:ea typeface="Times New Roman"/>
                          <a:cs typeface="Times New Roman"/>
                        </a:rPr>
                        <a:t>Some use of unique language/expressions for target group</a:t>
                      </a:r>
                      <a:endParaRPr lang="en-US" sz="1400" dirty="0">
                        <a:solidFill>
                          <a:schemeClr val="bg2"/>
                        </a:solidFill>
                        <a:latin typeface="Times New Roman"/>
                        <a:ea typeface="Times New Roman"/>
                        <a:cs typeface="Times New Roman"/>
                      </a:endParaRPr>
                    </a:p>
                    <a:p>
                      <a:pPr marL="0" marR="0" algn="ctr">
                        <a:spcBef>
                          <a:spcPts val="0"/>
                        </a:spcBef>
                        <a:spcAft>
                          <a:spcPts val="0"/>
                        </a:spcAft>
                      </a:pPr>
                      <a:r>
                        <a:rPr lang="en-US" sz="1400" b="1" dirty="0">
                          <a:solidFill>
                            <a:schemeClr val="bg2"/>
                          </a:solidFill>
                          <a:latin typeface="Times New Roman"/>
                          <a:ea typeface="Times New Roman"/>
                          <a:cs typeface="Times New Roman"/>
                        </a:rPr>
                        <a:t>(4)</a:t>
                      </a:r>
                      <a:endParaRPr lang="en-US" sz="1400" dirty="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bg2"/>
                          </a:solidFill>
                          <a:latin typeface="Times New Roman"/>
                          <a:ea typeface="Times New Roman"/>
                          <a:cs typeface="Times New Roman"/>
                        </a:rPr>
                        <a:t>High use of unique language/expressions for target group</a:t>
                      </a:r>
                      <a:endParaRPr lang="en-US" sz="1400" dirty="0">
                        <a:solidFill>
                          <a:schemeClr val="bg2"/>
                        </a:solidFill>
                        <a:latin typeface="Times New Roman"/>
                        <a:ea typeface="Times New Roman"/>
                        <a:cs typeface="Times New Roman"/>
                      </a:endParaRPr>
                    </a:p>
                    <a:p>
                      <a:pPr marL="0" marR="0" algn="ctr">
                        <a:spcBef>
                          <a:spcPts val="0"/>
                        </a:spcBef>
                        <a:spcAft>
                          <a:spcPts val="0"/>
                        </a:spcAft>
                      </a:pPr>
                      <a:r>
                        <a:rPr lang="en-US" sz="1400" b="1" dirty="0">
                          <a:solidFill>
                            <a:schemeClr val="bg2"/>
                          </a:solidFill>
                          <a:latin typeface="Times New Roman"/>
                          <a:ea typeface="Times New Roman"/>
                          <a:cs typeface="Times New Roman"/>
                        </a:rPr>
                        <a:t>(5)</a:t>
                      </a:r>
                      <a:endParaRPr lang="en-US" sz="1400" dirty="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761">
                <a:tc>
                  <a:txBody>
                    <a:bodyPr/>
                    <a:lstStyle/>
                    <a:p>
                      <a:pPr marL="0" marR="0">
                        <a:spcBef>
                          <a:spcPts val="0"/>
                        </a:spcBef>
                        <a:spcAft>
                          <a:spcPts val="0"/>
                        </a:spcAft>
                      </a:pPr>
                      <a:endParaRPr lang="en-US" sz="140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chemeClr val="bg2"/>
                          </a:solidFill>
                          <a:latin typeface="Times New Roman"/>
                          <a:ea typeface="Times New Roman"/>
                          <a:cs typeface="Times New Roman"/>
                        </a:rPr>
                        <a:t>African American</a:t>
                      </a: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1993">
                <a:tc>
                  <a:txBody>
                    <a:bodyPr/>
                    <a:lstStyle/>
                    <a:p>
                      <a:pPr marL="0" marR="0">
                        <a:spcBef>
                          <a:spcPts val="0"/>
                        </a:spcBef>
                        <a:spcAft>
                          <a:spcPts val="0"/>
                        </a:spcAft>
                      </a:pPr>
                      <a:r>
                        <a:rPr lang="en-US" sz="1400" b="1">
                          <a:solidFill>
                            <a:schemeClr val="bg2"/>
                          </a:solidFill>
                          <a:latin typeface="Times New Roman"/>
                          <a:ea typeface="Times New Roman"/>
                          <a:cs typeface="Times New Roman"/>
                        </a:rPr>
                        <a:t>REMAS</a:t>
                      </a:r>
                      <a:r>
                        <a:rPr lang="en-US" sz="1400">
                          <a:solidFill>
                            <a:schemeClr val="bg2"/>
                          </a:solidFill>
                          <a:latin typeface="Times New Roman"/>
                          <a:ea typeface="Times New Roman"/>
                          <a:cs typeface="Times New Roman"/>
                        </a:rPr>
                        <a:t> Barriers to Condom Use Brainstorming </a:t>
                      </a: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4992">
                <a:tc>
                  <a:txBody>
                    <a:bodyPr/>
                    <a:lstStyle/>
                    <a:p>
                      <a:pPr marL="0" marR="0">
                        <a:spcBef>
                          <a:spcPts val="0"/>
                        </a:spcBef>
                        <a:spcAft>
                          <a:spcPts val="0"/>
                        </a:spcAft>
                      </a:pPr>
                      <a:r>
                        <a:rPr lang="en-US" sz="1400" b="1" dirty="0" err="1">
                          <a:solidFill>
                            <a:schemeClr val="bg2"/>
                          </a:solidFill>
                          <a:latin typeface="Times New Roman"/>
                          <a:ea typeface="Times New Roman"/>
                          <a:cs typeface="Times New Roman"/>
                        </a:rPr>
                        <a:t>Nia</a:t>
                      </a:r>
                      <a:r>
                        <a:rPr lang="en-US" sz="1400" dirty="0">
                          <a:solidFill>
                            <a:schemeClr val="bg2"/>
                          </a:solidFill>
                          <a:latin typeface="Times New Roman"/>
                          <a:ea typeface="Times New Roman"/>
                          <a:cs typeface="Times New Roman"/>
                        </a:rPr>
                        <a:t> Pros/Cons of Condom Use &amp; Personal Feedback Form #3</a:t>
                      </a: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800"/>
                        </a:spcBef>
                        <a:spcAft>
                          <a:spcPts val="1800"/>
                        </a:spcAft>
                      </a:pPr>
                      <a:endParaRPr lang="en-US" sz="140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800"/>
                        </a:spcBef>
                        <a:spcAft>
                          <a:spcPts val="1800"/>
                        </a:spcAft>
                      </a:pPr>
                      <a:endParaRPr lang="en-US" sz="1400" dirty="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800"/>
                        </a:spcBef>
                        <a:spcAft>
                          <a:spcPts val="1800"/>
                        </a:spcAft>
                      </a:pPr>
                      <a:endParaRPr lang="en-US" sz="140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800"/>
                        </a:spcBef>
                        <a:spcAft>
                          <a:spcPts val="1800"/>
                        </a:spcAft>
                      </a:pPr>
                      <a:endParaRPr lang="en-US" sz="1400" dirty="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800"/>
                        </a:spcBef>
                        <a:spcAft>
                          <a:spcPts val="1800"/>
                        </a:spcAft>
                      </a:pPr>
                      <a:endParaRPr lang="en-US" sz="1400" dirty="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9142">
                <a:tc>
                  <a:txBody>
                    <a:bodyPr/>
                    <a:lstStyle/>
                    <a:p>
                      <a:pPr marL="0" marR="0">
                        <a:spcBef>
                          <a:spcPts val="0"/>
                        </a:spcBef>
                        <a:spcAft>
                          <a:spcPts val="0"/>
                        </a:spcAft>
                      </a:pPr>
                      <a:r>
                        <a:rPr lang="en-US" sz="1400" b="1" i="1">
                          <a:solidFill>
                            <a:schemeClr val="bg2"/>
                          </a:solidFill>
                          <a:latin typeface="Times New Roman"/>
                          <a:ea typeface="Times New Roman"/>
                          <a:cs typeface="Times New Roman"/>
                        </a:rPr>
                        <a:t>d-up</a:t>
                      </a:r>
                      <a:r>
                        <a:rPr lang="en-US" sz="1400">
                          <a:solidFill>
                            <a:schemeClr val="bg2"/>
                          </a:solidFill>
                          <a:latin typeface="Times New Roman"/>
                          <a:ea typeface="Times New Roman"/>
                          <a:cs typeface="Times New Roman"/>
                        </a:rPr>
                        <a:t> What Can You Do w/ a Condom?</a:t>
                      </a: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endParaRPr lang="en-US" sz="140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endParaRPr lang="en-US" sz="140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endParaRPr lang="en-US" sz="140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endParaRPr lang="en-US" sz="140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endParaRPr lang="en-US" sz="1400" dirty="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5523">
                <a:tc>
                  <a:txBody>
                    <a:bodyPr/>
                    <a:lstStyle/>
                    <a:p>
                      <a:pPr marL="0" marR="0">
                        <a:spcBef>
                          <a:spcPts val="0"/>
                        </a:spcBef>
                        <a:spcAft>
                          <a:spcPts val="0"/>
                        </a:spcAft>
                      </a:pPr>
                      <a:r>
                        <a:rPr lang="en-US" sz="1400" b="1" dirty="0" err="1">
                          <a:solidFill>
                            <a:schemeClr val="bg2"/>
                          </a:solidFill>
                          <a:latin typeface="Times New Roman"/>
                          <a:ea typeface="Times New Roman"/>
                          <a:cs typeface="Times New Roman"/>
                        </a:rPr>
                        <a:t>Cuídate</a:t>
                      </a:r>
                      <a:r>
                        <a:rPr lang="en-US" sz="1400" b="1" dirty="0">
                          <a:solidFill>
                            <a:schemeClr val="bg2"/>
                          </a:solidFill>
                          <a:latin typeface="Times New Roman"/>
                          <a:ea typeface="Times New Roman"/>
                          <a:cs typeface="Times New Roman"/>
                        </a:rPr>
                        <a:t>: </a:t>
                      </a:r>
                      <a:r>
                        <a:rPr lang="en-US" sz="1400" dirty="0">
                          <a:solidFill>
                            <a:schemeClr val="bg2"/>
                          </a:solidFill>
                          <a:latin typeface="Times New Roman"/>
                          <a:ea typeface="Times New Roman"/>
                          <a:cs typeface="Times New Roman"/>
                        </a:rPr>
                        <a:t>Overcoming Barriers to Condom Use</a:t>
                      </a: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200"/>
                        </a:spcBef>
                        <a:spcAft>
                          <a:spcPts val="1200"/>
                        </a:spcAft>
                      </a:pPr>
                      <a:endParaRPr lang="en-US" sz="140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200"/>
                        </a:spcBef>
                        <a:spcAft>
                          <a:spcPts val="1200"/>
                        </a:spcAft>
                      </a:pPr>
                      <a:endParaRPr lang="en-US" sz="140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200"/>
                        </a:spcBef>
                        <a:spcAft>
                          <a:spcPts val="1200"/>
                        </a:spcAft>
                      </a:pPr>
                      <a:endParaRPr lang="en-US" sz="140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200"/>
                        </a:spcBef>
                        <a:spcAft>
                          <a:spcPts val="1200"/>
                        </a:spcAft>
                      </a:pPr>
                      <a:endParaRPr lang="en-US" sz="140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200"/>
                        </a:spcBef>
                        <a:spcAft>
                          <a:spcPts val="1200"/>
                        </a:spcAft>
                      </a:pPr>
                      <a:endParaRPr lang="en-US" sz="1400" dirty="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998">
                <a:tc>
                  <a:txBody>
                    <a:bodyPr/>
                    <a:lstStyle/>
                    <a:p>
                      <a:pPr marL="0" marR="0">
                        <a:spcBef>
                          <a:spcPts val="0"/>
                        </a:spcBef>
                        <a:spcAft>
                          <a:spcPts val="0"/>
                        </a:spcAft>
                      </a:pPr>
                      <a:endParaRPr lang="en-US" sz="1400" dirty="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solidFill>
                          <a:schemeClr val="bg2"/>
                        </a:solidFill>
                        <a:latin typeface="Times New Roman"/>
                        <a:ea typeface="Times New Roman"/>
                        <a:cs typeface="Times New Roman"/>
                      </a:endParaRPr>
                    </a:p>
                  </a:txBody>
                  <a:tcPr marL="45249" marR="4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9460" name="Rectangle 1"/>
          <p:cNvSpPr>
            <a:spLocks noChangeArrowheads="1"/>
          </p:cNvSpPr>
          <p:nvPr/>
        </p:nvSpPr>
        <p:spPr bwMode="auto">
          <a:xfrm>
            <a:off x="0" y="158750"/>
            <a:ext cx="7315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spcBef>
                <a:spcPct val="0"/>
              </a:spcBef>
              <a:buClrTx/>
            </a:pPr>
            <a:r>
              <a:rPr lang="en-US" sz="1800">
                <a:solidFill>
                  <a:srgbClr val="3333CC"/>
                </a:solidFill>
                <a:cs typeface="Times New Roman" pitchFamily="18" charset="0"/>
              </a:rPr>
              <a:t>1</a:t>
            </a:r>
            <a:r>
              <a:rPr lang="en-US" sz="2000">
                <a:solidFill>
                  <a:srgbClr val="3333CC"/>
                </a:solidFill>
                <a:cs typeface="Times New Roman" pitchFamily="18" charset="0"/>
              </a:rPr>
              <a:t>. Use of Language/Expressions of the Target Group</a:t>
            </a:r>
          </a:p>
          <a:p>
            <a:pPr>
              <a:spcBef>
                <a:spcPct val="0"/>
              </a:spcBef>
              <a:buClrTx/>
            </a:pPr>
            <a:r>
              <a:rPr lang="en-US" sz="2000">
                <a:solidFill>
                  <a:srgbClr val="002060"/>
                </a:solidFill>
                <a:cs typeface="Times New Roman" pitchFamily="18" charset="0"/>
              </a:rPr>
              <a:t/>
            </a:r>
            <a:br>
              <a:rPr lang="en-US" sz="2000">
                <a:solidFill>
                  <a:srgbClr val="002060"/>
                </a:solidFill>
                <a:cs typeface="Times New Roman" pitchFamily="18" charset="0"/>
              </a:rPr>
            </a:br>
            <a:endParaRPr lang="en-US" sz="2000">
              <a:solidFill>
                <a:srgbClr val="00206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ChangeArrowheads="1"/>
          </p:cNvSpPr>
          <p:nvPr/>
        </p:nvSpPr>
        <p:spPr bwMode="auto">
          <a:xfrm>
            <a:off x="685800" y="1066800"/>
            <a:ext cx="800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solidFill>
                  <a:srgbClr val="002060"/>
                </a:solidFill>
                <a:latin typeface="Arial" charset="0"/>
                <a:cs typeface="Arial" charset="0"/>
              </a:rPr>
              <a:t>2. Activities that Enhance Ethnic Identity</a:t>
            </a:r>
          </a:p>
        </p:txBody>
      </p:sp>
      <p:sp>
        <p:nvSpPr>
          <p:cNvPr id="60419" name="Rectangle 1"/>
          <p:cNvSpPr>
            <a:spLocks noChangeArrowheads="1"/>
          </p:cNvSpPr>
          <p:nvPr/>
        </p:nvSpPr>
        <p:spPr bwMode="auto">
          <a:xfrm>
            <a:off x="762000" y="2057400"/>
            <a:ext cx="68135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en-US" sz="2800">
                <a:solidFill>
                  <a:srgbClr val="002060"/>
                </a:solidFill>
                <a:latin typeface="Arial" charset="0"/>
                <a:ea typeface="Times New Roman" pitchFamily="18" charset="0"/>
                <a:cs typeface="Arial" charset="0"/>
              </a:rPr>
              <a:t>3. Consistent with Norms, Knowledge, </a:t>
            </a:r>
          </a:p>
          <a:p>
            <a:r>
              <a:rPr lang="en-US" sz="2800">
                <a:solidFill>
                  <a:srgbClr val="002060"/>
                </a:solidFill>
                <a:latin typeface="Arial" charset="0"/>
                <a:ea typeface="Times New Roman" pitchFamily="18" charset="0"/>
                <a:cs typeface="Arial" charset="0"/>
              </a:rPr>
              <a:t>Cultural Values of Target Group</a:t>
            </a:r>
          </a:p>
        </p:txBody>
      </p:sp>
      <p:sp>
        <p:nvSpPr>
          <p:cNvPr id="60420" name="Rectangle 2"/>
          <p:cNvSpPr>
            <a:spLocks noChangeArrowheads="1"/>
          </p:cNvSpPr>
          <p:nvPr/>
        </p:nvSpPr>
        <p:spPr bwMode="auto">
          <a:xfrm>
            <a:off x="762000" y="3657600"/>
            <a:ext cx="80549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en-US" sz="2800">
                <a:solidFill>
                  <a:srgbClr val="002060"/>
                </a:solidFill>
                <a:latin typeface="Arial" charset="0"/>
                <a:ea typeface="Times New Roman" pitchFamily="18" charset="0"/>
                <a:cs typeface="Arial" charset="0"/>
              </a:rPr>
              <a:t>4. Understands Social Context that Surrounds</a:t>
            </a:r>
          </a:p>
          <a:p>
            <a:r>
              <a:rPr lang="en-US" sz="2800">
                <a:solidFill>
                  <a:srgbClr val="002060"/>
                </a:solidFill>
                <a:latin typeface="Arial" charset="0"/>
                <a:ea typeface="Times New Roman" pitchFamily="18" charset="0"/>
                <a:cs typeface="Arial" charset="0"/>
              </a:rPr>
              <a:t> the Behavior and Living Situation of </a:t>
            </a:r>
          </a:p>
          <a:p>
            <a:r>
              <a:rPr lang="en-US" sz="2800">
                <a:solidFill>
                  <a:srgbClr val="002060"/>
                </a:solidFill>
                <a:latin typeface="Arial" charset="0"/>
                <a:ea typeface="Times New Roman" pitchFamily="18" charset="0"/>
                <a:cs typeface="Arial" charset="0"/>
              </a:rPr>
              <a:t>Target Population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304800" y="187325"/>
            <a:ext cx="8610600" cy="6400800"/>
          </a:xfrm>
          <a:prstGeom prst="rect">
            <a:avLst/>
          </a:prstGeom>
          <a:noFill/>
          <a:ln w="9525" cap="flat" cmpd="sng" algn="ctr">
            <a:noFill/>
            <a:prstDash val="solid"/>
            <a:miter lim="800000"/>
            <a:headEnd/>
            <a:tailEnd/>
          </a:ln>
          <a:effectLst/>
        </p:spPr>
        <p:txBody>
          <a:bodyPr anchor="ctr">
            <a:spAutoFit/>
          </a:bodyPr>
          <a:lstStyle/>
          <a:p>
            <a:pPr indent="457200">
              <a:defRPr/>
            </a:pPr>
            <a:endParaRPr lang="en-US" sz="2000" dirty="0">
              <a:ea typeface="Times New Roman" pitchFamily="18" charset="0"/>
            </a:endParaRPr>
          </a:p>
          <a:p>
            <a:pPr indent="457200">
              <a:spcBef>
                <a:spcPts val="0"/>
              </a:spcBef>
              <a:defRPr/>
            </a:pPr>
            <a:r>
              <a:rPr lang="en-US" sz="2000" dirty="0">
                <a:ea typeface="Times New Roman" pitchFamily="18" charset="0"/>
              </a:rPr>
              <a:t>Recommendations for the content area </a:t>
            </a:r>
            <a:r>
              <a:rPr lang="en-US" sz="2000" u="sng" dirty="0">
                <a:solidFill>
                  <a:schemeClr val="bg1">
                    <a:lumMod val="60000"/>
                    <a:lumOff val="40000"/>
                  </a:schemeClr>
                </a:solidFill>
                <a:ea typeface="Times New Roman" pitchFamily="18" charset="0"/>
              </a:rPr>
              <a:t>Barriers to Condom Use</a:t>
            </a:r>
            <a:r>
              <a:rPr lang="en-US" sz="2000" dirty="0">
                <a:solidFill>
                  <a:schemeClr val="bg1">
                    <a:lumMod val="60000"/>
                    <a:lumOff val="40000"/>
                  </a:schemeClr>
                </a:solidFill>
                <a:ea typeface="Times New Roman" pitchFamily="18" charset="0"/>
              </a:rPr>
              <a:t> </a:t>
            </a:r>
            <a:r>
              <a:rPr lang="en-US" sz="2000" dirty="0">
                <a:ea typeface="Times New Roman" pitchFamily="18" charset="0"/>
              </a:rPr>
              <a:t>(check and complete all that apply.  For any proposed additions, feel free to use your own ideas/language rather than be limited to existing modules):</a:t>
            </a:r>
            <a:endParaRPr lang="en-US" sz="2000" dirty="0"/>
          </a:p>
          <a:p>
            <a:pPr indent="457200">
              <a:spcBef>
                <a:spcPts val="0"/>
              </a:spcBef>
              <a:buClrTx/>
              <a:defRPr/>
            </a:pPr>
            <a:endParaRPr lang="en-US" sz="1600" dirty="0">
              <a:ea typeface="Times New Roman" pitchFamily="18" charset="0"/>
            </a:endParaRPr>
          </a:p>
          <a:p>
            <a:pPr indent="457200">
              <a:spcBef>
                <a:spcPts val="0"/>
              </a:spcBef>
              <a:spcAft>
                <a:spcPts val="300"/>
              </a:spcAft>
              <a:buClrTx/>
              <a:defRPr/>
            </a:pPr>
            <a:r>
              <a:rPr lang="en-US" sz="1800" dirty="0">
                <a:solidFill>
                  <a:srgbClr val="008000"/>
                </a:solidFill>
                <a:ea typeface="Times New Roman" pitchFamily="18" charset="0"/>
              </a:rPr>
              <a:t> ____</a:t>
            </a:r>
            <a:r>
              <a:rPr lang="en-US" sz="2000" dirty="0">
                <a:solidFill>
                  <a:srgbClr val="008000"/>
                </a:solidFill>
                <a:ea typeface="Times New Roman" pitchFamily="18" charset="0"/>
              </a:rPr>
              <a:t>No change to the REMAS HIV </a:t>
            </a:r>
            <a:r>
              <a:rPr lang="en-US" sz="2000" u="sng" dirty="0">
                <a:solidFill>
                  <a:srgbClr val="008000"/>
                </a:solidFill>
                <a:ea typeface="Times New Roman" pitchFamily="18" charset="0"/>
              </a:rPr>
              <a:t>Barriers to Condom Use</a:t>
            </a:r>
            <a:r>
              <a:rPr lang="en-US" sz="2000" dirty="0">
                <a:solidFill>
                  <a:srgbClr val="008000"/>
                </a:solidFill>
                <a:ea typeface="Times New Roman" pitchFamily="18" charset="0"/>
              </a:rPr>
              <a:t> 	  	  module</a:t>
            </a:r>
            <a:endParaRPr lang="en-US" sz="2000" dirty="0">
              <a:solidFill>
                <a:srgbClr val="008000"/>
              </a:solidFill>
            </a:endParaRPr>
          </a:p>
          <a:p>
            <a:pPr indent="457200">
              <a:spcBef>
                <a:spcPts val="0"/>
              </a:spcBef>
              <a:spcAft>
                <a:spcPts val="300"/>
              </a:spcAft>
              <a:buClrTx/>
              <a:defRPr/>
            </a:pPr>
            <a:r>
              <a:rPr lang="en-US" sz="1600" dirty="0">
                <a:ea typeface="Times New Roman" pitchFamily="18" charset="0"/>
              </a:rPr>
              <a:t> ____</a:t>
            </a:r>
            <a:r>
              <a:rPr lang="en-US" sz="1800" dirty="0">
                <a:solidFill>
                  <a:srgbClr val="C00000"/>
                </a:solidFill>
                <a:ea typeface="Times New Roman" pitchFamily="18" charset="0"/>
              </a:rPr>
              <a:t>Revise the REMAS </a:t>
            </a:r>
            <a:r>
              <a:rPr lang="en-US" sz="1800" u="sng" dirty="0">
                <a:solidFill>
                  <a:srgbClr val="C00000"/>
                </a:solidFill>
                <a:ea typeface="Times New Roman" pitchFamily="18" charset="0"/>
              </a:rPr>
              <a:t>Barriers to Condom Use</a:t>
            </a:r>
            <a:r>
              <a:rPr lang="en-US" sz="1800" dirty="0">
                <a:solidFill>
                  <a:srgbClr val="C00000"/>
                </a:solidFill>
                <a:ea typeface="Times New Roman" pitchFamily="18" charset="0"/>
              </a:rPr>
              <a:t> module by</a:t>
            </a:r>
            <a:endParaRPr lang="en-US" sz="1800" dirty="0">
              <a:solidFill>
                <a:srgbClr val="C00000"/>
              </a:solidFill>
            </a:endParaRPr>
          </a:p>
          <a:p>
            <a:pPr indent="457200">
              <a:spcBef>
                <a:spcPts val="0"/>
              </a:spcBef>
              <a:spcAft>
                <a:spcPts val="300"/>
              </a:spcAft>
              <a:buClrTx/>
              <a:defRPr/>
            </a:pPr>
            <a:r>
              <a:rPr lang="en-US" sz="1800" dirty="0">
                <a:solidFill>
                  <a:srgbClr val="C00000"/>
                </a:solidFill>
                <a:ea typeface="Times New Roman" pitchFamily="18" charset="0"/>
              </a:rPr>
              <a:t>	</a:t>
            </a:r>
            <a:endParaRPr lang="en-US" sz="1800" dirty="0">
              <a:solidFill>
                <a:srgbClr val="C00000"/>
              </a:solidFill>
            </a:endParaRPr>
          </a:p>
          <a:p>
            <a:pPr indent="457200">
              <a:spcBef>
                <a:spcPts val="0"/>
              </a:spcBef>
              <a:spcAft>
                <a:spcPts val="300"/>
              </a:spcAft>
              <a:buClrTx/>
              <a:defRPr/>
            </a:pPr>
            <a:r>
              <a:rPr lang="en-US" sz="1800" dirty="0">
                <a:solidFill>
                  <a:srgbClr val="C00000"/>
                </a:solidFill>
                <a:ea typeface="Times New Roman" pitchFamily="18" charset="0"/>
              </a:rPr>
              <a:t>	 Adding the following sections from ______________________________</a:t>
            </a:r>
            <a:endParaRPr lang="en-US" sz="1800" dirty="0">
              <a:solidFill>
                <a:srgbClr val="C00000"/>
              </a:solidFill>
            </a:endParaRPr>
          </a:p>
          <a:p>
            <a:pPr indent="457200">
              <a:spcBef>
                <a:spcPts val="0"/>
              </a:spcBef>
              <a:spcAft>
                <a:spcPts val="300"/>
              </a:spcAft>
              <a:buClrTx/>
              <a:defRPr/>
            </a:pPr>
            <a:r>
              <a:rPr lang="en-US" sz="1800" dirty="0">
                <a:solidFill>
                  <a:srgbClr val="C00000"/>
                </a:solidFill>
                <a:ea typeface="Times New Roman" pitchFamily="18" charset="0"/>
              </a:rPr>
              <a:t>	 Deleting the following sections __________________________________</a:t>
            </a:r>
          </a:p>
          <a:p>
            <a:pPr indent="457200">
              <a:spcBef>
                <a:spcPts val="0"/>
              </a:spcBef>
              <a:spcAft>
                <a:spcPts val="300"/>
              </a:spcAft>
              <a:buClrTx/>
              <a:defRPr/>
            </a:pPr>
            <a:r>
              <a:rPr lang="en-US" sz="1800" dirty="0">
                <a:solidFill>
                  <a:srgbClr val="C00000"/>
                </a:solidFill>
              </a:rPr>
              <a:t>	     </a:t>
            </a:r>
            <a:r>
              <a:rPr lang="en-US" sz="1800" dirty="0">
                <a:solidFill>
                  <a:srgbClr val="C00000"/>
                </a:solidFill>
                <a:ea typeface="Times New Roman" pitchFamily="18" charset="0"/>
              </a:rPr>
              <a:t>and adding ___________________________________________________</a:t>
            </a:r>
            <a:endParaRPr lang="en-US" sz="1800" dirty="0">
              <a:solidFill>
                <a:srgbClr val="C00000"/>
              </a:solidFill>
            </a:endParaRPr>
          </a:p>
          <a:p>
            <a:pPr indent="457200">
              <a:spcBef>
                <a:spcPts val="0"/>
              </a:spcBef>
              <a:spcAft>
                <a:spcPts val="300"/>
              </a:spcAft>
              <a:buClrTx/>
              <a:defRPr/>
            </a:pPr>
            <a:r>
              <a:rPr lang="en-US" sz="1800" dirty="0">
                <a:solidFill>
                  <a:srgbClr val="C00000"/>
                </a:solidFill>
                <a:ea typeface="Times New Roman" pitchFamily="18" charset="0"/>
              </a:rPr>
              <a:t>	 Revising the following REMAS sections____________________________</a:t>
            </a:r>
            <a:endParaRPr lang="en-US" sz="1800" dirty="0">
              <a:solidFill>
                <a:srgbClr val="C00000"/>
              </a:solidFill>
            </a:endParaRPr>
          </a:p>
          <a:p>
            <a:pPr indent="457200">
              <a:spcBef>
                <a:spcPts val="0"/>
              </a:spcBef>
              <a:spcAft>
                <a:spcPts val="300"/>
              </a:spcAft>
              <a:buClrTx/>
              <a:defRPr/>
            </a:pPr>
            <a:r>
              <a:rPr lang="en-US" sz="1800" dirty="0">
                <a:solidFill>
                  <a:srgbClr val="C00000"/>
                </a:solidFill>
                <a:ea typeface="Times New Roman" pitchFamily="18" charset="0"/>
              </a:rPr>
              <a:t>	      with ___________________________________________________</a:t>
            </a:r>
            <a:endParaRPr lang="en-US" sz="1800" dirty="0">
              <a:solidFill>
                <a:srgbClr val="C00000"/>
              </a:solidFill>
            </a:endParaRPr>
          </a:p>
          <a:p>
            <a:pPr indent="457200">
              <a:spcBef>
                <a:spcPts val="0"/>
              </a:spcBef>
              <a:buClrTx/>
              <a:defRPr/>
            </a:pPr>
            <a:endParaRPr lang="en-US" sz="1600" dirty="0">
              <a:ea typeface="Times New Roman" pitchFamily="18" charset="0"/>
            </a:endParaRPr>
          </a:p>
          <a:p>
            <a:pPr indent="457200">
              <a:spcBef>
                <a:spcPts val="0"/>
              </a:spcBef>
              <a:buClrTx/>
              <a:defRPr/>
            </a:pPr>
            <a:r>
              <a:rPr lang="en-US" sz="1800" dirty="0">
                <a:solidFill>
                  <a:srgbClr val="800080"/>
                </a:solidFill>
                <a:ea typeface="Times New Roman" pitchFamily="18" charset="0"/>
              </a:rPr>
              <a:t>_____ Replace the REMAS HIV </a:t>
            </a:r>
            <a:r>
              <a:rPr lang="en-US" sz="1800" u="sng" dirty="0">
                <a:solidFill>
                  <a:srgbClr val="800080"/>
                </a:solidFill>
                <a:ea typeface="Times New Roman" pitchFamily="18" charset="0"/>
              </a:rPr>
              <a:t>Barriers to Condom Use</a:t>
            </a:r>
            <a:r>
              <a:rPr lang="en-US" sz="1800" dirty="0">
                <a:solidFill>
                  <a:srgbClr val="800080"/>
                </a:solidFill>
                <a:ea typeface="Times New Roman" pitchFamily="18" charset="0"/>
              </a:rPr>
              <a:t> module with ___</a:t>
            </a:r>
          </a:p>
          <a:p>
            <a:pPr indent="457200">
              <a:spcBef>
                <a:spcPts val="0"/>
              </a:spcBef>
              <a:buClrTx/>
              <a:defRPr/>
            </a:pPr>
            <a:r>
              <a:rPr lang="en-US" sz="1800" dirty="0">
                <a:solidFill>
                  <a:srgbClr val="800080"/>
                </a:solidFill>
              </a:rPr>
              <a:t>	   _______________________________________________________________</a:t>
            </a:r>
          </a:p>
          <a:p>
            <a:pPr indent="457200">
              <a:spcBef>
                <a:spcPts val="0"/>
              </a:spcBef>
              <a:buClrTx/>
              <a:defRPr/>
            </a:pPr>
            <a:endParaRPr lang="en-US" sz="1600" dirty="0"/>
          </a:p>
          <a:p>
            <a:pPr indent="457200">
              <a:spcBef>
                <a:spcPts val="0"/>
              </a:spcBef>
              <a:buClrTx/>
              <a:defRPr/>
            </a:pPr>
            <a:r>
              <a:rPr lang="en-US" sz="1600" dirty="0">
                <a:ea typeface="Times New Roman" pitchFamily="18" charset="0"/>
              </a:rPr>
              <a:t> </a:t>
            </a:r>
            <a:r>
              <a:rPr lang="en-US" sz="2000" dirty="0">
                <a:solidFill>
                  <a:srgbClr val="002060"/>
                </a:solidFill>
                <a:ea typeface="Times New Roman" pitchFamily="18" charset="0"/>
              </a:rPr>
              <a:t>_____Delete this whole content area.  It is not needed or relevant 	   to the target groups.</a:t>
            </a:r>
            <a:endParaRPr 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normAutofit fontScale="90000"/>
          </a:bodyPr>
          <a:lstStyle/>
          <a:p>
            <a:pPr>
              <a:defRPr/>
            </a:pPr>
            <a:r>
              <a:rPr lang="en-US" b="1" dirty="0" smtClean="0">
                <a:solidFill>
                  <a:srgbClr val="002060"/>
                </a:solidFill>
              </a:rPr>
              <a:t>Mean Panel Member Ratings for African Americans I</a:t>
            </a:r>
            <a:endParaRPr lang="en-US" b="1" dirty="0">
              <a:solidFill>
                <a:srgbClr val="002060"/>
              </a:solidFill>
            </a:endParaRPr>
          </a:p>
        </p:txBody>
      </p:sp>
      <p:graphicFrame>
        <p:nvGraphicFramePr>
          <p:cNvPr id="62467" name="Content Placeholder 5"/>
          <p:cNvGraphicFramePr>
            <a:graphicFrameLocks noGrp="1"/>
          </p:cNvGraphicFramePr>
          <p:nvPr>
            <p:ph idx="1"/>
          </p:nvPr>
        </p:nvGraphicFramePr>
        <p:xfrm>
          <a:off x="304800" y="1727200"/>
          <a:ext cx="8534400" cy="5181600"/>
        </p:xfrm>
        <a:graphic>
          <a:graphicData uri="http://schemas.openxmlformats.org/presentationml/2006/ole">
            <mc:AlternateContent xmlns:mc="http://schemas.openxmlformats.org/markup-compatibility/2006">
              <mc:Choice xmlns:v="urn:schemas-microsoft-com:vml" Requires="v">
                <p:oleObj spid="_x0000_s62477" r:id="rId5" imgW="8535140" imgH="5182049" progId="Excel.Chart.8">
                  <p:embed/>
                </p:oleObj>
              </mc:Choice>
              <mc:Fallback>
                <p:oleObj r:id="rId5" imgW="8535140" imgH="5182049" progId="Excel.Chart.8">
                  <p:embed/>
                  <p:pic>
                    <p:nvPicPr>
                      <p:cNvPr id="0" name="Content Placeholder 5"/>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727200"/>
                        <a:ext cx="853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p:nvCxnSpPr>
        <p:spPr>
          <a:xfrm>
            <a:off x="0" y="1524000"/>
            <a:ext cx="9144000"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62469" name="TextBox 4"/>
          <p:cNvSpPr txBox="1">
            <a:spLocks noChangeArrowheads="1"/>
          </p:cNvSpPr>
          <p:nvPr/>
        </p:nvSpPr>
        <p:spPr bwMode="auto">
          <a:xfrm>
            <a:off x="1828800" y="2286000"/>
            <a:ext cx="393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r>
              <a:rPr lang="en-US"/>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normAutofit fontScale="90000"/>
          </a:bodyPr>
          <a:lstStyle/>
          <a:p>
            <a:pPr>
              <a:defRPr/>
            </a:pPr>
            <a:r>
              <a:rPr lang="en-US" b="1" dirty="0" smtClean="0">
                <a:solidFill>
                  <a:srgbClr val="002060"/>
                </a:solidFill>
              </a:rPr>
              <a:t>Mean Panel Member Ratings for Hispanics I</a:t>
            </a:r>
            <a:endParaRPr lang="en-US" b="1" dirty="0">
              <a:solidFill>
                <a:srgbClr val="002060"/>
              </a:solidFill>
            </a:endParaRPr>
          </a:p>
        </p:txBody>
      </p:sp>
      <p:graphicFrame>
        <p:nvGraphicFramePr>
          <p:cNvPr id="63491" name="Content Placeholder 5"/>
          <p:cNvGraphicFramePr>
            <a:graphicFrameLocks noGrp="1"/>
          </p:cNvGraphicFramePr>
          <p:nvPr>
            <p:ph idx="1"/>
          </p:nvPr>
        </p:nvGraphicFramePr>
        <p:xfrm>
          <a:off x="381000" y="1600200"/>
          <a:ext cx="8534400" cy="5257800"/>
        </p:xfrm>
        <a:graphic>
          <a:graphicData uri="http://schemas.openxmlformats.org/presentationml/2006/ole">
            <mc:AlternateContent xmlns:mc="http://schemas.openxmlformats.org/markup-compatibility/2006">
              <mc:Choice xmlns:v="urn:schemas-microsoft-com:vml" Requires="v">
                <p:oleObj spid="_x0000_s63501" r:id="rId5" imgW="8535140" imgH="5255207" progId="Excel.Chart.8">
                  <p:embed/>
                </p:oleObj>
              </mc:Choice>
              <mc:Fallback>
                <p:oleObj r:id="rId5" imgW="8535140" imgH="5255207" progId="Excel.Chart.8">
                  <p:embed/>
                  <p:pic>
                    <p:nvPicPr>
                      <p:cNvPr id="0" name="Content Placeholder 5"/>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600200"/>
                        <a:ext cx="8534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p:nvCxnSpPr>
        <p:spPr>
          <a:xfrm>
            <a:off x="0" y="1423988"/>
            <a:ext cx="9144000"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63493" name="TextBox 4"/>
          <p:cNvSpPr txBox="1">
            <a:spLocks noChangeArrowheads="1"/>
          </p:cNvSpPr>
          <p:nvPr/>
        </p:nvSpPr>
        <p:spPr bwMode="auto">
          <a:xfrm>
            <a:off x="2362200" y="1828800"/>
            <a:ext cx="393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r>
              <a:rPr lang="en-US"/>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normAutofit fontScale="90000"/>
          </a:bodyPr>
          <a:lstStyle/>
          <a:p>
            <a:pPr>
              <a:defRPr/>
            </a:pPr>
            <a:r>
              <a:rPr lang="en-US" b="1" dirty="0" smtClean="0">
                <a:solidFill>
                  <a:srgbClr val="002060"/>
                </a:solidFill>
              </a:rPr>
              <a:t>Mean Panel Member Ratings for African Americans II</a:t>
            </a:r>
            <a:endParaRPr lang="en-US" b="1" dirty="0">
              <a:solidFill>
                <a:srgbClr val="002060"/>
              </a:solidFill>
            </a:endParaRPr>
          </a:p>
        </p:txBody>
      </p:sp>
      <p:graphicFrame>
        <p:nvGraphicFramePr>
          <p:cNvPr id="64515" name="Content Placeholder 5"/>
          <p:cNvGraphicFramePr>
            <a:graphicFrameLocks noGrp="1"/>
          </p:cNvGraphicFramePr>
          <p:nvPr>
            <p:ph idx="1"/>
          </p:nvPr>
        </p:nvGraphicFramePr>
        <p:xfrm>
          <a:off x="228600" y="1524000"/>
          <a:ext cx="8686800" cy="5384800"/>
        </p:xfrm>
        <a:graphic>
          <a:graphicData uri="http://schemas.openxmlformats.org/presentationml/2006/ole">
            <mc:AlternateContent xmlns:mc="http://schemas.openxmlformats.org/markup-compatibility/2006">
              <mc:Choice xmlns:v="urn:schemas-microsoft-com:vml" Requires="v">
                <p:oleObj spid="_x0000_s64526" r:id="rId5" imgW="8687553" imgH="5383235" progId="Excel.Chart.8">
                  <p:embed/>
                </p:oleObj>
              </mc:Choice>
              <mc:Fallback>
                <p:oleObj r:id="rId5" imgW="8687553" imgH="5383235" progId="Excel.Chart.8">
                  <p:embed/>
                  <p:pic>
                    <p:nvPicPr>
                      <p:cNvPr id="0" name="Content Placeholder 5"/>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524000"/>
                        <a:ext cx="86868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p:nvCxnSpPr>
        <p:spPr>
          <a:xfrm>
            <a:off x="0" y="1371600"/>
            <a:ext cx="9144000" cy="7620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64517" name="TextBox 4"/>
          <p:cNvSpPr txBox="1">
            <a:spLocks noChangeArrowheads="1"/>
          </p:cNvSpPr>
          <p:nvPr/>
        </p:nvSpPr>
        <p:spPr bwMode="auto">
          <a:xfrm>
            <a:off x="6096000" y="1855788"/>
            <a:ext cx="393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r>
              <a:rPr lang="en-US"/>
              <a:t>↓</a:t>
            </a:r>
          </a:p>
        </p:txBody>
      </p:sp>
      <p:sp>
        <p:nvSpPr>
          <p:cNvPr id="64518" name="TextBox 6"/>
          <p:cNvSpPr txBox="1">
            <a:spLocks noChangeArrowheads="1"/>
          </p:cNvSpPr>
          <p:nvPr/>
        </p:nvSpPr>
        <p:spPr bwMode="auto">
          <a:xfrm>
            <a:off x="7015163" y="2003425"/>
            <a:ext cx="393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r>
              <a:rPr lang="en-US"/>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normAutofit fontScale="90000"/>
          </a:bodyPr>
          <a:lstStyle/>
          <a:p>
            <a:pPr>
              <a:defRPr/>
            </a:pPr>
            <a:r>
              <a:rPr lang="en-US" b="1" dirty="0" smtClean="0">
                <a:solidFill>
                  <a:srgbClr val="002060"/>
                </a:solidFill>
              </a:rPr>
              <a:t>Mean Panel Member Ratings for Hispanics II</a:t>
            </a:r>
            <a:endParaRPr lang="en-US" b="1" dirty="0">
              <a:solidFill>
                <a:srgbClr val="002060"/>
              </a:solidFill>
            </a:endParaRPr>
          </a:p>
        </p:txBody>
      </p:sp>
      <p:graphicFrame>
        <p:nvGraphicFramePr>
          <p:cNvPr id="65539" name="Content Placeholder 5"/>
          <p:cNvGraphicFramePr>
            <a:graphicFrameLocks noGrp="1"/>
          </p:cNvGraphicFramePr>
          <p:nvPr>
            <p:ph idx="1"/>
          </p:nvPr>
        </p:nvGraphicFramePr>
        <p:xfrm>
          <a:off x="196850" y="1473200"/>
          <a:ext cx="8750300" cy="5435600"/>
        </p:xfrm>
        <a:graphic>
          <a:graphicData uri="http://schemas.openxmlformats.org/presentationml/2006/ole">
            <mc:AlternateContent xmlns:mc="http://schemas.openxmlformats.org/markup-compatibility/2006">
              <mc:Choice xmlns:v="urn:schemas-microsoft-com:vml" Requires="v">
                <p:oleObj spid="_x0000_s65548" r:id="rId5" imgW="8754615" imgH="5432007" progId="Excel.Chart.8">
                  <p:embed/>
                </p:oleObj>
              </mc:Choice>
              <mc:Fallback>
                <p:oleObj r:id="rId5" imgW="8754615" imgH="5432007" progId="Excel.Chart.8">
                  <p:embed/>
                  <p:pic>
                    <p:nvPicPr>
                      <p:cNvPr id="0" name="Content Placeholder 5"/>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850" y="1473200"/>
                        <a:ext cx="875030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p:nvCxnSpPr>
        <p:spPr>
          <a:xfrm>
            <a:off x="0" y="1524000"/>
            <a:ext cx="9144000"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685800" y="0"/>
            <a:ext cx="8305800" cy="609600"/>
          </a:xfrm>
        </p:spPr>
        <p:txBody>
          <a:bodyPr anchor="b"/>
          <a:lstStyle/>
          <a:p>
            <a:pPr eaLnBrk="1" hangingPunct="1"/>
            <a:r>
              <a:rPr lang="en-US" sz="3200" b="1" smtClean="0">
                <a:solidFill>
                  <a:schemeClr val="bg1"/>
                </a:solidFill>
              </a:rPr>
              <a:t>Study Design for Culturally Adapting REMAS</a:t>
            </a:r>
          </a:p>
        </p:txBody>
      </p:sp>
      <p:sp>
        <p:nvSpPr>
          <p:cNvPr id="410627" name="Text Box 3"/>
          <p:cNvSpPr txBox="1">
            <a:spLocks noChangeArrowheads="1"/>
          </p:cNvSpPr>
          <p:nvPr/>
        </p:nvSpPr>
        <p:spPr bwMode="auto">
          <a:xfrm>
            <a:off x="1981200" y="830263"/>
            <a:ext cx="5486400" cy="646112"/>
          </a:xfrm>
          <a:prstGeom prst="rect">
            <a:avLst/>
          </a:prstGeom>
          <a:solidFill>
            <a:schemeClr val="accent2">
              <a:lumMod val="20000"/>
              <a:lumOff val="80000"/>
            </a:schemeClr>
          </a:solidFill>
          <a:ln w="25400">
            <a:solidFill>
              <a:schemeClr val="bg2"/>
            </a:solidFill>
            <a:miter lim="800000"/>
            <a:headEnd/>
            <a:tailEnd/>
          </a:ln>
        </p:spPr>
        <p:txBody>
          <a:bodyPr>
            <a:spAutoFit/>
          </a:bodyPr>
          <a:lstStyle/>
          <a:p>
            <a:pPr algn="ctr">
              <a:spcBef>
                <a:spcPts val="0"/>
              </a:spcBef>
              <a:buClrTx/>
              <a:defRPr/>
            </a:pPr>
            <a:r>
              <a:rPr lang="en-US" sz="1800" dirty="0">
                <a:solidFill>
                  <a:srgbClr val="006600"/>
                </a:solidFill>
                <a:latin typeface="Verdana" pitchFamily="34" charset="0"/>
                <a:cs typeface="Arial" pitchFamily="34" charset="0"/>
              </a:rPr>
              <a:t>Recruit Expert Panel for Delphi Process</a:t>
            </a:r>
          </a:p>
          <a:p>
            <a:pPr algn="ctr">
              <a:spcBef>
                <a:spcPts val="0"/>
              </a:spcBef>
              <a:buClrTx/>
              <a:defRPr/>
            </a:pPr>
            <a:r>
              <a:rPr lang="en-US" sz="1800" dirty="0">
                <a:solidFill>
                  <a:srgbClr val="A50021"/>
                </a:solidFill>
                <a:latin typeface="Verdana" pitchFamily="34" charset="0"/>
                <a:cs typeface="Arial" pitchFamily="34" charset="0"/>
              </a:rPr>
              <a:t>(3 Academic &amp; </a:t>
            </a:r>
            <a:r>
              <a:rPr lang="en-US" sz="1800" dirty="0">
                <a:solidFill>
                  <a:srgbClr val="C00000"/>
                </a:solidFill>
                <a:latin typeface="Verdana" pitchFamily="34" charset="0"/>
                <a:cs typeface="Arial" pitchFamily="34" charset="0"/>
              </a:rPr>
              <a:t>6</a:t>
            </a:r>
            <a:r>
              <a:rPr lang="en-US" sz="1800" dirty="0">
                <a:solidFill>
                  <a:srgbClr val="A50021"/>
                </a:solidFill>
                <a:latin typeface="Verdana" pitchFamily="34" charset="0"/>
                <a:cs typeface="Arial" pitchFamily="34" charset="0"/>
              </a:rPr>
              <a:t> Community Based)</a:t>
            </a:r>
          </a:p>
        </p:txBody>
      </p:sp>
      <p:sp>
        <p:nvSpPr>
          <p:cNvPr id="410628" name="Text Box 4"/>
          <p:cNvSpPr txBox="1">
            <a:spLocks noChangeArrowheads="1"/>
          </p:cNvSpPr>
          <p:nvPr/>
        </p:nvSpPr>
        <p:spPr bwMode="auto">
          <a:xfrm>
            <a:off x="1409700" y="3033713"/>
            <a:ext cx="6324600" cy="369887"/>
          </a:xfrm>
          <a:prstGeom prst="rect">
            <a:avLst/>
          </a:prstGeom>
          <a:solidFill>
            <a:schemeClr val="accent2">
              <a:lumMod val="20000"/>
              <a:lumOff val="80000"/>
            </a:schemeClr>
          </a:solidFill>
          <a:ln w="25400">
            <a:solidFill>
              <a:schemeClr val="bg2"/>
            </a:solidFill>
            <a:miter lim="800000"/>
            <a:headEnd/>
            <a:tailEnd/>
          </a:ln>
        </p:spPr>
        <p:txBody>
          <a:bodyPr>
            <a:spAutoFit/>
          </a:bodyPr>
          <a:lstStyle/>
          <a:p>
            <a:pPr algn="ctr">
              <a:spcBef>
                <a:spcPct val="50000"/>
              </a:spcBef>
              <a:buClrTx/>
              <a:defRPr/>
            </a:pPr>
            <a:r>
              <a:rPr lang="en-US" sz="1800" dirty="0">
                <a:solidFill>
                  <a:srgbClr val="006600"/>
                </a:solidFill>
                <a:latin typeface="Verdana" pitchFamily="34" charset="0"/>
                <a:cs typeface="Arial" pitchFamily="34" charset="0"/>
              </a:rPr>
              <a:t>Delphi Process Round 1 </a:t>
            </a:r>
            <a:endParaRPr lang="en-US" sz="1800" b="0" dirty="0">
              <a:solidFill>
                <a:srgbClr val="0000CC"/>
              </a:solidFill>
              <a:latin typeface="Verdana" pitchFamily="34" charset="0"/>
              <a:cs typeface="Arial" pitchFamily="34" charset="0"/>
            </a:endParaRPr>
          </a:p>
        </p:txBody>
      </p:sp>
      <p:sp>
        <p:nvSpPr>
          <p:cNvPr id="410630" name="Text Box 6"/>
          <p:cNvSpPr txBox="1">
            <a:spLocks noChangeArrowheads="1"/>
          </p:cNvSpPr>
          <p:nvPr/>
        </p:nvSpPr>
        <p:spPr bwMode="auto">
          <a:xfrm>
            <a:off x="285750" y="1779588"/>
            <a:ext cx="8458200" cy="944562"/>
          </a:xfrm>
          <a:prstGeom prst="rect">
            <a:avLst/>
          </a:prstGeom>
          <a:solidFill>
            <a:schemeClr val="accent2">
              <a:lumMod val="20000"/>
              <a:lumOff val="80000"/>
            </a:schemeClr>
          </a:solidFill>
          <a:ln w="25400">
            <a:solidFill>
              <a:schemeClr val="bg2"/>
            </a:solidFill>
            <a:miter lim="800000"/>
            <a:headEnd/>
            <a:tailEnd/>
          </a:ln>
        </p:spPr>
        <p:txBody>
          <a:bodyPr>
            <a:spAutoFit/>
          </a:bodyPr>
          <a:lstStyle/>
          <a:p>
            <a:pPr algn="ctr">
              <a:spcBef>
                <a:spcPts val="200"/>
              </a:spcBef>
              <a:buClrTx/>
              <a:defRPr/>
            </a:pPr>
            <a:r>
              <a:rPr lang="en-US" sz="1800" dirty="0">
                <a:solidFill>
                  <a:srgbClr val="006600"/>
                </a:solidFill>
                <a:latin typeface="Verdana" pitchFamily="34" charset="0"/>
                <a:cs typeface="Arial" pitchFamily="34" charset="0"/>
              </a:rPr>
              <a:t>Prepare Delphi Process </a:t>
            </a:r>
            <a:r>
              <a:rPr lang="en-US" sz="1800" dirty="0">
                <a:solidFill>
                  <a:srgbClr val="006600"/>
                </a:solidFill>
                <a:latin typeface="Verdana" pitchFamily="34" charset="0"/>
              </a:rPr>
              <a:t>Round 1 </a:t>
            </a:r>
            <a:r>
              <a:rPr lang="en-US" sz="1800" dirty="0">
                <a:solidFill>
                  <a:srgbClr val="006600"/>
                </a:solidFill>
                <a:latin typeface="Verdana" pitchFamily="34" charset="0"/>
                <a:cs typeface="Arial" pitchFamily="34" charset="0"/>
              </a:rPr>
              <a:t>Materials</a:t>
            </a:r>
          </a:p>
          <a:p>
            <a:pPr algn="ctr">
              <a:spcBef>
                <a:spcPts val="200"/>
              </a:spcBef>
              <a:buClrTx/>
              <a:defRPr/>
            </a:pPr>
            <a:r>
              <a:rPr lang="en-US" sz="1600" dirty="0">
                <a:solidFill>
                  <a:srgbClr val="A50021"/>
                </a:solidFill>
                <a:latin typeface="Verdana" pitchFamily="34" charset="0"/>
                <a:cs typeface="Arial" pitchFamily="34" charset="0"/>
              </a:rPr>
              <a:t>(</a:t>
            </a:r>
            <a:r>
              <a:rPr lang="en-US" sz="1600" dirty="0">
                <a:solidFill>
                  <a:srgbClr val="C00000"/>
                </a:solidFill>
                <a:latin typeface="Verdana" pitchFamily="34" charset="0"/>
                <a:cs typeface="Arial" pitchFamily="34" charset="0"/>
              </a:rPr>
              <a:t>Literature Reviewed, REMAS Modules Grouped,</a:t>
            </a:r>
          </a:p>
          <a:p>
            <a:pPr algn="ctr">
              <a:spcBef>
                <a:spcPts val="200"/>
              </a:spcBef>
              <a:buClrTx/>
              <a:defRPr/>
            </a:pPr>
            <a:r>
              <a:rPr lang="en-US" sz="1600" dirty="0">
                <a:solidFill>
                  <a:srgbClr val="A50021"/>
                </a:solidFill>
                <a:latin typeface="Verdana" pitchFamily="34" charset="0"/>
                <a:cs typeface="Arial" pitchFamily="34" charset="0"/>
              </a:rPr>
              <a:t> </a:t>
            </a:r>
            <a:r>
              <a:rPr lang="en-US" sz="1600" dirty="0">
                <a:solidFill>
                  <a:srgbClr val="C00000"/>
                </a:solidFill>
                <a:latin typeface="Verdana" pitchFamily="34" charset="0"/>
                <a:cs typeface="Arial" pitchFamily="34" charset="0"/>
              </a:rPr>
              <a:t>Culturally Tailored Modules Identified, Reviewed &amp; Matched to REMAS)</a:t>
            </a:r>
          </a:p>
        </p:txBody>
      </p:sp>
      <p:sp>
        <p:nvSpPr>
          <p:cNvPr id="410633" name="AutoShape 9"/>
          <p:cNvSpPr>
            <a:spLocks noChangeArrowheads="1"/>
          </p:cNvSpPr>
          <p:nvPr/>
        </p:nvSpPr>
        <p:spPr bwMode="auto">
          <a:xfrm>
            <a:off x="4324350" y="1557338"/>
            <a:ext cx="508000" cy="190500"/>
          </a:xfrm>
          <a:prstGeom prst="downArrow">
            <a:avLst>
              <a:gd name="adj1" fmla="val 50000"/>
              <a:gd name="adj2" fmla="val 25000"/>
            </a:avLst>
          </a:prstGeom>
          <a:solidFill>
            <a:srgbClr val="800080"/>
          </a:solidFill>
          <a:ln w="9525">
            <a:solidFill>
              <a:schemeClr val="tx1"/>
            </a:solidFill>
            <a:miter lim="800000"/>
            <a:headEnd/>
            <a:tailEnd/>
          </a:ln>
        </p:spPr>
        <p:txBody>
          <a:bodyPr vert="eaVert" wrap="none" anchor="ctr"/>
          <a:lstStyle/>
          <a:p>
            <a:pPr>
              <a:spcBef>
                <a:spcPct val="0"/>
              </a:spcBef>
              <a:buClrTx/>
            </a:pPr>
            <a:endParaRPr lang="en-US" sz="1800" b="0">
              <a:solidFill>
                <a:schemeClr val="tx1"/>
              </a:solidFill>
              <a:latin typeface="Verdana" pitchFamily="34" charset="0"/>
              <a:cs typeface="Arial" charset="0"/>
            </a:endParaRPr>
          </a:p>
        </p:txBody>
      </p:sp>
      <p:sp>
        <p:nvSpPr>
          <p:cNvPr id="67591" name="Line 17"/>
          <p:cNvSpPr>
            <a:spLocks noChangeShapeType="1"/>
          </p:cNvSpPr>
          <p:nvPr/>
        </p:nvSpPr>
        <p:spPr bwMode="auto">
          <a:xfrm>
            <a:off x="0" y="685800"/>
            <a:ext cx="9144000" cy="0"/>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642" name="Text Box 6"/>
          <p:cNvSpPr txBox="1">
            <a:spLocks noChangeArrowheads="1"/>
          </p:cNvSpPr>
          <p:nvPr/>
        </p:nvSpPr>
        <p:spPr bwMode="auto">
          <a:xfrm>
            <a:off x="261938" y="3659188"/>
            <a:ext cx="8458200" cy="615950"/>
          </a:xfrm>
          <a:prstGeom prst="rect">
            <a:avLst/>
          </a:prstGeom>
          <a:solidFill>
            <a:schemeClr val="accent2">
              <a:lumMod val="20000"/>
              <a:lumOff val="80000"/>
            </a:schemeClr>
          </a:solidFill>
          <a:ln w="25400">
            <a:solidFill>
              <a:schemeClr val="bg2"/>
            </a:solidFill>
            <a:miter lim="800000"/>
            <a:headEnd/>
            <a:tailEnd/>
          </a:ln>
        </p:spPr>
        <p:txBody>
          <a:bodyPr>
            <a:spAutoFit/>
          </a:bodyPr>
          <a:lstStyle/>
          <a:p>
            <a:pPr algn="ctr">
              <a:spcBef>
                <a:spcPts val="0"/>
              </a:spcBef>
              <a:buClrTx/>
              <a:defRPr/>
            </a:pPr>
            <a:r>
              <a:rPr lang="en-US" sz="1800" dirty="0">
                <a:solidFill>
                  <a:srgbClr val="006600"/>
                </a:solidFill>
                <a:latin typeface="Verdana" pitchFamily="34" charset="0"/>
                <a:cs typeface="Arial" pitchFamily="34" charset="0"/>
              </a:rPr>
              <a:t>Prepare Delphi Process </a:t>
            </a:r>
            <a:r>
              <a:rPr lang="en-US" sz="1800" dirty="0">
                <a:solidFill>
                  <a:srgbClr val="006600"/>
                </a:solidFill>
                <a:latin typeface="Verdana" pitchFamily="34" charset="0"/>
              </a:rPr>
              <a:t>Round 2 </a:t>
            </a:r>
            <a:r>
              <a:rPr lang="en-US" sz="1800" dirty="0">
                <a:solidFill>
                  <a:srgbClr val="006600"/>
                </a:solidFill>
                <a:latin typeface="Verdana" pitchFamily="34" charset="0"/>
                <a:cs typeface="Arial" pitchFamily="34" charset="0"/>
              </a:rPr>
              <a:t>Materials</a:t>
            </a:r>
            <a:r>
              <a:rPr lang="en-US" sz="1800" dirty="0">
                <a:solidFill>
                  <a:srgbClr val="0000CC"/>
                </a:solidFill>
                <a:latin typeface="Verdana" pitchFamily="34" charset="0"/>
                <a:cs typeface="Arial" pitchFamily="34" charset="0"/>
              </a:rPr>
              <a:t> </a:t>
            </a:r>
            <a:endParaRPr lang="en-US" sz="1800" dirty="0">
              <a:solidFill>
                <a:srgbClr val="006600"/>
              </a:solidFill>
              <a:latin typeface="Verdana" pitchFamily="34" charset="0"/>
              <a:cs typeface="Arial" pitchFamily="34" charset="0"/>
            </a:endParaRPr>
          </a:p>
          <a:p>
            <a:pPr algn="ctr">
              <a:spcBef>
                <a:spcPts val="0"/>
              </a:spcBef>
              <a:buClrTx/>
              <a:defRPr/>
            </a:pPr>
            <a:r>
              <a:rPr lang="en-US" sz="1600" dirty="0">
                <a:solidFill>
                  <a:srgbClr val="A50021"/>
                </a:solidFill>
                <a:latin typeface="Verdana" pitchFamily="34" charset="0"/>
                <a:cs typeface="Arial" pitchFamily="34" charset="0"/>
              </a:rPr>
              <a:t>(Round 1 Results, Suggested Changes to REMAS) </a:t>
            </a:r>
          </a:p>
        </p:txBody>
      </p:sp>
      <p:sp>
        <p:nvSpPr>
          <p:cNvPr id="410643" name="AutoShape 16"/>
          <p:cNvSpPr>
            <a:spLocks noChangeArrowheads="1"/>
          </p:cNvSpPr>
          <p:nvPr/>
        </p:nvSpPr>
        <p:spPr bwMode="auto">
          <a:xfrm>
            <a:off x="4360863" y="3436938"/>
            <a:ext cx="533400" cy="195262"/>
          </a:xfrm>
          <a:prstGeom prst="downArrow">
            <a:avLst>
              <a:gd name="adj1" fmla="val 50000"/>
              <a:gd name="adj2" fmla="val 25000"/>
            </a:avLst>
          </a:prstGeom>
          <a:solidFill>
            <a:srgbClr val="800080"/>
          </a:solidFill>
          <a:ln w="9525">
            <a:solidFill>
              <a:schemeClr val="tx1"/>
            </a:solidFill>
            <a:miter lim="800000"/>
            <a:headEnd/>
            <a:tailEnd/>
          </a:ln>
        </p:spPr>
        <p:txBody>
          <a:bodyPr vert="eaVert" wrap="none" anchor="ctr"/>
          <a:lstStyle/>
          <a:p>
            <a:pPr>
              <a:spcBef>
                <a:spcPct val="0"/>
              </a:spcBef>
              <a:buClrTx/>
            </a:pPr>
            <a:endParaRPr lang="en-US" sz="1800" b="0">
              <a:solidFill>
                <a:schemeClr val="tx1"/>
              </a:solidFill>
              <a:latin typeface="Verdana" pitchFamily="34" charset="0"/>
              <a:cs typeface="Arial" charset="0"/>
            </a:endParaRPr>
          </a:p>
        </p:txBody>
      </p:sp>
      <p:sp>
        <p:nvSpPr>
          <p:cNvPr id="410644" name="Text Box 4"/>
          <p:cNvSpPr txBox="1">
            <a:spLocks noChangeArrowheads="1"/>
          </p:cNvSpPr>
          <p:nvPr/>
        </p:nvSpPr>
        <p:spPr bwMode="auto">
          <a:xfrm>
            <a:off x="1363663" y="4640263"/>
            <a:ext cx="6938962" cy="369887"/>
          </a:xfrm>
          <a:prstGeom prst="rect">
            <a:avLst/>
          </a:prstGeom>
          <a:solidFill>
            <a:schemeClr val="accent2">
              <a:lumMod val="20000"/>
              <a:lumOff val="80000"/>
            </a:schemeClr>
          </a:solidFill>
          <a:ln w="25400">
            <a:solidFill>
              <a:schemeClr val="bg2"/>
            </a:solidFill>
            <a:miter lim="800000"/>
            <a:headEnd/>
            <a:tailEnd/>
          </a:ln>
        </p:spPr>
        <p:txBody>
          <a:bodyPr>
            <a:spAutoFit/>
          </a:bodyPr>
          <a:lstStyle/>
          <a:p>
            <a:pPr algn="ctr">
              <a:spcBef>
                <a:spcPts val="0"/>
              </a:spcBef>
              <a:buClrTx/>
              <a:defRPr/>
            </a:pPr>
            <a:r>
              <a:rPr lang="en-US" sz="1800" dirty="0">
                <a:solidFill>
                  <a:srgbClr val="006600"/>
                </a:solidFill>
                <a:latin typeface="Verdana" pitchFamily="34" charset="0"/>
                <a:cs typeface="Arial" charset="0"/>
              </a:rPr>
              <a:t>Delphi Process Round 2 – </a:t>
            </a:r>
            <a:r>
              <a:rPr lang="en-US" sz="1800" dirty="0">
                <a:solidFill>
                  <a:srgbClr val="C00000"/>
                </a:solidFill>
                <a:latin typeface="Verdana" pitchFamily="34" charset="0"/>
                <a:cs typeface="Arial" charset="0"/>
              </a:rPr>
              <a:t>Review Revised Manual</a:t>
            </a:r>
            <a:endParaRPr lang="en-US" sz="1800" b="0" dirty="0">
              <a:solidFill>
                <a:srgbClr val="C00000"/>
              </a:solidFill>
              <a:latin typeface="Verdana" pitchFamily="34" charset="0"/>
              <a:cs typeface="Arial" charset="0"/>
            </a:endParaRPr>
          </a:p>
        </p:txBody>
      </p:sp>
      <p:sp>
        <p:nvSpPr>
          <p:cNvPr id="410645" name="AutoShape 16"/>
          <p:cNvSpPr>
            <a:spLocks noChangeArrowheads="1"/>
          </p:cNvSpPr>
          <p:nvPr/>
        </p:nvSpPr>
        <p:spPr bwMode="auto">
          <a:xfrm>
            <a:off x="4362450" y="4362450"/>
            <a:ext cx="419100" cy="228600"/>
          </a:xfrm>
          <a:prstGeom prst="downArrow">
            <a:avLst>
              <a:gd name="adj1" fmla="val 50000"/>
              <a:gd name="adj2" fmla="val 25000"/>
            </a:avLst>
          </a:prstGeom>
          <a:solidFill>
            <a:srgbClr val="800080"/>
          </a:solidFill>
          <a:ln w="9525">
            <a:solidFill>
              <a:schemeClr val="tx1"/>
            </a:solidFill>
            <a:miter lim="800000"/>
            <a:headEnd/>
            <a:tailEnd/>
          </a:ln>
        </p:spPr>
        <p:txBody>
          <a:bodyPr vert="eaVert" wrap="none" anchor="ctr"/>
          <a:lstStyle/>
          <a:p>
            <a:pPr>
              <a:spcBef>
                <a:spcPct val="0"/>
              </a:spcBef>
              <a:buClrTx/>
            </a:pPr>
            <a:endParaRPr lang="en-US" sz="1800" b="0">
              <a:solidFill>
                <a:schemeClr val="tx1"/>
              </a:solidFill>
              <a:latin typeface="Verdana" pitchFamily="34" charset="0"/>
              <a:cs typeface="Arial" charset="0"/>
            </a:endParaRPr>
          </a:p>
        </p:txBody>
      </p:sp>
      <p:sp>
        <p:nvSpPr>
          <p:cNvPr id="410648" name="Text Box 4"/>
          <p:cNvSpPr txBox="1">
            <a:spLocks noChangeArrowheads="1"/>
          </p:cNvSpPr>
          <p:nvPr/>
        </p:nvSpPr>
        <p:spPr bwMode="auto">
          <a:xfrm>
            <a:off x="90488" y="5229225"/>
            <a:ext cx="2133600" cy="461963"/>
          </a:xfrm>
          <a:prstGeom prst="rect">
            <a:avLst/>
          </a:prstGeom>
          <a:solidFill>
            <a:schemeClr val="accent2">
              <a:lumMod val="20000"/>
              <a:lumOff val="80000"/>
            </a:schemeClr>
          </a:solidFill>
          <a:ln w="25400">
            <a:solidFill>
              <a:schemeClr val="bg2"/>
            </a:solidFill>
            <a:miter lim="800000"/>
            <a:headEnd/>
            <a:tailEnd/>
          </a:ln>
        </p:spPr>
        <p:txBody>
          <a:bodyPr>
            <a:spAutoFit/>
          </a:bodyPr>
          <a:lstStyle/>
          <a:p>
            <a:pPr algn="ctr">
              <a:spcBef>
                <a:spcPct val="50000"/>
              </a:spcBef>
              <a:buClrTx/>
              <a:defRPr/>
            </a:pPr>
            <a:r>
              <a:rPr lang="en-US" sz="2400" dirty="0">
                <a:solidFill>
                  <a:srgbClr val="3333CC"/>
                </a:solidFill>
                <a:latin typeface="Verdana" pitchFamily="34" charset="0"/>
                <a:cs typeface="Arial" charset="0"/>
              </a:rPr>
              <a:t>REMAS-CA</a:t>
            </a:r>
          </a:p>
        </p:txBody>
      </p:sp>
      <p:sp>
        <p:nvSpPr>
          <p:cNvPr id="18" name="AutoShape 9"/>
          <p:cNvSpPr>
            <a:spLocks noChangeArrowheads="1"/>
          </p:cNvSpPr>
          <p:nvPr/>
        </p:nvSpPr>
        <p:spPr bwMode="auto">
          <a:xfrm>
            <a:off x="4324350" y="2819400"/>
            <a:ext cx="649288" cy="190500"/>
          </a:xfrm>
          <a:prstGeom prst="downArrow">
            <a:avLst>
              <a:gd name="adj1" fmla="val 50000"/>
              <a:gd name="adj2" fmla="val 25000"/>
            </a:avLst>
          </a:prstGeom>
          <a:solidFill>
            <a:srgbClr val="800080"/>
          </a:solidFill>
          <a:ln w="9525">
            <a:solidFill>
              <a:schemeClr val="tx1"/>
            </a:solidFill>
            <a:miter lim="800000"/>
            <a:headEnd/>
            <a:tailEnd/>
          </a:ln>
        </p:spPr>
        <p:txBody>
          <a:bodyPr vert="eaVert" wrap="none" anchor="ctr"/>
          <a:lstStyle/>
          <a:p>
            <a:pPr>
              <a:spcBef>
                <a:spcPct val="0"/>
              </a:spcBef>
              <a:buClrTx/>
            </a:pPr>
            <a:endParaRPr lang="en-US" sz="1800" b="0">
              <a:solidFill>
                <a:schemeClr val="tx1"/>
              </a:solidFill>
              <a:latin typeface="Verdana" pitchFamily="34" charset="0"/>
              <a:cs typeface="Arial" charset="0"/>
            </a:endParaRPr>
          </a:p>
        </p:txBody>
      </p:sp>
      <p:cxnSp>
        <p:nvCxnSpPr>
          <p:cNvPr id="67598" name="Straight Arrow Connector 2"/>
          <p:cNvCxnSpPr>
            <a:cxnSpLocks noChangeShapeType="1"/>
          </p:cNvCxnSpPr>
          <p:nvPr/>
        </p:nvCxnSpPr>
        <p:spPr bwMode="auto">
          <a:xfrm flipH="1">
            <a:off x="3413125" y="5816600"/>
            <a:ext cx="381000" cy="325438"/>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cxnSp>
        <p:nvCxnSpPr>
          <p:cNvPr id="67599" name="Straight Arrow Connector 4"/>
          <p:cNvCxnSpPr>
            <a:cxnSpLocks noChangeShapeType="1"/>
          </p:cNvCxnSpPr>
          <p:nvPr/>
        </p:nvCxnSpPr>
        <p:spPr bwMode="auto">
          <a:xfrm flipH="1">
            <a:off x="2379663" y="5148263"/>
            <a:ext cx="393700" cy="161925"/>
          </a:xfrm>
          <a:prstGeom prst="straightConnector1">
            <a:avLst/>
          </a:prstGeom>
          <a:noFill/>
          <a:ln w="63500" algn="ctr">
            <a:solidFill>
              <a:srgbClr val="800080"/>
            </a:solidFill>
            <a:round/>
            <a:headEnd/>
            <a:tailEnd type="arrow" w="med" len="med"/>
          </a:ln>
          <a:extLst>
            <a:ext uri="{909E8E84-426E-40DD-AFC4-6F175D3DCCD1}">
              <a14:hiddenFill xmlns:a14="http://schemas.microsoft.com/office/drawing/2010/main">
                <a:noFill/>
              </a14:hiddenFill>
            </a:ext>
          </a:extLst>
        </p:spPr>
      </p:cxnSp>
      <p:cxnSp>
        <p:nvCxnSpPr>
          <p:cNvPr id="67600" name="Straight Arrow Connector 26"/>
          <p:cNvCxnSpPr>
            <a:cxnSpLocks noChangeShapeType="1"/>
          </p:cNvCxnSpPr>
          <p:nvPr/>
        </p:nvCxnSpPr>
        <p:spPr bwMode="auto">
          <a:xfrm>
            <a:off x="2306638" y="5495925"/>
            <a:ext cx="914400" cy="0"/>
          </a:xfrm>
          <a:prstGeom prst="straightConnector1">
            <a:avLst/>
          </a:prstGeom>
          <a:noFill/>
          <a:ln w="63500" algn="ctr">
            <a:solidFill>
              <a:srgbClr val="800080"/>
            </a:solidFill>
            <a:round/>
            <a:headEnd/>
            <a:tailEnd type="arrow" w="med" len="med"/>
          </a:ln>
          <a:extLst>
            <a:ext uri="{909E8E84-426E-40DD-AFC4-6F175D3DCCD1}">
              <a14:hiddenFill xmlns:a14="http://schemas.microsoft.com/office/drawing/2010/main">
                <a:noFill/>
              </a14:hiddenFill>
            </a:ext>
          </a:extLst>
        </p:spPr>
      </p:cxnSp>
      <p:sp>
        <p:nvSpPr>
          <p:cNvPr id="29" name="Text Box 4"/>
          <p:cNvSpPr txBox="1">
            <a:spLocks noChangeArrowheads="1"/>
          </p:cNvSpPr>
          <p:nvPr/>
        </p:nvSpPr>
        <p:spPr bwMode="auto">
          <a:xfrm>
            <a:off x="3413125" y="5275263"/>
            <a:ext cx="5272088" cy="369887"/>
          </a:xfrm>
          <a:prstGeom prst="rect">
            <a:avLst/>
          </a:prstGeom>
          <a:solidFill>
            <a:schemeClr val="accent5"/>
          </a:solidFill>
          <a:ln w="25400">
            <a:solidFill>
              <a:schemeClr val="bg2"/>
            </a:solidFill>
            <a:miter lim="800000"/>
            <a:headEnd/>
            <a:tailEnd/>
          </a:ln>
        </p:spPr>
        <p:txBody>
          <a:bodyPr>
            <a:spAutoFit/>
          </a:bodyPr>
          <a:lstStyle/>
          <a:p>
            <a:pPr algn="ctr">
              <a:spcBef>
                <a:spcPts val="0"/>
              </a:spcBef>
              <a:buClrTx/>
              <a:defRPr/>
            </a:pPr>
            <a:r>
              <a:rPr lang="en-US" sz="1800" dirty="0">
                <a:solidFill>
                  <a:srgbClr val="006600"/>
                </a:solidFill>
                <a:latin typeface="Verdana" pitchFamily="34" charset="0"/>
                <a:cs typeface="Arial" charset="0"/>
              </a:rPr>
              <a:t>Pilot Test at 4 Community </a:t>
            </a:r>
            <a:r>
              <a:rPr lang="en-US" sz="1800" dirty="0" err="1">
                <a:solidFill>
                  <a:srgbClr val="006600"/>
                </a:solidFill>
                <a:latin typeface="Verdana" pitchFamily="34" charset="0"/>
                <a:cs typeface="Arial" charset="0"/>
              </a:rPr>
              <a:t>Tx</a:t>
            </a:r>
            <a:r>
              <a:rPr lang="en-US" sz="1800" dirty="0">
                <a:solidFill>
                  <a:srgbClr val="006600"/>
                </a:solidFill>
                <a:latin typeface="Verdana" pitchFamily="34" charset="0"/>
                <a:cs typeface="Arial" charset="0"/>
              </a:rPr>
              <a:t> Programs </a:t>
            </a:r>
            <a:endParaRPr lang="en-US" sz="1800" b="0" dirty="0">
              <a:solidFill>
                <a:srgbClr val="C00000"/>
              </a:solidFill>
              <a:latin typeface="Verdana" pitchFamily="34" charset="0"/>
              <a:cs typeface="Arial" charset="0"/>
            </a:endParaRPr>
          </a:p>
        </p:txBody>
      </p:sp>
      <p:pic>
        <p:nvPicPr>
          <p:cNvPr id="67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0" y="5751513"/>
            <a:ext cx="6826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4300" y="6226175"/>
            <a:ext cx="4319588" cy="369888"/>
          </a:xfrm>
          <a:prstGeom prst="rect">
            <a:avLst/>
          </a:prstGeom>
          <a:solidFill>
            <a:schemeClr val="accent5"/>
          </a:solidFill>
          <a:ln>
            <a:solidFill>
              <a:schemeClr val="bg2"/>
            </a:solidFill>
          </a:ln>
        </p:spPr>
        <p:txBody>
          <a:bodyPr wrap="none">
            <a:spAutoFit/>
          </a:bodyPr>
          <a:lstStyle/>
          <a:p>
            <a:pPr>
              <a:defRPr/>
            </a:pPr>
            <a:r>
              <a:rPr lang="en-US" sz="1800" dirty="0">
                <a:solidFill>
                  <a:srgbClr val="008000"/>
                </a:solidFill>
                <a:latin typeface="Verdana" pitchFamily="34" charset="0"/>
                <a:ea typeface="Verdana" pitchFamily="34" charset="0"/>
                <a:cs typeface="Verdana" pitchFamily="34" charset="0"/>
              </a:rPr>
              <a:t>Compare Pilot </a:t>
            </a:r>
            <a:r>
              <a:rPr lang="en-US" sz="1800" dirty="0" err="1">
                <a:solidFill>
                  <a:srgbClr val="008000"/>
                </a:solidFill>
                <a:latin typeface="Verdana" pitchFamily="34" charset="0"/>
                <a:ea typeface="Verdana" pitchFamily="34" charset="0"/>
                <a:cs typeface="Verdana" pitchFamily="34" charset="0"/>
              </a:rPr>
              <a:t>Ss</a:t>
            </a:r>
            <a:r>
              <a:rPr lang="en-US" sz="1800" dirty="0">
                <a:solidFill>
                  <a:srgbClr val="008000"/>
                </a:solidFill>
                <a:latin typeface="Verdana" pitchFamily="34" charset="0"/>
                <a:ea typeface="Verdana" pitchFamily="34" charset="0"/>
                <a:cs typeface="Verdana" pitchFamily="34" charset="0"/>
              </a:rPr>
              <a:t> to </a:t>
            </a:r>
            <a:r>
              <a:rPr lang="en-US" sz="1800" dirty="0" err="1">
                <a:solidFill>
                  <a:srgbClr val="008000"/>
                </a:solidFill>
                <a:latin typeface="Verdana" pitchFamily="34" charset="0"/>
                <a:ea typeface="Verdana" pitchFamily="34" charset="0"/>
                <a:cs typeface="Verdana" pitchFamily="34" charset="0"/>
              </a:rPr>
              <a:t>Hx</a:t>
            </a:r>
            <a:r>
              <a:rPr lang="en-US" sz="1800">
                <a:solidFill>
                  <a:srgbClr val="008000"/>
                </a:solidFill>
                <a:latin typeface="Verdana" pitchFamily="34" charset="0"/>
                <a:ea typeface="Verdana" pitchFamily="34" charset="0"/>
                <a:cs typeface="Verdana" pitchFamily="34" charset="0"/>
              </a:rPr>
              <a:t> Controls</a:t>
            </a:r>
            <a:endParaRPr lang="en-US" sz="1800" dirty="0">
              <a:solidFill>
                <a:srgbClr val="008000"/>
              </a:solidFill>
              <a:latin typeface="Verdana" pitchFamily="34" charset="0"/>
              <a:ea typeface="Verdana" pitchFamily="34" charset="0"/>
              <a:cs typeface="Verdana" pitchFamily="34" charset="0"/>
            </a:endParaRPr>
          </a:p>
        </p:txBody>
      </p:sp>
      <p:pic>
        <p:nvPicPr>
          <p:cNvPr id="1024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1115" y="5732824"/>
            <a:ext cx="682625" cy="549275"/>
          </a:xfrm>
          <a:prstGeom prst="rect">
            <a:avLst/>
          </a:prstGeom>
          <a:noFill/>
          <a:ln>
            <a:noFill/>
          </a:ln>
          <a:effectLst/>
          <a:scene3d>
            <a:camera prst="orthographicFront">
              <a:rot lat="21594000" lon="9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52963" y="5970588"/>
            <a:ext cx="4337050" cy="687387"/>
          </a:xfrm>
          <a:prstGeom prst="rect">
            <a:avLst/>
          </a:prstGeom>
          <a:solidFill>
            <a:schemeClr val="accent5"/>
          </a:solidFill>
          <a:ln>
            <a:solidFill>
              <a:schemeClr val="bg2"/>
            </a:solidFill>
          </a:ln>
        </p:spPr>
        <p:txBody>
          <a:bodyPr wrap="none">
            <a:spAutoFit/>
          </a:bodyPr>
          <a:lstStyle/>
          <a:p>
            <a:pPr>
              <a:defRPr/>
            </a:pPr>
            <a:r>
              <a:rPr lang="en-US" sz="1800" dirty="0">
                <a:solidFill>
                  <a:srgbClr val="008000"/>
                </a:solidFill>
                <a:latin typeface="Verdana" pitchFamily="34" charset="0"/>
                <a:ea typeface="Verdana" pitchFamily="34" charset="0"/>
                <a:cs typeface="Verdana" pitchFamily="34" charset="0"/>
              </a:rPr>
              <a:t>Conduct Patient Focus Groups &amp;</a:t>
            </a:r>
          </a:p>
          <a:p>
            <a:pPr>
              <a:defRPr/>
            </a:pPr>
            <a:r>
              <a:rPr lang="en-US" sz="1800" dirty="0">
                <a:solidFill>
                  <a:srgbClr val="008000"/>
                </a:solidFill>
                <a:latin typeface="Verdana" pitchFamily="34" charset="0"/>
                <a:ea typeface="Verdana" pitchFamily="34" charset="0"/>
                <a:cs typeface="Verdana" pitchFamily="34" charset="0"/>
              </a:rPr>
              <a:t> Counselor Exit Interviews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33400" y="152400"/>
            <a:ext cx="7772400" cy="838200"/>
          </a:xfrm>
        </p:spPr>
        <p:txBody>
          <a:bodyPr/>
          <a:lstStyle/>
          <a:p>
            <a:r>
              <a:rPr lang="en-US" sz="4800" b="1" dirty="0" smtClean="0">
                <a:solidFill>
                  <a:schemeClr val="bg1"/>
                </a:solidFill>
              </a:rPr>
              <a:t>Specific Aims</a:t>
            </a:r>
          </a:p>
        </p:txBody>
      </p:sp>
      <p:sp>
        <p:nvSpPr>
          <p:cNvPr id="355331" name="Rectangle 3"/>
          <p:cNvSpPr>
            <a:spLocks noGrp="1" noChangeArrowheads="1"/>
          </p:cNvSpPr>
          <p:nvPr>
            <p:ph type="body" idx="1"/>
          </p:nvPr>
        </p:nvSpPr>
        <p:spPr>
          <a:xfrm>
            <a:off x="381000" y="1371600"/>
            <a:ext cx="8458200" cy="5257800"/>
          </a:xfrm>
        </p:spPr>
        <p:txBody>
          <a:bodyPr/>
          <a:lstStyle/>
          <a:p>
            <a:pPr>
              <a:lnSpc>
                <a:spcPct val="90000"/>
              </a:lnSpc>
              <a:spcBef>
                <a:spcPct val="15000"/>
              </a:spcBef>
              <a:buClr>
                <a:srgbClr val="800080"/>
              </a:buClr>
              <a:buFont typeface="Wingdings" pitchFamily="2" charset="2"/>
              <a:buChar char="§"/>
            </a:pPr>
            <a:r>
              <a:rPr lang="en-US" sz="3400" b="1" dirty="0" smtClean="0">
                <a:solidFill>
                  <a:srgbClr val="006600"/>
                </a:solidFill>
              </a:rPr>
              <a:t>Revise the REMAS intervention shown to be effective in CTN0018 to be more culturally relevant to African American and Hispanic Men (</a:t>
            </a:r>
            <a:r>
              <a:rPr lang="en-US" sz="3400" b="1" dirty="0" smtClean="0">
                <a:solidFill>
                  <a:srgbClr val="A50021"/>
                </a:solidFill>
              </a:rPr>
              <a:t>Phase 1</a:t>
            </a:r>
            <a:r>
              <a:rPr lang="en-US" sz="3400" b="1" dirty="0" smtClean="0">
                <a:solidFill>
                  <a:srgbClr val="006600"/>
                </a:solidFill>
              </a:rPr>
              <a:t>).</a:t>
            </a:r>
            <a:r>
              <a:rPr lang="en-US" sz="3400" dirty="0" smtClean="0"/>
              <a:t> </a:t>
            </a:r>
            <a:endParaRPr lang="en-US" sz="3400" b="1" dirty="0" smtClean="0">
              <a:solidFill>
                <a:srgbClr val="006600"/>
              </a:solidFill>
              <a:latin typeface="Arial" charset="0"/>
              <a:cs typeface="Arial" charset="0"/>
            </a:endParaRPr>
          </a:p>
          <a:p>
            <a:pPr>
              <a:lnSpc>
                <a:spcPct val="90000"/>
              </a:lnSpc>
              <a:spcBef>
                <a:spcPct val="15000"/>
              </a:spcBef>
              <a:buClr>
                <a:srgbClr val="800080"/>
              </a:buClr>
              <a:buFont typeface="Wingdings" pitchFamily="2" charset="2"/>
              <a:buNone/>
            </a:pPr>
            <a:endParaRPr lang="en-US" sz="3400" b="1" dirty="0" smtClean="0">
              <a:solidFill>
                <a:srgbClr val="006600"/>
              </a:solidFill>
              <a:latin typeface="Arial" charset="0"/>
              <a:cs typeface="Arial" charset="0"/>
            </a:endParaRPr>
          </a:p>
          <a:p>
            <a:pPr>
              <a:lnSpc>
                <a:spcPct val="90000"/>
              </a:lnSpc>
              <a:spcBef>
                <a:spcPct val="15000"/>
              </a:spcBef>
              <a:buClr>
                <a:srgbClr val="800080"/>
              </a:buClr>
              <a:buFont typeface="Wingdings" pitchFamily="2" charset="2"/>
              <a:buChar char="§"/>
            </a:pPr>
            <a:r>
              <a:rPr lang="en-US" sz="3400" b="1" dirty="0" smtClean="0">
                <a:solidFill>
                  <a:srgbClr val="006600"/>
                </a:solidFill>
              </a:rPr>
              <a:t>Conduct a pilot feasibility trial of the revised REMAS in four CTN CTPs in which there is a high percentage of  African American or Hispanic clients (</a:t>
            </a:r>
            <a:r>
              <a:rPr lang="en-US" sz="3400" b="1" dirty="0" smtClean="0">
                <a:solidFill>
                  <a:srgbClr val="A50021"/>
                </a:solidFill>
              </a:rPr>
              <a:t>Phase 2</a:t>
            </a:r>
            <a:r>
              <a:rPr lang="en-US" sz="3400" b="1" dirty="0" smtClean="0">
                <a:solidFill>
                  <a:srgbClr val="006600"/>
                </a:solidFill>
              </a:rPr>
              <a:t>).</a:t>
            </a:r>
            <a:r>
              <a:rPr lang="en-US" sz="4000" dirty="0" smtClean="0">
                <a:solidFill>
                  <a:srgbClr val="006600"/>
                </a:solidFill>
              </a:rPr>
              <a:t> </a:t>
            </a:r>
          </a:p>
        </p:txBody>
      </p:sp>
      <p:sp>
        <p:nvSpPr>
          <p:cNvPr id="49156" name="Line 4"/>
          <p:cNvSpPr>
            <a:spLocks noChangeShapeType="1"/>
          </p:cNvSpPr>
          <p:nvPr/>
        </p:nvSpPr>
        <p:spPr bwMode="auto">
          <a:xfrm>
            <a:off x="0" y="1219200"/>
            <a:ext cx="9144000" cy="0"/>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53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838200" y="0"/>
            <a:ext cx="7772400" cy="1143000"/>
          </a:xfrm>
        </p:spPr>
        <p:txBody>
          <a:bodyPr/>
          <a:lstStyle/>
          <a:p>
            <a:r>
              <a:rPr lang="en-US" sz="4000" b="1" smtClean="0">
                <a:solidFill>
                  <a:schemeClr val="bg1"/>
                </a:solidFill>
              </a:rPr>
              <a:t>REMAS-CA / REMAS Differences</a:t>
            </a:r>
          </a:p>
        </p:txBody>
      </p:sp>
      <p:sp>
        <p:nvSpPr>
          <p:cNvPr id="14339" name="Rectangle 3"/>
          <p:cNvSpPr>
            <a:spLocks noGrp="1" noChangeArrowheads="1"/>
          </p:cNvSpPr>
          <p:nvPr>
            <p:ph type="body" idx="1"/>
          </p:nvPr>
        </p:nvSpPr>
        <p:spPr>
          <a:xfrm>
            <a:off x="228600" y="1447800"/>
            <a:ext cx="8534400" cy="5257800"/>
          </a:xfrm>
        </p:spPr>
        <p:txBody>
          <a:bodyPr/>
          <a:lstStyle/>
          <a:p>
            <a:pPr marL="0" indent="0">
              <a:lnSpc>
                <a:spcPct val="80000"/>
              </a:lnSpc>
              <a:buFontTx/>
              <a:buNone/>
              <a:defRPr/>
            </a:pPr>
            <a:endParaRPr lang="en-US" sz="1600" b="1" dirty="0" smtClean="0">
              <a:solidFill>
                <a:srgbClr val="C00000"/>
              </a:solidFill>
              <a:latin typeface="Arial" pitchFamily="34" charset="0"/>
              <a:cs typeface="Arial" pitchFamily="34" charset="0"/>
            </a:endParaRPr>
          </a:p>
          <a:p>
            <a:pPr marL="711200" indent="-457200">
              <a:buClr>
                <a:srgbClr val="C00000"/>
              </a:buClr>
              <a:buFont typeface="Wingdings" pitchFamily="2" charset="2"/>
              <a:buChar char="Ø"/>
              <a:defRPr/>
            </a:pPr>
            <a:r>
              <a:rPr lang="en-US" sz="2800" b="1" dirty="0" smtClean="0">
                <a:solidFill>
                  <a:srgbClr val="008000"/>
                </a:solidFill>
                <a:latin typeface="Arial Unicode MS" pitchFamily="34" charset="-128"/>
                <a:ea typeface="Arial Unicode MS" pitchFamily="34" charset="-128"/>
                <a:cs typeface="Arial Unicode MS" pitchFamily="34" charset="-128"/>
              </a:rPr>
              <a:t>A focus on how culture, social norms and upbringing affects our sexual behavior &amp; relationships</a:t>
            </a:r>
            <a:endParaRPr lang="en-US" sz="2800" b="1" dirty="0">
              <a:solidFill>
                <a:srgbClr val="008000"/>
              </a:solidFill>
              <a:latin typeface="Arial Unicode MS" pitchFamily="34" charset="-128"/>
              <a:ea typeface="Arial Unicode MS" pitchFamily="34" charset="-128"/>
              <a:cs typeface="Arial Unicode MS" pitchFamily="34" charset="-128"/>
            </a:endParaRPr>
          </a:p>
          <a:p>
            <a:pPr marL="711200" indent="-457200">
              <a:spcBef>
                <a:spcPts val="600"/>
              </a:spcBef>
              <a:spcAft>
                <a:spcPts val="600"/>
              </a:spcAft>
              <a:buClr>
                <a:srgbClr val="C00000"/>
              </a:buClr>
              <a:buFont typeface="Wingdings" pitchFamily="2" charset="2"/>
              <a:buChar char="Ø"/>
              <a:defRPr/>
            </a:pPr>
            <a:endParaRPr lang="en-US" sz="2800" b="1" dirty="0" smtClean="0">
              <a:solidFill>
                <a:srgbClr val="008000"/>
              </a:solidFill>
              <a:latin typeface="Arial Unicode MS" pitchFamily="34" charset="-128"/>
              <a:ea typeface="Arial Unicode MS" pitchFamily="34" charset="-128"/>
              <a:cs typeface="Arial Unicode MS" pitchFamily="34" charset="-128"/>
            </a:endParaRPr>
          </a:p>
          <a:p>
            <a:pPr marL="711200" indent="-457200">
              <a:spcBef>
                <a:spcPts val="600"/>
              </a:spcBef>
              <a:spcAft>
                <a:spcPts val="600"/>
              </a:spcAft>
              <a:buClr>
                <a:srgbClr val="C00000"/>
              </a:buClr>
              <a:buFont typeface="Wingdings" pitchFamily="2" charset="2"/>
              <a:buChar char="Ø"/>
              <a:defRPr/>
            </a:pPr>
            <a:r>
              <a:rPr lang="en-US" sz="2800" b="1" dirty="0" smtClean="0">
                <a:solidFill>
                  <a:srgbClr val="008000"/>
                </a:solidFill>
                <a:latin typeface="Arial Unicode MS" pitchFamily="34" charset="-128"/>
                <a:ea typeface="Arial Unicode MS" pitchFamily="34" charset="-128"/>
                <a:cs typeface="Arial Unicode MS" pitchFamily="34" charset="-128"/>
              </a:rPr>
              <a:t>More client input</a:t>
            </a:r>
          </a:p>
          <a:p>
            <a:pPr marL="711200" indent="-457200">
              <a:spcBef>
                <a:spcPts val="600"/>
              </a:spcBef>
              <a:spcAft>
                <a:spcPts val="600"/>
              </a:spcAft>
              <a:buClr>
                <a:srgbClr val="C00000"/>
              </a:buClr>
              <a:buFont typeface="Wingdings" pitchFamily="2" charset="2"/>
              <a:buChar char="Ø"/>
              <a:defRPr/>
            </a:pPr>
            <a:endParaRPr lang="en-US" sz="2800" b="1" dirty="0" smtClean="0">
              <a:solidFill>
                <a:srgbClr val="008000"/>
              </a:solidFill>
              <a:latin typeface="Arial Unicode MS" pitchFamily="34" charset="-128"/>
              <a:ea typeface="Arial Unicode MS" pitchFamily="34" charset="-128"/>
              <a:cs typeface="Arial Unicode MS" pitchFamily="34" charset="-128"/>
            </a:endParaRPr>
          </a:p>
          <a:p>
            <a:pPr marL="711200" indent="-457200">
              <a:spcBef>
                <a:spcPts val="1200"/>
              </a:spcBef>
              <a:spcAft>
                <a:spcPts val="1200"/>
              </a:spcAft>
              <a:buClr>
                <a:srgbClr val="C00000"/>
              </a:buClr>
              <a:buFont typeface="Wingdings" pitchFamily="2" charset="2"/>
              <a:buChar char="Ø"/>
              <a:defRPr/>
            </a:pPr>
            <a:r>
              <a:rPr lang="en-US" sz="2800" b="1" dirty="0" smtClean="0">
                <a:solidFill>
                  <a:srgbClr val="008000"/>
                </a:solidFill>
                <a:latin typeface="Arial Unicode MS" pitchFamily="34" charset="-128"/>
                <a:ea typeface="Arial Unicode MS" pitchFamily="34" charset="-128"/>
                <a:cs typeface="Arial Unicode MS" pitchFamily="34" charset="-128"/>
              </a:rPr>
              <a:t>Client engaged in more activities within the group, more doing, less watching</a:t>
            </a:r>
            <a:endParaRPr lang="en-US" sz="2800" b="1" dirty="0">
              <a:solidFill>
                <a:srgbClr val="008000"/>
              </a:solidFill>
              <a:latin typeface="Arial Unicode MS" pitchFamily="34" charset="-128"/>
              <a:ea typeface="Arial Unicode MS" pitchFamily="34" charset="-128"/>
              <a:cs typeface="Arial Unicode MS" pitchFamily="34" charset="-128"/>
            </a:endParaRPr>
          </a:p>
        </p:txBody>
      </p:sp>
      <p:sp>
        <p:nvSpPr>
          <p:cNvPr id="66564" name="Line 4"/>
          <p:cNvSpPr>
            <a:spLocks noChangeShapeType="1"/>
          </p:cNvSpPr>
          <p:nvPr/>
        </p:nvSpPr>
        <p:spPr bwMode="auto">
          <a:xfrm>
            <a:off x="0" y="1371600"/>
            <a:ext cx="9144000"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228600" y="152400"/>
            <a:ext cx="8534400" cy="685800"/>
          </a:xfrm>
        </p:spPr>
        <p:txBody>
          <a:bodyPr anchor="b"/>
          <a:lstStyle/>
          <a:p>
            <a:pPr eaLnBrk="1" hangingPunct="1"/>
            <a:r>
              <a:rPr lang="en-US" sz="3600" b="1" smtClean="0">
                <a:solidFill>
                  <a:schemeClr val="bg1"/>
                </a:solidFill>
              </a:rPr>
              <a:t>Phase 2 Study Design Progress </a:t>
            </a:r>
          </a:p>
        </p:txBody>
      </p:sp>
      <p:sp>
        <p:nvSpPr>
          <p:cNvPr id="408579" name="Text Box 3"/>
          <p:cNvSpPr txBox="1">
            <a:spLocks noChangeArrowheads="1"/>
          </p:cNvSpPr>
          <p:nvPr/>
        </p:nvSpPr>
        <p:spPr bwMode="auto">
          <a:xfrm>
            <a:off x="1447800" y="990600"/>
            <a:ext cx="6248400" cy="369888"/>
          </a:xfrm>
          <a:prstGeom prst="rect">
            <a:avLst/>
          </a:prstGeom>
          <a:solidFill>
            <a:schemeClr val="accent2">
              <a:lumMod val="20000"/>
              <a:lumOff val="80000"/>
            </a:schemeClr>
          </a:solidFill>
          <a:ln w="25400">
            <a:solidFill>
              <a:schemeClr val="bg2"/>
            </a:solidFill>
            <a:miter lim="800000"/>
            <a:headEnd/>
            <a:tailEnd/>
          </a:ln>
        </p:spPr>
        <p:txBody>
          <a:bodyPr>
            <a:spAutoFit/>
          </a:bodyPr>
          <a:lstStyle/>
          <a:p>
            <a:pPr algn="ctr">
              <a:spcBef>
                <a:spcPct val="50000"/>
              </a:spcBef>
              <a:buClrTx/>
              <a:defRPr/>
            </a:pPr>
            <a:r>
              <a:rPr lang="en-US" sz="1800" dirty="0">
                <a:solidFill>
                  <a:srgbClr val="006600"/>
                </a:solidFill>
                <a:latin typeface="Verdana" pitchFamily="34" charset="0"/>
                <a:cs typeface="Arial" pitchFamily="34" charset="0"/>
              </a:rPr>
              <a:t>CTP Selection / </a:t>
            </a:r>
            <a:r>
              <a:rPr lang="en-US" sz="1800" dirty="0">
                <a:solidFill>
                  <a:srgbClr val="0000CC"/>
                </a:solidFill>
                <a:latin typeface="Verdana" pitchFamily="34" charset="0"/>
                <a:cs typeface="Arial" pitchFamily="34" charset="0"/>
              </a:rPr>
              <a:t>UW IRB</a:t>
            </a:r>
          </a:p>
        </p:txBody>
      </p:sp>
      <p:sp>
        <p:nvSpPr>
          <p:cNvPr id="408582" name="Text Box 6"/>
          <p:cNvSpPr txBox="1">
            <a:spLocks noChangeArrowheads="1"/>
          </p:cNvSpPr>
          <p:nvPr/>
        </p:nvSpPr>
        <p:spPr bwMode="auto">
          <a:xfrm>
            <a:off x="3581400" y="2819400"/>
            <a:ext cx="4267200" cy="461963"/>
          </a:xfrm>
          <a:prstGeom prst="rect">
            <a:avLst/>
          </a:prstGeom>
          <a:solidFill>
            <a:schemeClr val="accent2">
              <a:lumMod val="20000"/>
              <a:lumOff val="80000"/>
            </a:schemeClr>
          </a:solidFill>
          <a:ln w="25400">
            <a:solidFill>
              <a:schemeClr val="bg2"/>
            </a:solidFill>
            <a:miter lim="800000"/>
            <a:headEnd/>
            <a:tailEnd/>
          </a:ln>
        </p:spPr>
        <p:txBody>
          <a:bodyPr>
            <a:spAutoFit/>
          </a:bodyPr>
          <a:lstStyle/>
          <a:p>
            <a:pPr algn="ctr">
              <a:spcBef>
                <a:spcPct val="50000"/>
              </a:spcBef>
              <a:buClrTx/>
              <a:defRPr/>
            </a:pPr>
            <a:r>
              <a:rPr lang="en-US" sz="1800" dirty="0">
                <a:solidFill>
                  <a:srgbClr val="006600"/>
                </a:solidFill>
                <a:latin typeface="Verdana" pitchFamily="34" charset="0"/>
              </a:rPr>
              <a:t>Recruit &amp; Screen Participants</a:t>
            </a:r>
            <a:r>
              <a:rPr lang="en-US" sz="2400" dirty="0">
                <a:solidFill>
                  <a:srgbClr val="006600"/>
                </a:solidFill>
              </a:rPr>
              <a:t> </a:t>
            </a:r>
          </a:p>
        </p:txBody>
      </p:sp>
      <p:sp>
        <p:nvSpPr>
          <p:cNvPr id="408583" name="Text Box 7"/>
          <p:cNvSpPr txBox="1">
            <a:spLocks noChangeArrowheads="1"/>
          </p:cNvSpPr>
          <p:nvPr/>
        </p:nvSpPr>
        <p:spPr bwMode="auto">
          <a:xfrm>
            <a:off x="3733800" y="4419600"/>
            <a:ext cx="3429000" cy="369888"/>
          </a:xfrm>
          <a:prstGeom prst="rect">
            <a:avLst/>
          </a:prstGeom>
          <a:solidFill>
            <a:schemeClr val="accent2">
              <a:lumMod val="20000"/>
              <a:lumOff val="80000"/>
            </a:schemeClr>
          </a:solidFill>
          <a:ln w="25400">
            <a:solidFill>
              <a:schemeClr val="bg2"/>
            </a:solidFill>
            <a:miter lim="800000"/>
            <a:headEnd/>
            <a:tailEnd/>
          </a:ln>
        </p:spPr>
        <p:txBody>
          <a:bodyPr>
            <a:spAutoFit/>
          </a:bodyPr>
          <a:lstStyle/>
          <a:p>
            <a:pPr algn="ctr">
              <a:spcBef>
                <a:spcPct val="50000"/>
              </a:spcBef>
              <a:buClrTx/>
              <a:defRPr/>
            </a:pPr>
            <a:r>
              <a:rPr lang="en-US" sz="1800" dirty="0">
                <a:solidFill>
                  <a:srgbClr val="A50021"/>
                </a:solidFill>
                <a:latin typeface="Verdana" pitchFamily="34" charset="0"/>
                <a:cs typeface="Arial" charset="0"/>
              </a:rPr>
              <a:t>Conduct REMAS-CA (x 3)</a:t>
            </a:r>
          </a:p>
        </p:txBody>
      </p:sp>
      <p:sp>
        <p:nvSpPr>
          <p:cNvPr id="68614" name="Line 17"/>
          <p:cNvSpPr>
            <a:spLocks noChangeShapeType="1"/>
          </p:cNvSpPr>
          <p:nvPr/>
        </p:nvSpPr>
        <p:spPr bwMode="auto">
          <a:xfrm>
            <a:off x="0" y="838200"/>
            <a:ext cx="9144000" cy="0"/>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8595" name="Text Box 8"/>
          <p:cNvSpPr txBox="1">
            <a:spLocks noChangeArrowheads="1"/>
          </p:cNvSpPr>
          <p:nvPr/>
        </p:nvSpPr>
        <p:spPr bwMode="auto">
          <a:xfrm>
            <a:off x="1676400" y="1676400"/>
            <a:ext cx="6096000" cy="784225"/>
          </a:xfrm>
          <a:prstGeom prst="rect">
            <a:avLst/>
          </a:prstGeom>
          <a:solidFill>
            <a:schemeClr val="accent2">
              <a:lumMod val="20000"/>
              <a:lumOff val="80000"/>
            </a:schemeClr>
          </a:solidFill>
          <a:ln w="25400">
            <a:solidFill>
              <a:schemeClr val="bg2"/>
            </a:solidFill>
            <a:miter lim="800000"/>
            <a:headEnd/>
            <a:tailEnd/>
          </a:ln>
        </p:spPr>
        <p:txBody>
          <a:bodyPr>
            <a:spAutoFit/>
          </a:bodyPr>
          <a:lstStyle/>
          <a:p>
            <a:pPr algn="ctr">
              <a:spcBef>
                <a:spcPct val="50000"/>
              </a:spcBef>
              <a:buClrTx/>
              <a:defRPr/>
            </a:pPr>
            <a:r>
              <a:rPr lang="en-US" sz="1800" dirty="0">
                <a:solidFill>
                  <a:srgbClr val="A50021"/>
                </a:solidFill>
                <a:latin typeface="Verdana" pitchFamily="34" charset="0"/>
                <a:cs typeface="Arial" charset="0"/>
              </a:rPr>
              <a:t>Train</a:t>
            </a:r>
            <a:r>
              <a:rPr lang="en-US" sz="1800" dirty="0">
                <a:solidFill>
                  <a:srgbClr val="0000CC"/>
                </a:solidFill>
                <a:latin typeface="Verdana" pitchFamily="34" charset="0"/>
                <a:cs typeface="Arial" charset="0"/>
              </a:rPr>
              <a:t> </a:t>
            </a:r>
            <a:r>
              <a:rPr lang="en-US" sz="1800" dirty="0">
                <a:solidFill>
                  <a:srgbClr val="C00000"/>
                </a:solidFill>
                <a:latin typeface="Verdana" pitchFamily="34" charset="0"/>
                <a:cs typeface="Arial" charset="0"/>
              </a:rPr>
              <a:t>All</a:t>
            </a:r>
            <a:r>
              <a:rPr lang="en-US" sz="1800" dirty="0">
                <a:solidFill>
                  <a:srgbClr val="0000CC"/>
                </a:solidFill>
                <a:latin typeface="Verdana" pitchFamily="34" charset="0"/>
                <a:cs typeface="Arial" charset="0"/>
              </a:rPr>
              <a:t> </a:t>
            </a:r>
            <a:r>
              <a:rPr lang="en-US" sz="1800" dirty="0">
                <a:solidFill>
                  <a:srgbClr val="A50021"/>
                </a:solidFill>
                <a:latin typeface="Verdana" pitchFamily="34" charset="0"/>
                <a:cs typeface="Arial" charset="0"/>
              </a:rPr>
              <a:t>Counselors in </a:t>
            </a:r>
            <a:r>
              <a:rPr lang="en-US" sz="1800" dirty="0">
                <a:solidFill>
                  <a:srgbClr val="A50021"/>
                </a:solidFill>
                <a:latin typeface="Verdana" pitchFamily="34" charset="0"/>
              </a:rPr>
              <a:t>Real Men Are Safe-CA</a:t>
            </a:r>
          </a:p>
          <a:p>
            <a:pPr algn="ctr">
              <a:spcBef>
                <a:spcPct val="50000"/>
              </a:spcBef>
              <a:buClrTx/>
              <a:defRPr/>
            </a:pPr>
            <a:r>
              <a:rPr lang="en-US" sz="1800" dirty="0">
                <a:solidFill>
                  <a:srgbClr val="0000CC"/>
                </a:solidFill>
                <a:latin typeface="Verdana" pitchFamily="34" charset="0"/>
                <a:cs typeface="Arial" charset="0"/>
              </a:rPr>
              <a:t>		Train Research Coordinators</a:t>
            </a:r>
          </a:p>
        </p:txBody>
      </p:sp>
      <p:sp>
        <p:nvSpPr>
          <p:cNvPr id="408597" name="AutoShape 16"/>
          <p:cNvSpPr>
            <a:spLocks noChangeArrowheads="1"/>
          </p:cNvSpPr>
          <p:nvPr/>
        </p:nvSpPr>
        <p:spPr bwMode="auto">
          <a:xfrm>
            <a:off x="4495800" y="2514600"/>
            <a:ext cx="533400" cy="228600"/>
          </a:xfrm>
          <a:prstGeom prst="downArrow">
            <a:avLst>
              <a:gd name="adj1" fmla="val 50000"/>
              <a:gd name="adj2" fmla="val 25000"/>
            </a:avLst>
          </a:prstGeom>
          <a:solidFill>
            <a:srgbClr val="800080"/>
          </a:solidFill>
          <a:ln w="9525">
            <a:solidFill>
              <a:schemeClr val="tx1"/>
            </a:solidFill>
            <a:miter lim="800000"/>
            <a:headEnd/>
            <a:tailEnd/>
          </a:ln>
        </p:spPr>
        <p:txBody>
          <a:bodyPr vert="eaVert" wrap="none" anchor="ctr"/>
          <a:lstStyle/>
          <a:p>
            <a:pPr>
              <a:spcBef>
                <a:spcPct val="0"/>
              </a:spcBef>
              <a:buClrTx/>
            </a:pPr>
            <a:endParaRPr lang="en-US" sz="1800" b="0">
              <a:solidFill>
                <a:schemeClr val="tx1"/>
              </a:solidFill>
              <a:latin typeface="Verdana" pitchFamily="34" charset="0"/>
              <a:cs typeface="Arial" charset="0"/>
            </a:endParaRPr>
          </a:p>
        </p:txBody>
      </p:sp>
      <p:sp>
        <p:nvSpPr>
          <p:cNvPr id="408601" name="AutoShape 16"/>
          <p:cNvSpPr>
            <a:spLocks noChangeArrowheads="1"/>
          </p:cNvSpPr>
          <p:nvPr/>
        </p:nvSpPr>
        <p:spPr bwMode="auto">
          <a:xfrm>
            <a:off x="4495800" y="3352800"/>
            <a:ext cx="533400" cy="228600"/>
          </a:xfrm>
          <a:prstGeom prst="downArrow">
            <a:avLst>
              <a:gd name="adj1" fmla="val 50000"/>
              <a:gd name="adj2" fmla="val 25000"/>
            </a:avLst>
          </a:prstGeom>
          <a:solidFill>
            <a:srgbClr val="800080"/>
          </a:solidFill>
          <a:ln w="9525">
            <a:solidFill>
              <a:schemeClr val="tx1"/>
            </a:solidFill>
            <a:miter lim="800000"/>
            <a:headEnd/>
            <a:tailEnd/>
          </a:ln>
        </p:spPr>
        <p:txBody>
          <a:bodyPr vert="eaVert" wrap="none" anchor="ctr"/>
          <a:lstStyle/>
          <a:p>
            <a:pPr>
              <a:spcBef>
                <a:spcPct val="0"/>
              </a:spcBef>
              <a:buClrTx/>
            </a:pPr>
            <a:endParaRPr lang="en-US" sz="1800" b="0">
              <a:solidFill>
                <a:schemeClr val="tx1"/>
              </a:solidFill>
              <a:latin typeface="Verdana" pitchFamily="34" charset="0"/>
              <a:cs typeface="Arial" charset="0"/>
            </a:endParaRPr>
          </a:p>
        </p:txBody>
      </p:sp>
      <p:sp>
        <p:nvSpPr>
          <p:cNvPr id="408602" name="Text Box 14"/>
          <p:cNvSpPr txBox="1">
            <a:spLocks noChangeArrowheads="1"/>
          </p:cNvSpPr>
          <p:nvPr/>
        </p:nvSpPr>
        <p:spPr bwMode="auto">
          <a:xfrm>
            <a:off x="3657600" y="3581400"/>
            <a:ext cx="3429000" cy="369888"/>
          </a:xfrm>
          <a:prstGeom prst="rect">
            <a:avLst/>
          </a:prstGeom>
          <a:solidFill>
            <a:schemeClr val="accent2">
              <a:lumMod val="20000"/>
              <a:lumOff val="80000"/>
            </a:schemeClr>
          </a:solidFill>
          <a:ln w="25400">
            <a:solidFill>
              <a:schemeClr val="bg2"/>
            </a:solidFill>
            <a:miter lim="800000"/>
            <a:headEnd/>
            <a:tailEnd/>
          </a:ln>
        </p:spPr>
        <p:txBody>
          <a:bodyPr>
            <a:spAutoFit/>
          </a:bodyPr>
          <a:lstStyle/>
          <a:p>
            <a:pPr algn="ctr">
              <a:spcBef>
                <a:spcPct val="50000"/>
              </a:spcBef>
              <a:buClrTx/>
              <a:defRPr/>
            </a:pPr>
            <a:r>
              <a:rPr lang="en-US" sz="1800" dirty="0">
                <a:solidFill>
                  <a:srgbClr val="006600"/>
                </a:solidFill>
                <a:latin typeface="Verdana" pitchFamily="34" charset="0"/>
                <a:cs typeface="Arial" charset="0"/>
              </a:rPr>
              <a:t>Baseline Assessment</a:t>
            </a:r>
          </a:p>
        </p:txBody>
      </p:sp>
      <p:sp>
        <p:nvSpPr>
          <p:cNvPr id="408603" name="AutoShape 16"/>
          <p:cNvSpPr>
            <a:spLocks noChangeArrowheads="1"/>
          </p:cNvSpPr>
          <p:nvPr/>
        </p:nvSpPr>
        <p:spPr bwMode="auto">
          <a:xfrm>
            <a:off x="4495800" y="4114800"/>
            <a:ext cx="533400" cy="228600"/>
          </a:xfrm>
          <a:prstGeom prst="downArrow">
            <a:avLst>
              <a:gd name="adj1" fmla="val 50000"/>
              <a:gd name="adj2" fmla="val 25000"/>
            </a:avLst>
          </a:prstGeom>
          <a:solidFill>
            <a:srgbClr val="800080"/>
          </a:solidFill>
          <a:ln w="9525">
            <a:solidFill>
              <a:schemeClr val="tx1"/>
            </a:solidFill>
            <a:miter lim="800000"/>
            <a:headEnd/>
            <a:tailEnd/>
          </a:ln>
        </p:spPr>
        <p:txBody>
          <a:bodyPr vert="eaVert" wrap="none" anchor="ctr"/>
          <a:lstStyle/>
          <a:p>
            <a:pPr>
              <a:spcBef>
                <a:spcPct val="0"/>
              </a:spcBef>
              <a:buClrTx/>
            </a:pPr>
            <a:endParaRPr lang="en-US" sz="1800" b="0">
              <a:solidFill>
                <a:schemeClr val="tx1"/>
              </a:solidFill>
              <a:latin typeface="Verdana" pitchFamily="34" charset="0"/>
              <a:cs typeface="Arial" charset="0"/>
            </a:endParaRPr>
          </a:p>
        </p:txBody>
      </p:sp>
      <p:sp>
        <p:nvSpPr>
          <p:cNvPr id="408607" name="Text Box 14"/>
          <p:cNvSpPr txBox="1">
            <a:spLocks noChangeArrowheads="1"/>
          </p:cNvSpPr>
          <p:nvPr/>
        </p:nvSpPr>
        <p:spPr bwMode="auto">
          <a:xfrm>
            <a:off x="3581400" y="5181600"/>
            <a:ext cx="3429000" cy="369888"/>
          </a:xfrm>
          <a:prstGeom prst="rect">
            <a:avLst/>
          </a:prstGeom>
          <a:solidFill>
            <a:schemeClr val="accent2">
              <a:lumMod val="20000"/>
              <a:lumOff val="80000"/>
            </a:schemeClr>
          </a:solidFill>
          <a:ln w="25400">
            <a:solidFill>
              <a:schemeClr val="bg2"/>
            </a:solidFill>
            <a:miter lim="800000"/>
            <a:headEnd/>
            <a:tailEnd/>
          </a:ln>
        </p:spPr>
        <p:txBody>
          <a:bodyPr>
            <a:spAutoFit/>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pPr algn="ctr">
              <a:spcBef>
                <a:spcPct val="50000"/>
              </a:spcBef>
              <a:buClrTx/>
              <a:defRPr/>
            </a:pPr>
            <a:r>
              <a:rPr lang="en-US" sz="1800" dirty="0" smtClean="0">
                <a:solidFill>
                  <a:srgbClr val="006600"/>
                </a:solidFill>
                <a:latin typeface="Verdana" pitchFamily="34" charset="0"/>
                <a:cs typeface="Arial" charset="0"/>
              </a:rPr>
              <a:t>3 Month Assessment</a:t>
            </a:r>
          </a:p>
        </p:txBody>
      </p:sp>
      <p:sp>
        <p:nvSpPr>
          <p:cNvPr id="408608" name="AutoShape 16"/>
          <p:cNvSpPr>
            <a:spLocks noChangeArrowheads="1"/>
          </p:cNvSpPr>
          <p:nvPr/>
        </p:nvSpPr>
        <p:spPr bwMode="auto">
          <a:xfrm>
            <a:off x="4495800" y="4876800"/>
            <a:ext cx="533400" cy="228600"/>
          </a:xfrm>
          <a:prstGeom prst="downArrow">
            <a:avLst>
              <a:gd name="adj1" fmla="val 50000"/>
              <a:gd name="adj2" fmla="val 25000"/>
            </a:avLst>
          </a:prstGeom>
          <a:solidFill>
            <a:srgbClr val="800080"/>
          </a:solidFill>
          <a:ln w="9525">
            <a:solidFill>
              <a:schemeClr val="tx1"/>
            </a:solidFill>
            <a:miter lim="800000"/>
            <a:headEnd/>
            <a:tailEnd/>
          </a:ln>
        </p:spPr>
        <p:txBody>
          <a:bodyPr vert="eaVert" wrap="none" anchor="ctr"/>
          <a:lstStyle/>
          <a:p>
            <a:pPr>
              <a:spcBef>
                <a:spcPct val="0"/>
              </a:spcBef>
              <a:buClrTx/>
            </a:pPr>
            <a:endParaRPr lang="en-US" sz="1800" b="0">
              <a:solidFill>
                <a:schemeClr val="tx1"/>
              </a:solidFill>
              <a:latin typeface="Verdana" pitchFamily="34" charset="0"/>
              <a:cs typeface="Arial" charset="0"/>
            </a:endParaRPr>
          </a:p>
        </p:txBody>
      </p:sp>
      <p:sp>
        <p:nvSpPr>
          <p:cNvPr id="408612" name="Text Box 7"/>
          <p:cNvSpPr txBox="1">
            <a:spLocks noChangeArrowheads="1"/>
          </p:cNvSpPr>
          <p:nvPr/>
        </p:nvSpPr>
        <p:spPr bwMode="auto">
          <a:xfrm>
            <a:off x="304800" y="5943600"/>
            <a:ext cx="8458200" cy="369888"/>
          </a:xfrm>
          <a:prstGeom prst="rect">
            <a:avLst/>
          </a:prstGeom>
          <a:solidFill>
            <a:schemeClr val="accent2">
              <a:lumMod val="20000"/>
              <a:lumOff val="80000"/>
            </a:schemeClr>
          </a:solidFill>
          <a:ln w="25400">
            <a:solidFill>
              <a:schemeClr val="bg2"/>
            </a:solidFill>
            <a:miter lim="800000"/>
            <a:headEnd/>
            <a:tailEnd/>
          </a:ln>
        </p:spPr>
        <p:txBody>
          <a:bodyPr>
            <a:spAutoFit/>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pPr algn="ctr">
              <a:spcBef>
                <a:spcPct val="50000"/>
              </a:spcBef>
              <a:buClrTx/>
              <a:defRPr/>
            </a:pPr>
            <a:r>
              <a:rPr lang="en-US" sz="1800" dirty="0" smtClean="0">
                <a:solidFill>
                  <a:srgbClr val="A50021"/>
                </a:solidFill>
                <a:latin typeface="Verdana" pitchFamily="34" charset="0"/>
                <a:cs typeface="Arial" charset="0"/>
              </a:rPr>
              <a:t>Conduct Focus Group </a:t>
            </a:r>
            <a:r>
              <a:rPr lang="en-US" sz="1800" dirty="0" smtClean="0">
                <a:solidFill>
                  <a:srgbClr val="0000CC"/>
                </a:solidFill>
                <a:latin typeface="Verdana" pitchFamily="34" charset="0"/>
                <a:cs typeface="Arial" charset="0"/>
              </a:rPr>
              <a:t>(Cohort 3, Post Intervention)</a:t>
            </a:r>
          </a:p>
        </p:txBody>
      </p:sp>
      <p:sp>
        <p:nvSpPr>
          <p:cNvPr id="408613" name="AutoShape 16"/>
          <p:cNvSpPr>
            <a:spLocks noChangeArrowheads="1"/>
          </p:cNvSpPr>
          <p:nvPr/>
        </p:nvSpPr>
        <p:spPr bwMode="auto">
          <a:xfrm>
            <a:off x="4495800" y="5638800"/>
            <a:ext cx="533400" cy="228600"/>
          </a:xfrm>
          <a:prstGeom prst="downArrow">
            <a:avLst>
              <a:gd name="adj1" fmla="val 50000"/>
              <a:gd name="adj2" fmla="val 25000"/>
            </a:avLst>
          </a:prstGeom>
          <a:solidFill>
            <a:srgbClr val="800080"/>
          </a:solidFill>
          <a:ln w="9525">
            <a:solidFill>
              <a:schemeClr val="tx1"/>
            </a:solidFill>
            <a:miter lim="800000"/>
            <a:headEnd/>
            <a:tailEnd/>
          </a:ln>
        </p:spPr>
        <p:txBody>
          <a:bodyPr vert="eaVert" wrap="none" anchor="ctr"/>
          <a:lstStyle/>
          <a:p>
            <a:pPr>
              <a:spcBef>
                <a:spcPct val="0"/>
              </a:spcBef>
              <a:buClrTx/>
            </a:pPr>
            <a:endParaRPr lang="en-US" sz="1800" b="0">
              <a:solidFill>
                <a:schemeClr val="tx1"/>
              </a:solidFill>
              <a:latin typeface="Verdana" pitchFamily="34" charset="0"/>
              <a:cs typeface="Arial" charset="0"/>
            </a:endParaRPr>
          </a:p>
        </p:txBody>
      </p:sp>
      <p:sp>
        <p:nvSpPr>
          <p:cNvPr id="35" name="AutoShape 16"/>
          <p:cNvSpPr>
            <a:spLocks noChangeArrowheads="1"/>
          </p:cNvSpPr>
          <p:nvPr/>
        </p:nvSpPr>
        <p:spPr bwMode="auto">
          <a:xfrm>
            <a:off x="4572000" y="1371600"/>
            <a:ext cx="533400" cy="228600"/>
          </a:xfrm>
          <a:prstGeom prst="downArrow">
            <a:avLst>
              <a:gd name="adj1" fmla="val 50000"/>
              <a:gd name="adj2" fmla="val 25000"/>
            </a:avLst>
          </a:prstGeom>
          <a:solidFill>
            <a:srgbClr val="800080"/>
          </a:solidFill>
          <a:ln w="9525">
            <a:solidFill>
              <a:schemeClr val="tx1"/>
            </a:solidFill>
            <a:miter lim="800000"/>
            <a:headEnd/>
            <a:tailEnd/>
          </a:ln>
        </p:spPr>
        <p:txBody>
          <a:bodyPr vert="eaVert" wrap="none" anchor="ctr"/>
          <a:lstStyle/>
          <a:p>
            <a:pPr>
              <a:spcBef>
                <a:spcPct val="0"/>
              </a:spcBef>
              <a:buClrTx/>
            </a:pPr>
            <a:endParaRPr lang="en-US" sz="1800" b="0">
              <a:solidFill>
                <a:schemeClr val="tx1"/>
              </a:solidFill>
              <a:latin typeface="Verdana" pitchFamily="34" charset="0"/>
              <a:cs typeface="Arial" charset="0"/>
            </a:endParaRPr>
          </a:p>
        </p:txBody>
      </p:sp>
      <p:sp>
        <p:nvSpPr>
          <p:cNvPr id="11281" name="TextBox 16"/>
          <p:cNvSpPr txBox="1">
            <a:spLocks noChangeArrowheads="1"/>
          </p:cNvSpPr>
          <p:nvPr/>
        </p:nvSpPr>
        <p:spPr bwMode="auto">
          <a:xfrm>
            <a:off x="228600" y="3048000"/>
            <a:ext cx="2947988" cy="820738"/>
          </a:xfrm>
          <a:prstGeom prst="rect">
            <a:avLst/>
          </a:prstGeom>
          <a:solidFill>
            <a:schemeClr val="accent2">
              <a:lumMod val="20000"/>
              <a:lumOff val="80000"/>
            </a:schemeClr>
          </a:solidFill>
          <a:ln w="25400">
            <a:solidFill>
              <a:schemeClr val="bg2"/>
            </a:solidFill>
            <a:miter lim="800000"/>
            <a:headEnd/>
            <a:tailEnd/>
          </a:ln>
        </p:spPr>
        <p:txBody>
          <a:bodyPr wrap="none">
            <a:spAutoFit/>
          </a:bodyPr>
          <a:lstStyle/>
          <a:p>
            <a:pPr>
              <a:defRPr/>
            </a:pPr>
            <a:r>
              <a:rPr lang="en-US" dirty="0">
                <a:solidFill>
                  <a:srgbClr val="C00000"/>
                </a:solidFill>
                <a:latin typeface="Arial" charset="0"/>
                <a:ea typeface="Arial Unicode MS" pitchFamily="34" charset="-128"/>
                <a:cs typeface="Arial Unicode MS" pitchFamily="34" charset="-128"/>
              </a:rPr>
              <a:t>Complete Counselor</a:t>
            </a:r>
          </a:p>
          <a:p>
            <a:pPr>
              <a:defRPr/>
            </a:pPr>
            <a:r>
              <a:rPr lang="en-US" dirty="0">
                <a:solidFill>
                  <a:srgbClr val="C00000"/>
                </a:solidFill>
                <a:latin typeface="Arial" charset="0"/>
                <a:ea typeface="Arial Unicode MS" pitchFamily="34" charset="-128"/>
                <a:cs typeface="Arial Unicode MS" pitchFamily="34" charset="-128"/>
              </a:rPr>
              <a:t> Certification</a:t>
            </a:r>
          </a:p>
        </p:txBody>
      </p:sp>
      <p:sp>
        <p:nvSpPr>
          <p:cNvPr id="18" name="AutoShape 16"/>
          <p:cNvSpPr>
            <a:spLocks noChangeArrowheads="1"/>
          </p:cNvSpPr>
          <p:nvPr/>
        </p:nvSpPr>
        <p:spPr bwMode="auto">
          <a:xfrm>
            <a:off x="1981200" y="2667000"/>
            <a:ext cx="533400" cy="228600"/>
          </a:xfrm>
          <a:prstGeom prst="downArrow">
            <a:avLst>
              <a:gd name="adj1" fmla="val 50000"/>
              <a:gd name="adj2" fmla="val 25000"/>
            </a:avLst>
          </a:prstGeom>
          <a:solidFill>
            <a:srgbClr val="800080"/>
          </a:solidFill>
          <a:ln w="9525">
            <a:solidFill>
              <a:schemeClr val="tx1"/>
            </a:solidFill>
            <a:miter lim="800000"/>
            <a:headEnd/>
            <a:tailEnd/>
          </a:ln>
        </p:spPr>
        <p:txBody>
          <a:bodyPr vert="eaVert" wrap="none" anchor="ctr"/>
          <a:lstStyle/>
          <a:p>
            <a:pPr>
              <a:spcBef>
                <a:spcPct val="0"/>
              </a:spcBef>
              <a:buClrTx/>
            </a:pPr>
            <a:endParaRPr lang="en-US" sz="1800" b="0">
              <a:solidFill>
                <a:schemeClr val="tx1"/>
              </a:solidFill>
              <a:latin typeface="Verdana" pitchFamily="34" charset="0"/>
              <a:cs typeface="Arial" charset="0"/>
            </a:endParaRPr>
          </a:p>
        </p:txBody>
      </p:sp>
      <p:sp>
        <p:nvSpPr>
          <p:cNvPr id="19" name="AutoShape 16"/>
          <p:cNvSpPr>
            <a:spLocks noChangeArrowheads="1"/>
          </p:cNvSpPr>
          <p:nvPr/>
        </p:nvSpPr>
        <p:spPr bwMode="auto">
          <a:xfrm>
            <a:off x="3200400" y="4038600"/>
            <a:ext cx="381000" cy="457200"/>
          </a:xfrm>
          <a:prstGeom prst="downArrow">
            <a:avLst>
              <a:gd name="adj1" fmla="val 50000"/>
              <a:gd name="adj2" fmla="val 25000"/>
            </a:avLst>
          </a:prstGeom>
          <a:solidFill>
            <a:srgbClr val="800080"/>
          </a:solidFill>
          <a:ln w="9525">
            <a:solidFill>
              <a:schemeClr val="tx1"/>
            </a:solidFill>
            <a:miter lim="800000"/>
            <a:headEnd/>
            <a:tailEnd/>
          </a:ln>
          <a:scene3d>
            <a:camera prst="orthographicFront">
              <a:rot lat="0" lon="0" rev="2100000"/>
            </a:camera>
            <a:lightRig rig="threePt" dir="t"/>
          </a:scene3d>
        </p:spPr>
        <p:txBody>
          <a:bodyPr vert="eaVert" wrap="none" anchor="ctr"/>
          <a:lstStyle/>
          <a:p>
            <a:pPr>
              <a:spcBef>
                <a:spcPct val="0"/>
              </a:spcBef>
              <a:buClrTx/>
              <a:defRPr/>
            </a:pPr>
            <a:endParaRPr lang="en-US" sz="1800" b="0">
              <a:solidFill>
                <a:schemeClr val="tx1"/>
              </a:solidFill>
              <a:latin typeface="Verdana"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85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08595"/>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0859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0858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0860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0860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1281"/>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0860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08583"/>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08608"/>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0860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40861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8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9" grpId="0" animBg="1"/>
      <p:bldP spid="408582" grpId="0" animBg="1"/>
      <p:bldP spid="408583" grpId="0" animBg="1"/>
      <p:bldP spid="408595" grpId="0" animBg="1"/>
      <p:bldP spid="408597" grpId="0" animBg="1"/>
      <p:bldP spid="408601" grpId="0" animBg="1"/>
      <p:bldP spid="408602" grpId="0" animBg="1"/>
      <p:bldP spid="408603" grpId="0" animBg="1"/>
      <p:bldP spid="408607" grpId="0" animBg="1"/>
      <p:bldP spid="408608" grpId="0" animBg="1"/>
      <p:bldP spid="408612" grpId="0" animBg="1"/>
      <p:bldP spid="408613" grpId="0" animBg="1"/>
      <p:bldP spid="35" grpId="0" animBg="1"/>
      <p:bldP spid="11281"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838200" y="304800"/>
            <a:ext cx="7772400" cy="838200"/>
          </a:xfrm>
        </p:spPr>
        <p:txBody>
          <a:bodyPr/>
          <a:lstStyle/>
          <a:p>
            <a:r>
              <a:rPr lang="en-US" sz="3600" b="1" smtClean="0">
                <a:solidFill>
                  <a:schemeClr val="bg1"/>
                </a:solidFill>
              </a:rPr>
              <a:t>Client Inclusion / Exclusion Criteria</a:t>
            </a:r>
          </a:p>
        </p:txBody>
      </p:sp>
      <p:sp>
        <p:nvSpPr>
          <p:cNvPr id="69635" name="Rectangle 3"/>
          <p:cNvSpPr>
            <a:spLocks noGrp="1" noChangeArrowheads="1"/>
          </p:cNvSpPr>
          <p:nvPr>
            <p:ph type="body" idx="1"/>
          </p:nvPr>
        </p:nvSpPr>
        <p:spPr>
          <a:xfrm>
            <a:off x="381000" y="1371600"/>
            <a:ext cx="8458200" cy="5257800"/>
          </a:xfrm>
        </p:spPr>
        <p:txBody>
          <a:bodyPr/>
          <a:lstStyle/>
          <a:p>
            <a:pPr marL="381000" indent="-381000">
              <a:lnSpc>
                <a:spcPct val="90000"/>
              </a:lnSpc>
              <a:spcBef>
                <a:spcPct val="15000"/>
              </a:spcBef>
              <a:buFontTx/>
              <a:buNone/>
            </a:pPr>
            <a:r>
              <a:rPr lang="en-US" sz="2400" b="1" smtClean="0">
                <a:latin typeface="Arial" charset="0"/>
                <a:cs typeface="Arial" charset="0"/>
              </a:rPr>
              <a:t>	 </a:t>
            </a:r>
            <a:r>
              <a:rPr lang="en-US" sz="2400" b="1" u="sng" smtClean="0">
                <a:solidFill>
                  <a:srgbClr val="008000"/>
                </a:solidFill>
                <a:latin typeface="Arial" charset="0"/>
                <a:cs typeface="Arial" charset="0"/>
              </a:rPr>
              <a:t>Inclusion Criteria:</a:t>
            </a:r>
            <a:r>
              <a:rPr lang="en-US" sz="2400" b="1" u="sng" smtClean="0">
                <a:solidFill>
                  <a:srgbClr val="008000"/>
                </a:solidFill>
                <a:latin typeface="Arial Unicode MS" pitchFamily="34" charset="-128"/>
                <a:ea typeface="Arial Unicode MS" pitchFamily="34" charset="-128"/>
                <a:cs typeface="Arial Unicode MS" pitchFamily="34" charset="-128"/>
              </a:rPr>
              <a:t> </a:t>
            </a:r>
          </a:p>
          <a:p>
            <a:pPr marL="381000" indent="-381000">
              <a:lnSpc>
                <a:spcPct val="90000"/>
              </a:lnSpc>
              <a:spcBef>
                <a:spcPct val="15000"/>
              </a:spcBef>
              <a:buFontTx/>
              <a:buNone/>
            </a:pPr>
            <a:endParaRPr lang="en-US" sz="1200" b="1" u="sng" smtClean="0">
              <a:solidFill>
                <a:srgbClr val="008000"/>
              </a:solidFill>
              <a:latin typeface="Arial Unicode MS" pitchFamily="34" charset="-128"/>
              <a:ea typeface="Arial Unicode MS" pitchFamily="34" charset="-128"/>
              <a:cs typeface="Arial Unicode MS" pitchFamily="34" charset="-128"/>
            </a:endParaRPr>
          </a:p>
          <a:p>
            <a:pPr marL="381000" indent="-381000">
              <a:lnSpc>
                <a:spcPct val="105000"/>
              </a:lnSpc>
              <a:spcBef>
                <a:spcPct val="15000"/>
              </a:spcBef>
              <a:buClr>
                <a:schemeClr val="bg2"/>
              </a:buClr>
              <a:buFontTx/>
              <a:buNone/>
            </a:pPr>
            <a:r>
              <a:rPr lang="en-US" sz="2000" b="1" smtClean="0">
                <a:solidFill>
                  <a:schemeClr val="bg2"/>
                </a:solidFill>
                <a:latin typeface="Arial Unicode MS" pitchFamily="34" charset="-128"/>
                <a:ea typeface="Arial Unicode MS" pitchFamily="34" charset="-128"/>
                <a:cs typeface="Arial Unicode MS" pitchFamily="34" charset="-128"/>
              </a:rPr>
              <a:t>1.</a:t>
            </a:r>
            <a:r>
              <a:rPr lang="en-US" sz="2000" b="1" smtClean="0">
                <a:solidFill>
                  <a:schemeClr val="bg2"/>
                </a:solidFill>
                <a:cs typeface="Times New Roman" pitchFamily="18" charset="0"/>
              </a:rPr>
              <a:t>  </a:t>
            </a:r>
            <a:r>
              <a:rPr lang="en-US" sz="2000" b="1" smtClean="0">
                <a:solidFill>
                  <a:schemeClr val="bg2"/>
                </a:solidFill>
                <a:latin typeface="Arial Unicode MS" pitchFamily="34" charset="-128"/>
                <a:ea typeface="Arial Unicode MS" pitchFamily="34" charset="-128"/>
                <a:cs typeface="Arial Unicode MS" pitchFamily="34" charset="-128"/>
              </a:rPr>
              <a:t>Adult males admitted to treatment at a participating CTP in past 30 days. </a:t>
            </a:r>
          </a:p>
          <a:p>
            <a:pPr marL="381000" indent="-381000">
              <a:lnSpc>
                <a:spcPct val="105000"/>
              </a:lnSpc>
              <a:spcBef>
                <a:spcPct val="15000"/>
              </a:spcBef>
              <a:buClr>
                <a:schemeClr val="bg2"/>
              </a:buClr>
              <a:buFontTx/>
              <a:buAutoNum type="arabicPeriod" startAt="2"/>
            </a:pPr>
            <a:r>
              <a:rPr lang="en-US" sz="2000" b="1" smtClean="0">
                <a:solidFill>
                  <a:schemeClr val="bg2"/>
                </a:solidFill>
                <a:latin typeface="Arial Unicode MS" pitchFamily="34" charset="-128"/>
                <a:ea typeface="Arial Unicode MS" pitchFamily="34" charset="-128"/>
                <a:cs typeface="Arial Unicode MS" pitchFamily="34" charset="-128"/>
              </a:rPr>
              <a:t>Self report being sexually active in the past 3 months.</a:t>
            </a:r>
          </a:p>
          <a:p>
            <a:pPr marL="381000" indent="-381000">
              <a:lnSpc>
                <a:spcPct val="105000"/>
              </a:lnSpc>
              <a:spcBef>
                <a:spcPct val="15000"/>
              </a:spcBef>
              <a:buClr>
                <a:schemeClr val="bg2"/>
              </a:buClr>
              <a:buFontTx/>
              <a:buAutoNum type="arabicPeriod" startAt="2"/>
            </a:pPr>
            <a:r>
              <a:rPr lang="en-US" sz="2000" b="1" smtClean="0">
                <a:solidFill>
                  <a:schemeClr val="bg2"/>
                </a:solidFill>
                <a:latin typeface="Arial Unicode MS" pitchFamily="34" charset="-128"/>
                <a:ea typeface="Arial Unicode MS" pitchFamily="34" charset="-128"/>
                <a:cs typeface="Arial Unicode MS" pitchFamily="34" charset="-128"/>
              </a:rPr>
              <a:t>Willing to attend REMAS CA groups</a:t>
            </a:r>
          </a:p>
          <a:p>
            <a:pPr marL="381000" indent="-381000">
              <a:lnSpc>
                <a:spcPct val="105000"/>
              </a:lnSpc>
              <a:spcBef>
                <a:spcPct val="15000"/>
              </a:spcBef>
              <a:buClr>
                <a:schemeClr val="bg2"/>
              </a:buClr>
              <a:buFontTx/>
              <a:buNone/>
            </a:pPr>
            <a:r>
              <a:rPr lang="en-US" sz="2000" b="1" smtClean="0">
                <a:solidFill>
                  <a:schemeClr val="bg2"/>
                </a:solidFill>
                <a:latin typeface="Arial Unicode MS" pitchFamily="34" charset="-128"/>
                <a:ea typeface="Arial Unicode MS" pitchFamily="34" charset="-128"/>
                <a:cs typeface="Arial Unicode MS" pitchFamily="34" charset="-128"/>
              </a:rPr>
              <a:t>4.</a:t>
            </a:r>
            <a:r>
              <a:rPr lang="en-US" sz="2000" b="1" smtClean="0">
                <a:solidFill>
                  <a:schemeClr val="bg2"/>
                </a:solidFill>
                <a:cs typeface="Times New Roman" pitchFamily="18" charset="0"/>
              </a:rPr>
              <a:t>  </a:t>
            </a:r>
            <a:r>
              <a:rPr lang="en-US" sz="2000" b="1" smtClean="0">
                <a:solidFill>
                  <a:schemeClr val="bg2"/>
                </a:solidFill>
                <a:latin typeface="Arial Unicode MS" pitchFamily="34" charset="-128"/>
                <a:ea typeface="Arial Unicode MS" pitchFamily="34" charset="-128"/>
                <a:cs typeface="Arial Unicode MS" pitchFamily="34" charset="-128"/>
              </a:rPr>
              <a:t>Agreeable to completing assessments at baseline, 3 mo.</a:t>
            </a:r>
            <a:r>
              <a:rPr lang="en-US" sz="2000" b="1" smtClean="0">
                <a:latin typeface="Arial Unicode MS" pitchFamily="34" charset="-128"/>
                <a:ea typeface="Arial Unicode MS" pitchFamily="34" charset="-128"/>
                <a:cs typeface="Arial Unicode MS" pitchFamily="34" charset="-128"/>
              </a:rPr>
              <a:t>.</a:t>
            </a:r>
          </a:p>
          <a:p>
            <a:pPr marL="381000" indent="-381000">
              <a:lnSpc>
                <a:spcPct val="105000"/>
              </a:lnSpc>
              <a:spcBef>
                <a:spcPct val="15000"/>
              </a:spcBef>
              <a:buFontTx/>
              <a:buNone/>
            </a:pPr>
            <a:r>
              <a:rPr lang="en-US" sz="1800" b="1" smtClean="0">
                <a:latin typeface="Arial" charset="0"/>
                <a:cs typeface="Arial" charset="0"/>
              </a:rPr>
              <a:t> </a:t>
            </a:r>
          </a:p>
          <a:p>
            <a:pPr marL="381000" indent="-381000">
              <a:lnSpc>
                <a:spcPct val="70000"/>
              </a:lnSpc>
              <a:spcBef>
                <a:spcPct val="10000"/>
              </a:spcBef>
              <a:buFontTx/>
              <a:buNone/>
            </a:pPr>
            <a:r>
              <a:rPr lang="en-US" sz="1800" b="1" smtClean="0">
                <a:solidFill>
                  <a:srgbClr val="FF33CC"/>
                </a:solidFill>
                <a:latin typeface="Arial" charset="0"/>
                <a:cs typeface="Arial" charset="0"/>
              </a:rPr>
              <a:t>	</a:t>
            </a:r>
            <a:r>
              <a:rPr lang="en-US" sz="2400" b="1" u="sng" smtClean="0">
                <a:solidFill>
                  <a:srgbClr val="800080"/>
                </a:solidFill>
                <a:latin typeface="Arial" charset="0"/>
                <a:cs typeface="Arial" charset="0"/>
              </a:rPr>
              <a:t>Exclusion Criteria:</a:t>
            </a:r>
            <a:r>
              <a:rPr lang="en-US" sz="2400" u="sng" smtClean="0">
                <a:solidFill>
                  <a:srgbClr val="800080"/>
                </a:solidFill>
                <a:latin typeface="Arial Unicode MS" pitchFamily="34" charset="-128"/>
                <a:ea typeface="Arial Unicode MS" pitchFamily="34" charset="-128"/>
                <a:cs typeface="Arial Unicode MS" pitchFamily="34" charset="-128"/>
              </a:rPr>
              <a:t> </a:t>
            </a:r>
          </a:p>
          <a:p>
            <a:pPr marL="381000" indent="-381000">
              <a:lnSpc>
                <a:spcPct val="70000"/>
              </a:lnSpc>
              <a:spcBef>
                <a:spcPct val="10000"/>
              </a:spcBef>
              <a:buFontTx/>
              <a:buNone/>
            </a:pPr>
            <a:endParaRPr lang="en-US" sz="1200" u="sng" smtClean="0">
              <a:solidFill>
                <a:srgbClr val="800080"/>
              </a:solidFill>
              <a:latin typeface="Arial Unicode MS" pitchFamily="34" charset="-128"/>
              <a:ea typeface="Arial Unicode MS" pitchFamily="34" charset="-128"/>
              <a:cs typeface="Arial Unicode MS" pitchFamily="34" charset="-128"/>
            </a:endParaRPr>
          </a:p>
          <a:p>
            <a:pPr marL="381000" indent="-381000">
              <a:lnSpc>
                <a:spcPct val="105000"/>
              </a:lnSpc>
              <a:spcBef>
                <a:spcPct val="15000"/>
              </a:spcBef>
              <a:buClr>
                <a:srgbClr val="800080"/>
              </a:buClr>
              <a:buFontTx/>
              <a:buNone/>
            </a:pPr>
            <a:r>
              <a:rPr lang="en-US" sz="2000" smtClean="0">
                <a:solidFill>
                  <a:schemeClr val="bg2"/>
                </a:solidFill>
                <a:latin typeface="Arial Unicode MS" pitchFamily="34" charset="-128"/>
                <a:ea typeface="Arial Unicode MS" pitchFamily="34" charset="-128"/>
                <a:cs typeface="Arial Unicode MS" pitchFamily="34" charset="-128"/>
              </a:rPr>
              <a:t>1</a:t>
            </a:r>
            <a:r>
              <a:rPr lang="en-US" sz="2000" b="1" smtClean="0">
                <a:solidFill>
                  <a:schemeClr val="bg2"/>
                </a:solidFill>
                <a:latin typeface="Arial Unicode MS" pitchFamily="34" charset="-128"/>
                <a:ea typeface="Arial Unicode MS" pitchFamily="34" charset="-128"/>
                <a:cs typeface="Arial Unicode MS" pitchFamily="34" charset="-128"/>
              </a:rPr>
              <a:t>.</a:t>
            </a:r>
            <a:r>
              <a:rPr lang="en-US" sz="2000" b="1" smtClean="0">
                <a:solidFill>
                  <a:schemeClr val="bg2"/>
                </a:solidFill>
                <a:cs typeface="Times New Roman" pitchFamily="18" charset="0"/>
              </a:rPr>
              <a:t>   </a:t>
            </a:r>
            <a:r>
              <a:rPr lang="en-US" sz="2000" b="1" smtClean="0">
                <a:solidFill>
                  <a:schemeClr val="bg2"/>
                </a:solidFill>
                <a:latin typeface="Arial Unicode MS" pitchFamily="34" charset="-128"/>
                <a:ea typeface="Arial Unicode MS" pitchFamily="34" charset="-128"/>
                <a:cs typeface="Arial Unicode MS" pitchFamily="34" charset="-128"/>
              </a:rPr>
              <a:t>Observable, gross mental status impairment – including </a:t>
            </a:r>
          </a:p>
          <a:p>
            <a:pPr marL="381000" indent="-381000">
              <a:lnSpc>
                <a:spcPct val="105000"/>
              </a:lnSpc>
              <a:spcBef>
                <a:spcPct val="15000"/>
              </a:spcBef>
              <a:buClr>
                <a:srgbClr val="800080"/>
              </a:buClr>
              <a:buFontTx/>
              <a:buNone/>
            </a:pPr>
            <a:r>
              <a:rPr lang="en-US" sz="2000" b="1" smtClean="0">
                <a:solidFill>
                  <a:schemeClr val="bg2"/>
                </a:solidFill>
                <a:latin typeface="Arial Unicode MS" pitchFamily="34" charset="-128"/>
                <a:ea typeface="Arial Unicode MS" pitchFamily="34" charset="-128"/>
                <a:cs typeface="Arial Unicode MS" pitchFamily="34" charset="-128"/>
              </a:rPr>
              <a:t>	      severe distractibility, incoherence or retardation</a:t>
            </a:r>
          </a:p>
          <a:p>
            <a:pPr marL="381000" indent="-381000">
              <a:lnSpc>
                <a:spcPct val="105000"/>
              </a:lnSpc>
              <a:spcBef>
                <a:spcPct val="15000"/>
              </a:spcBef>
              <a:buClr>
                <a:srgbClr val="800080"/>
              </a:buClr>
              <a:buFontTx/>
              <a:buNone/>
            </a:pPr>
            <a:r>
              <a:rPr lang="en-US" sz="2000" b="1" smtClean="0">
                <a:solidFill>
                  <a:schemeClr val="bg2"/>
                </a:solidFill>
                <a:latin typeface="Arial Unicode MS" pitchFamily="34" charset="-128"/>
                <a:ea typeface="Arial Unicode MS" pitchFamily="34" charset="-128"/>
                <a:cs typeface="Arial Unicode MS" pitchFamily="34" charset="-128"/>
              </a:rPr>
              <a:t>2.</a:t>
            </a:r>
            <a:r>
              <a:rPr lang="en-US" sz="2000" b="1" smtClean="0">
                <a:solidFill>
                  <a:schemeClr val="bg2"/>
                </a:solidFill>
                <a:cs typeface="Times New Roman" pitchFamily="18" charset="0"/>
              </a:rPr>
              <a:t>   </a:t>
            </a:r>
            <a:r>
              <a:rPr lang="en-US" sz="2000" b="1" smtClean="0">
                <a:solidFill>
                  <a:schemeClr val="bg2"/>
                </a:solidFill>
                <a:latin typeface="Arial Unicode MS" pitchFamily="34" charset="-128"/>
                <a:ea typeface="Arial Unicode MS" pitchFamily="34" charset="-128"/>
                <a:cs typeface="Arial Unicode MS" pitchFamily="34" charset="-128"/>
              </a:rPr>
              <a:t>Observable psychotic symptoms or severe psychiatric </a:t>
            </a:r>
          </a:p>
          <a:p>
            <a:pPr marL="381000" indent="-381000">
              <a:lnSpc>
                <a:spcPct val="105000"/>
              </a:lnSpc>
              <a:spcBef>
                <a:spcPct val="15000"/>
              </a:spcBef>
              <a:buClr>
                <a:srgbClr val="800080"/>
              </a:buClr>
              <a:buFontTx/>
              <a:buNone/>
            </a:pPr>
            <a:r>
              <a:rPr lang="en-US" sz="2000" b="1" smtClean="0">
                <a:solidFill>
                  <a:schemeClr val="bg2"/>
                </a:solidFill>
                <a:latin typeface="Arial Unicode MS" pitchFamily="34" charset="-128"/>
                <a:ea typeface="Arial Unicode MS" pitchFamily="34" charset="-128"/>
                <a:cs typeface="Arial Unicode MS" pitchFamily="34" charset="-128"/>
              </a:rPr>
              <a:t>	      distress</a:t>
            </a:r>
          </a:p>
          <a:p>
            <a:pPr marL="381000" indent="-381000">
              <a:lnSpc>
                <a:spcPct val="105000"/>
              </a:lnSpc>
              <a:spcBef>
                <a:spcPct val="15000"/>
              </a:spcBef>
              <a:buClr>
                <a:srgbClr val="800080"/>
              </a:buClr>
              <a:buFontTx/>
              <a:buNone/>
            </a:pPr>
            <a:r>
              <a:rPr lang="en-US" sz="2000" b="1" smtClean="0">
                <a:solidFill>
                  <a:schemeClr val="bg2"/>
                </a:solidFill>
                <a:latin typeface="Arial Unicode MS" pitchFamily="34" charset="-128"/>
                <a:ea typeface="Arial Unicode MS" pitchFamily="34" charset="-128"/>
                <a:cs typeface="Arial Unicode MS" pitchFamily="34" charset="-128"/>
              </a:rPr>
              <a:t>3.   Having a primary partner planning to become pregnant.</a:t>
            </a:r>
            <a:r>
              <a:rPr lang="en-US" sz="2000" b="1" smtClean="0">
                <a:solidFill>
                  <a:srgbClr val="800080"/>
                </a:solidFill>
                <a:latin typeface="Arial" charset="0"/>
                <a:cs typeface="Arial" charset="0"/>
              </a:rPr>
              <a:t>	</a:t>
            </a:r>
            <a:endParaRPr lang="en-US" sz="2000" b="1" smtClean="0">
              <a:solidFill>
                <a:schemeClr val="bg2"/>
              </a:solidFill>
              <a:latin typeface="Arial Unicode MS" pitchFamily="34" charset="-128"/>
              <a:ea typeface="Arial Unicode MS" pitchFamily="34" charset="-128"/>
              <a:cs typeface="Arial Unicode MS" pitchFamily="34" charset="-128"/>
            </a:endParaRPr>
          </a:p>
        </p:txBody>
      </p:sp>
      <p:sp>
        <p:nvSpPr>
          <p:cNvPr id="69636" name="Line 4"/>
          <p:cNvSpPr>
            <a:spLocks noChangeShapeType="1"/>
          </p:cNvSpPr>
          <p:nvPr/>
        </p:nvSpPr>
        <p:spPr bwMode="auto">
          <a:xfrm>
            <a:off x="0" y="1219200"/>
            <a:ext cx="9144000" cy="0"/>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762000" y="152400"/>
            <a:ext cx="7772400" cy="914400"/>
          </a:xfrm>
        </p:spPr>
        <p:txBody>
          <a:bodyPr/>
          <a:lstStyle/>
          <a:p>
            <a:r>
              <a:rPr lang="en-US" b="1" smtClean="0">
                <a:solidFill>
                  <a:schemeClr val="bg1"/>
                </a:solidFill>
              </a:rPr>
              <a:t>Client Measures</a:t>
            </a:r>
          </a:p>
        </p:txBody>
      </p:sp>
      <p:sp>
        <p:nvSpPr>
          <p:cNvPr id="70659" name="Rectangle 3"/>
          <p:cNvSpPr>
            <a:spLocks noGrp="1" noChangeArrowheads="1"/>
          </p:cNvSpPr>
          <p:nvPr>
            <p:ph type="body" idx="1"/>
          </p:nvPr>
        </p:nvSpPr>
        <p:spPr>
          <a:xfrm>
            <a:off x="533400" y="1295400"/>
            <a:ext cx="8153400" cy="5181600"/>
          </a:xfrm>
        </p:spPr>
        <p:txBody>
          <a:bodyPr/>
          <a:lstStyle/>
          <a:p>
            <a:pPr marL="176213" indent="-176213">
              <a:spcAft>
                <a:spcPct val="25000"/>
              </a:spcAft>
              <a:buFontTx/>
              <a:buNone/>
            </a:pPr>
            <a:r>
              <a:rPr lang="en-US" b="1" u="sng" smtClean="0">
                <a:solidFill>
                  <a:srgbClr val="006600"/>
                </a:solidFill>
                <a:latin typeface="Arial Unicode MS" pitchFamily="34" charset="-128"/>
              </a:rPr>
              <a:t>Screening</a:t>
            </a:r>
          </a:p>
          <a:p>
            <a:pPr marL="176213" indent="-176213">
              <a:spcAft>
                <a:spcPct val="25000"/>
              </a:spcAft>
              <a:buClr>
                <a:schemeClr val="bg2"/>
              </a:buClr>
            </a:pPr>
            <a:r>
              <a:rPr lang="en-US" sz="2800" b="1" smtClean="0">
                <a:solidFill>
                  <a:schemeClr val="bg2"/>
                </a:solidFill>
                <a:latin typeface="Arial Unicode MS" pitchFamily="34" charset="-128"/>
              </a:rPr>
              <a:t>HIV Risk Behavior Scale</a:t>
            </a:r>
          </a:p>
          <a:p>
            <a:pPr marL="176213" indent="-176213">
              <a:spcAft>
                <a:spcPct val="25000"/>
              </a:spcAft>
              <a:buClr>
                <a:schemeClr val="bg2"/>
              </a:buClr>
            </a:pPr>
            <a:r>
              <a:rPr lang="en-US" sz="2800" b="1" smtClean="0">
                <a:solidFill>
                  <a:schemeClr val="bg2"/>
                </a:solidFill>
                <a:latin typeface="Arial Unicode MS" pitchFamily="34" charset="-128"/>
              </a:rPr>
              <a:t>CTN Demographic Form</a:t>
            </a:r>
          </a:p>
          <a:p>
            <a:pPr marL="176213" indent="-176213">
              <a:spcAft>
                <a:spcPct val="25000"/>
              </a:spcAft>
              <a:buFontTx/>
              <a:buNone/>
            </a:pPr>
            <a:r>
              <a:rPr lang="en-US" b="1" u="sng" smtClean="0">
                <a:solidFill>
                  <a:srgbClr val="006600"/>
                </a:solidFill>
                <a:latin typeface="Arial Unicode MS" pitchFamily="34" charset="-128"/>
              </a:rPr>
              <a:t>Baseline / Follow Up</a:t>
            </a:r>
          </a:p>
          <a:p>
            <a:pPr marL="176213" indent="-176213">
              <a:buClr>
                <a:schemeClr val="bg2"/>
              </a:buClr>
            </a:pPr>
            <a:r>
              <a:rPr lang="en-US" sz="2800" b="1" smtClean="0">
                <a:solidFill>
                  <a:srgbClr val="CC0000"/>
                </a:solidFill>
                <a:latin typeface="Arial Unicode MS" pitchFamily="34" charset="-128"/>
              </a:rPr>
              <a:t> Sexual Behavior Interview (ACASI)-shorten;  </a:t>
            </a:r>
          </a:p>
          <a:p>
            <a:pPr marL="176213" indent="-176213">
              <a:buClr>
                <a:schemeClr val="bg2"/>
              </a:buClr>
            </a:pPr>
            <a:r>
              <a:rPr lang="en-US" sz="2800" b="1" smtClean="0">
                <a:solidFill>
                  <a:schemeClr val="bg2"/>
                </a:solidFill>
                <a:latin typeface="Arial Unicode MS" pitchFamily="34" charset="-128"/>
              </a:rPr>
              <a:t>  Condom Barriers Scale</a:t>
            </a:r>
          </a:p>
          <a:p>
            <a:pPr marL="176213" indent="-176213">
              <a:buClr>
                <a:schemeClr val="bg2"/>
              </a:buClr>
            </a:pPr>
            <a:r>
              <a:rPr lang="en-US" sz="2800" b="1" smtClean="0">
                <a:solidFill>
                  <a:schemeClr val="bg2"/>
                </a:solidFill>
                <a:latin typeface="Arial Unicode MS" pitchFamily="34" charset="-128"/>
              </a:rPr>
              <a:t>  HIV Knowledge </a:t>
            </a:r>
          </a:p>
          <a:p>
            <a:pPr marL="176213" indent="-176213">
              <a:buClr>
                <a:schemeClr val="bg2"/>
              </a:buClr>
            </a:pPr>
            <a:r>
              <a:rPr lang="en-US" sz="2800" b="1" smtClean="0">
                <a:solidFill>
                  <a:schemeClr val="bg2"/>
                </a:solidFill>
                <a:latin typeface="Arial Unicode MS" pitchFamily="34" charset="-128"/>
              </a:rPr>
              <a:t>  Condom Skills Demonstration </a:t>
            </a:r>
            <a:endParaRPr lang="en-US" sz="2800" b="1" smtClean="0">
              <a:latin typeface="Arial Unicode MS" pitchFamily="34" charset="-128"/>
            </a:endParaRPr>
          </a:p>
        </p:txBody>
      </p:sp>
      <p:sp>
        <p:nvSpPr>
          <p:cNvPr id="70660" name="Line 4"/>
          <p:cNvSpPr>
            <a:spLocks noChangeShapeType="1"/>
          </p:cNvSpPr>
          <p:nvPr/>
        </p:nvSpPr>
        <p:spPr bwMode="auto">
          <a:xfrm>
            <a:off x="0" y="1066800"/>
            <a:ext cx="9144000" cy="0"/>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26"/>
          <p:cNvSpPr>
            <a:spLocks noGrp="1" noChangeArrowheads="1"/>
          </p:cNvSpPr>
          <p:nvPr>
            <p:ph type="title" idx="4294967295"/>
          </p:nvPr>
        </p:nvSpPr>
        <p:spPr>
          <a:xfrm>
            <a:off x="381000" y="228600"/>
            <a:ext cx="8229600" cy="636588"/>
          </a:xfrm>
        </p:spPr>
        <p:txBody>
          <a:bodyPr anchor="b"/>
          <a:lstStyle/>
          <a:p>
            <a:pPr eaLnBrk="1" hangingPunct="1"/>
            <a:r>
              <a:rPr lang="en-US" sz="3600" b="1" smtClean="0">
                <a:solidFill>
                  <a:schemeClr val="bg1"/>
                </a:solidFill>
              </a:rPr>
              <a:t>Participant Data Flowchart</a:t>
            </a:r>
          </a:p>
        </p:txBody>
      </p:sp>
      <p:graphicFrame>
        <p:nvGraphicFramePr>
          <p:cNvPr id="72707" name="Object 1028"/>
          <p:cNvGraphicFramePr>
            <a:graphicFrameLocks noGrp="1" noChangeAspect="1"/>
          </p:cNvGraphicFramePr>
          <p:nvPr>
            <p:ph idx="4294967295"/>
            <p:extLst>
              <p:ext uri="{D42A27DB-BD31-4B8C-83A1-F6EECF244321}">
                <p14:modId xmlns:p14="http://schemas.microsoft.com/office/powerpoint/2010/main" val="2612596988"/>
              </p:ext>
            </p:extLst>
          </p:nvPr>
        </p:nvGraphicFramePr>
        <p:xfrm>
          <a:off x="1360488" y="1236663"/>
          <a:ext cx="5240337" cy="5132387"/>
        </p:xfrm>
        <a:graphic>
          <a:graphicData uri="http://schemas.openxmlformats.org/presentationml/2006/ole">
            <mc:AlternateContent xmlns:mc="http://schemas.openxmlformats.org/markup-compatibility/2006">
              <mc:Choice xmlns:v="urn:schemas-microsoft-com:vml" Requires="v">
                <p:oleObj spid="_x0000_s72716" name="Document" r:id="rId5" imgW="8999079" imgH="8813151" progId="Word.Document.8">
                  <p:embed/>
                </p:oleObj>
              </mc:Choice>
              <mc:Fallback>
                <p:oleObj name="Document" r:id="rId5" imgW="8999079" imgH="8813151" progId="Word.Document.8">
                  <p:embed/>
                  <p:pic>
                    <p:nvPicPr>
                      <p:cNvPr id="0" name="Object 1028"/>
                      <p:cNvPicPr>
                        <a:picLocks noChangeAspect="1" noChangeArrowheads="1"/>
                      </p:cNvPicPr>
                      <p:nvPr/>
                    </p:nvPicPr>
                    <p:blipFill>
                      <a:blip r:embed="rId6"/>
                      <a:srcRect/>
                      <a:stretch>
                        <a:fillRect/>
                      </a:stretch>
                    </p:blipFill>
                    <p:spPr bwMode="auto">
                      <a:xfrm>
                        <a:off x="1360488" y="1236663"/>
                        <a:ext cx="5240337" cy="513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2708" name="Line 4"/>
          <p:cNvSpPr>
            <a:spLocks noChangeShapeType="1"/>
          </p:cNvSpPr>
          <p:nvPr/>
        </p:nvSpPr>
        <p:spPr bwMode="auto">
          <a:xfrm>
            <a:off x="0" y="1066800"/>
            <a:ext cx="9144000"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457200" y="228600"/>
            <a:ext cx="8229600" cy="1143000"/>
          </a:xfrm>
        </p:spPr>
        <p:txBody>
          <a:bodyPr anchor="b"/>
          <a:lstStyle/>
          <a:p>
            <a:pPr eaLnBrk="1" hangingPunct="1"/>
            <a:r>
              <a:rPr lang="en-US" sz="3600" b="1" smtClean="0">
                <a:solidFill>
                  <a:schemeClr val="bg1"/>
                </a:solidFill>
              </a:rPr>
              <a:t>Baseline Socio-demographic Characteristics*</a:t>
            </a:r>
          </a:p>
        </p:txBody>
      </p:sp>
      <p:graphicFrame>
        <p:nvGraphicFramePr>
          <p:cNvPr id="74755" name="Object 3"/>
          <p:cNvGraphicFramePr>
            <a:graphicFrameLocks noGrp="1" noChangeAspect="1"/>
          </p:cNvGraphicFramePr>
          <p:nvPr>
            <p:ph idx="4294967295"/>
            <p:extLst>
              <p:ext uri="{D42A27DB-BD31-4B8C-83A1-F6EECF244321}">
                <p14:modId xmlns:p14="http://schemas.microsoft.com/office/powerpoint/2010/main" val="461470382"/>
              </p:ext>
            </p:extLst>
          </p:nvPr>
        </p:nvGraphicFramePr>
        <p:xfrm>
          <a:off x="1066800" y="1695450"/>
          <a:ext cx="7010400" cy="4837113"/>
        </p:xfrm>
        <a:graphic>
          <a:graphicData uri="http://schemas.openxmlformats.org/presentationml/2006/ole">
            <mc:AlternateContent xmlns:mc="http://schemas.openxmlformats.org/markup-compatibility/2006">
              <mc:Choice xmlns:v="urn:schemas-microsoft-com:vml" Requires="v">
                <p:oleObj spid="_x0000_s74771" name="Document" r:id="rId5" imgW="4971346" imgH="3445792" progId="Word.Document.8">
                  <p:embed/>
                </p:oleObj>
              </mc:Choice>
              <mc:Fallback>
                <p:oleObj name="Document" r:id="rId5" imgW="4971346" imgH="3445792" progId="Word.Document.8">
                  <p:embed/>
                  <p:pic>
                    <p:nvPicPr>
                      <p:cNvPr id="0" name="Object 3"/>
                      <p:cNvPicPr>
                        <a:picLocks noChangeAspect="1" noChangeArrowheads="1"/>
                      </p:cNvPicPr>
                      <p:nvPr/>
                    </p:nvPicPr>
                    <p:blipFill>
                      <a:blip r:embed="rId6"/>
                      <a:srcRect/>
                      <a:stretch>
                        <a:fillRect/>
                      </a:stretch>
                    </p:blipFill>
                    <p:spPr bwMode="auto">
                      <a:xfrm>
                        <a:off x="1066800" y="1695450"/>
                        <a:ext cx="7010400"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4756" name="Text Box 4"/>
          <p:cNvSpPr txBox="1">
            <a:spLocks noChangeArrowheads="1"/>
          </p:cNvSpPr>
          <p:nvPr/>
        </p:nvSpPr>
        <p:spPr bwMode="auto">
          <a:xfrm>
            <a:off x="2781300" y="6686550"/>
            <a:ext cx="228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pPr algn="ctr">
              <a:spcBef>
                <a:spcPct val="0"/>
              </a:spcBef>
              <a:buClrTx/>
            </a:pPr>
            <a:r>
              <a:rPr lang="en-US" sz="1000" b="0">
                <a:solidFill>
                  <a:srgbClr val="FFFFFF"/>
                </a:solidFill>
                <a:latin typeface="Verdana" pitchFamily="34" charset="0"/>
                <a:cs typeface="Arial" charset="0"/>
              </a:rPr>
              <a:t> </a:t>
            </a:r>
          </a:p>
        </p:txBody>
      </p:sp>
      <p:cxnSp>
        <p:nvCxnSpPr>
          <p:cNvPr id="74757" name="Straight Connector 2"/>
          <p:cNvCxnSpPr>
            <a:cxnSpLocks noChangeShapeType="1"/>
          </p:cNvCxnSpPr>
          <p:nvPr/>
        </p:nvCxnSpPr>
        <p:spPr bwMode="auto">
          <a:xfrm>
            <a:off x="838200" y="3714750"/>
            <a:ext cx="7162800" cy="0"/>
          </a:xfrm>
          <a:prstGeom prst="line">
            <a:avLst/>
          </a:prstGeom>
          <a:noFill/>
          <a:ln w="38100" algn="ctr">
            <a:solidFill>
              <a:srgbClr val="C00000"/>
            </a:solidFill>
            <a:round/>
            <a:headEnd/>
            <a:tailEnd/>
          </a:ln>
          <a:extLst>
            <a:ext uri="{909E8E84-426E-40DD-AFC4-6F175D3DCCD1}">
              <a14:hiddenFill xmlns:a14="http://schemas.microsoft.com/office/drawing/2010/main">
                <a:noFill/>
              </a14:hiddenFill>
            </a:ext>
          </a:extLst>
        </p:spPr>
      </p:cxnSp>
      <p:pic>
        <p:nvPicPr>
          <p:cNvPr id="7475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648200"/>
            <a:ext cx="7162800" cy="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4759" name="Straight Connector 4"/>
          <p:cNvCxnSpPr>
            <a:cxnSpLocks noChangeShapeType="1"/>
          </p:cNvCxnSpPr>
          <p:nvPr/>
        </p:nvCxnSpPr>
        <p:spPr bwMode="auto">
          <a:xfrm>
            <a:off x="8001000" y="3714750"/>
            <a:ext cx="0" cy="950913"/>
          </a:xfrm>
          <a:prstGeom prst="line">
            <a:avLst/>
          </a:prstGeom>
          <a:noFill/>
          <a:ln w="38100" algn="ctr">
            <a:solidFill>
              <a:srgbClr val="C00000"/>
            </a:solidFill>
            <a:round/>
            <a:headEnd/>
            <a:tailEnd/>
          </a:ln>
          <a:extLst>
            <a:ext uri="{909E8E84-426E-40DD-AFC4-6F175D3DCCD1}">
              <a14:hiddenFill xmlns:a14="http://schemas.microsoft.com/office/drawing/2010/main">
                <a:noFill/>
              </a14:hiddenFill>
            </a:ext>
          </a:extLst>
        </p:spPr>
      </p:cxnSp>
      <p:cxnSp>
        <p:nvCxnSpPr>
          <p:cNvPr id="74760" name="Straight Connector 12"/>
          <p:cNvCxnSpPr>
            <a:cxnSpLocks noChangeShapeType="1"/>
          </p:cNvCxnSpPr>
          <p:nvPr/>
        </p:nvCxnSpPr>
        <p:spPr bwMode="auto">
          <a:xfrm>
            <a:off x="838200" y="3762375"/>
            <a:ext cx="0" cy="950913"/>
          </a:xfrm>
          <a:prstGeom prst="line">
            <a:avLst/>
          </a:prstGeom>
          <a:noFill/>
          <a:ln w="38100" algn="ctr">
            <a:solidFill>
              <a:srgbClr val="C00000"/>
            </a:solidFill>
            <a:round/>
            <a:headEnd/>
            <a:tailEnd/>
          </a:ln>
          <a:extLst>
            <a:ext uri="{909E8E84-426E-40DD-AFC4-6F175D3DCCD1}">
              <a14:hiddenFill xmlns:a14="http://schemas.microsoft.com/office/drawing/2010/main">
                <a:noFill/>
              </a14:hiddenFill>
            </a:ext>
          </a:extLst>
        </p:spPr>
      </p:cxnSp>
      <p:sp>
        <p:nvSpPr>
          <p:cNvPr id="9" name="TextBox 8"/>
          <p:cNvSpPr txBox="1"/>
          <p:nvPr/>
        </p:nvSpPr>
        <p:spPr>
          <a:xfrm>
            <a:off x="4714875" y="4052888"/>
            <a:ext cx="725488" cy="369887"/>
          </a:xfrm>
          <a:prstGeom prst="rect">
            <a:avLst/>
          </a:prstGeom>
          <a:solidFill>
            <a:schemeClr val="accent2">
              <a:lumMod val="40000"/>
              <a:lumOff val="60000"/>
            </a:schemeClr>
          </a:solidFill>
        </p:spPr>
        <p:txBody>
          <a:bodyPr wrap="none">
            <a:spAutoFit/>
          </a:bodyPr>
          <a:lstStyle/>
          <a:p>
            <a:pPr>
              <a:defRPr/>
            </a:pPr>
            <a:r>
              <a:rPr lang="en-US" sz="1800" dirty="0"/>
              <a:t>n=</a:t>
            </a:r>
            <a:r>
              <a:rPr lang="en-US" sz="1800" dirty="0">
                <a:solidFill>
                  <a:srgbClr val="FF0000"/>
                </a:solidFill>
              </a:rPr>
              <a:t>54</a:t>
            </a:r>
          </a:p>
        </p:txBody>
      </p:sp>
      <p:sp>
        <p:nvSpPr>
          <p:cNvPr id="16" name="TextBox 15"/>
          <p:cNvSpPr txBox="1"/>
          <p:nvPr/>
        </p:nvSpPr>
        <p:spPr>
          <a:xfrm>
            <a:off x="6669088" y="4005263"/>
            <a:ext cx="725487" cy="369887"/>
          </a:xfrm>
          <a:prstGeom prst="rect">
            <a:avLst/>
          </a:prstGeom>
          <a:solidFill>
            <a:schemeClr val="accent2">
              <a:lumMod val="40000"/>
              <a:lumOff val="60000"/>
            </a:schemeClr>
          </a:solidFill>
        </p:spPr>
        <p:txBody>
          <a:bodyPr wrap="none">
            <a:spAutoFit/>
          </a:bodyPr>
          <a:lstStyle/>
          <a:p>
            <a:pPr>
              <a:defRPr/>
            </a:pPr>
            <a:r>
              <a:rPr lang="en-US" sz="1800" dirty="0"/>
              <a:t>n=</a:t>
            </a:r>
            <a:r>
              <a:rPr lang="en-US" sz="1800" dirty="0">
                <a:solidFill>
                  <a:srgbClr val="FF0000"/>
                </a:solidFill>
              </a:rPr>
              <a:t>63</a:t>
            </a:r>
          </a:p>
        </p:txBody>
      </p:sp>
      <p:sp>
        <p:nvSpPr>
          <p:cNvPr id="74763" name="Line 4"/>
          <p:cNvSpPr>
            <a:spLocks noChangeShapeType="1"/>
          </p:cNvSpPr>
          <p:nvPr/>
        </p:nvSpPr>
        <p:spPr bwMode="auto">
          <a:xfrm>
            <a:off x="142875" y="1447800"/>
            <a:ext cx="9144000"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1143000"/>
          </a:xfrm>
        </p:spPr>
        <p:txBody>
          <a:bodyPr>
            <a:normAutofit fontScale="90000"/>
          </a:bodyPr>
          <a:lstStyle/>
          <a:p>
            <a:pPr>
              <a:defRPr/>
            </a:pPr>
            <a:r>
              <a:rPr lang="en-US" b="1" dirty="0" smtClean="0">
                <a:solidFill>
                  <a:srgbClr val="002060"/>
                </a:solidFill>
              </a:rPr>
              <a:t>Session Attendance for Ethnic Minorities at REMAS &amp; REMAS-CA</a:t>
            </a:r>
            <a:endParaRPr lang="en-US" b="1" dirty="0">
              <a:solidFill>
                <a:srgbClr val="002060"/>
              </a:solidFill>
            </a:endParaRPr>
          </a:p>
        </p:txBody>
      </p:sp>
      <p:graphicFrame>
        <p:nvGraphicFramePr>
          <p:cNvPr id="3" name="Content Placeholder 3"/>
          <p:cNvGraphicFramePr>
            <a:graphicFrameLocks noGrp="1"/>
          </p:cNvGraphicFramePr>
          <p:nvPr>
            <p:ph idx="1"/>
            <p:extLst>
              <p:ext uri="{D42A27DB-BD31-4B8C-83A1-F6EECF244321}">
                <p14:modId xmlns:p14="http://schemas.microsoft.com/office/powerpoint/2010/main" val="4084904192"/>
              </p:ext>
            </p:extLst>
          </p:nvPr>
        </p:nvGraphicFramePr>
        <p:xfrm>
          <a:off x="119063" y="1524000"/>
          <a:ext cx="9058275" cy="5230813"/>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0" y="1524000"/>
            <a:ext cx="9296400" cy="0"/>
          </a:xfrm>
          <a:prstGeom prst="line">
            <a:avLst/>
          </a:prstGeom>
          <a:ln w="41275">
            <a:solidFill>
              <a:srgbClr val="008000"/>
            </a:solidFill>
          </a:ln>
        </p:spPr>
        <p:style>
          <a:lnRef idx="1">
            <a:schemeClr val="accent1"/>
          </a:lnRef>
          <a:fillRef idx="0">
            <a:schemeClr val="accent1"/>
          </a:fillRef>
          <a:effectRef idx="0">
            <a:schemeClr val="accent1"/>
          </a:effectRef>
          <a:fontRef idx="minor">
            <a:schemeClr val="tx1"/>
          </a:fontRef>
        </p:style>
      </p:cxnSp>
      <p:sp>
        <p:nvSpPr>
          <p:cNvPr id="75781" name="TextBox 7"/>
          <p:cNvSpPr txBox="1">
            <a:spLocks noChangeArrowheads="1"/>
          </p:cNvSpPr>
          <p:nvPr/>
        </p:nvSpPr>
        <p:spPr bwMode="auto">
          <a:xfrm>
            <a:off x="4191000" y="4267200"/>
            <a:ext cx="1074738"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pPr>
              <a:spcBef>
                <a:spcPct val="0"/>
              </a:spcBef>
              <a:buClrTx/>
            </a:pPr>
            <a:r>
              <a:rPr lang="en-US" sz="2000" i="1">
                <a:solidFill>
                  <a:srgbClr val="000000"/>
                </a:solidFill>
                <a:latin typeface="Arial" charset="0"/>
                <a:cs typeface="Arial" charset="0"/>
              </a:rPr>
              <a:t>OR=2.1</a:t>
            </a:r>
            <a:endParaRPr lang="en-US" sz="2000">
              <a:solidFill>
                <a:srgbClr val="000000"/>
              </a:solidFill>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609600" y="304800"/>
            <a:ext cx="7848600" cy="1143000"/>
          </a:xfrm>
        </p:spPr>
        <p:txBody>
          <a:bodyPr/>
          <a:lstStyle/>
          <a:p>
            <a:r>
              <a:rPr lang="en-US" sz="4000" b="1" dirty="0" smtClean="0">
                <a:solidFill>
                  <a:srgbClr val="002060"/>
                </a:solidFill>
              </a:rPr>
              <a:t>Percent of Ethnic Minorities Having Casual Partners</a:t>
            </a:r>
            <a:endParaRPr lang="en-US" dirty="0" smtClean="0"/>
          </a:p>
        </p:txBody>
      </p:sp>
      <p:graphicFrame>
        <p:nvGraphicFramePr>
          <p:cNvPr id="2" name="Content Placeholder 3"/>
          <p:cNvGraphicFramePr>
            <a:graphicFrameLocks noGrp="1"/>
          </p:cNvGraphicFramePr>
          <p:nvPr>
            <p:ph idx="1"/>
          </p:nvPr>
        </p:nvGraphicFramePr>
        <p:xfrm>
          <a:off x="685800" y="1905000"/>
          <a:ext cx="77724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76804" name="TextBox 4"/>
          <p:cNvSpPr txBox="1">
            <a:spLocks noChangeArrowheads="1"/>
          </p:cNvSpPr>
          <p:nvPr/>
        </p:nvSpPr>
        <p:spPr bwMode="auto">
          <a:xfrm>
            <a:off x="2209800" y="5316538"/>
            <a:ext cx="157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r>
              <a:rPr lang="en-US" sz="2000">
                <a:solidFill>
                  <a:srgbClr val="006600"/>
                </a:solidFill>
                <a:latin typeface="Arial" charset="0"/>
                <a:cs typeface="Arial" charset="0"/>
              </a:rPr>
              <a:t>REMAS-CA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118269" y="304800"/>
            <a:ext cx="8839200" cy="1143000"/>
          </a:xfrm>
        </p:spPr>
        <p:txBody>
          <a:bodyPr/>
          <a:lstStyle/>
          <a:p>
            <a:r>
              <a:rPr lang="en-US" sz="3600" b="1" dirty="0" smtClean="0">
                <a:solidFill>
                  <a:srgbClr val="002060"/>
                </a:solidFill>
              </a:rPr>
              <a:t>Number of Unprotected Sexual Occasions for </a:t>
            </a:r>
            <a:r>
              <a:rPr lang="en-US" sz="3600" b="1" dirty="0">
                <a:solidFill>
                  <a:srgbClr val="002060"/>
                </a:solidFill>
              </a:rPr>
              <a:t>Ethnic Minorities </a:t>
            </a:r>
            <a:r>
              <a:rPr lang="en-US" sz="3600" b="1" dirty="0" smtClean="0">
                <a:solidFill>
                  <a:srgbClr val="002060"/>
                </a:solidFill>
              </a:rPr>
              <a:t>with Casual Partners</a:t>
            </a:r>
            <a:endParaRPr lang="en-US" sz="3600" dirty="0" smtClean="0"/>
          </a:p>
        </p:txBody>
      </p:sp>
      <p:graphicFrame>
        <p:nvGraphicFramePr>
          <p:cNvPr id="77827" name="Content Placeholder 3"/>
          <p:cNvGraphicFramePr>
            <a:graphicFrameLocks noGrp="1"/>
          </p:cNvGraphicFramePr>
          <p:nvPr>
            <p:ph idx="1"/>
          </p:nvPr>
        </p:nvGraphicFramePr>
        <p:xfrm>
          <a:off x="330200" y="1854200"/>
          <a:ext cx="8178800" cy="4521200"/>
        </p:xfrm>
        <a:graphic>
          <a:graphicData uri="http://schemas.openxmlformats.org/presentationml/2006/ole">
            <mc:AlternateContent xmlns:mc="http://schemas.openxmlformats.org/markup-compatibility/2006">
              <mc:Choice xmlns:v="urn:schemas-microsoft-com:vml" Requires="v">
                <p:oleObj spid="_x0000_s77838" r:id="rId5" imgW="8181541" imgH="4523624" progId="Excel.Chart.8">
                  <p:embed/>
                </p:oleObj>
              </mc:Choice>
              <mc:Fallback>
                <p:oleObj r:id="rId5" imgW="8181541" imgH="4523624" progId="Excel.Chart.8">
                  <p:embed/>
                  <p:pic>
                    <p:nvPicPr>
                      <p:cNvPr id="0" name="Content Placeholder 3"/>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200" y="1854200"/>
                        <a:ext cx="81788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828" name="TextBox 4"/>
          <p:cNvSpPr txBox="1">
            <a:spLocks noChangeArrowheads="1"/>
          </p:cNvSpPr>
          <p:nvPr/>
        </p:nvSpPr>
        <p:spPr bwMode="auto">
          <a:xfrm>
            <a:off x="2209800" y="5316538"/>
            <a:ext cx="157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r>
              <a:rPr lang="en-US" sz="2000">
                <a:solidFill>
                  <a:srgbClr val="006600"/>
                </a:solidFill>
                <a:latin typeface="Arial" charset="0"/>
                <a:cs typeface="Arial" charset="0"/>
              </a:rPr>
              <a:t>REMAS-CA</a:t>
            </a:r>
          </a:p>
        </p:txBody>
      </p:sp>
      <p:pic>
        <p:nvPicPr>
          <p:cNvPr id="7782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676400"/>
            <a:ext cx="9144000" cy="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30" name="TextBox 7"/>
          <p:cNvSpPr txBox="1">
            <a:spLocks noChangeArrowheads="1"/>
          </p:cNvSpPr>
          <p:nvPr/>
        </p:nvSpPr>
        <p:spPr bwMode="auto">
          <a:xfrm>
            <a:off x="3962400" y="4267200"/>
            <a:ext cx="1150938" cy="70802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pPr>
              <a:spcBef>
                <a:spcPct val="0"/>
              </a:spcBef>
              <a:buClrTx/>
            </a:pPr>
            <a:r>
              <a:rPr lang="en-US" sz="2000" i="1">
                <a:solidFill>
                  <a:schemeClr val="tx1"/>
                </a:solidFill>
                <a:latin typeface="Times New Roman" pitchFamily="18" charset="0"/>
                <a:cs typeface="Arial" charset="0"/>
              </a:rPr>
              <a:t>p</a:t>
            </a:r>
            <a:r>
              <a:rPr lang="en-US" sz="2000">
                <a:solidFill>
                  <a:schemeClr val="tx1"/>
                </a:solidFill>
                <a:latin typeface="Times New Roman" pitchFamily="18" charset="0"/>
                <a:cs typeface="Arial" charset="0"/>
              </a:rPr>
              <a:t> &lt; .04</a:t>
            </a:r>
          </a:p>
          <a:p>
            <a:pPr>
              <a:spcBef>
                <a:spcPct val="0"/>
              </a:spcBef>
              <a:buClrTx/>
            </a:pPr>
            <a:r>
              <a:rPr lang="en-US" sz="2000">
                <a:solidFill>
                  <a:schemeClr val="tx1"/>
                </a:solidFill>
                <a:latin typeface="Times New Roman" pitchFamily="18" charset="0"/>
                <a:cs typeface="Arial" charset="0"/>
              </a:rPr>
              <a:t>RR=4.56</a:t>
            </a:r>
            <a:endParaRPr lang="en-US" sz="2000">
              <a:solidFill>
                <a:schemeClr val="tx1"/>
              </a:solidFill>
              <a:latin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381000" y="304800"/>
            <a:ext cx="8458200" cy="1143000"/>
          </a:xfrm>
        </p:spPr>
        <p:txBody>
          <a:bodyPr/>
          <a:lstStyle/>
          <a:p>
            <a:r>
              <a:rPr lang="en-US" sz="4000" b="1" dirty="0" smtClean="0">
                <a:solidFill>
                  <a:srgbClr val="002060"/>
                </a:solidFill>
              </a:rPr>
              <a:t>Percent of </a:t>
            </a:r>
            <a:r>
              <a:rPr lang="en-US" sz="4000" b="1" dirty="0">
                <a:solidFill>
                  <a:srgbClr val="002060"/>
                </a:solidFill>
              </a:rPr>
              <a:t>Ethnic Minorities </a:t>
            </a:r>
            <a:r>
              <a:rPr lang="en-US" sz="4000" b="1" dirty="0" smtClean="0">
                <a:solidFill>
                  <a:srgbClr val="002060"/>
                </a:solidFill>
              </a:rPr>
              <a:t>Using Condoms &gt;80% with Casual Partners</a:t>
            </a:r>
            <a:endParaRPr lang="en-US" dirty="0" smtClean="0"/>
          </a:p>
        </p:txBody>
      </p:sp>
      <p:graphicFrame>
        <p:nvGraphicFramePr>
          <p:cNvPr id="78851" name="Content Placeholder 3"/>
          <p:cNvGraphicFramePr>
            <a:graphicFrameLocks noGrp="1"/>
          </p:cNvGraphicFramePr>
          <p:nvPr>
            <p:ph idx="1"/>
          </p:nvPr>
        </p:nvGraphicFramePr>
        <p:xfrm>
          <a:off x="635000" y="1854200"/>
          <a:ext cx="7874000" cy="4521200"/>
        </p:xfrm>
        <a:graphic>
          <a:graphicData uri="http://schemas.openxmlformats.org/presentationml/2006/ole">
            <mc:AlternateContent xmlns:mc="http://schemas.openxmlformats.org/markup-compatibility/2006">
              <mc:Choice xmlns:v="urn:schemas-microsoft-com:vml" Requires="v">
                <p:oleObj spid="_x0000_s78861" r:id="rId5" imgW="7876715" imgH="4523624" progId="Excel.Chart.8">
                  <p:embed/>
                </p:oleObj>
              </mc:Choice>
              <mc:Fallback>
                <p:oleObj r:id="rId5" imgW="7876715" imgH="4523624" progId="Excel.Chart.8">
                  <p:embed/>
                  <p:pic>
                    <p:nvPicPr>
                      <p:cNvPr id="0" name="Content Placeholder 3"/>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000" y="1854200"/>
                        <a:ext cx="78740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8852" name="TextBox 4"/>
          <p:cNvSpPr txBox="1">
            <a:spLocks noChangeArrowheads="1"/>
          </p:cNvSpPr>
          <p:nvPr/>
        </p:nvSpPr>
        <p:spPr bwMode="auto">
          <a:xfrm>
            <a:off x="2209800" y="5316538"/>
            <a:ext cx="157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bg2"/>
                </a:solidFill>
                <a:latin typeface="Batang" pitchFamily="18" charset="-127"/>
              </a:defRPr>
            </a:lvl1pPr>
            <a:lvl2pPr marL="742950" indent="-285750">
              <a:defRPr sz="2200" b="1">
                <a:solidFill>
                  <a:schemeClr val="bg2"/>
                </a:solidFill>
                <a:latin typeface="Batang" pitchFamily="18" charset="-127"/>
              </a:defRPr>
            </a:lvl2pPr>
            <a:lvl3pPr marL="1143000" indent="-228600">
              <a:defRPr sz="2200" b="1">
                <a:solidFill>
                  <a:schemeClr val="bg2"/>
                </a:solidFill>
                <a:latin typeface="Batang" pitchFamily="18" charset="-127"/>
              </a:defRPr>
            </a:lvl3pPr>
            <a:lvl4pPr marL="1600200" indent="-228600">
              <a:defRPr sz="2200" b="1">
                <a:solidFill>
                  <a:schemeClr val="bg2"/>
                </a:solidFill>
                <a:latin typeface="Batang" pitchFamily="18" charset="-127"/>
              </a:defRPr>
            </a:lvl4pPr>
            <a:lvl5pPr marL="2057400" indent="-228600">
              <a:defRPr sz="2200" b="1">
                <a:solidFill>
                  <a:schemeClr val="bg2"/>
                </a:solidFill>
                <a:latin typeface="Batang" pitchFamily="18" charset="-127"/>
              </a:defRPr>
            </a:lvl5pPr>
            <a:lvl6pPr marL="2514600" indent="-228600" eaLnBrk="0" fontAlgn="base" hangingPunct="0">
              <a:spcBef>
                <a:spcPct val="15000"/>
              </a:spcBef>
              <a:spcAft>
                <a:spcPct val="0"/>
              </a:spcAft>
              <a:buClr>
                <a:schemeClr val="bg2"/>
              </a:buClr>
              <a:defRPr sz="2200" b="1">
                <a:solidFill>
                  <a:schemeClr val="bg2"/>
                </a:solidFill>
                <a:latin typeface="Batang" pitchFamily="18" charset="-127"/>
              </a:defRPr>
            </a:lvl6pPr>
            <a:lvl7pPr marL="2971800" indent="-228600" eaLnBrk="0" fontAlgn="base" hangingPunct="0">
              <a:spcBef>
                <a:spcPct val="15000"/>
              </a:spcBef>
              <a:spcAft>
                <a:spcPct val="0"/>
              </a:spcAft>
              <a:buClr>
                <a:schemeClr val="bg2"/>
              </a:buClr>
              <a:defRPr sz="2200" b="1">
                <a:solidFill>
                  <a:schemeClr val="bg2"/>
                </a:solidFill>
                <a:latin typeface="Batang" pitchFamily="18" charset="-127"/>
              </a:defRPr>
            </a:lvl7pPr>
            <a:lvl8pPr marL="3429000" indent="-228600" eaLnBrk="0" fontAlgn="base" hangingPunct="0">
              <a:spcBef>
                <a:spcPct val="15000"/>
              </a:spcBef>
              <a:spcAft>
                <a:spcPct val="0"/>
              </a:spcAft>
              <a:buClr>
                <a:schemeClr val="bg2"/>
              </a:buClr>
              <a:defRPr sz="2200" b="1">
                <a:solidFill>
                  <a:schemeClr val="bg2"/>
                </a:solidFill>
                <a:latin typeface="Batang" pitchFamily="18" charset="-127"/>
              </a:defRPr>
            </a:lvl8pPr>
            <a:lvl9pPr marL="3886200" indent="-228600" eaLnBrk="0" fontAlgn="base" hangingPunct="0">
              <a:spcBef>
                <a:spcPct val="15000"/>
              </a:spcBef>
              <a:spcAft>
                <a:spcPct val="0"/>
              </a:spcAft>
              <a:buClr>
                <a:schemeClr val="bg2"/>
              </a:buClr>
              <a:defRPr sz="2200" b="1">
                <a:solidFill>
                  <a:schemeClr val="bg2"/>
                </a:solidFill>
                <a:latin typeface="Batang" pitchFamily="18" charset="-127"/>
              </a:defRPr>
            </a:lvl9pPr>
          </a:lstStyle>
          <a:p>
            <a:r>
              <a:rPr lang="en-US" sz="2000">
                <a:solidFill>
                  <a:srgbClr val="006600"/>
                </a:solidFill>
                <a:latin typeface="Arial" charset="0"/>
                <a:cs typeface="Arial" charset="0"/>
              </a:rPr>
              <a:t>REMAS-CA</a:t>
            </a:r>
          </a:p>
        </p:txBody>
      </p:sp>
      <p:pic>
        <p:nvPicPr>
          <p:cNvPr id="7885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676400"/>
            <a:ext cx="9144000" cy="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685800" y="0"/>
            <a:ext cx="8305800" cy="609600"/>
          </a:xfrm>
        </p:spPr>
        <p:txBody>
          <a:bodyPr anchor="b"/>
          <a:lstStyle/>
          <a:p>
            <a:pPr eaLnBrk="1" hangingPunct="1"/>
            <a:r>
              <a:rPr lang="en-US" sz="3200" b="1" dirty="0" smtClean="0">
                <a:solidFill>
                  <a:schemeClr val="bg1"/>
                </a:solidFill>
              </a:rPr>
              <a:t>Study Design for Culturally Adapting REMAS</a:t>
            </a:r>
          </a:p>
        </p:txBody>
      </p:sp>
      <p:sp>
        <p:nvSpPr>
          <p:cNvPr id="410627" name="Text Box 3"/>
          <p:cNvSpPr txBox="1">
            <a:spLocks noChangeArrowheads="1"/>
          </p:cNvSpPr>
          <p:nvPr/>
        </p:nvSpPr>
        <p:spPr bwMode="auto">
          <a:xfrm>
            <a:off x="1981200" y="830263"/>
            <a:ext cx="5486400" cy="646112"/>
          </a:xfrm>
          <a:prstGeom prst="rect">
            <a:avLst/>
          </a:prstGeom>
          <a:solidFill>
            <a:schemeClr val="accent2">
              <a:lumMod val="20000"/>
              <a:lumOff val="80000"/>
            </a:schemeClr>
          </a:solidFill>
          <a:ln w="25400">
            <a:solidFill>
              <a:schemeClr val="bg2"/>
            </a:solidFill>
            <a:miter lim="800000"/>
            <a:headEnd/>
            <a:tailEnd/>
          </a:ln>
        </p:spPr>
        <p:txBody>
          <a:bodyPr>
            <a:spAutoFit/>
          </a:bodyPr>
          <a:lstStyle/>
          <a:p>
            <a:pPr algn="ctr">
              <a:spcBef>
                <a:spcPts val="0"/>
              </a:spcBef>
              <a:buClrTx/>
              <a:defRPr/>
            </a:pPr>
            <a:r>
              <a:rPr lang="en-US" sz="1800" dirty="0">
                <a:solidFill>
                  <a:srgbClr val="006600"/>
                </a:solidFill>
                <a:latin typeface="Verdana" pitchFamily="34" charset="0"/>
                <a:cs typeface="Arial" pitchFamily="34" charset="0"/>
              </a:rPr>
              <a:t>Recruit Expert Panel for Delphi Process</a:t>
            </a:r>
          </a:p>
          <a:p>
            <a:pPr algn="ctr">
              <a:spcBef>
                <a:spcPts val="0"/>
              </a:spcBef>
              <a:buClrTx/>
              <a:defRPr/>
            </a:pPr>
            <a:r>
              <a:rPr lang="en-US" sz="1800" dirty="0">
                <a:solidFill>
                  <a:srgbClr val="A50021"/>
                </a:solidFill>
                <a:latin typeface="Verdana" pitchFamily="34" charset="0"/>
                <a:cs typeface="Arial" pitchFamily="34" charset="0"/>
              </a:rPr>
              <a:t>(3 Academic &amp; </a:t>
            </a:r>
            <a:r>
              <a:rPr lang="en-US" sz="1800" dirty="0">
                <a:solidFill>
                  <a:srgbClr val="C00000"/>
                </a:solidFill>
                <a:latin typeface="Verdana" pitchFamily="34" charset="0"/>
                <a:cs typeface="Arial" pitchFamily="34" charset="0"/>
              </a:rPr>
              <a:t>6</a:t>
            </a:r>
            <a:r>
              <a:rPr lang="en-US" sz="1800" dirty="0">
                <a:solidFill>
                  <a:srgbClr val="A50021"/>
                </a:solidFill>
                <a:latin typeface="Verdana" pitchFamily="34" charset="0"/>
                <a:cs typeface="Arial" pitchFamily="34" charset="0"/>
              </a:rPr>
              <a:t> Community Based)</a:t>
            </a:r>
          </a:p>
        </p:txBody>
      </p:sp>
      <p:sp>
        <p:nvSpPr>
          <p:cNvPr id="410628" name="Text Box 4"/>
          <p:cNvSpPr txBox="1">
            <a:spLocks noChangeArrowheads="1"/>
          </p:cNvSpPr>
          <p:nvPr/>
        </p:nvSpPr>
        <p:spPr bwMode="auto">
          <a:xfrm>
            <a:off x="1409700" y="3033713"/>
            <a:ext cx="6324600" cy="369887"/>
          </a:xfrm>
          <a:prstGeom prst="rect">
            <a:avLst/>
          </a:prstGeom>
          <a:solidFill>
            <a:schemeClr val="accent2">
              <a:lumMod val="20000"/>
              <a:lumOff val="80000"/>
            </a:schemeClr>
          </a:solidFill>
          <a:ln w="25400">
            <a:solidFill>
              <a:schemeClr val="bg2"/>
            </a:solidFill>
            <a:miter lim="800000"/>
            <a:headEnd/>
            <a:tailEnd/>
          </a:ln>
        </p:spPr>
        <p:txBody>
          <a:bodyPr>
            <a:spAutoFit/>
          </a:bodyPr>
          <a:lstStyle/>
          <a:p>
            <a:pPr algn="ctr">
              <a:spcBef>
                <a:spcPct val="50000"/>
              </a:spcBef>
              <a:buClrTx/>
              <a:defRPr/>
            </a:pPr>
            <a:r>
              <a:rPr lang="en-US" sz="1800" dirty="0">
                <a:solidFill>
                  <a:srgbClr val="006600"/>
                </a:solidFill>
                <a:latin typeface="Verdana" pitchFamily="34" charset="0"/>
                <a:cs typeface="Arial" pitchFamily="34" charset="0"/>
              </a:rPr>
              <a:t>Delphi Process Round 1 </a:t>
            </a:r>
            <a:endParaRPr lang="en-US" sz="1800" b="0" dirty="0">
              <a:solidFill>
                <a:srgbClr val="0000CC"/>
              </a:solidFill>
              <a:latin typeface="Verdana" pitchFamily="34" charset="0"/>
              <a:cs typeface="Arial" pitchFamily="34" charset="0"/>
            </a:endParaRPr>
          </a:p>
        </p:txBody>
      </p:sp>
      <p:sp>
        <p:nvSpPr>
          <p:cNvPr id="410630" name="Text Box 6"/>
          <p:cNvSpPr txBox="1">
            <a:spLocks noChangeArrowheads="1"/>
          </p:cNvSpPr>
          <p:nvPr/>
        </p:nvSpPr>
        <p:spPr bwMode="auto">
          <a:xfrm>
            <a:off x="285750" y="1779588"/>
            <a:ext cx="8458200" cy="944562"/>
          </a:xfrm>
          <a:prstGeom prst="rect">
            <a:avLst/>
          </a:prstGeom>
          <a:solidFill>
            <a:schemeClr val="accent2">
              <a:lumMod val="20000"/>
              <a:lumOff val="80000"/>
            </a:schemeClr>
          </a:solidFill>
          <a:ln w="25400">
            <a:solidFill>
              <a:schemeClr val="bg2"/>
            </a:solidFill>
            <a:miter lim="800000"/>
            <a:headEnd/>
            <a:tailEnd/>
          </a:ln>
        </p:spPr>
        <p:txBody>
          <a:bodyPr>
            <a:spAutoFit/>
          </a:bodyPr>
          <a:lstStyle/>
          <a:p>
            <a:pPr algn="ctr">
              <a:spcBef>
                <a:spcPts val="200"/>
              </a:spcBef>
              <a:buClrTx/>
              <a:defRPr/>
            </a:pPr>
            <a:r>
              <a:rPr lang="en-US" sz="1800" dirty="0">
                <a:solidFill>
                  <a:srgbClr val="006600"/>
                </a:solidFill>
                <a:latin typeface="Verdana" pitchFamily="34" charset="0"/>
                <a:cs typeface="Arial" pitchFamily="34" charset="0"/>
              </a:rPr>
              <a:t>Prepare Delphi Process </a:t>
            </a:r>
            <a:r>
              <a:rPr lang="en-US" sz="1800" dirty="0">
                <a:solidFill>
                  <a:srgbClr val="006600"/>
                </a:solidFill>
                <a:latin typeface="Verdana" pitchFamily="34" charset="0"/>
              </a:rPr>
              <a:t>Round 1 </a:t>
            </a:r>
            <a:r>
              <a:rPr lang="en-US" sz="1800" dirty="0">
                <a:solidFill>
                  <a:srgbClr val="006600"/>
                </a:solidFill>
                <a:latin typeface="Verdana" pitchFamily="34" charset="0"/>
                <a:cs typeface="Arial" pitchFamily="34" charset="0"/>
              </a:rPr>
              <a:t>Materials</a:t>
            </a:r>
          </a:p>
          <a:p>
            <a:pPr algn="ctr">
              <a:spcBef>
                <a:spcPts val="200"/>
              </a:spcBef>
              <a:buClrTx/>
              <a:defRPr/>
            </a:pPr>
            <a:r>
              <a:rPr lang="en-US" sz="1600" dirty="0">
                <a:solidFill>
                  <a:srgbClr val="A50021"/>
                </a:solidFill>
                <a:latin typeface="Verdana" pitchFamily="34" charset="0"/>
                <a:cs typeface="Arial" pitchFamily="34" charset="0"/>
              </a:rPr>
              <a:t>(</a:t>
            </a:r>
            <a:r>
              <a:rPr lang="en-US" sz="1600" dirty="0">
                <a:solidFill>
                  <a:srgbClr val="C00000"/>
                </a:solidFill>
                <a:latin typeface="Verdana" pitchFamily="34" charset="0"/>
                <a:cs typeface="Arial" pitchFamily="34" charset="0"/>
              </a:rPr>
              <a:t>Literature Reviewed, REMAS Modules Grouped,</a:t>
            </a:r>
          </a:p>
          <a:p>
            <a:pPr algn="ctr">
              <a:spcBef>
                <a:spcPts val="200"/>
              </a:spcBef>
              <a:buClrTx/>
              <a:defRPr/>
            </a:pPr>
            <a:r>
              <a:rPr lang="en-US" sz="1600" dirty="0">
                <a:solidFill>
                  <a:srgbClr val="A50021"/>
                </a:solidFill>
                <a:latin typeface="Verdana" pitchFamily="34" charset="0"/>
                <a:cs typeface="Arial" pitchFamily="34" charset="0"/>
              </a:rPr>
              <a:t> </a:t>
            </a:r>
            <a:r>
              <a:rPr lang="en-US" sz="1600" dirty="0">
                <a:solidFill>
                  <a:srgbClr val="C00000"/>
                </a:solidFill>
                <a:latin typeface="Verdana" pitchFamily="34" charset="0"/>
                <a:cs typeface="Arial" pitchFamily="34" charset="0"/>
              </a:rPr>
              <a:t>Culturally Tailored Modules Identified, Reviewed &amp; Matched to REMAS)</a:t>
            </a:r>
          </a:p>
        </p:txBody>
      </p:sp>
      <p:sp>
        <p:nvSpPr>
          <p:cNvPr id="410633" name="AutoShape 9"/>
          <p:cNvSpPr>
            <a:spLocks noChangeArrowheads="1"/>
          </p:cNvSpPr>
          <p:nvPr/>
        </p:nvSpPr>
        <p:spPr bwMode="auto">
          <a:xfrm>
            <a:off x="4324350" y="1557338"/>
            <a:ext cx="508000" cy="190500"/>
          </a:xfrm>
          <a:prstGeom prst="downArrow">
            <a:avLst>
              <a:gd name="adj1" fmla="val 50000"/>
              <a:gd name="adj2" fmla="val 25000"/>
            </a:avLst>
          </a:prstGeom>
          <a:solidFill>
            <a:srgbClr val="800080"/>
          </a:solidFill>
          <a:ln w="9525">
            <a:solidFill>
              <a:schemeClr val="tx1"/>
            </a:solidFill>
            <a:miter lim="800000"/>
            <a:headEnd/>
            <a:tailEnd/>
          </a:ln>
        </p:spPr>
        <p:txBody>
          <a:bodyPr vert="eaVert" wrap="none" anchor="ctr"/>
          <a:lstStyle/>
          <a:p>
            <a:pPr>
              <a:spcBef>
                <a:spcPct val="0"/>
              </a:spcBef>
              <a:buClrTx/>
            </a:pPr>
            <a:endParaRPr lang="en-US" sz="1800" b="0" dirty="0">
              <a:solidFill>
                <a:schemeClr val="tx1"/>
              </a:solidFill>
              <a:latin typeface="Verdana" pitchFamily="34" charset="0"/>
              <a:cs typeface="Arial" charset="0"/>
            </a:endParaRPr>
          </a:p>
        </p:txBody>
      </p:sp>
      <p:sp>
        <p:nvSpPr>
          <p:cNvPr id="50183" name="Line 17"/>
          <p:cNvSpPr>
            <a:spLocks noChangeShapeType="1"/>
          </p:cNvSpPr>
          <p:nvPr/>
        </p:nvSpPr>
        <p:spPr bwMode="auto">
          <a:xfrm>
            <a:off x="0" y="685800"/>
            <a:ext cx="9144000" cy="0"/>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10642" name="Text Box 6"/>
          <p:cNvSpPr txBox="1">
            <a:spLocks noChangeArrowheads="1"/>
          </p:cNvSpPr>
          <p:nvPr/>
        </p:nvSpPr>
        <p:spPr bwMode="auto">
          <a:xfrm>
            <a:off x="261938" y="3659188"/>
            <a:ext cx="8458200" cy="615950"/>
          </a:xfrm>
          <a:prstGeom prst="rect">
            <a:avLst/>
          </a:prstGeom>
          <a:solidFill>
            <a:schemeClr val="accent2">
              <a:lumMod val="20000"/>
              <a:lumOff val="80000"/>
            </a:schemeClr>
          </a:solidFill>
          <a:ln w="25400">
            <a:solidFill>
              <a:schemeClr val="bg2"/>
            </a:solidFill>
            <a:miter lim="800000"/>
            <a:headEnd/>
            <a:tailEnd/>
          </a:ln>
        </p:spPr>
        <p:txBody>
          <a:bodyPr>
            <a:spAutoFit/>
          </a:bodyPr>
          <a:lstStyle/>
          <a:p>
            <a:pPr algn="ctr">
              <a:spcBef>
                <a:spcPts val="0"/>
              </a:spcBef>
              <a:buClrTx/>
              <a:defRPr/>
            </a:pPr>
            <a:r>
              <a:rPr lang="en-US" sz="1800" dirty="0">
                <a:solidFill>
                  <a:srgbClr val="006600"/>
                </a:solidFill>
                <a:latin typeface="Verdana" pitchFamily="34" charset="0"/>
                <a:cs typeface="Arial" pitchFamily="34" charset="0"/>
              </a:rPr>
              <a:t>Prepare Delphi Process </a:t>
            </a:r>
            <a:r>
              <a:rPr lang="en-US" sz="1800" dirty="0">
                <a:solidFill>
                  <a:srgbClr val="006600"/>
                </a:solidFill>
                <a:latin typeface="Verdana" pitchFamily="34" charset="0"/>
              </a:rPr>
              <a:t>Round 2 </a:t>
            </a:r>
            <a:r>
              <a:rPr lang="en-US" sz="1800" dirty="0">
                <a:solidFill>
                  <a:srgbClr val="006600"/>
                </a:solidFill>
                <a:latin typeface="Verdana" pitchFamily="34" charset="0"/>
                <a:cs typeface="Arial" pitchFamily="34" charset="0"/>
              </a:rPr>
              <a:t>Materials</a:t>
            </a:r>
            <a:r>
              <a:rPr lang="en-US" sz="1800" dirty="0">
                <a:solidFill>
                  <a:srgbClr val="0000CC"/>
                </a:solidFill>
                <a:latin typeface="Verdana" pitchFamily="34" charset="0"/>
                <a:cs typeface="Arial" pitchFamily="34" charset="0"/>
              </a:rPr>
              <a:t> </a:t>
            </a:r>
            <a:endParaRPr lang="en-US" sz="1800" dirty="0">
              <a:solidFill>
                <a:srgbClr val="006600"/>
              </a:solidFill>
              <a:latin typeface="Verdana" pitchFamily="34" charset="0"/>
              <a:cs typeface="Arial" pitchFamily="34" charset="0"/>
            </a:endParaRPr>
          </a:p>
          <a:p>
            <a:pPr algn="ctr">
              <a:spcBef>
                <a:spcPts val="0"/>
              </a:spcBef>
              <a:buClrTx/>
              <a:defRPr/>
            </a:pPr>
            <a:r>
              <a:rPr lang="en-US" sz="1600" dirty="0">
                <a:solidFill>
                  <a:srgbClr val="A50021"/>
                </a:solidFill>
                <a:latin typeface="Verdana" pitchFamily="34" charset="0"/>
                <a:cs typeface="Arial" pitchFamily="34" charset="0"/>
              </a:rPr>
              <a:t>(Round 1 Results, Suggested Changes to REMAS) </a:t>
            </a:r>
          </a:p>
        </p:txBody>
      </p:sp>
      <p:sp>
        <p:nvSpPr>
          <p:cNvPr id="410643" name="AutoShape 16"/>
          <p:cNvSpPr>
            <a:spLocks noChangeArrowheads="1"/>
          </p:cNvSpPr>
          <p:nvPr/>
        </p:nvSpPr>
        <p:spPr bwMode="auto">
          <a:xfrm>
            <a:off x="4360863" y="3436938"/>
            <a:ext cx="533400" cy="195262"/>
          </a:xfrm>
          <a:prstGeom prst="downArrow">
            <a:avLst>
              <a:gd name="adj1" fmla="val 50000"/>
              <a:gd name="adj2" fmla="val 25000"/>
            </a:avLst>
          </a:prstGeom>
          <a:solidFill>
            <a:srgbClr val="800080"/>
          </a:solidFill>
          <a:ln w="9525">
            <a:solidFill>
              <a:schemeClr val="tx1"/>
            </a:solidFill>
            <a:miter lim="800000"/>
            <a:headEnd/>
            <a:tailEnd/>
          </a:ln>
        </p:spPr>
        <p:txBody>
          <a:bodyPr vert="eaVert" wrap="none" anchor="ctr"/>
          <a:lstStyle/>
          <a:p>
            <a:pPr>
              <a:spcBef>
                <a:spcPct val="0"/>
              </a:spcBef>
              <a:buClrTx/>
            </a:pPr>
            <a:endParaRPr lang="en-US" sz="1800" b="0" dirty="0">
              <a:solidFill>
                <a:schemeClr val="tx1"/>
              </a:solidFill>
              <a:latin typeface="Verdana" pitchFamily="34" charset="0"/>
              <a:cs typeface="Arial" charset="0"/>
            </a:endParaRPr>
          </a:p>
        </p:txBody>
      </p:sp>
      <p:sp>
        <p:nvSpPr>
          <p:cNvPr id="410644" name="Text Box 4"/>
          <p:cNvSpPr txBox="1">
            <a:spLocks noChangeArrowheads="1"/>
          </p:cNvSpPr>
          <p:nvPr/>
        </p:nvSpPr>
        <p:spPr bwMode="auto">
          <a:xfrm>
            <a:off x="1363663" y="4640263"/>
            <a:ext cx="6938962" cy="369887"/>
          </a:xfrm>
          <a:prstGeom prst="rect">
            <a:avLst/>
          </a:prstGeom>
          <a:solidFill>
            <a:schemeClr val="accent2">
              <a:lumMod val="20000"/>
              <a:lumOff val="80000"/>
            </a:schemeClr>
          </a:solidFill>
          <a:ln w="25400">
            <a:solidFill>
              <a:schemeClr val="bg2"/>
            </a:solidFill>
            <a:miter lim="800000"/>
            <a:headEnd/>
            <a:tailEnd/>
          </a:ln>
        </p:spPr>
        <p:txBody>
          <a:bodyPr>
            <a:spAutoFit/>
          </a:bodyPr>
          <a:lstStyle/>
          <a:p>
            <a:pPr algn="ctr">
              <a:spcBef>
                <a:spcPts val="0"/>
              </a:spcBef>
              <a:buClrTx/>
              <a:defRPr/>
            </a:pPr>
            <a:r>
              <a:rPr lang="en-US" sz="1800" dirty="0">
                <a:solidFill>
                  <a:srgbClr val="006600"/>
                </a:solidFill>
                <a:latin typeface="Verdana" pitchFamily="34" charset="0"/>
                <a:cs typeface="Arial" charset="0"/>
              </a:rPr>
              <a:t>Delphi Process Round 2 – </a:t>
            </a:r>
            <a:r>
              <a:rPr lang="en-US" sz="1800" dirty="0">
                <a:solidFill>
                  <a:srgbClr val="C00000"/>
                </a:solidFill>
                <a:latin typeface="Verdana" pitchFamily="34" charset="0"/>
                <a:cs typeface="Arial" charset="0"/>
              </a:rPr>
              <a:t>Review Revised Manual</a:t>
            </a:r>
            <a:endParaRPr lang="en-US" sz="1800" b="0" dirty="0">
              <a:solidFill>
                <a:srgbClr val="C00000"/>
              </a:solidFill>
              <a:latin typeface="Verdana" pitchFamily="34" charset="0"/>
              <a:cs typeface="Arial" charset="0"/>
            </a:endParaRPr>
          </a:p>
        </p:txBody>
      </p:sp>
      <p:sp>
        <p:nvSpPr>
          <p:cNvPr id="410645" name="AutoShape 16"/>
          <p:cNvSpPr>
            <a:spLocks noChangeArrowheads="1"/>
          </p:cNvSpPr>
          <p:nvPr/>
        </p:nvSpPr>
        <p:spPr bwMode="auto">
          <a:xfrm>
            <a:off x="4362450" y="4362450"/>
            <a:ext cx="419100" cy="228600"/>
          </a:xfrm>
          <a:prstGeom prst="downArrow">
            <a:avLst>
              <a:gd name="adj1" fmla="val 50000"/>
              <a:gd name="adj2" fmla="val 25000"/>
            </a:avLst>
          </a:prstGeom>
          <a:solidFill>
            <a:srgbClr val="800080"/>
          </a:solidFill>
          <a:ln w="9525">
            <a:solidFill>
              <a:schemeClr val="tx1"/>
            </a:solidFill>
            <a:miter lim="800000"/>
            <a:headEnd/>
            <a:tailEnd/>
          </a:ln>
        </p:spPr>
        <p:txBody>
          <a:bodyPr vert="eaVert" wrap="none" anchor="ctr"/>
          <a:lstStyle/>
          <a:p>
            <a:pPr>
              <a:spcBef>
                <a:spcPct val="0"/>
              </a:spcBef>
              <a:buClrTx/>
            </a:pPr>
            <a:endParaRPr lang="en-US" sz="1800" b="0" dirty="0">
              <a:solidFill>
                <a:schemeClr val="tx1"/>
              </a:solidFill>
              <a:latin typeface="Verdana" pitchFamily="34" charset="0"/>
              <a:cs typeface="Arial" charset="0"/>
            </a:endParaRPr>
          </a:p>
        </p:txBody>
      </p:sp>
      <p:sp>
        <p:nvSpPr>
          <p:cNvPr id="410648" name="Text Box 4"/>
          <p:cNvSpPr txBox="1">
            <a:spLocks noChangeArrowheads="1"/>
          </p:cNvSpPr>
          <p:nvPr/>
        </p:nvSpPr>
        <p:spPr bwMode="auto">
          <a:xfrm>
            <a:off x="90488" y="5229225"/>
            <a:ext cx="2133600" cy="461963"/>
          </a:xfrm>
          <a:prstGeom prst="rect">
            <a:avLst/>
          </a:prstGeom>
          <a:solidFill>
            <a:schemeClr val="accent2">
              <a:lumMod val="20000"/>
              <a:lumOff val="80000"/>
            </a:schemeClr>
          </a:solidFill>
          <a:ln w="25400">
            <a:solidFill>
              <a:schemeClr val="bg2"/>
            </a:solidFill>
            <a:miter lim="800000"/>
            <a:headEnd/>
            <a:tailEnd/>
          </a:ln>
        </p:spPr>
        <p:txBody>
          <a:bodyPr>
            <a:spAutoFit/>
          </a:bodyPr>
          <a:lstStyle/>
          <a:p>
            <a:pPr algn="ctr">
              <a:spcBef>
                <a:spcPct val="50000"/>
              </a:spcBef>
              <a:buClrTx/>
              <a:defRPr/>
            </a:pPr>
            <a:r>
              <a:rPr lang="en-US" sz="2400" dirty="0">
                <a:solidFill>
                  <a:srgbClr val="3333CC"/>
                </a:solidFill>
                <a:latin typeface="Verdana" pitchFamily="34" charset="0"/>
                <a:cs typeface="Arial" charset="0"/>
              </a:rPr>
              <a:t>REMAS-CA</a:t>
            </a:r>
          </a:p>
        </p:txBody>
      </p:sp>
      <p:sp>
        <p:nvSpPr>
          <p:cNvPr id="18" name="AutoShape 9"/>
          <p:cNvSpPr>
            <a:spLocks noChangeArrowheads="1"/>
          </p:cNvSpPr>
          <p:nvPr/>
        </p:nvSpPr>
        <p:spPr bwMode="auto">
          <a:xfrm>
            <a:off x="4324350" y="2819400"/>
            <a:ext cx="649288" cy="190500"/>
          </a:xfrm>
          <a:prstGeom prst="downArrow">
            <a:avLst>
              <a:gd name="adj1" fmla="val 50000"/>
              <a:gd name="adj2" fmla="val 25000"/>
            </a:avLst>
          </a:prstGeom>
          <a:solidFill>
            <a:srgbClr val="800080"/>
          </a:solidFill>
          <a:ln w="9525">
            <a:solidFill>
              <a:schemeClr val="tx1"/>
            </a:solidFill>
            <a:miter lim="800000"/>
            <a:headEnd/>
            <a:tailEnd/>
          </a:ln>
        </p:spPr>
        <p:txBody>
          <a:bodyPr vert="eaVert" wrap="none" anchor="ctr"/>
          <a:lstStyle/>
          <a:p>
            <a:pPr>
              <a:spcBef>
                <a:spcPct val="0"/>
              </a:spcBef>
              <a:buClrTx/>
            </a:pPr>
            <a:endParaRPr lang="en-US" sz="1800" b="0" dirty="0">
              <a:solidFill>
                <a:schemeClr val="tx1"/>
              </a:solidFill>
              <a:latin typeface="Verdana" pitchFamily="34" charset="0"/>
              <a:cs typeface="Arial" charset="0"/>
            </a:endParaRPr>
          </a:p>
        </p:txBody>
      </p:sp>
      <p:cxnSp>
        <p:nvCxnSpPr>
          <p:cNvPr id="50190" name="Straight Arrow Connector 2"/>
          <p:cNvCxnSpPr>
            <a:cxnSpLocks noChangeShapeType="1"/>
          </p:cNvCxnSpPr>
          <p:nvPr/>
        </p:nvCxnSpPr>
        <p:spPr bwMode="auto">
          <a:xfrm flipH="1">
            <a:off x="3413125" y="5816600"/>
            <a:ext cx="381000" cy="325438"/>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cxnSp>
        <p:nvCxnSpPr>
          <p:cNvPr id="50191" name="Straight Arrow Connector 4"/>
          <p:cNvCxnSpPr>
            <a:cxnSpLocks noChangeShapeType="1"/>
          </p:cNvCxnSpPr>
          <p:nvPr/>
        </p:nvCxnSpPr>
        <p:spPr bwMode="auto">
          <a:xfrm flipH="1">
            <a:off x="2379663" y="5148263"/>
            <a:ext cx="393700" cy="161925"/>
          </a:xfrm>
          <a:prstGeom prst="straightConnector1">
            <a:avLst/>
          </a:prstGeom>
          <a:noFill/>
          <a:ln w="63500" algn="ctr">
            <a:solidFill>
              <a:srgbClr val="800080"/>
            </a:solidFill>
            <a:round/>
            <a:headEnd/>
            <a:tailEnd type="arrow" w="med" len="med"/>
          </a:ln>
          <a:extLst>
            <a:ext uri="{909E8E84-426E-40DD-AFC4-6F175D3DCCD1}">
              <a14:hiddenFill xmlns:a14="http://schemas.microsoft.com/office/drawing/2010/main">
                <a:noFill/>
              </a14:hiddenFill>
            </a:ext>
          </a:extLst>
        </p:spPr>
      </p:cxnSp>
      <p:cxnSp>
        <p:nvCxnSpPr>
          <p:cNvPr id="50192" name="Straight Arrow Connector 26"/>
          <p:cNvCxnSpPr>
            <a:cxnSpLocks noChangeShapeType="1"/>
          </p:cNvCxnSpPr>
          <p:nvPr/>
        </p:nvCxnSpPr>
        <p:spPr bwMode="auto">
          <a:xfrm>
            <a:off x="2306638" y="5495925"/>
            <a:ext cx="914400" cy="0"/>
          </a:xfrm>
          <a:prstGeom prst="straightConnector1">
            <a:avLst/>
          </a:prstGeom>
          <a:noFill/>
          <a:ln w="63500" algn="ctr">
            <a:solidFill>
              <a:srgbClr val="800080"/>
            </a:solidFill>
            <a:round/>
            <a:headEnd/>
            <a:tailEnd type="arrow" w="med" len="med"/>
          </a:ln>
          <a:extLst>
            <a:ext uri="{909E8E84-426E-40DD-AFC4-6F175D3DCCD1}">
              <a14:hiddenFill xmlns:a14="http://schemas.microsoft.com/office/drawing/2010/main">
                <a:noFill/>
              </a14:hiddenFill>
            </a:ext>
          </a:extLst>
        </p:spPr>
      </p:cxnSp>
      <p:sp>
        <p:nvSpPr>
          <p:cNvPr id="29" name="Text Box 4"/>
          <p:cNvSpPr txBox="1">
            <a:spLocks noChangeArrowheads="1"/>
          </p:cNvSpPr>
          <p:nvPr/>
        </p:nvSpPr>
        <p:spPr bwMode="auto">
          <a:xfrm>
            <a:off x="3413125" y="5275263"/>
            <a:ext cx="5272088" cy="369887"/>
          </a:xfrm>
          <a:prstGeom prst="rect">
            <a:avLst/>
          </a:prstGeom>
          <a:solidFill>
            <a:schemeClr val="accent5"/>
          </a:solidFill>
          <a:ln w="25400">
            <a:solidFill>
              <a:schemeClr val="bg2"/>
            </a:solidFill>
            <a:miter lim="800000"/>
            <a:headEnd/>
            <a:tailEnd/>
          </a:ln>
        </p:spPr>
        <p:txBody>
          <a:bodyPr>
            <a:spAutoFit/>
          </a:bodyPr>
          <a:lstStyle/>
          <a:p>
            <a:pPr algn="ctr">
              <a:spcBef>
                <a:spcPts val="0"/>
              </a:spcBef>
              <a:buClrTx/>
              <a:defRPr/>
            </a:pPr>
            <a:r>
              <a:rPr lang="en-US" sz="1800" dirty="0">
                <a:solidFill>
                  <a:srgbClr val="006600"/>
                </a:solidFill>
                <a:latin typeface="Verdana" pitchFamily="34" charset="0"/>
                <a:cs typeface="Arial" charset="0"/>
              </a:rPr>
              <a:t>Pilot Test at 4 Community </a:t>
            </a:r>
            <a:r>
              <a:rPr lang="en-US" sz="1800" dirty="0" err="1">
                <a:solidFill>
                  <a:srgbClr val="006600"/>
                </a:solidFill>
                <a:latin typeface="Verdana" pitchFamily="34" charset="0"/>
                <a:cs typeface="Arial" charset="0"/>
              </a:rPr>
              <a:t>Tx</a:t>
            </a:r>
            <a:r>
              <a:rPr lang="en-US" sz="1800" dirty="0">
                <a:solidFill>
                  <a:srgbClr val="006600"/>
                </a:solidFill>
                <a:latin typeface="Verdana" pitchFamily="34" charset="0"/>
                <a:cs typeface="Arial" charset="0"/>
              </a:rPr>
              <a:t> Programs </a:t>
            </a:r>
            <a:endParaRPr lang="en-US" sz="1800" b="0" dirty="0">
              <a:solidFill>
                <a:srgbClr val="C00000"/>
              </a:solidFill>
              <a:latin typeface="Verdana" pitchFamily="34" charset="0"/>
              <a:cs typeface="Arial" charset="0"/>
            </a:endParaRPr>
          </a:p>
        </p:txBody>
      </p:sp>
      <p:pic>
        <p:nvPicPr>
          <p:cNvPr id="50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0" y="5751513"/>
            <a:ext cx="6826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4300" y="6226175"/>
            <a:ext cx="4319588" cy="369888"/>
          </a:xfrm>
          <a:prstGeom prst="rect">
            <a:avLst/>
          </a:prstGeom>
          <a:solidFill>
            <a:schemeClr val="accent5"/>
          </a:solidFill>
          <a:ln>
            <a:solidFill>
              <a:schemeClr val="bg2"/>
            </a:solidFill>
          </a:ln>
        </p:spPr>
        <p:txBody>
          <a:bodyPr wrap="none">
            <a:spAutoFit/>
          </a:bodyPr>
          <a:lstStyle/>
          <a:p>
            <a:pPr>
              <a:defRPr/>
            </a:pPr>
            <a:r>
              <a:rPr lang="en-US" sz="1800" dirty="0">
                <a:solidFill>
                  <a:srgbClr val="008000"/>
                </a:solidFill>
                <a:latin typeface="Verdana" pitchFamily="34" charset="0"/>
                <a:ea typeface="Verdana" pitchFamily="34" charset="0"/>
                <a:cs typeface="Verdana" pitchFamily="34" charset="0"/>
              </a:rPr>
              <a:t>Compare Pilot </a:t>
            </a:r>
            <a:r>
              <a:rPr lang="en-US" sz="1800" dirty="0" err="1">
                <a:solidFill>
                  <a:srgbClr val="008000"/>
                </a:solidFill>
                <a:latin typeface="Verdana" pitchFamily="34" charset="0"/>
                <a:ea typeface="Verdana" pitchFamily="34" charset="0"/>
                <a:cs typeface="Verdana" pitchFamily="34" charset="0"/>
              </a:rPr>
              <a:t>Ss</a:t>
            </a:r>
            <a:r>
              <a:rPr lang="en-US" sz="1800" dirty="0">
                <a:solidFill>
                  <a:srgbClr val="008000"/>
                </a:solidFill>
                <a:latin typeface="Verdana" pitchFamily="34" charset="0"/>
                <a:ea typeface="Verdana" pitchFamily="34" charset="0"/>
                <a:cs typeface="Verdana" pitchFamily="34" charset="0"/>
              </a:rPr>
              <a:t> to </a:t>
            </a:r>
            <a:r>
              <a:rPr lang="en-US" sz="1800" dirty="0" err="1">
                <a:solidFill>
                  <a:srgbClr val="008000"/>
                </a:solidFill>
                <a:latin typeface="Verdana" pitchFamily="34" charset="0"/>
                <a:ea typeface="Verdana" pitchFamily="34" charset="0"/>
                <a:cs typeface="Verdana" pitchFamily="34" charset="0"/>
              </a:rPr>
              <a:t>Hx</a:t>
            </a:r>
            <a:r>
              <a:rPr lang="en-US" sz="1800" dirty="0">
                <a:solidFill>
                  <a:srgbClr val="008000"/>
                </a:solidFill>
                <a:latin typeface="Verdana" pitchFamily="34" charset="0"/>
                <a:ea typeface="Verdana" pitchFamily="34" charset="0"/>
                <a:cs typeface="Verdana" pitchFamily="34" charset="0"/>
              </a:rPr>
              <a:t> Controls</a:t>
            </a:r>
          </a:p>
        </p:txBody>
      </p:sp>
      <p:pic>
        <p:nvPicPr>
          <p:cNvPr id="1024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1115" y="5732824"/>
            <a:ext cx="682625" cy="549275"/>
          </a:xfrm>
          <a:prstGeom prst="rect">
            <a:avLst/>
          </a:prstGeom>
          <a:noFill/>
          <a:ln>
            <a:noFill/>
          </a:ln>
          <a:effectLst/>
          <a:scene3d>
            <a:camera prst="orthographicFront">
              <a:rot lat="21594000" lon="9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52963" y="5970588"/>
            <a:ext cx="4337050" cy="687387"/>
          </a:xfrm>
          <a:prstGeom prst="rect">
            <a:avLst/>
          </a:prstGeom>
          <a:solidFill>
            <a:schemeClr val="accent5"/>
          </a:solidFill>
          <a:ln>
            <a:solidFill>
              <a:schemeClr val="bg2"/>
            </a:solidFill>
          </a:ln>
        </p:spPr>
        <p:txBody>
          <a:bodyPr wrap="none">
            <a:spAutoFit/>
          </a:bodyPr>
          <a:lstStyle/>
          <a:p>
            <a:pPr>
              <a:defRPr/>
            </a:pPr>
            <a:r>
              <a:rPr lang="en-US" sz="1800" dirty="0">
                <a:solidFill>
                  <a:srgbClr val="008000"/>
                </a:solidFill>
                <a:latin typeface="Verdana" pitchFamily="34" charset="0"/>
                <a:ea typeface="Verdana" pitchFamily="34" charset="0"/>
                <a:cs typeface="Verdana" pitchFamily="34" charset="0"/>
              </a:rPr>
              <a:t>Conduct Patient Focus Groups &amp;</a:t>
            </a:r>
          </a:p>
          <a:p>
            <a:pPr>
              <a:defRPr/>
            </a:pPr>
            <a:r>
              <a:rPr lang="en-US" sz="1800" dirty="0">
                <a:solidFill>
                  <a:srgbClr val="008000"/>
                </a:solidFill>
                <a:latin typeface="Verdana" pitchFamily="34" charset="0"/>
                <a:ea typeface="Verdana" pitchFamily="34" charset="0"/>
                <a:cs typeface="Verdana" pitchFamily="34" charset="0"/>
              </a:rPr>
              <a:t> Counselor Exit Interviews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6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6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06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06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06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06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06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0644"/>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41064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5019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019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0194"/>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0240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1" nodeType="click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7" grpId="0" animBg="1"/>
      <p:bldP spid="410628" grpId="0" animBg="1"/>
      <p:bldP spid="410630" grpId="0" animBg="1"/>
      <p:bldP spid="410633" grpId="0" animBg="1"/>
      <p:bldP spid="410642" grpId="0" animBg="1"/>
      <p:bldP spid="410643" grpId="0" animBg="1"/>
      <p:bldP spid="410644" grpId="0" animBg="1"/>
      <p:bldP spid="410645" grpId="0" animBg="1"/>
      <p:bldP spid="410648" grpId="0" animBg="1"/>
      <p:bldP spid="18" grpId="0" animBg="1"/>
      <p:bldP spid="18" grpId="1" animBg="1"/>
      <p:bldP spid="29" grpId="0" animBg="1"/>
      <p:bldP spid="2"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381000" y="152400"/>
            <a:ext cx="8153400" cy="1219200"/>
          </a:xfrm>
        </p:spPr>
        <p:txBody>
          <a:bodyPr/>
          <a:lstStyle/>
          <a:p>
            <a:r>
              <a:rPr lang="en-US" sz="3600" b="1" smtClean="0">
                <a:solidFill>
                  <a:schemeClr val="bg1"/>
                </a:solidFill>
              </a:rPr>
              <a:t>Feedback from  </a:t>
            </a:r>
            <a:r>
              <a:rPr lang="en-US" sz="3600" b="1" smtClean="0">
                <a:solidFill>
                  <a:srgbClr val="C00000"/>
                </a:solidFill>
              </a:rPr>
              <a:t>Patient</a:t>
            </a:r>
            <a:r>
              <a:rPr lang="en-US" sz="3600" b="1" smtClean="0">
                <a:solidFill>
                  <a:schemeClr val="bg1"/>
                </a:solidFill>
              </a:rPr>
              <a:t> Focus Groups Following Pilot Testing of REMAS-CA </a:t>
            </a:r>
          </a:p>
        </p:txBody>
      </p:sp>
      <p:sp>
        <p:nvSpPr>
          <p:cNvPr id="3" name="Content Placeholder 2"/>
          <p:cNvSpPr>
            <a:spLocks noGrp="1"/>
          </p:cNvSpPr>
          <p:nvPr>
            <p:ph idx="1"/>
          </p:nvPr>
        </p:nvSpPr>
        <p:spPr>
          <a:xfrm>
            <a:off x="228600" y="1828800"/>
            <a:ext cx="8686800" cy="4876800"/>
          </a:xfrm>
        </p:spPr>
        <p:txBody>
          <a:bodyPr/>
          <a:lstStyle/>
          <a:p>
            <a:pPr marL="0" indent="0">
              <a:buFontTx/>
              <a:buNone/>
              <a:defRPr/>
            </a:pPr>
            <a:r>
              <a:rPr lang="en-US" sz="2400" b="1" i="1" dirty="0" smtClean="0">
                <a:solidFill>
                  <a:srgbClr val="800080"/>
                </a:solidFill>
              </a:rPr>
              <a:t>Likes</a:t>
            </a:r>
          </a:p>
          <a:p>
            <a:pPr marL="0" indent="0">
              <a:spcBef>
                <a:spcPts val="0"/>
              </a:spcBef>
              <a:buFontTx/>
              <a:buNone/>
              <a:defRPr/>
            </a:pPr>
            <a:r>
              <a:rPr lang="en-US" dirty="0" smtClean="0">
                <a:solidFill>
                  <a:schemeClr val="bg2"/>
                </a:solidFill>
              </a:rPr>
              <a:t>  </a:t>
            </a:r>
            <a:r>
              <a:rPr lang="en-US" sz="2200" b="1" dirty="0" smtClean="0">
                <a:solidFill>
                  <a:schemeClr val="bg2"/>
                </a:solidFill>
              </a:rPr>
              <a:t>Getting basic information about STI statistics &amp; safe sex options</a:t>
            </a:r>
          </a:p>
          <a:p>
            <a:pPr marL="0" indent="0">
              <a:buFontTx/>
              <a:buNone/>
              <a:defRPr/>
            </a:pPr>
            <a:r>
              <a:rPr lang="en-US" sz="2400" b="1" dirty="0" smtClean="0">
                <a:solidFill>
                  <a:schemeClr val="bg2"/>
                </a:solidFill>
              </a:rPr>
              <a:t>   Camaraderie of </a:t>
            </a:r>
            <a:r>
              <a:rPr lang="en-US" sz="2400" b="1" smtClean="0">
                <a:solidFill>
                  <a:schemeClr val="bg2"/>
                </a:solidFill>
              </a:rPr>
              <a:t>all men‘s </a:t>
            </a:r>
            <a:r>
              <a:rPr lang="en-US" sz="2400" b="1" dirty="0" smtClean="0">
                <a:solidFill>
                  <a:schemeClr val="bg2"/>
                </a:solidFill>
              </a:rPr>
              <a:t>group</a:t>
            </a:r>
          </a:p>
          <a:p>
            <a:pPr marL="0" indent="0">
              <a:buFontTx/>
              <a:buNone/>
              <a:defRPr/>
            </a:pPr>
            <a:r>
              <a:rPr lang="en-US" sz="2400" b="1" dirty="0" smtClean="0">
                <a:solidFill>
                  <a:schemeClr val="bg2"/>
                </a:solidFill>
              </a:rPr>
              <a:t>   Condom practice &amp; ♀ condom info</a:t>
            </a:r>
          </a:p>
          <a:p>
            <a:pPr marL="0" indent="0">
              <a:buFontTx/>
              <a:buNone/>
              <a:defRPr/>
            </a:pPr>
            <a:r>
              <a:rPr lang="en-US" sz="2400" b="1" dirty="0" smtClean="0">
                <a:solidFill>
                  <a:schemeClr val="bg2"/>
                </a:solidFill>
              </a:rPr>
              <a:t>   Safe place to talk about sensitive issues</a:t>
            </a:r>
          </a:p>
          <a:p>
            <a:pPr marL="0" indent="0">
              <a:buFontTx/>
              <a:buNone/>
              <a:defRPr/>
            </a:pPr>
            <a:r>
              <a:rPr lang="en-US" sz="2400" b="1" dirty="0" smtClean="0">
                <a:solidFill>
                  <a:schemeClr val="bg2"/>
                </a:solidFill>
              </a:rPr>
              <a:t>   Able to get in touch with positive values from childhood years</a:t>
            </a:r>
          </a:p>
          <a:p>
            <a:pPr marL="0" indent="0">
              <a:buFontTx/>
              <a:buNone/>
              <a:defRPr/>
            </a:pPr>
            <a:r>
              <a:rPr lang="en-US" sz="2400" b="1" dirty="0" smtClean="0">
                <a:solidFill>
                  <a:schemeClr val="bg2"/>
                </a:solidFill>
              </a:rPr>
              <a:t>   Surprised at how similar values were across cultures/ethnicity</a:t>
            </a:r>
          </a:p>
          <a:p>
            <a:pPr marL="0" indent="0">
              <a:spcBef>
                <a:spcPts val="0"/>
              </a:spcBef>
              <a:buFontTx/>
              <a:buNone/>
              <a:defRPr/>
            </a:pPr>
            <a:r>
              <a:rPr lang="en-US" sz="2400" b="1" dirty="0" smtClean="0">
                <a:solidFill>
                  <a:schemeClr val="bg2"/>
                </a:solidFill>
              </a:rPr>
              <a:t>   TALK tools helpful</a:t>
            </a:r>
          </a:p>
          <a:p>
            <a:pPr marL="0" indent="0">
              <a:spcBef>
                <a:spcPts val="0"/>
              </a:spcBef>
              <a:buFontTx/>
              <a:buNone/>
              <a:defRPr/>
            </a:pPr>
            <a:r>
              <a:rPr lang="en-US" sz="2400" b="1" i="1" dirty="0" smtClean="0">
                <a:solidFill>
                  <a:srgbClr val="800080"/>
                </a:solidFill>
              </a:rPr>
              <a:t>Wanted more</a:t>
            </a:r>
          </a:p>
          <a:p>
            <a:pPr marL="0" indent="0">
              <a:spcBef>
                <a:spcPts val="0"/>
              </a:spcBef>
              <a:buFontTx/>
              <a:buNone/>
              <a:defRPr/>
            </a:pPr>
            <a:r>
              <a:rPr lang="en-US" sz="2400" b="1" i="1" dirty="0" smtClean="0">
                <a:solidFill>
                  <a:srgbClr val="800080"/>
                </a:solidFill>
              </a:rPr>
              <a:t>  </a:t>
            </a:r>
            <a:r>
              <a:rPr lang="en-US" sz="2400" dirty="0" smtClean="0">
                <a:solidFill>
                  <a:schemeClr val="bg2"/>
                </a:solidFill>
              </a:rPr>
              <a:t> </a:t>
            </a:r>
            <a:r>
              <a:rPr lang="en-US" sz="2400" b="1" dirty="0" smtClean="0">
                <a:solidFill>
                  <a:schemeClr val="bg2"/>
                </a:solidFill>
              </a:rPr>
              <a:t>Help with talking to partners about enhancing sex</a:t>
            </a:r>
          </a:p>
          <a:p>
            <a:pPr>
              <a:defRPr/>
            </a:pPr>
            <a:endParaRPr lang="en-US" dirty="0"/>
          </a:p>
        </p:txBody>
      </p:sp>
      <p:pic>
        <p:nvPicPr>
          <p:cNvPr id="798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381000" y="152400"/>
            <a:ext cx="8382000" cy="1219200"/>
          </a:xfrm>
        </p:spPr>
        <p:txBody>
          <a:bodyPr/>
          <a:lstStyle/>
          <a:p>
            <a:r>
              <a:rPr lang="en-US" sz="3600" b="1" smtClean="0">
                <a:solidFill>
                  <a:schemeClr val="bg1"/>
                </a:solidFill>
              </a:rPr>
              <a:t>Feedback from </a:t>
            </a:r>
            <a:r>
              <a:rPr lang="en-US" sz="3600" b="1" smtClean="0">
                <a:solidFill>
                  <a:srgbClr val="C00000"/>
                </a:solidFill>
              </a:rPr>
              <a:t>Counselor</a:t>
            </a:r>
            <a:r>
              <a:rPr lang="en-US" sz="3600" b="1" smtClean="0">
                <a:solidFill>
                  <a:schemeClr val="bg1"/>
                </a:solidFill>
              </a:rPr>
              <a:t> Exit Interviews Following Pilot Testing of REMAS-CA </a:t>
            </a:r>
          </a:p>
        </p:txBody>
      </p:sp>
      <p:sp>
        <p:nvSpPr>
          <p:cNvPr id="3" name="Content Placeholder 2"/>
          <p:cNvSpPr>
            <a:spLocks noGrp="1"/>
          </p:cNvSpPr>
          <p:nvPr>
            <p:ph idx="1"/>
          </p:nvPr>
        </p:nvSpPr>
        <p:spPr>
          <a:xfrm>
            <a:off x="152400" y="1828800"/>
            <a:ext cx="8763000" cy="4876800"/>
          </a:xfrm>
        </p:spPr>
        <p:txBody>
          <a:bodyPr/>
          <a:lstStyle/>
          <a:p>
            <a:pPr marL="0" indent="0">
              <a:buFontTx/>
              <a:buNone/>
              <a:defRPr/>
            </a:pPr>
            <a:r>
              <a:rPr lang="en-US" sz="2400" b="1" i="1" dirty="0" smtClean="0">
                <a:solidFill>
                  <a:srgbClr val="800080"/>
                </a:solidFill>
              </a:rPr>
              <a:t>Likes</a:t>
            </a:r>
          </a:p>
          <a:p>
            <a:pPr marL="0" indent="0">
              <a:spcBef>
                <a:spcPts val="0"/>
              </a:spcBef>
              <a:buFontTx/>
              <a:buNone/>
              <a:defRPr/>
            </a:pPr>
            <a:r>
              <a:rPr lang="en-US" smtClean="0">
                <a:solidFill>
                  <a:schemeClr val="bg2"/>
                </a:solidFill>
              </a:rPr>
              <a:t>  </a:t>
            </a:r>
            <a:r>
              <a:rPr lang="en-US" sz="2200" b="1" dirty="0" smtClean="0">
                <a:solidFill>
                  <a:schemeClr val="bg2"/>
                </a:solidFill>
              </a:rPr>
              <a:t>Felt patients enjoyed and benefitted from sessions</a:t>
            </a:r>
          </a:p>
          <a:p>
            <a:pPr marL="0" indent="0">
              <a:spcBef>
                <a:spcPts val="0"/>
              </a:spcBef>
              <a:buFontTx/>
              <a:buNone/>
              <a:defRPr/>
            </a:pPr>
            <a:r>
              <a:rPr lang="en-US" sz="2200" b="1" dirty="0" smtClean="0">
                <a:solidFill>
                  <a:schemeClr val="bg2"/>
                </a:solidFill>
              </a:rPr>
              <a:t>   Generational &amp;ethnic diversity within the group helpful</a:t>
            </a:r>
          </a:p>
          <a:p>
            <a:pPr marL="0" indent="0">
              <a:spcBef>
                <a:spcPts val="0"/>
              </a:spcBef>
              <a:buFontTx/>
              <a:buNone/>
              <a:defRPr/>
            </a:pPr>
            <a:r>
              <a:rPr lang="en-US" sz="2200" b="1" dirty="0" smtClean="0">
                <a:solidFill>
                  <a:schemeClr val="bg2"/>
                </a:solidFill>
              </a:rPr>
              <a:t>   Session 4 surprisingly very impactful</a:t>
            </a:r>
          </a:p>
          <a:p>
            <a:pPr marL="0" indent="0">
              <a:spcBef>
                <a:spcPts val="0"/>
              </a:spcBef>
              <a:buFontTx/>
              <a:buNone/>
              <a:defRPr/>
            </a:pPr>
            <a:r>
              <a:rPr lang="en-US" sz="2200" b="1" dirty="0" smtClean="0">
                <a:solidFill>
                  <a:schemeClr val="bg2"/>
                </a:solidFill>
              </a:rPr>
              <a:t>   Co-therapy and use of a manual new &amp; challenging, but rewarding</a:t>
            </a:r>
          </a:p>
          <a:p>
            <a:pPr marL="0" indent="0">
              <a:buFontTx/>
              <a:buNone/>
              <a:defRPr/>
            </a:pPr>
            <a:r>
              <a:rPr lang="en-US" sz="2400" b="1" i="1" dirty="0" smtClean="0">
                <a:solidFill>
                  <a:srgbClr val="800080"/>
                </a:solidFill>
              </a:rPr>
              <a:t>Improvement suggestions</a:t>
            </a:r>
          </a:p>
          <a:p>
            <a:pPr marL="0" indent="0">
              <a:buFontTx/>
              <a:buNone/>
              <a:defRPr/>
            </a:pPr>
            <a:r>
              <a:rPr lang="en-US" sz="2400" b="1" i="1" dirty="0" smtClean="0">
                <a:solidFill>
                  <a:srgbClr val="800080"/>
                </a:solidFill>
              </a:rPr>
              <a:t>  </a:t>
            </a:r>
            <a:r>
              <a:rPr lang="en-US" sz="2400" dirty="0" smtClean="0">
                <a:solidFill>
                  <a:schemeClr val="bg2"/>
                </a:solidFill>
              </a:rPr>
              <a:t> </a:t>
            </a:r>
            <a:r>
              <a:rPr lang="en-US" sz="2400" b="1" dirty="0" smtClean="0">
                <a:solidFill>
                  <a:schemeClr val="bg2"/>
                </a:solidFill>
              </a:rPr>
              <a:t>Adjust movie clip use by spreading clips throughout sessions</a:t>
            </a:r>
          </a:p>
          <a:p>
            <a:pPr marL="0" indent="0">
              <a:spcBef>
                <a:spcPts val="0"/>
              </a:spcBef>
              <a:buFontTx/>
              <a:buNone/>
              <a:defRPr/>
            </a:pPr>
            <a:r>
              <a:rPr lang="en-US" sz="2400" b="1" dirty="0" smtClean="0">
                <a:solidFill>
                  <a:schemeClr val="bg2"/>
                </a:solidFill>
              </a:rPr>
              <a:t>    More time to deal with sensitive issues that emerge in session 4</a:t>
            </a:r>
          </a:p>
          <a:p>
            <a:pPr marL="0" indent="0">
              <a:spcBef>
                <a:spcPts val="0"/>
              </a:spcBef>
              <a:buFontTx/>
              <a:buNone/>
              <a:defRPr/>
            </a:pPr>
            <a:r>
              <a:rPr lang="en-US" sz="2400" b="1" dirty="0" smtClean="0">
                <a:solidFill>
                  <a:schemeClr val="bg2"/>
                </a:solidFill>
              </a:rPr>
              <a:t>    Focus more on disconnect between values and patient </a:t>
            </a:r>
          </a:p>
          <a:p>
            <a:pPr marL="0" indent="0">
              <a:spcBef>
                <a:spcPts val="0"/>
              </a:spcBef>
              <a:buFontTx/>
              <a:buNone/>
              <a:defRPr/>
            </a:pPr>
            <a:r>
              <a:rPr lang="en-US" sz="2400" b="1" dirty="0">
                <a:solidFill>
                  <a:schemeClr val="bg2"/>
                </a:solidFill>
              </a:rPr>
              <a:t> </a:t>
            </a:r>
            <a:r>
              <a:rPr lang="en-US" sz="2400" b="1" dirty="0" smtClean="0">
                <a:solidFill>
                  <a:schemeClr val="bg2"/>
                </a:solidFill>
              </a:rPr>
              <a:t>           behaviors in session 4</a:t>
            </a:r>
          </a:p>
          <a:p>
            <a:pPr marL="0" indent="0">
              <a:spcBef>
                <a:spcPts val="0"/>
              </a:spcBef>
              <a:buFontTx/>
              <a:buNone/>
              <a:defRPr/>
            </a:pPr>
            <a:r>
              <a:rPr lang="en-US" sz="2400" b="1" dirty="0" smtClean="0">
                <a:solidFill>
                  <a:schemeClr val="bg2"/>
                </a:solidFill>
              </a:rPr>
              <a:t>    Treat TALK tools like a sales pitch</a:t>
            </a:r>
          </a:p>
          <a:p>
            <a:pPr marL="0" indent="0">
              <a:spcBef>
                <a:spcPts val="0"/>
              </a:spcBef>
              <a:buFontTx/>
              <a:buNone/>
              <a:defRPr/>
            </a:pPr>
            <a:r>
              <a:rPr lang="en-US" sz="2400" b="1" dirty="0">
                <a:solidFill>
                  <a:schemeClr val="bg2"/>
                </a:solidFill>
              </a:rPr>
              <a:t> </a:t>
            </a:r>
            <a:r>
              <a:rPr lang="en-US" sz="2400" b="1" dirty="0" smtClean="0">
                <a:solidFill>
                  <a:schemeClr val="bg2"/>
                </a:solidFill>
              </a:rPr>
              <a:t>    Add more myths with a cultural bias </a:t>
            </a:r>
            <a:endParaRPr lang="en-US" sz="2400" dirty="0" smtClean="0"/>
          </a:p>
          <a:p>
            <a:pPr>
              <a:defRPr/>
            </a:pPr>
            <a:endParaRPr lang="en-US" dirty="0"/>
          </a:p>
        </p:txBody>
      </p:sp>
      <p:pic>
        <p:nvPicPr>
          <p:cNvPr id="809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09600" y="685800"/>
            <a:ext cx="8534400" cy="1249363"/>
          </a:xfrm>
        </p:spPr>
        <p:txBody>
          <a:bodyPr/>
          <a:lstStyle/>
          <a:p>
            <a:r>
              <a:rPr lang="en-US" sz="3000" b="1" i="1" smtClean="0">
                <a:solidFill>
                  <a:srgbClr val="A50021"/>
                </a:solidFill>
              </a:rPr>
              <a:t>      Clinical Trials Network ∙ Dissemination Library</a:t>
            </a:r>
          </a:p>
        </p:txBody>
      </p:sp>
      <p:pic>
        <p:nvPicPr>
          <p:cNvPr id="63491" name="Picture 3" descr="snowtran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2362200"/>
            <a:ext cx="2057400" cy="1490663"/>
          </a:xfrm>
          <a:noFill/>
        </p:spPr>
      </p:pic>
      <p:sp>
        <p:nvSpPr>
          <p:cNvPr id="63492" name="Rectangle 4"/>
          <p:cNvSpPr>
            <a:spLocks noChangeArrowheads="1"/>
          </p:cNvSpPr>
          <p:nvPr/>
        </p:nvSpPr>
        <p:spPr bwMode="auto">
          <a:xfrm>
            <a:off x="0" y="457200"/>
            <a:ext cx="9144000" cy="609600"/>
          </a:xfrm>
          <a:prstGeom prst="rect">
            <a:avLst/>
          </a:prstGeom>
          <a:solidFill>
            <a:srgbClr val="004080"/>
          </a:solidFill>
          <a:ln w="9525">
            <a:solidFill>
              <a:schemeClr val="tx1"/>
            </a:solidFill>
            <a:miter lim="800000"/>
            <a:headEnd/>
            <a:tailEnd/>
          </a:ln>
        </p:spPr>
        <p:txBody>
          <a:bodyPr wrap="none" anchor="ctr"/>
          <a:lstStyle/>
          <a:p>
            <a:pPr eaLnBrk="1" hangingPunct="1"/>
            <a:r>
              <a:rPr lang="en-US" sz="2400">
                <a:solidFill>
                  <a:schemeClr val="bg1"/>
                </a:solidFill>
                <a:latin typeface="Verdana" pitchFamily="34" charset="0"/>
              </a:rPr>
              <a:t>  </a:t>
            </a:r>
            <a:r>
              <a:rPr lang="en-US" sz="2400" b="0">
                <a:solidFill>
                  <a:schemeClr val="tx1"/>
                </a:solidFill>
                <a:latin typeface="Verdana" pitchFamily="34" charset="0"/>
              </a:rPr>
              <a:t>National</a:t>
            </a:r>
            <a:r>
              <a:rPr lang="en-US" sz="2400">
                <a:solidFill>
                  <a:schemeClr val="tx1"/>
                </a:solidFill>
                <a:latin typeface="Verdana" pitchFamily="34" charset="0"/>
              </a:rPr>
              <a:t> </a:t>
            </a:r>
            <a:r>
              <a:rPr lang="en-US" sz="2400" b="0">
                <a:solidFill>
                  <a:schemeClr val="tx1"/>
                </a:solidFill>
                <a:latin typeface="Verdana" pitchFamily="34" charset="0"/>
              </a:rPr>
              <a:t>Drug</a:t>
            </a:r>
            <a:r>
              <a:rPr lang="en-US" sz="2400">
                <a:solidFill>
                  <a:schemeClr val="tx1"/>
                </a:solidFill>
                <a:latin typeface="Verdana" pitchFamily="34" charset="0"/>
              </a:rPr>
              <a:t> </a:t>
            </a:r>
            <a:r>
              <a:rPr lang="en-US" sz="2400" b="0">
                <a:solidFill>
                  <a:schemeClr val="tx1"/>
                </a:solidFill>
                <a:latin typeface="Verdana" pitchFamily="34" charset="0"/>
              </a:rPr>
              <a:t>Abuse</a:t>
            </a:r>
            <a:r>
              <a:rPr lang="en-US" sz="2400">
                <a:solidFill>
                  <a:schemeClr val="tx1"/>
                </a:solidFill>
                <a:latin typeface="Verdana" pitchFamily="34" charset="0"/>
              </a:rPr>
              <a:t> </a:t>
            </a:r>
            <a:r>
              <a:rPr lang="en-US" sz="2400" b="0">
                <a:solidFill>
                  <a:schemeClr val="tx1"/>
                </a:solidFill>
                <a:latin typeface="Verdana" pitchFamily="34" charset="0"/>
              </a:rPr>
              <a:t>Treatment</a:t>
            </a:r>
          </a:p>
        </p:txBody>
      </p:sp>
      <p:sp>
        <p:nvSpPr>
          <p:cNvPr id="63493" name="Rectangle 5"/>
          <p:cNvSpPr>
            <a:spLocks noChangeArrowheads="1"/>
          </p:cNvSpPr>
          <p:nvPr/>
        </p:nvSpPr>
        <p:spPr bwMode="auto">
          <a:xfrm>
            <a:off x="0" y="1600200"/>
            <a:ext cx="9144000" cy="152400"/>
          </a:xfrm>
          <a:prstGeom prst="rect">
            <a:avLst/>
          </a:prstGeom>
          <a:solidFill>
            <a:srgbClr val="C0C0C0"/>
          </a:solidFill>
          <a:ln w="9525">
            <a:solidFill>
              <a:srgbClr val="004080"/>
            </a:solidFill>
            <a:miter lim="800000"/>
            <a:headEnd/>
            <a:tailEnd/>
          </a:ln>
        </p:spPr>
        <p:txBody>
          <a:bodyPr wrap="none" anchor="ctr"/>
          <a:lstStyle/>
          <a:p>
            <a:endParaRPr lang="en-US"/>
          </a:p>
        </p:txBody>
      </p:sp>
      <p:sp>
        <p:nvSpPr>
          <p:cNvPr id="63494" name="Text Box 6"/>
          <p:cNvSpPr txBox="1">
            <a:spLocks noChangeArrowheads="1"/>
          </p:cNvSpPr>
          <p:nvPr/>
        </p:nvSpPr>
        <p:spPr bwMode="auto">
          <a:xfrm>
            <a:off x="3657600" y="2667000"/>
            <a:ext cx="2895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2"/>
                </a:solidFill>
                <a:latin typeface="Arial" charset="0"/>
              </a:defRPr>
            </a:lvl1pPr>
            <a:lvl2pPr marL="742950" indent="-285750">
              <a:defRPr sz="1400" b="1">
                <a:solidFill>
                  <a:schemeClr val="bg2"/>
                </a:solidFill>
                <a:latin typeface="Arial" charset="0"/>
              </a:defRPr>
            </a:lvl2pPr>
            <a:lvl3pPr marL="1143000" indent="-228600">
              <a:defRPr sz="1400" b="1">
                <a:solidFill>
                  <a:schemeClr val="bg2"/>
                </a:solidFill>
                <a:latin typeface="Arial" charset="0"/>
              </a:defRPr>
            </a:lvl3pPr>
            <a:lvl4pPr marL="1600200" indent="-228600">
              <a:defRPr sz="1400" b="1">
                <a:solidFill>
                  <a:schemeClr val="bg2"/>
                </a:solidFill>
                <a:latin typeface="Arial" charset="0"/>
              </a:defRPr>
            </a:lvl4pPr>
            <a:lvl5pPr marL="2057400" indent="-228600">
              <a:defRPr sz="1400" b="1">
                <a:solidFill>
                  <a:schemeClr val="bg2"/>
                </a:solidFill>
                <a:latin typeface="Arial" charset="0"/>
              </a:defRPr>
            </a:lvl5pPr>
            <a:lvl6pPr marL="2514600" indent="-228600" eaLnBrk="0" fontAlgn="base" hangingPunct="0">
              <a:spcBef>
                <a:spcPct val="0"/>
              </a:spcBef>
              <a:spcAft>
                <a:spcPct val="0"/>
              </a:spcAft>
              <a:defRPr sz="1400" b="1">
                <a:solidFill>
                  <a:schemeClr val="bg2"/>
                </a:solidFill>
                <a:latin typeface="Arial" charset="0"/>
              </a:defRPr>
            </a:lvl6pPr>
            <a:lvl7pPr marL="2971800" indent="-228600" eaLnBrk="0" fontAlgn="base" hangingPunct="0">
              <a:spcBef>
                <a:spcPct val="0"/>
              </a:spcBef>
              <a:spcAft>
                <a:spcPct val="0"/>
              </a:spcAft>
              <a:defRPr sz="1400" b="1">
                <a:solidFill>
                  <a:schemeClr val="bg2"/>
                </a:solidFill>
                <a:latin typeface="Arial" charset="0"/>
              </a:defRPr>
            </a:lvl7pPr>
            <a:lvl8pPr marL="3429000" indent="-228600" eaLnBrk="0" fontAlgn="base" hangingPunct="0">
              <a:spcBef>
                <a:spcPct val="0"/>
              </a:spcBef>
              <a:spcAft>
                <a:spcPct val="0"/>
              </a:spcAft>
              <a:defRPr sz="1400" b="1">
                <a:solidFill>
                  <a:schemeClr val="bg2"/>
                </a:solidFill>
                <a:latin typeface="Arial" charset="0"/>
              </a:defRPr>
            </a:lvl8pPr>
            <a:lvl9pPr marL="3886200" indent="-228600" eaLnBrk="0" fontAlgn="base" hangingPunct="0">
              <a:spcBef>
                <a:spcPct val="0"/>
              </a:spcBef>
              <a:spcAft>
                <a:spcPct val="0"/>
              </a:spcAft>
              <a:defRPr sz="1400" b="1">
                <a:solidFill>
                  <a:schemeClr val="bg2"/>
                </a:solidFill>
                <a:latin typeface="Arial" charset="0"/>
              </a:defRPr>
            </a:lvl9pPr>
          </a:lstStyle>
          <a:p>
            <a:pPr eaLnBrk="1" hangingPunct="1">
              <a:spcBef>
                <a:spcPct val="50000"/>
              </a:spcBef>
            </a:pPr>
            <a:r>
              <a:rPr lang="en-US" sz="3200" b="0" i="1">
                <a:latin typeface="Verdana" pitchFamily="34" charset="0"/>
              </a:rPr>
              <a:t>Find it in the</a:t>
            </a:r>
          </a:p>
        </p:txBody>
      </p:sp>
      <p:sp>
        <p:nvSpPr>
          <p:cNvPr id="63495" name="Text Box 7"/>
          <p:cNvSpPr txBox="1">
            <a:spLocks noChangeArrowheads="1"/>
          </p:cNvSpPr>
          <p:nvPr/>
        </p:nvSpPr>
        <p:spPr bwMode="auto">
          <a:xfrm>
            <a:off x="1295400" y="4800600"/>
            <a:ext cx="7391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2"/>
                </a:solidFill>
                <a:latin typeface="Arial" charset="0"/>
              </a:defRPr>
            </a:lvl1pPr>
            <a:lvl2pPr marL="742950" indent="-285750">
              <a:defRPr sz="1400" b="1">
                <a:solidFill>
                  <a:schemeClr val="bg2"/>
                </a:solidFill>
                <a:latin typeface="Arial" charset="0"/>
              </a:defRPr>
            </a:lvl2pPr>
            <a:lvl3pPr marL="1143000" indent="-228600">
              <a:defRPr sz="1400" b="1">
                <a:solidFill>
                  <a:schemeClr val="bg2"/>
                </a:solidFill>
                <a:latin typeface="Arial" charset="0"/>
              </a:defRPr>
            </a:lvl3pPr>
            <a:lvl4pPr marL="1600200" indent="-228600">
              <a:defRPr sz="1400" b="1">
                <a:solidFill>
                  <a:schemeClr val="bg2"/>
                </a:solidFill>
                <a:latin typeface="Arial" charset="0"/>
              </a:defRPr>
            </a:lvl4pPr>
            <a:lvl5pPr marL="2057400" indent="-228600">
              <a:defRPr sz="1400" b="1">
                <a:solidFill>
                  <a:schemeClr val="bg2"/>
                </a:solidFill>
                <a:latin typeface="Arial" charset="0"/>
              </a:defRPr>
            </a:lvl5pPr>
            <a:lvl6pPr marL="2514600" indent="-228600" eaLnBrk="0" fontAlgn="base" hangingPunct="0">
              <a:spcBef>
                <a:spcPct val="0"/>
              </a:spcBef>
              <a:spcAft>
                <a:spcPct val="0"/>
              </a:spcAft>
              <a:defRPr sz="1400" b="1">
                <a:solidFill>
                  <a:schemeClr val="bg2"/>
                </a:solidFill>
                <a:latin typeface="Arial" charset="0"/>
              </a:defRPr>
            </a:lvl6pPr>
            <a:lvl7pPr marL="2971800" indent="-228600" eaLnBrk="0" fontAlgn="base" hangingPunct="0">
              <a:spcBef>
                <a:spcPct val="0"/>
              </a:spcBef>
              <a:spcAft>
                <a:spcPct val="0"/>
              </a:spcAft>
              <a:defRPr sz="1400" b="1">
                <a:solidFill>
                  <a:schemeClr val="bg2"/>
                </a:solidFill>
                <a:latin typeface="Arial" charset="0"/>
              </a:defRPr>
            </a:lvl7pPr>
            <a:lvl8pPr marL="3429000" indent="-228600" eaLnBrk="0" fontAlgn="base" hangingPunct="0">
              <a:spcBef>
                <a:spcPct val="0"/>
              </a:spcBef>
              <a:spcAft>
                <a:spcPct val="0"/>
              </a:spcAft>
              <a:defRPr sz="1400" b="1">
                <a:solidFill>
                  <a:schemeClr val="bg2"/>
                </a:solidFill>
                <a:latin typeface="Arial" charset="0"/>
              </a:defRPr>
            </a:lvl8pPr>
            <a:lvl9pPr marL="3886200" indent="-228600" eaLnBrk="0" fontAlgn="base" hangingPunct="0">
              <a:spcBef>
                <a:spcPct val="0"/>
              </a:spcBef>
              <a:spcAft>
                <a:spcPct val="0"/>
              </a:spcAft>
              <a:defRPr sz="1400" b="1">
                <a:solidFill>
                  <a:schemeClr val="bg2"/>
                </a:solidFill>
                <a:latin typeface="Arial" charset="0"/>
              </a:defRPr>
            </a:lvl9pPr>
          </a:lstStyle>
          <a:p>
            <a:pPr algn="ctr" eaLnBrk="1" hangingPunct="1">
              <a:spcBef>
                <a:spcPct val="50000"/>
              </a:spcBef>
            </a:pPr>
            <a:r>
              <a:rPr lang="en-US" sz="3600" b="0">
                <a:solidFill>
                  <a:srgbClr val="004080"/>
                </a:solidFill>
              </a:rPr>
              <a:t>http://ctndisseminationlibrary.org</a:t>
            </a:r>
          </a:p>
        </p:txBody>
      </p:sp>
      <p:sp>
        <p:nvSpPr>
          <p:cNvPr id="63496" name="Text Box 8"/>
          <p:cNvSpPr txBox="1">
            <a:spLocks noChangeArrowheads="1"/>
          </p:cNvSpPr>
          <p:nvPr/>
        </p:nvSpPr>
        <p:spPr bwMode="auto">
          <a:xfrm>
            <a:off x="3794125" y="3570288"/>
            <a:ext cx="4435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2"/>
                </a:solidFill>
                <a:latin typeface="Arial" charset="0"/>
              </a:defRPr>
            </a:lvl1pPr>
            <a:lvl2pPr marL="742950" indent="-285750">
              <a:defRPr sz="1400" b="1">
                <a:solidFill>
                  <a:schemeClr val="bg2"/>
                </a:solidFill>
                <a:latin typeface="Arial" charset="0"/>
              </a:defRPr>
            </a:lvl2pPr>
            <a:lvl3pPr marL="1143000" indent="-228600">
              <a:defRPr sz="1400" b="1">
                <a:solidFill>
                  <a:schemeClr val="bg2"/>
                </a:solidFill>
                <a:latin typeface="Arial" charset="0"/>
              </a:defRPr>
            </a:lvl3pPr>
            <a:lvl4pPr marL="1600200" indent="-228600">
              <a:defRPr sz="1400" b="1">
                <a:solidFill>
                  <a:schemeClr val="bg2"/>
                </a:solidFill>
                <a:latin typeface="Arial" charset="0"/>
              </a:defRPr>
            </a:lvl4pPr>
            <a:lvl5pPr marL="2057400" indent="-228600">
              <a:defRPr sz="1400" b="1">
                <a:solidFill>
                  <a:schemeClr val="bg2"/>
                </a:solidFill>
                <a:latin typeface="Arial" charset="0"/>
              </a:defRPr>
            </a:lvl5pPr>
            <a:lvl6pPr marL="2514600" indent="-228600" eaLnBrk="0" fontAlgn="base" hangingPunct="0">
              <a:spcBef>
                <a:spcPct val="0"/>
              </a:spcBef>
              <a:spcAft>
                <a:spcPct val="0"/>
              </a:spcAft>
              <a:defRPr sz="1400" b="1">
                <a:solidFill>
                  <a:schemeClr val="bg2"/>
                </a:solidFill>
                <a:latin typeface="Arial" charset="0"/>
              </a:defRPr>
            </a:lvl6pPr>
            <a:lvl7pPr marL="2971800" indent="-228600" eaLnBrk="0" fontAlgn="base" hangingPunct="0">
              <a:spcBef>
                <a:spcPct val="0"/>
              </a:spcBef>
              <a:spcAft>
                <a:spcPct val="0"/>
              </a:spcAft>
              <a:defRPr sz="1400" b="1">
                <a:solidFill>
                  <a:schemeClr val="bg2"/>
                </a:solidFill>
                <a:latin typeface="Arial" charset="0"/>
              </a:defRPr>
            </a:lvl7pPr>
            <a:lvl8pPr marL="3429000" indent="-228600" eaLnBrk="0" fontAlgn="base" hangingPunct="0">
              <a:spcBef>
                <a:spcPct val="0"/>
              </a:spcBef>
              <a:spcAft>
                <a:spcPct val="0"/>
              </a:spcAft>
              <a:defRPr sz="1400" b="1">
                <a:solidFill>
                  <a:schemeClr val="bg2"/>
                </a:solidFill>
                <a:latin typeface="Arial" charset="0"/>
              </a:defRPr>
            </a:lvl8pPr>
            <a:lvl9pPr marL="3886200" indent="-228600" eaLnBrk="0" fontAlgn="base" hangingPunct="0">
              <a:spcBef>
                <a:spcPct val="0"/>
              </a:spcBef>
              <a:spcAft>
                <a:spcPct val="0"/>
              </a:spcAft>
              <a:defRPr sz="1400" b="1">
                <a:solidFill>
                  <a:schemeClr val="bg2"/>
                </a:solidFill>
                <a:latin typeface="Arial" charset="0"/>
              </a:defRPr>
            </a:lvl9pPr>
          </a:lstStyle>
          <a:p>
            <a:pPr eaLnBrk="1" hangingPunct="1"/>
            <a:endParaRPr lang="en-US" sz="2800" b="0">
              <a:solidFill>
                <a:schemeClr val="tx1"/>
              </a:solidFill>
            </a:endParaRPr>
          </a:p>
        </p:txBody>
      </p:sp>
      <p:sp>
        <p:nvSpPr>
          <p:cNvPr id="63497" name="Rectangle 9"/>
          <p:cNvSpPr>
            <a:spLocks noChangeArrowheads="1"/>
          </p:cNvSpPr>
          <p:nvPr/>
        </p:nvSpPr>
        <p:spPr bwMode="auto">
          <a:xfrm>
            <a:off x="1981200" y="3581400"/>
            <a:ext cx="6629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4000" b="0"/>
              <a:t>CTN Dissemination Library!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762000" y="304800"/>
            <a:ext cx="7772400" cy="1143000"/>
          </a:xfrm>
        </p:spPr>
        <p:txBody>
          <a:bodyPr/>
          <a:lstStyle/>
          <a:p>
            <a:r>
              <a:rPr lang="en-US" sz="4000" b="1" smtClean="0">
                <a:solidFill>
                  <a:schemeClr val="bg1"/>
                </a:solidFill>
              </a:rPr>
              <a:t>REMAS-CA: Real Men are Safe</a:t>
            </a:r>
            <a:br>
              <a:rPr lang="en-US" sz="4000" b="1" smtClean="0">
                <a:solidFill>
                  <a:schemeClr val="bg1"/>
                </a:solidFill>
              </a:rPr>
            </a:br>
            <a:r>
              <a:rPr lang="en-US" sz="4000" b="1" smtClean="0">
                <a:solidFill>
                  <a:schemeClr val="bg1"/>
                </a:solidFill>
              </a:rPr>
              <a:t>Session 1</a:t>
            </a:r>
          </a:p>
        </p:txBody>
      </p:sp>
      <p:sp>
        <p:nvSpPr>
          <p:cNvPr id="17411" name="Rectangle 3"/>
          <p:cNvSpPr>
            <a:spLocks noGrp="1" noChangeArrowheads="1"/>
          </p:cNvSpPr>
          <p:nvPr>
            <p:ph type="body" idx="1"/>
          </p:nvPr>
        </p:nvSpPr>
        <p:spPr>
          <a:xfrm>
            <a:off x="228600" y="1981200"/>
            <a:ext cx="8534400" cy="4648200"/>
          </a:xfrm>
        </p:spPr>
        <p:txBody>
          <a:bodyPr/>
          <a:lstStyle/>
          <a:p>
            <a:pPr algn="just">
              <a:lnSpc>
                <a:spcPct val="80000"/>
              </a:lnSpc>
              <a:buFontTx/>
              <a:buNone/>
              <a:defRPr/>
            </a:pPr>
            <a:r>
              <a:rPr lang="en-US" dirty="0" smtClean="0">
                <a:solidFill>
                  <a:srgbClr val="A50021"/>
                </a:solidFill>
                <a:latin typeface="Arial Unicode MS" pitchFamily="34" charset="-128"/>
                <a:cs typeface="Times New Roman" pitchFamily="18" charset="0"/>
              </a:rPr>
              <a:t>HIV/AIDS Update: Identifying Risks</a:t>
            </a:r>
            <a:r>
              <a:rPr lang="en-US" b="1" dirty="0" smtClean="0">
                <a:solidFill>
                  <a:srgbClr val="FF33CC"/>
                </a:solidFill>
                <a:latin typeface="Arial Unicode MS" pitchFamily="34" charset="-128"/>
                <a:cs typeface="Times New Roman" pitchFamily="18" charset="0"/>
              </a:rPr>
              <a:t> </a:t>
            </a:r>
            <a:endParaRPr lang="en-US" b="1" dirty="0" smtClean="0">
              <a:solidFill>
                <a:srgbClr val="FF33CC"/>
              </a:solidFill>
              <a:latin typeface="Arial Unicode MS" pitchFamily="34" charset="-128"/>
              <a:ea typeface="Arial Unicode MS" pitchFamily="34" charset="-128"/>
              <a:cs typeface="Arial Unicode MS" pitchFamily="34" charset="-128"/>
            </a:endParaRPr>
          </a:p>
          <a:p>
            <a:pPr algn="just">
              <a:lnSpc>
                <a:spcPct val="80000"/>
              </a:lnSpc>
              <a:buFontTx/>
              <a:buNone/>
              <a:defRPr/>
            </a:pPr>
            <a:endParaRPr lang="en-US" sz="1200" b="1" dirty="0" smtClean="0">
              <a:solidFill>
                <a:srgbClr val="FF33CC"/>
              </a:solidFill>
              <a:latin typeface="Arial Unicode MS" pitchFamily="34" charset="-128"/>
              <a:ea typeface="Arial Unicode MS" pitchFamily="34" charset="-128"/>
              <a:cs typeface="Arial Unicode MS" pitchFamily="34" charset="-128"/>
            </a:endParaRPr>
          </a:p>
          <a:p>
            <a:pPr>
              <a:lnSpc>
                <a:spcPct val="110000"/>
              </a:lnSpc>
              <a:spcBef>
                <a:spcPct val="25000"/>
              </a:spcBef>
              <a:spcAft>
                <a:spcPts val="1200"/>
              </a:spcAft>
              <a:buFontTx/>
              <a:buNone/>
              <a:defRPr/>
            </a:pPr>
            <a:r>
              <a:rPr lang="en-US" sz="2000" b="1" dirty="0" smtClean="0">
                <a:latin typeface="Arial Unicode MS" pitchFamily="34" charset="-128"/>
                <a:ea typeface="Arial Unicode MS" pitchFamily="34" charset="-128"/>
                <a:cs typeface="Arial Unicode MS" pitchFamily="34" charset="-128"/>
              </a:rPr>
              <a:t>	</a:t>
            </a:r>
            <a:r>
              <a:rPr lang="en-US" sz="2400" b="1" dirty="0" smtClean="0">
                <a:solidFill>
                  <a:schemeClr val="accent1">
                    <a:lumMod val="50000"/>
                  </a:schemeClr>
                </a:solidFill>
                <a:latin typeface="Arial" charset="0"/>
                <a:cs typeface="Arial" charset="0"/>
              </a:rPr>
              <a:t>I. Group Introductions. Goals and Guidelines	20 Min</a:t>
            </a:r>
            <a:endParaRPr lang="en-US" sz="2400" b="1" dirty="0" smtClean="0">
              <a:solidFill>
                <a:schemeClr val="accent1">
                  <a:lumMod val="50000"/>
                </a:schemeClr>
              </a:solidFill>
              <a:latin typeface="Arial" charset="0"/>
              <a:cs typeface="Times New Roman" pitchFamily="18" charset="0"/>
            </a:endParaRPr>
          </a:p>
          <a:p>
            <a:pPr>
              <a:lnSpc>
                <a:spcPct val="110000"/>
              </a:lnSpc>
              <a:spcBef>
                <a:spcPct val="25000"/>
              </a:spcBef>
              <a:spcAft>
                <a:spcPts val="1200"/>
              </a:spcAft>
              <a:buFontTx/>
              <a:buNone/>
              <a:defRPr/>
            </a:pPr>
            <a:r>
              <a:rPr lang="en-US" sz="2400" b="1" dirty="0" smtClean="0">
                <a:solidFill>
                  <a:srgbClr val="008000"/>
                </a:solidFill>
                <a:latin typeface="Arial" charset="0"/>
                <a:cs typeface="Arial" charset="0"/>
              </a:rPr>
              <a:t>	II. HIV Risky Behaviors Exercise 			15 Min</a:t>
            </a:r>
            <a:r>
              <a:rPr lang="en-US" sz="2400" b="1" dirty="0" smtClean="0">
                <a:solidFill>
                  <a:srgbClr val="008000"/>
                </a:solidFill>
                <a:latin typeface="Arial Unicode MS" pitchFamily="34" charset="-128"/>
                <a:cs typeface="Times New Roman" pitchFamily="18" charset="0"/>
              </a:rPr>
              <a:t> </a:t>
            </a:r>
          </a:p>
          <a:p>
            <a:pPr>
              <a:lnSpc>
                <a:spcPct val="110000"/>
              </a:lnSpc>
              <a:spcBef>
                <a:spcPct val="25000"/>
              </a:spcBef>
              <a:spcAft>
                <a:spcPts val="1200"/>
              </a:spcAft>
              <a:buFontTx/>
              <a:buNone/>
              <a:defRPr/>
            </a:pPr>
            <a:r>
              <a:rPr lang="en-US" sz="2400" b="1" dirty="0">
                <a:solidFill>
                  <a:srgbClr val="008000"/>
                </a:solidFill>
                <a:latin typeface="Arial Unicode MS" pitchFamily="34" charset="-128"/>
                <a:cs typeface="Times New Roman" pitchFamily="18" charset="0"/>
              </a:rPr>
              <a:t>	</a:t>
            </a:r>
            <a:r>
              <a:rPr lang="en-US" sz="2400" b="1" dirty="0" smtClean="0">
                <a:solidFill>
                  <a:schemeClr val="accent1">
                    <a:lumMod val="50000"/>
                  </a:schemeClr>
                </a:solidFill>
                <a:latin typeface="Arial" charset="0"/>
                <a:cs typeface="Arial" charset="0"/>
              </a:rPr>
              <a:t>III. HIV/AIDS Update </a:t>
            </a:r>
            <a:r>
              <a:rPr lang="en-US" sz="2400" b="1" dirty="0" smtClean="0">
                <a:solidFill>
                  <a:schemeClr val="bg2"/>
                </a:solidFill>
                <a:latin typeface="Arial" charset="0"/>
                <a:cs typeface="Arial" charset="0"/>
              </a:rPr>
              <a:t>– Myths &amp; Facts</a:t>
            </a:r>
            <a:r>
              <a:rPr lang="en-US" sz="2400" b="1" dirty="0" smtClean="0">
                <a:solidFill>
                  <a:srgbClr val="008000"/>
                </a:solidFill>
                <a:latin typeface="Arial" charset="0"/>
                <a:cs typeface="Arial" charset="0"/>
              </a:rPr>
              <a:t>		</a:t>
            </a:r>
            <a:r>
              <a:rPr lang="en-US" sz="2400" b="1" dirty="0" smtClean="0">
                <a:solidFill>
                  <a:schemeClr val="bg2"/>
                </a:solidFill>
                <a:latin typeface="Arial" charset="0"/>
                <a:cs typeface="Arial" charset="0"/>
              </a:rPr>
              <a:t>25 Min</a:t>
            </a:r>
          </a:p>
          <a:p>
            <a:pPr>
              <a:lnSpc>
                <a:spcPct val="110000"/>
              </a:lnSpc>
              <a:spcBef>
                <a:spcPct val="25000"/>
              </a:spcBef>
              <a:spcAft>
                <a:spcPts val="1200"/>
              </a:spcAft>
              <a:buFontTx/>
              <a:buNone/>
              <a:defRPr/>
            </a:pPr>
            <a:r>
              <a:rPr lang="en-US" sz="2400" b="1" dirty="0" smtClean="0">
                <a:solidFill>
                  <a:srgbClr val="008000"/>
                </a:solidFill>
                <a:latin typeface="Arial" charset="0"/>
                <a:cs typeface="Arial" charset="0"/>
              </a:rPr>
              <a:t>	IV. Sexually Transmitted Infections			10 Min </a:t>
            </a:r>
          </a:p>
          <a:p>
            <a:pPr>
              <a:lnSpc>
                <a:spcPct val="110000"/>
              </a:lnSpc>
              <a:spcBef>
                <a:spcPct val="25000"/>
              </a:spcBef>
              <a:spcAft>
                <a:spcPts val="1200"/>
              </a:spcAft>
              <a:buFontTx/>
              <a:buNone/>
              <a:defRPr/>
            </a:pPr>
            <a:r>
              <a:rPr lang="en-US" sz="2400" b="1" dirty="0">
                <a:solidFill>
                  <a:srgbClr val="008000"/>
                </a:solidFill>
                <a:latin typeface="Arial" charset="0"/>
                <a:cs typeface="Arial" charset="0"/>
              </a:rPr>
              <a:t>	</a:t>
            </a:r>
            <a:r>
              <a:rPr lang="en-US" sz="2400" b="1" dirty="0" smtClean="0">
                <a:solidFill>
                  <a:srgbClr val="008000"/>
                </a:solidFill>
                <a:latin typeface="Arial" charset="0"/>
                <a:cs typeface="Arial" charset="0"/>
              </a:rPr>
              <a:t>V. Revisit Risky Behaviors Exercise		10 Min</a:t>
            </a:r>
          </a:p>
          <a:p>
            <a:pPr>
              <a:lnSpc>
                <a:spcPct val="110000"/>
              </a:lnSpc>
              <a:spcBef>
                <a:spcPct val="25000"/>
              </a:spcBef>
              <a:spcAft>
                <a:spcPts val="1200"/>
              </a:spcAft>
              <a:buFontTx/>
              <a:buNone/>
              <a:defRPr/>
            </a:pPr>
            <a:r>
              <a:rPr lang="en-US" sz="2400" b="1" dirty="0" smtClean="0">
                <a:solidFill>
                  <a:srgbClr val="008000"/>
                </a:solidFill>
                <a:latin typeface="Arial Unicode MS" pitchFamily="34" charset="-128"/>
                <a:cs typeface="Times New Roman" pitchFamily="18" charset="0"/>
              </a:rPr>
              <a:t>	</a:t>
            </a:r>
            <a:r>
              <a:rPr lang="en-US" sz="2400" b="1" dirty="0" smtClean="0">
                <a:solidFill>
                  <a:schemeClr val="bg2"/>
                </a:solidFill>
                <a:latin typeface="Arial" charset="0"/>
                <a:cs typeface="Arial" charset="0"/>
              </a:rPr>
              <a:t> VI. Talking Circle </a:t>
            </a:r>
            <a:r>
              <a:rPr lang="en-US" sz="2400" b="1" dirty="0" smtClean="0">
                <a:solidFill>
                  <a:schemeClr val="bg2"/>
                </a:solidFill>
                <a:latin typeface="Arial Unicode MS" pitchFamily="34" charset="-128"/>
                <a:cs typeface="Times New Roman" pitchFamily="18" charset="0"/>
              </a:rPr>
              <a:t>					</a:t>
            </a:r>
            <a:r>
              <a:rPr lang="en-US" sz="2400" b="1" dirty="0" smtClean="0">
                <a:solidFill>
                  <a:schemeClr val="bg2"/>
                </a:solidFill>
                <a:latin typeface="Arial" charset="0"/>
                <a:cs typeface="Arial" charset="0"/>
              </a:rPr>
              <a:t>10 Min </a:t>
            </a:r>
            <a:r>
              <a:rPr lang="en-US" sz="2400" b="1" dirty="0" smtClean="0">
                <a:solidFill>
                  <a:srgbClr val="008000"/>
                </a:solidFill>
                <a:latin typeface="Arial Unicode MS" pitchFamily="34" charset="-128"/>
                <a:cs typeface="Times New Roman" pitchFamily="18" charset="0"/>
              </a:rPr>
              <a:t>		</a:t>
            </a:r>
          </a:p>
          <a:p>
            <a:pPr algn="just">
              <a:lnSpc>
                <a:spcPct val="110000"/>
              </a:lnSpc>
              <a:spcBef>
                <a:spcPct val="25000"/>
              </a:spcBef>
              <a:buFontTx/>
              <a:buNone/>
              <a:defRPr/>
            </a:pPr>
            <a:r>
              <a:rPr lang="en-US" sz="2400" b="1" dirty="0" smtClean="0">
                <a:latin typeface="Arial" charset="0"/>
                <a:cs typeface="Arial" charset="0"/>
              </a:rPr>
              <a:t> </a:t>
            </a:r>
            <a:endParaRPr lang="en-US" sz="2000" b="1" dirty="0" smtClean="0">
              <a:latin typeface="Arial Unicode MS" pitchFamily="34" charset="-128"/>
              <a:ea typeface="Arial Unicode MS" pitchFamily="34" charset="-128"/>
              <a:cs typeface="Arial Unicode MS" pitchFamily="34" charset="-128"/>
            </a:endParaRPr>
          </a:p>
        </p:txBody>
      </p:sp>
      <p:sp>
        <p:nvSpPr>
          <p:cNvPr id="81924" name="Line 4"/>
          <p:cNvSpPr>
            <a:spLocks noChangeShapeType="1"/>
          </p:cNvSpPr>
          <p:nvPr/>
        </p:nvSpPr>
        <p:spPr bwMode="auto">
          <a:xfrm>
            <a:off x="0" y="1752600"/>
            <a:ext cx="9144000"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228600"/>
            <a:ext cx="7772400" cy="1143000"/>
          </a:xfrm>
        </p:spPr>
        <p:txBody>
          <a:bodyPr/>
          <a:lstStyle/>
          <a:p>
            <a:r>
              <a:rPr lang="en-US" sz="4000" b="1" smtClean="0">
                <a:solidFill>
                  <a:schemeClr val="bg1"/>
                </a:solidFill>
              </a:rPr>
              <a:t>REMAS - CA: Real Men are Safe</a:t>
            </a:r>
            <a:br>
              <a:rPr lang="en-US" sz="4000" b="1" smtClean="0">
                <a:solidFill>
                  <a:schemeClr val="bg1"/>
                </a:solidFill>
              </a:rPr>
            </a:br>
            <a:r>
              <a:rPr lang="en-US" sz="4000" b="1" smtClean="0">
                <a:solidFill>
                  <a:schemeClr val="bg1"/>
                </a:solidFill>
              </a:rPr>
              <a:t>Session 2</a:t>
            </a:r>
          </a:p>
        </p:txBody>
      </p:sp>
      <p:sp>
        <p:nvSpPr>
          <p:cNvPr id="18435" name="Rectangle 3"/>
          <p:cNvSpPr>
            <a:spLocks noGrp="1" noChangeArrowheads="1"/>
          </p:cNvSpPr>
          <p:nvPr>
            <p:ph type="body" idx="1"/>
          </p:nvPr>
        </p:nvSpPr>
        <p:spPr>
          <a:xfrm>
            <a:off x="381000" y="1600200"/>
            <a:ext cx="8610600" cy="4876800"/>
          </a:xfrm>
        </p:spPr>
        <p:txBody>
          <a:bodyPr/>
          <a:lstStyle/>
          <a:p>
            <a:pPr>
              <a:lnSpc>
                <a:spcPct val="80000"/>
              </a:lnSpc>
              <a:buFontTx/>
              <a:buNone/>
              <a:defRPr/>
            </a:pPr>
            <a:r>
              <a:rPr lang="en-US" sz="3600" dirty="0" smtClean="0">
                <a:solidFill>
                  <a:srgbClr val="A50021"/>
                </a:solidFill>
                <a:latin typeface="Arial Unicode MS" pitchFamily="34" charset="-128"/>
                <a:ea typeface="Arial Unicode MS" pitchFamily="34" charset="-128"/>
                <a:cs typeface="Arial Unicode MS" pitchFamily="34" charset="-128"/>
              </a:rPr>
              <a:t>HIV/AIDS Update:  Planning Prevention</a:t>
            </a:r>
            <a:r>
              <a:rPr lang="en-US" sz="2000" dirty="0" smtClean="0">
                <a:solidFill>
                  <a:srgbClr val="000000"/>
                </a:solidFill>
                <a:latin typeface="Arial Unicode MS" pitchFamily="34" charset="-128"/>
                <a:ea typeface="Arial Unicode MS" pitchFamily="34" charset="-128"/>
                <a:cs typeface="Arial Unicode MS" pitchFamily="34" charset="-128"/>
              </a:rPr>
              <a:t>  </a:t>
            </a:r>
          </a:p>
          <a:p>
            <a:pPr>
              <a:lnSpc>
                <a:spcPct val="25000"/>
              </a:lnSpc>
              <a:buFontTx/>
              <a:buNone/>
              <a:defRPr/>
            </a:pPr>
            <a:endParaRPr lang="en-US" sz="2000" b="1" dirty="0" smtClean="0">
              <a:solidFill>
                <a:srgbClr val="000000"/>
              </a:solidFill>
              <a:latin typeface="Arial Unicode MS" pitchFamily="34" charset="-128"/>
              <a:ea typeface="Arial Unicode MS" pitchFamily="34" charset="-128"/>
              <a:cs typeface="Arial Unicode MS" pitchFamily="34" charset="-128"/>
            </a:endParaRPr>
          </a:p>
          <a:p>
            <a:pPr algn="just">
              <a:lnSpc>
                <a:spcPct val="110000"/>
              </a:lnSpc>
              <a:spcBef>
                <a:spcPts val="600"/>
              </a:spcBef>
              <a:buFontTx/>
              <a:buNone/>
              <a:defRPr/>
            </a:pPr>
            <a:r>
              <a:rPr lang="en-US" sz="2800" b="1" dirty="0" smtClean="0">
                <a:solidFill>
                  <a:srgbClr val="008000"/>
                </a:solidFill>
                <a:latin typeface="Arial" charset="0"/>
                <a:ea typeface="Arial Unicode MS" pitchFamily="34" charset="-128"/>
                <a:cs typeface="Arial Unicode MS" pitchFamily="34" charset="-128"/>
              </a:rPr>
              <a:t>I.  Welcome, redo </a:t>
            </a:r>
            <a:r>
              <a:rPr lang="en-US" sz="2800" b="1" dirty="0" smtClean="0">
                <a:solidFill>
                  <a:srgbClr val="006600"/>
                </a:solidFill>
                <a:latin typeface="Arial" charset="0"/>
                <a:ea typeface="Arial Unicode MS" pitchFamily="34" charset="-128"/>
                <a:cs typeface="Arial Unicode MS" pitchFamily="34" charset="-128"/>
              </a:rPr>
              <a:t>introductions</a:t>
            </a:r>
            <a:r>
              <a:rPr lang="en-US" sz="2800" b="1" dirty="0" smtClean="0">
                <a:solidFill>
                  <a:srgbClr val="008000"/>
                </a:solidFill>
                <a:latin typeface="Arial" charset="0"/>
                <a:ea typeface="Arial Unicode MS" pitchFamily="34" charset="-128"/>
                <a:cs typeface="Arial Unicode MS" pitchFamily="34" charset="-128"/>
              </a:rPr>
              <a:t>          		 5 Min</a:t>
            </a:r>
          </a:p>
          <a:p>
            <a:pPr>
              <a:lnSpc>
                <a:spcPct val="110000"/>
              </a:lnSpc>
              <a:spcBef>
                <a:spcPts val="600"/>
              </a:spcBef>
              <a:buFontTx/>
              <a:buNone/>
              <a:defRPr/>
            </a:pPr>
            <a:r>
              <a:rPr lang="en-US" sz="2800" b="1" dirty="0" smtClean="0">
                <a:solidFill>
                  <a:srgbClr val="008000"/>
                </a:solidFill>
                <a:latin typeface="Arial" charset="0"/>
                <a:ea typeface="Arial Unicode MS" pitchFamily="34" charset="-128"/>
                <a:cs typeface="Arial Unicode MS" pitchFamily="34" charset="-128"/>
              </a:rPr>
              <a:t>II. </a:t>
            </a:r>
            <a:r>
              <a:rPr lang="en-US" sz="2800" b="1" dirty="0" smtClean="0">
                <a:solidFill>
                  <a:srgbClr val="008000"/>
                </a:solidFill>
                <a:latin typeface="Arial" charset="0"/>
                <a:cs typeface="Arial" charset="0"/>
              </a:rPr>
              <a:t>Review Drug Use Practices &amp; Safe Sex Hierarchies </a:t>
            </a:r>
            <a:r>
              <a:rPr lang="en-US" sz="2800" b="1" dirty="0" smtClean="0">
                <a:solidFill>
                  <a:srgbClr val="008000"/>
                </a:solidFill>
                <a:latin typeface="Arial" charset="0"/>
                <a:ea typeface="Arial Unicode MS" pitchFamily="34" charset="-128"/>
                <a:cs typeface="Arial Unicode MS" pitchFamily="34" charset="-128"/>
              </a:rPr>
              <a:t>		                 	          	10 Min</a:t>
            </a:r>
          </a:p>
          <a:p>
            <a:pPr algn="just">
              <a:lnSpc>
                <a:spcPct val="110000"/>
              </a:lnSpc>
              <a:spcBef>
                <a:spcPts val="600"/>
              </a:spcBef>
              <a:buFontTx/>
              <a:buNone/>
              <a:defRPr/>
            </a:pPr>
            <a:r>
              <a:rPr lang="en-US" sz="2800" b="1" dirty="0" smtClean="0">
                <a:solidFill>
                  <a:srgbClr val="008000"/>
                </a:solidFill>
                <a:latin typeface="Arial" charset="0"/>
                <a:cs typeface="Arial" charset="0"/>
              </a:rPr>
              <a:t>III. Male Condom Demonstration			20 Min</a:t>
            </a:r>
          </a:p>
          <a:p>
            <a:pPr algn="just">
              <a:lnSpc>
                <a:spcPct val="110000"/>
              </a:lnSpc>
              <a:spcBef>
                <a:spcPts val="600"/>
              </a:spcBef>
              <a:buFontTx/>
              <a:buNone/>
              <a:defRPr/>
            </a:pPr>
            <a:r>
              <a:rPr lang="en-US" sz="2800" b="1" dirty="0" smtClean="0">
                <a:solidFill>
                  <a:schemeClr val="accent1">
                    <a:lumMod val="50000"/>
                  </a:schemeClr>
                </a:solidFill>
                <a:latin typeface="Arial" charset="0"/>
                <a:cs typeface="Arial" charset="0"/>
              </a:rPr>
              <a:t>IV. Condom Practice </a:t>
            </a:r>
            <a:r>
              <a:rPr lang="en-US" sz="2800" b="1" dirty="0" smtClean="0">
                <a:solidFill>
                  <a:srgbClr val="008000"/>
                </a:solidFill>
                <a:latin typeface="Arial" charset="0"/>
                <a:cs typeface="Arial" charset="0"/>
              </a:rPr>
              <a:t>					15 Min</a:t>
            </a:r>
          </a:p>
          <a:p>
            <a:pPr algn="just">
              <a:lnSpc>
                <a:spcPct val="110000"/>
              </a:lnSpc>
              <a:spcBef>
                <a:spcPts val="600"/>
              </a:spcBef>
              <a:buFontTx/>
              <a:buNone/>
              <a:defRPr/>
            </a:pPr>
            <a:r>
              <a:rPr lang="en-US" sz="2800" b="1" dirty="0" smtClean="0">
                <a:solidFill>
                  <a:srgbClr val="008000"/>
                </a:solidFill>
                <a:latin typeface="Arial" charset="0"/>
                <a:cs typeface="Arial" charset="0"/>
              </a:rPr>
              <a:t>V. Female Condom Demonstration		10 Min</a:t>
            </a:r>
          </a:p>
          <a:p>
            <a:pPr algn="just">
              <a:lnSpc>
                <a:spcPct val="110000"/>
              </a:lnSpc>
              <a:spcBef>
                <a:spcPts val="600"/>
              </a:spcBef>
              <a:buFontTx/>
              <a:buNone/>
              <a:defRPr/>
            </a:pPr>
            <a:r>
              <a:rPr lang="en-US" sz="2800" b="1" dirty="0" smtClean="0">
                <a:solidFill>
                  <a:schemeClr val="accent1">
                    <a:lumMod val="50000"/>
                  </a:schemeClr>
                </a:solidFill>
                <a:latin typeface="Arial" charset="0"/>
                <a:cs typeface="Arial" charset="0"/>
              </a:rPr>
              <a:t>VI. Barriers to Condom Use</a:t>
            </a:r>
            <a:r>
              <a:rPr lang="en-US" sz="2800" b="1" dirty="0" smtClean="0">
                <a:solidFill>
                  <a:srgbClr val="008000"/>
                </a:solidFill>
                <a:latin typeface="Arial" charset="0"/>
                <a:cs typeface="Arial" charset="0"/>
              </a:rPr>
              <a:t>			20 Min</a:t>
            </a:r>
          </a:p>
          <a:p>
            <a:pPr algn="just">
              <a:lnSpc>
                <a:spcPct val="110000"/>
              </a:lnSpc>
              <a:spcBef>
                <a:spcPts val="600"/>
              </a:spcBef>
              <a:buFontTx/>
              <a:buNone/>
              <a:defRPr/>
            </a:pPr>
            <a:r>
              <a:rPr lang="en-US" sz="2800" b="1" dirty="0" smtClean="0">
                <a:solidFill>
                  <a:schemeClr val="bg2"/>
                </a:solidFill>
                <a:latin typeface="Arial" charset="0"/>
                <a:cs typeface="Times New Roman" pitchFamily="18" charset="0"/>
              </a:rPr>
              <a:t>VI. Talking Circle</a:t>
            </a:r>
            <a:r>
              <a:rPr lang="en-US" sz="2800" b="1" dirty="0" smtClean="0">
                <a:solidFill>
                  <a:srgbClr val="008000"/>
                </a:solidFill>
                <a:latin typeface="Arial" charset="0"/>
                <a:cs typeface="Times New Roman" pitchFamily="18" charset="0"/>
              </a:rPr>
              <a:t>					10 Min</a:t>
            </a:r>
            <a:r>
              <a:rPr lang="en-US" sz="2000" b="1" dirty="0" smtClean="0">
                <a:solidFill>
                  <a:srgbClr val="008000"/>
                </a:solidFill>
              </a:rPr>
              <a:t> </a:t>
            </a:r>
          </a:p>
        </p:txBody>
      </p:sp>
      <p:sp>
        <p:nvSpPr>
          <p:cNvPr id="82948" name="Line 4"/>
          <p:cNvSpPr>
            <a:spLocks noChangeShapeType="1"/>
          </p:cNvSpPr>
          <p:nvPr/>
        </p:nvSpPr>
        <p:spPr bwMode="auto">
          <a:xfrm>
            <a:off x="0" y="1447800"/>
            <a:ext cx="9144000"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152400"/>
            <a:ext cx="7772400" cy="1066800"/>
          </a:xfrm>
        </p:spPr>
        <p:txBody>
          <a:bodyPr/>
          <a:lstStyle/>
          <a:p>
            <a:r>
              <a:rPr lang="en-US" sz="4000" b="1" smtClean="0">
                <a:solidFill>
                  <a:schemeClr val="bg1"/>
                </a:solidFill>
              </a:rPr>
              <a:t>REMAS – CA: Real Men are Safe</a:t>
            </a:r>
            <a:br>
              <a:rPr lang="en-US" sz="4000" b="1" smtClean="0">
                <a:solidFill>
                  <a:schemeClr val="bg1"/>
                </a:solidFill>
              </a:rPr>
            </a:br>
            <a:r>
              <a:rPr lang="en-US" sz="4000" b="1" smtClean="0">
                <a:solidFill>
                  <a:schemeClr val="bg1"/>
                </a:solidFill>
              </a:rPr>
              <a:t>Session 3</a:t>
            </a:r>
          </a:p>
        </p:txBody>
      </p:sp>
      <p:sp>
        <p:nvSpPr>
          <p:cNvPr id="26627" name="Rectangle 3"/>
          <p:cNvSpPr>
            <a:spLocks noGrp="1" noChangeArrowheads="1"/>
          </p:cNvSpPr>
          <p:nvPr>
            <p:ph type="body" idx="1"/>
          </p:nvPr>
        </p:nvSpPr>
        <p:spPr>
          <a:xfrm>
            <a:off x="228600" y="1524000"/>
            <a:ext cx="8686800" cy="4953000"/>
          </a:xfrm>
        </p:spPr>
        <p:txBody>
          <a:bodyPr/>
          <a:lstStyle/>
          <a:p>
            <a:pPr marL="812800" indent="-812800">
              <a:lnSpc>
                <a:spcPct val="80000"/>
              </a:lnSpc>
              <a:buFontTx/>
              <a:buNone/>
              <a:defRPr/>
            </a:pPr>
            <a:r>
              <a:rPr lang="en-US" sz="2800" dirty="0" smtClean="0">
                <a:solidFill>
                  <a:srgbClr val="A50021"/>
                </a:solidFill>
                <a:latin typeface="Arial Unicode MS" pitchFamily="34" charset="-128"/>
                <a:ea typeface="Arial Unicode MS" pitchFamily="34" charset="-128"/>
                <a:cs typeface="Arial Unicode MS" pitchFamily="34" charset="-128"/>
              </a:rPr>
              <a:t>Sex without drugs.  Can it happen?  Is it</a:t>
            </a:r>
          </a:p>
          <a:p>
            <a:pPr marL="812800" indent="-812800">
              <a:lnSpc>
                <a:spcPct val="80000"/>
              </a:lnSpc>
              <a:buFontTx/>
              <a:buNone/>
              <a:defRPr/>
            </a:pPr>
            <a:r>
              <a:rPr lang="en-US" sz="2800" dirty="0" smtClean="0">
                <a:solidFill>
                  <a:srgbClr val="A50021"/>
                </a:solidFill>
                <a:latin typeface="Arial Unicode MS" pitchFamily="34" charset="-128"/>
                <a:ea typeface="Arial Unicode MS" pitchFamily="34" charset="-128"/>
                <a:cs typeface="Arial Unicode MS" pitchFamily="34" charset="-128"/>
              </a:rPr>
              <a:t>Pleasurable?</a:t>
            </a:r>
          </a:p>
          <a:p>
            <a:pPr marL="812800" indent="-812800">
              <a:lnSpc>
                <a:spcPct val="80000"/>
              </a:lnSpc>
              <a:buFontTx/>
              <a:buNone/>
              <a:defRPr/>
            </a:pPr>
            <a:endParaRPr lang="en-US" sz="1600" b="1" dirty="0" smtClean="0">
              <a:solidFill>
                <a:srgbClr val="A50021"/>
              </a:solidFill>
              <a:latin typeface="Arial Unicode MS" pitchFamily="34" charset="-128"/>
              <a:ea typeface="Arial Unicode MS" pitchFamily="34" charset="-128"/>
              <a:cs typeface="Arial Unicode MS" pitchFamily="34" charset="-128"/>
            </a:endParaRPr>
          </a:p>
          <a:p>
            <a:pPr marL="812800" indent="-812800" algn="just">
              <a:lnSpc>
                <a:spcPct val="60000"/>
              </a:lnSpc>
              <a:spcBef>
                <a:spcPts val="1200"/>
              </a:spcBef>
              <a:spcAft>
                <a:spcPts val="1200"/>
              </a:spcAft>
              <a:buFontTx/>
              <a:buNone/>
              <a:defRPr/>
            </a:pPr>
            <a:r>
              <a:rPr lang="en-US" sz="1600" b="1" dirty="0" smtClean="0">
                <a:latin typeface="Arial Unicode MS" pitchFamily="34" charset="-128"/>
                <a:ea typeface="Arial Unicode MS" pitchFamily="34" charset="-128"/>
                <a:cs typeface="Arial Unicode MS" pitchFamily="34" charset="-128"/>
              </a:rPr>
              <a:t> </a:t>
            </a:r>
            <a:r>
              <a:rPr lang="en-US" sz="2200" b="1" dirty="0" smtClean="0">
                <a:solidFill>
                  <a:srgbClr val="008000"/>
                </a:solidFill>
                <a:latin typeface="Arial" charset="0"/>
                <a:ea typeface="Arial Unicode MS" pitchFamily="34" charset="-128"/>
                <a:cs typeface="Arial Unicode MS" pitchFamily="34" charset="-128"/>
              </a:rPr>
              <a:t>I.  Welcome, redo introductions		 	             5 Min</a:t>
            </a:r>
          </a:p>
          <a:p>
            <a:pPr marL="711200" indent="-711200">
              <a:lnSpc>
                <a:spcPts val="1200"/>
              </a:lnSpc>
              <a:spcBef>
                <a:spcPts val="1200"/>
              </a:spcBef>
              <a:spcAft>
                <a:spcPts val="1200"/>
              </a:spcAft>
              <a:buFontTx/>
              <a:buNone/>
              <a:defRPr/>
            </a:pPr>
            <a:r>
              <a:rPr lang="en-US" sz="2400" b="1" dirty="0" smtClean="0">
                <a:solidFill>
                  <a:schemeClr val="bg2"/>
                </a:solidFill>
                <a:latin typeface="Arial Unicode MS" pitchFamily="34" charset="-128"/>
              </a:rPr>
              <a:t>II. </a:t>
            </a:r>
            <a:r>
              <a:rPr lang="en-US" sz="2400" b="1" dirty="0" smtClean="0">
                <a:solidFill>
                  <a:schemeClr val="bg2"/>
                </a:solidFill>
                <a:latin typeface="Arial Unicode MS" pitchFamily="34" charset="-128"/>
                <a:ea typeface="Arial Unicode MS" pitchFamily="34" charset="-128"/>
                <a:cs typeface="Arial Unicode MS" pitchFamily="34" charset="-128"/>
              </a:rPr>
              <a:t>Building Skills for Making Safer Sex Decisions: </a:t>
            </a:r>
          </a:p>
          <a:p>
            <a:pPr marL="711200" indent="-711200">
              <a:lnSpc>
                <a:spcPts val="1200"/>
              </a:lnSpc>
              <a:spcBef>
                <a:spcPts val="1200"/>
              </a:spcBef>
              <a:spcAft>
                <a:spcPts val="1200"/>
              </a:spcAft>
              <a:buFontTx/>
              <a:buNone/>
              <a:defRPr/>
            </a:pPr>
            <a:r>
              <a:rPr lang="en-US" sz="2400" b="1" dirty="0" smtClean="0">
                <a:solidFill>
                  <a:schemeClr val="bg2"/>
                </a:solidFill>
                <a:latin typeface="Arial Unicode MS" pitchFamily="34" charset="-128"/>
                <a:ea typeface="Arial Unicode MS" pitchFamily="34" charset="-128"/>
                <a:cs typeface="Arial Unicode MS" pitchFamily="34" charset="-128"/>
              </a:rPr>
              <a:t>    Movie Clips						35 Min</a:t>
            </a:r>
          </a:p>
          <a:p>
            <a:pPr marL="711200" indent="-711200">
              <a:lnSpc>
                <a:spcPts val="1200"/>
              </a:lnSpc>
              <a:spcBef>
                <a:spcPts val="1200"/>
              </a:spcBef>
              <a:spcAft>
                <a:spcPts val="1200"/>
              </a:spcAft>
              <a:buFontTx/>
              <a:buNone/>
              <a:defRPr/>
            </a:pPr>
            <a:r>
              <a:rPr lang="en-US" sz="2400" b="1" dirty="0" smtClean="0">
                <a:solidFill>
                  <a:schemeClr val="bg2"/>
                </a:solidFill>
                <a:latin typeface="Arial Unicode MS" pitchFamily="34" charset="-128"/>
                <a:ea typeface="Arial Unicode MS" pitchFamily="34" charset="-128"/>
                <a:cs typeface="Arial Unicode MS" pitchFamily="34" charset="-128"/>
              </a:rPr>
              <a:t> </a:t>
            </a:r>
            <a:r>
              <a:rPr lang="en-US" sz="2200" b="1" dirty="0" smtClean="0">
                <a:solidFill>
                  <a:srgbClr val="008000"/>
                </a:solidFill>
                <a:latin typeface="Arial" charset="0"/>
                <a:ea typeface="Arial Unicode MS" pitchFamily="34" charset="-128"/>
                <a:cs typeface="Arial Unicode MS" pitchFamily="34" charset="-128"/>
              </a:rPr>
              <a:t>III. Experience with combining sex &amp; drugs</a:t>
            </a:r>
          </a:p>
          <a:p>
            <a:pPr marL="812800" indent="-812800" algn="just">
              <a:lnSpc>
                <a:spcPct val="0"/>
              </a:lnSpc>
              <a:spcBef>
                <a:spcPts val="400"/>
              </a:spcBef>
              <a:buFontTx/>
              <a:buNone/>
              <a:defRPr/>
            </a:pPr>
            <a:endParaRPr lang="en-US" sz="2200" b="1" dirty="0" smtClean="0">
              <a:solidFill>
                <a:srgbClr val="008000"/>
              </a:solidFill>
              <a:latin typeface="Arial" charset="0"/>
              <a:ea typeface="Arial Unicode MS" pitchFamily="34" charset="-128"/>
              <a:cs typeface="Arial Unicode MS" pitchFamily="34" charset="-128"/>
            </a:endParaRPr>
          </a:p>
          <a:p>
            <a:pPr marL="812800" indent="-812800" algn="just">
              <a:lnSpc>
                <a:spcPct val="80000"/>
              </a:lnSpc>
              <a:spcBef>
                <a:spcPts val="400"/>
              </a:spcBef>
              <a:buFontTx/>
              <a:buNone/>
              <a:defRPr/>
            </a:pPr>
            <a:r>
              <a:rPr lang="en-US" sz="2200" b="1" dirty="0" smtClean="0">
                <a:solidFill>
                  <a:srgbClr val="008000"/>
                </a:solidFill>
                <a:latin typeface="Arial" charset="0"/>
                <a:ea typeface="Arial Unicode MS" pitchFamily="34" charset="-128"/>
                <a:cs typeface="Arial Unicode MS" pitchFamily="34" charset="-128"/>
              </a:rPr>
              <a:t>      Enhancements/Impairments				25 Min</a:t>
            </a:r>
          </a:p>
          <a:p>
            <a:pPr marL="812800" indent="-812800" algn="just">
              <a:lnSpc>
                <a:spcPct val="45000"/>
              </a:lnSpc>
              <a:spcBef>
                <a:spcPts val="400"/>
              </a:spcBef>
              <a:buFontTx/>
              <a:buNone/>
              <a:defRPr/>
            </a:pPr>
            <a:endParaRPr lang="en-US" sz="2200" b="1" dirty="0" smtClean="0">
              <a:solidFill>
                <a:srgbClr val="008000"/>
              </a:solidFill>
              <a:latin typeface="Arial" charset="0"/>
              <a:ea typeface="Arial Unicode MS" pitchFamily="34" charset="-128"/>
              <a:cs typeface="Arial Unicode MS" pitchFamily="34" charset="-128"/>
            </a:endParaRPr>
          </a:p>
          <a:p>
            <a:pPr marL="812800" indent="-812800" algn="just">
              <a:lnSpc>
                <a:spcPct val="80000"/>
              </a:lnSpc>
              <a:spcBef>
                <a:spcPts val="400"/>
              </a:spcBef>
              <a:buFontTx/>
              <a:buNone/>
              <a:defRPr/>
            </a:pPr>
            <a:r>
              <a:rPr lang="en-US" sz="2200" b="1" dirty="0" smtClean="0">
                <a:solidFill>
                  <a:srgbClr val="008000"/>
                </a:solidFill>
                <a:latin typeface="Arial" charset="0"/>
                <a:ea typeface="Arial Unicode MS" pitchFamily="34" charset="-128"/>
                <a:cs typeface="Arial Unicode MS" pitchFamily="34" charset="-128"/>
              </a:rPr>
              <a:t>IV. Enhancing sex without drugs		           		20 Min</a:t>
            </a:r>
          </a:p>
          <a:p>
            <a:pPr marL="812800" indent="-812800" algn="just">
              <a:lnSpc>
                <a:spcPct val="45000"/>
              </a:lnSpc>
              <a:spcBef>
                <a:spcPts val="400"/>
              </a:spcBef>
              <a:buFontTx/>
              <a:buNone/>
              <a:defRPr/>
            </a:pPr>
            <a:endParaRPr lang="en-US" sz="2200" b="1" dirty="0" smtClean="0">
              <a:solidFill>
                <a:srgbClr val="008000"/>
              </a:solidFill>
              <a:latin typeface="Arial" charset="0"/>
              <a:ea typeface="Arial Unicode MS" pitchFamily="34" charset="-128"/>
              <a:cs typeface="Arial Unicode MS" pitchFamily="34" charset="-128"/>
            </a:endParaRPr>
          </a:p>
          <a:p>
            <a:pPr marL="812800" indent="-812800">
              <a:lnSpc>
                <a:spcPct val="80000"/>
              </a:lnSpc>
              <a:spcBef>
                <a:spcPts val="400"/>
              </a:spcBef>
              <a:buFontTx/>
              <a:buNone/>
              <a:defRPr/>
            </a:pPr>
            <a:endParaRPr lang="en-US" sz="1600" b="1" dirty="0" smtClean="0">
              <a:solidFill>
                <a:srgbClr val="008000"/>
              </a:solidFill>
              <a:latin typeface="Arial" charset="0"/>
              <a:cs typeface="Times New Roman" pitchFamily="18" charset="0"/>
            </a:endParaRPr>
          </a:p>
          <a:p>
            <a:pPr marL="812800" indent="-812800">
              <a:lnSpc>
                <a:spcPct val="80000"/>
              </a:lnSpc>
              <a:spcBef>
                <a:spcPts val="400"/>
              </a:spcBef>
              <a:buFontTx/>
              <a:buNone/>
              <a:defRPr/>
            </a:pPr>
            <a:r>
              <a:rPr lang="en-US" sz="2200" b="1" dirty="0" smtClean="0">
                <a:solidFill>
                  <a:schemeClr val="bg2"/>
                </a:solidFill>
                <a:latin typeface="Arial" charset="0"/>
                <a:cs typeface="Times New Roman" pitchFamily="18" charset="0"/>
              </a:rPr>
              <a:t>V. Talking Circle						10 Min</a:t>
            </a:r>
            <a:r>
              <a:rPr lang="en-US" sz="2200" b="1" dirty="0" smtClean="0">
                <a:solidFill>
                  <a:schemeClr val="bg2"/>
                </a:solidFill>
              </a:rPr>
              <a:t> </a:t>
            </a:r>
          </a:p>
          <a:p>
            <a:pPr marL="812800" indent="-812800">
              <a:lnSpc>
                <a:spcPct val="80000"/>
              </a:lnSpc>
              <a:spcBef>
                <a:spcPts val="400"/>
              </a:spcBef>
              <a:buFontTx/>
              <a:buNone/>
              <a:defRPr/>
            </a:pPr>
            <a:r>
              <a:rPr lang="en-US" sz="2200" b="1" dirty="0" smtClean="0">
                <a:solidFill>
                  <a:srgbClr val="008000"/>
                </a:solidFill>
              </a:rPr>
              <a:t> </a:t>
            </a:r>
          </a:p>
        </p:txBody>
      </p:sp>
      <p:sp>
        <p:nvSpPr>
          <p:cNvPr id="83972" name="Line 4"/>
          <p:cNvSpPr>
            <a:spLocks noChangeShapeType="1"/>
          </p:cNvSpPr>
          <p:nvPr/>
        </p:nvSpPr>
        <p:spPr bwMode="auto">
          <a:xfrm>
            <a:off x="0" y="1371600"/>
            <a:ext cx="9144000"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152400"/>
            <a:ext cx="7772400" cy="1143000"/>
          </a:xfrm>
        </p:spPr>
        <p:txBody>
          <a:bodyPr/>
          <a:lstStyle/>
          <a:p>
            <a:r>
              <a:rPr lang="en-US" sz="4000" b="1" smtClean="0">
                <a:solidFill>
                  <a:schemeClr val="bg1"/>
                </a:solidFill>
              </a:rPr>
              <a:t>REMAS - CA: Real Men are Safe</a:t>
            </a:r>
            <a:br>
              <a:rPr lang="en-US" sz="4000" b="1" smtClean="0">
                <a:solidFill>
                  <a:schemeClr val="bg1"/>
                </a:solidFill>
              </a:rPr>
            </a:br>
            <a:r>
              <a:rPr lang="en-US" sz="4000" b="1" smtClean="0">
                <a:solidFill>
                  <a:schemeClr val="bg1"/>
                </a:solidFill>
              </a:rPr>
              <a:t>Session 4</a:t>
            </a:r>
          </a:p>
        </p:txBody>
      </p:sp>
      <p:sp>
        <p:nvSpPr>
          <p:cNvPr id="17411" name="Rectangle 3"/>
          <p:cNvSpPr>
            <a:spLocks noGrp="1" noChangeArrowheads="1"/>
          </p:cNvSpPr>
          <p:nvPr>
            <p:ph type="body" idx="1"/>
          </p:nvPr>
        </p:nvSpPr>
        <p:spPr>
          <a:xfrm>
            <a:off x="152400" y="1524000"/>
            <a:ext cx="8991600" cy="5334000"/>
          </a:xfrm>
        </p:spPr>
        <p:txBody>
          <a:bodyPr/>
          <a:lstStyle/>
          <a:p>
            <a:pPr>
              <a:lnSpc>
                <a:spcPct val="90000"/>
              </a:lnSpc>
              <a:spcAft>
                <a:spcPct val="10000"/>
              </a:spcAft>
              <a:buFontTx/>
              <a:buNone/>
              <a:defRPr/>
            </a:pPr>
            <a:r>
              <a:rPr lang="en-US" sz="3000" dirty="0" smtClean="0">
                <a:solidFill>
                  <a:srgbClr val="C00000"/>
                </a:solidFill>
              </a:rPr>
              <a:t>Intimate Relationships: Understanding the Origins of Attitudes, Beliefs, and Hopes</a:t>
            </a:r>
          </a:p>
          <a:p>
            <a:pPr>
              <a:lnSpc>
                <a:spcPct val="90000"/>
              </a:lnSpc>
              <a:spcAft>
                <a:spcPct val="10000"/>
              </a:spcAft>
              <a:buFontTx/>
              <a:buNone/>
              <a:defRPr/>
            </a:pPr>
            <a:r>
              <a:rPr lang="en-US" sz="2400" b="1" dirty="0" smtClean="0">
                <a:solidFill>
                  <a:srgbClr val="008000"/>
                </a:solidFill>
                <a:latin typeface="Arial Unicode MS" pitchFamily="34" charset="-128"/>
                <a:ea typeface="Arial Unicode MS" pitchFamily="34" charset="-128"/>
                <a:cs typeface="Arial Unicode MS" pitchFamily="34" charset="-128"/>
              </a:rPr>
              <a:t>I</a:t>
            </a:r>
            <a:r>
              <a:rPr lang="en-US" sz="2400" b="1" dirty="0">
                <a:solidFill>
                  <a:srgbClr val="008000"/>
                </a:solidFill>
                <a:latin typeface="Arial Unicode MS" pitchFamily="34" charset="-128"/>
                <a:ea typeface="Arial Unicode MS" pitchFamily="34" charset="-128"/>
                <a:cs typeface="Arial Unicode MS" pitchFamily="34" charset="-128"/>
              </a:rPr>
              <a:t>.</a:t>
            </a:r>
            <a:r>
              <a:rPr lang="en-US" sz="2400" b="1" dirty="0">
                <a:solidFill>
                  <a:srgbClr val="008000"/>
                </a:solidFill>
                <a:cs typeface="Times New Roman" pitchFamily="18" charset="0"/>
              </a:rPr>
              <a:t> </a:t>
            </a:r>
            <a:r>
              <a:rPr lang="en-US" sz="2400" b="1" dirty="0">
                <a:solidFill>
                  <a:srgbClr val="008000"/>
                </a:solidFill>
                <a:latin typeface="Arial" pitchFamily="34" charset="0"/>
                <a:ea typeface="Arial Unicode MS" pitchFamily="34" charset="-128"/>
                <a:cs typeface="Arial" pitchFamily="34" charset="0"/>
              </a:rPr>
              <a:t>Welcome, redo introductions		           5 Min</a:t>
            </a:r>
          </a:p>
          <a:p>
            <a:pPr>
              <a:lnSpc>
                <a:spcPct val="120000"/>
              </a:lnSpc>
              <a:spcBef>
                <a:spcPct val="25000"/>
              </a:spcBef>
              <a:buFontTx/>
              <a:buNone/>
              <a:defRPr/>
            </a:pPr>
            <a:r>
              <a:rPr lang="en-US" sz="2400" b="1" dirty="0">
                <a:solidFill>
                  <a:schemeClr val="bg2"/>
                </a:solidFill>
                <a:latin typeface="Arial" pitchFamily="34" charset="0"/>
                <a:cs typeface="Arial" pitchFamily="34" charset="0"/>
              </a:rPr>
              <a:t>II. </a:t>
            </a:r>
            <a:r>
              <a:rPr lang="en-US" sz="2400" b="1" dirty="0" smtClean="0">
                <a:solidFill>
                  <a:schemeClr val="bg2"/>
                </a:solidFill>
                <a:latin typeface="Arial" pitchFamily="34" charset="0"/>
                <a:cs typeface="Arial" pitchFamily="34" charset="0"/>
              </a:rPr>
              <a:t>Who’s got the Power?  </a:t>
            </a:r>
          </a:p>
          <a:p>
            <a:pPr>
              <a:lnSpc>
                <a:spcPct val="120000"/>
              </a:lnSpc>
              <a:spcBef>
                <a:spcPct val="25000"/>
              </a:spcBef>
              <a:buFontTx/>
              <a:buNone/>
              <a:defRPr/>
            </a:pPr>
            <a:r>
              <a:rPr lang="en-US" sz="2400" b="1" dirty="0" smtClean="0">
                <a:solidFill>
                  <a:schemeClr val="bg2"/>
                </a:solidFill>
                <a:latin typeface="Arial" pitchFamily="34" charset="0"/>
                <a:cs typeface="Arial" pitchFamily="34" charset="0"/>
              </a:rPr>
              <a:t>    Who’s </a:t>
            </a:r>
            <a:r>
              <a:rPr lang="en-US" sz="2400" b="1" dirty="0" err="1" smtClean="0">
                <a:solidFill>
                  <a:schemeClr val="bg2"/>
                </a:solidFill>
                <a:latin typeface="Arial" pitchFamily="34" charset="0"/>
                <a:cs typeface="Arial" pitchFamily="34" charset="0"/>
              </a:rPr>
              <a:t>Showin</a:t>
            </a:r>
            <a:r>
              <a:rPr lang="en-US" sz="2400" b="1" dirty="0" smtClean="0">
                <a:solidFill>
                  <a:schemeClr val="bg2"/>
                </a:solidFill>
                <a:latin typeface="Arial" pitchFamily="34" charset="0"/>
                <a:cs typeface="Arial" pitchFamily="34" charset="0"/>
              </a:rPr>
              <a:t>’ the Love?</a:t>
            </a:r>
            <a:r>
              <a:rPr lang="en-US" sz="2400" b="1" dirty="0">
                <a:solidFill>
                  <a:schemeClr val="bg2"/>
                </a:solidFill>
                <a:latin typeface="Arial" pitchFamily="34" charset="0"/>
                <a:cs typeface="Arial" pitchFamily="34" charset="0"/>
              </a:rPr>
              <a:t>			</a:t>
            </a:r>
            <a:r>
              <a:rPr lang="en-US" sz="2400" b="1" dirty="0" smtClean="0">
                <a:solidFill>
                  <a:schemeClr val="bg2"/>
                </a:solidFill>
                <a:latin typeface="Arial" pitchFamily="34" charset="0"/>
                <a:cs typeface="Arial" pitchFamily="34" charset="0"/>
              </a:rPr>
              <a:t>20 </a:t>
            </a:r>
            <a:r>
              <a:rPr lang="en-US" sz="2400" b="1" dirty="0">
                <a:solidFill>
                  <a:schemeClr val="bg2"/>
                </a:solidFill>
                <a:latin typeface="Arial" pitchFamily="34" charset="0"/>
                <a:cs typeface="Arial" pitchFamily="34" charset="0"/>
              </a:rPr>
              <a:t>Min</a:t>
            </a:r>
          </a:p>
          <a:p>
            <a:pPr>
              <a:lnSpc>
                <a:spcPct val="120000"/>
              </a:lnSpc>
              <a:spcBef>
                <a:spcPct val="25000"/>
              </a:spcBef>
              <a:buFontTx/>
              <a:buNone/>
              <a:defRPr/>
            </a:pPr>
            <a:r>
              <a:rPr lang="en-US" sz="2400" b="1" dirty="0">
                <a:solidFill>
                  <a:schemeClr val="bg2"/>
                </a:solidFill>
                <a:latin typeface="Arial" pitchFamily="34" charset="0"/>
                <a:ea typeface="Arial Unicode MS" pitchFamily="34" charset="-128"/>
                <a:cs typeface="Arial" pitchFamily="34" charset="0"/>
              </a:rPr>
              <a:t>III. </a:t>
            </a:r>
            <a:r>
              <a:rPr lang="en-US" sz="2400" b="1" dirty="0" smtClean="0">
                <a:solidFill>
                  <a:schemeClr val="bg2"/>
                </a:solidFill>
                <a:latin typeface="Arial" pitchFamily="34" charset="0"/>
                <a:cs typeface="Arial" pitchFamily="34" charset="0"/>
              </a:rPr>
              <a:t>Culture values &amp; intimate relationships</a:t>
            </a:r>
            <a:r>
              <a:rPr lang="en-US" sz="2400" b="1" dirty="0">
                <a:solidFill>
                  <a:schemeClr val="bg2"/>
                </a:solidFill>
                <a:latin typeface="Arial" pitchFamily="34" charset="0"/>
                <a:ea typeface="Arial Unicode MS" pitchFamily="34" charset="-128"/>
                <a:cs typeface="Arial" pitchFamily="34" charset="0"/>
              </a:rPr>
              <a:t>	</a:t>
            </a:r>
            <a:r>
              <a:rPr lang="en-US" sz="2400" b="1" dirty="0" smtClean="0">
                <a:solidFill>
                  <a:schemeClr val="bg2"/>
                </a:solidFill>
                <a:latin typeface="Arial" pitchFamily="34" charset="0"/>
                <a:ea typeface="Arial Unicode MS" pitchFamily="34" charset="-128"/>
                <a:cs typeface="Arial" pitchFamily="34" charset="0"/>
              </a:rPr>
              <a:t>20 </a:t>
            </a:r>
            <a:r>
              <a:rPr lang="en-US" sz="2400" b="1" dirty="0">
                <a:solidFill>
                  <a:schemeClr val="bg2"/>
                </a:solidFill>
                <a:latin typeface="Arial" pitchFamily="34" charset="0"/>
                <a:ea typeface="Arial Unicode MS" pitchFamily="34" charset="-128"/>
                <a:cs typeface="Arial" pitchFamily="34" charset="0"/>
              </a:rPr>
              <a:t>Min</a:t>
            </a:r>
            <a:endParaRPr lang="en-US" sz="2400" b="1" dirty="0">
              <a:solidFill>
                <a:schemeClr val="bg2"/>
              </a:solidFill>
              <a:latin typeface="Arial" pitchFamily="34" charset="0"/>
              <a:cs typeface="Arial" pitchFamily="34" charset="0"/>
            </a:endParaRPr>
          </a:p>
          <a:p>
            <a:pPr algn="just">
              <a:lnSpc>
                <a:spcPct val="120000"/>
              </a:lnSpc>
              <a:spcBef>
                <a:spcPct val="25000"/>
              </a:spcBef>
              <a:buFontTx/>
              <a:buNone/>
              <a:defRPr/>
            </a:pPr>
            <a:r>
              <a:rPr lang="en-US" sz="2400" b="1" dirty="0">
                <a:solidFill>
                  <a:schemeClr val="accent1">
                    <a:lumMod val="50000"/>
                  </a:schemeClr>
                </a:solidFill>
                <a:latin typeface="Arial" pitchFamily="34" charset="0"/>
                <a:cs typeface="Arial" pitchFamily="34" charset="0"/>
              </a:rPr>
              <a:t>IV. </a:t>
            </a:r>
            <a:r>
              <a:rPr lang="en-US" sz="2400" b="1" dirty="0" smtClean="0">
                <a:solidFill>
                  <a:schemeClr val="accent1">
                    <a:lumMod val="50000"/>
                  </a:schemeClr>
                </a:solidFill>
                <a:latin typeface="Arial" pitchFamily="34" charset="0"/>
                <a:cs typeface="Arial" pitchFamily="34" charset="0"/>
              </a:rPr>
              <a:t>Ideal man / ideal woman brainstorming </a:t>
            </a:r>
            <a:r>
              <a:rPr lang="en-US" sz="2400" b="1" dirty="0">
                <a:solidFill>
                  <a:schemeClr val="accent1">
                    <a:lumMod val="50000"/>
                  </a:schemeClr>
                </a:solidFill>
                <a:latin typeface="Arial" pitchFamily="34" charset="0"/>
                <a:cs typeface="Arial" pitchFamily="34" charset="0"/>
              </a:rPr>
              <a:t>	</a:t>
            </a:r>
            <a:r>
              <a:rPr lang="en-US" sz="2400" b="1" dirty="0" smtClean="0">
                <a:solidFill>
                  <a:schemeClr val="accent1">
                    <a:lumMod val="50000"/>
                  </a:schemeClr>
                </a:solidFill>
                <a:latin typeface="Arial" pitchFamily="34" charset="0"/>
                <a:cs typeface="Arial" pitchFamily="34" charset="0"/>
              </a:rPr>
              <a:t>15 </a:t>
            </a:r>
            <a:r>
              <a:rPr lang="en-US" sz="2400" b="1" dirty="0">
                <a:solidFill>
                  <a:schemeClr val="accent1">
                    <a:lumMod val="50000"/>
                  </a:schemeClr>
                </a:solidFill>
                <a:latin typeface="Arial" pitchFamily="34" charset="0"/>
                <a:cs typeface="Arial" pitchFamily="34" charset="0"/>
              </a:rPr>
              <a:t>Min</a:t>
            </a:r>
          </a:p>
          <a:p>
            <a:pPr marL="571500" indent="-571500" algn="just">
              <a:lnSpc>
                <a:spcPct val="120000"/>
              </a:lnSpc>
              <a:spcBef>
                <a:spcPct val="25000"/>
              </a:spcBef>
              <a:buFontTx/>
              <a:buAutoNum type="romanUcPeriod" startAt="5"/>
              <a:defRPr/>
            </a:pPr>
            <a:r>
              <a:rPr lang="en-US" sz="2400" b="1" dirty="0" smtClean="0">
                <a:solidFill>
                  <a:schemeClr val="bg2"/>
                </a:solidFill>
                <a:latin typeface="Arial" pitchFamily="34" charset="0"/>
                <a:cs typeface="Arial" pitchFamily="34" charset="0"/>
              </a:rPr>
              <a:t>Changing Social Norms	 </a:t>
            </a:r>
            <a:r>
              <a:rPr lang="en-US" sz="2400" b="1" dirty="0">
                <a:solidFill>
                  <a:schemeClr val="bg2"/>
                </a:solidFill>
                <a:latin typeface="Arial" pitchFamily="34" charset="0"/>
                <a:cs typeface="Arial" pitchFamily="34" charset="0"/>
              </a:rPr>
              <a:t>		</a:t>
            </a:r>
            <a:r>
              <a:rPr lang="en-US" sz="2400" b="1" dirty="0" smtClean="0">
                <a:solidFill>
                  <a:schemeClr val="bg2"/>
                </a:solidFill>
                <a:latin typeface="Arial" pitchFamily="34" charset="0"/>
                <a:cs typeface="Arial" pitchFamily="34" charset="0"/>
              </a:rPr>
              <a:t>20 Min</a:t>
            </a:r>
          </a:p>
          <a:p>
            <a:pPr marL="571500" indent="-571500" algn="just">
              <a:lnSpc>
                <a:spcPct val="120000"/>
              </a:lnSpc>
              <a:spcBef>
                <a:spcPct val="25000"/>
              </a:spcBef>
              <a:buFontTx/>
              <a:buNone/>
              <a:defRPr/>
            </a:pPr>
            <a:r>
              <a:rPr lang="en-US" sz="2400" b="1" dirty="0" smtClean="0">
                <a:solidFill>
                  <a:schemeClr val="bg2"/>
                </a:solidFill>
                <a:latin typeface="Arial" charset="0"/>
                <a:cs typeface="Times New Roman" pitchFamily="18" charset="0"/>
              </a:rPr>
              <a:t>VI. Talking Circle					10 Min</a:t>
            </a:r>
            <a:r>
              <a:rPr lang="en-US" sz="2400" b="1" dirty="0" smtClean="0">
                <a:solidFill>
                  <a:schemeClr val="bg2"/>
                </a:solidFill>
              </a:rPr>
              <a:t> </a:t>
            </a:r>
          </a:p>
          <a:p>
            <a:pPr marL="571500" indent="-571500" algn="just">
              <a:lnSpc>
                <a:spcPct val="120000"/>
              </a:lnSpc>
              <a:spcBef>
                <a:spcPct val="25000"/>
              </a:spcBef>
              <a:buFontTx/>
              <a:buNone/>
              <a:defRPr/>
            </a:pPr>
            <a:endParaRPr lang="en-US" sz="2800" b="1" dirty="0" smtClean="0">
              <a:solidFill>
                <a:srgbClr val="008000"/>
              </a:solidFill>
              <a:latin typeface="Arial" pitchFamily="34" charset="0"/>
              <a:cs typeface="Arial" pitchFamily="34" charset="0"/>
            </a:endParaRPr>
          </a:p>
          <a:p>
            <a:pPr marL="571500" indent="-571500" algn="just">
              <a:lnSpc>
                <a:spcPct val="120000"/>
              </a:lnSpc>
              <a:spcBef>
                <a:spcPct val="25000"/>
              </a:spcBef>
              <a:buFontTx/>
              <a:buAutoNum type="romanUcPeriod" startAt="5"/>
              <a:defRPr/>
            </a:pPr>
            <a:endParaRPr lang="en-US" sz="2800" b="1" dirty="0">
              <a:solidFill>
                <a:srgbClr val="008000"/>
              </a:solidFill>
              <a:latin typeface="Arial" pitchFamily="34" charset="0"/>
              <a:cs typeface="Arial" pitchFamily="34" charset="0"/>
            </a:endParaRPr>
          </a:p>
        </p:txBody>
      </p:sp>
      <p:sp>
        <p:nvSpPr>
          <p:cNvPr id="84996" name="Line 4"/>
          <p:cNvSpPr>
            <a:spLocks noChangeShapeType="1"/>
          </p:cNvSpPr>
          <p:nvPr/>
        </p:nvSpPr>
        <p:spPr bwMode="auto">
          <a:xfrm>
            <a:off x="0" y="1447800"/>
            <a:ext cx="9144000"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838200" y="0"/>
            <a:ext cx="7772400" cy="1143000"/>
          </a:xfrm>
        </p:spPr>
        <p:txBody>
          <a:bodyPr/>
          <a:lstStyle/>
          <a:p>
            <a:r>
              <a:rPr lang="en-US" sz="4000" b="1" smtClean="0">
                <a:solidFill>
                  <a:schemeClr val="bg1"/>
                </a:solidFill>
              </a:rPr>
              <a:t>REMAS-CA: Real Men are Safe</a:t>
            </a:r>
            <a:br>
              <a:rPr lang="en-US" sz="4000" b="1" smtClean="0">
                <a:solidFill>
                  <a:schemeClr val="bg1"/>
                </a:solidFill>
              </a:rPr>
            </a:br>
            <a:r>
              <a:rPr lang="en-US" sz="4000" b="1" smtClean="0">
                <a:solidFill>
                  <a:schemeClr val="bg1"/>
                </a:solidFill>
              </a:rPr>
              <a:t>Session 5</a:t>
            </a:r>
          </a:p>
        </p:txBody>
      </p:sp>
      <p:sp>
        <p:nvSpPr>
          <p:cNvPr id="14339" name="Rectangle 3"/>
          <p:cNvSpPr>
            <a:spLocks noGrp="1" noChangeArrowheads="1"/>
          </p:cNvSpPr>
          <p:nvPr>
            <p:ph type="body" idx="1"/>
          </p:nvPr>
        </p:nvSpPr>
        <p:spPr>
          <a:xfrm>
            <a:off x="304800" y="1447800"/>
            <a:ext cx="8610600" cy="5257800"/>
          </a:xfrm>
        </p:spPr>
        <p:txBody>
          <a:bodyPr/>
          <a:lstStyle/>
          <a:p>
            <a:pPr marL="0" indent="0">
              <a:lnSpc>
                <a:spcPct val="80000"/>
              </a:lnSpc>
              <a:buFontTx/>
              <a:buNone/>
              <a:defRPr/>
            </a:pPr>
            <a:r>
              <a:rPr lang="en-US" dirty="0" smtClean="0">
                <a:solidFill>
                  <a:srgbClr val="C00000"/>
                </a:solidFill>
                <a:latin typeface="Arial" pitchFamily="34" charset="0"/>
                <a:cs typeface="Arial" pitchFamily="34" charset="0"/>
              </a:rPr>
              <a:t>Beyond the Pick Up Line: Communicating About Safe Sex</a:t>
            </a:r>
          </a:p>
          <a:p>
            <a:pPr marL="0" indent="0">
              <a:lnSpc>
                <a:spcPct val="80000"/>
              </a:lnSpc>
              <a:buFontTx/>
              <a:buNone/>
              <a:defRPr/>
            </a:pPr>
            <a:endParaRPr lang="en-US" sz="1600" b="1" dirty="0" smtClean="0">
              <a:solidFill>
                <a:srgbClr val="C00000"/>
              </a:solidFill>
              <a:latin typeface="Arial" pitchFamily="34" charset="0"/>
              <a:cs typeface="Arial" pitchFamily="34" charset="0"/>
            </a:endParaRPr>
          </a:p>
          <a:p>
            <a:pPr marL="711200" indent="-711200">
              <a:lnSpc>
                <a:spcPts val="1800"/>
              </a:lnSpc>
              <a:buFontTx/>
              <a:buNone/>
              <a:defRPr/>
            </a:pPr>
            <a:r>
              <a:rPr lang="en-US" sz="2000" b="1" dirty="0" smtClean="0">
                <a:solidFill>
                  <a:srgbClr val="006600"/>
                </a:solidFill>
                <a:latin typeface="Arial Unicode MS" pitchFamily="34" charset="-128"/>
                <a:ea typeface="Arial Unicode MS" pitchFamily="34" charset="-128"/>
                <a:cs typeface="Arial Unicode MS" pitchFamily="34" charset="-128"/>
              </a:rPr>
              <a:t>I</a:t>
            </a:r>
            <a:r>
              <a:rPr lang="en-US" sz="2000" b="1" dirty="0">
                <a:solidFill>
                  <a:srgbClr val="006600"/>
                </a:solidFill>
                <a:latin typeface="Arial Unicode MS" pitchFamily="34" charset="-128"/>
                <a:ea typeface="Arial Unicode MS" pitchFamily="34" charset="-128"/>
                <a:cs typeface="Arial Unicode MS" pitchFamily="34" charset="-128"/>
              </a:rPr>
              <a:t>.  Welcome, redo introductions	       	</a:t>
            </a:r>
            <a:r>
              <a:rPr lang="en-US" sz="2000" b="1" dirty="0" smtClean="0">
                <a:solidFill>
                  <a:srgbClr val="006600"/>
                </a:solidFill>
                <a:latin typeface="Arial Unicode MS" pitchFamily="34" charset="-128"/>
                <a:ea typeface="Arial Unicode MS" pitchFamily="34" charset="-128"/>
                <a:cs typeface="Arial Unicode MS" pitchFamily="34" charset="-128"/>
              </a:rPr>
              <a:t>		</a:t>
            </a:r>
            <a:r>
              <a:rPr lang="en-US" sz="2000" b="1" dirty="0">
                <a:solidFill>
                  <a:srgbClr val="006600"/>
                </a:solidFill>
                <a:latin typeface="Arial Unicode MS" pitchFamily="34" charset="-128"/>
                <a:ea typeface="Arial Unicode MS" pitchFamily="34" charset="-128"/>
                <a:cs typeface="Arial Unicode MS" pitchFamily="34" charset="-128"/>
              </a:rPr>
              <a:t>	  5 Min</a:t>
            </a:r>
          </a:p>
          <a:p>
            <a:pPr marL="711200" indent="-711200">
              <a:lnSpc>
                <a:spcPts val="1800"/>
              </a:lnSpc>
              <a:spcBef>
                <a:spcPct val="10000"/>
              </a:spcBef>
              <a:buFontTx/>
              <a:buNone/>
              <a:defRPr/>
            </a:pPr>
            <a:endParaRPr lang="en-US" sz="1200" b="1" dirty="0">
              <a:solidFill>
                <a:srgbClr val="006600"/>
              </a:solidFill>
              <a:latin typeface="Arial Unicode MS" pitchFamily="34" charset="-128"/>
            </a:endParaRPr>
          </a:p>
          <a:p>
            <a:pPr marL="711200" indent="-711200">
              <a:lnSpc>
                <a:spcPts val="1800"/>
              </a:lnSpc>
              <a:spcBef>
                <a:spcPct val="10000"/>
              </a:spcBef>
              <a:buFontTx/>
              <a:buNone/>
              <a:defRPr/>
            </a:pPr>
            <a:r>
              <a:rPr lang="en-US" sz="2000" b="1" dirty="0">
                <a:solidFill>
                  <a:srgbClr val="006600"/>
                </a:solidFill>
                <a:latin typeface="Arial Unicode MS" pitchFamily="34" charset="-128"/>
              </a:rPr>
              <a:t>II.</a:t>
            </a:r>
            <a:r>
              <a:rPr lang="en-US" sz="2000" b="1" dirty="0">
                <a:solidFill>
                  <a:srgbClr val="006600"/>
                </a:solidFill>
                <a:latin typeface="Arial Unicode MS" pitchFamily="34" charset="-128"/>
                <a:ea typeface="Arial Unicode MS" pitchFamily="34" charset="-128"/>
                <a:cs typeface="Arial Unicode MS" pitchFamily="34" charset="-128"/>
              </a:rPr>
              <a:t> </a:t>
            </a:r>
            <a:r>
              <a:rPr lang="en-US" sz="2000" b="1" dirty="0" smtClean="0">
                <a:solidFill>
                  <a:srgbClr val="006600"/>
                </a:solidFill>
                <a:latin typeface="Arial Unicode MS" pitchFamily="34" charset="-128"/>
                <a:ea typeface="Arial Unicode MS" pitchFamily="34" charset="-128"/>
                <a:cs typeface="Arial Unicode MS" pitchFamily="34" charset="-128"/>
              </a:rPr>
              <a:t>Communicating About Safe Sex: Talk Tools</a:t>
            </a:r>
            <a:r>
              <a:rPr lang="en-US" sz="2000" b="1" dirty="0">
                <a:solidFill>
                  <a:srgbClr val="006600"/>
                </a:solidFill>
                <a:latin typeface="Arial Unicode MS" pitchFamily="34" charset="-128"/>
                <a:ea typeface="Arial Unicode MS" pitchFamily="34" charset="-128"/>
                <a:cs typeface="Arial Unicode MS" pitchFamily="34" charset="-128"/>
              </a:rPr>
              <a:t>	</a:t>
            </a:r>
            <a:r>
              <a:rPr lang="en-US" sz="2000" b="1" dirty="0" smtClean="0">
                <a:solidFill>
                  <a:srgbClr val="006600"/>
                </a:solidFill>
                <a:latin typeface="Arial Unicode MS" pitchFamily="34" charset="-128"/>
                <a:ea typeface="Arial Unicode MS" pitchFamily="34" charset="-128"/>
                <a:cs typeface="Arial Unicode MS" pitchFamily="34" charset="-128"/>
              </a:rPr>
              <a:t>		10Min</a:t>
            </a:r>
            <a:endParaRPr lang="en-US" sz="2000" b="1" dirty="0">
              <a:solidFill>
                <a:srgbClr val="006600"/>
              </a:solidFill>
              <a:latin typeface="Arial Unicode MS" pitchFamily="34" charset="-128"/>
              <a:ea typeface="Arial Unicode MS" pitchFamily="34" charset="-128"/>
              <a:cs typeface="Arial Unicode MS" pitchFamily="34" charset="-128"/>
            </a:endParaRPr>
          </a:p>
          <a:p>
            <a:pPr marL="711200" indent="-711200">
              <a:lnSpc>
                <a:spcPts val="1800"/>
              </a:lnSpc>
              <a:spcBef>
                <a:spcPct val="10000"/>
              </a:spcBef>
              <a:buFontTx/>
              <a:buNone/>
              <a:defRPr/>
            </a:pPr>
            <a:endParaRPr lang="en-US" sz="1200" b="1" dirty="0">
              <a:solidFill>
                <a:srgbClr val="008000"/>
              </a:solidFill>
              <a:latin typeface="Arial Unicode MS" pitchFamily="34" charset="-128"/>
            </a:endParaRPr>
          </a:p>
          <a:p>
            <a:pPr marL="711200" indent="-711200">
              <a:lnSpc>
                <a:spcPts val="1800"/>
              </a:lnSpc>
              <a:spcBef>
                <a:spcPct val="10000"/>
              </a:spcBef>
              <a:buFontTx/>
              <a:buNone/>
              <a:defRPr/>
            </a:pPr>
            <a:r>
              <a:rPr lang="en-US" sz="2000" b="1" dirty="0" smtClean="0">
                <a:solidFill>
                  <a:schemeClr val="bg2"/>
                </a:solidFill>
                <a:latin typeface="Arial Unicode MS" pitchFamily="34" charset="-128"/>
                <a:ea typeface="Arial Unicode MS" pitchFamily="34" charset="-128"/>
                <a:cs typeface="Arial Unicode MS" pitchFamily="34" charset="-128"/>
              </a:rPr>
              <a:t>III. Practice Talk Tools: Responding to Excuses for</a:t>
            </a:r>
          </a:p>
          <a:p>
            <a:pPr marL="711200" indent="-711200">
              <a:lnSpc>
                <a:spcPts val="1800"/>
              </a:lnSpc>
              <a:spcBef>
                <a:spcPct val="10000"/>
              </a:spcBef>
              <a:buFontTx/>
              <a:buNone/>
              <a:defRPr/>
            </a:pPr>
            <a:r>
              <a:rPr lang="en-US" sz="2000" b="1" dirty="0" smtClean="0">
                <a:solidFill>
                  <a:schemeClr val="bg2"/>
                </a:solidFill>
                <a:latin typeface="Arial Unicode MS" pitchFamily="34" charset="-128"/>
                <a:ea typeface="Arial Unicode MS" pitchFamily="34" charset="-128"/>
                <a:cs typeface="Arial Unicode MS" pitchFamily="34" charset="-128"/>
              </a:rPr>
              <a:t>	Not Using Condoms</a:t>
            </a:r>
            <a:r>
              <a:rPr lang="en-US" sz="2000" b="1" dirty="0">
                <a:solidFill>
                  <a:schemeClr val="bg2"/>
                </a:solidFill>
                <a:latin typeface="Arial Unicode MS" pitchFamily="34" charset="-128"/>
                <a:ea typeface="Arial Unicode MS" pitchFamily="34" charset="-128"/>
                <a:cs typeface="Arial Unicode MS" pitchFamily="34" charset="-128"/>
              </a:rPr>
              <a:t>		</a:t>
            </a:r>
            <a:r>
              <a:rPr lang="en-US" sz="2000" b="1" dirty="0" smtClean="0">
                <a:solidFill>
                  <a:schemeClr val="bg2"/>
                </a:solidFill>
                <a:latin typeface="Arial Unicode MS" pitchFamily="34" charset="-128"/>
                <a:ea typeface="Arial Unicode MS" pitchFamily="34" charset="-128"/>
                <a:cs typeface="Arial Unicode MS" pitchFamily="34" charset="-128"/>
              </a:rPr>
              <a:t>			15 </a:t>
            </a:r>
            <a:r>
              <a:rPr lang="en-US" sz="2000" b="1" dirty="0">
                <a:solidFill>
                  <a:schemeClr val="bg2"/>
                </a:solidFill>
                <a:latin typeface="Arial Unicode MS" pitchFamily="34" charset="-128"/>
                <a:ea typeface="Arial Unicode MS" pitchFamily="34" charset="-128"/>
                <a:cs typeface="Arial Unicode MS" pitchFamily="34" charset="-128"/>
              </a:rPr>
              <a:t>Min 	</a:t>
            </a:r>
            <a:r>
              <a:rPr lang="en-US" sz="2000" b="1" dirty="0">
                <a:solidFill>
                  <a:srgbClr val="008000"/>
                </a:solidFill>
                <a:latin typeface="Arial Unicode MS" pitchFamily="34" charset="-128"/>
                <a:ea typeface="Arial Unicode MS" pitchFamily="34" charset="-128"/>
                <a:cs typeface="Arial Unicode MS" pitchFamily="34" charset="-128"/>
              </a:rPr>
              <a:t>	</a:t>
            </a:r>
            <a:r>
              <a:rPr lang="en-US" sz="2000" b="1" dirty="0">
                <a:solidFill>
                  <a:srgbClr val="008000"/>
                </a:solidFill>
                <a:latin typeface="Arial Unicode MS" pitchFamily="34" charset="-128"/>
              </a:rPr>
              <a:t>					</a:t>
            </a:r>
            <a:endParaRPr lang="en-US" sz="2000" b="1" dirty="0" smtClean="0">
              <a:solidFill>
                <a:srgbClr val="008000"/>
              </a:solidFill>
              <a:latin typeface="Arial Unicode MS" pitchFamily="34" charset="-128"/>
            </a:endParaRPr>
          </a:p>
          <a:p>
            <a:pPr marL="711200" indent="-711200">
              <a:lnSpc>
                <a:spcPts val="1800"/>
              </a:lnSpc>
              <a:spcBef>
                <a:spcPct val="10000"/>
              </a:spcBef>
              <a:buFontTx/>
              <a:buNone/>
              <a:defRPr/>
            </a:pPr>
            <a:r>
              <a:rPr lang="en-US" sz="2000" b="1" dirty="0" smtClean="0">
                <a:solidFill>
                  <a:schemeClr val="accent1">
                    <a:lumMod val="50000"/>
                  </a:schemeClr>
                </a:solidFill>
                <a:latin typeface="Arial Unicode MS" pitchFamily="34" charset="-128"/>
              </a:rPr>
              <a:t>IV</a:t>
            </a:r>
            <a:r>
              <a:rPr lang="en-US" sz="2000" b="1" dirty="0">
                <a:solidFill>
                  <a:schemeClr val="accent1">
                    <a:lumMod val="50000"/>
                  </a:schemeClr>
                </a:solidFill>
                <a:latin typeface="Arial Unicode MS" pitchFamily="34" charset="-128"/>
              </a:rPr>
              <a:t>. </a:t>
            </a:r>
            <a:r>
              <a:rPr lang="en-US" sz="2000" b="1" dirty="0" smtClean="0">
                <a:solidFill>
                  <a:schemeClr val="accent1">
                    <a:lumMod val="50000"/>
                  </a:schemeClr>
                </a:solidFill>
                <a:latin typeface="Arial Unicode MS" pitchFamily="34" charset="-128"/>
                <a:ea typeface="Arial Unicode MS" pitchFamily="34" charset="-128"/>
                <a:cs typeface="Arial Unicode MS" pitchFamily="34" charset="-128"/>
              </a:rPr>
              <a:t>Practice Talk Tools: Responding to come-ons for</a:t>
            </a:r>
          </a:p>
          <a:p>
            <a:pPr marL="711200" indent="-711200">
              <a:lnSpc>
                <a:spcPts val="1800"/>
              </a:lnSpc>
              <a:spcBef>
                <a:spcPct val="10000"/>
              </a:spcBef>
              <a:buFontTx/>
              <a:buNone/>
              <a:defRPr/>
            </a:pPr>
            <a:r>
              <a:rPr lang="en-US" sz="2000" b="1" dirty="0" smtClean="0">
                <a:solidFill>
                  <a:schemeClr val="accent1">
                    <a:lumMod val="50000"/>
                  </a:schemeClr>
                </a:solidFill>
                <a:latin typeface="Arial Unicode MS" pitchFamily="34" charset="-128"/>
                <a:ea typeface="Arial Unicode MS" pitchFamily="34" charset="-128"/>
                <a:cs typeface="Arial Unicode MS" pitchFamily="34" charset="-128"/>
              </a:rPr>
              <a:t>	 sex under the influence					15 Min </a:t>
            </a:r>
            <a:r>
              <a:rPr lang="en-US" sz="2000" b="1" dirty="0">
                <a:solidFill>
                  <a:schemeClr val="accent1">
                    <a:lumMod val="50000"/>
                  </a:schemeClr>
                </a:solidFill>
                <a:latin typeface="Arial Unicode MS" pitchFamily="34" charset="-128"/>
              </a:rPr>
              <a:t>	</a:t>
            </a:r>
            <a:r>
              <a:rPr lang="en-US" sz="2000" b="1" dirty="0">
                <a:solidFill>
                  <a:srgbClr val="008000"/>
                </a:solidFill>
                <a:latin typeface="Arial Unicode MS" pitchFamily="34" charset="-128"/>
              </a:rPr>
              <a:t>	</a:t>
            </a:r>
            <a:endParaRPr lang="en-US" sz="2000" b="1" dirty="0" smtClean="0">
              <a:solidFill>
                <a:srgbClr val="008000"/>
              </a:solidFill>
              <a:latin typeface="Arial Unicode MS" pitchFamily="34" charset="-128"/>
            </a:endParaRPr>
          </a:p>
          <a:p>
            <a:pPr marL="711200" indent="-711200">
              <a:lnSpc>
                <a:spcPts val="1200"/>
              </a:lnSpc>
              <a:spcBef>
                <a:spcPts val="600"/>
              </a:spcBef>
              <a:spcAft>
                <a:spcPts val="600"/>
              </a:spcAft>
              <a:buFontTx/>
              <a:buNone/>
              <a:defRPr/>
            </a:pPr>
            <a:r>
              <a:rPr lang="en-US" sz="2000" b="1" dirty="0" smtClean="0">
                <a:solidFill>
                  <a:schemeClr val="accent1">
                    <a:lumMod val="50000"/>
                  </a:schemeClr>
                </a:solidFill>
                <a:latin typeface="Arial Unicode MS" pitchFamily="34" charset="-128"/>
                <a:ea typeface="Arial Unicode MS" pitchFamily="34" charset="-128"/>
                <a:cs typeface="Arial Unicode MS" pitchFamily="34" charset="-128"/>
              </a:rPr>
              <a:t>V. Practicing TALK Tools: Role Plays	</a:t>
            </a:r>
            <a:r>
              <a:rPr lang="en-US" sz="2000" b="1" dirty="0" smtClean="0">
                <a:solidFill>
                  <a:srgbClr val="006600"/>
                </a:solidFill>
                <a:latin typeface="Arial Unicode MS" pitchFamily="34" charset="-128"/>
                <a:ea typeface="Arial Unicode MS" pitchFamily="34" charset="-128"/>
                <a:cs typeface="Arial Unicode MS" pitchFamily="34" charset="-128"/>
              </a:rPr>
              <a:t>			</a:t>
            </a:r>
            <a:r>
              <a:rPr lang="en-US" sz="2000" b="1" dirty="0" smtClean="0">
                <a:solidFill>
                  <a:schemeClr val="accent1">
                    <a:lumMod val="50000"/>
                  </a:schemeClr>
                </a:solidFill>
                <a:latin typeface="Arial Unicode MS" pitchFamily="34" charset="-128"/>
                <a:ea typeface="Arial Unicode MS" pitchFamily="34" charset="-128"/>
                <a:cs typeface="Arial Unicode MS" pitchFamily="34" charset="-128"/>
              </a:rPr>
              <a:t>20 Min</a:t>
            </a:r>
            <a:r>
              <a:rPr lang="en-US" sz="2000" b="1" dirty="0" smtClean="0">
                <a:solidFill>
                  <a:srgbClr val="006600"/>
                </a:solidFill>
                <a:latin typeface="Arial Unicode MS" pitchFamily="34" charset="-128"/>
                <a:ea typeface="Arial Unicode MS" pitchFamily="34" charset="-128"/>
                <a:cs typeface="Arial Unicode MS" pitchFamily="34" charset="-128"/>
              </a:rPr>
              <a:t>		 </a:t>
            </a:r>
            <a:r>
              <a:rPr lang="en-US" sz="2000" b="1" dirty="0">
                <a:solidFill>
                  <a:srgbClr val="006600"/>
                </a:solidFill>
                <a:latin typeface="Arial Unicode MS" pitchFamily="34" charset="-128"/>
                <a:ea typeface="Arial Unicode MS" pitchFamily="34" charset="-128"/>
                <a:cs typeface="Arial Unicode MS" pitchFamily="34" charset="-128"/>
              </a:rPr>
              <a:t>	 </a:t>
            </a:r>
            <a:r>
              <a:rPr lang="en-US" sz="2000" b="1" dirty="0">
                <a:solidFill>
                  <a:srgbClr val="006600"/>
                </a:solidFill>
                <a:latin typeface="Arial Unicode MS" pitchFamily="34" charset="-128"/>
              </a:rPr>
              <a:t>	</a:t>
            </a:r>
            <a:endParaRPr lang="en-US" sz="2000" b="1" dirty="0" smtClean="0">
              <a:solidFill>
                <a:srgbClr val="006600"/>
              </a:solidFill>
              <a:latin typeface="Arial Unicode MS" pitchFamily="34" charset="-128"/>
            </a:endParaRPr>
          </a:p>
          <a:p>
            <a:pPr marL="812800" indent="-812800" algn="just">
              <a:lnSpc>
                <a:spcPct val="80000"/>
              </a:lnSpc>
              <a:spcBef>
                <a:spcPts val="400"/>
              </a:spcBef>
              <a:buFontTx/>
              <a:buNone/>
              <a:defRPr/>
            </a:pPr>
            <a:r>
              <a:rPr lang="en-US" sz="2000" b="1" dirty="0" smtClean="0">
                <a:solidFill>
                  <a:srgbClr val="006600"/>
                </a:solidFill>
                <a:latin typeface="Arial" charset="0"/>
                <a:ea typeface="Arial Unicode MS" pitchFamily="34" charset="-128"/>
                <a:cs typeface="Arial Unicode MS" pitchFamily="34" charset="-128"/>
              </a:rPr>
              <a:t>VI. Personalizing Commitment to Sexual Safety		 15 Min</a:t>
            </a:r>
          </a:p>
          <a:p>
            <a:pPr marL="812800" indent="-812800" algn="just">
              <a:lnSpc>
                <a:spcPct val="80000"/>
              </a:lnSpc>
              <a:spcBef>
                <a:spcPts val="400"/>
              </a:spcBef>
              <a:buFontTx/>
              <a:buNone/>
              <a:defRPr/>
            </a:pPr>
            <a:r>
              <a:rPr lang="en-US" sz="2000" b="1" dirty="0" smtClean="0">
                <a:solidFill>
                  <a:srgbClr val="008000"/>
                </a:solidFill>
                <a:latin typeface="Arial" charset="0"/>
                <a:ea typeface="Arial Unicode MS" pitchFamily="34" charset="-128"/>
                <a:cs typeface="Arial Unicode MS" pitchFamily="34" charset="-128"/>
              </a:rPr>
              <a:t>								</a:t>
            </a:r>
          </a:p>
          <a:p>
            <a:pPr marL="711200" indent="-711200">
              <a:lnSpc>
                <a:spcPts val="2400"/>
              </a:lnSpc>
              <a:spcBef>
                <a:spcPts val="600"/>
              </a:spcBef>
              <a:spcAft>
                <a:spcPts val="600"/>
              </a:spcAft>
              <a:buFontTx/>
              <a:buNone/>
              <a:defRPr/>
            </a:pPr>
            <a:r>
              <a:rPr lang="en-US" sz="2000" b="1" dirty="0" smtClean="0">
                <a:solidFill>
                  <a:schemeClr val="bg2"/>
                </a:solidFill>
                <a:latin typeface="Arial Unicode MS" pitchFamily="34" charset="-128"/>
                <a:ea typeface="Arial Unicode MS" pitchFamily="34" charset="-128"/>
                <a:cs typeface="Arial Unicode MS" pitchFamily="34" charset="-128"/>
              </a:rPr>
              <a:t>VI</a:t>
            </a:r>
            <a:r>
              <a:rPr lang="en-US" sz="2000" b="1" dirty="0" smtClean="0">
                <a:solidFill>
                  <a:schemeClr val="bg2"/>
                </a:solidFill>
                <a:latin typeface="Arial" charset="0"/>
                <a:cs typeface="Times New Roman" pitchFamily="18" charset="0"/>
              </a:rPr>
              <a:t>I. Talking Circle						10 Min</a:t>
            </a:r>
            <a:r>
              <a:rPr lang="en-US" sz="2000" b="1" dirty="0" smtClean="0">
                <a:solidFill>
                  <a:schemeClr val="bg2"/>
                </a:solidFill>
              </a:rPr>
              <a:t> </a:t>
            </a:r>
          </a:p>
          <a:p>
            <a:pPr marL="711200" indent="-711200">
              <a:lnSpc>
                <a:spcPts val="2400"/>
              </a:lnSpc>
              <a:spcBef>
                <a:spcPts val="600"/>
              </a:spcBef>
              <a:spcAft>
                <a:spcPts val="600"/>
              </a:spcAft>
              <a:buFontTx/>
              <a:buNone/>
              <a:defRPr/>
            </a:pPr>
            <a:endParaRPr lang="en-US" sz="2800" b="1" dirty="0">
              <a:solidFill>
                <a:srgbClr val="008000"/>
              </a:solidFill>
              <a:latin typeface="Arial Unicode MS" pitchFamily="34" charset="-128"/>
              <a:ea typeface="Arial Unicode MS" pitchFamily="34" charset="-128"/>
              <a:cs typeface="Arial Unicode MS" pitchFamily="34" charset="-128"/>
            </a:endParaRPr>
          </a:p>
        </p:txBody>
      </p:sp>
      <p:sp>
        <p:nvSpPr>
          <p:cNvPr id="86020" name="Line 4"/>
          <p:cNvSpPr>
            <a:spLocks noChangeShapeType="1"/>
          </p:cNvSpPr>
          <p:nvPr/>
        </p:nvSpPr>
        <p:spPr bwMode="auto">
          <a:xfrm>
            <a:off x="0" y="1371600"/>
            <a:ext cx="9144000"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04800" y="304800"/>
            <a:ext cx="8991600" cy="3505200"/>
          </a:xfrm>
        </p:spPr>
        <p:txBody>
          <a:bodyPr/>
          <a:lstStyle/>
          <a:p>
            <a:r>
              <a:rPr lang="en-US" sz="9600" b="1" smtClean="0">
                <a:solidFill>
                  <a:schemeClr val="bg1"/>
                </a:solidFill>
              </a:rPr>
              <a:t>Q &amp; A</a:t>
            </a:r>
          </a:p>
        </p:txBody>
      </p:sp>
      <p:sp>
        <p:nvSpPr>
          <p:cNvPr id="87043" name="Content Placeholder 4"/>
          <p:cNvSpPr>
            <a:spLocks noGrp="1"/>
          </p:cNvSpPr>
          <p:nvPr>
            <p:ph idx="1"/>
          </p:nvPr>
        </p:nvSpPr>
        <p:spPr>
          <a:xfrm>
            <a:off x="685800" y="3810000"/>
            <a:ext cx="7772400" cy="2286000"/>
          </a:xfrm>
        </p:spPr>
        <p:txBody>
          <a:bodyPr/>
          <a:lstStyle/>
          <a:p>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3400" y="152400"/>
            <a:ext cx="7772400" cy="838200"/>
          </a:xfrm>
        </p:spPr>
        <p:txBody>
          <a:bodyPr/>
          <a:lstStyle/>
          <a:p>
            <a:r>
              <a:rPr lang="en-US" sz="4000" b="1" smtClean="0">
                <a:solidFill>
                  <a:schemeClr val="bg1"/>
                </a:solidFill>
              </a:rPr>
              <a:t>Culturally Tailored Interventions</a:t>
            </a:r>
          </a:p>
        </p:txBody>
      </p:sp>
      <p:sp>
        <p:nvSpPr>
          <p:cNvPr id="355331" name="Rectangle 3"/>
          <p:cNvSpPr>
            <a:spLocks noGrp="1" noChangeArrowheads="1"/>
          </p:cNvSpPr>
          <p:nvPr>
            <p:ph type="body" idx="1"/>
          </p:nvPr>
        </p:nvSpPr>
        <p:spPr>
          <a:xfrm>
            <a:off x="381000" y="1371600"/>
            <a:ext cx="8458200" cy="5257800"/>
          </a:xfrm>
        </p:spPr>
        <p:txBody>
          <a:bodyPr/>
          <a:lstStyle/>
          <a:p>
            <a:pPr>
              <a:spcBef>
                <a:spcPts val="600"/>
              </a:spcBef>
              <a:spcAft>
                <a:spcPts val="600"/>
              </a:spcAft>
              <a:buClr>
                <a:srgbClr val="800080"/>
              </a:buClr>
              <a:defRPr/>
            </a:pPr>
            <a:r>
              <a:rPr lang="en-US" sz="3600" b="1" dirty="0" err="1" smtClean="0">
                <a:solidFill>
                  <a:srgbClr val="C00000"/>
                </a:solidFill>
              </a:rPr>
              <a:t>Nia</a:t>
            </a:r>
            <a:r>
              <a:rPr lang="en-US" sz="3600" b="1" dirty="0" smtClean="0">
                <a:solidFill>
                  <a:srgbClr val="C00000"/>
                </a:solidFill>
              </a:rPr>
              <a:t>:</a:t>
            </a:r>
            <a:r>
              <a:rPr lang="en-US" sz="3600" b="1" dirty="0" smtClean="0">
                <a:solidFill>
                  <a:srgbClr val="006600"/>
                </a:solidFill>
              </a:rPr>
              <a:t> </a:t>
            </a:r>
          </a:p>
          <a:p>
            <a:pPr lvl="1">
              <a:spcBef>
                <a:spcPts val="600"/>
              </a:spcBef>
              <a:spcAft>
                <a:spcPts val="600"/>
              </a:spcAft>
              <a:buClr>
                <a:srgbClr val="800080"/>
              </a:buClr>
              <a:defRPr/>
            </a:pPr>
            <a:r>
              <a:rPr lang="en-US" b="1" dirty="0" smtClean="0">
                <a:solidFill>
                  <a:srgbClr val="006600"/>
                </a:solidFill>
                <a:ea typeface="+mn-ea"/>
                <a:cs typeface="+mn-cs"/>
              </a:rPr>
              <a:t>African American heterosexual men </a:t>
            </a:r>
            <a:endParaRPr lang="en-US" dirty="0" smtClean="0">
              <a:solidFill>
                <a:srgbClr val="006600"/>
              </a:solidFill>
              <a:ea typeface="+mn-ea"/>
              <a:cs typeface="+mn-cs"/>
            </a:endParaRPr>
          </a:p>
          <a:p>
            <a:pPr>
              <a:spcBef>
                <a:spcPts val="600"/>
              </a:spcBef>
              <a:spcAft>
                <a:spcPts val="600"/>
              </a:spcAft>
              <a:buClr>
                <a:srgbClr val="800080"/>
              </a:buClr>
              <a:defRPr/>
            </a:pPr>
            <a:r>
              <a:rPr lang="en-US" sz="3600" b="1" i="1" dirty="0" smtClean="0">
                <a:solidFill>
                  <a:srgbClr val="C00000"/>
                </a:solidFill>
              </a:rPr>
              <a:t>d-up</a:t>
            </a:r>
            <a:r>
              <a:rPr lang="en-US" sz="3600" b="1" dirty="0" smtClean="0">
                <a:solidFill>
                  <a:srgbClr val="C00000"/>
                </a:solidFill>
              </a:rPr>
              <a:t>:</a:t>
            </a:r>
            <a:r>
              <a:rPr lang="en-US" sz="3600" b="1" dirty="0" smtClean="0">
                <a:solidFill>
                  <a:srgbClr val="006600"/>
                </a:solidFill>
              </a:rPr>
              <a:t> </a:t>
            </a:r>
          </a:p>
          <a:p>
            <a:pPr lvl="1">
              <a:spcBef>
                <a:spcPts val="600"/>
              </a:spcBef>
              <a:spcAft>
                <a:spcPts val="600"/>
              </a:spcAft>
              <a:buClr>
                <a:srgbClr val="800080"/>
              </a:buClr>
              <a:defRPr/>
            </a:pPr>
            <a:r>
              <a:rPr lang="en-US" b="1" dirty="0" smtClean="0">
                <a:solidFill>
                  <a:srgbClr val="006600"/>
                </a:solidFill>
                <a:ea typeface="+mn-ea"/>
                <a:cs typeface="+mn-cs"/>
              </a:rPr>
              <a:t>African American MSM</a:t>
            </a:r>
            <a:endParaRPr lang="en-US" dirty="0" smtClean="0">
              <a:solidFill>
                <a:srgbClr val="006600"/>
              </a:solidFill>
              <a:ea typeface="+mn-ea"/>
              <a:cs typeface="+mn-cs"/>
            </a:endParaRPr>
          </a:p>
          <a:p>
            <a:pPr>
              <a:spcBef>
                <a:spcPts val="600"/>
              </a:spcBef>
              <a:spcAft>
                <a:spcPts val="600"/>
              </a:spcAft>
              <a:buClr>
                <a:srgbClr val="800080"/>
              </a:buClr>
              <a:defRPr/>
            </a:pPr>
            <a:r>
              <a:rPr lang="en-US" sz="3600" b="1" dirty="0" smtClean="0">
                <a:solidFill>
                  <a:srgbClr val="C00000"/>
                </a:solidFill>
              </a:rPr>
              <a:t>Many Men, Many Voices: </a:t>
            </a:r>
          </a:p>
          <a:p>
            <a:pPr lvl="1">
              <a:spcBef>
                <a:spcPts val="600"/>
              </a:spcBef>
              <a:spcAft>
                <a:spcPts val="600"/>
              </a:spcAft>
              <a:buClr>
                <a:srgbClr val="800080"/>
              </a:buClr>
              <a:defRPr/>
            </a:pPr>
            <a:r>
              <a:rPr lang="en-US" b="1" dirty="0" smtClean="0">
                <a:solidFill>
                  <a:srgbClr val="006600"/>
                </a:solidFill>
                <a:ea typeface="+mn-ea"/>
                <a:cs typeface="+mn-cs"/>
              </a:rPr>
              <a:t>African American MSM</a:t>
            </a:r>
            <a:endParaRPr lang="en-US" dirty="0" smtClean="0">
              <a:solidFill>
                <a:srgbClr val="006600"/>
              </a:solidFill>
              <a:ea typeface="+mn-ea"/>
              <a:cs typeface="+mn-cs"/>
            </a:endParaRPr>
          </a:p>
          <a:p>
            <a:pPr>
              <a:spcBef>
                <a:spcPts val="600"/>
              </a:spcBef>
              <a:spcAft>
                <a:spcPts val="600"/>
              </a:spcAft>
              <a:buClr>
                <a:srgbClr val="800080"/>
              </a:buClr>
              <a:defRPr/>
            </a:pPr>
            <a:r>
              <a:rPr lang="en-US" sz="3600" b="1" dirty="0" err="1" smtClean="0">
                <a:solidFill>
                  <a:srgbClr val="C00000"/>
                </a:solidFill>
              </a:rPr>
              <a:t>Cuídate</a:t>
            </a:r>
            <a:r>
              <a:rPr lang="en-US" sz="3600" b="1" dirty="0" smtClean="0">
                <a:solidFill>
                  <a:srgbClr val="C00000"/>
                </a:solidFill>
              </a:rPr>
              <a:t>:  </a:t>
            </a:r>
          </a:p>
          <a:p>
            <a:pPr lvl="1">
              <a:spcBef>
                <a:spcPts val="600"/>
              </a:spcBef>
              <a:spcAft>
                <a:spcPts val="600"/>
              </a:spcAft>
              <a:buClr>
                <a:srgbClr val="800080"/>
              </a:buClr>
              <a:defRPr/>
            </a:pPr>
            <a:r>
              <a:rPr lang="en-US" b="1" dirty="0" smtClean="0">
                <a:solidFill>
                  <a:srgbClr val="006600"/>
                </a:solidFill>
                <a:ea typeface="+mn-ea"/>
                <a:cs typeface="+mn-cs"/>
              </a:rPr>
              <a:t>Hispanic Adolescents</a:t>
            </a:r>
            <a:endParaRPr lang="en-US" dirty="0" smtClean="0">
              <a:solidFill>
                <a:srgbClr val="006600"/>
              </a:solidFill>
              <a:ea typeface="+mn-ea"/>
              <a:cs typeface="+mn-cs"/>
            </a:endParaRPr>
          </a:p>
          <a:p>
            <a:pPr>
              <a:buClr>
                <a:srgbClr val="800080"/>
              </a:buClr>
              <a:defRPr/>
            </a:pPr>
            <a:endParaRPr lang="en-US" sz="2800" dirty="0" smtClean="0">
              <a:solidFill>
                <a:schemeClr val="bg2"/>
              </a:solidFill>
            </a:endParaRPr>
          </a:p>
          <a:p>
            <a:pPr>
              <a:buClr>
                <a:srgbClr val="800080"/>
              </a:buClr>
              <a:defRPr/>
            </a:pPr>
            <a:endParaRPr lang="en-US" sz="2800" dirty="0" smtClean="0">
              <a:solidFill>
                <a:srgbClr val="006600"/>
              </a:solidFill>
            </a:endParaRPr>
          </a:p>
          <a:p>
            <a:pPr>
              <a:defRPr/>
            </a:pPr>
            <a:endParaRPr lang="en-US" sz="2800" dirty="0" smtClean="0">
              <a:solidFill>
                <a:srgbClr val="006600"/>
              </a:solidFill>
            </a:endParaRPr>
          </a:p>
          <a:p>
            <a:pPr>
              <a:defRPr/>
            </a:pPr>
            <a:endParaRPr lang="en-US" sz="2800" b="1" u="sng" dirty="0" smtClean="0">
              <a:solidFill>
                <a:srgbClr val="006600"/>
              </a:solidFill>
            </a:endParaRPr>
          </a:p>
          <a:p>
            <a:pPr>
              <a:defRPr/>
            </a:pPr>
            <a:endParaRPr lang="en-US" sz="2800" dirty="0" smtClean="0">
              <a:solidFill>
                <a:srgbClr val="006600"/>
              </a:solidFill>
            </a:endParaRPr>
          </a:p>
        </p:txBody>
      </p:sp>
      <p:sp>
        <p:nvSpPr>
          <p:cNvPr id="51204" name="Line 4"/>
          <p:cNvSpPr>
            <a:spLocks noChangeShapeType="1"/>
          </p:cNvSpPr>
          <p:nvPr/>
        </p:nvSpPr>
        <p:spPr bwMode="auto">
          <a:xfrm>
            <a:off x="0" y="1219200"/>
            <a:ext cx="9144000" cy="0"/>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33400" y="152400"/>
            <a:ext cx="7772400" cy="838200"/>
          </a:xfrm>
        </p:spPr>
        <p:txBody>
          <a:bodyPr/>
          <a:lstStyle/>
          <a:p>
            <a:r>
              <a:rPr lang="en-US" b="1" smtClean="0">
                <a:solidFill>
                  <a:schemeClr val="bg1"/>
                </a:solidFill>
              </a:rPr>
              <a:t>REMAS Modules: Sessions 1-2</a:t>
            </a:r>
          </a:p>
        </p:txBody>
      </p:sp>
      <p:sp>
        <p:nvSpPr>
          <p:cNvPr id="52227" name="Rectangle 3"/>
          <p:cNvSpPr>
            <a:spLocks noGrp="1" noChangeArrowheads="1"/>
          </p:cNvSpPr>
          <p:nvPr>
            <p:ph type="body" idx="1"/>
          </p:nvPr>
        </p:nvSpPr>
        <p:spPr>
          <a:xfrm>
            <a:off x="381000" y="1371600"/>
            <a:ext cx="8458200" cy="5257800"/>
          </a:xfrm>
        </p:spPr>
        <p:txBody>
          <a:bodyPr/>
          <a:lstStyle/>
          <a:p>
            <a:pPr>
              <a:spcBef>
                <a:spcPts val="1200"/>
              </a:spcBef>
              <a:spcAft>
                <a:spcPts val="1200"/>
              </a:spcAft>
              <a:buClr>
                <a:srgbClr val="800080"/>
              </a:buClr>
            </a:pPr>
            <a:r>
              <a:rPr lang="en-US" sz="2800" b="1" smtClean="0">
                <a:solidFill>
                  <a:srgbClr val="006600"/>
                </a:solidFill>
              </a:rPr>
              <a:t>Getting Started / Session Review</a:t>
            </a:r>
          </a:p>
          <a:p>
            <a:pPr>
              <a:spcBef>
                <a:spcPts val="1200"/>
              </a:spcBef>
              <a:spcAft>
                <a:spcPts val="1200"/>
              </a:spcAft>
              <a:buClr>
                <a:srgbClr val="800080"/>
              </a:buClr>
            </a:pPr>
            <a:r>
              <a:rPr lang="en-US" sz="2800" b="1" smtClean="0">
                <a:solidFill>
                  <a:srgbClr val="006600"/>
                </a:solidFill>
              </a:rPr>
              <a:t>HIV/STD Information</a:t>
            </a:r>
            <a:endParaRPr lang="en-US" sz="2800" smtClean="0">
              <a:solidFill>
                <a:srgbClr val="006600"/>
              </a:solidFill>
            </a:endParaRPr>
          </a:p>
          <a:p>
            <a:pPr>
              <a:spcBef>
                <a:spcPts val="1200"/>
              </a:spcBef>
              <a:spcAft>
                <a:spcPts val="1200"/>
              </a:spcAft>
              <a:buClr>
                <a:srgbClr val="800080"/>
              </a:buClr>
            </a:pPr>
            <a:r>
              <a:rPr lang="en-US" sz="2800" b="1" smtClean="0">
                <a:solidFill>
                  <a:srgbClr val="006600"/>
                </a:solidFill>
              </a:rPr>
              <a:t>Risk Self Assessment-Risk Reduction Motivation</a:t>
            </a:r>
          </a:p>
          <a:p>
            <a:pPr>
              <a:spcBef>
                <a:spcPts val="1200"/>
              </a:spcBef>
              <a:spcAft>
                <a:spcPts val="1200"/>
              </a:spcAft>
              <a:buClr>
                <a:srgbClr val="800080"/>
              </a:buClr>
            </a:pPr>
            <a:r>
              <a:rPr lang="en-US" sz="2800" b="1" smtClean="0">
                <a:solidFill>
                  <a:srgbClr val="006600"/>
                </a:solidFill>
              </a:rPr>
              <a:t>Healthy Options</a:t>
            </a:r>
          </a:p>
          <a:p>
            <a:pPr>
              <a:spcBef>
                <a:spcPts val="1200"/>
              </a:spcBef>
              <a:spcAft>
                <a:spcPts val="1200"/>
              </a:spcAft>
              <a:buClr>
                <a:srgbClr val="800080"/>
              </a:buClr>
            </a:pPr>
            <a:r>
              <a:rPr lang="en-US" sz="2800" b="1" smtClean="0">
                <a:solidFill>
                  <a:srgbClr val="006600"/>
                </a:solidFill>
              </a:rPr>
              <a:t>Condom Use Skills</a:t>
            </a:r>
          </a:p>
          <a:p>
            <a:pPr>
              <a:spcBef>
                <a:spcPts val="1200"/>
              </a:spcBef>
              <a:spcAft>
                <a:spcPts val="1200"/>
              </a:spcAft>
              <a:buClr>
                <a:srgbClr val="800080"/>
              </a:buClr>
            </a:pPr>
            <a:r>
              <a:rPr lang="en-US" sz="2800" b="1" u="sng" smtClean="0">
                <a:solidFill>
                  <a:schemeClr val="bg2"/>
                </a:solidFill>
              </a:rPr>
              <a:t>Overcoming Barriers to Condom Use</a:t>
            </a:r>
          </a:p>
          <a:p>
            <a:pPr>
              <a:spcBef>
                <a:spcPts val="1200"/>
              </a:spcBef>
              <a:spcAft>
                <a:spcPts val="1200"/>
              </a:spcAft>
              <a:buClr>
                <a:srgbClr val="800080"/>
              </a:buClr>
            </a:pPr>
            <a:r>
              <a:rPr lang="en-US" sz="2800" b="1" smtClean="0">
                <a:solidFill>
                  <a:srgbClr val="006600"/>
                </a:solidFill>
              </a:rPr>
              <a:t>Prevention Planning</a:t>
            </a:r>
            <a:endParaRPr lang="en-US" sz="2800" smtClean="0">
              <a:solidFill>
                <a:srgbClr val="006600"/>
              </a:solidFill>
            </a:endParaRPr>
          </a:p>
          <a:p>
            <a:pPr>
              <a:lnSpc>
                <a:spcPct val="90000"/>
              </a:lnSpc>
              <a:spcBef>
                <a:spcPts val="1200"/>
              </a:spcBef>
              <a:spcAft>
                <a:spcPts val="1200"/>
              </a:spcAft>
              <a:buClr>
                <a:srgbClr val="800080"/>
              </a:buClr>
              <a:buFont typeface="Wingdings" pitchFamily="2" charset="2"/>
              <a:buNone/>
            </a:pPr>
            <a:endParaRPr lang="en-US" sz="2800" b="1" smtClean="0">
              <a:solidFill>
                <a:srgbClr val="006600"/>
              </a:solidFill>
              <a:latin typeface="Arial" charset="0"/>
              <a:cs typeface="Arial" charset="0"/>
            </a:endParaRPr>
          </a:p>
        </p:txBody>
      </p:sp>
      <p:sp>
        <p:nvSpPr>
          <p:cNvPr id="52228" name="Line 4"/>
          <p:cNvSpPr>
            <a:spLocks noChangeShapeType="1"/>
          </p:cNvSpPr>
          <p:nvPr/>
        </p:nvSpPr>
        <p:spPr bwMode="auto">
          <a:xfrm>
            <a:off x="0" y="1219200"/>
            <a:ext cx="9144000" cy="0"/>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33400" y="152400"/>
            <a:ext cx="7772400" cy="838200"/>
          </a:xfrm>
        </p:spPr>
        <p:txBody>
          <a:bodyPr/>
          <a:lstStyle/>
          <a:p>
            <a:r>
              <a:rPr lang="en-US" b="1" smtClean="0">
                <a:solidFill>
                  <a:schemeClr val="bg1"/>
                </a:solidFill>
              </a:rPr>
              <a:t>REMAS Modules: Sessions 3-5</a:t>
            </a:r>
          </a:p>
        </p:txBody>
      </p:sp>
      <p:sp>
        <p:nvSpPr>
          <p:cNvPr id="355331" name="Rectangle 3"/>
          <p:cNvSpPr>
            <a:spLocks noGrp="1" noChangeArrowheads="1"/>
          </p:cNvSpPr>
          <p:nvPr>
            <p:ph type="body" idx="1"/>
          </p:nvPr>
        </p:nvSpPr>
        <p:spPr>
          <a:xfrm>
            <a:off x="381000" y="1371600"/>
            <a:ext cx="8458200" cy="5257800"/>
          </a:xfrm>
        </p:spPr>
        <p:txBody>
          <a:bodyPr/>
          <a:lstStyle/>
          <a:p>
            <a:pPr>
              <a:buClr>
                <a:srgbClr val="800080"/>
              </a:buClr>
              <a:defRPr/>
            </a:pPr>
            <a:r>
              <a:rPr lang="en-US" sz="2800" b="1" dirty="0" smtClean="0">
                <a:solidFill>
                  <a:srgbClr val="006600"/>
                </a:solidFill>
              </a:rPr>
              <a:t>Sex without Drugs</a:t>
            </a:r>
            <a:endParaRPr lang="en-US" sz="2800" dirty="0" smtClean="0">
              <a:solidFill>
                <a:srgbClr val="006600"/>
              </a:solidFill>
            </a:endParaRPr>
          </a:p>
          <a:p>
            <a:pPr>
              <a:buClr>
                <a:srgbClr val="800080"/>
              </a:buClr>
              <a:defRPr/>
            </a:pPr>
            <a:r>
              <a:rPr lang="en-US" sz="2800" b="1" dirty="0" smtClean="0">
                <a:solidFill>
                  <a:srgbClr val="006600"/>
                </a:solidFill>
              </a:rPr>
              <a:t>Coping with Sexual Dysfunction</a:t>
            </a:r>
            <a:endParaRPr lang="en-US" sz="2800" dirty="0" smtClean="0">
              <a:solidFill>
                <a:srgbClr val="006600"/>
              </a:solidFill>
            </a:endParaRPr>
          </a:p>
          <a:p>
            <a:pPr>
              <a:buClr>
                <a:srgbClr val="800080"/>
              </a:buClr>
              <a:defRPr/>
            </a:pPr>
            <a:r>
              <a:rPr lang="en-US" sz="2800" b="1" dirty="0" smtClean="0">
                <a:solidFill>
                  <a:srgbClr val="006600"/>
                </a:solidFill>
              </a:rPr>
              <a:t>Relationships and Sexual Norms</a:t>
            </a:r>
            <a:endParaRPr lang="en-US" sz="2800" dirty="0" smtClean="0">
              <a:solidFill>
                <a:srgbClr val="006600"/>
              </a:solidFill>
            </a:endParaRPr>
          </a:p>
          <a:p>
            <a:pPr>
              <a:buClr>
                <a:srgbClr val="800080"/>
              </a:buClr>
              <a:defRPr/>
            </a:pPr>
            <a:r>
              <a:rPr lang="en-US" sz="2800" b="1" dirty="0" smtClean="0">
                <a:solidFill>
                  <a:srgbClr val="006600"/>
                </a:solidFill>
              </a:rPr>
              <a:t>Safe Sex Communications</a:t>
            </a:r>
            <a:endParaRPr lang="en-US" sz="2800" dirty="0" smtClean="0">
              <a:solidFill>
                <a:srgbClr val="006600"/>
              </a:solidFill>
            </a:endParaRPr>
          </a:p>
          <a:p>
            <a:pPr>
              <a:buClr>
                <a:srgbClr val="800080"/>
              </a:buClr>
              <a:defRPr/>
            </a:pPr>
            <a:r>
              <a:rPr lang="en-US" sz="2800" b="1" dirty="0" smtClean="0">
                <a:solidFill>
                  <a:srgbClr val="006600"/>
                </a:solidFill>
              </a:rPr>
              <a:t>Summary</a:t>
            </a:r>
          </a:p>
          <a:p>
            <a:pPr>
              <a:buClr>
                <a:srgbClr val="800080"/>
              </a:buClr>
              <a:defRPr/>
            </a:pPr>
            <a:endParaRPr lang="en-US" sz="2000" b="1" dirty="0" smtClean="0">
              <a:solidFill>
                <a:srgbClr val="006600"/>
              </a:solidFill>
            </a:endParaRPr>
          </a:p>
          <a:p>
            <a:pPr>
              <a:buClr>
                <a:srgbClr val="800080"/>
              </a:buClr>
              <a:defRPr/>
            </a:pPr>
            <a:r>
              <a:rPr lang="en-US" sz="3600" b="1" u="sng" dirty="0" smtClean="0">
                <a:solidFill>
                  <a:schemeClr val="bg1"/>
                </a:solidFill>
              </a:rPr>
              <a:t>Modules not included in REMAS</a:t>
            </a:r>
          </a:p>
          <a:p>
            <a:pPr>
              <a:buClr>
                <a:srgbClr val="800080"/>
              </a:buClr>
              <a:defRPr/>
            </a:pPr>
            <a:endParaRPr lang="en-US" sz="2000" b="1" u="sng" dirty="0" smtClean="0">
              <a:solidFill>
                <a:schemeClr val="bg1">
                  <a:lumMod val="50000"/>
                </a:schemeClr>
              </a:solidFill>
            </a:endParaRPr>
          </a:p>
          <a:p>
            <a:pPr>
              <a:buClr>
                <a:srgbClr val="800080"/>
              </a:buClr>
              <a:defRPr/>
            </a:pPr>
            <a:r>
              <a:rPr lang="en-US" sz="2800" b="1" dirty="0" smtClean="0">
                <a:solidFill>
                  <a:srgbClr val="006600"/>
                </a:solidFill>
              </a:rPr>
              <a:t>Making  HIV Relevant to Participant</a:t>
            </a:r>
          </a:p>
          <a:p>
            <a:pPr>
              <a:buClr>
                <a:srgbClr val="800080"/>
              </a:buClr>
              <a:defRPr/>
            </a:pPr>
            <a:r>
              <a:rPr lang="en-US" sz="2800" b="1" dirty="0" smtClean="0">
                <a:solidFill>
                  <a:srgbClr val="006600"/>
                </a:solidFill>
              </a:rPr>
              <a:t>Ice Breakers</a:t>
            </a:r>
            <a:endParaRPr lang="en-US" sz="2800" dirty="0" smtClean="0">
              <a:solidFill>
                <a:srgbClr val="006600"/>
              </a:solidFill>
            </a:endParaRPr>
          </a:p>
          <a:p>
            <a:pPr>
              <a:buClr>
                <a:srgbClr val="800080"/>
              </a:buClr>
              <a:defRPr/>
            </a:pPr>
            <a:endParaRPr lang="en-US" sz="2800" dirty="0" smtClean="0">
              <a:solidFill>
                <a:schemeClr val="bg2"/>
              </a:solidFill>
            </a:endParaRPr>
          </a:p>
          <a:p>
            <a:pPr>
              <a:buClr>
                <a:srgbClr val="800080"/>
              </a:buClr>
              <a:defRPr/>
            </a:pPr>
            <a:endParaRPr lang="en-US" sz="2800" dirty="0" smtClean="0">
              <a:solidFill>
                <a:srgbClr val="006600"/>
              </a:solidFill>
            </a:endParaRPr>
          </a:p>
          <a:p>
            <a:pPr>
              <a:defRPr/>
            </a:pPr>
            <a:endParaRPr lang="en-US" sz="2800" dirty="0" smtClean="0">
              <a:solidFill>
                <a:srgbClr val="006600"/>
              </a:solidFill>
            </a:endParaRPr>
          </a:p>
          <a:p>
            <a:pPr>
              <a:defRPr/>
            </a:pPr>
            <a:endParaRPr lang="en-US" sz="2800" b="1" u="sng" dirty="0" smtClean="0">
              <a:solidFill>
                <a:srgbClr val="006600"/>
              </a:solidFill>
            </a:endParaRPr>
          </a:p>
          <a:p>
            <a:pPr>
              <a:defRPr/>
            </a:pPr>
            <a:endParaRPr lang="en-US" sz="2800" dirty="0" smtClean="0">
              <a:solidFill>
                <a:srgbClr val="006600"/>
              </a:solidFill>
            </a:endParaRPr>
          </a:p>
          <a:p>
            <a:pPr>
              <a:lnSpc>
                <a:spcPct val="90000"/>
              </a:lnSpc>
              <a:spcBef>
                <a:spcPct val="15000"/>
              </a:spcBef>
              <a:buClr>
                <a:srgbClr val="800080"/>
              </a:buClr>
              <a:buFont typeface="Wingdings" pitchFamily="2" charset="2"/>
              <a:buNone/>
              <a:defRPr/>
            </a:pPr>
            <a:endParaRPr lang="en-US" sz="3400" b="1" dirty="0" smtClean="0">
              <a:solidFill>
                <a:srgbClr val="006600"/>
              </a:solidFill>
              <a:latin typeface="Arial" charset="0"/>
              <a:cs typeface="Arial" charset="0"/>
            </a:endParaRPr>
          </a:p>
        </p:txBody>
      </p:sp>
      <p:sp>
        <p:nvSpPr>
          <p:cNvPr id="53252" name="Line 4"/>
          <p:cNvSpPr>
            <a:spLocks noChangeShapeType="1"/>
          </p:cNvSpPr>
          <p:nvPr/>
        </p:nvSpPr>
        <p:spPr bwMode="auto">
          <a:xfrm>
            <a:off x="0" y="1219200"/>
            <a:ext cx="9144000" cy="0"/>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57200"/>
            <a:ext cx="8153400" cy="5854700"/>
          </a:xfrm>
          <a:prstGeom prst="rect">
            <a:avLst/>
          </a:prstGeom>
        </p:spPr>
        <p:txBody>
          <a:bodyPr>
            <a:spAutoFit/>
          </a:bodyPr>
          <a:lstStyle/>
          <a:p>
            <a:pPr>
              <a:defRPr/>
            </a:pPr>
            <a:r>
              <a:rPr lang="en-US" sz="3200" dirty="0">
                <a:solidFill>
                  <a:srgbClr val="002060"/>
                </a:solidFill>
                <a:latin typeface="Arial" pitchFamily="34" charset="0"/>
                <a:cs typeface="Arial" pitchFamily="34" charset="0"/>
              </a:rPr>
              <a:t>Content Focus: - Overcoming Barriers to 				  Condom Use</a:t>
            </a:r>
          </a:p>
          <a:p>
            <a:pPr>
              <a:defRPr/>
            </a:pPr>
            <a:endParaRPr lang="en-US" sz="2800" dirty="0">
              <a:solidFill>
                <a:srgbClr val="002060"/>
              </a:solidFill>
            </a:endParaRPr>
          </a:p>
          <a:p>
            <a:pPr marL="457200" indent="-457200">
              <a:buFontTx/>
              <a:buAutoNum type="arabicParenR"/>
              <a:defRPr/>
            </a:pPr>
            <a:r>
              <a:rPr lang="en-US" sz="2400" dirty="0">
                <a:solidFill>
                  <a:srgbClr val="006600"/>
                </a:solidFill>
                <a:latin typeface="Arial" pitchFamily="34" charset="0"/>
                <a:cs typeface="Arial" pitchFamily="34" charset="0"/>
              </a:rPr>
              <a:t>REMAS Module 6 - Barriers to Condom Use Brainstorming</a:t>
            </a:r>
          </a:p>
          <a:p>
            <a:pPr marL="457200" indent="-457200">
              <a:buFontTx/>
              <a:buAutoNum type="arabicParenR"/>
              <a:defRPr/>
            </a:pPr>
            <a:endParaRPr lang="en-US" sz="2400" dirty="0">
              <a:solidFill>
                <a:srgbClr val="006600"/>
              </a:solidFill>
              <a:latin typeface="Arial" pitchFamily="34" charset="0"/>
              <a:cs typeface="Arial" pitchFamily="34" charset="0"/>
            </a:endParaRPr>
          </a:p>
          <a:p>
            <a:pPr>
              <a:spcBef>
                <a:spcPts val="600"/>
              </a:spcBef>
              <a:spcAft>
                <a:spcPts val="600"/>
              </a:spcAft>
              <a:defRPr/>
            </a:pPr>
            <a:r>
              <a:rPr lang="en-US" sz="2400" dirty="0">
                <a:solidFill>
                  <a:srgbClr val="002060"/>
                </a:solidFill>
                <a:latin typeface="Arial" pitchFamily="34" charset="0"/>
                <a:cs typeface="Arial" pitchFamily="34" charset="0"/>
              </a:rPr>
              <a:t>2)</a:t>
            </a:r>
            <a:r>
              <a:rPr lang="en-US" sz="2400" dirty="0">
                <a:solidFill>
                  <a:srgbClr val="800080"/>
                </a:solidFill>
                <a:latin typeface="Arial" pitchFamily="34" charset="0"/>
                <a:cs typeface="Arial" pitchFamily="34" charset="0"/>
              </a:rPr>
              <a:t> </a:t>
            </a:r>
            <a:r>
              <a:rPr lang="en-US" sz="2400" dirty="0" err="1">
                <a:solidFill>
                  <a:srgbClr val="800080"/>
                </a:solidFill>
                <a:latin typeface="Arial" pitchFamily="34" charset="0"/>
                <a:cs typeface="Arial" pitchFamily="34" charset="0"/>
              </a:rPr>
              <a:t>Nia</a:t>
            </a:r>
            <a:r>
              <a:rPr lang="en-US" sz="2400" dirty="0">
                <a:solidFill>
                  <a:srgbClr val="800080"/>
                </a:solidFill>
                <a:latin typeface="Arial" pitchFamily="34" charset="0"/>
                <a:cs typeface="Arial" pitchFamily="34" charset="0"/>
              </a:rPr>
              <a:t> II.3 - Pros and Cons of Condom Use</a:t>
            </a:r>
          </a:p>
          <a:p>
            <a:pPr>
              <a:spcBef>
                <a:spcPts val="600"/>
              </a:spcBef>
              <a:spcAft>
                <a:spcPts val="600"/>
              </a:spcAft>
              <a:defRPr/>
            </a:pPr>
            <a:r>
              <a:rPr lang="en-US" sz="2400" dirty="0">
                <a:solidFill>
                  <a:srgbClr val="800080"/>
                </a:solidFill>
                <a:latin typeface="Arial" pitchFamily="34" charset="0"/>
                <a:cs typeface="Arial" pitchFamily="34" charset="0"/>
              </a:rPr>
              <a:t>    </a:t>
            </a:r>
            <a:r>
              <a:rPr lang="en-US" sz="2400" dirty="0" err="1">
                <a:solidFill>
                  <a:srgbClr val="800080"/>
                </a:solidFill>
                <a:latin typeface="Arial" pitchFamily="34" charset="0"/>
                <a:cs typeface="Arial" pitchFamily="34" charset="0"/>
              </a:rPr>
              <a:t>Nia</a:t>
            </a:r>
            <a:r>
              <a:rPr lang="en-US" sz="2400" dirty="0">
                <a:solidFill>
                  <a:srgbClr val="800080"/>
                </a:solidFill>
                <a:latin typeface="Arial" pitchFamily="34" charset="0"/>
                <a:cs typeface="Arial" pitchFamily="34" charset="0"/>
              </a:rPr>
              <a:t> II.4 - Personal Feedback Report #3 (PFR-3): </a:t>
            </a:r>
          </a:p>
          <a:p>
            <a:pPr>
              <a:spcBef>
                <a:spcPts val="600"/>
              </a:spcBef>
              <a:spcAft>
                <a:spcPts val="600"/>
              </a:spcAft>
              <a:defRPr/>
            </a:pPr>
            <a:r>
              <a:rPr lang="en-US" sz="2400" dirty="0">
                <a:solidFill>
                  <a:srgbClr val="800080"/>
                </a:solidFill>
                <a:latin typeface="Arial" pitchFamily="34" charset="0"/>
                <a:cs typeface="Arial" pitchFamily="34" charset="0"/>
              </a:rPr>
              <a:t>	Condom  Attitudes</a:t>
            </a:r>
          </a:p>
          <a:p>
            <a:pPr>
              <a:spcBef>
                <a:spcPts val="600"/>
              </a:spcBef>
              <a:spcAft>
                <a:spcPts val="600"/>
              </a:spcAft>
              <a:defRPr/>
            </a:pPr>
            <a:r>
              <a:rPr lang="en-US" sz="2400" dirty="0">
                <a:solidFill>
                  <a:srgbClr val="002060"/>
                </a:solidFill>
                <a:latin typeface="Arial" pitchFamily="34" charset="0"/>
                <a:cs typeface="Arial" pitchFamily="34" charset="0"/>
              </a:rPr>
              <a:t>3)</a:t>
            </a:r>
            <a:r>
              <a:rPr lang="en-US" sz="2400" dirty="0">
                <a:solidFill>
                  <a:srgbClr val="800080"/>
                </a:solidFill>
                <a:latin typeface="Arial" pitchFamily="34" charset="0"/>
                <a:cs typeface="Arial" pitchFamily="34" charset="0"/>
              </a:rPr>
              <a:t> </a:t>
            </a:r>
            <a:r>
              <a:rPr lang="en-US" sz="2400" i="1" dirty="0">
                <a:solidFill>
                  <a:srgbClr val="800080"/>
                </a:solidFill>
                <a:latin typeface="Arial" pitchFamily="34" charset="0"/>
                <a:cs typeface="Arial" pitchFamily="34" charset="0"/>
              </a:rPr>
              <a:t>d-up</a:t>
            </a:r>
            <a:r>
              <a:rPr lang="en-US" sz="2400" dirty="0">
                <a:solidFill>
                  <a:srgbClr val="800080"/>
                </a:solidFill>
                <a:latin typeface="Arial" pitchFamily="34" charset="0"/>
                <a:cs typeface="Arial" pitchFamily="34" charset="0"/>
              </a:rPr>
              <a:t> You Can Do What With a Condom? (p65)</a:t>
            </a:r>
          </a:p>
          <a:p>
            <a:pPr>
              <a:spcBef>
                <a:spcPts val="600"/>
              </a:spcBef>
              <a:spcAft>
                <a:spcPts val="600"/>
              </a:spcAft>
              <a:defRPr/>
            </a:pPr>
            <a:r>
              <a:rPr lang="en-US" sz="2400" dirty="0">
                <a:solidFill>
                  <a:srgbClr val="002060"/>
                </a:solidFill>
                <a:latin typeface="Arial" pitchFamily="34" charset="0"/>
                <a:cs typeface="Arial" pitchFamily="34" charset="0"/>
              </a:rPr>
              <a:t>4)</a:t>
            </a:r>
            <a:r>
              <a:rPr lang="en-US" sz="2400" dirty="0">
                <a:solidFill>
                  <a:srgbClr val="800080"/>
                </a:solidFill>
                <a:latin typeface="Arial" pitchFamily="34" charset="0"/>
                <a:cs typeface="Arial" pitchFamily="34" charset="0"/>
              </a:rPr>
              <a:t> </a:t>
            </a:r>
            <a:r>
              <a:rPr lang="en-US" sz="2400" dirty="0" err="1">
                <a:solidFill>
                  <a:srgbClr val="800080"/>
                </a:solidFill>
                <a:latin typeface="Arial" pitchFamily="34" charset="0"/>
                <a:cs typeface="Arial" pitchFamily="34" charset="0"/>
              </a:rPr>
              <a:t>Cuídate</a:t>
            </a:r>
            <a:r>
              <a:rPr lang="en-US" sz="2400" dirty="0">
                <a:solidFill>
                  <a:srgbClr val="800080"/>
                </a:solidFill>
                <a:latin typeface="Arial" pitchFamily="34" charset="0"/>
                <a:cs typeface="Arial" pitchFamily="34" charset="0"/>
              </a:rPr>
              <a:t> Overcoming Barriers to Condom Use </a:t>
            </a:r>
          </a:p>
          <a:p>
            <a:pPr>
              <a:spcBef>
                <a:spcPts val="600"/>
              </a:spcBef>
              <a:spcAft>
                <a:spcPts val="600"/>
              </a:spcAft>
              <a:defRPr/>
            </a:pPr>
            <a:r>
              <a:rPr lang="en-US" sz="2400" dirty="0">
                <a:solidFill>
                  <a:srgbClr val="800080"/>
                </a:solidFill>
                <a:latin typeface="Arial" pitchFamily="34" charset="0"/>
                <a:cs typeface="Arial" pitchFamily="34" charset="0"/>
              </a:rPr>
              <a:t>	(p. 5.10-5.15)</a:t>
            </a:r>
          </a:p>
        </p:txBody>
      </p:sp>
      <p:sp>
        <p:nvSpPr>
          <p:cNvPr id="54275" name="Line 4"/>
          <p:cNvSpPr>
            <a:spLocks noChangeShapeType="1"/>
          </p:cNvSpPr>
          <p:nvPr/>
        </p:nvSpPr>
        <p:spPr bwMode="auto">
          <a:xfrm>
            <a:off x="0" y="1752600"/>
            <a:ext cx="9144000"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85800" y="228600"/>
            <a:ext cx="7772400" cy="1143000"/>
          </a:xfrm>
        </p:spPr>
        <p:txBody>
          <a:bodyPr/>
          <a:lstStyle/>
          <a:p>
            <a:pPr algn="l"/>
            <a:r>
              <a:rPr lang="en-US" sz="3600" b="1" smtClean="0">
                <a:solidFill>
                  <a:srgbClr val="002060"/>
                </a:solidFill>
              </a:rPr>
              <a:t>Real Men Are Safe:</a:t>
            </a:r>
            <a:br>
              <a:rPr lang="en-US" sz="3600" b="1" smtClean="0">
                <a:solidFill>
                  <a:srgbClr val="002060"/>
                </a:solidFill>
              </a:rPr>
            </a:br>
            <a:r>
              <a:rPr lang="en-US" sz="3600" b="1" smtClean="0">
                <a:solidFill>
                  <a:srgbClr val="002060"/>
                </a:solidFill>
              </a:rPr>
              <a:t>Overcoming Barriers to Condom Use</a:t>
            </a:r>
          </a:p>
        </p:txBody>
      </p:sp>
      <p:pic>
        <p:nvPicPr>
          <p:cNvPr id="55299" name="Content Placeholder 3" descr="4.gi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1819275"/>
            <a:ext cx="9144000" cy="5038725"/>
          </a:xfrm>
        </p:spPr>
      </p:pic>
      <p:sp>
        <p:nvSpPr>
          <p:cNvPr id="55300" name="Line 17"/>
          <p:cNvSpPr>
            <a:spLocks noChangeShapeType="1"/>
          </p:cNvSpPr>
          <p:nvPr/>
        </p:nvSpPr>
        <p:spPr bwMode="auto">
          <a:xfrm>
            <a:off x="0" y="1600200"/>
            <a:ext cx="9144000" cy="0"/>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762000" y="228600"/>
            <a:ext cx="7772400" cy="914400"/>
          </a:xfrm>
        </p:spPr>
        <p:txBody>
          <a:bodyPr/>
          <a:lstStyle/>
          <a:p>
            <a:pPr algn="l"/>
            <a:r>
              <a:rPr lang="en-US" sz="3600" smtClean="0">
                <a:solidFill>
                  <a:srgbClr val="002060"/>
                </a:solidFill>
              </a:rPr>
              <a:t>Nia: </a:t>
            </a:r>
            <a:br>
              <a:rPr lang="en-US" sz="3600" smtClean="0">
                <a:solidFill>
                  <a:srgbClr val="002060"/>
                </a:solidFill>
              </a:rPr>
            </a:br>
            <a:r>
              <a:rPr lang="en-US" sz="3600" smtClean="0">
                <a:solidFill>
                  <a:srgbClr val="002060"/>
                </a:solidFill>
              </a:rPr>
              <a:t>Pros &amp; Cons of Condom Use</a:t>
            </a:r>
          </a:p>
        </p:txBody>
      </p:sp>
      <p:pic>
        <p:nvPicPr>
          <p:cNvPr id="56323" name="Content Placeholder 3" descr="8box.gi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33600" y="1457325"/>
            <a:ext cx="5102225" cy="5400675"/>
          </a:xfrm>
        </p:spPr>
      </p:pic>
      <p:sp>
        <p:nvSpPr>
          <p:cNvPr id="56324" name="Line 4"/>
          <p:cNvSpPr>
            <a:spLocks noChangeShapeType="1"/>
          </p:cNvSpPr>
          <p:nvPr/>
        </p:nvSpPr>
        <p:spPr bwMode="auto">
          <a:xfrm>
            <a:off x="0" y="1295400"/>
            <a:ext cx="9144000"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99"/>
      </a:dk2>
      <a:lt2>
        <a:srgbClr val="FFFF00"/>
      </a:lt2>
      <a:accent1>
        <a:srgbClr val="FF9900"/>
      </a:accent1>
      <a:accent2>
        <a:srgbClr val="00FFFF"/>
      </a:accent2>
      <a:accent3>
        <a:srgbClr val="AAAACA"/>
      </a:accent3>
      <a:accent4>
        <a:srgbClr val="DADADA"/>
      </a:accent4>
      <a:accent5>
        <a:srgbClr val="FFCAAA"/>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81000" marR="0" indent="-381000" algn="l" defTabSz="914400" rtl="0" eaLnBrk="0" fontAlgn="base" latinLnBrk="0" hangingPunct="0">
          <a:lnSpc>
            <a:spcPct val="100000"/>
          </a:lnSpc>
          <a:spcBef>
            <a:spcPct val="15000"/>
          </a:spcBef>
          <a:spcAft>
            <a:spcPct val="0"/>
          </a:spcAft>
          <a:buClr>
            <a:schemeClr val="bg2"/>
          </a:buClr>
          <a:buSzTx/>
          <a:buFontTx/>
          <a:buNone/>
          <a:tabLst/>
          <a:defRPr kumimoji="0" lang="en-US" sz="2200" b="1" i="0" u="none" strike="noStrike" cap="none" normalizeH="0" baseline="0" smtClean="0">
            <a:ln>
              <a:noFill/>
            </a:ln>
            <a:solidFill>
              <a:schemeClr val="bg2"/>
            </a:solidFill>
            <a:effectLst/>
            <a:latin typeface="Batang" pitchFamily="18" charset="-127"/>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81000" marR="0" indent="-381000" algn="l" defTabSz="914400" rtl="0" eaLnBrk="0" fontAlgn="base" latinLnBrk="0" hangingPunct="0">
          <a:lnSpc>
            <a:spcPct val="100000"/>
          </a:lnSpc>
          <a:spcBef>
            <a:spcPct val="15000"/>
          </a:spcBef>
          <a:spcAft>
            <a:spcPct val="0"/>
          </a:spcAft>
          <a:buClr>
            <a:schemeClr val="bg2"/>
          </a:buClr>
          <a:buSzTx/>
          <a:buFontTx/>
          <a:buNone/>
          <a:tabLst/>
          <a:defRPr kumimoji="0" lang="en-US" sz="2200" b="1" i="0" u="none" strike="noStrike" cap="none" normalizeH="0" baseline="0" smtClean="0">
            <a:ln>
              <a:noFill/>
            </a:ln>
            <a:solidFill>
              <a:schemeClr val="bg2"/>
            </a:solidFill>
            <a:effectLst/>
            <a:latin typeface="Batang" pitchFamily="18" charset="-127"/>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
      <a:dk1>
        <a:srgbClr val="000000"/>
      </a:dk1>
      <a:lt1>
        <a:srgbClr val="FFFFFF"/>
      </a:lt1>
      <a:dk2>
        <a:srgbClr val="000099"/>
      </a:dk2>
      <a:lt2>
        <a:srgbClr val="FFFF00"/>
      </a:lt2>
      <a:accent1>
        <a:srgbClr val="FF9900"/>
      </a:accent1>
      <a:accent2>
        <a:srgbClr val="00FFFF"/>
      </a:accent2>
      <a:accent3>
        <a:srgbClr val="AAAACA"/>
      </a:accent3>
      <a:accent4>
        <a:srgbClr val="DADADA"/>
      </a:accent4>
      <a:accent5>
        <a:srgbClr val="FFCAAA"/>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bg2"/>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
      <a:dk1>
        <a:srgbClr val="000000"/>
      </a:dk1>
      <a:lt1>
        <a:srgbClr val="FFFFFF"/>
      </a:lt1>
      <a:dk2>
        <a:srgbClr val="000099"/>
      </a:dk2>
      <a:lt2>
        <a:srgbClr val="FFFF00"/>
      </a:lt2>
      <a:accent1>
        <a:srgbClr val="FF9900"/>
      </a:accent1>
      <a:accent2>
        <a:srgbClr val="00FFFF"/>
      </a:accent2>
      <a:accent3>
        <a:srgbClr val="AAAACA"/>
      </a:accent3>
      <a:accent4>
        <a:srgbClr val="DADADA"/>
      </a:accent4>
      <a:accent5>
        <a:srgbClr val="FFCAAA"/>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bg2"/>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
      <a:dk1>
        <a:srgbClr val="000000"/>
      </a:dk1>
      <a:lt1>
        <a:srgbClr val="FFFFFF"/>
      </a:lt1>
      <a:dk2>
        <a:srgbClr val="000099"/>
      </a:dk2>
      <a:lt2>
        <a:srgbClr val="FFFF00"/>
      </a:lt2>
      <a:accent1>
        <a:srgbClr val="FF9900"/>
      </a:accent1>
      <a:accent2>
        <a:srgbClr val="00FFFF"/>
      </a:accent2>
      <a:accent3>
        <a:srgbClr val="AAAACA"/>
      </a:accent3>
      <a:accent4>
        <a:srgbClr val="DADADA"/>
      </a:accent4>
      <a:accent5>
        <a:srgbClr val="FFCAAA"/>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bg2"/>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F:\Config\Template\Blank Presentation.pot</Template>
  <TotalTime>17503</TotalTime>
  <Words>3072</Words>
  <Application>Microsoft Office PowerPoint</Application>
  <PresentationFormat>On-screen Show (4:3)</PresentationFormat>
  <Paragraphs>391</Paragraphs>
  <Slides>38</Slides>
  <Notes>36</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38</vt:i4>
      </vt:variant>
    </vt:vector>
  </HeadingPairs>
  <TitlesOfParts>
    <vt:vector size="44" baseType="lpstr">
      <vt:lpstr>Blank Presentation</vt:lpstr>
      <vt:lpstr>1_Blank Presentation</vt:lpstr>
      <vt:lpstr>2_Blank Presentation</vt:lpstr>
      <vt:lpstr>3_Blank Presentation</vt:lpstr>
      <vt:lpstr>Microsoft Excel Chart</vt:lpstr>
      <vt:lpstr>Document</vt:lpstr>
      <vt:lpstr>Evaluating A Culturally Adapted  Version of Real Men Are Safe </vt:lpstr>
      <vt:lpstr>Specific Aims</vt:lpstr>
      <vt:lpstr>Study Design for Culturally Adapting REMAS</vt:lpstr>
      <vt:lpstr>Culturally Tailored Interventions</vt:lpstr>
      <vt:lpstr>REMAS Modules: Sessions 1-2</vt:lpstr>
      <vt:lpstr>REMAS Modules: Sessions 3-5</vt:lpstr>
      <vt:lpstr>PowerPoint Presentation</vt:lpstr>
      <vt:lpstr>Real Men Are Safe: Overcoming Barriers to Condom Use</vt:lpstr>
      <vt:lpstr>Nia:  Pros &amp; Cons of Condom Use</vt:lpstr>
      <vt:lpstr>d-up: What Can You do with a Condom?</vt:lpstr>
      <vt:lpstr>Cuídate: Overcoming Barriers to Condom Use</vt:lpstr>
      <vt:lpstr>PowerPoint Presentation</vt:lpstr>
      <vt:lpstr>PowerPoint Presentation</vt:lpstr>
      <vt:lpstr>PowerPoint Presentation</vt:lpstr>
      <vt:lpstr>Mean Panel Member Ratings for African Americans I</vt:lpstr>
      <vt:lpstr>Mean Panel Member Ratings for Hispanics I</vt:lpstr>
      <vt:lpstr>Mean Panel Member Ratings for African Americans II</vt:lpstr>
      <vt:lpstr>Mean Panel Member Ratings for Hispanics II</vt:lpstr>
      <vt:lpstr>Study Design for Culturally Adapting REMAS</vt:lpstr>
      <vt:lpstr>REMAS-CA / REMAS Differences</vt:lpstr>
      <vt:lpstr>Phase 2 Study Design Progress </vt:lpstr>
      <vt:lpstr>Client Inclusion / Exclusion Criteria</vt:lpstr>
      <vt:lpstr>Client Measures</vt:lpstr>
      <vt:lpstr>Participant Data Flowchart</vt:lpstr>
      <vt:lpstr>Baseline Socio-demographic Characteristics*</vt:lpstr>
      <vt:lpstr>Session Attendance for Ethnic Minorities at REMAS &amp; REMAS-CA</vt:lpstr>
      <vt:lpstr>Percent of Ethnic Minorities Having Casual Partners</vt:lpstr>
      <vt:lpstr>Number of Unprotected Sexual Occasions for Ethnic Minorities with Casual Partners</vt:lpstr>
      <vt:lpstr>Percent of Ethnic Minorities Using Condoms &gt;80% with Casual Partners</vt:lpstr>
      <vt:lpstr>Feedback from  Patient Focus Groups Following Pilot Testing of REMAS-CA </vt:lpstr>
      <vt:lpstr>Feedback from Counselor Exit Interviews Following Pilot Testing of REMAS-CA </vt:lpstr>
      <vt:lpstr>      Clinical Trials Network ∙ Dissemination Library</vt:lpstr>
      <vt:lpstr>REMAS-CA: Real Men are Safe Session 1</vt:lpstr>
      <vt:lpstr>REMAS - CA: Real Men are Safe Session 2</vt:lpstr>
      <vt:lpstr>REMAS – CA: Real Men are Safe Session 3</vt:lpstr>
      <vt:lpstr>REMAS - CA: Real Men are Safe Session 4</vt:lpstr>
      <vt:lpstr>REMAS-CA: Real Men are Safe Session 5</vt:lpstr>
      <vt:lpstr>Q &amp; A</vt:lpstr>
    </vt:vector>
  </TitlesOfParts>
  <Company>VAPSHCS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HIV/STD SAFER SEX SKILLS GROUPS FOR MEN IN METHADONE MAINTENANCE OR  DRUG-FREE OUTPATIENT TREATMENT PROGRAMS</dc:title>
  <dc:creator>Donald Calsyn</dc:creator>
  <cp:lastModifiedBy>Meg Brunner</cp:lastModifiedBy>
  <cp:revision>207</cp:revision>
  <dcterms:created xsi:type="dcterms:W3CDTF">2002-01-24T23:40:25Z</dcterms:created>
  <dcterms:modified xsi:type="dcterms:W3CDTF">2012-06-28T20:09:21Z</dcterms:modified>
</cp:coreProperties>
</file>