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0233600" cy="31089600"/>
  <p:notesSz cx="7010400" cy="9296400"/>
  <p:defaultTextStyle>
    <a:defPPr>
      <a:defRPr lang="en-US"/>
    </a:defPPr>
    <a:lvl1pPr algn="l" rtl="0" fontAlgn="base">
      <a:spcBef>
        <a:spcPct val="0"/>
      </a:spcBef>
      <a:spcAft>
        <a:spcPct val="0"/>
      </a:spcAft>
      <a:defRPr sz="2200" kern="1200">
        <a:solidFill>
          <a:schemeClr val="tx1"/>
        </a:solidFill>
        <a:latin typeface="Times New Roman" pitchFamily="18" charset="0"/>
        <a:ea typeface="+mn-ea"/>
        <a:cs typeface="+mn-cs"/>
      </a:defRPr>
    </a:lvl1pPr>
    <a:lvl2pPr marL="457200" algn="l" rtl="0" fontAlgn="base">
      <a:spcBef>
        <a:spcPct val="0"/>
      </a:spcBef>
      <a:spcAft>
        <a:spcPct val="0"/>
      </a:spcAft>
      <a:defRPr sz="2200" kern="1200">
        <a:solidFill>
          <a:schemeClr val="tx1"/>
        </a:solidFill>
        <a:latin typeface="Times New Roman" pitchFamily="18" charset="0"/>
        <a:ea typeface="+mn-ea"/>
        <a:cs typeface="+mn-cs"/>
      </a:defRPr>
    </a:lvl2pPr>
    <a:lvl3pPr marL="914400" algn="l" rtl="0" fontAlgn="base">
      <a:spcBef>
        <a:spcPct val="0"/>
      </a:spcBef>
      <a:spcAft>
        <a:spcPct val="0"/>
      </a:spcAft>
      <a:defRPr sz="2200" kern="1200">
        <a:solidFill>
          <a:schemeClr val="tx1"/>
        </a:solidFill>
        <a:latin typeface="Times New Roman" pitchFamily="18" charset="0"/>
        <a:ea typeface="+mn-ea"/>
        <a:cs typeface="+mn-cs"/>
      </a:defRPr>
    </a:lvl3pPr>
    <a:lvl4pPr marL="1371600" algn="l" rtl="0" fontAlgn="base">
      <a:spcBef>
        <a:spcPct val="0"/>
      </a:spcBef>
      <a:spcAft>
        <a:spcPct val="0"/>
      </a:spcAft>
      <a:defRPr sz="2200" kern="1200">
        <a:solidFill>
          <a:schemeClr val="tx1"/>
        </a:solidFill>
        <a:latin typeface="Times New Roman" pitchFamily="18" charset="0"/>
        <a:ea typeface="+mn-ea"/>
        <a:cs typeface="+mn-cs"/>
      </a:defRPr>
    </a:lvl4pPr>
    <a:lvl5pPr marL="1828800" algn="l" rtl="0" fontAlgn="base">
      <a:spcBef>
        <a:spcPct val="0"/>
      </a:spcBef>
      <a:spcAft>
        <a:spcPct val="0"/>
      </a:spcAft>
      <a:defRPr sz="2200" kern="1200">
        <a:solidFill>
          <a:schemeClr val="tx1"/>
        </a:solidFill>
        <a:latin typeface="Times New Roman" pitchFamily="18" charset="0"/>
        <a:ea typeface="+mn-ea"/>
        <a:cs typeface="+mn-cs"/>
      </a:defRPr>
    </a:lvl5pPr>
    <a:lvl6pPr marL="2286000" algn="l" defTabSz="914400" rtl="0" eaLnBrk="1" latinLnBrk="0" hangingPunct="1">
      <a:defRPr sz="2200" kern="1200">
        <a:solidFill>
          <a:schemeClr val="tx1"/>
        </a:solidFill>
        <a:latin typeface="Times New Roman" pitchFamily="18" charset="0"/>
        <a:ea typeface="+mn-ea"/>
        <a:cs typeface="+mn-cs"/>
      </a:defRPr>
    </a:lvl6pPr>
    <a:lvl7pPr marL="2743200" algn="l" defTabSz="914400" rtl="0" eaLnBrk="1" latinLnBrk="0" hangingPunct="1">
      <a:defRPr sz="2200" kern="1200">
        <a:solidFill>
          <a:schemeClr val="tx1"/>
        </a:solidFill>
        <a:latin typeface="Times New Roman" pitchFamily="18" charset="0"/>
        <a:ea typeface="+mn-ea"/>
        <a:cs typeface="+mn-cs"/>
      </a:defRPr>
    </a:lvl7pPr>
    <a:lvl8pPr marL="3200400" algn="l" defTabSz="914400" rtl="0" eaLnBrk="1" latinLnBrk="0" hangingPunct="1">
      <a:defRPr sz="2200" kern="1200">
        <a:solidFill>
          <a:schemeClr val="tx1"/>
        </a:solidFill>
        <a:latin typeface="Times New Roman" pitchFamily="18" charset="0"/>
        <a:ea typeface="+mn-ea"/>
        <a:cs typeface="+mn-cs"/>
      </a:defRPr>
    </a:lvl8pPr>
    <a:lvl9pPr marL="3657600" algn="l" defTabSz="914400" rtl="0" eaLnBrk="1" latinLnBrk="0" hangingPunct="1">
      <a:defRPr sz="22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CCFFCC"/>
    <a:srgbClr val="66CCFF"/>
    <a:srgbClr val="D2E1FA"/>
    <a:srgbClr val="DCE6F0"/>
    <a:srgbClr val="E2DBF1"/>
    <a:srgbClr val="CCCCFF"/>
    <a:srgbClr val="9EC0DC"/>
    <a:srgbClr val="FF0000"/>
    <a:srgbClr val="3A6E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60" autoAdjust="0"/>
  </p:normalViewPr>
  <p:slideViewPr>
    <p:cSldViewPr>
      <p:cViewPr>
        <p:scale>
          <a:sx n="33" d="100"/>
          <a:sy n="33" d="100"/>
        </p:scale>
        <p:origin x="-72" y="-42"/>
      </p:cViewPr>
      <p:guideLst>
        <p:guide orient="horz" pos="9792"/>
        <p:guide pos="1267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3036813" cy="465217"/>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dirty="0"/>
            </a:lvl1pPr>
          </a:lstStyle>
          <a:p>
            <a:pPr>
              <a:defRPr/>
            </a:pPr>
            <a:endParaRPr lang="en-US" dirty="0"/>
          </a:p>
        </p:txBody>
      </p:sp>
      <p:sp>
        <p:nvSpPr>
          <p:cNvPr id="3075" name="Rectangle 3"/>
          <p:cNvSpPr>
            <a:spLocks noGrp="1" noChangeArrowheads="1"/>
          </p:cNvSpPr>
          <p:nvPr>
            <p:ph type="dt" sz="quarter" idx="1"/>
          </p:nvPr>
        </p:nvSpPr>
        <p:spPr bwMode="auto">
          <a:xfrm>
            <a:off x="3973588" y="0"/>
            <a:ext cx="3036812" cy="465217"/>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dirty="0"/>
            </a:lvl1pPr>
          </a:lstStyle>
          <a:p>
            <a:pPr>
              <a:defRPr/>
            </a:pPr>
            <a:endParaRPr lang="en-US" dirty="0"/>
          </a:p>
        </p:txBody>
      </p:sp>
      <p:sp>
        <p:nvSpPr>
          <p:cNvPr id="3076" name="Rectangle 4"/>
          <p:cNvSpPr>
            <a:spLocks noGrp="1" noChangeArrowheads="1"/>
          </p:cNvSpPr>
          <p:nvPr>
            <p:ph type="ftr" sz="quarter" idx="2"/>
          </p:nvPr>
        </p:nvSpPr>
        <p:spPr bwMode="auto">
          <a:xfrm>
            <a:off x="1" y="8831183"/>
            <a:ext cx="3036813" cy="46521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dirty="0"/>
            </a:lvl1pPr>
          </a:lstStyle>
          <a:p>
            <a:pPr>
              <a:defRPr/>
            </a:pPr>
            <a:endParaRPr lang="en-US" dirty="0"/>
          </a:p>
        </p:txBody>
      </p:sp>
      <p:sp>
        <p:nvSpPr>
          <p:cNvPr id="3077" name="Rectangle 5"/>
          <p:cNvSpPr>
            <a:spLocks noGrp="1" noChangeArrowheads="1"/>
          </p:cNvSpPr>
          <p:nvPr>
            <p:ph type="sldNum" sz="quarter" idx="3"/>
          </p:nvPr>
        </p:nvSpPr>
        <p:spPr bwMode="auto">
          <a:xfrm>
            <a:off x="3973588" y="8831183"/>
            <a:ext cx="3036812" cy="465217"/>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vl1pPr>
          </a:lstStyle>
          <a:p>
            <a:pPr>
              <a:defRPr/>
            </a:pPr>
            <a:fld id="{031574E6-129A-4FDD-95DF-1F2EFE950094}" type="slidenum">
              <a:rPr lang="en-US"/>
              <a:pPr>
                <a:defRPr/>
              </a:pPr>
              <a:t>‹#›</a:t>
            </a:fld>
            <a:endParaRPr lang="en-US" dirty="0"/>
          </a:p>
        </p:txBody>
      </p:sp>
    </p:spTree>
    <p:extLst>
      <p:ext uri="{BB962C8B-B14F-4D97-AF65-F5344CB8AC3E}">
        <p14:creationId xmlns:p14="http://schemas.microsoft.com/office/powerpoint/2010/main" val="13749883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0"/>
            <a:ext cx="3036813" cy="468393"/>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defTabSz="985838">
              <a:defRPr sz="1300" dirty="0"/>
            </a:lvl1pPr>
          </a:lstStyle>
          <a:p>
            <a:pPr>
              <a:defRPr/>
            </a:pPr>
            <a:endParaRPr lang="en-US" dirty="0"/>
          </a:p>
        </p:txBody>
      </p:sp>
      <p:sp>
        <p:nvSpPr>
          <p:cNvPr id="2051" name="Rectangle 3"/>
          <p:cNvSpPr>
            <a:spLocks noGrp="1" noChangeArrowheads="1"/>
          </p:cNvSpPr>
          <p:nvPr>
            <p:ph type="dt" idx="1"/>
          </p:nvPr>
        </p:nvSpPr>
        <p:spPr bwMode="auto">
          <a:xfrm>
            <a:off x="3973588" y="0"/>
            <a:ext cx="3036812" cy="468393"/>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lvl1pPr algn="r" defTabSz="985838">
              <a:defRPr sz="1300" dirty="0"/>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238250" y="703263"/>
            <a:ext cx="4535488" cy="3505200"/>
          </a:xfrm>
          <a:prstGeom prst="rect">
            <a:avLst/>
          </a:prstGeom>
          <a:noFill/>
          <a:ln w="12700">
            <a:solidFill>
              <a:srgbClr val="000000"/>
            </a:solidFill>
            <a:miter lim="800000"/>
            <a:headEnd/>
            <a:tailEnd/>
          </a:ln>
        </p:spPr>
      </p:sp>
      <p:sp>
        <p:nvSpPr>
          <p:cNvPr id="2053" name="Rectangle 5"/>
          <p:cNvSpPr>
            <a:spLocks noGrp="1" noChangeArrowheads="1"/>
          </p:cNvSpPr>
          <p:nvPr>
            <p:ph type="body" sz="quarter" idx="3"/>
          </p:nvPr>
        </p:nvSpPr>
        <p:spPr bwMode="auto">
          <a:xfrm>
            <a:off x="933693" y="4445760"/>
            <a:ext cx="5143014" cy="4131380"/>
          </a:xfrm>
          <a:prstGeom prst="rect">
            <a:avLst/>
          </a:prstGeom>
          <a:noFill/>
          <a:ln w="9525">
            <a:noFill/>
            <a:miter lim="800000"/>
            <a:headEnd/>
            <a:tailEnd/>
          </a:ln>
          <a:effectLst/>
        </p:spPr>
        <p:txBody>
          <a:bodyPr vert="horz" wrap="square" lIns="99211" tIns="49606" rIns="99211" bIns="4960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1" y="8812130"/>
            <a:ext cx="3036813" cy="468393"/>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defTabSz="985838">
              <a:defRPr sz="1300" dirty="0"/>
            </a:lvl1pPr>
          </a:lstStyle>
          <a:p>
            <a:pPr>
              <a:defRPr/>
            </a:pPr>
            <a:endParaRPr lang="en-US" dirty="0"/>
          </a:p>
        </p:txBody>
      </p:sp>
      <p:sp>
        <p:nvSpPr>
          <p:cNvPr id="2055" name="Rectangle 7"/>
          <p:cNvSpPr>
            <a:spLocks noGrp="1" noChangeArrowheads="1"/>
          </p:cNvSpPr>
          <p:nvPr>
            <p:ph type="sldNum" sz="quarter" idx="5"/>
          </p:nvPr>
        </p:nvSpPr>
        <p:spPr bwMode="auto">
          <a:xfrm>
            <a:off x="3973588" y="8812130"/>
            <a:ext cx="3036812" cy="468393"/>
          </a:xfrm>
          <a:prstGeom prst="rect">
            <a:avLst/>
          </a:prstGeom>
          <a:noFill/>
          <a:ln w="9525">
            <a:noFill/>
            <a:miter lim="800000"/>
            <a:headEnd/>
            <a:tailEnd/>
          </a:ln>
          <a:effectLst/>
        </p:spPr>
        <p:txBody>
          <a:bodyPr vert="horz" wrap="square" lIns="99211" tIns="49606" rIns="99211" bIns="49606" numCol="1" anchor="b" anchorCtr="0" compatLnSpc="1">
            <a:prstTxWarp prst="textNoShape">
              <a:avLst/>
            </a:prstTxWarp>
          </a:bodyPr>
          <a:lstStyle>
            <a:lvl1pPr algn="r" defTabSz="985838">
              <a:defRPr sz="1300"/>
            </a:lvl1pPr>
          </a:lstStyle>
          <a:p>
            <a:pPr>
              <a:defRPr/>
            </a:pPr>
            <a:fld id="{39B15C15-F57C-4C9F-B8FA-4093F4FF795D}" type="slidenum">
              <a:rPr lang="en-US"/>
              <a:pPr>
                <a:defRPr/>
              </a:pPr>
              <a:t>‹#›</a:t>
            </a:fld>
            <a:endParaRPr lang="en-US" dirty="0"/>
          </a:p>
        </p:txBody>
      </p:sp>
    </p:spTree>
    <p:extLst>
      <p:ext uri="{BB962C8B-B14F-4D97-AF65-F5344CB8AC3E}">
        <p14:creationId xmlns:p14="http://schemas.microsoft.com/office/powerpoint/2010/main" val="21721847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878CDF33-AA42-46E9-BA64-828C4F39AD35}" type="slidenum">
              <a:rPr lang="en-US" smtClean="0"/>
              <a:pPr/>
              <a:t>1</a:t>
            </a:fld>
            <a:endParaRPr lang="en-US" dirty="0" smtClean="0"/>
          </a:p>
        </p:txBody>
      </p:sp>
      <p:sp>
        <p:nvSpPr>
          <p:cNvPr id="4099" name="Rectangle 2"/>
          <p:cNvSpPr>
            <a:spLocks noGrp="1" noRot="1" noChangeAspect="1" noChangeArrowheads="1" noTextEdit="1"/>
          </p:cNvSpPr>
          <p:nvPr>
            <p:ph type="sldImg"/>
          </p:nvPr>
        </p:nvSpPr>
        <p:spPr>
          <a:ln cap="flat"/>
        </p:spPr>
      </p:sp>
      <p:sp>
        <p:nvSpPr>
          <p:cNvPr id="410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838" y="9658350"/>
            <a:ext cx="34197925" cy="6664325"/>
          </a:xfrm>
        </p:spPr>
        <p:txBody>
          <a:bodyPr/>
          <a:lstStyle/>
          <a:p>
            <a:r>
              <a:rPr lang="en-US" smtClean="0"/>
              <a:t>Click to edit Master title style</a:t>
            </a:r>
            <a:endParaRPr lang="en-US"/>
          </a:p>
        </p:txBody>
      </p:sp>
      <p:sp>
        <p:nvSpPr>
          <p:cNvPr id="3" name="Subtitle 2"/>
          <p:cNvSpPr>
            <a:spLocks noGrp="1"/>
          </p:cNvSpPr>
          <p:nvPr>
            <p:ph type="subTitle" idx="1"/>
          </p:nvPr>
        </p:nvSpPr>
        <p:spPr>
          <a:xfrm>
            <a:off x="6035675" y="17618075"/>
            <a:ext cx="28162250" cy="79438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15ED49A4-4534-4E49-B2E9-E5F57BD3CFA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70FB9F4-8B39-405C-AEA9-5963F908076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667075" y="2763838"/>
            <a:ext cx="8548688" cy="2487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7838" y="2763838"/>
            <a:ext cx="25496837" cy="2487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AB0D447-DE2F-43FE-A80A-8E0EB714C18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F10F4-4610-492A-BBC4-4972D98F0B93}"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19978688"/>
            <a:ext cx="34197925" cy="617378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178175" y="13177838"/>
            <a:ext cx="34197925" cy="68008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18C9102-7A92-41FD-82A3-E1A6EA9F26AC}"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7838" y="8982075"/>
            <a:ext cx="17022762" cy="18653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0193000" y="8982075"/>
            <a:ext cx="17022763" cy="18653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F9C83EF-0A91-43DF-B874-FDABBDB5B11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11363" y="1244600"/>
            <a:ext cx="36210875" cy="5181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11363" y="6959600"/>
            <a:ext cx="17776825"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011363" y="9859963"/>
            <a:ext cx="17776825"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0437475" y="6959600"/>
            <a:ext cx="17784763"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0437475" y="9859963"/>
            <a:ext cx="17784763"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D7D3626C-4D05-43F8-933C-B4F84121529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E0FDEDA-BB8E-46A5-9E76-2343F3B83D3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B1F71304-8A13-4026-A054-6745F9E9A4A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363" y="1238250"/>
            <a:ext cx="13236575" cy="52673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5730538" y="1238250"/>
            <a:ext cx="22491700" cy="265334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11363" y="6505575"/>
            <a:ext cx="13236575" cy="21266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F33FE66-93B3-4131-B857-FB79A18D6989}"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6700" y="21763038"/>
            <a:ext cx="24139525" cy="25685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7886700" y="2778125"/>
            <a:ext cx="24139525" cy="186531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7886700" y="24331613"/>
            <a:ext cx="24139525" cy="3649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A27FA3F-C405-4841-A276-D6BD218EA4C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17838" y="2763838"/>
            <a:ext cx="34197925" cy="5181600"/>
          </a:xfrm>
          <a:prstGeom prst="rect">
            <a:avLst/>
          </a:prstGeom>
          <a:noFill/>
          <a:ln w="9525">
            <a:noFill/>
            <a:miter lim="800000"/>
            <a:headEnd/>
            <a:tailEnd/>
          </a:ln>
        </p:spPr>
        <p:txBody>
          <a:bodyPr vert="horz" wrap="square" lIns="406840" tIns="204198" rIns="406840" bIns="20419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17838" y="8982075"/>
            <a:ext cx="34197925" cy="18653125"/>
          </a:xfrm>
          <a:prstGeom prst="rect">
            <a:avLst/>
          </a:prstGeom>
          <a:noFill/>
          <a:ln w="9525">
            <a:noFill/>
            <a:miter lim="800000"/>
            <a:headEnd/>
            <a:tailEnd/>
          </a:ln>
        </p:spPr>
        <p:txBody>
          <a:bodyPr vert="horz" wrap="square" lIns="406840" tIns="204198" rIns="406840" bIns="20419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017838" y="28325763"/>
            <a:ext cx="8382000"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defRPr sz="6200" dirty="0"/>
            </a:lvl1pPr>
          </a:lstStyle>
          <a:p>
            <a:pPr>
              <a:defRPr/>
            </a:pPr>
            <a:endParaRPr lang="en-US" dirty="0"/>
          </a:p>
        </p:txBody>
      </p:sp>
      <p:sp>
        <p:nvSpPr>
          <p:cNvPr id="1029" name="Rectangle 5"/>
          <p:cNvSpPr>
            <a:spLocks noGrp="1" noChangeArrowheads="1"/>
          </p:cNvSpPr>
          <p:nvPr>
            <p:ph type="ftr" sz="quarter" idx="3"/>
          </p:nvPr>
        </p:nvSpPr>
        <p:spPr bwMode="auto">
          <a:xfrm>
            <a:off x="13746163" y="28325763"/>
            <a:ext cx="12741275"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lgn="ctr">
              <a:defRPr sz="6200" dirty="0"/>
            </a:lvl1pPr>
          </a:lstStyle>
          <a:p>
            <a:pPr>
              <a:defRPr/>
            </a:pPr>
            <a:endParaRPr lang="en-US" dirty="0"/>
          </a:p>
        </p:txBody>
      </p:sp>
      <p:sp>
        <p:nvSpPr>
          <p:cNvPr id="1030" name="Rectangle 6"/>
          <p:cNvSpPr>
            <a:spLocks noGrp="1" noChangeArrowheads="1"/>
          </p:cNvSpPr>
          <p:nvPr>
            <p:ph type="sldNum" sz="quarter" idx="4"/>
          </p:nvPr>
        </p:nvSpPr>
        <p:spPr bwMode="auto">
          <a:xfrm>
            <a:off x="28833763" y="28325763"/>
            <a:ext cx="8382000" cy="2073275"/>
          </a:xfrm>
          <a:prstGeom prst="rect">
            <a:avLst/>
          </a:prstGeom>
          <a:noFill/>
          <a:ln w="9525">
            <a:noFill/>
            <a:miter lim="800000"/>
            <a:headEnd/>
            <a:tailEnd/>
          </a:ln>
          <a:effectLst/>
        </p:spPr>
        <p:txBody>
          <a:bodyPr vert="horz" wrap="square" lIns="406840" tIns="204198" rIns="406840" bIns="204198" numCol="1" anchor="t" anchorCtr="0" compatLnSpc="1">
            <a:prstTxWarp prst="textNoShape">
              <a:avLst/>
            </a:prstTxWarp>
          </a:bodyPr>
          <a:lstStyle>
            <a:lvl1pPr algn="r">
              <a:defRPr sz="6200"/>
            </a:lvl1pPr>
          </a:lstStyle>
          <a:p>
            <a:pPr>
              <a:defRPr/>
            </a:pPr>
            <a:fld id="{6B716046-2114-4C3C-BEE7-C6FB8141A33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75113" rtl="0" eaLnBrk="0" fontAlgn="base" hangingPunct="0">
        <a:spcBef>
          <a:spcPct val="0"/>
        </a:spcBef>
        <a:spcAft>
          <a:spcPct val="0"/>
        </a:spcAft>
        <a:defRPr sz="19600">
          <a:solidFill>
            <a:schemeClr val="tx2"/>
          </a:solidFill>
          <a:latin typeface="+mj-lt"/>
          <a:ea typeface="+mj-ea"/>
          <a:cs typeface="+mj-cs"/>
        </a:defRPr>
      </a:lvl1pPr>
      <a:lvl2pPr algn="ctr" defTabSz="4075113" rtl="0" eaLnBrk="0" fontAlgn="base" hangingPunct="0">
        <a:spcBef>
          <a:spcPct val="0"/>
        </a:spcBef>
        <a:spcAft>
          <a:spcPct val="0"/>
        </a:spcAft>
        <a:defRPr sz="19600">
          <a:solidFill>
            <a:schemeClr val="tx2"/>
          </a:solidFill>
          <a:latin typeface="Times New Roman" pitchFamily="18" charset="0"/>
        </a:defRPr>
      </a:lvl2pPr>
      <a:lvl3pPr algn="ctr" defTabSz="4075113" rtl="0" eaLnBrk="0" fontAlgn="base" hangingPunct="0">
        <a:spcBef>
          <a:spcPct val="0"/>
        </a:spcBef>
        <a:spcAft>
          <a:spcPct val="0"/>
        </a:spcAft>
        <a:defRPr sz="19600">
          <a:solidFill>
            <a:schemeClr val="tx2"/>
          </a:solidFill>
          <a:latin typeface="Times New Roman" pitchFamily="18" charset="0"/>
        </a:defRPr>
      </a:lvl3pPr>
      <a:lvl4pPr algn="ctr" defTabSz="4075113" rtl="0" eaLnBrk="0" fontAlgn="base" hangingPunct="0">
        <a:spcBef>
          <a:spcPct val="0"/>
        </a:spcBef>
        <a:spcAft>
          <a:spcPct val="0"/>
        </a:spcAft>
        <a:defRPr sz="19600">
          <a:solidFill>
            <a:schemeClr val="tx2"/>
          </a:solidFill>
          <a:latin typeface="Times New Roman" pitchFamily="18" charset="0"/>
        </a:defRPr>
      </a:lvl4pPr>
      <a:lvl5pPr algn="ctr" defTabSz="4075113" rtl="0" eaLnBrk="0" fontAlgn="base" hangingPunct="0">
        <a:spcBef>
          <a:spcPct val="0"/>
        </a:spcBef>
        <a:spcAft>
          <a:spcPct val="0"/>
        </a:spcAft>
        <a:defRPr sz="19600">
          <a:solidFill>
            <a:schemeClr val="tx2"/>
          </a:solidFill>
          <a:latin typeface="Times New Roman" pitchFamily="18" charset="0"/>
        </a:defRPr>
      </a:lvl5pPr>
      <a:lvl6pPr marL="457200" algn="ctr" defTabSz="4075113" rtl="0" fontAlgn="base">
        <a:spcBef>
          <a:spcPct val="0"/>
        </a:spcBef>
        <a:spcAft>
          <a:spcPct val="0"/>
        </a:spcAft>
        <a:defRPr sz="19600">
          <a:solidFill>
            <a:schemeClr val="tx2"/>
          </a:solidFill>
          <a:latin typeface="Times New Roman" pitchFamily="18" charset="0"/>
        </a:defRPr>
      </a:lvl6pPr>
      <a:lvl7pPr marL="914400" algn="ctr" defTabSz="4075113" rtl="0" fontAlgn="base">
        <a:spcBef>
          <a:spcPct val="0"/>
        </a:spcBef>
        <a:spcAft>
          <a:spcPct val="0"/>
        </a:spcAft>
        <a:defRPr sz="19600">
          <a:solidFill>
            <a:schemeClr val="tx2"/>
          </a:solidFill>
          <a:latin typeface="Times New Roman" pitchFamily="18" charset="0"/>
        </a:defRPr>
      </a:lvl7pPr>
      <a:lvl8pPr marL="1371600" algn="ctr" defTabSz="4075113" rtl="0" fontAlgn="base">
        <a:spcBef>
          <a:spcPct val="0"/>
        </a:spcBef>
        <a:spcAft>
          <a:spcPct val="0"/>
        </a:spcAft>
        <a:defRPr sz="19600">
          <a:solidFill>
            <a:schemeClr val="tx2"/>
          </a:solidFill>
          <a:latin typeface="Times New Roman" pitchFamily="18" charset="0"/>
        </a:defRPr>
      </a:lvl8pPr>
      <a:lvl9pPr marL="1828800" algn="ctr" defTabSz="4075113" rtl="0" fontAlgn="base">
        <a:spcBef>
          <a:spcPct val="0"/>
        </a:spcBef>
        <a:spcAft>
          <a:spcPct val="0"/>
        </a:spcAft>
        <a:defRPr sz="19600">
          <a:solidFill>
            <a:schemeClr val="tx2"/>
          </a:solidFill>
          <a:latin typeface="Times New Roman" pitchFamily="18" charset="0"/>
        </a:defRPr>
      </a:lvl9pPr>
    </p:titleStyle>
    <p:bodyStyle>
      <a:lvl1pPr marL="1528763" indent="-1528763" algn="l" defTabSz="4075113" rtl="0" eaLnBrk="0" fontAlgn="base" hangingPunct="0">
        <a:spcBef>
          <a:spcPct val="20000"/>
        </a:spcBef>
        <a:spcAft>
          <a:spcPct val="0"/>
        </a:spcAft>
        <a:buChar char="•"/>
        <a:defRPr sz="14300">
          <a:solidFill>
            <a:schemeClr val="tx1"/>
          </a:solidFill>
          <a:latin typeface="+mn-lt"/>
          <a:ea typeface="+mn-ea"/>
          <a:cs typeface="+mn-cs"/>
        </a:defRPr>
      </a:lvl1pPr>
      <a:lvl2pPr marL="3303588" indent="-1265238" algn="l" defTabSz="4075113" rtl="0" eaLnBrk="0" fontAlgn="base" hangingPunct="0">
        <a:spcBef>
          <a:spcPct val="20000"/>
        </a:spcBef>
        <a:spcAft>
          <a:spcPct val="0"/>
        </a:spcAft>
        <a:buChar char="–"/>
        <a:defRPr sz="12500">
          <a:solidFill>
            <a:schemeClr val="tx1"/>
          </a:solidFill>
          <a:latin typeface="+mn-lt"/>
        </a:defRPr>
      </a:lvl2pPr>
      <a:lvl3pPr marL="5094288" indent="-1019175" algn="l" defTabSz="4075113" rtl="0" eaLnBrk="0" fontAlgn="base" hangingPunct="0">
        <a:spcBef>
          <a:spcPct val="20000"/>
        </a:spcBef>
        <a:spcAft>
          <a:spcPct val="0"/>
        </a:spcAft>
        <a:buChar char="•"/>
        <a:defRPr sz="10700">
          <a:solidFill>
            <a:schemeClr val="tx1"/>
          </a:solidFill>
          <a:latin typeface="+mn-lt"/>
        </a:defRPr>
      </a:lvl3pPr>
      <a:lvl4pPr marL="7132638" indent="-1019175" algn="l" defTabSz="4075113" rtl="0" eaLnBrk="0" fontAlgn="base" hangingPunct="0">
        <a:spcBef>
          <a:spcPct val="20000"/>
        </a:spcBef>
        <a:spcAft>
          <a:spcPct val="0"/>
        </a:spcAft>
        <a:buChar char="–"/>
        <a:defRPr sz="8900">
          <a:solidFill>
            <a:schemeClr val="tx1"/>
          </a:solidFill>
          <a:latin typeface="+mn-lt"/>
        </a:defRPr>
      </a:lvl4pPr>
      <a:lvl5pPr marL="9169400" indent="-1017588" algn="l" defTabSz="4075113" rtl="0" eaLnBrk="0" fontAlgn="base" hangingPunct="0">
        <a:spcBef>
          <a:spcPct val="20000"/>
        </a:spcBef>
        <a:spcAft>
          <a:spcPct val="0"/>
        </a:spcAft>
        <a:buChar char="»"/>
        <a:defRPr sz="8900">
          <a:solidFill>
            <a:schemeClr val="tx1"/>
          </a:solidFill>
          <a:latin typeface="+mn-lt"/>
        </a:defRPr>
      </a:lvl5pPr>
      <a:lvl6pPr marL="9626600" indent="-1017588" algn="l" defTabSz="4075113" rtl="0" fontAlgn="base">
        <a:spcBef>
          <a:spcPct val="20000"/>
        </a:spcBef>
        <a:spcAft>
          <a:spcPct val="0"/>
        </a:spcAft>
        <a:buChar char="»"/>
        <a:defRPr sz="8900">
          <a:solidFill>
            <a:schemeClr val="tx1"/>
          </a:solidFill>
          <a:latin typeface="+mn-lt"/>
        </a:defRPr>
      </a:lvl6pPr>
      <a:lvl7pPr marL="10083800" indent="-1017588" algn="l" defTabSz="4075113" rtl="0" fontAlgn="base">
        <a:spcBef>
          <a:spcPct val="20000"/>
        </a:spcBef>
        <a:spcAft>
          <a:spcPct val="0"/>
        </a:spcAft>
        <a:buChar char="»"/>
        <a:defRPr sz="8900">
          <a:solidFill>
            <a:schemeClr val="tx1"/>
          </a:solidFill>
          <a:latin typeface="+mn-lt"/>
        </a:defRPr>
      </a:lvl7pPr>
      <a:lvl8pPr marL="10541000" indent="-1017588" algn="l" defTabSz="4075113" rtl="0" fontAlgn="base">
        <a:spcBef>
          <a:spcPct val="20000"/>
        </a:spcBef>
        <a:spcAft>
          <a:spcPct val="0"/>
        </a:spcAft>
        <a:buChar char="»"/>
        <a:defRPr sz="8900">
          <a:solidFill>
            <a:schemeClr val="tx1"/>
          </a:solidFill>
          <a:latin typeface="+mn-lt"/>
        </a:defRPr>
      </a:lvl8pPr>
      <a:lvl9pPr marL="10998200" indent="-1017588" algn="l" defTabSz="4075113" rtl="0" fontAlgn="base">
        <a:spcBef>
          <a:spcPct val="20000"/>
        </a:spcBef>
        <a:spcAft>
          <a:spcPct val="0"/>
        </a:spcAft>
        <a:buChar char="»"/>
        <a:defRPr sz="8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30"/>
          <p:cNvSpPr txBox="1">
            <a:spLocks noChangeArrowheads="1"/>
          </p:cNvSpPr>
          <p:nvPr/>
        </p:nvSpPr>
        <p:spPr bwMode="auto">
          <a:xfrm>
            <a:off x="334963" y="5181600"/>
            <a:ext cx="12873037" cy="6248400"/>
          </a:xfrm>
          <a:prstGeom prst="rect">
            <a:avLst/>
          </a:prstGeom>
          <a:noFill/>
          <a:ln w="12700">
            <a:noFill/>
            <a:miter lim="800000"/>
            <a:headEnd type="none" w="sm" len="sm"/>
            <a:tailEnd type="none" w="sm" len="sm"/>
          </a:ln>
        </p:spPr>
        <p:txBody>
          <a:bodyPr lIns="89102" tIns="44553" rIns="89102" bIns="44553"/>
          <a:lstStyle/>
          <a:p>
            <a:r>
              <a:rPr lang="en-US" sz="3200" dirty="0">
                <a:latin typeface="Arial Narrow" pitchFamily="34" charset="0"/>
              </a:rPr>
              <a:t>Even in the most ideal of environments the inherent difficulties in recruitment and retention can lead to a drain on resources and threaten study </a:t>
            </a:r>
            <a:r>
              <a:rPr lang="en-US" sz="3200" dirty="0" smtClean="0">
                <a:latin typeface="Arial Narrow" pitchFamily="34" charset="0"/>
              </a:rPr>
              <a:t>success.   Emergency </a:t>
            </a:r>
            <a:r>
              <a:rPr lang="en-US" sz="3200" dirty="0">
                <a:latin typeface="Arial Narrow" pitchFamily="34" charset="0"/>
              </a:rPr>
              <a:t>Departments (EDs) present unique challenges in recruiting subjects for research including difficulty in locating patients in a chaotic environment, patient engagement with medical staff, patient refusal to participate because of feeling too ill or having too much pain to </a:t>
            </a:r>
            <a:r>
              <a:rPr lang="en-US" sz="3200" dirty="0" smtClean="0">
                <a:latin typeface="Arial Narrow" pitchFamily="34" charset="0"/>
              </a:rPr>
              <a:t>participate, staff </a:t>
            </a:r>
            <a:r>
              <a:rPr lang="en-US" sz="3200" dirty="0">
                <a:latin typeface="Arial Narrow" pitchFamily="34" charset="0"/>
              </a:rPr>
              <a:t>attitudes, and privacy </a:t>
            </a:r>
            <a:r>
              <a:rPr lang="en-US" sz="3200" dirty="0" smtClean="0">
                <a:latin typeface="Arial Narrow" pitchFamily="34" charset="0"/>
              </a:rPr>
              <a:t>concerns. </a:t>
            </a:r>
            <a:r>
              <a:rPr lang="en-US" sz="3200" dirty="0">
                <a:latin typeface="Arial Narrow" pitchFamily="34" charset="0"/>
              </a:rPr>
              <a:t>Further, recruiting individuals with drug use issues can be challenging since these individuals often hide their use given that it is a highly stigmatized </a:t>
            </a:r>
            <a:r>
              <a:rPr lang="en-US" sz="3200" dirty="0" smtClean="0">
                <a:latin typeface="Arial Narrow" pitchFamily="34" charset="0"/>
              </a:rPr>
              <a:t>behavior.   </a:t>
            </a:r>
          </a:p>
          <a:p>
            <a:endParaRPr lang="en-US" sz="3200" dirty="0">
              <a:latin typeface="Arial Narrow" pitchFamily="34" charset="0"/>
            </a:endParaRPr>
          </a:p>
          <a:p>
            <a:r>
              <a:rPr lang="en-US" sz="3200" dirty="0">
                <a:latin typeface="Arial Narrow" pitchFamily="34" charset="0"/>
              </a:rPr>
              <a:t>Screening, Motivational Assessment, Referral, and Treatment in Emergency Departments (SMART-ED) is a </a:t>
            </a:r>
            <a:r>
              <a:rPr lang="en-US" sz="3200" dirty="0" smtClean="0">
                <a:latin typeface="Arial Narrow" pitchFamily="34" charset="0"/>
              </a:rPr>
              <a:t>NIDA </a:t>
            </a:r>
            <a:r>
              <a:rPr lang="en-US" sz="3200" dirty="0">
                <a:latin typeface="Arial Narrow" pitchFamily="34" charset="0"/>
              </a:rPr>
              <a:t>National </a:t>
            </a:r>
            <a:r>
              <a:rPr lang="en-US" sz="3200" dirty="0" smtClean="0">
                <a:latin typeface="Arial Narrow" pitchFamily="34" charset="0"/>
              </a:rPr>
              <a:t>Drug </a:t>
            </a:r>
            <a:r>
              <a:rPr lang="en-US" sz="3200" dirty="0">
                <a:latin typeface="Arial Narrow" pitchFamily="34" charset="0"/>
              </a:rPr>
              <a:t>Abuse </a:t>
            </a:r>
            <a:r>
              <a:rPr lang="en-US" sz="3200" dirty="0" smtClean="0">
                <a:latin typeface="Arial Narrow" pitchFamily="34" charset="0"/>
              </a:rPr>
              <a:t>Treatment Clinical </a:t>
            </a:r>
            <a:r>
              <a:rPr lang="en-US" sz="3200" dirty="0">
                <a:latin typeface="Arial Narrow" pitchFamily="34" charset="0"/>
              </a:rPr>
              <a:t>Trials </a:t>
            </a:r>
            <a:r>
              <a:rPr lang="en-US" sz="3200" dirty="0" smtClean="0">
                <a:latin typeface="Arial Narrow" pitchFamily="34" charset="0"/>
              </a:rPr>
              <a:t>Network protocol </a:t>
            </a:r>
            <a:r>
              <a:rPr lang="en-US" sz="3200" dirty="0">
                <a:latin typeface="Arial Narrow" pitchFamily="34" charset="0"/>
              </a:rPr>
              <a:t>designed to test the impact a brief intervention has on individuals testing positive for problematic use of a non-alcohol non nicotine drug. </a:t>
            </a:r>
            <a:r>
              <a:rPr lang="en-US" sz="3200" dirty="0" smtClean="0">
                <a:latin typeface="Arial Narrow" pitchFamily="34" charset="0"/>
              </a:rPr>
              <a:t> A variety of recruitment </a:t>
            </a:r>
            <a:r>
              <a:rPr lang="en-US" sz="3200" dirty="0">
                <a:latin typeface="Arial Narrow" pitchFamily="34" charset="0"/>
              </a:rPr>
              <a:t>and retention </a:t>
            </a:r>
            <a:r>
              <a:rPr lang="en-US" sz="3200" dirty="0" smtClean="0">
                <a:latin typeface="Arial Narrow" pitchFamily="34" charset="0"/>
              </a:rPr>
              <a:t>procedures are </a:t>
            </a:r>
            <a:r>
              <a:rPr lang="en-US" sz="3200" dirty="0">
                <a:latin typeface="Arial Narrow" pitchFamily="34" charset="0"/>
              </a:rPr>
              <a:t>utilized in the SMART-ED trial that </a:t>
            </a:r>
            <a:r>
              <a:rPr lang="en-US" sz="3200" dirty="0" smtClean="0">
                <a:latin typeface="Arial Narrow" pitchFamily="34" charset="0"/>
              </a:rPr>
              <a:t>support obtaining the recruitment goal </a:t>
            </a:r>
            <a:r>
              <a:rPr lang="en-US" sz="3200" dirty="0">
                <a:latin typeface="Arial Narrow" pitchFamily="34" charset="0"/>
              </a:rPr>
              <a:t>of 1285 participants </a:t>
            </a:r>
            <a:r>
              <a:rPr lang="en-US" sz="3200" dirty="0" smtClean="0">
                <a:latin typeface="Arial Narrow" pitchFamily="34" charset="0"/>
              </a:rPr>
              <a:t>and following up with a </a:t>
            </a:r>
            <a:r>
              <a:rPr lang="en-US" sz="3200" dirty="0">
                <a:latin typeface="Arial Narrow" pitchFamily="34" charset="0"/>
              </a:rPr>
              <a:t>difficult </a:t>
            </a:r>
            <a:r>
              <a:rPr lang="en-US" sz="3200" dirty="0" smtClean="0">
                <a:latin typeface="Arial Narrow" pitchFamily="34" charset="0"/>
              </a:rPr>
              <a:t>to reach population</a:t>
            </a:r>
            <a:r>
              <a:rPr lang="en-US" sz="3200" dirty="0">
                <a:latin typeface="Arial Narrow" pitchFamily="34" charset="0"/>
              </a:rPr>
              <a:t>.</a:t>
            </a:r>
          </a:p>
          <a:p>
            <a:endParaRPr lang="en-US" sz="2600" dirty="0"/>
          </a:p>
          <a:p>
            <a:endParaRPr lang="en-US" sz="2600" dirty="0"/>
          </a:p>
        </p:txBody>
      </p:sp>
      <p:sp>
        <p:nvSpPr>
          <p:cNvPr id="2051" name="Rectangle 2"/>
          <p:cNvSpPr>
            <a:spLocks noChangeArrowheads="1"/>
          </p:cNvSpPr>
          <p:nvPr/>
        </p:nvSpPr>
        <p:spPr bwMode="auto">
          <a:xfrm>
            <a:off x="8221663" y="1108075"/>
            <a:ext cx="23950612" cy="417513"/>
          </a:xfrm>
          <a:prstGeom prst="rect">
            <a:avLst/>
          </a:prstGeom>
          <a:noFill/>
          <a:ln w="9525">
            <a:noFill/>
            <a:miter lim="800000"/>
            <a:headEnd/>
            <a:tailEnd/>
          </a:ln>
        </p:spPr>
        <p:txBody>
          <a:bodyPr lIns="85082" tIns="41767" rIns="85082" bIns="41767">
            <a:spAutoFit/>
          </a:bodyPr>
          <a:lstStyle/>
          <a:p>
            <a:pPr defTabSz="849313">
              <a:spcBef>
                <a:spcPct val="50000"/>
              </a:spcBef>
            </a:pPr>
            <a:endParaRPr lang="en-US" dirty="0"/>
          </a:p>
        </p:txBody>
      </p:sp>
      <p:sp>
        <p:nvSpPr>
          <p:cNvPr id="2052" name="Rectangle 3"/>
          <p:cNvSpPr>
            <a:spLocks noChangeArrowheads="1"/>
          </p:cNvSpPr>
          <p:nvPr/>
        </p:nvSpPr>
        <p:spPr bwMode="auto">
          <a:xfrm>
            <a:off x="4525963" y="0"/>
            <a:ext cx="31181675" cy="4539416"/>
          </a:xfrm>
          <a:prstGeom prst="rect">
            <a:avLst/>
          </a:prstGeom>
          <a:noFill/>
          <a:ln w="9525">
            <a:noFill/>
            <a:miter lim="800000"/>
            <a:headEnd/>
            <a:tailEnd/>
          </a:ln>
        </p:spPr>
        <p:txBody>
          <a:bodyPr lIns="85082" tIns="41767" rIns="85082" bIns="41767">
            <a:spAutoFit/>
          </a:bodyPr>
          <a:lstStyle/>
          <a:p>
            <a:pPr algn="ctr" defTabSz="849313">
              <a:spcBef>
                <a:spcPts val="2200"/>
              </a:spcBef>
            </a:pPr>
            <a:r>
              <a:rPr lang="en-US" sz="5300" b="1" dirty="0">
                <a:solidFill>
                  <a:srgbClr val="FF0000"/>
                </a:solidFill>
                <a:latin typeface="Arial Unicode MS" pitchFamily="34" charset="-128"/>
                <a:ea typeface="Arial Unicode MS" pitchFamily="34" charset="-128"/>
                <a:cs typeface="Arial Unicode MS" pitchFamily="34" charset="-128"/>
              </a:rPr>
              <a:t>Recruitment and Retention Strategies in </a:t>
            </a:r>
            <a:r>
              <a:rPr lang="en-US" sz="5300" b="1" dirty="0" smtClean="0">
                <a:solidFill>
                  <a:srgbClr val="FF0000"/>
                </a:solidFill>
                <a:latin typeface="Arial Unicode MS" pitchFamily="34" charset="-128"/>
                <a:ea typeface="Arial Unicode MS" pitchFamily="34" charset="-128"/>
                <a:cs typeface="Arial Unicode MS" pitchFamily="34" charset="-128"/>
              </a:rPr>
              <a:t>the NIDA National Drug Abuse Treatment                                       Clinical Trials Network SMART-ED </a:t>
            </a:r>
            <a:r>
              <a:rPr lang="en-US" sz="5300" b="1" dirty="0">
                <a:solidFill>
                  <a:srgbClr val="FF0000"/>
                </a:solidFill>
                <a:latin typeface="Arial Unicode MS" pitchFamily="34" charset="-128"/>
                <a:ea typeface="Arial Unicode MS" pitchFamily="34" charset="-128"/>
                <a:cs typeface="Arial Unicode MS" pitchFamily="34" charset="-128"/>
              </a:rPr>
              <a:t>Study</a:t>
            </a:r>
          </a:p>
          <a:p>
            <a:pPr algn="ctr" defTabSz="849313">
              <a:spcBef>
                <a:spcPts val="2200"/>
              </a:spcBef>
            </a:pPr>
            <a:r>
              <a:rPr lang="en-US" sz="3600" b="1" dirty="0">
                <a:latin typeface="Arial Unicode MS" pitchFamily="34" charset="-128"/>
                <a:ea typeface="Arial Unicode MS" pitchFamily="34" charset="-128"/>
                <a:cs typeface="Arial Unicode MS" pitchFamily="34" charset="-128"/>
              </a:rPr>
              <a:t>L.M. Worth,</a:t>
            </a:r>
            <a:r>
              <a:rPr lang="en-US" sz="3600" baseline="30000" dirty="0">
                <a:latin typeface="Garamond" pitchFamily="18" charset="0"/>
              </a:rPr>
              <a:t> </a:t>
            </a:r>
            <a:r>
              <a:rPr lang="en-US" sz="3600" b="1" dirty="0" smtClean="0">
                <a:latin typeface="Arial Unicode MS" pitchFamily="34" charset="-128"/>
                <a:ea typeface="Arial Unicode MS" pitchFamily="34" charset="-128"/>
                <a:cs typeface="Arial Unicode MS" pitchFamily="34" charset="-128"/>
              </a:rPr>
              <a:t> </a:t>
            </a:r>
            <a:r>
              <a:rPr lang="en-US" sz="3600" b="1" dirty="0">
                <a:latin typeface="Arial Unicode MS" pitchFamily="34" charset="-128"/>
                <a:ea typeface="Arial Unicode MS" pitchFamily="34" charset="-128"/>
                <a:cs typeface="Arial Unicode MS" pitchFamily="34" charset="-128"/>
              </a:rPr>
              <a:t>A.A. Forcehimes </a:t>
            </a:r>
            <a:r>
              <a:rPr lang="en-US" sz="3600" b="1" dirty="0" smtClean="0">
                <a:latin typeface="Arial Unicode MS" pitchFamily="34" charset="-128"/>
                <a:ea typeface="Arial Unicode MS" pitchFamily="34" charset="-128"/>
                <a:cs typeface="Arial Unicode MS" pitchFamily="34" charset="-128"/>
              </a:rPr>
              <a:t>, </a:t>
            </a:r>
            <a:r>
              <a:rPr lang="en-US" sz="3600" b="1" dirty="0">
                <a:latin typeface="Arial Unicode MS" pitchFamily="34" charset="-128"/>
                <a:ea typeface="Arial Unicode MS" pitchFamily="34" charset="-128"/>
                <a:cs typeface="Arial Unicode MS" pitchFamily="34" charset="-128"/>
              </a:rPr>
              <a:t>M.P. </a:t>
            </a:r>
            <a:r>
              <a:rPr lang="en-US" sz="3600" b="1" dirty="0" smtClean="0">
                <a:latin typeface="Arial Unicode MS" pitchFamily="34" charset="-128"/>
                <a:ea typeface="Arial Unicode MS" pitchFamily="34" charset="-128"/>
                <a:cs typeface="Arial Unicode MS" pitchFamily="34" charset="-128"/>
              </a:rPr>
              <a:t>Bogenschutz</a:t>
            </a:r>
            <a:r>
              <a:rPr lang="en-US" sz="3600" baseline="30000" dirty="0" smtClean="0">
                <a:latin typeface="Garamond" pitchFamily="18" charset="0"/>
              </a:rPr>
              <a:t> </a:t>
            </a:r>
            <a:r>
              <a:rPr lang="en-US" sz="3600" b="1" dirty="0" smtClean="0">
                <a:latin typeface="Arial Unicode MS" pitchFamily="34" charset="-128"/>
                <a:ea typeface="Arial Unicode MS" pitchFamily="34" charset="-128"/>
                <a:cs typeface="Arial Unicode MS" pitchFamily="34" charset="-128"/>
              </a:rPr>
              <a:t>, R.P. Chavez</a:t>
            </a:r>
            <a:r>
              <a:rPr lang="en-US" sz="3600" baseline="30000" dirty="0" smtClean="0">
                <a:latin typeface="Garamond" pitchFamily="18" charset="0"/>
              </a:rPr>
              <a:t> </a:t>
            </a:r>
            <a:r>
              <a:rPr lang="en-US" sz="3600" b="1" dirty="0" smtClean="0">
                <a:latin typeface="Arial Unicode MS" pitchFamily="34" charset="-128"/>
                <a:ea typeface="Arial Unicode MS" pitchFamily="34" charset="-128"/>
                <a:cs typeface="Arial Unicode MS" pitchFamily="34" charset="-128"/>
              </a:rPr>
              <a:t>, H.L. Perl</a:t>
            </a:r>
            <a:r>
              <a:rPr lang="en-US" sz="3600" baseline="30000" dirty="0" smtClean="0">
                <a:latin typeface="Garamond" pitchFamily="18" charset="0"/>
              </a:rPr>
              <a:t> </a:t>
            </a:r>
            <a:r>
              <a:rPr lang="en-US" sz="3600" b="1" dirty="0" smtClean="0">
                <a:latin typeface="Arial Unicode MS" pitchFamily="34" charset="-128"/>
                <a:ea typeface="Arial Unicode MS" pitchFamily="34" charset="-128"/>
                <a:cs typeface="Arial Unicode MS" pitchFamily="34" charset="-128"/>
              </a:rPr>
              <a:t>, R.N. Mandler</a:t>
            </a:r>
            <a:r>
              <a:rPr lang="en-US" sz="3600" baseline="30000" dirty="0" smtClean="0">
                <a:latin typeface="Garamond" pitchFamily="18" charset="0"/>
              </a:rPr>
              <a:t> </a:t>
            </a:r>
            <a:endParaRPr lang="en-US" sz="3600" b="1" dirty="0">
              <a:latin typeface="Arial Unicode MS" pitchFamily="34" charset="-128"/>
              <a:ea typeface="Arial Unicode MS" pitchFamily="34" charset="-128"/>
              <a:cs typeface="Arial Unicode MS" pitchFamily="34" charset="-128"/>
            </a:endParaRPr>
          </a:p>
          <a:p>
            <a:pPr algn="ctr" defTabSz="849313">
              <a:spcBef>
                <a:spcPts val="2200"/>
              </a:spcBef>
            </a:pPr>
            <a:r>
              <a:rPr lang="en-US" sz="4500" b="1" dirty="0">
                <a:latin typeface="Arial Unicode MS" pitchFamily="34" charset="-128"/>
                <a:ea typeface="Arial Unicode MS" pitchFamily="34" charset="-128"/>
                <a:cs typeface="Arial Unicode MS" pitchFamily="34" charset="-128"/>
              </a:rPr>
              <a:t>Center on Alcoholism, Substance Abuse, and Addictions (CASAA)</a:t>
            </a:r>
            <a:br>
              <a:rPr lang="en-US" sz="4500" b="1" dirty="0">
                <a:latin typeface="Arial Unicode MS" pitchFamily="34" charset="-128"/>
                <a:ea typeface="Arial Unicode MS" pitchFamily="34" charset="-128"/>
                <a:cs typeface="Arial Unicode MS" pitchFamily="34" charset="-128"/>
              </a:rPr>
            </a:br>
            <a:r>
              <a:rPr lang="en-US" sz="3100" b="1" dirty="0">
                <a:latin typeface="Arial Unicode MS" pitchFamily="34" charset="-128"/>
                <a:ea typeface="Arial Unicode MS" pitchFamily="34" charset="-128"/>
                <a:cs typeface="Arial Unicode MS" pitchFamily="34" charset="-128"/>
              </a:rPr>
              <a:t>University of New Mexico</a:t>
            </a:r>
            <a:br>
              <a:rPr lang="en-US" sz="3100" b="1" dirty="0">
                <a:latin typeface="Arial Unicode MS" pitchFamily="34" charset="-128"/>
                <a:ea typeface="Arial Unicode MS" pitchFamily="34" charset="-128"/>
                <a:cs typeface="Arial Unicode MS" pitchFamily="34" charset="-128"/>
              </a:rPr>
            </a:br>
            <a:r>
              <a:rPr lang="en-US" sz="3100" b="1" dirty="0">
                <a:latin typeface="Arial Unicode MS" pitchFamily="34" charset="-128"/>
                <a:ea typeface="Arial Unicode MS" pitchFamily="34" charset="-128"/>
                <a:cs typeface="Arial Unicode MS" pitchFamily="34" charset="-128"/>
              </a:rPr>
              <a:t>http://casaa.unm.edu</a:t>
            </a:r>
          </a:p>
        </p:txBody>
      </p:sp>
      <p:sp>
        <p:nvSpPr>
          <p:cNvPr id="2053" name="Rectangle 4"/>
          <p:cNvSpPr>
            <a:spLocks noChangeArrowheads="1"/>
          </p:cNvSpPr>
          <p:nvPr/>
        </p:nvSpPr>
        <p:spPr bwMode="auto">
          <a:xfrm>
            <a:off x="334963" y="4491038"/>
            <a:ext cx="12873037" cy="704850"/>
          </a:xfrm>
          <a:prstGeom prst="rect">
            <a:avLst/>
          </a:prstGeom>
          <a:solidFill>
            <a:srgbClr val="C00000"/>
          </a:solidFill>
          <a:ln w="9525">
            <a:noFill/>
            <a:miter lim="800000"/>
            <a:headEnd/>
            <a:tailEnd/>
          </a:ln>
        </p:spPr>
        <p:txBody>
          <a:bodyPr lIns="89721" tIns="44865" rIns="89721" bIns="44865"/>
          <a:lstStyle/>
          <a:p>
            <a:pPr algn="ctr" defTabSz="892175">
              <a:spcBef>
                <a:spcPct val="50000"/>
              </a:spcBef>
            </a:pPr>
            <a:r>
              <a:rPr lang="en-US" sz="4000" b="1" dirty="0">
                <a:solidFill>
                  <a:schemeClr val="bg1"/>
                </a:solidFill>
                <a:latin typeface="Arial Unicode MS" pitchFamily="34" charset="-128"/>
                <a:ea typeface="Arial Unicode MS" pitchFamily="34" charset="-128"/>
                <a:cs typeface="Arial Unicode MS" pitchFamily="34" charset="-128"/>
              </a:rPr>
              <a:t>INTRODUCTION</a:t>
            </a:r>
          </a:p>
        </p:txBody>
      </p:sp>
      <p:sp>
        <p:nvSpPr>
          <p:cNvPr id="2054" name="Rectangle 5"/>
          <p:cNvSpPr>
            <a:spLocks noChangeArrowheads="1"/>
          </p:cNvSpPr>
          <p:nvPr/>
        </p:nvSpPr>
        <p:spPr bwMode="auto">
          <a:xfrm>
            <a:off x="381000" y="13258800"/>
            <a:ext cx="12873038" cy="706438"/>
          </a:xfrm>
          <a:prstGeom prst="rect">
            <a:avLst/>
          </a:prstGeom>
          <a:solidFill>
            <a:srgbClr val="C00000"/>
          </a:solidFill>
          <a:ln w="9525">
            <a:noFill/>
            <a:miter lim="800000"/>
            <a:headEnd/>
            <a:tailEnd/>
          </a:ln>
        </p:spPr>
        <p:txBody>
          <a:bodyPr lIns="89721" tIns="44865" rIns="89721" bIns="44865"/>
          <a:lstStyle/>
          <a:p>
            <a:pPr algn="ctr" defTabSz="892175">
              <a:spcBef>
                <a:spcPct val="50000"/>
              </a:spcBef>
            </a:pPr>
            <a:r>
              <a:rPr lang="en-US" sz="4000" b="1" dirty="0">
                <a:solidFill>
                  <a:schemeClr val="bg1"/>
                </a:solidFill>
                <a:latin typeface="Arial Unicode MS" pitchFamily="34" charset="-128"/>
                <a:ea typeface="Arial Unicode MS" pitchFamily="34" charset="-128"/>
                <a:cs typeface="Arial Unicode MS" pitchFamily="34" charset="-128"/>
              </a:rPr>
              <a:t>METHODS</a:t>
            </a:r>
          </a:p>
        </p:txBody>
      </p:sp>
      <p:sp>
        <p:nvSpPr>
          <p:cNvPr id="2055" name="Rectangle 7"/>
          <p:cNvSpPr>
            <a:spLocks noChangeArrowheads="1"/>
          </p:cNvSpPr>
          <p:nvPr/>
        </p:nvSpPr>
        <p:spPr bwMode="auto">
          <a:xfrm>
            <a:off x="26822400" y="9982200"/>
            <a:ext cx="12999720" cy="704850"/>
          </a:xfrm>
          <a:prstGeom prst="rect">
            <a:avLst/>
          </a:prstGeom>
          <a:solidFill>
            <a:srgbClr val="C00000"/>
          </a:solidFill>
          <a:ln w="9525">
            <a:noFill/>
            <a:miter lim="800000"/>
            <a:headEnd/>
            <a:tailEnd/>
          </a:ln>
        </p:spPr>
        <p:txBody>
          <a:bodyPr lIns="89721" tIns="44865" rIns="89721" bIns="44865"/>
          <a:lstStyle/>
          <a:p>
            <a:pPr algn="ctr" defTabSz="892175">
              <a:spcBef>
                <a:spcPct val="50000"/>
              </a:spcBef>
            </a:pPr>
            <a:r>
              <a:rPr lang="en-US" sz="4000" b="1" dirty="0">
                <a:solidFill>
                  <a:schemeClr val="bg1"/>
                </a:solidFill>
                <a:latin typeface="Arial Unicode MS" pitchFamily="34" charset="-128"/>
                <a:ea typeface="Arial Unicode MS" pitchFamily="34" charset="-128"/>
                <a:cs typeface="Arial Unicode MS" pitchFamily="34" charset="-128"/>
              </a:rPr>
              <a:t>DISCUSSION</a:t>
            </a:r>
          </a:p>
        </p:txBody>
      </p:sp>
      <p:sp>
        <p:nvSpPr>
          <p:cNvPr id="2056" name="Rectangle 8"/>
          <p:cNvSpPr>
            <a:spLocks noChangeArrowheads="1"/>
          </p:cNvSpPr>
          <p:nvPr/>
        </p:nvSpPr>
        <p:spPr bwMode="auto">
          <a:xfrm>
            <a:off x="26822400" y="27965400"/>
            <a:ext cx="13075920" cy="704850"/>
          </a:xfrm>
          <a:prstGeom prst="rect">
            <a:avLst/>
          </a:prstGeom>
          <a:solidFill>
            <a:srgbClr val="C00000"/>
          </a:solidFill>
          <a:ln w="9525">
            <a:noFill/>
            <a:miter lim="800000"/>
            <a:headEnd/>
            <a:tailEnd/>
          </a:ln>
        </p:spPr>
        <p:txBody>
          <a:bodyPr lIns="89721" tIns="44865" rIns="89721" bIns="44865"/>
          <a:lstStyle/>
          <a:p>
            <a:pPr algn="ctr" defTabSz="892175">
              <a:spcBef>
                <a:spcPct val="50000"/>
              </a:spcBef>
            </a:pPr>
            <a:r>
              <a:rPr lang="en-US" sz="4000" b="1" dirty="0">
                <a:solidFill>
                  <a:schemeClr val="bg1"/>
                </a:solidFill>
                <a:latin typeface="Arial Unicode MS" pitchFamily="34" charset="-128"/>
                <a:ea typeface="Arial Unicode MS" pitchFamily="34" charset="-128"/>
                <a:cs typeface="Arial Unicode MS" pitchFamily="34" charset="-128"/>
              </a:rPr>
              <a:t>ACKNOWLEDGEMENTS</a:t>
            </a:r>
          </a:p>
        </p:txBody>
      </p:sp>
      <p:sp>
        <p:nvSpPr>
          <p:cNvPr id="2057" name="Line 9"/>
          <p:cNvSpPr>
            <a:spLocks noChangeShapeType="1"/>
          </p:cNvSpPr>
          <p:nvPr/>
        </p:nvSpPr>
        <p:spPr bwMode="auto">
          <a:xfrm>
            <a:off x="0" y="4340225"/>
            <a:ext cx="40233600" cy="0"/>
          </a:xfrm>
          <a:prstGeom prst="line">
            <a:avLst/>
          </a:prstGeom>
          <a:noFill/>
          <a:ln w="12700">
            <a:solidFill>
              <a:schemeClr val="tx1"/>
            </a:solidFill>
            <a:round/>
            <a:headEnd type="none" w="sm" len="sm"/>
            <a:tailEnd type="none" w="sm" len="sm"/>
          </a:ln>
        </p:spPr>
        <p:txBody>
          <a:bodyPr/>
          <a:lstStyle/>
          <a:p>
            <a:endParaRPr lang="en-US" dirty="0"/>
          </a:p>
        </p:txBody>
      </p:sp>
      <p:sp>
        <p:nvSpPr>
          <p:cNvPr id="2058" name="Line 10"/>
          <p:cNvSpPr>
            <a:spLocks noChangeShapeType="1"/>
          </p:cNvSpPr>
          <p:nvPr/>
        </p:nvSpPr>
        <p:spPr bwMode="auto">
          <a:xfrm>
            <a:off x="13411200" y="4340225"/>
            <a:ext cx="0" cy="26749375"/>
          </a:xfrm>
          <a:prstGeom prst="line">
            <a:avLst/>
          </a:prstGeom>
          <a:noFill/>
          <a:ln w="12700">
            <a:solidFill>
              <a:schemeClr val="tx1"/>
            </a:solidFill>
            <a:round/>
            <a:headEnd type="none" w="sm" len="sm"/>
            <a:tailEnd type="none" w="sm" len="sm"/>
          </a:ln>
        </p:spPr>
        <p:txBody>
          <a:bodyPr/>
          <a:lstStyle/>
          <a:p>
            <a:endParaRPr lang="en-US" dirty="0"/>
          </a:p>
        </p:txBody>
      </p:sp>
      <p:sp>
        <p:nvSpPr>
          <p:cNvPr id="2059" name="Line 11"/>
          <p:cNvSpPr>
            <a:spLocks noChangeShapeType="1"/>
          </p:cNvSpPr>
          <p:nvPr/>
        </p:nvSpPr>
        <p:spPr bwMode="auto">
          <a:xfrm>
            <a:off x="26822400" y="4340225"/>
            <a:ext cx="0" cy="26749375"/>
          </a:xfrm>
          <a:prstGeom prst="line">
            <a:avLst/>
          </a:prstGeom>
          <a:noFill/>
          <a:ln w="12700">
            <a:solidFill>
              <a:schemeClr val="tx1"/>
            </a:solidFill>
            <a:round/>
            <a:headEnd type="none" w="sm" len="sm"/>
            <a:tailEnd type="none" w="sm" len="sm"/>
          </a:ln>
        </p:spPr>
        <p:txBody>
          <a:bodyPr/>
          <a:lstStyle/>
          <a:p>
            <a:endParaRPr lang="en-US" dirty="0"/>
          </a:p>
        </p:txBody>
      </p:sp>
      <p:sp>
        <p:nvSpPr>
          <p:cNvPr id="2060" name="Rectangle 13"/>
          <p:cNvSpPr>
            <a:spLocks noChangeArrowheads="1"/>
          </p:cNvSpPr>
          <p:nvPr/>
        </p:nvSpPr>
        <p:spPr bwMode="auto">
          <a:xfrm>
            <a:off x="381000" y="14097000"/>
            <a:ext cx="12873038" cy="2895600"/>
          </a:xfrm>
          <a:prstGeom prst="rect">
            <a:avLst/>
          </a:prstGeom>
          <a:noFill/>
          <a:ln w="9525">
            <a:noFill/>
            <a:miter lim="800000"/>
            <a:headEnd/>
            <a:tailEnd/>
          </a:ln>
        </p:spPr>
        <p:txBody>
          <a:bodyPr lIns="89721" tIns="44865" rIns="89721" bIns="44865"/>
          <a:lstStyle/>
          <a:p>
            <a:pPr defTabSz="892175">
              <a:spcBef>
                <a:spcPts val="0"/>
              </a:spcBef>
            </a:pPr>
            <a:r>
              <a:rPr lang="en-US" sz="3200" dirty="0">
                <a:latin typeface="Arial Narrow" pitchFamily="34" charset="0"/>
              </a:rPr>
              <a:t>Recruitment and the initial baseline assessment for this study took place at six different </a:t>
            </a:r>
            <a:r>
              <a:rPr lang="en-US" sz="3200" dirty="0" smtClean="0">
                <a:latin typeface="Arial Narrow" pitchFamily="34" charset="0"/>
              </a:rPr>
              <a:t>EDs </a:t>
            </a:r>
            <a:r>
              <a:rPr lang="en-US" sz="3200" dirty="0">
                <a:latin typeface="Arial Narrow" pitchFamily="34" charset="0"/>
              </a:rPr>
              <a:t>in the United States.  The population in this study are </a:t>
            </a:r>
            <a:r>
              <a:rPr lang="en-US" sz="3200" dirty="0" smtClean="0">
                <a:latin typeface="Arial Narrow" pitchFamily="34" charset="0"/>
              </a:rPr>
              <a:t>high-risk </a:t>
            </a:r>
            <a:r>
              <a:rPr lang="en-US" sz="3200" dirty="0">
                <a:latin typeface="Arial Narrow" pitchFamily="34" charset="0"/>
              </a:rPr>
              <a:t>drug users </a:t>
            </a:r>
            <a:r>
              <a:rPr lang="en-US" sz="3200" dirty="0" smtClean="0">
                <a:latin typeface="Arial Narrow" pitchFamily="34" charset="0"/>
              </a:rPr>
              <a:t>with a sequelae of other issues including </a:t>
            </a:r>
            <a:r>
              <a:rPr lang="en-US" sz="3200" dirty="0">
                <a:latin typeface="Arial Narrow" pitchFamily="34" charset="0"/>
              </a:rPr>
              <a:t>acute medical concerns, homelessness, legal troubles, and a host of other problems that make tracking and retention difficult.  Participants </a:t>
            </a:r>
            <a:r>
              <a:rPr lang="en-US" sz="3200" dirty="0" smtClean="0">
                <a:latin typeface="Arial Narrow" pitchFamily="34" charset="0"/>
              </a:rPr>
              <a:t>were </a:t>
            </a:r>
            <a:r>
              <a:rPr lang="en-US" sz="3200" dirty="0">
                <a:latin typeface="Arial Narrow" pitchFamily="34" charset="0"/>
              </a:rPr>
              <a:t>seen for follow-up at a separate location from the ED where they were initially recruited.  </a:t>
            </a:r>
            <a:endParaRPr lang="en-US" sz="3200" b="1" dirty="0">
              <a:latin typeface="Arial Narrow" pitchFamily="34" charset="0"/>
            </a:endParaRPr>
          </a:p>
          <a:p>
            <a:pPr algn="just" defTabSz="892175">
              <a:spcBef>
                <a:spcPct val="50000"/>
              </a:spcBef>
            </a:pPr>
            <a:endParaRPr lang="en-US" sz="2400" b="1" dirty="0">
              <a:latin typeface="Arial Narrow" pitchFamily="34" charset="0"/>
            </a:endParaRPr>
          </a:p>
          <a:p>
            <a:pPr algn="just" defTabSz="892175">
              <a:spcBef>
                <a:spcPct val="50000"/>
              </a:spcBef>
            </a:pPr>
            <a:endParaRPr lang="en-US" sz="2400" dirty="0"/>
          </a:p>
        </p:txBody>
      </p:sp>
      <p:sp>
        <p:nvSpPr>
          <p:cNvPr id="2061" name="Rectangle 14"/>
          <p:cNvSpPr>
            <a:spLocks noChangeArrowheads="1"/>
          </p:cNvSpPr>
          <p:nvPr/>
        </p:nvSpPr>
        <p:spPr bwMode="auto">
          <a:xfrm>
            <a:off x="0" y="24029988"/>
            <a:ext cx="12573000" cy="776287"/>
          </a:xfrm>
          <a:prstGeom prst="rect">
            <a:avLst/>
          </a:prstGeom>
          <a:noFill/>
          <a:ln w="9525">
            <a:noFill/>
            <a:miter lim="800000"/>
            <a:headEnd/>
            <a:tailEnd/>
          </a:ln>
        </p:spPr>
        <p:txBody>
          <a:bodyPr lIns="89721" tIns="44865" rIns="89721" bIns="44865">
            <a:spAutoFit/>
          </a:bodyPr>
          <a:lstStyle/>
          <a:p>
            <a:pPr algn="just" defTabSz="892175">
              <a:spcBef>
                <a:spcPct val="50000"/>
              </a:spcBef>
            </a:pPr>
            <a:endParaRPr lang="en-US" sz="4500" dirty="0"/>
          </a:p>
        </p:txBody>
      </p:sp>
      <p:sp>
        <p:nvSpPr>
          <p:cNvPr id="2062" name="Rectangle 16"/>
          <p:cNvSpPr>
            <a:spLocks noChangeArrowheads="1"/>
          </p:cNvSpPr>
          <p:nvPr/>
        </p:nvSpPr>
        <p:spPr bwMode="auto">
          <a:xfrm>
            <a:off x="26898600" y="28651200"/>
            <a:ext cx="12873038" cy="2057400"/>
          </a:xfrm>
          <a:prstGeom prst="rect">
            <a:avLst/>
          </a:prstGeom>
          <a:noFill/>
          <a:ln w="9525">
            <a:noFill/>
            <a:miter lim="800000"/>
            <a:headEnd/>
            <a:tailEnd/>
          </a:ln>
        </p:spPr>
        <p:txBody>
          <a:bodyPr lIns="89721" tIns="44865" rIns="89721" bIns="44865"/>
          <a:lstStyle/>
          <a:p>
            <a:pPr defTabSz="892175">
              <a:spcBef>
                <a:spcPct val="50000"/>
              </a:spcBef>
            </a:pPr>
            <a:r>
              <a:rPr lang="en-US" sz="3200" b="1" i="1" dirty="0" smtClean="0">
                <a:latin typeface="Arial Narrow" pitchFamily="34" charset="0"/>
              </a:rPr>
              <a:t>This </a:t>
            </a:r>
            <a:r>
              <a:rPr lang="en-US" sz="3200" b="1" i="1" dirty="0">
                <a:latin typeface="Arial Narrow" pitchFamily="34" charset="0"/>
              </a:rPr>
              <a:t>research was supported by </a:t>
            </a:r>
            <a:r>
              <a:rPr lang="en-US" sz="3200" b="1" i="1" dirty="0" smtClean="0">
                <a:latin typeface="Arial Narrow" pitchFamily="34" charset="0"/>
              </a:rPr>
              <a:t>the NIDA National Drug Abuse Treatment </a:t>
            </a:r>
            <a:r>
              <a:rPr lang="en-US" sz="3200" b="1" i="1" dirty="0">
                <a:latin typeface="Arial Narrow" pitchFamily="34" charset="0"/>
              </a:rPr>
              <a:t>Clinical Trials </a:t>
            </a:r>
            <a:r>
              <a:rPr lang="en-US" sz="3200" b="1" i="1" dirty="0" smtClean="0">
                <a:latin typeface="Arial Narrow" pitchFamily="34" charset="0"/>
              </a:rPr>
              <a:t>Network </a:t>
            </a:r>
          </a:p>
          <a:p>
            <a:pPr defTabSz="892175">
              <a:spcBef>
                <a:spcPct val="50000"/>
              </a:spcBef>
            </a:pPr>
            <a:r>
              <a:rPr lang="en-US" sz="3200" i="1" dirty="0" smtClean="0">
                <a:latin typeface="Arial Narrow" pitchFamily="34" charset="0"/>
              </a:rPr>
              <a:t>Poster presented at the 2012 meeting of  The College on Problems of Drug Dependence</a:t>
            </a:r>
          </a:p>
          <a:p>
            <a:pPr defTabSz="892175">
              <a:spcBef>
                <a:spcPct val="50000"/>
              </a:spcBef>
            </a:pPr>
            <a:endParaRPr lang="en-US" sz="2800" b="1" i="1" dirty="0" smtClean="0">
              <a:latin typeface="Arial Narrow" pitchFamily="34" charset="0"/>
            </a:endParaRPr>
          </a:p>
          <a:p>
            <a:pPr defTabSz="892175">
              <a:spcBef>
                <a:spcPct val="50000"/>
              </a:spcBef>
            </a:pPr>
            <a:endParaRPr lang="en-US" sz="2800" b="1" i="1" dirty="0">
              <a:latin typeface="Arial Narrow" pitchFamily="34" charset="0"/>
            </a:endParaRPr>
          </a:p>
          <a:p>
            <a:pPr defTabSz="892175">
              <a:spcBef>
                <a:spcPct val="50000"/>
              </a:spcBef>
            </a:pPr>
            <a:endParaRPr lang="en-US" sz="2800" dirty="0">
              <a:latin typeface="Arial Narrow" pitchFamily="34" charset="0"/>
            </a:endParaRPr>
          </a:p>
        </p:txBody>
      </p:sp>
      <p:sp>
        <p:nvSpPr>
          <p:cNvPr id="2063" name="Text Box 21"/>
          <p:cNvSpPr txBox="1">
            <a:spLocks noChangeArrowheads="1"/>
          </p:cNvSpPr>
          <p:nvPr/>
        </p:nvSpPr>
        <p:spPr bwMode="auto">
          <a:xfrm>
            <a:off x="-333375" y="22445663"/>
            <a:ext cx="247650" cy="423862"/>
          </a:xfrm>
          <a:prstGeom prst="rect">
            <a:avLst/>
          </a:prstGeom>
          <a:noFill/>
          <a:ln w="12700">
            <a:noFill/>
            <a:miter lim="800000"/>
            <a:headEnd type="none" w="sm" len="sm"/>
            <a:tailEnd type="none" w="sm" len="sm"/>
          </a:ln>
        </p:spPr>
        <p:txBody>
          <a:bodyPr wrap="none" lIns="89102" tIns="44553" rIns="89102" bIns="44553">
            <a:spAutoFit/>
          </a:bodyPr>
          <a:lstStyle/>
          <a:p>
            <a:pPr defTabSz="892175"/>
            <a:r>
              <a:rPr lang="en-US" dirty="0"/>
              <a:t> </a:t>
            </a:r>
          </a:p>
        </p:txBody>
      </p:sp>
      <p:sp>
        <p:nvSpPr>
          <p:cNvPr id="2064" name="Text Box 22"/>
          <p:cNvSpPr txBox="1">
            <a:spLocks noChangeArrowheads="1"/>
          </p:cNvSpPr>
          <p:nvPr/>
        </p:nvSpPr>
        <p:spPr bwMode="auto">
          <a:xfrm>
            <a:off x="1981200" y="25755600"/>
            <a:ext cx="9659938" cy="638175"/>
          </a:xfrm>
          <a:prstGeom prst="rect">
            <a:avLst/>
          </a:prstGeom>
          <a:noFill/>
          <a:ln w="12700">
            <a:noFill/>
            <a:miter lim="800000"/>
            <a:headEnd type="none" w="sm" len="sm"/>
            <a:tailEnd type="none" w="sm" len="sm"/>
          </a:ln>
        </p:spPr>
        <p:txBody>
          <a:bodyPr lIns="89102" tIns="44553" rIns="89102" bIns="44553">
            <a:spAutoFit/>
          </a:bodyPr>
          <a:lstStyle/>
          <a:p>
            <a:pPr defTabSz="892175"/>
            <a:endParaRPr lang="en-US" sz="3600" dirty="0"/>
          </a:p>
        </p:txBody>
      </p:sp>
      <p:sp>
        <p:nvSpPr>
          <p:cNvPr id="2065" name="Text Box 27"/>
          <p:cNvSpPr txBox="1">
            <a:spLocks noChangeArrowheads="1"/>
          </p:cNvSpPr>
          <p:nvPr/>
        </p:nvSpPr>
        <p:spPr bwMode="auto">
          <a:xfrm>
            <a:off x="13433425" y="21793200"/>
            <a:ext cx="177800" cy="1187450"/>
          </a:xfrm>
          <a:prstGeom prst="rect">
            <a:avLst/>
          </a:prstGeom>
          <a:noFill/>
          <a:ln w="12700">
            <a:noFill/>
            <a:miter lim="800000"/>
            <a:headEnd type="none" w="sm" len="sm"/>
            <a:tailEnd type="none" w="sm" len="sm"/>
          </a:ln>
        </p:spPr>
        <p:txBody>
          <a:bodyPr wrap="none" lIns="89102" tIns="44553" rIns="89102" bIns="44553">
            <a:spAutoFit/>
          </a:bodyPr>
          <a:lstStyle/>
          <a:p>
            <a:pPr defTabSz="892175"/>
            <a:endParaRPr lang="en-US" sz="3600" dirty="0"/>
          </a:p>
          <a:p>
            <a:pPr defTabSz="892175"/>
            <a:endParaRPr lang="en-US" sz="3600" dirty="0"/>
          </a:p>
        </p:txBody>
      </p:sp>
      <p:sp>
        <p:nvSpPr>
          <p:cNvPr id="2066" name="Text Box 28"/>
          <p:cNvSpPr txBox="1">
            <a:spLocks noChangeArrowheads="1"/>
          </p:cNvSpPr>
          <p:nvPr/>
        </p:nvSpPr>
        <p:spPr bwMode="auto">
          <a:xfrm>
            <a:off x="26898600" y="10744200"/>
            <a:ext cx="12873038" cy="17068800"/>
          </a:xfrm>
          <a:prstGeom prst="rect">
            <a:avLst/>
          </a:prstGeom>
          <a:noFill/>
          <a:ln w="12700">
            <a:noFill/>
            <a:miter lim="800000"/>
            <a:headEnd type="none" w="sm" len="sm"/>
            <a:tailEnd type="none" w="sm" len="sm"/>
          </a:ln>
        </p:spPr>
        <p:txBody>
          <a:bodyPr lIns="89102" tIns="44553" rIns="89102" bIns="44553"/>
          <a:lstStyle/>
          <a:p>
            <a:pPr defTabSz="892175"/>
            <a:r>
              <a:rPr lang="en-US" sz="3200" b="1" dirty="0" smtClean="0">
                <a:latin typeface="Arial Narrow" pitchFamily="34" charset="0"/>
              </a:rPr>
              <a:t>Key Elements to Recruitment Success:</a:t>
            </a:r>
          </a:p>
          <a:p>
            <a:pPr defTabSz="892175">
              <a:buFont typeface="Arial" pitchFamily="34" charset="0"/>
              <a:buChar char="•"/>
            </a:pPr>
            <a:r>
              <a:rPr lang="en-US" sz="3200" dirty="0" smtClean="0">
                <a:latin typeface="Arial Narrow" pitchFamily="34" charset="0"/>
              </a:rPr>
              <a:t>Selecting appropriate ED sites;</a:t>
            </a:r>
          </a:p>
          <a:p>
            <a:pPr defTabSz="892175">
              <a:buFont typeface="Arial" pitchFamily="34" charset="0"/>
              <a:buChar char="•"/>
            </a:pPr>
            <a:r>
              <a:rPr lang="en-US" sz="3200" dirty="0" smtClean="0">
                <a:latin typeface="Arial Narrow" pitchFamily="34" charset="0"/>
              </a:rPr>
              <a:t>Balanced eligibility criteria;</a:t>
            </a:r>
          </a:p>
          <a:p>
            <a:pPr defTabSz="892175">
              <a:buFont typeface="Arial" pitchFamily="34" charset="0"/>
              <a:buChar char="•"/>
            </a:pPr>
            <a:r>
              <a:rPr lang="en-US" sz="3200" dirty="0" smtClean="0">
                <a:latin typeface="Arial Narrow" pitchFamily="34" charset="0"/>
              </a:rPr>
              <a:t>Staff training and monitoring;	</a:t>
            </a:r>
          </a:p>
          <a:p>
            <a:pPr defTabSz="892175">
              <a:buFont typeface="Arial" pitchFamily="34" charset="0"/>
              <a:buChar char="•"/>
            </a:pPr>
            <a:r>
              <a:rPr lang="en-US" sz="3200" dirty="0" smtClean="0">
                <a:latin typeface="Arial Narrow" pitchFamily="34" charset="0"/>
              </a:rPr>
              <a:t>Acceptance of research and recruitment staff by ED;	</a:t>
            </a:r>
          </a:p>
          <a:p>
            <a:pPr defTabSz="892175">
              <a:buFont typeface="Arial" pitchFamily="34" charset="0"/>
              <a:buChar char="•"/>
            </a:pPr>
            <a:r>
              <a:rPr lang="en-US" sz="3200" dirty="0" smtClean="0">
                <a:latin typeface="Arial Narrow" pitchFamily="34" charset="0"/>
              </a:rPr>
              <a:t>Use of technology. 		</a:t>
            </a:r>
          </a:p>
          <a:p>
            <a:pPr defTabSz="892175"/>
            <a:endParaRPr lang="en-US" sz="3200" dirty="0" smtClean="0">
              <a:latin typeface="Arial Narrow" pitchFamily="34" charset="0"/>
            </a:endParaRPr>
          </a:p>
          <a:p>
            <a:pPr defTabSz="892175"/>
            <a:r>
              <a:rPr lang="en-US" sz="3200" b="1" dirty="0" smtClean="0">
                <a:latin typeface="Arial Narrow" pitchFamily="34" charset="0"/>
              </a:rPr>
              <a:t>Key Tracking Techniques Used:</a:t>
            </a:r>
          </a:p>
          <a:p>
            <a:pPr defTabSz="892175">
              <a:buFont typeface="Arial" pitchFamily="34" charset="0"/>
              <a:buChar char="•"/>
            </a:pPr>
            <a:r>
              <a:rPr lang="en-US" sz="3200" dirty="0" smtClean="0">
                <a:latin typeface="Arial Narrow" pitchFamily="34" charset="0"/>
              </a:rPr>
              <a:t>Frequent letters and calls to participants and locators;</a:t>
            </a:r>
          </a:p>
          <a:p>
            <a:pPr defTabSz="892175">
              <a:buFont typeface="Arial" pitchFamily="34" charset="0"/>
              <a:buChar char="•"/>
            </a:pPr>
            <a:r>
              <a:rPr lang="en-US" sz="3200" dirty="0" smtClean="0">
                <a:latin typeface="Arial Narrow" pitchFamily="34" charset="0"/>
              </a:rPr>
              <a:t>Use of technology (email, texting, web searches);			</a:t>
            </a:r>
          </a:p>
          <a:p>
            <a:pPr defTabSz="892175">
              <a:buFont typeface="Arial" pitchFamily="34" charset="0"/>
              <a:buChar char="•"/>
            </a:pPr>
            <a:r>
              <a:rPr lang="en-US" sz="3200" dirty="0" smtClean="0">
                <a:latin typeface="Arial Narrow" pitchFamily="34" charset="0"/>
              </a:rPr>
              <a:t>Interviewing flexibility (e.g. phone and community interviews);</a:t>
            </a:r>
          </a:p>
          <a:p>
            <a:pPr defTabSz="892175">
              <a:buFont typeface="Arial" pitchFamily="34" charset="0"/>
              <a:buChar char="•"/>
            </a:pPr>
            <a:r>
              <a:rPr lang="en-US" sz="3200" dirty="0" smtClean="0">
                <a:latin typeface="Arial Narrow" pitchFamily="34" charset="0"/>
              </a:rPr>
              <a:t>Alternating trackers and times of tracking; </a:t>
            </a:r>
          </a:p>
          <a:p>
            <a:pPr defTabSz="892175">
              <a:buFont typeface="Arial" pitchFamily="34" charset="0"/>
              <a:buChar char="•"/>
            </a:pPr>
            <a:r>
              <a:rPr lang="en-US" sz="3200" dirty="0" smtClean="0">
                <a:latin typeface="Arial Narrow" pitchFamily="34" charset="0"/>
              </a:rPr>
              <a:t>Weekly tracking and retention meetings.</a:t>
            </a:r>
          </a:p>
          <a:p>
            <a:pPr defTabSz="892175"/>
            <a:endParaRPr lang="en-US" sz="3200" dirty="0" smtClean="0">
              <a:latin typeface="Arial Narrow" pitchFamily="34" charset="0"/>
            </a:endParaRPr>
          </a:p>
          <a:p>
            <a:pPr defTabSz="892175"/>
            <a:r>
              <a:rPr lang="en-US" sz="3200" dirty="0" smtClean="0">
                <a:latin typeface="Arial Narrow" pitchFamily="34" charset="0"/>
              </a:rPr>
              <a:t>The use of technology has proven to be a key element in both recruitment and retention success.  Tablet PCs have  allowed for easy and quick navigation in the busy ED environment and internet searches, texting and emailing improved tracking abilities.  Use of a web based forms across sites saved time, translating into cost savings for the study, and facilitated easy data management from a central location.</a:t>
            </a:r>
          </a:p>
          <a:p>
            <a:pPr defTabSz="892175"/>
            <a:endParaRPr lang="en-US" sz="3200" dirty="0" smtClean="0">
              <a:latin typeface="Arial Narrow" pitchFamily="34" charset="0"/>
            </a:endParaRPr>
          </a:p>
          <a:p>
            <a:pPr defTabSz="892175"/>
            <a:r>
              <a:rPr lang="en-US" sz="3200" dirty="0" smtClean="0">
                <a:latin typeface="Arial Narrow" pitchFamily="34" charset="0"/>
              </a:rPr>
              <a:t>Through weekly discussion with staff, we were able to brainstorm recruitment and retention ideas and share successful methods used at one site with all participating sites. It was important to explore a variety of methods as success not only varied by site but also by individual participant.  </a:t>
            </a:r>
          </a:p>
          <a:p>
            <a:pPr defTabSz="892175"/>
            <a:endParaRPr lang="en-US" sz="3200" dirty="0" smtClean="0">
              <a:latin typeface="Arial Narrow" pitchFamily="34" charset="0"/>
            </a:endParaRPr>
          </a:p>
          <a:p>
            <a:pPr defTabSz="892175"/>
            <a:r>
              <a:rPr lang="en-US" sz="3200" dirty="0" smtClean="0">
                <a:latin typeface="Arial Narrow" pitchFamily="34" charset="0"/>
              </a:rPr>
              <a:t>For future research we would recommend using internet cards rather than relying on wireless connections within the ED.  Losing wireless connection became a point of frustration for RAs conducting interviews as they would sometimes lose data and have to redo parts of the baseline assessment.  We would also recommend obtaining consent upfront for  texting, emailing, and searching for  participants through publically available data including social media networks. We did this midway through the study and some sites had difficulty in gaining permission from their IRBs to use these resources without participant consent.  Sites that were able to obtain permission had a clear tracking advantage over sites that were not allowed  without consent.  </a:t>
            </a:r>
          </a:p>
          <a:p>
            <a:pPr algn="just" defTabSz="892175"/>
            <a:endParaRPr lang="en-US" sz="3200" dirty="0"/>
          </a:p>
        </p:txBody>
      </p:sp>
      <p:sp>
        <p:nvSpPr>
          <p:cNvPr id="2069" name="Text Box 31"/>
          <p:cNvSpPr txBox="1">
            <a:spLocks noChangeArrowheads="1"/>
          </p:cNvSpPr>
          <p:nvPr/>
        </p:nvSpPr>
        <p:spPr bwMode="auto">
          <a:xfrm>
            <a:off x="13487400" y="4343400"/>
            <a:ext cx="13182600" cy="28194000"/>
          </a:xfrm>
          <a:prstGeom prst="rect">
            <a:avLst/>
          </a:prstGeom>
          <a:noFill/>
          <a:ln w="12700">
            <a:noFill/>
            <a:miter lim="800000"/>
            <a:headEnd type="none" w="sm" len="sm"/>
            <a:tailEnd type="none" w="sm" len="sm"/>
          </a:ln>
        </p:spPr>
        <p:txBody>
          <a:bodyPr lIns="89102" tIns="44553" rIns="89102" bIns="44553"/>
          <a:lstStyle/>
          <a:p>
            <a:pPr algn="just" defTabSz="892175">
              <a:spcBef>
                <a:spcPct val="50000"/>
              </a:spcBef>
            </a:pPr>
            <a:r>
              <a:rPr lang="en-US" sz="3200" b="1" dirty="0" smtClean="0">
                <a:latin typeface="Arial Narrow" pitchFamily="34" charset="0"/>
              </a:rPr>
              <a:t>Important Participant Characteristics (relevant  inclusion and exclusion criteria)</a:t>
            </a:r>
          </a:p>
          <a:p>
            <a:pPr algn="just" defTabSz="892175">
              <a:spcBef>
                <a:spcPts val="0"/>
              </a:spcBef>
              <a:buFont typeface="Arial" pitchFamily="34" charset="0"/>
              <a:buChar char="•"/>
            </a:pPr>
            <a:r>
              <a:rPr lang="en-US" sz="3200" dirty="0" smtClean="0">
                <a:latin typeface="Arial Narrow" pitchFamily="34" charset="0"/>
              </a:rPr>
              <a:t>Registered at the ED;</a:t>
            </a:r>
          </a:p>
          <a:p>
            <a:pPr algn="just" defTabSz="892175">
              <a:spcBef>
                <a:spcPts val="0"/>
              </a:spcBef>
              <a:buFont typeface="Arial" pitchFamily="34" charset="0"/>
              <a:buChar char="•"/>
            </a:pPr>
            <a:r>
              <a:rPr lang="en-US" sz="3200" dirty="0" smtClean="0">
                <a:latin typeface="Arial Narrow" pitchFamily="34" charset="0"/>
              </a:rPr>
              <a:t>Access to a phone;</a:t>
            </a:r>
          </a:p>
          <a:p>
            <a:pPr algn="just" defTabSz="892175">
              <a:spcBef>
                <a:spcPts val="0"/>
              </a:spcBef>
              <a:buFont typeface="Arial" pitchFamily="34" charset="0"/>
              <a:buChar char="•"/>
            </a:pPr>
            <a:r>
              <a:rPr lang="en-US" sz="3200" dirty="0" smtClean="0">
                <a:latin typeface="Arial Narrow" pitchFamily="34" charset="0"/>
              </a:rPr>
              <a:t>Not currently a prisoner or in police custody; </a:t>
            </a:r>
          </a:p>
          <a:p>
            <a:pPr algn="just" defTabSz="892175">
              <a:spcBef>
                <a:spcPts val="0"/>
              </a:spcBef>
              <a:buFont typeface="Arial" pitchFamily="34" charset="0"/>
              <a:buChar char="•"/>
            </a:pPr>
            <a:r>
              <a:rPr lang="en-US" sz="3200" dirty="0" smtClean="0">
                <a:latin typeface="Arial Narrow" pitchFamily="34" charset="0"/>
              </a:rPr>
              <a:t>Not residing more than 50 miles from the location of the follow-up visit;</a:t>
            </a:r>
          </a:p>
          <a:p>
            <a:pPr defTabSz="892175">
              <a:spcBef>
                <a:spcPts val="0"/>
              </a:spcBef>
              <a:buFont typeface="Arial" pitchFamily="34" charset="0"/>
              <a:buChar char="•"/>
            </a:pPr>
            <a:r>
              <a:rPr lang="en-US" sz="3200" dirty="0" smtClean="0">
                <a:latin typeface="Arial Narrow" pitchFamily="34" charset="0"/>
              </a:rPr>
              <a:t>Able to provide sufficient contact information (including 2 locators).</a:t>
            </a:r>
          </a:p>
          <a:p>
            <a:pPr algn="just" defTabSz="892175">
              <a:spcBef>
                <a:spcPct val="50000"/>
              </a:spcBef>
            </a:pPr>
            <a:r>
              <a:rPr lang="en-US" sz="3200" b="1" dirty="0" smtClean="0">
                <a:latin typeface="Arial Narrow" pitchFamily="34" charset="0"/>
              </a:rPr>
              <a:t>Important Assessment Characteristics</a:t>
            </a:r>
          </a:p>
          <a:p>
            <a:pPr algn="just" defTabSz="892175">
              <a:spcBef>
                <a:spcPts val="0"/>
              </a:spcBef>
              <a:buFont typeface="Arial" pitchFamily="34" charset="0"/>
              <a:buChar char="•"/>
            </a:pPr>
            <a:r>
              <a:rPr lang="en-US" sz="3200" dirty="0" smtClean="0">
                <a:latin typeface="Arial Narrow" pitchFamily="34" charset="0"/>
              </a:rPr>
              <a:t>Kept as brief as possible;</a:t>
            </a:r>
          </a:p>
          <a:p>
            <a:pPr algn="just" defTabSz="892175">
              <a:spcBef>
                <a:spcPts val="0"/>
              </a:spcBef>
              <a:buFont typeface="Arial" pitchFamily="34" charset="0"/>
              <a:buChar char="•"/>
            </a:pPr>
            <a:r>
              <a:rPr lang="en-US" sz="3200" dirty="0" smtClean="0">
                <a:latin typeface="Arial Narrow" pitchFamily="34" charset="0"/>
              </a:rPr>
              <a:t>Web-based data entry using a tablet PC;</a:t>
            </a:r>
          </a:p>
          <a:p>
            <a:pPr algn="just" defTabSz="892175">
              <a:spcBef>
                <a:spcPts val="0"/>
              </a:spcBef>
              <a:buFont typeface="Arial" pitchFamily="34" charset="0"/>
              <a:buChar char="•"/>
            </a:pPr>
            <a:r>
              <a:rPr lang="en-US" sz="3200" dirty="0" smtClean="0">
                <a:latin typeface="Arial Narrow" pitchFamily="34" charset="0"/>
              </a:rPr>
              <a:t>RAs emphasized confidentiality of information.</a:t>
            </a:r>
          </a:p>
          <a:p>
            <a:pPr>
              <a:defRPr/>
            </a:pPr>
            <a:endParaRPr lang="en-US" sz="3200" b="1" dirty="0" smtClean="0">
              <a:latin typeface="Arial Narrow" pitchFamily="34" charset="0"/>
            </a:endParaRPr>
          </a:p>
          <a:p>
            <a:pPr>
              <a:defRPr/>
            </a:pPr>
            <a:r>
              <a:rPr lang="en-US" sz="3200" b="1" dirty="0" smtClean="0">
                <a:latin typeface="Arial Narrow" pitchFamily="34" charset="0"/>
              </a:rPr>
              <a:t>Important Trial Management Strategies </a:t>
            </a:r>
            <a:endParaRPr lang="en-US" sz="3200" b="1" dirty="0">
              <a:latin typeface="Arial Narrow" pitchFamily="34" charset="0"/>
            </a:endParaRPr>
          </a:p>
          <a:p>
            <a:pPr>
              <a:buFont typeface="Arial" pitchFamily="34" charset="0"/>
              <a:buChar char="•"/>
              <a:defRPr/>
            </a:pPr>
            <a:r>
              <a:rPr lang="en-US" sz="3200" dirty="0">
                <a:latin typeface="Arial Narrow" pitchFamily="34" charset="0"/>
              </a:rPr>
              <a:t>Thorough staff training occurred </a:t>
            </a:r>
            <a:r>
              <a:rPr lang="en-US" sz="3200" dirty="0" smtClean="0">
                <a:latin typeface="Arial Narrow" pitchFamily="34" charset="0"/>
              </a:rPr>
              <a:t>pre- </a:t>
            </a:r>
            <a:r>
              <a:rPr lang="en-US" sz="3200" dirty="0">
                <a:latin typeface="Arial Narrow" pitchFamily="34" charset="0"/>
              </a:rPr>
              <a:t>and </a:t>
            </a:r>
            <a:r>
              <a:rPr lang="en-US" sz="3200" dirty="0" smtClean="0">
                <a:latin typeface="Arial Narrow" pitchFamily="34" charset="0"/>
              </a:rPr>
              <a:t>post-recruitment;</a:t>
            </a:r>
          </a:p>
          <a:p>
            <a:pPr>
              <a:buFont typeface="Arial" pitchFamily="34" charset="0"/>
              <a:buChar char="•"/>
              <a:defRPr/>
            </a:pPr>
            <a:r>
              <a:rPr lang="en-US" sz="3200" dirty="0" smtClean="0">
                <a:latin typeface="Arial Narrow" pitchFamily="34" charset="0"/>
              </a:rPr>
              <a:t>Use of recruitment scripts;</a:t>
            </a:r>
          </a:p>
          <a:p>
            <a:pPr>
              <a:buFont typeface="Arial" pitchFamily="34" charset="0"/>
              <a:buChar char="•"/>
              <a:defRPr/>
            </a:pPr>
            <a:r>
              <a:rPr lang="en-US" sz="3200" dirty="0" smtClean="0">
                <a:latin typeface="Arial Narrow" pitchFamily="34" charset="0"/>
              </a:rPr>
              <a:t>Weekly recruitment and retention </a:t>
            </a:r>
            <a:r>
              <a:rPr lang="en-US" sz="3200" dirty="0">
                <a:latin typeface="Arial Narrow" pitchFamily="34" charset="0"/>
              </a:rPr>
              <a:t>calls with all </a:t>
            </a:r>
            <a:r>
              <a:rPr lang="en-US" sz="3200" dirty="0" smtClean="0">
                <a:latin typeface="Arial Narrow" pitchFamily="34" charset="0"/>
              </a:rPr>
              <a:t>sites.</a:t>
            </a:r>
          </a:p>
          <a:p>
            <a:pPr>
              <a:defRPr/>
            </a:pPr>
            <a:r>
              <a:rPr lang="en-US" sz="3200" dirty="0" smtClean="0">
                <a:latin typeface="Arial Narrow" pitchFamily="34" charset="0"/>
              </a:rPr>
              <a:t> </a:t>
            </a:r>
            <a:endParaRPr lang="en-US" sz="3200" b="1" dirty="0">
              <a:latin typeface="Arial Narrow" pitchFamily="34" charset="0"/>
            </a:endParaRPr>
          </a:p>
          <a:p>
            <a:pPr>
              <a:defRPr/>
            </a:pPr>
            <a:r>
              <a:rPr lang="en-US" sz="3600" b="1" dirty="0" smtClean="0">
                <a:latin typeface="Arial Narrow" pitchFamily="34" charset="0"/>
              </a:rPr>
              <a:t>RETENTION</a:t>
            </a:r>
            <a:endParaRPr lang="en-US" sz="3600" b="1" dirty="0">
              <a:latin typeface="Arial Narrow" pitchFamily="34" charset="0"/>
            </a:endParaRPr>
          </a:p>
          <a:p>
            <a:pPr>
              <a:defRPr/>
            </a:pPr>
            <a:r>
              <a:rPr lang="en-US" sz="3200" dirty="0">
                <a:latin typeface="Arial Narrow" pitchFamily="34" charset="0"/>
              </a:rPr>
              <a:t>Participants for this study were asked to take part in follow-up assessments at 3, 6, and 12-months following the baseline.  </a:t>
            </a:r>
            <a:r>
              <a:rPr lang="en-US" sz="3200" dirty="0" smtClean="0">
                <a:latin typeface="Arial Narrow" pitchFamily="34" charset="0"/>
              </a:rPr>
              <a:t>The </a:t>
            </a:r>
            <a:r>
              <a:rPr lang="en-US" sz="3200" dirty="0">
                <a:latin typeface="Arial Narrow" pitchFamily="34" charset="0"/>
              </a:rPr>
              <a:t>goal </a:t>
            </a:r>
            <a:r>
              <a:rPr lang="en-US" sz="3200" dirty="0" smtClean="0">
                <a:latin typeface="Arial Narrow" pitchFamily="34" charset="0"/>
              </a:rPr>
              <a:t>was </a:t>
            </a:r>
            <a:r>
              <a:rPr lang="en-US" sz="3200" dirty="0">
                <a:latin typeface="Arial Narrow" pitchFamily="34" charset="0"/>
              </a:rPr>
              <a:t>to obtain an 85% retention rate across sites.  </a:t>
            </a:r>
            <a:r>
              <a:rPr lang="en-US" sz="3200" dirty="0" smtClean="0">
                <a:latin typeface="Arial Narrow" pitchFamily="34" charset="0"/>
              </a:rPr>
              <a:t>The </a:t>
            </a:r>
            <a:r>
              <a:rPr lang="en-US" sz="3200" dirty="0">
                <a:latin typeface="Arial Narrow" pitchFamily="34" charset="0"/>
              </a:rPr>
              <a:t>RAs that completed the follow-up assessments were different </a:t>
            </a:r>
            <a:r>
              <a:rPr lang="en-US" sz="3200" dirty="0" smtClean="0">
                <a:latin typeface="Arial Narrow" pitchFamily="34" charset="0"/>
              </a:rPr>
              <a:t>from </a:t>
            </a:r>
            <a:r>
              <a:rPr lang="en-US" sz="3200" dirty="0">
                <a:latin typeface="Arial Narrow" pitchFamily="34" charset="0"/>
              </a:rPr>
              <a:t>those that completed the baseline </a:t>
            </a:r>
            <a:r>
              <a:rPr lang="en-US" sz="3200" dirty="0" smtClean="0">
                <a:latin typeface="Arial Narrow" pitchFamily="34" charset="0"/>
              </a:rPr>
              <a:t>assessment as </a:t>
            </a:r>
            <a:r>
              <a:rPr lang="en-US" sz="3200" dirty="0">
                <a:latin typeface="Arial Narrow" pitchFamily="34" charset="0"/>
              </a:rPr>
              <a:t>the protocol required that follow-up staff be blind to participant treatment assignment.  There was concern that since baseline staff was not responsible for conducting the follow-up for this study, they may be less motivated to collect thorough contact information.  </a:t>
            </a:r>
            <a:endParaRPr lang="en-US" sz="3200" dirty="0" smtClean="0">
              <a:latin typeface="Arial Narrow" pitchFamily="34" charset="0"/>
            </a:endParaRPr>
          </a:p>
          <a:p>
            <a:pPr>
              <a:defRPr/>
            </a:pPr>
            <a:endParaRPr lang="en-US" sz="3200" dirty="0" smtClean="0">
              <a:latin typeface="Arial Narrow" pitchFamily="34" charset="0"/>
            </a:endParaRPr>
          </a:p>
          <a:p>
            <a:pPr>
              <a:defRPr/>
            </a:pPr>
            <a:r>
              <a:rPr lang="en-US" sz="3200" b="1" dirty="0" smtClean="0">
                <a:latin typeface="Arial Narrow" pitchFamily="34" charset="0"/>
              </a:rPr>
              <a:t>Steps Taken to Maximize Retention</a:t>
            </a:r>
          </a:p>
          <a:p>
            <a:pPr>
              <a:buFont typeface="Arial" pitchFamily="34" charset="0"/>
              <a:buChar char="•"/>
              <a:defRPr/>
            </a:pPr>
            <a:r>
              <a:rPr lang="en-US" sz="3200" dirty="0" smtClean="0">
                <a:latin typeface="Arial Narrow" pitchFamily="34" charset="0"/>
              </a:rPr>
              <a:t>Routine </a:t>
            </a:r>
            <a:r>
              <a:rPr lang="en-US" sz="3200" dirty="0">
                <a:latin typeface="Arial Narrow" pitchFamily="34" charset="0"/>
              </a:rPr>
              <a:t>monitoring of </a:t>
            </a:r>
            <a:r>
              <a:rPr lang="en-US" sz="3200" dirty="0" smtClean="0">
                <a:latin typeface="Arial Narrow" pitchFamily="34" charset="0"/>
              </a:rPr>
              <a:t>locator form </a:t>
            </a:r>
            <a:r>
              <a:rPr lang="en-US" sz="3200" dirty="0">
                <a:latin typeface="Arial Narrow" pitchFamily="34" charset="0"/>
              </a:rPr>
              <a:t>by </a:t>
            </a:r>
            <a:r>
              <a:rPr lang="en-US" sz="3200" dirty="0" smtClean="0">
                <a:latin typeface="Arial Narrow" pitchFamily="34" charset="0"/>
              </a:rPr>
              <a:t>a </a:t>
            </a:r>
            <a:r>
              <a:rPr lang="en-US" sz="3200" dirty="0">
                <a:latin typeface="Arial Narrow" pitchFamily="34" charset="0"/>
              </a:rPr>
              <a:t>national </a:t>
            </a:r>
            <a:r>
              <a:rPr lang="en-US" sz="3200" i="1" dirty="0">
                <a:latin typeface="Arial Narrow" pitchFamily="34" charset="0"/>
              </a:rPr>
              <a:t>Tracking </a:t>
            </a:r>
            <a:r>
              <a:rPr lang="en-US" sz="3200" i="1" dirty="0" smtClean="0">
                <a:latin typeface="Arial Narrow" pitchFamily="34" charset="0"/>
              </a:rPr>
              <a:t>Coordinator;</a:t>
            </a:r>
            <a:endParaRPr lang="en-US" sz="3200" i="1" dirty="0">
              <a:latin typeface="Arial Narrow" pitchFamily="34" charset="0"/>
            </a:endParaRPr>
          </a:p>
          <a:p>
            <a:pPr>
              <a:buFont typeface="Arial" pitchFamily="34" charset="0"/>
              <a:buChar char="•"/>
              <a:defRPr/>
            </a:pPr>
            <a:r>
              <a:rPr lang="en-US" sz="3200" dirty="0" smtClean="0">
                <a:latin typeface="Arial Narrow" pitchFamily="34" charset="0"/>
              </a:rPr>
              <a:t>Multiple contacts with participants </a:t>
            </a:r>
            <a:r>
              <a:rPr lang="en-US" sz="3200" dirty="0">
                <a:latin typeface="Arial Narrow" pitchFamily="34" charset="0"/>
              </a:rPr>
              <a:t>between follow-up assessment </a:t>
            </a:r>
            <a:r>
              <a:rPr lang="en-US" sz="3200" dirty="0" smtClean="0">
                <a:latin typeface="Arial Narrow" pitchFamily="34" charset="0"/>
              </a:rPr>
              <a:t>visits;</a:t>
            </a:r>
          </a:p>
          <a:p>
            <a:pPr>
              <a:buFont typeface="Arial" pitchFamily="34" charset="0"/>
              <a:buChar char="•"/>
              <a:defRPr/>
            </a:pPr>
            <a:r>
              <a:rPr lang="en-US" sz="3200" dirty="0" smtClean="0">
                <a:latin typeface="Arial Narrow" pitchFamily="34" charset="0"/>
              </a:rPr>
              <a:t>Option </a:t>
            </a:r>
            <a:r>
              <a:rPr lang="en-US" sz="3200" dirty="0">
                <a:latin typeface="Arial Narrow" pitchFamily="34" charset="0"/>
              </a:rPr>
              <a:t>to complete interviews over the </a:t>
            </a:r>
            <a:r>
              <a:rPr lang="en-US" sz="3200" dirty="0" smtClean="0">
                <a:latin typeface="Arial Narrow" pitchFamily="34" charset="0"/>
              </a:rPr>
              <a:t>phone or </a:t>
            </a:r>
            <a:r>
              <a:rPr lang="en-US" sz="3200" dirty="0">
                <a:latin typeface="Arial Narrow" pitchFamily="34" charset="0"/>
              </a:rPr>
              <a:t>in the </a:t>
            </a:r>
            <a:r>
              <a:rPr lang="en-US" sz="3200" dirty="0" smtClean="0">
                <a:latin typeface="Arial Narrow" pitchFamily="34" charset="0"/>
              </a:rPr>
              <a:t>community;</a:t>
            </a:r>
          </a:p>
          <a:p>
            <a:pPr>
              <a:buFont typeface="Arial" pitchFamily="34" charset="0"/>
              <a:buChar char="•"/>
              <a:defRPr/>
            </a:pPr>
            <a:r>
              <a:rPr lang="en-US" sz="3200" dirty="0" smtClean="0">
                <a:latin typeface="Arial Narrow" pitchFamily="34" charset="0"/>
              </a:rPr>
              <a:t>Transportation </a:t>
            </a:r>
            <a:r>
              <a:rPr lang="en-US" sz="3200" dirty="0">
                <a:latin typeface="Arial Narrow" pitchFamily="34" charset="0"/>
              </a:rPr>
              <a:t>to sites </a:t>
            </a:r>
            <a:r>
              <a:rPr lang="en-US" sz="3200" dirty="0" smtClean="0">
                <a:latin typeface="Arial Narrow" pitchFamily="34" charset="0"/>
              </a:rPr>
              <a:t>offered;</a:t>
            </a:r>
          </a:p>
          <a:p>
            <a:pPr>
              <a:buFont typeface="Arial" pitchFamily="34" charset="0"/>
              <a:buChar char="•"/>
              <a:defRPr/>
            </a:pPr>
            <a:r>
              <a:rPr lang="en-US" sz="3200" dirty="0" smtClean="0">
                <a:latin typeface="Arial Narrow" pitchFamily="34" charset="0"/>
              </a:rPr>
              <a:t>Participants compensated </a:t>
            </a:r>
            <a:r>
              <a:rPr lang="en-US" sz="3200" dirty="0">
                <a:latin typeface="Arial Narrow" pitchFamily="34" charset="0"/>
              </a:rPr>
              <a:t>$75 for each follow-up </a:t>
            </a:r>
            <a:r>
              <a:rPr lang="en-US" sz="3200" dirty="0" smtClean="0">
                <a:latin typeface="Arial Narrow" pitchFamily="34" charset="0"/>
              </a:rPr>
              <a:t>complete;</a:t>
            </a:r>
            <a:endParaRPr lang="en-US" sz="3200" dirty="0">
              <a:latin typeface="Arial Narrow" pitchFamily="34" charset="0"/>
            </a:endParaRPr>
          </a:p>
          <a:p>
            <a:pPr>
              <a:buFont typeface="Arial" pitchFamily="34" charset="0"/>
              <a:buChar char="•"/>
              <a:defRPr/>
            </a:pPr>
            <a:r>
              <a:rPr lang="en-US" sz="3200" dirty="0" smtClean="0">
                <a:latin typeface="Arial Narrow" pitchFamily="34" charset="0"/>
              </a:rPr>
              <a:t>Broad time windows for follow-up visits;</a:t>
            </a:r>
          </a:p>
          <a:p>
            <a:pPr>
              <a:buFont typeface="Arial" pitchFamily="34" charset="0"/>
              <a:buChar char="•"/>
              <a:defRPr/>
            </a:pPr>
            <a:r>
              <a:rPr lang="en-US" sz="3200" dirty="0" smtClean="0">
                <a:latin typeface="Arial Narrow" pitchFamily="34" charset="0"/>
              </a:rPr>
              <a:t>Use of multiple internet search engines, </a:t>
            </a:r>
            <a:r>
              <a:rPr lang="en-US" sz="3200" dirty="0">
                <a:latin typeface="Arial Narrow" pitchFamily="34" charset="0"/>
              </a:rPr>
              <a:t>social </a:t>
            </a:r>
            <a:r>
              <a:rPr lang="en-US" sz="3200" dirty="0" smtClean="0">
                <a:latin typeface="Arial Narrow" pitchFamily="34" charset="0"/>
              </a:rPr>
              <a:t>media, email, </a:t>
            </a:r>
            <a:r>
              <a:rPr lang="en-US" sz="3200" dirty="0">
                <a:latin typeface="Arial Narrow" pitchFamily="34" charset="0"/>
              </a:rPr>
              <a:t>and </a:t>
            </a:r>
            <a:r>
              <a:rPr lang="en-US" sz="3200" dirty="0" smtClean="0">
                <a:latin typeface="Arial Narrow" pitchFamily="34" charset="0"/>
              </a:rPr>
              <a:t>texting;</a:t>
            </a:r>
          </a:p>
          <a:p>
            <a:pPr>
              <a:buFont typeface="Arial" pitchFamily="34" charset="0"/>
              <a:buChar char="•"/>
              <a:defRPr/>
            </a:pPr>
            <a:r>
              <a:rPr lang="en-US" sz="3200" dirty="0" smtClean="0">
                <a:latin typeface="Arial Narrow" pitchFamily="34" charset="0"/>
              </a:rPr>
              <a:t>RAs received recognition and rewards for meeting or exceeding targets.</a:t>
            </a:r>
          </a:p>
          <a:p>
            <a:pPr>
              <a:buFont typeface="Arial" pitchFamily="34" charset="0"/>
              <a:buChar char="•"/>
              <a:defRPr/>
            </a:pPr>
            <a:endParaRPr lang="en-US" sz="3200" dirty="0" smtClean="0">
              <a:latin typeface="Arial Narrow" pitchFamily="34" charset="0"/>
            </a:endParaRPr>
          </a:p>
          <a:p>
            <a:pPr>
              <a:defRPr/>
            </a:pPr>
            <a:r>
              <a:rPr lang="en-US" sz="3200" b="1" dirty="0" smtClean="0">
                <a:latin typeface="Arial Narrow" pitchFamily="34" charset="0"/>
              </a:rPr>
              <a:t>Recruitment and Retention Results</a:t>
            </a:r>
          </a:p>
          <a:p>
            <a:pPr>
              <a:defRPr/>
            </a:pPr>
            <a:r>
              <a:rPr lang="en-US" sz="3200" dirty="0" smtClean="0">
                <a:latin typeface="Arial Narrow" pitchFamily="34" charset="0"/>
              </a:rPr>
              <a:t>We obtained our recruitment goal of recruiting 1285 participants across sites on February 14, 2012, right on target with our projection. Follow-up is still ongoing for this trial.</a:t>
            </a:r>
          </a:p>
          <a:p>
            <a:pPr>
              <a:defRPr/>
            </a:pPr>
            <a:endParaRPr lang="en-US" sz="3200" dirty="0" smtClean="0">
              <a:latin typeface="Arial Narrow" pitchFamily="34" charset="0"/>
            </a:endParaRPr>
          </a:p>
          <a:p>
            <a:pPr>
              <a:defRPr/>
            </a:pPr>
            <a:endParaRPr lang="en-US" sz="3200" dirty="0">
              <a:latin typeface="Arial Narrow" pitchFamily="34" charset="0"/>
            </a:endParaRPr>
          </a:p>
          <a:p>
            <a:pPr>
              <a:defRPr/>
            </a:pPr>
            <a:endParaRPr lang="en-US" sz="3200" b="1" u="sng" dirty="0">
              <a:solidFill>
                <a:schemeClr val="tx1">
                  <a:lumMod val="95000"/>
                  <a:lumOff val="5000"/>
                </a:schemeClr>
              </a:solidFill>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dirty="0" smtClean="0">
              <a:latin typeface="Arial Narrow" pitchFamily="34" charset="0"/>
            </a:endParaRPr>
          </a:p>
          <a:p>
            <a:pPr>
              <a:defRPr/>
            </a:pPr>
            <a:endParaRPr lang="en-US" sz="3200" b="1" u="sng" dirty="0">
              <a:solidFill>
                <a:schemeClr val="tx1">
                  <a:lumMod val="95000"/>
                  <a:lumOff val="5000"/>
                </a:schemeClr>
              </a:solidFill>
            </a:endParaRPr>
          </a:p>
          <a:p>
            <a:pPr>
              <a:defRPr/>
            </a:pPr>
            <a:endParaRPr lang="en-US" sz="3200" dirty="0"/>
          </a:p>
          <a:p>
            <a:pPr>
              <a:defRPr/>
            </a:pPr>
            <a:endParaRPr lang="en-US" sz="3200" dirty="0"/>
          </a:p>
        </p:txBody>
      </p:sp>
      <p:sp>
        <p:nvSpPr>
          <p:cNvPr id="2068" name="Text Box 32"/>
          <p:cNvSpPr txBox="1">
            <a:spLocks noChangeArrowheads="1"/>
          </p:cNvSpPr>
          <p:nvPr/>
        </p:nvSpPr>
        <p:spPr bwMode="auto">
          <a:xfrm>
            <a:off x="27393900" y="4375150"/>
            <a:ext cx="177800" cy="638175"/>
          </a:xfrm>
          <a:prstGeom prst="rect">
            <a:avLst/>
          </a:prstGeom>
          <a:noFill/>
          <a:ln w="12700">
            <a:noFill/>
            <a:miter lim="800000"/>
            <a:headEnd type="none" w="sm" len="sm"/>
            <a:tailEnd type="none" w="sm" len="sm"/>
          </a:ln>
        </p:spPr>
        <p:txBody>
          <a:bodyPr wrap="none" lIns="89102" tIns="44553" rIns="89102" bIns="44553">
            <a:spAutoFit/>
          </a:bodyPr>
          <a:lstStyle/>
          <a:p>
            <a:pPr defTabSz="892175"/>
            <a:endParaRPr lang="en-US" sz="3600" dirty="0"/>
          </a:p>
        </p:txBody>
      </p:sp>
      <p:sp>
        <p:nvSpPr>
          <p:cNvPr id="2070" name="Text Box 205"/>
          <p:cNvSpPr txBox="1">
            <a:spLocks noChangeArrowheads="1"/>
          </p:cNvSpPr>
          <p:nvPr/>
        </p:nvSpPr>
        <p:spPr bwMode="auto">
          <a:xfrm>
            <a:off x="27409775" y="18745200"/>
            <a:ext cx="12823825" cy="1117600"/>
          </a:xfrm>
          <a:prstGeom prst="rect">
            <a:avLst/>
          </a:prstGeom>
          <a:noFill/>
          <a:ln w="12700">
            <a:noFill/>
            <a:miter lim="800000"/>
            <a:headEnd type="none" w="sm" len="sm"/>
            <a:tailEnd type="none" w="sm" len="sm"/>
          </a:ln>
        </p:spPr>
        <p:txBody>
          <a:bodyPr lIns="89102" tIns="44553" rIns="89102" bIns="44553">
            <a:spAutoFit/>
          </a:bodyPr>
          <a:lstStyle/>
          <a:p>
            <a:pPr algn="just" defTabSz="892175">
              <a:spcBef>
                <a:spcPct val="50000"/>
              </a:spcBef>
            </a:pPr>
            <a:endParaRPr lang="en-US" sz="2700" dirty="0">
              <a:latin typeface="Arial Unicode MS" pitchFamily="34" charset="-128"/>
              <a:ea typeface="MS Mincho" pitchFamily="49" charset="-128"/>
            </a:endParaRPr>
          </a:p>
          <a:p>
            <a:pPr algn="just" defTabSz="892175">
              <a:spcBef>
                <a:spcPct val="50000"/>
              </a:spcBef>
            </a:pPr>
            <a:r>
              <a:rPr lang="en-US" sz="2700" dirty="0">
                <a:latin typeface="Arial Unicode MS" pitchFamily="34" charset="-128"/>
                <a:ea typeface="MS Mincho" pitchFamily="49" charset="-128"/>
              </a:rPr>
              <a:t> </a:t>
            </a:r>
            <a:endParaRPr lang="en-US" sz="2700" dirty="0">
              <a:ea typeface="Arial Unicode MS" pitchFamily="34" charset="-128"/>
              <a:cs typeface="Arial Unicode MS" pitchFamily="34" charset="-128"/>
            </a:endParaRPr>
          </a:p>
        </p:txBody>
      </p:sp>
      <p:sp>
        <p:nvSpPr>
          <p:cNvPr id="2071" name="Text Box 276"/>
          <p:cNvSpPr txBox="1">
            <a:spLocks noChangeArrowheads="1"/>
          </p:cNvSpPr>
          <p:nvPr/>
        </p:nvSpPr>
        <p:spPr bwMode="auto">
          <a:xfrm>
            <a:off x="26822400" y="20040600"/>
            <a:ext cx="12873038" cy="639763"/>
          </a:xfrm>
          <a:prstGeom prst="rect">
            <a:avLst/>
          </a:prstGeom>
          <a:noFill/>
          <a:ln w="12700">
            <a:noFill/>
            <a:miter lim="800000"/>
            <a:headEnd type="none" w="sm" len="sm"/>
            <a:tailEnd type="none" w="sm" len="sm"/>
          </a:ln>
        </p:spPr>
        <p:txBody>
          <a:bodyPr lIns="89102" tIns="44553" rIns="89102" bIns="44553"/>
          <a:lstStyle/>
          <a:p>
            <a:pPr algn="just" defTabSz="892175"/>
            <a:r>
              <a:rPr lang="en-US" sz="3600" dirty="0" smtClean="0"/>
              <a:t> </a:t>
            </a:r>
            <a:endParaRPr lang="en-US" sz="3600" dirty="0"/>
          </a:p>
        </p:txBody>
      </p:sp>
      <p:pic>
        <p:nvPicPr>
          <p:cNvPr id="2073" name="Picture 280" descr="CASAA UNM Vert"/>
          <p:cNvPicPr>
            <a:picLocks noChangeAspect="1" noChangeArrowheads="1"/>
          </p:cNvPicPr>
          <p:nvPr/>
        </p:nvPicPr>
        <p:blipFill>
          <a:blip r:embed="rId3" cstate="print"/>
          <a:srcRect/>
          <a:stretch>
            <a:fillRect/>
          </a:stretch>
        </p:blipFill>
        <p:spPr bwMode="auto">
          <a:xfrm>
            <a:off x="334963" y="0"/>
            <a:ext cx="5029200" cy="4065588"/>
          </a:xfrm>
          <a:prstGeom prst="rect">
            <a:avLst/>
          </a:prstGeom>
          <a:noFill/>
          <a:ln w="9525">
            <a:noFill/>
            <a:miter lim="800000"/>
            <a:headEnd/>
            <a:tailEnd/>
          </a:ln>
        </p:spPr>
      </p:pic>
      <p:pic>
        <p:nvPicPr>
          <p:cNvPr id="2074" name="Picture 3" descr="F:\My Documents\CCTN\Brochures\Graphics\ctn_graphic.jpg"/>
          <p:cNvPicPr>
            <a:picLocks noChangeAspect="1" noChangeArrowheads="1"/>
          </p:cNvPicPr>
          <p:nvPr/>
        </p:nvPicPr>
        <p:blipFill>
          <a:blip r:embed="rId4" cstate="print"/>
          <a:srcRect/>
          <a:stretch>
            <a:fillRect/>
          </a:stretch>
        </p:blipFill>
        <p:spPr bwMode="auto">
          <a:xfrm>
            <a:off x="32385000" y="685800"/>
            <a:ext cx="6096000" cy="3048000"/>
          </a:xfrm>
          <a:prstGeom prst="rect">
            <a:avLst/>
          </a:prstGeom>
          <a:noFill/>
          <a:ln w="9525">
            <a:noFill/>
            <a:miter lim="800000"/>
            <a:headEnd/>
            <a:tailEnd/>
          </a:ln>
        </p:spPr>
      </p:pic>
      <p:sp>
        <p:nvSpPr>
          <p:cNvPr id="2075" name="Oval 30"/>
          <p:cNvSpPr>
            <a:spLocks noChangeArrowheads="1"/>
          </p:cNvSpPr>
          <p:nvPr/>
        </p:nvSpPr>
        <p:spPr bwMode="auto">
          <a:xfrm>
            <a:off x="3429000" y="18059400"/>
            <a:ext cx="5562600" cy="39624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b="1" dirty="0" smtClean="0">
                <a:latin typeface="Arial Narrow" pitchFamily="34" charset="0"/>
              </a:rPr>
              <a:t>Protocol Development, Recruitment &amp; Retention Management, and Training Center</a:t>
            </a:r>
          </a:p>
          <a:p>
            <a:pPr algn="ctr" defTabSz="892175"/>
            <a:r>
              <a:rPr lang="en-US" b="1" dirty="0" smtClean="0">
                <a:latin typeface="Arial Narrow" pitchFamily="34" charset="0"/>
              </a:rPr>
              <a:t>New Mexico</a:t>
            </a:r>
          </a:p>
          <a:p>
            <a:pPr algn="ctr" defTabSz="892175"/>
            <a:r>
              <a:rPr lang="en-US" b="1" dirty="0" smtClean="0">
                <a:latin typeface="Arial Narrow" pitchFamily="34" charset="0"/>
              </a:rPr>
              <a:t>_____________________________</a:t>
            </a:r>
            <a:endParaRPr lang="en-US" b="1" dirty="0">
              <a:latin typeface="Arial Narrow" pitchFamily="34" charset="0"/>
            </a:endParaRPr>
          </a:p>
          <a:p>
            <a:pPr algn="ctr" defTabSz="892175"/>
            <a:endParaRPr lang="en-US" b="1" dirty="0" smtClean="0">
              <a:latin typeface="Arial Narrow" pitchFamily="34" charset="0"/>
            </a:endParaRPr>
          </a:p>
          <a:p>
            <a:pPr algn="ctr" defTabSz="892175"/>
            <a:r>
              <a:rPr lang="en-US" b="1" dirty="0" smtClean="0">
                <a:latin typeface="Arial Narrow" pitchFamily="34" charset="0"/>
              </a:rPr>
              <a:t>Data &amp; Statistics Management , Protocol Implementation Support (NIDA CCTN)</a:t>
            </a:r>
          </a:p>
          <a:p>
            <a:pPr algn="ctr" defTabSz="892175"/>
            <a:r>
              <a:rPr lang="en-US" b="1" dirty="0" smtClean="0">
                <a:latin typeface="Arial Narrow" pitchFamily="34" charset="0"/>
              </a:rPr>
              <a:t>Maryland</a:t>
            </a:r>
          </a:p>
          <a:p>
            <a:pPr defTabSz="892175"/>
            <a:endParaRPr lang="en-US" dirty="0"/>
          </a:p>
        </p:txBody>
      </p:sp>
      <p:sp>
        <p:nvSpPr>
          <p:cNvPr id="2076" name="Oval 31"/>
          <p:cNvSpPr>
            <a:spLocks noChangeArrowheads="1"/>
          </p:cNvSpPr>
          <p:nvPr/>
        </p:nvSpPr>
        <p:spPr bwMode="auto">
          <a:xfrm>
            <a:off x="1752600" y="17145000"/>
            <a:ext cx="2895600" cy="13716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New Mexico UNMH ED/ UNM CASAA</a:t>
            </a:r>
          </a:p>
        </p:txBody>
      </p:sp>
      <p:sp>
        <p:nvSpPr>
          <p:cNvPr id="2077" name="Oval 32"/>
          <p:cNvSpPr>
            <a:spLocks noChangeArrowheads="1"/>
          </p:cNvSpPr>
          <p:nvPr/>
        </p:nvSpPr>
        <p:spPr bwMode="auto">
          <a:xfrm>
            <a:off x="7543800" y="16687800"/>
            <a:ext cx="3581400" cy="16764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Ohio</a:t>
            </a:r>
          </a:p>
          <a:p>
            <a:pPr algn="ctr" defTabSz="892175"/>
            <a:r>
              <a:rPr lang="en-US" dirty="0">
                <a:latin typeface="Arial Narrow" pitchFamily="34" charset="0"/>
              </a:rPr>
              <a:t>U. Cincinnati Dept. Emergency Medicine/ CINARC</a:t>
            </a:r>
          </a:p>
        </p:txBody>
      </p:sp>
      <p:sp>
        <p:nvSpPr>
          <p:cNvPr id="2078" name="Oval 33"/>
          <p:cNvSpPr>
            <a:spLocks noChangeArrowheads="1"/>
          </p:cNvSpPr>
          <p:nvPr/>
        </p:nvSpPr>
        <p:spPr bwMode="auto">
          <a:xfrm>
            <a:off x="9525000" y="19202400"/>
            <a:ext cx="3276600" cy="15240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Florida</a:t>
            </a:r>
          </a:p>
          <a:p>
            <a:pPr algn="ctr" defTabSz="892175"/>
            <a:r>
              <a:rPr lang="en-US" dirty="0">
                <a:latin typeface="Arial Narrow" pitchFamily="34" charset="0"/>
              </a:rPr>
              <a:t>Jackson Memorial/ U. of Miami </a:t>
            </a:r>
          </a:p>
        </p:txBody>
      </p:sp>
      <p:sp>
        <p:nvSpPr>
          <p:cNvPr id="2079" name="Oval 34"/>
          <p:cNvSpPr>
            <a:spLocks noChangeArrowheads="1"/>
          </p:cNvSpPr>
          <p:nvPr/>
        </p:nvSpPr>
        <p:spPr bwMode="auto">
          <a:xfrm>
            <a:off x="8229600" y="21336000"/>
            <a:ext cx="3429000" cy="13716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Massachusetts</a:t>
            </a:r>
          </a:p>
          <a:p>
            <a:pPr algn="ctr" defTabSz="892175"/>
            <a:r>
              <a:rPr lang="en-US" dirty="0">
                <a:latin typeface="Arial Narrow" pitchFamily="34" charset="0"/>
              </a:rPr>
              <a:t>Mass. Gen./ McLean Hosp.</a:t>
            </a:r>
          </a:p>
        </p:txBody>
      </p:sp>
      <p:sp>
        <p:nvSpPr>
          <p:cNvPr id="2080" name="Oval 35"/>
          <p:cNvSpPr>
            <a:spLocks noChangeArrowheads="1"/>
          </p:cNvSpPr>
          <p:nvPr/>
        </p:nvSpPr>
        <p:spPr bwMode="auto">
          <a:xfrm>
            <a:off x="1143000" y="21412200"/>
            <a:ext cx="3124200" cy="14478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New York</a:t>
            </a:r>
          </a:p>
          <a:p>
            <a:pPr algn="ctr" defTabSz="892175"/>
            <a:r>
              <a:rPr lang="en-US" dirty="0">
                <a:latin typeface="Arial Narrow" pitchFamily="34" charset="0"/>
              </a:rPr>
              <a:t>Bellevue Hosp./ NYU</a:t>
            </a:r>
          </a:p>
        </p:txBody>
      </p:sp>
      <p:sp>
        <p:nvSpPr>
          <p:cNvPr id="2081" name="Oval 36"/>
          <p:cNvSpPr>
            <a:spLocks noChangeArrowheads="1"/>
          </p:cNvSpPr>
          <p:nvPr/>
        </p:nvSpPr>
        <p:spPr bwMode="auto">
          <a:xfrm>
            <a:off x="152400" y="19278600"/>
            <a:ext cx="3124200" cy="1219200"/>
          </a:xfrm>
          <a:prstGeom prst="ellipse">
            <a:avLst/>
          </a:prstGeom>
          <a:solidFill>
            <a:srgbClr val="CCECFF"/>
          </a:solidFill>
          <a:ln w="12700" algn="ctr">
            <a:solidFill>
              <a:srgbClr val="C00000"/>
            </a:solidFill>
            <a:round/>
            <a:headEnd type="none" w="sm" len="sm"/>
            <a:tailEnd type="none" w="sm" len="sm"/>
          </a:ln>
        </p:spPr>
        <p:txBody>
          <a:bodyPr/>
          <a:lstStyle/>
          <a:p>
            <a:pPr algn="ctr" defTabSz="892175"/>
            <a:r>
              <a:rPr lang="en-US" dirty="0">
                <a:latin typeface="Arial Narrow" pitchFamily="34" charset="0"/>
              </a:rPr>
              <a:t>We</a:t>
            </a:r>
            <a:r>
              <a:rPr lang="en-US" sz="2400" dirty="0">
                <a:latin typeface="Arial Narrow" pitchFamily="34" charset="0"/>
              </a:rPr>
              <a:t>s</a:t>
            </a:r>
            <a:r>
              <a:rPr lang="en-US" dirty="0">
                <a:latin typeface="Arial Narrow" pitchFamily="34" charset="0"/>
              </a:rPr>
              <a:t>t Virginia</a:t>
            </a:r>
          </a:p>
          <a:p>
            <a:pPr algn="ctr" defTabSz="892175"/>
            <a:r>
              <a:rPr lang="en-US" dirty="0">
                <a:latin typeface="Arial Narrow" pitchFamily="34" charset="0"/>
              </a:rPr>
              <a:t>WVU ED/ WVU</a:t>
            </a:r>
          </a:p>
        </p:txBody>
      </p:sp>
      <p:pic>
        <p:nvPicPr>
          <p:cNvPr id="2083" name="Picture 1"/>
          <p:cNvPicPr>
            <a:picLocks noChangeAspect="1" noChangeArrowheads="1"/>
          </p:cNvPicPr>
          <p:nvPr/>
        </p:nvPicPr>
        <p:blipFill>
          <a:blip r:embed="rId5" cstate="print"/>
          <a:srcRect/>
          <a:stretch>
            <a:fillRect/>
          </a:stretch>
        </p:blipFill>
        <p:spPr bwMode="auto">
          <a:xfrm>
            <a:off x="14554200" y="24079200"/>
            <a:ext cx="10210800" cy="6172200"/>
          </a:xfrm>
          <a:prstGeom prst="rect">
            <a:avLst/>
          </a:prstGeom>
          <a:noFill/>
          <a:ln w="41275">
            <a:solidFill>
              <a:srgbClr val="C00000"/>
            </a:solidFill>
            <a:miter lim="800000"/>
            <a:headEnd/>
            <a:tailEnd/>
          </a:ln>
        </p:spPr>
      </p:pic>
      <p:sp>
        <p:nvSpPr>
          <p:cNvPr id="2084" name="Rectangle 13"/>
          <p:cNvSpPr>
            <a:spLocks noChangeArrowheads="1"/>
          </p:cNvSpPr>
          <p:nvPr/>
        </p:nvSpPr>
        <p:spPr bwMode="auto">
          <a:xfrm>
            <a:off x="381000" y="24079200"/>
            <a:ext cx="12873038" cy="6172200"/>
          </a:xfrm>
          <a:prstGeom prst="rect">
            <a:avLst/>
          </a:prstGeom>
          <a:noFill/>
          <a:ln w="9525">
            <a:noFill/>
            <a:miter lim="800000"/>
            <a:headEnd/>
            <a:tailEnd/>
          </a:ln>
        </p:spPr>
        <p:txBody>
          <a:bodyPr lIns="89721" tIns="44865" rIns="89721" bIns="44865"/>
          <a:lstStyle/>
          <a:p>
            <a:pPr algn="just" defTabSz="892175">
              <a:spcBef>
                <a:spcPts val="0"/>
              </a:spcBef>
            </a:pPr>
            <a:r>
              <a:rPr lang="en-US" sz="3600" b="1" dirty="0">
                <a:latin typeface="Arial Narrow" pitchFamily="34" charset="0"/>
              </a:rPr>
              <a:t>RECRUITMENT</a:t>
            </a:r>
          </a:p>
          <a:p>
            <a:pPr defTabSz="892175">
              <a:spcBef>
                <a:spcPts val="0"/>
              </a:spcBef>
            </a:pPr>
            <a:r>
              <a:rPr lang="en-US" sz="3200" dirty="0">
                <a:latin typeface="Arial Narrow" pitchFamily="34" charset="0"/>
              </a:rPr>
              <a:t>In consideration of the </a:t>
            </a:r>
            <a:r>
              <a:rPr lang="en-US" sz="3200" dirty="0" smtClean="0">
                <a:latin typeface="Arial Narrow" pitchFamily="34" charset="0"/>
              </a:rPr>
              <a:t>fast-paced </a:t>
            </a:r>
            <a:r>
              <a:rPr lang="en-US" sz="3200" dirty="0">
                <a:latin typeface="Arial Narrow" pitchFamily="34" charset="0"/>
              </a:rPr>
              <a:t>and often chaotic environment inherent to an ED, multiple </a:t>
            </a:r>
            <a:r>
              <a:rPr lang="en-US" sz="3200" dirty="0" smtClean="0">
                <a:latin typeface="Arial Narrow" pitchFamily="34" charset="0"/>
              </a:rPr>
              <a:t>steps </a:t>
            </a:r>
            <a:r>
              <a:rPr lang="en-US" sz="3200" dirty="0">
                <a:latin typeface="Arial Narrow" pitchFamily="34" charset="0"/>
              </a:rPr>
              <a:t>were </a:t>
            </a:r>
            <a:r>
              <a:rPr lang="en-US" sz="3200" dirty="0" smtClean="0">
                <a:latin typeface="Arial Narrow" pitchFamily="34" charset="0"/>
              </a:rPr>
              <a:t>taken </a:t>
            </a:r>
            <a:r>
              <a:rPr lang="en-US" sz="3200" dirty="0">
                <a:latin typeface="Arial Narrow" pitchFamily="34" charset="0"/>
              </a:rPr>
              <a:t>prior to implementation to facilitate ease of recruitment and reduce refusal rates. </a:t>
            </a:r>
            <a:endParaRPr lang="en-US" sz="3200" dirty="0" smtClean="0">
              <a:latin typeface="Arial Narrow" pitchFamily="34" charset="0"/>
            </a:endParaRPr>
          </a:p>
          <a:p>
            <a:pPr algn="just" defTabSz="892175">
              <a:spcBef>
                <a:spcPct val="50000"/>
              </a:spcBef>
            </a:pPr>
            <a:r>
              <a:rPr lang="en-US" sz="3200" b="1" dirty="0" smtClean="0">
                <a:latin typeface="Arial Narrow" pitchFamily="34" charset="0"/>
              </a:rPr>
              <a:t>Important Characteristics of Participating ED Sites</a:t>
            </a:r>
          </a:p>
          <a:p>
            <a:pPr algn="just" defTabSz="892175">
              <a:spcBef>
                <a:spcPts val="0"/>
              </a:spcBef>
              <a:buFont typeface="Arial" pitchFamily="34" charset="0"/>
              <a:buChar char="•"/>
            </a:pPr>
            <a:r>
              <a:rPr lang="en-US" sz="3200" dirty="0" smtClean="0">
                <a:latin typeface="Arial Narrow" pitchFamily="34" charset="0"/>
              </a:rPr>
              <a:t>Large </a:t>
            </a:r>
            <a:r>
              <a:rPr lang="en-US" sz="3200" dirty="0">
                <a:latin typeface="Arial Narrow" pitchFamily="34" charset="0"/>
              </a:rPr>
              <a:t>volume of patients that use </a:t>
            </a:r>
            <a:r>
              <a:rPr lang="en-US" sz="3200" dirty="0" smtClean="0">
                <a:latin typeface="Arial Narrow" pitchFamily="34" charset="0"/>
              </a:rPr>
              <a:t>drugs;</a:t>
            </a:r>
          </a:p>
          <a:p>
            <a:pPr algn="just" defTabSz="892175">
              <a:spcBef>
                <a:spcPts val="0"/>
              </a:spcBef>
              <a:buFont typeface="Arial" pitchFamily="34" charset="0"/>
              <a:buChar char="•"/>
            </a:pPr>
            <a:r>
              <a:rPr lang="en-US" sz="3200" dirty="0" smtClean="0">
                <a:latin typeface="Arial Narrow" pitchFamily="34" charset="0"/>
              </a:rPr>
              <a:t>Past </a:t>
            </a:r>
            <a:r>
              <a:rPr lang="en-US" sz="3200" dirty="0">
                <a:latin typeface="Arial Narrow" pitchFamily="34" charset="0"/>
              </a:rPr>
              <a:t>research </a:t>
            </a:r>
            <a:r>
              <a:rPr lang="en-US" sz="3200" dirty="0" smtClean="0">
                <a:latin typeface="Arial Narrow" pitchFamily="34" charset="0"/>
              </a:rPr>
              <a:t>experience;</a:t>
            </a:r>
          </a:p>
          <a:p>
            <a:pPr algn="just" defTabSz="892175">
              <a:spcBef>
                <a:spcPts val="0"/>
              </a:spcBef>
              <a:buFont typeface="Arial" pitchFamily="34" charset="0"/>
              <a:buChar char="•"/>
            </a:pPr>
            <a:r>
              <a:rPr lang="en-US" sz="3200" dirty="0" smtClean="0">
                <a:latin typeface="Arial Narrow" pitchFamily="34" charset="0"/>
              </a:rPr>
              <a:t>Available </a:t>
            </a:r>
            <a:r>
              <a:rPr lang="en-US" sz="3200" dirty="0">
                <a:latin typeface="Arial Narrow" pitchFamily="34" charset="0"/>
              </a:rPr>
              <a:t>space to implement baseline </a:t>
            </a:r>
            <a:r>
              <a:rPr lang="en-US" sz="3200" dirty="0" smtClean="0">
                <a:latin typeface="Arial Narrow" pitchFamily="34" charset="0"/>
              </a:rPr>
              <a:t>assessments;</a:t>
            </a:r>
          </a:p>
          <a:p>
            <a:pPr algn="just" defTabSz="892175">
              <a:spcBef>
                <a:spcPts val="0"/>
              </a:spcBef>
              <a:buFont typeface="Arial" pitchFamily="34" charset="0"/>
              <a:buChar char="•"/>
            </a:pPr>
            <a:r>
              <a:rPr lang="en-US" sz="3200" dirty="0" smtClean="0">
                <a:latin typeface="Arial Narrow" pitchFamily="34" charset="0"/>
              </a:rPr>
              <a:t>ED </a:t>
            </a:r>
            <a:r>
              <a:rPr lang="en-US" sz="3200" dirty="0">
                <a:latin typeface="Arial Narrow" pitchFamily="34" charset="0"/>
              </a:rPr>
              <a:t>physician </a:t>
            </a:r>
            <a:r>
              <a:rPr lang="en-US" sz="3200" dirty="0" smtClean="0">
                <a:latin typeface="Arial Narrow" pitchFamily="34" charset="0"/>
              </a:rPr>
              <a:t>actively involved </a:t>
            </a:r>
            <a:r>
              <a:rPr lang="en-US" sz="3200" dirty="0">
                <a:latin typeface="Arial Narrow" pitchFamily="34" charset="0"/>
              </a:rPr>
              <a:t>with the protocol to </a:t>
            </a:r>
            <a:r>
              <a:rPr lang="en-US" sz="3200" dirty="0" smtClean="0">
                <a:latin typeface="Arial Narrow" pitchFamily="34" charset="0"/>
              </a:rPr>
              <a:t>foster </a:t>
            </a:r>
            <a:r>
              <a:rPr lang="en-US" sz="3200" dirty="0">
                <a:latin typeface="Arial Narrow" pitchFamily="34" charset="0"/>
              </a:rPr>
              <a:t>ED staff acceptance of the </a:t>
            </a:r>
            <a:r>
              <a:rPr lang="en-US" sz="3200" dirty="0" smtClean="0">
                <a:latin typeface="Arial Narrow" pitchFamily="34" charset="0"/>
              </a:rPr>
              <a:t>research;</a:t>
            </a:r>
          </a:p>
          <a:p>
            <a:pPr algn="just" defTabSz="892175">
              <a:spcBef>
                <a:spcPts val="0"/>
              </a:spcBef>
              <a:buFont typeface="Arial" pitchFamily="34" charset="0"/>
              <a:buChar char="•"/>
            </a:pPr>
            <a:r>
              <a:rPr lang="en-US" sz="3200" dirty="0" smtClean="0">
                <a:latin typeface="Arial Narrow" pitchFamily="34" charset="0"/>
              </a:rPr>
              <a:t>Integration of recruitment staff into the workflow of the ED.</a:t>
            </a:r>
          </a:p>
          <a:p>
            <a:pPr algn="just" defTabSz="892175">
              <a:spcBef>
                <a:spcPct val="50000"/>
              </a:spcBef>
            </a:pPr>
            <a:endParaRPr lang="en-US" sz="3200" dirty="0">
              <a:latin typeface="Arial Narrow" pitchFamily="34" charset="0"/>
            </a:endParaRPr>
          </a:p>
          <a:p>
            <a:pPr algn="just" defTabSz="892175">
              <a:spcBef>
                <a:spcPct val="50000"/>
              </a:spcBef>
            </a:pPr>
            <a:endParaRPr lang="en-US" sz="3200" dirty="0">
              <a:latin typeface="Arial Narrow" pitchFamily="34" charset="0"/>
            </a:endParaRPr>
          </a:p>
          <a:p>
            <a:pPr algn="just" defTabSz="892175">
              <a:spcBef>
                <a:spcPct val="50000"/>
              </a:spcBef>
            </a:pPr>
            <a:endParaRPr lang="en-US" sz="3200" b="1" dirty="0">
              <a:latin typeface="Arial Narrow" pitchFamily="34" charset="0"/>
            </a:endParaRPr>
          </a:p>
          <a:p>
            <a:pPr defTabSz="892175">
              <a:buFont typeface="Wingdings" pitchFamily="2" charset="2"/>
              <a:buNone/>
            </a:pPr>
            <a:endParaRPr lang="en-US" sz="3200" dirty="0"/>
          </a:p>
          <a:p>
            <a:pPr algn="just" defTabSz="892175">
              <a:spcBef>
                <a:spcPct val="50000"/>
              </a:spcBef>
            </a:pPr>
            <a:endParaRPr lang="en-US" sz="3200" dirty="0"/>
          </a:p>
        </p:txBody>
      </p:sp>
      <p:graphicFrame>
        <p:nvGraphicFramePr>
          <p:cNvPr id="69" name="Table 68"/>
          <p:cNvGraphicFramePr>
            <a:graphicFrameLocks noGrp="1"/>
          </p:cNvGraphicFramePr>
          <p:nvPr/>
        </p:nvGraphicFramePr>
        <p:xfrm>
          <a:off x="33680400" y="4572000"/>
          <a:ext cx="4876800" cy="5212080"/>
        </p:xfrm>
        <a:graphic>
          <a:graphicData uri="http://schemas.openxmlformats.org/drawingml/2006/table">
            <a:tbl>
              <a:tblPr firstRow="1" bandRow="1">
                <a:effectLst>
                  <a:outerShdw blurRad="368300" dist="50800" dir="5400000" sx="103000" sy="103000" algn="ctr" rotWithShape="0">
                    <a:srgbClr val="C00000"/>
                  </a:outerShdw>
                </a:effectLst>
                <a:tableStyleId>{616DA210-FB5B-4158-B5E0-FEB733F419BA}</a:tableStyleId>
              </a:tblPr>
              <a:tblGrid>
                <a:gridCol w="2819400"/>
                <a:gridCol w="2057400"/>
              </a:tblGrid>
              <a:tr h="1044965">
                <a:tc gridSpan="2">
                  <a:txBody>
                    <a:bodyPr/>
                    <a:lstStyle/>
                    <a:p>
                      <a:pPr algn="ctr"/>
                      <a:r>
                        <a:rPr lang="en-US" sz="3200" dirty="0" smtClean="0">
                          <a:latin typeface="Arial Narrow" pitchFamily="34" charset="0"/>
                        </a:rPr>
                        <a:t>Drug</a:t>
                      </a:r>
                      <a:r>
                        <a:rPr lang="en-US" sz="3200" baseline="0" dirty="0" smtClean="0">
                          <a:latin typeface="Arial Narrow" pitchFamily="34" charset="0"/>
                        </a:rPr>
                        <a:t> Use by Primary Substance</a:t>
                      </a:r>
                      <a:endParaRPr lang="en-US" sz="3200" b="1" dirty="0">
                        <a:latin typeface="Arial Narrow" pitchFamily="34" charset="0"/>
                      </a:endParaRPr>
                    </a:p>
                  </a:txBody>
                  <a:tcPr>
                    <a:solidFill>
                      <a:schemeClr val="bg1"/>
                    </a:solidFill>
                  </a:tcPr>
                </a:tc>
                <a:tc hMerge="1">
                  <a:txBody>
                    <a:bodyPr/>
                    <a:lstStyle/>
                    <a:p>
                      <a:pPr algn="ctr"/>
                      <a:endParaRPr lang="en-US" b="0" dirty="0">
                        <a:latin typeface="Arial Narrow" pitchFamily="34" charset="0"/>
                      </a:endParaRPr>
                    </a:p>
                  </a:txBody>
                  <a:tcPr>
                    <a:gradFill>
                      <a:gsLst>
                        <a:gs pos="0">
                          <a:srgbClr val="CCECFF"/>
                        </a:gs>
                        <a:gs pos="53000">
                          <a:srgbClr val="D4DEFF"/>
                        </a:gs>
                        <a:gs pos="83000">
                          <a:srgbClr val="D4DEFF"/>
                        </a:gs>
                        <a:gs pos="100000">
                          <a:srgbClr val="96AB94"/>
                        </a:gs>
                        <a:gs pos="93000">
                          <a:srgbClr val="C00000"/>
                        </a:gs>
                      </a:gsLst>
                      <a:lin ang="5400000" scaled="0"/>
                    </a:gradFill>
                  </a:tcPr>
                </a:tc>
              </a:tr>
              <a:tr h="507554">
                <a:tc>
                  <a:txBody>
                    <a:bodyPr/>
                    <a:lstStyle/>
                    <a:p>
                      <a:pPr algn="ctr"/>
                      <a:r>
                        <a:rPr lang="en-US" sz="2800" dirty="0" smtClean="0">
                          <a:latin typeface="Arial Narrow" pitchFamily="34" charset="0"/>
                        </a:rPr>
                        <a:t>Cannabis</a:t>
                      </a:r>
                      <a:endParaRPr lang="en-US" sz="2800" b="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44%</a:t>
                      </a:r>
                      <a:endParaRPr lang="en-US" sz="2800" b="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Cocaine</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27%</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Street Opioids</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17%</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Rx Opioids</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5%</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Methamphetamine</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4%</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Sedative</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2%</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Hallucinogens</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1%</a:t>
                      </a:r>
                      <a:endParaRPr lang="en-US" sz="2800" dirty="0">
                        <a:latin typeface="Arial Narrow" pitchFamily="34" charset="0"/>
                      </a:endParaRPr>
                    </a:p>
                  </a:txBody>
                  <a:tcPr>
                    <a:solidFill>
                      <a:schemeClr val="bg1"/>
                    </a:solidFill>
                  </a:tcPr>
                </a:tc>
              </a:tr>
              <a:tr h="507554">
                <a:tc>
                  <a:txBody>
                    <a:bodyPr/>
                    <a:lstStyle/>
                    <a:p>
                      <a:pPr algn="ctr"/>
                      <a:r>
                        <a:rPr lang="en-US" sz="2800" dirty="0" smtClean="0">
                          <a:latin typeface="Arial Narrow" pitchFamily="34" charset="0"/>
                        </a:rPr>
                        <a:t>Amphetamine</a:t>
                      </a:r>
                      <a:endParaRPr lang="en-US" sz="2800" dirty="0">
                        <a:latin typeface="Arial Narrow" pitchFamily="34" charset="0"/>
                      </a:endParaRPr>
                    </a:p>
                  </a:txBody>
                  <a:tcPr>
                    <a:solidFill>
                      <a:schemeClr val="bg1"/>
                    </a:solidFill>
                  </a:tcPr>
                </a:tc>
                <a:tc>
                  <a:txBody>
                    <a:bodyPr/>
                    <a:lstStyle/>
                    <a:p>
                      <a:pPr algn="ctr"/>
                      <a:r>
                        <a:rPr lang="en-US" sz="2800" dirty="0" smtClean="0">
                          <a:latin typeface="Arial Narrow" pitchFamily="34" charset="0"/>
                        </a:rPr>
                        <a:t>0%</a:t>
                      </a:r>
                      <a:endParaRPr lang="en-US" sz="2800" dirty="0">
                        <a:latin typeface="Arial Narrow" pitchFamily="34" charset="0"/>
                      </a:endParaRPr>
                    </a:p>
                  </a:txBody>
                  <a:tcPr>
                    <a:solidFill>
                      <a:schemeClr val="bg1"/>
                    </a:solidFill>
                  </a:tcPr>
                </a:tc>
              </a:tr>
            </a:tbl>
          </a:graphicData>
        </a:graphic>
      </p:graphicFrame>
      <p:sp>
        <p:nvSpPr>
          <p:cNvPr id="2118" name="Rectangle 278"/>
          <p:cNvSpPr>
            <a:spLocks noChangeArrowheads="1"/>
          </p:cNvSpPr>
          <p:nvPr/>
        </p:nvSpPr>
        <p:spPr bwMode="auto">
          <a:xfrm>
            <a:off x="13563600" y="27355800"/>
            <a:ext cx="12873038" cy="3733800"/>
          </a:xfrm>
          <a:prstGeom prst="rect">
            <a:avLst/>
          </a:prstGeom>
          <a:noFill/>
          <a:ln w="9525">
            <a:noFill/>
            <a:miter lim="800000"/>
            <a:headEnd/>
            <a:tailEnd/>
          </a:ln>
        </p:spPr>
        <p:txBody>
          <a:bodyPr lIns="89721" tIns="44865" rIns="89721" bIns="44865"/>
          <a:lstStyle/>
          <a:p>
            <a:pPr defTabSz="892175"/>
            <a:r>
              <a:rPr lang="en-US" sz="2400" dirty="0" smtClean="0">
                <a:latin typeface="Arial Narrow" pitchFamily="34" charset="0"/>
              </a:rPr>
              <a:t>.  </a:t>
            </a:r>
            <a:endParaRPr lang="en-US" sz="2400" dirty="0">
              <a:latin typeface="Arial Narrow" pitchFamily="34" charset="0"/>
            </a:endParaRPr>
          </a:p>
        </p:txBody>
      </p:sp>
      <p:cxnSp>
        <p:nvCxnSpPr>
          <p:cNvPr id="54" name="Straight Connector 53"/>
          <p:cNvCxnSpPr>
            <a:stCxn id="2075" idx="6"/>
            <a:endCxn id="2078" idx="2"/>
          </p:cNvCxnSpPr>
          <p:nvPr/>
        </p:nvCxnSpPr>
        <p:spPr bwMode="auto">
          <a:xfrm flipV="1">
            <a:off x="8991600" y="19964400"/>
            <a:ext cx="533400" cy="762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7" name="Straight Connector 56"/>
          <p:cNvCxnSpPr>
            <a:stCxn id="2075" idx="7"/>
          </p:cNvCxnSpPr>
          <p:nvPr/>
        </p:nvCxnSpPr>
        <p:spPr bwMode="auto">
          <a:xfrm flipV="1">
            <a:off x="8176976" y="18288000"/>
            <a:ext cx="662224" cy="35168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59" name="Straight Connector 58"/>
          <p:cNvCxnSpPr>
            <a:stCxn id="2075" idx="5"/>
            <a:endCxn id="2079" idx="1"/>
          </p:cNvCxnSpPr>
          <p:nvPr/>
        </p:nvCxnSpPr>
        <p:spPr bwMode="auto">
          <a:xfrm>
            <a:off x="8176976" y="21441520"/>
            <a:ext cx="554790" cy="95346"/>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3" name="Straight Connector 62"/>
          <p:cNvCxnSpPr>
            <a:stCxn id="2075" idx="1"/>
          </p:cNvCxnSpPr>
          <p:nvPr/>
        </p:nvCxnSpPr>
        <p:spPr bwMode="auto">
          <a:xfrm flipH="1" flipV="1">
            <a:off x="3733800" y="18440400"/>
            <a:ext cx="509824" cy="19928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5" name="Straight Connector 64"/>
          <p:cNvCxnSpPr>
            <a:stCxn id="2075" idx="2"/>
            <a:endCxn id="2081" idx="6"/>
          </p:cNvCxnSpPr>
          <p:nvPr/>
        </p:nvCxnSpPr>
        <p:spPr bwMode="auto">
          <a:xfrm flipH="1" flipV="1">
            <a:off x="3276600" y="19888200"/>
            <a:ext cx="152400" cy="152400"/>
          </a:xfrm>
          <a:prstGeom prst="line">
            <a:avLst/>
          </a:prstGeom>
          <a:solidFill>
            <a:schemeClr val="accent1"/>
          </a:solidFill>
          <a:ln w="12700" cap="flat" cmpd="sng" algn="ctr">
            <a:solidFill>
              <a:schemeClr val="tx1"/>
            </a:solidFill>
            <a:prstDash val="solid"/>
            <a:round/>
            <a:headEnd type="none" w="sm" len="sm"/>
            <a:tailEnd type="none" w="sm" len="sm"/>
          </a:ln>
          <a:effectLst/>
        </p:spPr>
      </p:cxnSp>
      <p:cxnSp>
        <p:nvCxnSpPr>
          <p:cNvPr id="67" name="Straight Connector 66"/>
          <p:cNvCxnSpPr>
            <a:stCxn id="2075" idx="3"/>
          </p:cNvCxnSpPr>
          <p:nvPr/>
        </p:nvCxnSpPr>
        <p:spPr bwMode="auto">
          <a:xfrm flipH="1">
            <a:off x="3962400" y="21441520"/>
            <a:ext cx="281224" cy="199280"/>
          </a:xfrm>
          <a:prstGeom prst="line">
            <a:avLst/>
          </a:prstGeom>
          <a:solidFill>
            <a:schemeClr val="accent1"/>
          </a:solidFill>
          <a:ln w="12700" cap="flat" cmpd="sng" algn="ctr">
            <a:solidFill>
              <a:schemeClr val="tx1"/>
            </a:solidFill>
            <a:prstDash val="solid"/>
            <a:round/>
            <a:headEnd type="none" w="sm" len="sm"/>
            <a:tailEnd type="none" w="sm" len="sm"/>
          </a:ln>
          <a:effectLst/>
        </p:spPr>
      </p:cxnSp>
      <p:sp>
        <p:nvSpPr>
          <p:cNvPr id="49" name="Rectangle 13"/>
          <p:cNvSpPr>
            <a:spLocks noChangeArrowheads="1"/>
          </p:cNvSpPr>
          <p:nvPr/>
        </p:nvSpPr>
        <p:spPr bwMode="auto">
          <a:xfrm>
            <a:off x="26898600" y="4419600"/>
            <a:ext cx="12873038" cy="5334000"/>
          </a:xfrm>
          <a:prstGeom prst="rect">
            <a:avLst/>
          </a:prstGeom>
          <a:noFill/>
          <a:ln w="9525">
            <a:noFill/>
            <a:miter lim="800000"/>
            <a:headEnd/>
            <a:tailEnd/>
          </a:ln>
        </p:spPr>
        <p:txBody>
          <a:bodyPr lIns="89721" tIns="44865" rIns="89721" bIns="44865"/>
          <a:lstStyle/>
          <a:p>
            <a:pPr>
              <a:defRPr/>
            </a:pPr>
            <a:r>
              <a:rPr lang="en-US" sz="3200" b="1" dirty="0" smtClean="0">
                <a:latin typeface="Arial Narrow" pitchFamily="34" charset="0"/>
              </a:rPr>
              <a:t>Characteristics of the Recruited Sample:</a:t>
            </a:r>
          </a:p>
          <a:p>
            <a:pPr>
              <a:defRPr/>
            </a:pPr>
            <a:endParaRPr lang="en-US" sz="3200"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3200" b="1" dirty="0" smtClean="0">
              <a:latin typeface="Arial Narrow" pitchFamily="34" charset="0"/>
            </a:endParaRPr>
          </a:p>
          <a:p>
            <a:pPr>
              <a:defRPr/>
            </a:pPr>
            <a:endParaRPr lang="en-US" sz="2800" dirty="0" smtClean="0">
              <a:latin typeface="Arial Narrow" pitchFamily="34" charset="0"/>
            </a:endParaRPr>
          </a:p>
          <a:p>
            <a:pPr algn="just" defTabSz="892175">
              <a:spcBef>
                <a:spcPct val="50000"/>
              </a:spcBef>
            </a:pPr>
            <a:endParaRPr lang="en-US" sz="2400" b="1" dirty="0">
              <a:latin typeface="Arial Narrow" pitchFamily="34" charset="0"/>
            </a:endParaRPr>
          </a:p>
          <a:p>
            <a:pPr algn="just" defTabSz="892175">
              <a:spcBef>
                <a:spcPct val="50000"/>
              </a:spcBef>
            </a:pPr>
            <a:endParaRPr lang="en-US" sz="2400" dirty="0"/>
          </a:p>
        </p:txBody>
      </p:sp>
      <p:sp>
        <p:nvSpPr>
          <p:cNvPr id="51" name="Rectangle 66"/>
          <p:cNvSpPr>
            <a:spLocks noChangeArrowheads="1"/>
          </p:cNvSpPr>
          <p:nvPr/>
        </p:nvSpPr>
        <p:spPr bwMode="auto">
          <a:xfrm>
            <a:off x="27279600" y="5105400"/>
            <a:ext cx="6019800" cy="4114800"/>
          </a:xfrm>
          <a:prstGeom prst="rect">
            <a:avLst/>
          </a:prstGeom>
          <a:solidFill>
            <a:schemeClr val="bg1"/>
          </a:solidFill>
          <a:ln w="41275" algn="ctr">
            <a:solidFill>
              <a:srgbClr val="C00000">
                <a:alpha val="63136"/>
              </a:srgbClr>
            </a:solidFill>
            <a:round/>
            <a:headEnd type="none" w="sm" len="sm"/>
            <a:tailEnd type="none" w="sm" len="sm"/>
          </a:ln>
          <a:effectLst>
            <a:outerShdw blurRad="381000" dist="50800" dir="5400000" algn="ctr" rotWithShape="0">
              <a:srgbClr val="CCECFF">
                <a:alpha val="86000"/>
              </a:srgbClr>
            </a:outerShdw>
          </a:effectLst>
        </p:spPr>
        <p:txBody>
          <a:bodyPr/>
          <a:lstStyle/>
          <a:p>
            <a:pPr algn="ctr">
              <a:buFont typeface="Wingdings" pitchFamily="2" charset="2"/>
              <a:buNone/>
            </a:pPr>
            <a:r>
              <a:rPr lang="en-US" sz="3200" b="1" dirty="0">
                <a:latin typeface="Arial Narrow" pitchFamily="34" charset="0"/>
              </a:rPr>
              <a:t>SMART-ED Demographics</a:t>
            </a:r>
          </a:p>
          <a:p>
            <a:pPr>
              <a:buFont typeface="Wingdings" pitchFamily="2" charset="2"/>
              <a:buNone/>
            </a:pPr>
            <a:r>
              <a:rPr lang="en-US" sz="2800" dirty="0" smtClean="0">
                <a:latin typeface="Arial Narrow" pitchFamily="34" charset="0"/>
              </a:rPr>
              <a:t>70</a:t>
            </a:r>
            <a:r>
              <a:rPr lang="en-US" sz="2800" dirty="0">
                <a:latin typeface="Arial Narrow" pitchFamily="34" charset="0"/>
              </a:rPr>
              <a:t>% </a:t>
            </a:r>
            <a:r>
              <a:rPr lang="en-US" sz="2800" dirty="0" smtClean="0">
                <a:latin typeface="Arial Narrow" pitchFamily="34" charset="0"/>
              </a:rPr>
              <a:t>male</a:t>
            </a:r>
            <a:r>
              <a:rPr lang="en-US" sz="2800" dirty="0">
                <a:latin typeface="Arial Narrow" pitchFamily="34" charset="0"/>
              </a:rPr>
              <a:t>				</a:t>
            </a:r>
          </a:p>
          <a:p>
            <a:pPr>
              <a:buFont typeface="Wingdings" pitchFamily="2" charset="2"/>
              <a:buNone/>
            </a:pPr>
            <a:r>
              <a:rPr lang="en-US" sz="2800" dirty="0">
                <a:latin typeface="Arial Narrow" pitchFamily="34" charset="0"/>
              </a:rPr>
              <a:t>Mean age </a:t>
            </a:r>
            <a:r>
              <a:rPr lang="en-US" sz="2800" dirty="0" smtClean="0">
                <a:latin typeface="Arial Narrow" pitchFamily="34" charset="0"/>
              </a:rPr>
              <a:t>36 </a:t>
            </a:r>
            <a:r>
              <a:rPr lang="en-US" sz="2800" u="sng" dirty="0" smtClean="0">
                <a:latin typeface="Arial Narrow" pitchFamily="34" charset="0"/>
              </a:rPr>
              <a:t>+</a:t>
            </a:r>
            <a:r>
              <a:rPr lang="en-US" sz="2800" dirty="0" smtClean="0">
                <a:latin typeface="Arial Narrow" pitchFamily="34" charset="0"/>
              </a:rPr>
              <a:t> 12</a:t>
            </a:r>
            <a:r>
              <a:rPr lang="en-US" sz="2800" dirty="0">
                <a:latin typeface="Arial Narrow" pitchFamily="34" charset="0"/>
              </a:rPr>
              <a:t>			</a:t>
            </a:r>
          </a:p>
          <a:p>
            <a:r>
              <a:rPr lang="en-US" sz="2800" dirty="0">
                <a:latin typeface="Arial Narrow" pitchFamily="34" charset="0"/>
              </a:rPr>
              <a:t>50% White, 35% Black, 24% Hispanic</a:t>
            </a:r>
          </a:p>
          <a:p>
            <a:r>
              <a:rPr lang="en-US" sz="2800" dirty="0">
                <a:latin typeface="Arial Narrow" pitchFamily="34" charset="0"/>
              </a:rPr>
              <a:t>9% </a:t>
            </a:r>
            <a:r>
              <a:rPr lang="en-US" sz="2800" dirty="0" smtClean="0">
                <a:latin typeface="Arial Narrow" pitchFamily="34" charset="0"/>
              </a:rPr>
              <a:t>married </a:t>
            </a:r>
            <a:r>
              <a:rPr lang="en-US" sz="2800" dirty="0">
                <a:latin typeface="Arial Narrow" pitchFamily="34" charset="0"/>
              </a:rPr>
              <a:t>	</a:t>
            </a:r>
          </a:p>
          <a:p>
            <a:r>
              <a:rPr lang="en-US" sz="2800" dirty="0">
                <a:latin typeface="Arial Narrow" pitchFamily="34" charset="0"/>
              </a:rPr>
              <a:t>9 % </a:t>
            </a:r>
            <a:r>
              <a:rPr lang="en-US" sz="2800" dirty="0" smtClean="0">
                <a:latin typeface="Arial Narrow" pitchFamily="34" charset="0"/>
              </a:rPr>
              <a:t>college graduates</a:t>
            </a:r>
            <a:r>
              <a:rPr lang="en-US" sz="2800" dirty="0">
                <a:latin typeface="Arial Narrow" pitchFamily="34" charset="0"/>
              </a:rPr>
              <a:t>		</a:t>
            </a:r>
          </a:p>
          <a:p>
            <a:r>
              <a:rPr lang="en-US" sz="2800" dirty="0">
                <a:latin typeface="Arial Narrow" pitchFamily="34" charset="0"/>
              </a:rPr>
              <a:t>63% had household incomes under $15,000</a:t>
            </a:r>
          </a:p>
          <a:p>
            <a:r>
              <a:rPr lang="en-US" sz="2800" dirty="0">
                <a:latin typeface="Arial Narrow" pitchFamily="34" charset="0"/>
              </a:rPr>
              <a:t>19% had full-time jobs </a:t>
            </a:r>
            <a:endParaRPr lang="en-US" sz="2800" dirty="0" smtClean="0">
              <a:latin typeface="Arial Narrow" pitchFamily="34" charset="0"/>
            </a:endParaRPr>
          </a:p>
          <a:p>
            <a:r>
              <a:rPr lang="en-US" sz="2800" dirty="0" smtClean="0">
                <a:latin typeface="Arial Narrow" pitchFamily="34" charset="0"/>
              </a:rPr>
              <a:t>42</a:t>
            </a:r>
            <a:r>
              <a:rPr lang="en-US" sz="2800" dirty="0">
                <a:latin typeface="Arial Narrow" pitchFamily="34" charset="0"/>
              </a:rPr>
              <a:t>% unemployed</a:t>
            </a:r>
          </a:p>
          <a:p>
            <a:pPr>
              <a:buFont typeface="Wingdings" pitchFamily="2" charset="2"/>
              <a:buNone/>
            </a:pPr>
            <a:endParaRPr lang="en-US" sz="2400" b="1" dirty="0">
              <a:latin typeface="Arial Narrow" pitchFamily="34" charset="0"/>
            </a:endParaRPr>
          </a:p>
          <a:p>
            <a:endParaRPr lang="en-US" dirty="0"/>
          </a:p>
        </p:txBody>
      </p:sp>
      <p:sp>
        <p:nvSpPr>
          <p:cNvPr id="46" name="Rectangle 5"/>
          <p:cNvSpPr>
            <a:spLocks noChangeArrowheads="1"/>
          </p:cNvSpPr>
          <p:nvPr/>
        </p:nvSpPr>
        <p:spPr bwMode="auto">
          <a:xfrm>
            <a:off x="381000" y="23241000"/>
            <a:ext cx="12873038" cy="706438"/>
          </a:xfrm>
          <a:prstGeom prst="rect">
            <a:avLst/>
          </a:prstGeom>
          <a:solidFill>
            <a:srgbClr val="C00000"/>
          </a:solidFill>
          <a:ln w="9525">
            <a:noFill/>
            <a:miter lim="800000"/>
            <a:headEnd/>
            <a:tailEnd/>
          </a:ln>
        </p:spPr>
        <p:txBody>
          <a:bodyPr lIns="89721" tIns="44865" rIns="89721" bIns="44865"/>
          <a:lstStyle/>
          <a:p>
            <a:pPr algn="ctr" defTabSz="892175">
              <a:spcBef>
                <a:spcPct val="50000"/>
              </a:spcBef>
            </a:pPr>
            <a:r>
              <a:rPr lang="en-US" sz="4000" b="1" dirty="0" smtClean="0">
                <a:solidFill>
                  <a:schemeClr val="bg1"/>
                </a:solidFill>
                <a:latin typeface="Arial Unicode MS" pitchFamily="34" charset="-128"/>
                <a:ea typeface="Arial Unicode MS" pitchFamily="34" charset="-128"/>
                <a:cs typeface="Arial Unicode MS" pitchFamily="34" charset="-128"/>
              </a:rPr>
              <a:t>RESULTS</a:t>
            </a:r>
            <a:endParaRPr lang="en-US" sz="4000" b="1" dirty="0">
              <a:solidFill>
                <a:schemeClr val="bg1"/>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92175"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892175" rtl="0" eaLnBrk="1" fontAlgn="base" latinLnBrk="0" hangingPunct="1">
          <a:lnSpc>
            <a:spcPct val="100000"/>
          </a:lnSpc>
          <a:spcBef>
            <a:spcPct val="0"/>
          </a:spcBef>
          <a:spcAft>
            <a:spcPct val="0"/>
          </a:spcAft>
          <a:buClrTx/>
          <a:buSzTx/>
          <a:buFontTx/>
          <a:buNone/>
          <a:tabLst/>
          <a:defRPr kumimoji="0" lang="en-US" sz="2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3326</TotalTime>
  <Words>890</Words>
  <Application>Microsoft Office PowerPoint</Application>
  <PresentationFormat>Custom</PresentationFormat>
  <Paragraphs>159</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UNM CASAA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O'Nuska</dc:creator>
  <cp:lastModifiedBy>Meg Brunner</cp:lastModifiedBy>
  <cp:revision>251</cp:revision>
  <dcterms:created xsi:type="dcterms:W3CDTF">2002-04-08T15:27:17Z</dcterms:created>
  <dcterms:modified xsi:type="dcterms:W3CDTF">2012-06-19T17:33:36Z</dcterms:modified>
</cp:coreProperties>
</file>