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0233600" cy="31089600"/>
  <p:notesSz cx="9296400" cy="6858000"/>
  <p:defaultTextStyle>
    <a:defPPr>
      <a:defRPr lang="en-US"/>
    </a:defPPr>
    <a:lvl1pPr algn="l" rtl="0" fontAlgn="base">
      <a:spcBef>
        <a:spcPct val="0"/>
      </a:spcBef>
      <a:spcAft>
        <a:spcPct val="0"/>
      </a:spcAft>
      <a:defRPr sz="2200" kern="1200">
        <a:solidFill>
          <a:schemeClr val="tx1"/>
        </a:solidFill>
        <a:latin typeface="Times New Roman" pitchFamily="84" charset="0"/>
        <a:ea typeface="ＭＳ Ｐゴシック" pitchFamily="84" charset="-128"/>
        <a:cs typeface="ＭＳ Ｐゴシック" pitchFamily="84" charset="-128"/>
      </a:defRPr>
    </a:lvl1pPr>
    <a:lvl2pPr marL="457200" algn="l" rtl="0" fontAlgn="base">
      <a:spcBef>
        <a:spcPct val="0"/>
      </a:spcBef>
      <a:spcAft>
        <a:spcPct val="0"/>
      </a:spcAft>
      <a:defRPr sz="2200" kern="1200">
        <a:solidFill>
          <a:schemeClr val="tx1"/>
        </a:solidFill>
        <a:latin typeface="Times New Roman" pitchFamily="84" charset="0"/>
        <a:ea typeface="ＭＳ Ｐゴシック" pitchFamily="84" charset="-128"/>
        <a:cs typeface="ＭＳ Ｐゴシック" pitchFamily="84" charset="-128"/>
      </a:defRPr>
    </a:lvl2pPr>
    <a:lvl3pPr marL="914400" algn="l" rtl="0" fontAlgn="base">
      <a:spcBef>
        <a:spcPct val="0"/>
      </a:spcBef>
      <a:spcAft>
        <a:spcPct val="0"/>
      </a:spcAft>
      <a:defRPr sz="2200" kern="1200">
        <a:solidFill>
          <a:schemeClr val="tx1"/>
        </a:solidFill>
        <a:latin typeface="Times New Roman" pitchFamily="84" charset="0"/>
        <a:ea typeface="ＭＳ Ｐゴシック" pitchFamily="84" charset="-128"/>
        <a:cs typeface="ＭＳ Ｐゴシック" pitchFamily="84" charset="-128"/>
      </a:defRPr>
    </a:lvl3pPr>
    <a:lvl4pPr marL="1371600" algn="l" rtl="0" fontAlgn="base">
      <a:spcBef>
        <a:spcPct val="0"/>
      </a:spcBef>
      <a:spcAft>
        <a:spcPct val="0"/>
      </a:spcAft>
      <a:defRPr sz="2200" kern="1200">
        <a:solidFill>
          <a:schemeClr val="tx1"/>
        </a:solidFill>
        <a:latin typeface="Times New Roman" pitchFamily="84" charset="0"/>
        <a:ea typeface="ＭＳ Ｐゴシック" pitchFamily="84" charset="-128"/>
        <a:cs typeface="ＭＳ Ｐゴシック" pitchFamily="84" charset="-128"/>
      </a:defRPr>
    </a:lvl4pPr>
    <a:lvl5pPr marL="1828800" algn="l" rtl="0" fontAlgn="base">
      <a:spcBef>
        <a:spcPct val="0"/>
      </a:spcBef>
      <a:spcAft>
        <a:spcPct val="0"/>
      </a:spcAft>
      <a:defRPr sz="2200" kern="1200">
        <a:solidFill>
          <a:schemeClr val="tx1"/>
        </a:solidFill>
        <a:latin typeface="Times New Roman" pitchFamily="84" charset="0"/>
        <a:ea typeface="ＭＳ Ｐゴシック" pitchFamily="84" charset="-128"/>
        <a:cs typeface="ＭＳ Ｐゴシック" pitchFamily="84" charset="-128"/>
      </a:defRPr>
    </a:lvl5pPr>
    <a:lvl6pPr marL="2286000" algn="l" defTabSz="457200" rtl="0" eaLnBrk="1" latinLnBrk="0" hangingPunct="1">
      <a:defRPr sz="2200" kern="1200">
        <a:solidFill>
          <a:schemeClr val="tx1"/>
        </a:solidFill>
        <a:latin typeface="Times New Roman" pitchFamily="84" charset="0"/>
        <a:ea typeface="ＭＳ Ｐゴシック" pitchFamily="84" charset="-128"/>
        <a:cs typeface="ＭＳ Ｐゴシック" pitchFamily="84" charset="-128"/>
      </a:defRPr>
    </a:lvl6pPr>
    <a:lvl7pPr marL="2743200" algn="l" defTabSz="457200" rtl="0" eaLnBrk="1" latinLnBrk="0" hangingPunct="1">
      <a:defRPr sz="2200" kern="1200">
        <a:solidFill>
          <a:schemeClr val="tx1"/>
        </a:solidFill>
        <a:latin typeface="Times New Roman" pitchFamily="84" charset="0"/>
        <a:ea typeface="ＭＳ Ｐゴシック" pitchFamily="84" charset="-128"/>
        <a:cs typeface="ＭＳ Ｐゴシック" pitchFamily="84" charset="-128"/>
      </a:defRPr>
    </a:lvl7pPr>
    <a:lvl8pPr marL="3200400" algn="l" defTabSz="457200" rtl="0" eaLnBrk="1" latinLnBrk="0" hangingPunct="1">
      <a:defRPr sz="2200" kern="1200">
        <a:solidFill>
          <a:schemeClr val="tx1"/>
        </a:solidFill>
        <a:latin typeface="Times New Roman" pitchFamily="84" charset="0"/>
        <a:ea typeface="ＭＳ Ｐゴシック" pitchFamily="84" charset="-128"/>
        <a:cs typeface="ＭＳ Ｐゴシック" pitchFamily="84" charset="-128"/>
      </a:defRPr>
    </a:lvl8pPr>
    <a:lvl9pPr marL="3657600" algn="l" defTabSz="457200" rtl="0" eaLnBrk="1" latinLnBrk="0" hangingPunct="1">
      <a:defRPr sz="2200" kern="1200">
        <a:solidFill>
          <a:schemeClr val="tx1"/>
        </a:solidFill>
        <a:latin typeface="Times New Roman" pitchFamily="84" charset="0"/>
        <a:ea typeface="ＭＳ Ｐゴシック" pitchFamily="84" charset="-128"/>
        <a:cs typeface="ＭＳ Ｐゴシック" pitchFamily="84" charset="-128"/>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ptop"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8F6F6"/>
    <a:srgbClr val="8BE7F3"/>
    <a:srgbClr val="3399FF"/>
    <a:srgbClr val="008C9C"/>
    <a:srgbClr val="FF0000"/>
    <a:srgbClr val="823326"/>
    <a:srgbClr val="684F00"/>
    <a:srgbClr val="3A6E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98840" autoAdjust="0"/>
  </p:normalViewPr>
  <p:slideViewPr>
    <p:cSldViewPr>
      <p:cViewPr varScale="1">
        <p:scale>
          <a:sx n="23" d="100"/>
          <a:sy n="23" d="100"/>
        </p:scale>
        <p:origin x="-1344" y="-180"/>
      </p:cViewPr>
      <p:guideLst>
        <p:guide orient="horz" pos="9792"/>
        <p:guide pos="126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5900" cy="342900"/>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defTabSz="985838">
              <a:defRPr sz="1300">
                <a:latin typeface="Times New Roman" pitchFamily="18" charset="0"/>
                <a:ea typeface="+mn-ea"/>
                <a:cs typeface="+mn-cs"/>
              </a:defRPr>
            </a:lvl1pPr>
          </a:lstStyle>
          <a:p>
            <a:pPr>
              <a:defRPr/>
            </a:pPr>
            <a:endParaRPr lang="en-US"/>
          </a:p>
        </p:txBody>
      </p:sp>
      <p:sp>
        <p:nvSpPr>
          <p:cNvPr id="3075" name="Rectangle 3"/>
          <p:cNvSpPr>
            <a:spLocks noGrp="1" noChangeArrowheads="1"/>
          </p:cNvSpPr>
          <p:nvPr>
            <p:ph type="dt" sz="quarter" idx="1"/>
          </p:nvPr>
        </p:nvSpPr>
        <p:spPr bwMode="auto">
          <a:xfrm>
            <a:off x="5270500" y="0"/>
            <a:ext cx="4025900" cy="342900"/>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algn="r" defTabSz="985838">
              <a:defRPr sz="1300">
                <a:latin typeface="Times New Roman" pitchFamily="18" charset="0"/>
                <a:ea typeface="+mn-ea"/>
                <a:cs typeface="+mn-cs"/>
              </a:defRPr>
            </a:lvl1pPr>
          </a:lstStyle>
          <a:p>
            <a:pPr>
              <a:defRPr/>
            </a:pPr>
            <a:endParaRPr lang="en-US"/>
          </a:p>
        </p:txBody>
      </p:sp>
      <p:sp>
        <p:nvSpPr>
          <p:cNvPr id="3076" name="Rectangle 4"/>
          <p:cNvSpPr>
            <a:spLocks noGrp="1" noChangeArrowheads="1"/>
          </p:cNvSpPr>
          <p:nvPr>
            <p:ph type="ftr" sz="quarter" idx="2"/>
          </p:nvPr>
        </p:nvSpPr>
        <p:spPr bwMode="auto">
          <a:xfrm>
            <a:off x="0" y="6515100"/>
            <a:ext cx="4025900" cy="342900"/>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defTabSz="985838">
              <a:defRPr sz="1300">
                <a:latin typeface="Times New Roman" pitchFamily="18" charset="0"/>
                <a:ea typeface="+mn-ea"/>
                <a:cs typeface="+mn-cs"/>
              </a:defRPr>
            </a:lvl1pPr>
          </a:lstStyle>
          <a:p>
            <a:pPr>
              <a:defRPr/>
            </a:pPr>
            <a:endParaRPr lang="en-US"/>
          </a:p>
        </p:txBody>
      </p:sp>
      <p:sp>
        <p:nvSpPr>
          <p:cNvPr id="3077" name="Rectangle 5"/>
          <p:cNvSpPr>
            <a:spLocks noGrp="1" noChangeArrowheads="1"/>
          </p:cNvSpPr>
          <p:nvPr>
            <p:ph type="sldNum" sz="quarter" idx="3"/>
          </p:nvPr>
        </p:nvSpPr>
        <p:spPr bwMode="auto">
          <a:xfrm>
            <a:off x="5270500" y="6515100"/>
            <a:ext cx="4025900" cy="342900"/>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algn="r" defTabSz="985838">
              <a:defRPr sz="1300">
                <a:latin typeface="Times New Roman" pitchFamily="18" charset="0"/>
                <a:ea typeface="+mn-ea"/>
                <a:cs typeface="+mn-cs"/>
              </a:defRPr>
            </a:lvl1pPr>
          </a:lstStyle>
          <a:p>
            <a:pPr>
              <a:defRPr/>
            </a:pPr>
            <a:fld id="{8CB91528-5EE2-452B-86C0-D6D20D60FDC1}" type="slidenum">
              <a:rPr lang="en-US"/>
              <a:pPr>
                <a:defRPr/>
              </a:pPr>
              <a:t>‹#›</a:t>
            </a:fld>
            <a:endParaRPr lang="en-US"/>
          </a:p>
        </p:txBody>
      </p:sp>
    </p:spTree>
    <p:extLst>
      <p:ext uri="{BB962C8B-B14F-4D97-AF65-F5344CB8AC3E}">
        <p14:creationId xmlns:p14="http://schemas.microsoft.com/office/powerpoint/2010/main" val="19893463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4025900" cy="344488"/>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defTabSz="985838">
              <a:defRPr sz="1300">
                <a:latin typeface="Times New Roman" pitchFamily="18" charset="0"/>
                <a:ea typeface="+mn-ea"/>
                <a:cs typeface="+mn-cs"/>
              </a:defRPr>
            </a:lvl1pPr>
          </a:lstStyle>
          <a:p>
            <a:pPr>
              <a:defRPr/>
            </a:pPr>
            <a:endParaRPr lang="en-US"/>
          </a:p>
        </p:txBody>
      </p:sp>
      <p:sp>
        <p:nvSpPr>
          <p:cNvPr id="2051" name="Rectangle 3"/>
          <p:cNvSpPr>
            <a:spLocks noGrp="1" noChangeArrowheads="1"/>
          </p:cNvSpPr>
          <p:nvPr>
            <p:ph type="dt" idx="1"/>
          </p:nvPr>
        </p:nvSpPr>
        <p:spPr bwMode="auto">
          <a:xfrm>
            <a:off x="5270500" y="0"/>
            <a:ext cx="4025900" cy="344488"/>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algn="r" defTabSz="985838">
              <a:defRPr sz="1300">
                <a:latin typeface="Times New Roman" pitchFamily="18" charset="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2976563" y="519113"/>
            <a:ext cx="3346450" cy="2586037"/>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1238250" y="3279775"/>
            <a:ext cx="6819900" cy="3048000"/>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6500813"/>
            <a:ext cx="4025900" cy="344487"/>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defTabSz="985838">
              <a:defRPr sz="1300">
                <a:latin typeface="Times New Roman" pitchFamily="18" charset="0"/>
                <a:ea typeface="+mn-ea"/>
                <a:cs typeface="+mn-cs"/>
              </a:defRPr>
            </a:lvl1pPr>
          </a:lstStyle>
          <a:p>
            <a:pPr>
              <a:defRPr/>
            </a:pPr>
            <a:endParaRPr lang="en-US"/>
          </a:p>
        </p:txBody>
      </p:sp>
      <p:sp>
        <p:nvSpPr>
          <p:cNvPr id="2055" name="Rectangle 7"/>
          <p:cNvSpPr>
            <a:spLocks noGrp="1" noChangeArrowheads="1"/>
          </p:cNvSpPr>
          <p:nvPr>
            <p:ph type="sldNum" sz="quarter" idx="5"/>
          </p:nvPr>
        </p:nvSpPr>
        <p:spPr bwMode="auto">
          <a:xfrm>
            <a:off x="5270500" y="6500813"/>
            <a:ext cx="4025900" cy="344487"/>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algn="r" defTabSz="985838">
              <a:defRPr sz="1300">
                <a:latin typeface="Times New Roman" pitchFamily="18" charset="0"/>
                <a:ea typeface="+mn-ea"/>
                <a:cs typeface="+mn-cs"/>
              </a:defRPr>
            </a:lvl1pPr>
          </a:lstStyle>
          <a:p>
            <a:pPr>
              <a:defRPr/>
            </a:pPr>
            <a:fld id="{DC4AC7DF-8661-4657-AE52-76E72BFFF7E9}" type="slidenum">
              <a:rPr lang="en-US"/>
              <a:pPr>
                <a:defRPr/>
              </a:pPr>
              <a:t>‹#›</a:t>
            </a:fld>
            <a:endParaRPr lang="en-US"/>
          </a:p>
        </p:txBody>
      </p:sp>
    </p:spTree>
    <p:extLst>
      <p:ext uri="{BB962C8B-B14F-4D97-AF65-F5344CB8AC3E}">
        <p14:creationId xmlns:p14="http://schemas.microsoft.com/office/powerpoint/2010/main" val="34221868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pitchFamily="84" charset="-128"/>
        <a:cs typeface="ＭＳ Ｐゴシック" pitchFamily="84"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pitchFamily="8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pitchFamily="8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pitchFamily="8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pitchFamily="8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46693C75-8281-4023-97BF-B65A4E9EF4BD}" type="slidenum">
              <a:rPr lang="en-US" smtClean="0">
                <a:latin typeface="Times New Roman" pitchFamily="84" charset="0"/>
                <a:ea typeface="ＭＳ Ｐゴシック" pitchFamily="84" charset="-128"/>
                <a:cs typeface="ＭＳ Ｐゴシック" pitchFamily="84" charset="-128"/>
              </a:rPr>
              <a:pPr/>
              <a:t>1</a:t>
            </a:fld>
            <a:endParaRPr lang="en-US" smtClean="0">
              <a:latin typeface="Times New Roman" pitchFamily="84" charset="0"/>
              <a:ea typeface="ＭＳ Ｐゴシック" pitchFamily="84" charset="-128"/>
              <a:cs typeface="ＭＳ Ｐゴシック" pitchFamily="84" charset="-128"/>
            </a:endParaRPr>
          </a:p>
        </p:txBody>
      </p:sp>
      <p:sp>
        <p:nvSpPr>
          <p:cNvPr id="16386" name="Rectangle 2"/>
          <p:cNvSpPr>
            <a:spLocks noGrp="1" noRot="1" noChangeAspect="1" noChangeArrowheads="1" noTextEdit="1"/>
          </p:cNvSpPr>
          <p:nvPr>
            <p:ph type="sldImg"/>
          </p:nvPr>
        </p:nvSpPr>
        <p:spPr>
          <a:ln cap="flat"/>
        </p:spPr>
      </p:sp>
      <p:sp>
        <p:nvSpPr>
          <p:cNvPr id="16387" name="Rectangle 3"/>
          <p:cNvSpPr>
            <a:spLocks noGrp="1" noChangeArrowheads="1"/>
          </p:cNvSpPr>
          <p:nvPr>
            <p:ph type="body" idx="1"/>
          </p:nvPr>
        </p:nvSpPr>
        <p:spPr>
          <a:noFill/>
          <a:ln/>
        </p:spPr>
        <p:txBody>
          <a:bodyPr/>
          <a:lstStyle/>
          <a:p>
            <a:pPr eaLnBrk="1" hangingPunct="1"/>
            <a:endParaRPr lang="en-US" smtClean="0">
              <a:latin typeface="Times New Roman" pitchFamily="8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838" y="9658350"/>
            <a:ext cx="34197925" cy="66643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035675" y="17618075"/>
            <a:ext cx="28162250" cy="7943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097ACB-CBDA-4D96-A946-067519C697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F8BC6D-E083-4081-AB1F-866046AC0D2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667075" y="2763838"/>
            <a:ext cx="8548688" cy="2487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7838" y="2763838"/>
            <a:ext cx="25496837" cy="2487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41352CE-31BB-4139-A208-451A0B36ACB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6F1441-AD08-4208-8203-E6A83050989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175" y="19978688"/>
            <a:ext cx="34197925" cy="617378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178175" y="13177838"/>
            <a:ext cx="34197925" cy="68008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9841E51-5257-41F1-BBF3-3F785071125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7838" y="8982075"/>
            <a:ext cx="17022762" cy="18653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0193000" y="8982075"/>
            <a:ext cx="17022763" cy="18653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B8D1407-798E-44BE-AD3E-898956F094C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244600"/>
            <a:ext cx="36210875" cy="5181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11363" y="6959600"/>
            <a:ext cx="17776825"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11363" y="9859963"/>
            <a:ext cx="17776825"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437475" y="6959600"/>
            <a:ext cx="17784763"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437475" y="9859963"/>
            <a:ext cx="17784763"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F70689F-8E57-4127-8AA2-658116D3AC6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20783BC-74BC-4B68-9C5D-D1A3F4307D7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5C63F38-0A7C-4746-A103-D4A8199AD45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238250"/>
            <a:ext cx="13236575" cy="52673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730538" y="1238250"/>
            <a:ext cx="22491700" cy="265334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11363" y="6505575"/>
            <a:ext cx="13236575" cy="21266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BA58E2-216A-4DF8-9198-742DBEA8577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6700" y="21763038"/>
            <a:ext cx="24139525" cy="25685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886700" y="2778125"/>
            <a:ext cx="24139525" cy="186531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7886700" y="24331613"/>
            <a:ext cx="24139525" cy="3649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984394F-3E01-4C17-A42A-8B81FB43D02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17838" y="2763838"/>
            <a:ext cx="34197925" cy="5181600"/>
          </a:xfrm>
          <a:prstGeom prst="rect">
            <a:avLst/>
          </a:prstGeom>
          <a:noFill/>
          <a:ln w="9525">
            <a:noFill/>
            <a:miter lim="800000"/>
            <a:headEnd/>
            <a:tailEnd/>
          </a:ln>
        </p:spPr>
        <p:txBody>
          <a:bodyPr vert="horz" wrap="square" lIns="406840" tIns="204198" rIns="406840" bIns="20419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017838" y="8982075"/>
            <a:ext cx="34197925" cy="18653125"/>
          </a:xfrm>
          <a:prstGeom prst="rect">
            <a:avLst/>
          </a:prstGeom>
          <a:noFill/>
          <a:ln w="9525">
            <a:noFill/>
            <a:miter lim="800000"/>
            <a:headEnd/>
            <a:tailEnd/>
          </a:ln>
        </p:spPr>
        <p:txBody>
          <a:bodyPr vert="horz" wrap="square" lIns="406840" tIns="204198" rIns="406840" bIns="20419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017838" y="28325763"/>
            <a:ext cx="8382000" cy="2073275"/>
          </a:xfrm>
          <a:prstGeom prst="rect">
            <a:avLst/>
          </a:prstGeom>
          <a:noFill/>
          <a:ln w="9525">
            <a:noFill/>
            <a:miter lim="800000"/>
            <a:headEnd/>
            <a:tailEnd/>
          </a:ln>
          <a:effectLst/>
        </p:spPr>
        <p:txBody>
          <a:bodyPr vert="horz" wrap="square" lIns="406840" tIns="204198" rIns="406840" bIns="204198" numCol="1" anchor="t" anchorCtr="0" compatLnSpc="1">
            <a:prstTxWarp prst="textNoShape">
              <a:avLst/>
            </a:prstTxWarp>
          </a:bodyPr>
          <a:lstStyle>
            <a:lvl1pPr>
              <a:defRPr sz="6200">
                <a:latin typeface="Times New Roman" pitchFamily="18"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13746163" y="28325763"/>
            <a:ext cx="12741275" cy="2073275"/>
          </a:xfrm>
          <a:prstGeom prst="rect">
            <a:avLst/>
          </a:prstGeom>
          <a:noFill/>
          <a:ln w="9525">
            <a:noFill/>
            <a:miter lim="800000"/>
            <a:headEnd/>
            <a:tailEnd/>
          </a:ln>
          <a:effectLst/>
        </p:spPr>
        <p:txBody>
          <a:bodyPr vert="horz" wrap="square" lIns="406840" tIns="204198" rIns="406840" bIns="204198" numCol="1" anchor="t" anchorCtr="0" compatLnSpc="1">
            <a:prstTxWarp prst="textNoShape">
              <a:avLst/>
            </a:prstTxWarp>
          </a:bodyPr>
          <a:lstStyle>
            <a:lvl1pPr algn="ctr">
              <a:defRPr sz="6200">
                <a:latin typeface="Times New Roman" pitchFamily="18"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28833763" y="28325763"/>
            <a:ext cx="8382000" cy="2073275"/>
          </a:xfrm>
          <a:prstGeom prst="rect">
            <a:avLst/>
          </a:prstGeom>
          <a:noFill/>
          <a:ln w="9525">
            <a:noFill/>
            <a:miter lim="800000"/>
            <a:headEnd/>
            <a:tailEnd/>
          </a:ln>
          <a:effectLst/>
        </p:spPr>
        <p:txBody>
          <a:bodyPr vert="horz" wrap="square" lIns="406840" tIns="204198" rIns="406840" bIns="204198" numCol="1" anchor="t" anchorCtr="0" compatLnSpc="1">
            <a:prstTxWarp prst="textNoShape">
              <a:avLst/>
            </a:prstTxWarp>
          </a:bodyPr>
          <a:lstStyle>
            <a:lvl1pPr algn="r">
              <a:defRPr sz="6200">
                <a:latin typeface="Times New Roman" pitchFamily="18" charset="0"/>
                <a:ea typeface="+mn-ea"/>
                <a:cs typeface="+mn-cs"/>
              </a:defRPr>
            </a:lvl1pPr>
          </a:lstStyle>
          <a:p>
            <a:pPr>
              <a:defRPr/>
            </a:pPr>
            <a:fld id="{BD783E93-B29F-4BD3-920F-B3DA2F2C5F4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075113" rtl="0" eaLnBrk="0" fontAlgn="base" hangingPunct="0">
        <a:spcBef>
          <a:spcPct val="0"/>
        </a:spcBef>
        <a:spcAft>
          <a:spcPct val="0"/>
        </a:spcAft>
        <a:defRPr sz="19600">
          <a:solidFill>
            <a:schemeClr val="tx2"/>
          </a:solidFill>
          <a:latin typeface="+mj-lt"/>
          <a:ea typeface="ＭＳ Ｐゴシック" pitchFamily="84" charset="-128"/>
          <a:cs typeface="ＭＳ Ｐゴシック" pitchFamily="84" charset="-128"/>
        </a:defRPr>
      </a:lvl1pPr>
      <a:lvl2pPr algn="ctr" defTabSz="4075113" rtl="0" eaLnBrk="0" fontAlgn="base" hangingPunct="0">
        <a:spcBef>
          <a:spcPct val="0"/>
        </a:spcBef>
        <a:spcAft>
          <a:spcPct val="0"/>
        </a:spcAft>
        <a:defRPr sz="19600">
          <a:solidFill>
            <a:schemeClr val="tx2"/>
          </a:solidFill>
          <a:latin typeface="Times New Roman" pitchFamily="18" charset="0"/>
          <a:ea typeface="ＭＳ Ｐゴシック" pitchFamily="84" charset="-128"/>
          <a:cs typeface="ＭＳ Ｐゴシック" pitchFamily="84" charset="-128"/>
        </a:defRPr>
      </a:lvl2pPr>
      <a:lvl3pPr algn="ctr" defTabSz="4075113" rtl="0" eaLnBrk="0" fontAlgn="base" hangingPunct="0">
        <a:spcBef>
          <a:spcPct val="0"/>
        </a:spcBef>
        <a:spcAft>
          <a:spcPct val="0"/>
        </a:spcAft>
        <a:defRPr sz="19600">
          <a:solidFill>
            <a:schemeClr val="tx2"/>
          </a:solidFill>
          <a:latin typeface="Times New Roman" pitchFamily="18" charset="0"/>
          <a:ea typeface="ＭＳ Ｐゴシック" pitchFamily="84" charset="-128"/>
          <a:cs typeface="ＭＳ Ｐゴシック" pitchFamily="84" charset="-128"/>
        </a:defRPr>
      </a:lvl3pPr>
      <a:lvl4pPr algn="ctr" defTabSz="4075113" rtl="0" eaLnBrk="0" fontAlgn="base" hangingPunct="0">
        <a:spcBef>
          <a:spcPct val="0"/>
        </a:spcBef>
        <a:spcAft>
          <a:spcPct val="0"/>
        </a:spcAft>
        <a:defRPr sz="19600">
          <a:solidFill>
            <a:schemeClr val="tx2"/>
          </a:solidFill>
          <a:latin typeface="Times New Roman" pitchFamily="18" charset="0"/>
          <a:ea typeface="ＭＳ Ｐゴシック" pitchFamily="84" charset="-128"/>
          <a:cs typeface="ＭＳ Ｐゴシック" pitchFamily="84" charset="-128"/>
        </a:defRPr>
      </a:lvl4pPr>
      <a:lvl5pPr algn="ctr" defTabSz="4075113" rtl="0" eaLnBrk="0" fontAlgn="base" hangingPunct="0">
        <a:spcBef>
          <a:spcPct val="0"/>
        </a:spcBef>
        <a:spcAft>
          <a:spcPct val="0"/>
        </a:spcAft>
        <a:defRPr sz="19600">
          <a:solidFill>
            <a:schemeClr val="tx2"/>
          </a:solidFill>
          <a:latin typeface="Times New Roman" pitchFamily="18" charset="0"/>
          <a:ea typeface="ＭＳ Ｐゴシック" pitchFamily="84" charset="-128"/>
          <a:cs typeface="ＭＳ Ｐゴシック" pitchFamily="84" charset="-128"/>
        </a:defRPr>
      </a:lvl5pPr>
      <a:lvl6pPr marL="457200" algn="ctr" defTabSz="4075113" rtl="0" fontAlgn="base">
        <a:spcBef>
          <a:spcPct val="0"/>
        </a:spcBef>
        <a:spcAft>
          <a:spcPct val="0"/>
        </a:spcAft>
        <a:defRPr sz="19600">
          <a:solidFill>
            <a:schemeClr val="tx2"/>
          </a:solidFill>
          <a:latin typeface="Times New Roman" pitchFamily="18" charset="0"/>
        </a:defRPr>
      </a:lvl6pPr>
      <a:lvl7pPr marL="914400" algn="ctr" defTabSz="4075113" rtl="0" fontAlgn="base">
        <a:spcBef>
          <a:spcPct val="0"/>
        </a:spcBef>
        <a:spcAft>
          <a:spcPct val="0"/>
        </a:spcAft>
        <a:defRPr sz="19600">
          <a:solidFill>
            <a:schemeClr val="tx2"/>
          </a:solidFill>
          <a:latin typeface="Times New Roman" pitchFamily="18" charset="0"/>
        </a:defRPr>
      </a:lvl7pPr>
      <a:lvl8pPr marL="1371600" algn="ctr" defTabSz="4075113" rtl="0" fontAlgn="base">
        <a:spcBef>
          <a:spcPct val="0"/>
        </a:spcBef>
        <a:spcAft>
          <a:spcPct val="0"/>
        </a:spcAft>
        <a:defRPr sz="19600">
          <a:solidFill>
            <a:schemeClr val="tx2"/>
          </a:solidFill>
          <a:latin typeface="Times New Roman" pitchFamily="18" charset="0"/>
        </a:defRPr>
      </a:lvl8pPr>
      <a:lvl9pPr marL="1828800" algn="ctr" defTabSz="4075113" rtl="0" fontAlgn="base">
        <a:spcBef>
          <a:spcPct val="0"/>
        </a:spcBef>
        <a:spcAft>
          <a:spcPct val="0"/>
        </a:spcAft>
        <a:defRPr sz="19600">
          <a:solidFill>
            <a:schemeClr val="tx2"/>
          </a:solidFill>
          <a:latin typeface="Times New Roman" pitchFamily="18" charset="0"/>
        </a:defRPr>
      </a:lvl9pPr>
    </p:titleStyle>
    <p:bodyStyle>
      <a:lvl1pPr marL="1528763" indent="-1528763" algn="l" defTabSz="4075113" rtl="0" eaLnBrk="0" fontAlgn="base" hangingPunct="0">
        <a:spcBef>
          <a:spcPct val="20000"/>
        </a:spcBef>
        <a:spcAft>
          <a:spcPct val="0"/>
        </a:spcAft>
        <a:buChar char="•"/>
        <a:defRPr sz="14300">
          <a:solidFill>
            <a:schemeClr val="tx1"/>
          </a:solidFill>
          <a:latin typeface="+mn-lt"/>
          <a:ea typeface="ＭＳ Ｐゴシック" pitchFamily="84" charset="-128"/>
          <a:cs typeface="ＭＳ Ｐゴシック" pitchFamily="84" charset="-128"/>
        </a:defRPr>
      </a:lvl1pPr>
      <a:lvl2pPr marL="3303588" indent="-1265238" algn="l" defTabSz="4075113" rtl="0" eaLnBrk="0" fontAlgn="base" hangingPunct="0">
        <a:spcBef>
          <a:spcPct val="20000"/>
        </a:spcBef>
        <a:spcAft>
          <a:spcPct val="0"/>
        </a:spcAft>
        <a:buChar char="–"/>
        <a:defRPr sz="12500">
          <a:solidFill>
            <a:schemeClr val="tx1"/>
          </a:solidFill>
          <a:latin typeface="+mn-lt"/>
          <a:ea typeface="ＭＳ Ｐゴシック" pitchFamily="84" charset="-128"/>
        </a:defRPr>
      </a:lvl2pPr>
      <a:lvl3pPr marL="5094288" indent="-1019175" algn="l" defTabSz="4075113" rtl="0" eaLnBrk="0" fontAlgn="base" hangingPunct="0">
        <a:spcBef>
          <a:spcPct val="20000"/>
        </a:spcBef>
        <a:spcAft>
          <a:spcPct val="0"/>
        </a:spcAft>
        <a:buChar char="•"/>
        <a:defRPr sz="10700">
          <a:solidFill>
            <a:schemeClr val="tx1"/>
          </a:solidFill>
          <a:latin typeface="+mn-lt"/>
          <a:ea typeface="ＭＳ Ｐゴシック" pitchFamily="84" charset="-128"/>
        </a:defRPr>
      </a:lvl3pPr>
      <a:lvl4pPr marL="7132638" indent="-1019175" algn="l" defTabSz="4075113" rtl="0" eaLnBrk="0" fontAlgn="base" hangingPunct="0">
        <a:spcBef>
          <a:spcPct val="20000"/>
        </a:spcBef>
        <a:spcAft>
          <a:spcPct val="0"/>
        </a:spcAft>
        <a:buChar char="–"/>
        <a:defRPr sz="8900">
          <a:solidFill>
            <a:schemeClr val="tx1"/>
          </a:solidFill>
          <a:latin typeface="+mn-lt"/>
          <a:ea typeface="ＭＳ Ｐゴシック" pitchFamily="84" charset="-128"/>
        </a:defRPr>
      </a:lvl4pPr>
      <a:lvl5pPr marL="9169400" indent="-1017588" algn="l" defTabSz="4075113" rtl="0" eaLnBrk="0" fontAlgn="base" hangingPunct="0">
        <a:spcBef>
          <a:spcPct val="20000"/>
        </a:spcBef>
        <a:spcAft>
          <a:spcPct val="0"/>
        </a:spcAft>
        <a:buChar char="»"/>
        <a:defRPr sz="8900">
          <a:solidFill>
            <a:schemeClr val="tx1"/>
          </a:solidFill>
          <a:latin typeface="+mn-lt"/>
          <a:ea typeface="ＭＳ Ｐゴシック" pitchFamily="84" charset="-128"/>
        </a:defRPr>
      </a:lvl5pPr>
      <a:lvl6pPr marL="9626600" indent="-1017588" algn="l" defTabSz="4075113" rtl="0" fontAlgn="base">
        <a:spcBef>
          <a:spcPct val="20000"/>
        </a:spcBef>
        <a:spcAft>
          <a:spcPct val="0"/>
        </a:spcAft>
        <a:buChar char="»"/>
        <a:defRPr sz="8900">
          <a:solidFill>
            <a:schemeClr val="tx1"/>
          </a:solidFill>
          <a:latin typeface="+mn-lt"/>
        </a:defRPr>
      </a:lvl6pPr>
      <a:lvl7pPr marL="10083800" indent="-1017588" algn="l" defTabSz="4075113" rtl="0" fontAlgn="base">
        <a:spcBef>
          <a:spcPct val="20000"/>
        </a:spcBef>
        <a:spcAft>
          <a:spcPct val="0"/>
        </a:spcAft>
        <a:buChar char="»"/>
        <a:defRPr sz="8900">
          <a:solidFill>
            <a:schemeClr val="tx1"/>
          </a:solidFill>
          <a:latin typeface="+mn-lt"/>
        </a:defRPr>
      </a:lvl7pPr>
      <a:lvl8pPr marL="10541000" indent="-1017588" algn="l" defTabSz="4075113" rtl="0" fontAlgn="base">
        <a:spcBef>
          <a:spcPct val="20000"/>
        </a:spcBef>
        <a:spcAft>
          <a:spcPct val="0"/>
        </a:spcAft>
        <a:buChar char="»"/>
        <a:defRPr sz="8900">
          <a:solidFill>
            <a:schemeClr val="tx1"/>
          </a:solidFill>
          <a:latin typeface="+mn-lt"/>
        </a:defRPr>
      </a:lvl8pPr>
      <a:lvl9pPr marL="10998200" indent="-1017588" algn="l" defTabSz="4075113" rtl="0" fontAlgn="base">
        <a:spcBef>
          <a:spcPct val="20000"/>
        </a:spcBef>
        <a:spcAft>
          <a:spcPct val="0"/>
        </a:spcAft>
        <a:buChar char="»"/>
        <a:defRPr sz="8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descr="http://www.donnerplumbing.com/wp-content/gallery/maintenance-and-service/UNMH2.jpg"/>
          <p:cNvPicPr>
            <a:picLocks noChangeAspect="1" noChangeArrowheads="1"/>
          </p:cNvPicPr>
          <p:nvPr/>
        </p:nvPicPr>
        <p:blipFill>
          <a:blip r:embed="rId3" cstate="print">
            <a:lum bright="66000" contrast="-76000"/>
          </a:blip>
          <a:srcRect/>
          <a:stretch>
            <a:fillRect/>
          </a:stretch>
        </p:blipFill>
        <p:spPr bwMode="auto">
          <a:xfrm>
            <a:off x="0" y="5105400"/>
            <a:ext cx="13030200" cy="18440400"/>
          </a:xfrm>
          <a:prstGeom prst="rect">
            <a:avLst/>
          </a:prstGeom>
          <a:noFill/>
          <a:ln w="9525">
            <a:noFill/>
            <a:miter lim="800000"/>
            <a:headEnd/>
            <a:tailEnd/>
          </a:ln>
        </p:spPr>
      </p:pic>
      <p:pic>
        <p:nvPicPr>
          <p:cNvPr id="15362" name="Picture 26" descr="56959-w416.jpg"/>
          <p:cNvPicPr>
            <a:picLocks noChangeAspect="1"/>
          </p:cNvPicPr>
          <p:nvPr/>
        </p:nvPicPr>
        <p:blipFill>
          <a:blip r:embed="rId4" cstate="print">
            <a:lum bright="72000" contrast="-64000"/>
          </a:blip>
          <a:srcRect/>
          <a:stretch>
            <a:fillRect/>
          </a:stretch>
        </p:blipFill>
        <p:spPr bwMode="auto">
          <a:xfrm>
            <a:off x="27821656" y="17056968"/>
            <a:ext cx="12411944" cy="12241360"/>
          </a:xfrm>
          <a:prstGeom prst="rect">
            <a:avLst/>
          </a:prstGeom>
          <a:noFill/>
          <a:ln w="9525">
            <a:noFill/>
            <a:miter lim="800000"/>
            <a:headEnd/>
            <a:tailEnd/>
          </a:ln>
        </p:spPr>
      </p:pic>
      <p:sp>
        <p:nvSpPr>
          <p:cNvPr id="15363" name="Text Box 30"/>
          <p:cNvSpPr txBox="1">
            <a:spLocks noChangeArrowheads="1"/>
          </p:cNvSpPr>
          <p:nvPr/>
        </p:nvSpPr>
        <p:spPr bwMode="auto">
          <a:xfrm>
            <a:off x="381000" y="5105400"/>
            <a:ext cx="12877800" cy="12954000"/>
          </a:xfrm>
          <a:prstGeom prst="rect">
            <a:avLst/>
          </a:prstGeom>
          <a:noFill/>
          <a:ln w="12700">
            <a:noFill/>
            <a:miter lim="800000"/>
            <a:headEnd type="none" w="sm" len="sm"/>
            <a:tailEnd type="none" w="sm" len="sm"/>
          </a:ln>
        </p:spPr>
        <p:txBody>
          <a:bodyPr lIns="89102" tIns="44553" rIns="89102" bIns="44553">
            <a:prstTxWarp prst="textNoShape">
              <a:avLst/>
            </a:prstTxWarp>
          </a:bodyPr>
          <a:lstStyle/>
          <a:p>
            <a:endParaRPr lang="en-US" sz="3200"/>
          </a:p>
          <a:p>
            <a:endParaRPr lang="en-US" sz="3200"/>
          </a:p>
          <a:p>
            <a:pPr algn="just"/>
            <a:endParaRPr lang="en-US" sz="3200">
              <a:solidFill>
                <a:srgbClr val="000000"/>
              </a:solidFill>
              <a:ea typeface="Times New Roman" pitchFamily="84" charset="0"/>
              <a:cs typeface="Times New Roman" pitchFamily="84" charset="0"/>
            </a:endParaRPr>
          </a:p>
        </p:txBody>
      </p:sp>
      <p:sp>
        <p:nvSpPr>
          <p:cNvPr id="15364" name="Rectangle 3"/>
          <p:cNvSpPr>
            <a:spLocks noChangeArrowheads="1"/>
          </p:cNvSpPr>
          <p:nvPr/>
        </p:nvSpPr>
        <p:spPr bwMode="auto">
          <a:xfrm>
            <a:off x="533400" y="0"/>
            <a:ext cx="27660600" cy="3937000"/>
          </a:xfrm>
          <a:prstGeom prst="rect">
            <a:avLst/>
          </a:prstGeom>
          <a:noFill/>
          <a:ln w="9525">
            <a:noFill/>
            <a:miter lim="800000"/>
            <a:headEnd/>
            <a:tailEnd/>
          </a:ln>
        </p:spPr>
        <p:txBody>
          <a:bodyPr lIns="85082" tIns="41767" rIns="85082" bIns="41767">
            <a:prstTxWarp prst="textNoShape">
              <a:avLst/>
            </a:prstTxWarp>
            <a:spAutoFit/>
          </a:bodyPr>
          <a:lstStyle/>
          <a:p>
            <a:r>
              <a:rPr lang="en-US" sz="6000" b="1" dirty="0">
                <a:latin typeface="Garamond" pitchFamily="84" charset="0"/>
              </a:rPr>
              <a:t>Providing brief addictions treatment in an emergency department:</a:t>
            </a:r>
            <a:r>
              <a:rPr lang="en-US" sz="4000" dirty="0">
                <a:latin typeface="Garamond" pitchFamily="84" charset="0"/>
              </a:rPr>
              <a:t/>
            </a:r>
            <a:br>
              <a:rPr lang="en-US" sz="4000" dirty="0">
                <a:latin typeface="Garamond" pitchFamily="84" charset="0"/>
              </a:rPr>
            </a:br>
            <a:r>
              <a:rPr lang="en-US" sz="4400" b="1" dirty="0">
                <a:latin typeface="Garamond" pitchFamily="84" charset="0"/>
              </a:rPr>
              <a:t>Experiences of University of New Mexico Hospital research interventionists in the SMART-ED trial</a:t>
            </a:r>
            <a:endParaRPr lang="en-US" sz="4000" b="1" dirty="0">
              <a:latin typeface="Garamond" pitchFamily="84" charset="0"/>
            </a:endParaRPr>
          </a:p>
          <a:p>
            <a:endParaRPr lang="en-US" sz="3200" dirty="0">
              <a:latin typeface="Garamond" pitchFamily="84" charset="0"/>
            </a:endParaRPr>
          </a:p>
          <a:p>
            <a:r>
              <a:rPr lang="en-US" sz="3200" dirty="0">
                <a:latin typeface="Garamond" pitchFamily="84" charset="0"/>
              </a:rPr>
              <a:t>C.A. FitzGerald</a:t>
            </a:r>
            <a:r>
              <a:rPr lang="en-US" sz="3200" baseline="30000" dirty="0">
                <a:latin typeface="Garamond" pitchFamily="84" charset="0"/>
              </a:rPr>
              <a:t>1</a:t>
            </a:r>
            <a:r>
              <a:rPr lang="en-US" sz="3200" dirty="0">
                <a:latin typeface="Garamond" pitchFamily="84" charset="0"/>
              </a:rPr>
              <a:t>,</a:t>
            </a:r>
            <a:r>
              <a:rPr lang="en-US" sz="3200" baseline="30000" dirty="0">
                <a:latin typeface="Garamond" pitchFamily="84" charset="0"/>
              </a:rPr>
              <a:t> </a:t>
            </a:r>
            <a:r>
              <a:rPr lang="en-US" sz="3200" dirty="0">
                <a:latin typeface="Garamond" pitchFamily="84" charset="0"/>
              </a:rPr>
              <a:t> M.J. Martinez</a:t>
            </a:r>
            <a:r>
              <a:rPr lang="en-US" sz="3200" baseline="30000" dirty="0">
                <a:latin typeface="Garamond" pitchFamily="84" charset="0"/>
              </a:rPr>
              <a:t>1</a:t>
            </a:r>
            <a:r>
              <a:rPr lang="en-US" sz="3200" dirty="0">
                <a:latin typeface="Garamond" pitchFamily="84" charset="0"/>
              </a:rPr>
              <a:t>, D.T. Garcia</a:t>
            </a:r>
            <a:r>
              <a:rPr lang="en-US" sz="3200" baseline="30000" dirty="0">
                <a:latin typeface="Garamond" pitchFamily="84" charset="0"/>
              </a:rPr>
              <a:t>1</a:t>
            </a:r>
            <a:r>
              <a:rPr lang="en-US" sz="3200" dirty="0">
                <a:latin typeface="Garamond" pitchFamily="84" charset="0"/>
              </a:rPr>
              <a:t>, C. Crandall</a:t>
            </a:r>
            <a:r>
              <a:rPr lang="en-US" sz="3200" baseline="30000" dirty="0">
                <a:latin typeface="Garamond" pitchFamily="84" charset="0"/>
              </a:rPr>
              <a:t>1</a:t>
            </a:r>
            <a:r>
              <a:rPr lang="en-US" sz="3200" dirty="0">
                <a:latin typeface="Garamond" pitchFamily="84" charset="0"/>
              </a:rPr>
              <a:t>, A.A. Forcehimes</a:t>
            </a:r>
            <a:r>
              <a:rPr lang="en-US" sz="3200" baseline="30000" dirty="0">
                <a:latin typeface="Garamond" pitchFamily="84" charset="0"/>
              </a:rPr>
              <a:t>2 </a:t>
            </a:r>
            <a:r>
              <a:rPr lang="en-US" sz="3200" dirty="0">
                <a:latin typeface="Garamond" pitchFamily="84" charset="0"/>
              </a:rPr>
              <a:t>, M.P. Bogenschutz</a:t>
            </a:r>
            <a:r>
              <a:rPr lang="en-US" sz="3200" baseline="30000" dirty="0">
                <a:latin typeface="Garamond" pitchFamily="84" charset="0"/>
              </a:rPr>
              <a:t>2</a:t>
            </a:r>
          </a:p>
          <a:p>
            <a:endParaRPr lang="en-US" sz="2400" baseline="30000" dirty="0">
              <a:latin typeface="Garamond" pitchFamily="84" charset="0"/>
            </a:endParaRPr>
          </a:p>
          <a:p>
            <a:endParaRPr lang="en-US" sz="3200" baseline="30000" dirty="0">
              <a:latin typeface="Garamond" pitchFamily="84" charset="0"/>
            </a:endParaRPr>
          </a:p>
          <a:p>
            <a:r>
              <a:rPr lang="en-US" sz="2400" baseline="30000" dirty="0">
                <a:latin typeface="Garamond" pitchFamily="84" charset="0"/>
              </a:rPr>
              <a:t>1</a:t>
            </a:r>
            <a:r>
              <a:rPr lang="en-US" sz="2400" dirty="0">
                <a:latin typeface="Garamond" pitchFamily="84" charset="0"/>
              </a:rPr>
              <a:t>University of New Mexico School of Medicine, Department of Emergency Medicine</a:t>
            </a:r>
          </a:p>
          <a:p>
            <a:r>
              <a:rPr lang="en-US" sz="2400" baseline="30000" dirty="0">
                <a:latin typeface="Garamond" pitchFamily="84" charset="0"/>
              </a:rPr>
              <a:t>2</a:t>
            </a:r>
            <a:r>
              <a:rPr lang="en-US" sz="2400" dirty="0">
                <a:latin typeface="Garamond" pitchFamily="84" charset="0"/>
              </a:rPr>
              <a:t>University of New Mexico Center on Alcoholism, Substance Abuse, &amp; Addictions</a:t>
            </a:r>
          </a:p>
        </p:txBody>
      </p:sp>
      <p:sp>
        <p:nvSpPr>
          <p:cNvPr id="15365" name="Rectangle 4"/>
          <p:cNvSpPr>
            <a:spLocks noChangeArrowheads="1"/>
          </p:cNvSpPr>
          <p:nvPr/>
        </p:nvSpPr>
        <p:spPr bwMode="auto">
          <a:xfrm>
            <a:off x="0" y="4343400"/>
            <a:ext cx="13030200" cy="904256"/>
          </a:xfrm>
          <a:prstGeom prst="rect">
            <a:avLst/>
          </a:prstGeom>
          <a:gradFill rotWithShape="1">
            <a:gsLst>
              <a:gs pos="0">
                <a:srgbClr val="760000"/>
              </a:gs>
              <a:gs pos="50000">
                <a:srgbClr val="FF0000"/>
              </a:gs>
              <a:gs pos="100000">
                <a:srgbClr val="760000"/>
              </a:gs>
            </a:gsLst>
            <a:lin ang="5400000" scaled="1"/>
          </a:gradFill>
          <a:ln w="9525">
            <a:noFill/>
            <a:miter lim="800000"/>
            <a:headEnd/>
            <a:tailEnd/>
          </a:ln>
        </p:spPr>
        <p:txBody>
          <a:bodyPr lIns="89721" tIns="44865" rIns="89721" bIns="44865">
            <a:prstTxWarp prst="textNoShape">
              <a:avLst/>
            </a:prstTxWarp>
          </a:bodyPr>
          <a:lstStyle/>
          <a:p>
            <a:pPr algn="ctr" defTabSz="892175">
              <a:spcBef>
                <a:spcPct val="50000"/>
              </a:spcBef>
            </a:pPr>
            <a:r>
              <a:rPr lang="en-US" sz="4000" b="1">
                <a:latin typeface="Arial Unicode MS" pitchFamily="84" charset="0"/>
                <a:ea typeface="Arial Unicode MS" pitchFamily="84" charset="0"/>
                <a:cs typeface="Arial Unicode MS" pitchFamily="84" charset="0"/>
              </a:rPr>
              <a:t>INTRODUCTION</a:t>
            </a:r>
          </a:p>
        </p:txBody>
      </p:sp>
      <p:sp>
        <p:nvSpPr>
          <p:cNvPr id="15366" name="Rectangle 5"/>
          <p:cNvSpPr>
            <a:spLocks noChangeArrowheads="1"/>
          </p:cNvSpPr>
          <p:nvPr/>
        </p:nvSpPr>
        <p:spPr bwMode="auto">
          <a:xfrm>
            <a:off x="-45440" y="23545800"/>
            <a:ext cx="13106400" cy="838200"/>
          </a:xfrm>
          <a:prstGeom prst="rect">
            <a:avLst/>
          </a:prstGeom>
          <a:gradFill rotWithShape="1">
            <a:gsLst>
              <a:gs pos="0">
                <a:srgbClr val="760000"/>
              </a:gs>
              <a:gs pos="50000">
                <a:srgbClr val="FF0000"/>
              </a:gs>
              <a:gs pos="100000">
                <a:srgbClr val="760000"/>
              </a:gs>
            </a:gsLst>
            <a:lin ang="5400000" scaled="1"/>
          </a:gradFill>
          <a:ln w="9525">
            <a:noFill/>
            <a:miter lim="800000"/>
            <a:headEnd/>
            <a:tailEnd/>
          </a:ln>
        </p:spPr>
        <p:txBody>
          <a:bodyPr lIns="89721" tIns="44865" rIns="89721" bIns="44865">
            <a:prstTxWarp prst="textNoShape">
              <a:avLst/>
            </a:prstTxWarp>
          </a:bodyPr>
          <a:lstStyle/>
          <a:p>
            <a:pPr algn="ctr" defTabSz="892175">
              <a:spcBef>
                <a:spcPct val="50000"/>
              </a:spcBef>
            </a:pPr>
            <a:r>
              <a:rPr lang="en-US" sz="4000" b="1">
                <a:latin typeface="Arial Unicode MS" pitchFamily="84" charset="0"/>
                <a:ea typeface="Arial Unicode MS" pitchFamily="84" charset="0"/>
                <a:cs typeface="Arial Unicode MS" pitchFamily="84" charset="0"/>
              </a:rPr>
              <a:t>METHOD</a:t>
            </a:r>
          </a:p>
        </p:txBody>
      </p:sp>
      <p:sp>
        <p:nvSpPr>
          <p:cNvPr id="15367" name="Rectangle 6"/>
          <p:cNvSpPr>
            <a:spLocks noChangeArrowheads="1"/>
          </p:cNvSpPr>
          <p:nvPr/>
        </p:nvSpPr>
        <p:spPr bwMode="auto">
          <a:xfrm>
            <a:off x="13060016" y="4383560"/>
            <a:ext cx="14545616" cy="864096"/>
          </a:xfrm>
          <a:prstGeom prst="rect">
            <a:avLst/>
          </a:prstGeom>
          <a:gradFill rotWithShape="1">
            <a:gsLst>
              <a:gs pos="0">
                <a:srgbClr val="760000"/>
              </a:gs>
              <a:gs pos="50000">
                <a:srgbClr val="FF0000"/>
              </a:gs>
              <a:gs pos="100000">
                <a:srgbClr val="760000"/>
              </a:gs>
            </a:gsLst>
            <a:lin ang="5400000" scaled="1"/>
          </a:gradFill>
          <a:ln w="9525">
            <a:noFill/>
            <a:miter lim="800000"/>
            <a:headEnd/>
            <a:tailEnd/>
          </a:ln>
        </p:spPr>
        <p:txBody>
          <a:bodyPr lIns="89721" tIns="44865" rIns="89721" bIns="44865">
            <a:prstTxWarp prst="textNoShape">
              <a:avLst/>
            </a:prstTxWarp>
          </a:bodyPr>
          <a:lstStyle/>
          <a:p>
            <a:pPr algn="ctr" defTabSz="892175">
              <a:spcBef>
                <a:spcPct val="50000"/>
              </a:spcBef>
            </a:pPr>
            <a:r>
              <a:rPr lang="en-US" sz="4000" b="1" dirty="0">
                <a:latin typeface="Arial Unicode MS" pitchFamily="84" charset="0"/>
                <a:ea typeface="Arial Unicode MS" pitchFamily="84" charset="0"/>
                <a:cs typeface="Arial Unicode MS" pitchFamily="84" charset="0"/>
              </a:rPr>
              <a:t>RESULTS</a:t>
            </a:r>
          </a:p>
        </p:txBody>
      </p:sp>
      <p:sp>
        <p:nvSpPr>
          <p:cNvPr id="15368" name="Rectangle 7"/>
          <p:cNvSpPr>
            <a:spLocks noChangeArrowheads="1"/>
          </p:cNvSpPr>
          <p:nvPr/>
        </p:nvSpPr>
        <p:spPr bwMode="auto">
          <a:xfrm>
            <a:off x="27677640" y="16408896"/>
            <a:ext cx="12555960" cy="792088"/>
          </a:xfrm>
          <a:prstGeom prst="rect">
            <a:avLst/>
          </a:prstGeom>
          <a:gradFill rotWithShape="1">
            <a:gsLst>
              <a:gs pos="0">
                <a:srgbClr val="760000"/>
              </a:gs>
              <a:gs pos="50000">
                <a:srgbClr val="FF0000"/>
              </a:gs>
              <a:gs pos="100000">
                <a:srgbClr val="760000"/>
              </a:gs>
            </a:gsLst>
            <a:lin ang="5400000" scaled="1"/>
          </a:gradFill>
          <a:ln w="9525">
            <a:noFill/>
            <a:miter lim="800000"/>
            <a:headEnd/>
            <a:tailEnd/>
          </a:ln>
        </p:spPr>
        <p:txBody>
          <a:bodyPr lIns="89721" tIns="44865" rIns="89721" bIns="44865">
            <a:prstTxWarp prst="textNoShape">
              <a:avLst/>
            </a:prstTxWarp>
          </a:bodyPr>
          <a:lstStyle/>
          <a:p>
            <a:pPr algn="ctr" defTabSz="892175">
              <a:spcBef>
                <a:spcPct val="50000"/>
              </a:spcBef>
            </a:pPr>
            <a:r>
              <a:rPr lang="en-US" sz="4000" b="1" dirty="0">
                <a:latin typeface="Arial Unicode MS" pitchFamily="84" charset="0"/>
                <a:ea typeface="Arial Unicode MS" pitchFamily="84" charset="0"/>
                <a:cs typeface="Arial Unicode MS" pitchFamily="84" charset="0"/>
              </a:rPr>
              <a:t>DISCUSSION</a:t>
            </a:r>
          </a:p>
        </p:txBody>
      </p:sp>
      <p:sp>
        <p:nvSpPr>
          <p:cNvPr id="15369" name="Rectangle 8"/>
          <p:cNvSpPr>
            <a:spLocks noChangeArrowheads="1"/>
          </p:cNvSpPr>
          <p:nvPr/>
        </p:nvSpPr>
        <p:spPr bwMode="auto">
          <a:xfrm>
            <a:off x="27605632" y="29370336"/>
            <a:ext cx="12627968" cy="720080"/>
          </a:xfrm>
          <a:prstGeom prst="rect">
            <a:avLst/>
          </a:prstGeom>
          <a:gradFill rotWithShape="1">
            <a:gsLst>
              <a:gs pos="0">
                <a:srgbClr val="760000"/>
              </a:gs>
              <a:gs pos="50000">
                <a:srgbClr val="FF0000"/>
              </a:gs>
              <a:gs pos="100000">
                <a:srgbClr val="760000"/>
              </a:gs>
            </a:gsLst>
            <a:lin ang="5400000" scaled="1"/>
          </a:gradFill>
          <a:ln w="9525">
            <a:noFill/>
            <a:miter lim="800000"/>
            <a:headEnd/>
            <a:tailEnd/>
          </a:ln>
        </p:spPr>
        <p:txBody>
          <a:bodyPr lIns="89721" tIns="44865" rIns="89721" bIns="44865">
            <a:prstTxWarp prst="textNoShape">
              <a:avLst/>
            </a:prstTxWarp>
          </a:bodyPr>
          <a:lstStyle/>
          <a:p>
            <a:pPr algn="ctr" defTabSz="892175">
              <a:spcBef>
                <a:spcPct val="50000"/>
              </a:spcBef>
            </a:pPr>
            <a:r>
              <a:rPr lang="en-US" sz="4000" b="1" dirty="0">
                <a:latin typeface="Arial Unicode MS" pitchFamily="84" charset="0"/>
                <a:ea typeface="Arial Unicode MS" pitchFamily="84" charset="0"/>
                <a:cs typeface="Arial Unicode MS" pitchFamily="84" charset="0"/>
              </a:rPr>
              <a:t>ACKNOWLEDGEMENTS</a:t>
            </a:r>
          </a:p>
        </p:txBody>
      </p:sp>
      <p:sp>
        <p:nvSpPr>
          <p:cNvPr id="15370" name="Line 9"/>
          <p:cNvSpPr>
            <a:spLocks noChangeShapeType="1"/>
          </p:cNvSpPr>
          <p:nvPr/>
        </p:nvSpPr>
        <p:spPr bwMode="auto">
          <a:xfrm>
            <a:off x="0" y="4340225"/>
            <a:ext cx="40233600" cy="0"/>
          </a:xfrm>
          <a:prstGeom prst="line">
            <a:avLst/>
          </a:prstGeom>
          <a:noFill/>
          <a:ln w="12700">
            <a:solidFill>
              <a:schemeClr val="tx1"/>
            </a:solidFill>
            <a:round/>
            <a:headEnd type="none" w="sm" len="sm"/>
            <a:tailEnd type="none" w="sm" len="sm"/>
          </a:ln>
        </p:spPr>
        <p:txBody>
          <a:bodyPr>
            <a:prstTxWarp prst="textNoShape">
              <a:avLst/>
            </a:prstTxWarp>
          </a:bodyPr>
          <a:lstStyle/>
          <a:p>
            <a:endParaRPr lang="en-US"/>
          </a:p>
        </p:txBody>
      </p:sp>
      <p:sp>
        <p:nvSpPr>
          <p:cNvPr id="15371" name="Line 10"/>
          <p:cNvSpPr>
            <a:spLocks noChangeShapeType="1"/>
          </p:cNvSpPr>
          <p:nvPr/>
        </p:nvSpPr>
        <p:spPr bwMode="auto">
          <a:xfrm>
            <a:off x="13030200" y="4343400"/>
            <a:ext cx="0" cy="26746200"/>
          </a:xfrm>
          <a:prstGeom prst="line">
            <a:avLst/>
          </a:prstGeom>
          <a:noFill/>
          <a:ln w="12700">
            <a:solidFill>
              <a:schemeClr val="tx1"/>
            </a:solidFill>
            <a:round/>
            <a:headEnd type="none" w="sm" len="sm"/>
            <a:tailEnd type="none" w="sm" len="sm"/>
          </a:ln>
        </p:spPr>
        <p:txBody>
          <a:bodyPr>
            <a:prstTxWarp prst="textNoShape">
              <a:avLst/>
            </a:prstTxWarp>
          </a:bodyPr>
          <a:lstStyle/>
          <a:p>
            <a:endParaRPr lang="en-US"/>
          </a:p>
        </p:txBody>
      </p:sp>
      <p:sp>
        <p:nvSpPr>
          <p:cNvPr id="15372" name="Line 11"/>
          <p:cNvSpPr>
            <a:spLocks noChangeShapeType="1"/>
          </p:cNvSpPr>
          <p:nvPr/>
        </p:nvSpPr>
        <p:spPr bwMode="auto">
          <a:xfrm flipH="1">
            <a:off x="27605632" y="4343400"/>
            <a:ext cx="0" cy="26746200"/>
          </a:xfrm>
          <a:prstGeom prst="line">
            <a:avLst/>
          </a:prstGeom>
          <a:noFill/>
          <a:ln w="12700">
            <a:solidFill>
              <a:schemeClr val="tx1"/>
            </a:solidFill>
            <a:round/>
            <a:headEnd type="none" w="sm" len="sm"/>
            <a:tailEnd type="none" w="sm" len="sm"/>
          </a:ln>
        </p:spPr>
        <p:txBody>
          <a:bodyPr>
            <a:prstTxWarp prst="textNoShape">
              <a:avLst/>
            </a:prstTxWarp>
          </a:bodyPr>
          <a:lstStyle/>
          <a:p>
            <a:endParaRPr lang="en-US"/>
          </a:p>
        </p:txBody>
      </p:sp>
      <p:sp>
        <p:nvSpPr>
          <p:cNvPr id="15373" name="Rectangle 13"/>
          <p:cNvSpPr>
            <a:spLocks noChangeArrowheads="1"/>
          </p:cNvSpPr>
          <p:nvPr/>
        </p:nvSpPr>
        <p:spPr bwMode="auto">
          <a:xfrm>
            <a:off x="457200" y="18821400"/>
            <a:ext cx="12877800" cy="12573000"/>
          </a:xfrm>
          <a:prstGeom prst="rect">
            <a:avLst/>
          </a:prstGeom>
          <a:noFill/>
          <a:ln w="9525">
            <a:noFill/>
            <a:miter lim="800000"/>
            <a:headEnd/>
            <a:tailEnd/>
          </a:ln>
        </p:spPr>
        <p:txBody>
          <a:bodyPr lIns="89721" tIns="44865" rIns="89721" bIns="44865">
            <a:prstTxWarp prst="textNoShape">
              <a:avLst/>
            </a:prstTxWarp>
          </a:bodyPr>
          <a:lstStyle/>
          <a:p>
            <a:pPr lvl="1"/>
            <a:endParaRPr lang="en-US" sz="3000" i="1"/>
          </a:p>
          <a:p>
            <a:pPr lvl="1"/>
            <a:endParaRPr lang="en-US" sz="3000" i="1"/>
          </a:p>
          <a:p>
            <a:pPr lvl="1"/>
            <a:endParaRPr lang="en-US" sz="3000" i="1"/>
          </a:p>
          <a:p>
            <a:endParaRPr lang="en-US" sz="3000" i="1"/>
          </a:p>
          <a:p>
            <a:endParaRPr lang="en-US" sz="3000"/>
          </a:p>
          <a:p>
            <a:pPr algn="just">
              <a:spcBef>
                <a:spcPct val="50000"/>
              </a:spcBef>
            </a:pPr>
            <a:endParaRPr lang="en-US" sz="3200"/>
          </a:p>
          <a:p>
            <a:pPr algn="just">
              <a:spcBef>
                <a:spcPct val="50000"/>
              </a:spcBef>
            </a:pPr>
            <a:endParaRPr lang="en-US" sz="3200"/>
          </a:p>
          <a:p>
            <a:pPr algn="just">
              <a:spcBef>
                <a:spcPct val="50000"/>
              </a:spcBef>
            </a:pPr>
            <a:endParaRPr lang="en-US" sz="3200"/>
          </a:p>
          <a:p>
            <a:pPr algn="just">
              <a:spcBef>
                <a:spcPct val="50000"/>
              </a:spcBef>
            </a:pPr>
            <a:endParaRPr lang="en-US" sz="3200"/>
          </a:p>
        </p:txBody>
      </p:sp>
      <p:sp>
        <p:nvSpPr>
          <p:cNvPr id="15375" name="Text Box 21"/>
          <p:cNvSpPr txBox="1">
            <a:spLocks noChangeArrowheads="1"/>
          </p:cNvSpPr>
          <p:nvPr/>
        </p:nvSpPr>
        <p:spPr bwMode="auto">
          <a:xfrm>
            <a:off x="-104775" y="23741063"/>
            <a:ext cx="247650" cy="423862"/>
          </a:xfrm>
          <a:prstGeom prst="rect">
            <a:avLst/>
          </a:prstGeom>
          <a:noFill/>
          <a:ln w="12700">
            <a:noFill/>
            <a:miter lim="800000"/>
            <a:headEnd type="none" w="sm" len="sm"/>
            <a:tailEnd type="none" w="sm" len="sm"/>
          </a:ln>
        </p:spPr>
        <p:txBody>
          <a:bodyPr wrap="none" lIns="89102" tIns="44553" rIns="89102" bIns="44553">
            <a:prstTxWarp prst="textNoShape">
              <a:avLst/>
            </a:prstTxWarp>
            <a:spAutoFit/>
          </a:bodyPr>
          <a:lstStyle/>
          <a:p>
            <a:pPr defTabSz="892175"/>
            <a:r>
              <a:rPr lang="en-US"/>
              <a:t> </a:t>
            </a:r>
          </a:p>
        </p:txBody>
      </p:sp>
      <p:sp>
        <p:nvSpPr>
          <p:cNvPr id="15376" name="Text Box 27"/>
          <p:cNvSpPr txBox="1">
            <a:spLocks noChangeArrowheads="1"/>
          </p:cNvSpPr>
          <p:nvPr/>
        </p:nvSpPr>
        <p:spPr bwMode="auto">
          <a:xfrm>
            <a:off x="13662025" y="19431000"/>
            <a:ext cx="177800" cy="1187450"/>
          </a:xfrm>
          <a:prstGeom prst="rect">
            <a:avLst/>
          </a:prstGeom>
          <a:noFill/>
          <a:ln w="12700">
            <a:noFill/>
            <a:miter lim="800000"/>
            <a:headEnd type="none" w="sm" len="sm"/>
            <a:tailEnd type="none" w="sm" len="sm"/>
          </a:ln>
        </p:spPr>
        <p:txBody>
          <a:bodyPr wrap="none" lIns="89102" tIns="44553" rIns="89102" bIns="44553">
            <a:prstTxWarp prst="textNoShape">
              <a:avLst/>
            </a:prstTxWarp>
            <a:spAutoFit/>
          </a:bodyPr>
          <a:lstStyle/>
          <a:p>
            <a:pPr defTabSz="892175"/>
            <a:endParaRPr lang="en-US" sz="3600"/>
          </a:p>
          <a:p>
            <a:pPr defTabSz="892175"/>
            <a:endParaRPr lang="en-US" sz="3600"/>
          </a:p>
        </p:txBody>
      </p:sp>
      <p:pic>
        <p:nvPicPr>
          <p:cNvPr id="15378" name="Picture 277" descr="redlogo"/>
          <p:cNvPicPr>
            <a:picLocks noChangeAspect="1" noChangeArrowheads="1"/>
          </p:cNvPicPr>
          <p:nvPr/>
        </p:nvPicPr>
        <p:blipFill>
          <a:blip r:embed="rId5" cstate="print"/>
          <a:srcRect/>
          <a:stretch>
            <a:fillRect/>
          </a:stretch>
        </p:blipFill>
        <p:spPr bwMode="auto">
          <a:xfrm>
            <a:off x="30480000" y="685800"/>
            <a:ext cx="3429000" cy="2711450"/>
          </a:xfrm>
          <a:prstGeom prst="rect">
            <a:avLst/>
          </a:prstGeom>
          <a:noFill/>
          <a:ln w="9525">
            <a:noFill/>
            <a:miter lim="800000"/>
            <a:headEnd/>
            <a:tailEnd/>
          </a:ln>
        </p:spPr>
      </p:pic>
      <p:pic>
        <p:nvPicPr>
          <p:cNvPr id="15379" name="Picture 40" descr="CTNLogo.jpg"/>
          <p:cNvPicPr>
            <a:picLocks noChangeAspect="1"/>
          </p:cNvPicPr>
          <p:nvPr/>
        </p:nvPicPr>
        <p:blipFill>
          <a:blip r:embed="rId6" cstate="print"/>
          <a:srcRect/>
          <a:stretch>
            <a:fillRect/>
          </a:stretch>
        </p:blipFill>
        <p:spPr bwMode="auto">
          <a:xfrm>
            <a:off x="34213800" y="1066800"/>
            <a:ext cx="5486400" cy="2270125"/>
          </a:xfrm>
          <a:prstGeom prst="rect">
            <a:avLst/>
          </a:prstGeom>
          <a:noFill/>
          <a:ln w="9525">
            <a:noFill/>
            <a:miter lim="800000"/>
            <a:headEnd/>
            <a:tailEnd/>
          </a:ln>
        </p:spPr>
      </p:pic>
      <p:sp>
        <p:nvSpPr>
          <p:cNvPr id="15380" name="Text Box 31"/>
          <p:cNvSpPr txBox="1">
            <a:spLocks noChangeArrowheads="1"/>
          </p:cNvSpPr>
          <p:nvPr/>
        </p:nvSpPr>
        <p:spPr bwMode="auto">
          <a:xfrm>
            <a:off x="27584400" y="13716000"/>
            <a:ext cx="12649200" cy="6705600"/>
          </a:xfrm>
          <a:prstGeom prst="rect">
            <a:avLst/>
          </a:prstGeom>
          <a:noFill/>
          <a:ln w="12700">
            <a:noFill/>
            <a:miter lim="800000"/>
            <a:headEnd type="none" w="sm" len="sm"/>
            <a:tailEnd type="none" w="sm" len="sm"/>
          </a:ln>
        </p:spPr>
        <p:txBody>
          <a:bodyPr lIns="89102" tIns="44553" rIns="89102" bIns="44553">
            <a:prstTxWarp prst="textNoShape">
              <a:avLst/>
            </a:prstTxWarp>
          </a:bodyPr>
          <a:lstStyle/>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900"/>
          </a:p>
          <a:p>
            <a:pPr marL="228600" defTabSz="892175">
              <a:tabLst>
                <a:tab pos="228600" algn="l"/>
              </a:tabLst>
            </a:pPr>
            <a:endParaRPr lang="en-US" sz="2800"/>
          </a:p>
          <a:p>
            <a:pPr marL="228600" defTabSz="892175">
              <a:tabLst>
                <a:tab pos="228600" algn="l"/>
              </a:tabLst>
            </a:pPr>
            <a:endParaRPr lang="en-US" sz="2800"/>
          </a:p>
          <a:p>
            <a:pPr marL="228600" algn="just" defTabSz="892175">
              <a:tabLst>
                <a:tab pos="228600" algn="l"/>
              </a:tabLst>
            </a:pPr>
            <a:endParaRPr lang="en-US" sz="2800"/>
          </a:p>
        </p:txBody>
      </p:sp>
      <p:sp>
        <p:nvSpPr>
          <p:cNvPr id="15381" name="TextBox 61"/>
          <p:cNvSpPr txBox="1">
            <a:spLocks noChangeArrowheads="1"/>
          </p:cNvSpPr>
          <p:nvPr/>
        </p:nvSpPr>
        <p:spPr bwMode="auto">
          <a:xfrm>
            <a:off x="27821656" y="17128976"/>
            <a:ext cx="12411944" cy="13942278"/>
          </a:xfrm>
          <a:prstGeom prst="rect">
            <a:avLst/>
          </a:prstGeom>
          <a:noFill/>
          <a:ln w="9525">
            <a:noFill/>
            <a:miter lim="800000"/>
            <a:headEnd/>
            <a:tailEnd/>
          </a:ln>
        </p:spPr>
        <p:txBody>
          <a:bodyPr wrap="square">
            <a:prstTxWarp prst="textNoShape">
              <a:avLst/>
            </a:prstTxWarp>
            <a:spAutoFit/>
          </a:bodyPr>
          <a:lstStyle/>
          <a:p>
            <a:r>
              <a:rPr lang="en-US" sz="3400" b="1" i="1" dirty="0" smtClean="0"/>
              <a:t>Summary</a:t>
            </a:r>
            <a:endParaRPr lang="en-US" sz="3400" b="1" i="1" dirty="0"/>
          </a:p>
          <a:p>
            <a:r>
              <a:rPr lang="en-US" sz="3400" dirty="0" smtClean="0"/>
              <a:t>There were some complexities involved </a:t>
            </a:r>
            <a:r>
              <a:rPr lang="en-US" sz="3400" dirty="0"/>
              <a:t>in </a:t>
            </a:r>
            <a:r>
              <a:rPr lang="en-US" sz="3400" dirty="0" smtClean="0"/>
              <a:t>providing a brief addiction intervention in the UNM ED as part of the SMART-ED study. </a:t>
            </a:r>
            <a:endParaRPr lang="en-US" sz="3400" dirty="0"/>
          </a:p>
          <a:p>
            <a:endParaRPr lang="en-US" sz="1800" dirty="0"/>
          </a:p>
          <a:p>
            <a:r>
              <a:rPr lang="en-US" sz="3400" dirty="0"/>
              <a:t>Themes </a:t>
            </a:r>
            <a:r>
              <a:rPr lang="en-US" sz="3400" dirty="0" smtClean="0"/>
              <a:t>included challenges related to:</a:t>
            </a:r>
          </a:p>
          <a:p>
            <a:pPr marL="514350" indent="-514350">
              <a:buFont typeface="+mj-lt"/>
              <a:buAutoNum type="arabicPeriod"/>
            </a:pPr>
            <a:r>
              <a:rPr lang="en-US" sz="3400" dirty="0" smtClean="0"/>
              <a:t>The nature </a:t>
            </a:r>
            <a:r>
              <a:rPr lang="en-US" sz="3400" dirty="0"/>
              <a:t>of the </a:t>
            </a:r>
            <a:r>
              <a:rPr lang="en-US" sz="3400" dirty="0" smtClean="0"/>
              <a:t>ED setting</a:t>
            </a:r>
          </a:p>
          <a:p>
            <a:pPr marL="514350" indent="-514350">
              <a:buFont typeface="+mj-lt"/>
              <a:buAutoNum type="arabicPeriod"/>
            </a:pPr>
            <a:r>
              <a:rPr lang="en-US" sz="3400" dirty="0" smtClean="0"/>
              <a:t>The struggle of maintaining </a:t>
            </a:r>
            <a:r>
              <a:rPr lang="en-US" sz="3400" dirty="0"/>
              <a:t>focus on addictions in the face of multiple competing patient </a:t>
            </a:r>
            <a:r>
              <a:rPr lang="en-US" sz="3400" dirty="0" smtClean="0"/>
              <a:t>needs</a:t>
            </a:r>
          </a:p>
          <a:p>
            <a:pPr marL="514350" indent="-514350">
              <a:buFont typeface="+mj-lt"/>
              <a:buAutoNum type="arabicPeriod"/>
            </a:pPr>
            <a:r>
              <a:rPr lang="en-US" sz="3400" dirty="0" smtClean="0"/>
              <a:t>Using MI only during the intervention and refraining from use of this method of communication during the screening and assessment of patients. </a:t>
            </a:r>
            <a:endParaRPr lang="en-US" sz="3400" dirty="0"/>
          </a:p>
          <a:p>
            <a:endParaRPr lang="en-US" sz="1800" dirty="0"/>
          </a:p>
          <a:p>
            <a:r>
              <a:rPr lang="en-US" sz="3400" b="1" i="1" dirty="0"/>
              <a:t>Implications for future research and program </a:t>
            </a:r>
            <a:r>
              <a:rPr lang="en-US" sz="3400" b="1" i="1" dirty="0" smtClean="0"/>
              <a:t>implementation</a:t>
            </a:r>
            <a:endParaRPr lang="en-US" sz="3400" b="1" i="1" dirty="0"/>
          </a:p>
          <a:p>
            <a:r>
              <a:rPr lang="en-US" sz="3400" dirty="0" smtClean="0"/>
              <a:t>Brief interventions should </a:t>
            </a:r>
            <a:r>
              <a:rPr lang="en-US" sz="3400" dirty="0"/>
              <a:t>be designed with careful consideration of </a:t>
            </a:r>
            <a:r>
              <a:rPr lang="en-US" sz="3400" dirty="0" smtClean="0"/>
              <a:t>delivery in the ED </a:t>
            </a:r>
            <a:r>
              <a:rPr lang="en-US" sz="3400" dirty="0"/>
              <a:t>environment. </a:t>
            </a:r>
            <a:r>
              <a:rPr lang="en-US" sz="3400" dirty="0" smtClean="0"/>
              <a:t>Providers delivering a brief </a:t>
            </a:r>
            <a:r>
              <a:rPr lang="en-US" sz="3400" dirty="0"/>
              <a:t>intervention in an ED should be flexible, able to quickly build and maintain rapport with patients, and should maintain patients’ confidentiality at all times.  Researchers and program planners should develop clear procedures for dealing with patients who present with psychosocial, mental health, or unmet basic needs, and should train interventionists accordingly. Interventionists using MI techniques </a:t>
            </a:r>
            <a:r>
              <a:rPr lang="en-US" sz="3400" dirty="0" smtClean="0"/>
              <a:t>would </a:t>
            </a:r>
            <a:r>
              <a:rPr lang="en-US" sz="3400" dirty="0"/>
              <a:t>benefit from extensive training in the appropriate use of MI skills, and </a:t>
            </a:r>
            <a:r>
              <a:rPr lang="en-US" sz="3400" dirty="0" smtClean="0"/>
              <a:t>knowledge of when (and when not) to utilize this method of communication</a:t>
            </a:r>
            <a:r>
              <a:rPr lang="en-US" sz="3600" dirty="0" smtClean="0"/>
              <a:t>.</a:t>
            </a:r>
            <a:endParaRPr lang="en-US" sz="3600" dirty="0"/>
          </a:p>
          <a:p>
            <a:endParaRPr lang="en-US" sz="3200" dirty="0"/>
          </a:p>
          <a:p>
            <a:endParaRPr lang="en-US" sz="3200" dirty="0"/>
          </a:p>
          <a:p>
            <a:endParaRPr lang="en-US" sz="1600" dirty="0"/>
          </a:p>
        </p:txBody>
      </p:sp>
      <p:sp>
        <p:nvSpPr>
          <p:cNvPr id="15382" name="Rectangle 39"/>
          <p:cNvSpPr>
            <a:spLocks noChangeArrowheads="1"/>
          </p:cNvSpPr>
          <p:nvPr/>
        </p:nvSpPr>
        <p:spPr bwMode="auto">
          <a:xfrm>
            <a:off x="274320" y="5535688"/>
            <a:ext cx="12710160" cy="18405038"/>
          </a:xfrm>
          <a:prstGeom prst="rect">
            <a:avLst/>
          </a:prstGeom>
          <a:noFill/>
          <a:ln w="9525">
            <a:noFill/>
            <a:miter lim="800000"/>
            <a:headEnd/>
            <a:tailEnd/>
          </a:ln>
        </p:spPr>
        <p:txBody>
          <a:bodyPr wrap="square">
            <a:prstTxWarp prst="textNoShape">
              <a:avLst/>
            </a:prstTxWarp>
            <a:spAutoFit/>
          </a:bodyPr>
          <a:lstStyle/>
          <a:p>
            <a:r>
              <a:rPr lang="en-US" sz="3400" dirty="0"/>
              <a:t>Emergency departments (EDs) are receiving increased attention as venues for addiction treatment. Brief intervention in the ED may be effective and economical, and may reach those who might not seek treatment in traditional addiction treatment settings. </a:t>
            </a:r>
          </a:p>
          <a:p>
            <a:endParaRPr lang="en-US" sz="3400" dirty="0"/>
          </a:p>
          <a:p>
            <a:r>
              <a:rPr lang="en-US" sz="3400" dirty="0" smtClean="0"/>
              <a:t>The  Screening, Motivational Assessment, and Referral to Treatment in Emergency Departments (SMART-ED) study, conducted through NIDA’s National Drug Abuse Treatment Clinical Trials Network, builds on the knowledge base on brief interventions for harmful and hazardous alcohol use delivered in EDs and trauma centers, by transferring and evaluating these procedures when applied to drug use.</a:t>
            </a:r>
            <a:r>
              <a:rPr lang="en-US" sz="3400" dirty="0"/>
              <a:t> The study contrasts substance use and substance-related outcomes among patients endorsing problematic substance use during an ED visit who are randomly assigned to one of three treatment conditions:  </a:t>
            </a:r>
          </a:p>
          <a:p>
            <a:endParaRPr lang="en-US" sz="3400" dirty="0"/>
          </a:p>
          <a:p>
            <a:pPr lvl="2"/>
            <a:r>
              <a:rPr lang="en-US" sz="3400" dirty="0"/>
              <a:t>1) minimal screening only (MSO); </a:t>
            </a:r>
          </a:p>
          <a:p>
            <a:pPr lvl="2"/>
            <a:r>
              <a:rPr lang="en-US" sz="3400" dirty="0"/>
              <a:t>2) screening, assessment, and referral to treatment (if indicated) (SAR); and</a:t>
            </a:r>
          </a:p>
          <a:p>
            <a:pPr lvl="2"/>
            <a:r>
              <a:rPr lang="en-US" sz="3400" dirty="0"/>
              <a:t>3) screening, assessment, and referral </a:t>
            </a:r>
            <a:r>
              <a:rPr lang="en-US" sz="3400" i="1" dirty="0"/>
              <a:t>plus</a:t>
            </a:r>
            <a:r>
              <a:rPr lang="en-US" sz="3400" dirty="0"/>
              <a:t> a </a:t>
            </a:r>
            <a:r>
              <a:rPr lang="en-US" sz="3400" dirty="0" smtClean="0"/>
              <a:t>brief intervention </a:t>
            </a:r>
            <a:r>
              <a:rPr lang="en-US" sz="3400" dirty="0"/>
              <a:t>using motivational interviewing, followed up with two telephone booster sessions (BI-B).  </a:t>
            </a:r>
          </a:p>
          <a:p>
            <a:pPr lvl="2"/>
            <a:endParaRPr lang="en-US" sz="3400" dirty="0"/>
          </a:p>
          <a:p>
            <a:r>
              <a:rPr lang="en-US" sz="3400" dirty="0"/>
              <a:t>Patients were recruited for study participation in the ED at the University of New Mexico Hospital from October 2010 through October 2011 by </a:t>
            </a:r>
            <a:r>
              <a:rPr lang="en-US" sz="3400" dirty="0" smtClean="0"/>
              <a:t>research assistants/brief interventionists, </a:t>
            </a:r>
            <a:r>
              <a:rPr lang="en-US" sz="3400" dirty="0"/>
              <a:t>who screened all patients in the ED to identify potential participants. </a:t>
            </a:r>
            <a:r>
              <a:rPr lang="en-US" sz="3400" dirty="0" smtClean="0"/>
              <a:t>Research interventionists obtained informed </a:t>
            </a:r>
            <a:r>
              <a:rPr lang="en-US" sz="3400" dirty="0"/>
              <a:t>consent, enrolled participants in the study, and administered MSO, SAR, or BI-B as indicated. </a:t>
            </a:r>
          </a:p>
          <a:p>
            <a:endParaRPr lang="en-US" sz="3400" dirty="0"/>
          </a:p>
          <a:p>
            <a:r>
              <a:rPr lang="en-US" sz="3400" dirty="0"/>
              <a:t>Provision of each condition—particularly brief intervention—in the ED presented several challenges.  Successful implementation of such a study or a similar intervention in this setting requires consideration of several factors.</a:t>
            </a:r>
          </a:p>
        </p:txBody>
      </p:sp>
      <p:pic>
        <p:nvPicPr>
          <p:cNvPr id="15384" name="Picture 29" descr="SOM2.jpg"/>
          <p:cNvPicPr>
            <a:picLocks noChangeAspect="1"/>
          </p:cNvPicPr>
          <p:nvPr/>
        </p:nvPicPr>
        <p:blipFill>
          <a:blip r:embed="rId7" cstate="print"/>
          <a:srcRect/>
          <a:stretch>
            <a:fillRect/>
          </a:stretch>
        </p:blipFill>
        <p:spPr bwMode="auto">
          <a:xfrm>
            <a:off x="25222200" y="1219200"/>
            <a:ext cx="4419600" cy="1641475"/>
          </a:xfrm>
          <a:prstGeom prst="rect">
            <a:avLst/>
          </a:prstGeom>
          <a:noFill/>
          <a:ln w="9525">
            <a:noFill/>
            <a:miter lim="800000"/>
            <a:headEnd/>
            <a:tailEnd/>
          </a:ln>
        </p:spPr>
      </p:pic>
      <p:pic>
        <p:nvPicPr>
          <p:cNvPr id="15385" name="Picture 30" descr="iStock_000009574950XSmall.jpg"/>
          <p:cNvPicPr>
            <a:picLocks noChangeAspect="1"/>
          </p:cNvPicPr>
          <p:nvPr/>
        </p:nvPicPr>
        <p:blipFill>
          <a:blip r:embed="rId8" cstate="print">
            <a:lum bright="62000" contrast="-78000"/>
          </a:blip>
          <a:srcRect/>
          <a:stretch>
            <a:fillRect/>
          </a:stretch>
        </p:blipFill>
        <p:spPr bwMode="auto">
          <a:xfrm>
            <a:off x="0" y="24307800"/>
            <a:ext cx="13030200" cy="6781800"/>
          </a:xfrm>
          <a:prstGeom prst="rect">
            <a:avLst/>
          </a:prstGeom>
          <a:noFill/>
          <a:ln w="9525">
            <a:noFill/>
            <a:miter lim="800000"/>
            <a:headEnd/>
            <a:tailEnd/>
          </a:ln>
        </p:spPr>
      </p:pic>
      <p:sp>
        <p:nvSpPr>
          <p:cNvPr id="15389" name="Rectangle 34"/>
          <p:cNvSpPr>
            <a:spLocks noChangeArrowheads="1"/>
          </p:cNvSpPr>
          <p:nvPr/>
        </p:nvSpPr>
        <p:spPr bwMode="auto">
          <a:xfrm>
            <a:off x="314600" y="24473792"/>
            <a:ext cx="12573000" cy="6370975"/>
          </a:xfrm>
          <a:prstGeom prst="rect">
            <a:avLst/>
          </a:prstGeom>
          <a:noFill/>
          <a:ln w="9525">
            <a:noFill/>
            <a:miter lim="800000"/>
            <a:headEnd/>
            <a:tailEnd/>
          </a:ln>
        </p:spPr>
        <p:txBody>
          <a:bodyPr>
            <a:prstTxWarp prst="textNoShape">
              <a:avLst/>
            </a:prstTxWarp>
            <a:spAutoFit/>
          </a:bodyPr>
          <a:lstStyle/>
          <a:p>
            <a:pPr indent="-419100"/>
            <a:r>
              <a:rPr lang="en-US" sz="3400" dirty="0" smtClean="0"/>
              <a:t>Three research interventionists working at the University of New Mexico Hospital emergency department (UNM ED) conducted </a:t>
            </a:r>
            <a:r>
              <a:rPr lang="en-US" sz="3400" dirty="0"/>
              <a:t>a series of conversations to determine what challenges they encountered during the course of their work conducting assessment, referral, and brief </a:t>
            </a:r>
            <a:r>
              <a:rPr lang="en-US" sz="3400" dirty="0" smtClean="0"/>
              <a:t>intervention. Interventionists recorded, coded and categorized </a:t>
            </a:r>
            <a:r>
              <a:rPr lang="en-US" sz="3400" dirty="0"/>
              <a:t>responses. </a:t>
            </a:r>
          </a:p>
          <a:p>
            <a:pPr marL="419100" indent="-419100"/>
            <a:endParaRPr lang="en-US" sz="3400" dirty="0"/>
          </a:p>
          <a:p>
            <a:pPr marL="419100" indent="-419100"/>
            <a:r>
              <a:rPr lang="en-US" sz="3400" dirty="0"/>
              <a:t>Responses fell into one of three categories: </a:t>
            </a:r>
          </a:p>
          <a:p>
            <a:pPr marL="971550" lvl="1" indent="-514350">
              <a:buFont typeface="+mj-lt"/>
              <a:buAutoNum type="arabicParenR"/>
            </a:pPr>
            <a:r>
              <a:rPr lang="en-US" sz="3400" dirty="0"/>
              <a:t>challenges inherent in the nature of the ED, </a:t>
            </a:r>
          </a:p>
          <a:p>
            <a:pPr marL="971550" lvl="1" indent="-514350">
              <a:buFont typeface="+mj-lt"/>
              <a:buAutoNum type="arabicParenR"/>
            </a:pPr>
            <a:r>
              <a:rPr lang="en-US" sz="3400" dirty="0" smtClean="0"/>
              <a:t>using Motivational Interview (MI) techniques, </a:t>
            </a:r>
            <a:r>
              <a:rPr lang="en-US" sz="3400" dirty="0"/>
              <a:t>and</a:t>
            </a:r>
          </a:p>
          <a:p>
            <a:pPr marL="971550" lvl="1" indent="-514350">
              <a:buFont typeface="+mj-lt"/>
              <a:buAutoNum type="arabicParenR"/>
            </a:pPr>
            <a:r>
              <a:rPr lang="en-US" sz="3400" dirty="0" smtClean="0"/>
              <a:t>maintaining focus on addictions in the face of competing priorities.</a:t>
            </a:r>
          </a:p>
        </p:txBody>
      </p:sp>
      <p:sp>
        <p:nvSpPr>
          <p:cNvPr id="15390" name="TextBox 36"/>
          <p:cNvSpPr txBox="1">
            <a:spLocks noChangeArrowheads="1"/>
          </p:cNvSpPr>
          <p:nvPr/>
        </p:nvSpPr>
        <p:spPr bwMode="auto">
          <a:xfrm>
            <a:off x="13132024" y="5679704"/>
            <a:ext cx="14249400" cy="26161008"/>
          </a:xfrm>
          <a:prstGeom prst="rect">
            <a:avLst/>
          </a:prstGeom>
          <a:noFill/>
          <a:ln w="9525">
            <a:noFill/>
            <a:miter lim="800000"/>
            <a:headEnd/>
            <a:tailEnd/>
          </a:ln>
        </p:spPr>
        <p:txBody>
          <a:bodyPr wrap="square">
            <a:prstTxWarp prst="textNoShape">
              <a:avLst/>
            </a:prstTxWarp>
            <a:spAutoFit/>
          </a:bodyPr>
          <a:lstStyle/>
          <a:p>
            <a:r>
              <a:rPr lang="en-US" sz="3400" dirty="0"/>
              <a:t>Three themes emerged </a:t>
            </a:r>
            <a:r>
              <a:rPr lang="en-US" sz="3400" dirty="0" smtClean="0"/>
              <a:t>from our discussions. We describe these themes and detail</a:t>
            </a:r>
            <a:r>
              <a:rPr lang="en-US" sz="3400" dirty="0" smtClean="0">
                <a:solidFill>
                  <a:schemeClr val="accent2"/>
                </a:solidFill>
              </a:rPr>
              <a:t> how we dealt with these challenges</a:t>
            </a:r>
            <a:r>
              <a:rPr lang="en-US" sz="3400" dirty="0" smtClean="0"/>
              <a:t>:</a:t>
            </a:r>
          </a:p>
          <a:p>
            <a:endParaRPr lang="en-US" sz="3400" dirty="0"/>
          </a:p>
          <a:p>
            <a:endParaRPr lang="en-US" sz="2400" dirty="0"/>
          </a:p>
          <a:p>
            <a:r>
              <a:rPr lang="en-US" sz="3600" b="1" i="1" dirty="0">
                <a:solidFill>
                  <a:srgbClr val="C00000"/>
                </a:solidFill>
              </a:rPr>
              <a:t>Challenges inherent in the nature of the emergency department </a:t>
            </a:r>
            <a:endParaRPr lang="en-US" sz="3600" u="sng" dirty="0">
              <a:solidFill>
                <a:srgbClr val="C00000"/>
              </a:solidFill>
            </a:endParaRPr>
          </a:p>
          <a:p>
            <a:endParaRPr lang="en-US" sz="1200" dirty="0"/>
          </a:p>
          <a:p>
            <a:pPr lvl="1"/>
            <a:r>
              <a:rPr lang="en-US" sz="3400" b="1" dirty="0"/>
              <a:t>Patient Flow</a:t>
            </a:r>
            <a:r>
              <a:rPr lang="en-US" sz="3400" dirty="0" smtClean="0"/>
              <a:t>:</a:t>
            </a:r>
          </a:p>
          <a:p>
            <a:pPr marL="914400" lvl="1"/>
            <a:r>
              <a:rPr lang="en-US" sz="3400" dirty="0" smtClean="0"/>
              <a:t>“</a:t>
            </a:r>
            <a:r>
              <a:rPr lang="en-US" sz="3400" dirty="0"/>
              <a:t>Flow” refers to the movement of patients through the ED clinical process. </a:t>
            </a:r>
            <a:endParaRPr lang="en-US" sz="3400" dirty="0" smtClean="0"/>
          </a:p>
          <a:p>
            <a:pPr marL="914400" lvl="1"/>
            <a:r>
              <a:rPr lang="en-US" sz="3400" dirty="0" smtClean="0"/>
              <a:t>At </a:t>
            </a:r>
            <a:r>
              <a:rPr lang="en-US" sz="3400" dirty="0"/>
              <a:t>UNM ED, patients reported wait times from 2 </a:t>
            </a:r>
            <a:r>
              <a:rPr lang="en-US" sz="3400" dirty="0" smtClean="0"/>
              <a:t>to </a:t>
            </a:r>
            <a:r>
              <a:rPr lang="en-US" sz="3400" dirty="0"/>
              <a:t>more than 20 hours.  </a:t>
            </a:r>
            <a:endParaRPr lang="en-US" sz="3400" dirty="0" smtClean="0"/>
          </a:p>
          <a:p>
            <a:pPr marL="1428750" lvl="2" indent="-514350">
              <a:buFont typeface="Arial" pitchFamily="34" charset="0"/>
              <a:buChar char="•"/>
            </a:pPr>
            <a:r>
              <a:rPr lang="en-US" sz="3400" dirty="0" smtClean="0">
                <a:solidFill>
                  <a:schemeClr val="accent2"/>
                </a:solidFill>
              </a:rPr>
              <a:t>Research </a:t>
            </a:r>
            <a:r>
              <a:rPr lang="en-US" sz="3400" dirty="0">
                <a:solidFill>
                  <a:schemeClr val="accent2"/>
                </a:solidFill>
              </a:rPr>
              <a:t>staff set a cut-off time and did not recruit </a:t>
            </a:r>
            <a:r>
              <a:rPr lang="en-US" sz="3400" dirty="0" smtClean="0">
                <a:solidFill>
                  <a:schemeClr val="accent2"/>
                </a:solidFill>
              </a:rPr>
              <a:t>patients </a:t>
            </a:r>
            <a:r>
              <a:rPr lang="en-US" sz="3400" dirty="0">
                <a:solidFill>
                  <a:schemeClr val="accent2"/>
                </a:solidFill>
              </a:rPr>
              <a:t>who had been in the ED for more than 16 hours.  </a:t>
            </a:r>
            <a:endParaRPr lang="en-US" sz="3400" dirty="0" smtClean="0">
              <a:solidFill>
                <a:schemeClr val="accent2"/>
              </a:solidFill>
            </a:endParaRPr>
          </a:p>
          <a:p>
            <a:pPr lvl="1"/>
            <a:endParaRPr lang="en-US" sz="1600" dirty="0"/>
          </a:p>
          <a:p>
            <a:pPr lvl="1"/>
            <a:r>
              <a:rPr lang="en-US" sz="3400" b="1" dirty="0"/>
              <a:t>Availability of Space</a:t>
            </a:r>
            <a:r>
              <a:rPr lang="en-US" sz="3400" dirty="0" smtClean="0"/>
              <a:t>:</a:t>
            </a:r>
          </a:p>
          <a:p>
            <a:pPr marL="914400" lvl="1"/>
            <a:r>
              <a:rPr lang="en-US" sz="3400" dirty="0" smtClean="0"/>
              <a:t>Adequate </a:t>
            </a:r>
            <a:r>
              <a:rPr lang="en-US" sz="3400" dirty="0"/>
              <a:t>space to conduct confidential screening and intervention </a:t>
            </a:r>
            <a:r>
              <a:rPr lang="en-US" sz="3400" dirty="0" smtClean="0"/>
              <a:t>activities was </a:t>
            </a:r>
            <a:r>
              <a:rPr lang="en-US" sz="3400" dirty="0"/>
              <a:t>often difficult to find</a:t>
            </a:r>
            <a:r>
              <a:rPr lang="en-US" sz="3400" dirty="0" smtClean="0"/>
              <a:t>.</a:t>
            </a:r>
          </a:p>
          <a:p>
            <a:pPr marL="1428750" lvl="2" indent="-514350">
              <a:buFont typeface="Arial" pitchFamily="34" charset="0"/>
              <a:buChar char="•"/>
            </a:pPr>
            <a:r>
              <a:rPr lang="en-US" sz="3400" dirty="0" smtClean="0">
                <a:solidFill>
                  <a:schemeClr val="accent2"/>
                </a:solidFill>
              </a:rPr>
              <a:t>Research </a:t>
            </a:r>
            <a:r>
              <a:rPr lang="en-US" sz="3400" dirty="0">
                <a:solidFill>
                  <a:schemeClr val="accent2"/>
                </a:solidFill>
              </a:rPr>
              <a:t>interventionists conducted screening and intervention delivery in the ED exam rooms whenever possible, rather than in the waiting room or triage areas</a:t>
            </a:r>
            <a:r>
              <a:rPr lang="en-US" sz="3400" dirty="0" smtClean="0">
                <a:solidFill>
                  <a:schemeClr val="accent2"/>
                </a:solidFill>
              </a:rPr>
              <a:t>.</a:t>
            </a:r>
          </a:p>
          <a:p>
            <a:pPr lvl="1"/>
            <a:endParaRPr lang="en-US" sz="1600" dirty="0"/>
          </a:p>
          <a:p>
            <a:pPr lvl="1"/>
            <a:r>
              <a:rPr lang="en-US" sz="3400" b="1" dirty="0"/>
              <a:t>Frequent Interruptions</a:t>
            </a:r>
            <a:r>
              <a:rPr lang="en-US" sz="3400" dirty="0"/>
              <a:t>: </a:t>
            </a:r>
            <a:endParaRPr lang="en-US" sz="3400" dirty="0" smtClean="0"/>
          </a:p>
          <a:p>
            <a:pPr marL="914400" lvl="1"/>
            <a:r>
              <a:rPr lang="en-US" sz="3400" dirty="0" smtClean="0"/>
              <a:t>Conducting </a:t>
            </a:r>
            <a:r>
              <a:rPr lang="en-US" sz="3400" dirty="0"/>
              <a:t>research activities in exam rooms is challenging due to hospital staff coming in to provide services. </a:t>
            </a:r>
            <a:r>
              <a:rPr lang="en-US" sz="3400" dirty="0" smtClean="0"/>
              <a:t> Medical </a:t>
            </a:r>
            <a:r>
              <a:rPr lang="en-US" sz="3400" dirty="0"/>
              <a:t>care necessarily took priority</a:t>
            </a:r>
            <a:r>
              <a:rPr lang="en-US" sz="3400" dirty="0" smtClean="0"/>
              <a:t>.</a:t>
            </a:r>
          </a:p>
          <a:p>
            <a:pPr marL="1428750" lvl="2" indent="-514350">
              <a:buFont typeface="Arial" pitchFamily="34" charset="0"/>
              <a:buChar char="•"/>
            </a:pPr>
            <a:r>
              <a:rPr lang="en-US" sz="3400" dirty="0" smtClean="0">
                <a:solidFill>
                  <a:schemeClr val="accent2"/>
                </a:solidFill>
              </a:rPr>
              <a:t>Interventionists </a:t>
            </a:r>
            <a:r>
              <a:rPr lang="en-US" sz="3400" dirty="0">
                <a:solidFill>
                  <a:schemeClr val="accent2"/>
                </a:solidFill>
              </a:rPr>
              <a:t>needed to be flexible, and maintain the trust and rapport built with the patient in the initial stages of the intervention despite having to stop and re-start multiple times</a:t>
            </a:r>
            <a:r>
              <a:rPr lang="en-US" sz="3400" dirty="0" smtClean="0">
                <a:solidFill>
                  <a:schemeClr val="accent2"/>
                </a:solidFill>
              </a:rPr>
              <a:t>.</a:t>
            </a:r>
          </a:p>
          <a:p>
            <a:pPr lvl="1"/>
            <a:endParaRPr lang="en-US" sz="1600" dirty="0"/>
          </a:p>
          <a:p>
            <a:pPr lvl="1"/>
            <a:r>
              <a:rPr lang="en-US" sz="3400" b="1" dirty="0"/>
              <a:t>Privacy and Confidentiality</a:t>
            </a:r>
            <a:r>
              <a:rPr lang="en-US" sz="3400" dirty="0" smtClean="0"/>
              <a:t>:</a:t>
            </a:r>
          </a:p>
          <a:p>
            <a:pPr marL="914400" lvl="1"/>
            <a:r>
              <a:rPr lang="en-US" sz="3400" dirty="0" smtClean="0"/>
              <a:t>Participants </a:t>
            </a:r>
            <a:r>
              <a:rPr lang="en-US" sz="3400" dirty="0"/>
              <a:t>were often reluctant to discuss substance use issues with research staff as they feared that discovery by their health care provider might affect their care</a:t>
            </a:r>
            <a:r>
              <a:rPr lang="en-US" sz="3400" dirty="0" smtClean="0"/>
              <a:t>.</a:t>
            </a:r>
          </a:p>
          <a:p>
            <a:pPr marL="1428750" lvl="2" indent="-514350">
              <a:buFont typeface="Arial" pitchFamily="34" charset="0"/>
              <a:buChar char="•"/>
            </a:pPr>
            <a:r>
              <a:rPr lang="en-US" sz="3400" dirty="0" smtClean="0">
                <a:solidFill>
                  <a:schemeClr val="accent2"/>
                </a:solidFill>
              </a:rPr>
              <a:t>Interventionists </a:t>
            </a:r>
            <a:r>
              <a:rPr lang="en-US" sz="3400" dirty="0">
                <a:solidFill>
                  <a:schemeClr val="accent2"/>
                </a:solidFill>
              </a:rPr>
              <a:t>needed to maintain strict confidentiality and professionalism by not discussing patients’ issues with medical staff</a:t>
            </a:r>
            <a:r>
              <a:rPr lang="en-US" sz="3400" dirty="0" smtClean="0">
                <a:solidFill>
                  <a:schemeClr val="accent2"/>
                </a:solidFill>
              </a:rPr>
              <a:t>.</a:t>
            </a:r>
          </a:p>
          <a:p>
            <a:pPr lvl="1"/>
            <a:endParaRPr lang="en-US" sz="1600" dirty="0"/>
          </a:p>
          <a:p>
            <a:pPr lvl="1"/>
            <a:r>
              <a:rPr lang="en-US" sz="3400" b="1" dirty="0"/>
              <a:t>Patient Acuity</a:t>
            </a:r>
            <a:r>
              <a:rPr lang="en-US" sz="3400" dirty="0"/>
              <a:t>: </a:t>
            </a:r>
            <a:endParaRPr lang="en-US" sz="3400" dirty="0" smtClean="0"/>
          </a:p>
          <a:p>
            <a:pPr marL="914400" lvl="1"/>
            <a:r>
              <a:rPr lang="en-US" sz="3400" dirty="0" smtClean="0"/>
              <a:t>Patients </a:t>
            </a:r>
            <a:r>
              <a:rPr lang="en-US" sz="3400" dirty="0"/>
              <a:t>who were unable to provide informed consent due to altered mental state, intoxication, or specific ailments rendering it impossible for patients to answer questions were excluded from participation in the study</a:t>
            </a:r>
            <a:r>
              <a:rPr lang="en-US" sz="3400" dirty="0" smtClean="0"/>
              <a:t>.</a:t>
            </a:r>
          </a:p>
          <a:p>
            <a:pPr marL="1428750" lvl="2" indent="-514350">
              <a:buFont typeface="Arial" pitchFamily="34" charset="0"/>
              <a:buChar char="•"/>
            </a:pPr>
            <a:r>
              <a:rPr lang="en-US" sz="3400" dirty="0" smtClean="0">
                <a:solidFill>
                  <a:schemeClr val="accent2"/>
                </a:solidFill>
              </a:rPr>
              <a:t>Research </a:t>
            </a:r>
            <a:r>
              <a:rPr lang="en-US" sz="3400" dirty="0">
                <a:solidFill>
                  <a:schemeClr val="accent2"/>
                </a:solidFill>
              </a:rPr>
              <a:t>interventionists determined whether patients were able to participate, and consulted with a patient’s nurse or doctor if in doubt</a:t>
            </a:r>
            <a:r>
              <a:rPr lang="en-US" sz="3400" dirty="0" smtClean="0">
                <a:solidFill>
                  <a:schemeClr val="accent2"/>
                </a:solidFill>
              </a:rPr>
              <a:t>.</a:t>
            </a:r>
          </a:p>
          <a:p>
            <a:pPr marL="971550" lvl="1" indent="-514350"/>
            <a:endParaRPr lang="en-US" sz="3400" dirty="0" smtClean="0">
              <a:solidFill>
                <a:schemeClr val="accent2"/>
              </a:solidFill>
            </a:endParaRPr>
          </a:p>
          <a:p>
            <a:r>
              <a:rPr lang="en-US" sz="3600" b="1" i="1" dirty="0" smtClean="0">
                <a:solidFill>
                  <a:srgbClr val="C00000"/>
                </a:solidFill>
              </a:rPr>
              <a:t>Using Motivational Interview techniques appropriately</a:t>
            </a:r>
            <a:endParaRPr lang="en-US" sz="3600" u="sng" dirty="0" smtClean="0">
              <a:solidFill>
                <a:srgbClr val="C00000"/>
              </a:solidFill>
            </a:endParaRPr>
          </a:p>
          <a:p>
            <a:endParaRPr lang="en-US" sz="1200" dirty="0" smtClean="0"/>
          </a:p>
          <a:p>
            <a:pPr lvl="1"/>
            <a:r>
              <a:rPr lang="en-US" sz="3400" b="1" dirty="0" smtClean="0"/>
              <a:t>Dual Roles</a:t>
            </a:r>
            <a:r>
              <a:rPr lang="en-US" sz="3400" dirty="0" smtClean="0"/>
              <a:t>:</a:t>
            </a:r>
          </a:p>
          <a:p>
            <a:pPr marL="914400" lvl="1"/>
            <a:r>
              <a:rPr lang="en-US" sz="3400" dirty="0" smtClean="0"/>
              <a:t>Research interventionists conducted all phases of research activities with patients in the ED, including screening, recruitment, assessment, and intervention. </a:t>
            </a:r>
          </a:p>
          <a:p>
            <a:pPr marL="1428750" lvl="2" indent="-514350">
              <a:buFont typeface="Arial" pitchFamily="34" charset="0"/>
              <a:buChar char="•"/>
            </a:pPr>
            <a:r>
              <a:rPr lang="en-US" sz="3400" dirty="0" smtClean="0">
                <a:solidFill>
                  <a:schemeClr val="accent2"/>
                </a:solidFill>
              </a:rPr>
              <a:t>Research interventionists who conducted screening and assessment with a participant did not perform intervention activities with the same patient. Another interventionist conducted BI-B when indicated. </a:t>
            </a:r>
          </a:p>
          <a:p>
            <a:pPr marL="1428750" lvl="2" indent="-514350">
              <a:buFont typeface="Arial" pitchFamily="34" charset="0"/>
              <a:buChar char="•"/>
            </a:pPr>
            <a:r>
              <a:rPr lang="en-US" sz="3400" dirty="0" smtClean="0">
                <a:solidFill>
                  <a:schemeClr val="accent2"/>
                </a:solidFill>
              </a:rPr>
              <a:t>Interventionists conducting screening and assessment took care not to use MI techniques during these phases.</a:t>
            </a:r>
          </a:p>
          <a:p>
            <a:pPr marL="971550" lvl="1" indent="-514350"/>
            <a:endParaRPr lang="en-US" sz="3400" dirty="0">
              <a:solidFill>
                <a:schemeClr val="accent2"/>
              </a:solidFill>
            </a:endParaRPr>
          </a:p>
          <a:p>
            <a:endParaRPr lang="en-US" sz="2400" dirty="0"/>
          </a:p>
          <a:p>
            <a:endParaRPr lang="en-US" sz="2400" dirty="0"/>
          </a:p>
        </p:txBody>
      </p:sp>
      <p:sp>
        <p:nvSpPr>
          <p:cNvPr id="32" name="TextBox 31"/>
          <p:cNvSpPr txBox="1"/>
          <p:nvPr/>
        </p:nvSpPr>
        <p:spPr>
          <a:xfrm>
            <a:off x="27677640" y="4599584"/>
            <a:ext cx="12555960" cy="11772454"/>
          </a:xfrm>
          <a:prstGeom prst="rect">
            <a:avLst/>
          </a:prstGeom>
          <a:noFill/>
        </p:spPr>
        <p:txBody>
          <a:bodyPr wrap="square" rtlCol="0">
            <a:spAutoFit/>
          </a:bodyPr>
          <a:lstStyle/>
          <a:p>
            <a:r>
              <a:rPr lang="en-US" sz="3500" b="1" i="1" dirty="0" smtClean="0">
                <a:solidFill>
                  <a:srgbClr val="C00000"/>
                </a:solidFill>
              </a:rPr>
              <a:t>Maintaining focus on addictions in the face of competing priorities</a:t>
            </a:r>
          </a:p>
          <a:p>
            <a:endParaRPr lang="en-US" sz="1200" dirty="0" smtClean="0"/>
          </a:p>
          <a:p>
            <a:pPr lvl="1"/>
            <a:r>
              <a:rPr lang="en-US" sz="3400" b="1" dirty="0" smtClean="0"/>
              <a:t>Medical Needs</a:t>
            </a:r>
            <a:r>
              <a:rPr lang="en-US" sz="3400" dirty="0" smtClean="0"/>
              <a:t>:</a:t>
            </a:r>
          </a:p>
          <a:p>
            <a:pPr marL="914400" lvl="1"/>
            <a:r>
              <a:rPr lang="en-US" sz="3400" dirty="0" smtClean="0"/>
              <a:t>Participants often wanted to discuss their medical condition with the interventionists.</a:t>
            </a:r>
          </a:p>
          <a:p>
            <a:pPr marL="1428750" lvl="2" indent="-514350">
              <a:buFont typeface="Arial" pitchFamily="34" charset="0"/>
              <a:buChar char="•"/>
            </a:pPr>
            <a:r>
              <a:rPr lang="en-US" sz="3400" dirty="0" smtClean="0">
                <a:solidFill>
                  <a:schemeClr val="accent2"/>
                </a:solidFill>
              </a:rPr>
              <a:t>Interventionists would remind patients to speak to their doctor, then redirect the patient to a discussion of substance use.</a:t>
            </a:r>
            <a:endParaRPr lang="en-US" sz="1600" dirty="0" smtClean="0">
              <a:solidFill>
                <a:schemeClr val="accent2"/>
              </a:solidFill>
            </a:endParaRPr>
          </a:p>
          <a:p>
            <a:pPr lvl="1"/>
            <a:endParaRPr lang="en-US" sz="1600" dirty="0" smtClean="0"/>
          </a:p>
          <a:p>
            <a:pPr lvl="1"/>
            <a:r>
              <a:rPr lang="en-US" sz="3400" b="1" dirty="0" smtClean="0"/>
              <a:t>Psychosocial/Mental Health Needs</a:t>
            </a:r>
            <a:r>
              <a:rPr lang="en-US" sz="3400" dirty="0" smtClean="0"/>
              <a:t>: </a:t>
            </a:r>
          </a:p>
          <a:p>
            <a:pPr marL="914400" lvl="1"/>
            <a:r>
              <a:rPr lang="en-US" sz="3400" dirty="0" smtClean="0"/>
              <a:t>When patients disclosed mental health/psychosocial needs, interventionists would refer the patient to hospital social workers, then redirect the patient to a discussion of substance use.</a:t>
            </a:r>
          </a:p>
          <a:p>
            <a:pPr marL="1428750" lvl="2" indent="-514350">
              <a:buFont typeface="Arial" pitchFamily="34" charset="0"/>
              <a:buChar char="•"/>
            </a:pPr>
            <a:r>
              <a:rPr lang="en-US" sz="3400" dirty="0" smtClean="0">
                <a:solidFill>
                  <a:schemeClr val="accent2"/>
                </a:solidFill>
              </a:rPr>
              <a:t>If the patient’s psychosocial /mental health needs were immediate (e.g., threats of suicide), the interventionist ended the session and immediately informed the patient’s nurse.</a:t>
            </a:r>
          </a:p>
          <a:p>
            <a:pPr lvl="1"/>
            <a:endParaRPr lang="en-US" sz="1600" dirty="0" smtClean="0"/>
          </a:p>
          <a:p>
            <a:pPr lvl="1"/>
            <a:r>
              <a:rPr lang="en-US" sz="3400" b="1" dirty="0" smtClean="0"/>
              <a:t>Other Basic Needs</a:t>
            </a:r>
            <a:r>
              <a:rPr lang="en-US" sz="3400" dirty="0" smtClean="0"/>
              <a:t>: </a:t>
            </a:r>
          </a:p>
          <a:p>
            <a:pPr marL="914400" lvl="1"/>
            <a:r>
              <a:rPr lang="en-US" sz="3400" dirty="0" smtClean="0"/>
              <a:t>There was some temptation for interventionists to focus on patients’ basic needs (e.g., housing, employment) during  the intervention.</a:t>
            </a:r>
          </a:p>
          <a:p>
            <a:pPr marL="1428750" lvl="2" indent="-514350">
              <a:buFont typeface="Arial" pitchFamily="34" charset="0"/>
              <a:buChar char="•"/>
            </a:pPr>
            <a:r>
              <a:rPr lang="en-US" sz="3400" dirty="0" smtClean="0">
                <a:solidFill>
                  <a:schemeClr val="accent2"/>
                </a:solidFill>
              </a:rPr>
              <a:t>Interventionists recommended that the patient speak to a hospital social worker for assistance with basic needs, then redirected the patient by focusing on how those needs are affected by substance use. </a:t>
            </a:r>
            <a:endParaRPr lang="en-US" sz="3400" dirty="0">
              <a:solidFill>
                <a:schemeClr val="accent2"/>
              </a:solidFill>
            </a:endParaRPr>
          </a:p>
        </p:txBody>
      </p:sp>
      <p:sp>
        <p:nvSpPr>
          <p:cNvPr id="31" name="Rectangle 30"/>
          <p:cNvSpPr/>
          <p:nvPr/>
        </p:nvSpPr>
        <p:spPr>
          <a:xfrm>
            <a:off x="27605632" y="30012382"/>
            <a:ext cx="12627968" cy="1077218"/>
          </a:xfrm>
          <a:prstGeom prst="rect">
            <a:avLst/>
          </a:prstGeom>
        </p:spPr>
        <p:txBody>
          <a:bodyPr wrap="square">
            <a:spAutoFit/>
          </a:bodyPr>
          <a:lstStyle/>
          <a:p>
            <a:pPr algn="ctr"/>
            <a:r>
              <a:rPr lang="en-US" sz="3200" i="1" dirty="0" smtClean="0"/>
              <a:t>This research was supported by </a:t>
            </a:r>
            <a:br>
              <a:rPr lang="en-US" sz="3200" i="1" dirty="0" smtClean="0"/>
            </a:br>
            <a:r>
              <a:rPr lang="en-US" sz="3200" i="1" dirty="0" smtClean="0"/>
              <a:t>NIDA’s National Drug Abuse Treatment Clinical Trials Network</a:t>
            </a:r>
            <a:endParaRPr lang="en-US" sz="3200"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92175"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92175"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27295</TotalTime>
  <Words>883</Words>
  <Application>Microsoft Office PowerPoint</Application>
  <PresentationFormat>Custom</PresentationFormat>
  <Paragraphs>114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UNM CASAA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O'Nuska</dc:creator>
  <cp:lastModifiedBy>Meg Brunner</cp:lastModifiedBy>
  <cp:revision>431</cp:revision>
  <dcterms:created xsi:type="dcterms:W3CDTF">2002-04-08T15:27:17Z</dcterms:created>
  <dcterms:modified xsi:type="dcterms:W3CDTF">2012-06-19T17:46:36Z</dcterms:modified>
</cp:coreProperties>
</file>