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16459200" cy="30175200"/>
  <p:notesSz cx="7010400" cy="9296400"/>
  <p:defaultTextStyle>
    <a:defPPr>
      <a:defRPr lang="en-US"/>
    </a:defPPr>
    <a:lvl1pPr algn="l" rtl="0" fontAlgn="base">
      <a:spcBef>
        <a:spcPct val="0"/>
      </a:spcBef>
      <a:spcAft>
        <a:spcPct val="0"/>
      </a:spcAft>
      <a:defRPr sz="7000" kern="1200">
        <a:solidFill>
          <a:schemeClr val="tx1"/>
        </a:solidFill>
        <a:latin typeface="Arial" pitchFamily="34" charset="0"/>
        <a:ea typeface="+mn-ea"/>
        <a:cs typeface="Arial" pitchFamily="34" charset="0"/>
      </a:defRPr>
    </a:lvl1pPr>
    <a:lvl2pPr marL="457200" algn="l" rtl="0" fontAlgn="base">
      <a:spcBef>
        <a:spcPct val="0"/>
      </a:spcBef>
      <a:spcAft>
        <a:spcPct val="0"/>
      </a:spcAft>
      <a:defRPr sz="7000" kern="1200">
        <a:solidFill>
          <a:schemeClr val="tx1"/>
        </a:solidFill>
        <a:latin typeface="Arial" pitchFamily="34" charset="0"/>
        <a:ea typeface="+mn-ea"/>
        <a:cs typeface="Arial" pitchFamily="34" charset="0"/>
      </a:defRPr>
    </a:lvl2pPr>
    <a:lvl3pPr marL="914400" algn="l" rtl="0" fontAlgn="base">
      <a:spcBef>
        <a:spcPct val="0"/>
      </a:spcBef>
      <a:spcAft>
        <a:spcPct val="0"/>
      </a:spcAft>
      <a:defRPr sz="7000" kern="1200">
        <a:solidFill>
          <a:schemeClr val="tx1"/>
        </a:solidFill>
        <a:latin typeface="Arial" pitchFamily="34" charset="0"/>
        <a:ea typeface="+mn-ea"/>
        <a:cs typeface="Arial" pitchFamily="34" charset="0"/>
      </a:defRPr>
    </a:lvl3pPr>
    <a:lvl4pPr marL="1371600" algn="l" rtl="0" fontAlgn="base">
      <a:spcBef>
        <a:spcPct val="0"/>
      </a:spcBef>
      <a:spcAft>
        <a:spcPct val="0"/>
      </a:spcAft>
      <a:defRPr sz="7000" kern="1200">
        <a:solidFill>
          <a:schemeClr val="tx1"/>
        </a:solidFill>
        <a:latin typeface="Arial" pitchFamily="34" charset="0"/>
        <a:ea typeface="+mn-ea"/>
        <a:cs typeface="Arial" pitchFamily="34" charset="0"/>
      </a:defRPr>
    </a:lvl4pPr>
    <a:lvl5pPr marL="1828800" algn="l" rtl="0" fontAlgn="base">
      <a:spcBef>
        <a:spcPct val="0"/>
      </a:spcBef>
      <a:spcAft>
        <a:spcPct val="0"/>
      </a:spcAft>
      <a:defRPr sz="7000" kern="1200">
        <a:solidFill>
          <a:schemeClr val="tx1"/>
        </a:solidFill>
        <a:latin typeface="Arial" pitchFamily="34" charset="0"/>
        <a:ea typeface="+mn-ea"/>
        <a:cs typeface="Arial" pitchFamily="34" charset="0"/>
      </a:defRPr>
    </a:lvl5pPr>
    <a:lvl6pPr marL="2286000" algn="l" defTabSz="914400" rtl="0" eaLnBrk="1" latinLnBrk="0" hangingPunct="1">
      <a:defRPr sz="7000" kern="1200">
        <a:solidFill>
          <a:schemeClr val="tx1"/>
        </a:solidFill>
        <a:latin typeface="Arial" pitchFamily="34" charset="0"/>
        <a:ea typeface="+mn-ea"/>
        <a:cs typeface="Arial" pitchFamily="34" charset="0"/>
      </a:defRPr>
    </a:lvl6pPr>
    <a:lvl7pPr marL="2743200" algn="l" defTabSz="914400" rtl="0" eaLnBrk="1" latinLnBrk="0" hangingPunct="1">
      <a:defRPr sz="7000" kern="1200">
        <a:solidFill>
          <a:schemeClr val="tx1"/>
        </a:solidFill>
        <a:latin typeface="Arial" pitchFamily="34" charset="0"/>
        <a:ea typeface="+mn-ea"/>
        <a:cs typeface="Arial" pitchFamily="34" charset="0"/>
      </a:defRPr>
    </a:lvl7pPr>
    <a:lvl8pPr marL="3200400" algn="l" defTabSz="914400" rtl="0" eaLnBrk="1" latinLnBrk="0" hangingPunct="1">
      <a:defRPr sz="7000" kern="1200">
        <a:solidFill>
          <a:schemeClr val="tx1"/>
        </a:solidFill>
        <a:latin typeface="Arial" pitchFamily="34" charset="0"/>
        <a:ea typeface="+mn-ea"/>
        <a:cs typeface="Arial" pitchFamily="34" charset="0"/>
      </a:defRPr>
    </a:lvl8pPr>
    <a:lvl9pPr marL="3657600" algn="l" defTabSz="914400" rtl="0" eaLnBrk="1" latinLnBrk="0" hangingPunct="1">
      <a:defRPr sz="7000" kern="1200">
        <a:solidFill>
          <a:schemeClr val="tx1"/>
        </a:solidFill>
        <a:latin typeface="Arial" pitchFamily="34" charset="0"/>
        <a:ea typeface="+mn-ea"/>
        <a:cs typeface="Arial" pitchFamily="34"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7434"/>
    <a:srgbClr val="FFCCFF"/>
    <a:srgbClr val="FFFFCC"/>
    <a:srgbClr val="CCFFFF"/>
    <a:srgbClr val="CCFF99"/>
    <a:srgbClr val="CCFFCC"/>
    <a:srgbClr val="006600"/>
    <a:srgbClr val="800080"/>
    <a:srgbClr val="3333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inimized">
    <p:restoredLeft sz="15620"/>
    <p:restoredTop sz="99846" autoAdjust="0"/>
  </p:normalViewPr>
  <p:slideViewPr>
    <p:cSldViewPr>
      <p:cViewPr>
        <p:scale>
          <a:sx n="50" d="100"/>
          <a:sy n="50" d="100"/>
        </p:scale>
        <p:origin x="-606" y="432"/>
      </p:cViewPr>
      <p:guideLst>
        <p:guide orient="horz" pos="9504"/>
        <p:guide pos="518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0" y="0"/>
            <a:ext cx="3036888" cy="465138"/>
          </a:xfrm>
          <a:prstGeom prst="rect">
            <a:avLst/>
          </a:prstGeom>
          <a:noFill/>
          <a:ln w="9525">
            <a:noFill/>
            <a:miter lim="800000"/>
            <a:headEnd/>
            <a:tailEnd/>
          </a:ln>
          <a:effectLst/>
        </p:spPr>
        <p:txBody>
          <a:bodyPr vert="horz" wrap="square" lIns="93171" tIns="46585" rIns="93171" bIns="46585" numCol="1" anchor="t" anchorCtr="0" compatLnSpc="1">
            <a:prstTxWarp prst="textNoShape">
              <a:avLst/>
            </a:prstTxWarp>
          </a:bodyPr>
          <a:lstStyle>
            <a:lvl1pPr defTabSz="931350">
              <a:defRPr sz="1200">
                <a:latin typeface="Arial" charset="0"/>
                <a:cs typeface="+mn-cs"/>
              </a:defRPr>
            </a:lvl1pPr>
          </a:lstStyle>
          <a:p>
            <a:pPr>
              <a:defRPr/>
            </a:pPr>
            <a:endParaRPr lang="en-US"/>
          </a:p>
        </p:txBody>
      </p:sp>
      <p:sp>
        <p:nvSpPr>
          <p:cNvPr id="4099" name="Rectangle 3"/>
          <p:cNvSpPr>
            <a:spLocks noGrp="1" noChangeArrowheads="1"/>
          </p:cNvSpPr>
          <p:nvPr>
            <p:ph type="dt" idx="1"/>
          </p:nvPr>
        </p:nvSpPr>
        <p:spPr bwMode="auto">
          <a:xfrm>
            <a:off x="3970338" y="0"/>
            <a:ext cx="3038475" cy="465138"/>
          </a:xfrm>
          <a:prstGeom prst="rect">
            <a:avLst/>
          </a:prstGeom>
          <a:noFill/>
          <a:ln w="9525">
            <a:noFill/>
            <a:miter lim="800000"/>
            <a:headEnd/>
            <a:tailEnd/>
          </a:ln>
          <a:effectLst/>
        </p:spPr>
        <p:txBody>
          <a:bodyPr vert="horz" wrap="square" lIns="93171" tIns="46585" rIns="93171" bIns="46585" numCol="1" anchor="t" anchorCtr="0" compatLnSpc="1">
            <a:prstTxWarp prst="textNoShape">
              <a:avLst/>
            </a:prstTxWarp>
          </a:bodyPr>
          <a:lstStyle>
            <a:lvl1pPr algn="r" defTabSz="931350">
              <a:defRPr sz="1200">
                <a:latin typeface="Arial" charset="0"/>
                <a:cs typeface="+mn-cs"/>
              </a:defRPr>
            </a:lvl1pPr>
          </a:lstStyle>
          <a:p>
            <a:pPr>
              <a:defRPr/>
            </a:pPr>
            <a:endParaRPr lang="en-US"/>
          </a:p>
        </p:txBody>
      </p:sp>
      <p:sp>
        <p:nvSpPr>
          <p:cNvPr id="3076" name="Rectangle 4"/>
          <p:cNvSpPr>
            <a:spLocks noGrp="1" noRot="1" noChangeAspect="1" noChangeArrowheads="1" noTextEdit="1"/>
          </p:cNvSpPr>
          <p:nvPr>
            <p:ph type="sldImg" idx="2"/>
          </p:nvPr>
        </p:nvSpPr>
        <p:spPr bwMode="auto">
          <a:xfrm>
            <a:off x="2554288" y="696913"/>
            <a:ext cx="1901825" cy="348615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101" name="Rectangle 5"/>
          <p:cNvSpPr>
            <a:spLocks noGrp="1" noChangeArrowheads="1"/>
          </p:cNvSpPr>
          <p:nvPr>
            <p:ph type="body" sz="quarter" idx="3"/>
          </p:nvPr>
        </p:nvSpPr>
        <p:spPr bwMode="auto">
          <a:xfrm>
            <a:off x="701675" y="4414838"/>
            <a:ext cx="5608638" cy="4184650"/>
          </a:xfrm>
          <a:prstGeom prst="rect">
            <a:avLst/>
          </a:prstGeom>
          <a:noFill/>
          <a:ln w="9525">
            <a:noFill/>
            <a:miter lim="800000"/>
            <a:headEnd/>
            <a:tailEnd/>
          </a:ln>
          <a:effectLst/>
        </p:spPr>
        <p:txBody>
          <a:bodyPr vert="horz" wrap="square" lIns="93171" tIns="46585" rIns="93171" bIns="46585"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4102" name="Rectangle 6"/>
          <p:cNvSpPr>
            <a:spLocks noGrp="1" noChangeArrowheads="1"/>
          </p:cNvSpPr>
          <p:nvPr>
            <p:ph type="ftr" sz="quarter" idx="4"/>
          </p:nvPr>
        </p:nvSpPr>
        <p:spPr bwMode="auto">
          <a:xfrm>
            <a:off x="0" y="8829675"/>
            <a:ext cx="3036888" cy="465138"/>
          </a:xfrm>
          <a:prstGeom prst="rect">
            <a:avLst/>
          </a:prstGeom>
          <a:noFill/>
          <a:ln w="9525">
            <a:noFill/>
            <a:miter lim="800000"/>
            <a:headEnd/>
            <a:tailEnd/>
          </a:ln>
          <a:effectLst/>
        </p:spPr>
        <p:txBody>
          <a:bodyPr vert="horz" wrap="square" lIns="93171" tIns="46585" rIns="93171" bIns="46585" numCol="1" anchor="b" anchorCtr="0" compatLnSpc="1">
            <a:prstTxWarp prst="textNoShape">
              <a:avLst/>
            </a:prstTxWarp>
          </a:bodyPr>
          <a:lstStyle>
            <a:lvl1pPr defTabSz="931350">
              <a:defRPr sz="1200">
                <a:latin typeface="Arial" charset="0"/>
                <a:cs typeface="+mn-cs"/>
              </a:defRPr>
            </a:lvl1pPr>
          </a:lstStyle>
          <a:p>
            <a:pPr>
              <a:defRPr/>
            </a:pPr>
            <a:endParaRPr lang="en-US"/>
          </a:p>
        </p:txBody>
      </p:sp>
      <p:sp>
        <p:nvSpPr>
          <p:cNvPr id="4103" name="Rectangle 7"/>
          <p:cNvSpPr>
            <a:spLocks noGrp="1" noChangeArrowheads="1"/>
          </p:cNvSpPr>
          <p:nvPr>
            <p:ph type="sldNum" sz="quarter" idx="5"/>
          </p:nvPr>
        </p:nvSpPr>
        <p:spPr bwMode="auto">
          <a:xfrm>
            <a:off x="3970338" y="8829675"/>
            <a:ext cx="3038475" cy="465138"/>
          </a:xfrm>
          <a:prstGeom prst="rect">
            <a:avLst/>
          </a:prstGeom>
          <a:noFill/>
          <a:ln w="9525">
            <a:noFill/>
            <a:miter lim="800000"/>
            <a:headEnd/>
            <a:tailEnd/>
          </a:ln>
          <a:effectLst/>
        </p:spPr>
        <p:txBody>
          <a:bodyPr vert="horz" wrap="square" lIns="93171" tIns="46585" rIns="93171" bIns="46585" numCol="1" anchor="b" anchorCtr="0" compatLnSpc="1">
            <a:prstTxWarp prst="textNoShape">
              <a:avLst/>
            </a:prstTxWarp>
          </a:bodyPr>
          <a:lstStyle>
            <a:lvl1pPr algn="r" defTabSz="931350">
              <a:defRPr sz="1200">
                <a:latin typeface="Arial" charset="0"/>
                <a:cs typeface="+mn-cs"/>
              </a:defRPr>
            </a:lvl1pPr>
          </a:lstStyle>
          <a:p>
            <a:pPr>
              <a:defRPr/>
            </a:pPr>
            <a:fld id="{9AFAAD88-C6A0-4ABF-B4EA-D779DDCC1001}" type="slidenum">
              <a:rPr lang="en-US"/>
              <a:pPr>
                <a:defRPr/>
              </a:pPr>
              <a:t>‹#›</a:t>
            </a:fld>
            <a:endParaRPr lang="en-US" dirty="0"/>
          </a:p>
        </p:txBody>
      </p:sp>
    </p:spTree>
    <p:extLst>
      <p:ext uri="{BB962C8B-B14F-4D97-AF65-F5344CB8AC3E}">
        <p14:creationId xmlns:p14="http://schemas.microsoft.com/office/powerpoint/2010/main" val="2306115087"/>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234316" y="9372808"/>
            <a:ext cx="13990568" cy="6468719"/>
          </a:xfrm>
        </p:spPr>
        <p:txBody>
          <a:bodyPr/>
          <a:lstStyle/>
          <a:p>
            <a:r>
              <a:rPr lang="en-US" smtClean="0"/>
              <a:t>Click to edit Master title style</a:t>
            </a:r>
            <a:endParaRPr lang="en-US"/>
          </a:p>
        </p:txBody>
      </p:sp>
      <p:sp>
        <p:nvSpPr>
          <p:cNvPr id="3" name="Subtitle 2"/>
          <p:cNvSpPr>
            <a:spLocks noGrp="1"/>
          </p:cNvSpPr>
          <p:nvPr>
            <p:ph type="subTitle" idx="1"/>
          </p:nvPr>
        </p:nvSpPr>
        <p:spPr>
          <a:xfrm>
            <a:off x="2468633" y="17098827"/>
            <a:ext cx="11521937" cy="771235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89894615-A183-402F-8384-081DA705F8B1}" type="slidenum">
              <a:rPr lang="en-US"/>
              <a:pPr>
                <a:defRPr/>
              </a:pPr>
              <a:t>‹#›</a:t>
            </a:fld>
            <a:endParaRPr lang="en-US" dirty="0"/>
          </a:p>
        </p:txBody>
      </p:sp>
    </p:spTree>
    <p:extLst>
      <p:ext uri="{BB962C8B-B14F-4D97-AF65-F5344CB8AC3E}">
        <p14:creationId xmlns:p14="http://schemas.microsoft.com/office/powerpoint/2010/main" val="42718552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B8D8F1B5-496C-4758-A0D9-0D66B969F159}" type="slidenum">
              <a:rPr lang="en-US"/>
              <a:pPr>
                <a:defRPr/>
              </a:pPr>
              <a:t>‹#›</a:t>
            </a:fld>
            <a:endParaRPr lang="en-US" dirty="0"/>
          </a:p>
        </p:txBody>
      </p:sp>
    </p:spTree>
    <p:extLst>
      <p:ext uri="{BB962C8B-B14F-4D97-AF65-F5344CB8AC3E}">
        <p14:creationId xmlns:p14="http://schemas.microsoft.com/office/powerpoint/2010/main" val="19151457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1933794" y="1207191"/>
            <a:ext cx="3702947" cy="25749596"/>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23705" y="1207191"/>
            <a:ext cx="11050450" cy="2574959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1365069A-1BC6-4104-8DFC-279C40C1FD54}" type="slidenum">
              <a:rPr lang="en-US"/>
              <a:pPr>
                <a:defRPr/>
              </a:pPr>
              <a:t>‹#›</a:t>
            </a:fld>
            <a:endParaRPr lang="en-US" dirty="0"/>
          </a:p>
        </p:txBody>
      </p:sp>
    </p:spTree>
    <p:extLst>
      <p:ext uri="{BB962C8B-B14F-4D97-AF65-F5344CB8AC3E}">
        <p14:creationId xmlns:p14="http://schemas.microsoft.com/office/powerpoint/2010/main" val="41292873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D9DB4619-ADEE-48E5-8F0B-AD4701DAB82B}" type="slidenum">
              <a:rPr lang="en-US"/>
              <a:pPr>
                <a:defRPr/>
              </a:pPr>
              <a:t>‹#›</a:t>
            </a:fld>
            <a:endParaRPr lang="en-US" dirty="0"/>
          </a:p>
        </p:txBody>
      </p:sp>
    </p:spTree>
    <p:extLst>
      <p:ext uri="{BB962C8B-B14F-4D97-AF65-F5344CB8AC3E}">
        <p14:creationId xmlns:p14="http://schemas.microsoft.com/office/powerpoint/2010/main" val="31099378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300163" y="19390211"/>
            <a:ext cx="13990568" cy="5992673"/>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300163" y="12789384"/>
            <a:ext cx="13990568" cy="6600825"/>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C1F938F5-0185-45FE-969B-563694EEA59C}" type="slidenum">
              <a:rPr lang="en-US"/>
              <a:pPr>
                <a:defRPr/>
              </a:pPr>
              <a:t>‹#›</a:t>
            </a:fld>
            <a:endParaRPr lang="en-US" dirty="0"/>
          </a:p>
        </p:txBody>
      </p:sp>
    </p:spTree>
    <p:extLst>
      <p:ext uri="{BB962C8B-B14F-4D97-AF65-F5344CB8AC3E}">
        <p14:creationId xmlns:p14="http://schemas.microsoft.com/office/powerpoint/2010/main" val="32836138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23709" y="7040426"/>
            <a:ext cx="7376699" cy="19916361"/>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8260039" y="7040426"/>
            <a:ext cx="7376698" cy="19916361"/>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37432ABC-E7FA-47EF-A605-31E7A2944CEA}" type="slidenum">
              <a:rPr lang="en-US"/>
              <a:pPr>
                <a:defRPr/>
              </a:pPr>
              <a:t>‹#›</a:t>
            </a:fld>
            <a:endParaRPr lang="en-US" dirty="0"/>
          </a:p>
        </p:txBody>
      </p:sp>
    </p:spTree>
    <p:extLst>
      <p:ext uri="{BB962C8B-B14F-4D97-AF65-F5344CB8AC3E}">
        <p14:creationId xmlns:p14="http://schemas.microsoft.com/office/powerpoint/2010/main" val="270408435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23084" y="1209468"/>
            <a:ext cx="14813032" cy="50292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823089" y="6753433"/>
            <a:ext cx="7272337" cy="2815259"/>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23089" y="9568693"/>
            <a:ext cx="7272337" cy="1738581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8361294" y="6753433"/>
            <a:ext cx="7274822" cy="2815259"/>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8361294" y="9568693"/>
            <a:ext cx="7274822" cy="1738581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9FB521E9-306D-4F9E-9404-AEED3CC1B246}" type="slidenum">
              <a:rPr lang="en-US"/>
              <a:pPr>
                <a:defRPr/>
              </a:pPr>
              <a:t>‹#›</a:t>
            </a:fld>
            <a:endParaRPr lang="en-US" dirty="0"/>
          </a:p>
        </p:txBody>
      </p:sp>
    </p:spTree>
    <p:extLst>
      <p:ext uri="{BB962C8B-B14F-4D97-AF65-F5344CB8AC3E}">
        <p14:creationId xmlns:p14="http://schemas.microsoft.com/office/powerpoint/2010/main" val="11982209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E89F8BC4-1904-4EB0-91AA-244FAE6E03D0}" type="slidenum">
              <a:rPr lang="en-US"/>
              <a:pPr>
                <a:defRPr/>
              </a:pPr>
              <a:t>‹#›</a:t>
            </a:fld>
            <a:endParaRPr lang="en-US" dirty="0"/>
          </a:p>
        </p:txBody>
      </p:sp>
    </p:spTree>
    <p:extLst>
      <p:ext uri="{BB962C8B-B14F-4D97-AF65-F5344CB8AC3E}">
        <p14:creationId xmlns:p14="http://schemas.microsoft.com/office/powerpoint/2010/main" val="29885606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B1EFB803-2318-4E6B-AEBF-A5CECE5AEE33}" type="slidenum">
              <a:rPr lang="en-US"/>
              <a:pPr>
                <a:defRPr/>
              </a:pPr>
              <a:t>‹#›</a:t>
            </a:fld>
            <a:endParaRPr lang="en-US" dirty="0"/>
          </a:p>
        </p:txBody>
      </p:sp>
    </p:spTree>
    <p:extLst>
      <p:ext uri="{BB962C8B-B14F-4D97-AF65-F5344CB8AC3E}">
        <p14:creationId xmlns:p14="http://schemas.microsoft.com/office/powerpoint/2010/main" val="13692394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23085" y="1200359"/>
            <a:ext cx="5414962" cy="5113475"/>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6434966" y="1200358"/>
            <a:ext cx="9201150" cy="2575415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23085" y="6313834"/>
            <a:ext cx="5414962" cy="2064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05274789-9F3B-4264-B823-4C7988143308}" type="slidenum">
              <a:rPr lang="en-US"/>
              <a:pPr>
                <a:defRPr/>
              </a:pPr>
              <a:t>‹#›</a:t>
            </a:fld>
            <a:endParaRPr lang="en-US" dirty="0"/>
          </a:p>
        </p:txBody>
      </p:sp>
    </p:spTree>
    <p:extLst>
      <p:ext uri="{BB962C8B-B14F-4D97-AF65-F5344CB8AC3E}">
        <p14:creationId xmlns:p14="http://schemas.microsoft.com/office/powerpoint/2010/main" val="9324790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225870" y="21123554"/>
            <a:ext cx="9875768" cy="2491823"/>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3225870" y="2696819"/>
            <a:ext cx="9875768" cy="18105577"/>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smtClean="0"/>
          </a:p>
        </p:txBody>
      </p:sp>
      <p:sp>
        <p:nvSpPr>
          <p:cNvPr id="4" name="Text Placeholder 3"/>
          <p:cNvSpPr>
            <a:spLocks noGrp="1"/>
          </p:cNvSpPr>
          <p:nvPr>
            <p:ph type="body" sz="half" idx="2"/>
          </p:nvPr>
        </p:nvSpPr>
        <p:spPr>
          <a:xfrm>
            <a:off x="3225870" y="23615375"/>
            <a:ext cx="9875768" cy="354185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5F6B812A-F27D-4A40-A673-DB538E0CE4DE}" type="slidenum">
              <a:rPr lang="en-US"/>
              <a:pPr>
                <a:defRPr/>
              </a:pPr>
              <a:t>‹#›</a:t>
            </a:fld>
            <a:endParaRPr lang="en-US" dirty="0"/>
          </a:p>
        </p:txBody>
      </p:sp>
    </p:spTree>
    <p:extLst>
      <p:ext uri="{BB962C8B-B14F-4D97-AF65-F5344CB8AC3E}">
        <p14:creationId xmlns:p14="http://schemas.microsoft.com/office/powerpoint/2010/main" val="152436752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823913" y="1206500"/>
            <a:ext cx="14812962" cy="5029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354754" tIns="177377" rIns="354754" bIns="177377"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823913" y="7040563"/>
            <a:ext cx="14812962" cy="19916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354754" tIns="177377" rIns="354754" bIns="177377"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823913" y="27481213"/>
            <a:ext cx="3840162" cy="2095500"/>
          </a:xfrm>
          <a:prstGeom prst="rect">
            <a:avLst/>
          </a:prstGeom>
          <a:noFill/>
          <a:ln w="9525">
            <a:noFill/>
            <a:miter lim="800000"/>
            <a:headEnd/>
            <a:tailEnd/>
          </a:ln>
          <a:effectLst/>
        </p:spPr>
        <p:txBody>
          <a:bodyPr vert="horz" wrap="square" lIns="354754" tIns="177377" rIns="354754" bIns="177377" numCol="1" anchor="t" anchorCtr="0" compatLnSpc="1">
            <a:prstTxWarp prst="textNoShape">
              <a:avLst/>
            </a:prstTxWarp>
          </a:bodyPr>
          <a:lstStyle>
            <a:lvl1pPr>
              <a:defRPr sz="5500">
                <a:latin typeface="Arial" charset="0"/>
                <a:cs typeface="+mn-cs"/>
              </a:defRPr>
            </a:lvl1pPr>
          </a:lstStyle>
          <a:p>
            <a:pPr>
              <a:defRPr/>
            </a:pPr>
            <a:endParaRPr lang="en-US"/>
          </a:p>
        </p:txBody>
      </p:sp>
      <p:sp>
        <p:nvSpPr>
          <p:cNvPr id="1029" name="Rectangle 5"/>
          <p:cNvSpPr>
            <a:spLocks noGrp="1" noChangeArrowheads="1"/>
          </p:cNvSpPr>
          <p:nvPr>
            <p:ph type="ftr" sz="quarter" idx="3"/>
          </p:nvPr>
        </p:nvSpPr>
        <p:spPr bwMode="auto">
          <a:xfrm>
            <a:off x="5624513" y="27481213"/>
            <a:ext cx="5211762" cy="2095500"/>
          </a:xfrm>
          <a:prstGeom prst="rect">
            <a:avLst/>
          </a:prstGeom>
          <a:noFill/>
          <a:ln w="9525">
            <a:noFill/>
            <a:miter lim="800000"/>
            <a:headEnd/>
            <a:tailEnd/>
          </a:ln>
          <a:effectLst/>
        </p:spPr>
        <p:txBody>
          <a:bodyPr vert="horz" wrap="square" lIns="354754" tIns="177377" rIns="354754" bIns="177377" numCol="1" anchor="t" anchorCtr="0" compatLnSpc="1">
            <a:prstTxWarp prst="textNoShape">
              <a:avLst/>
            </a:prstTxWarp>
          </a:bodyPr>
          <a:lstStyle>
            <a:lvl1pPr algn="ctr">
              <a:defRPr sz="5500">
                <a:latin typeface="Arial" charset="0"/>
                <a:cs typeface="+mn-cs"/>
              </a:defRPr>
            </a:lvl1pPr>
          </a:lstStyle>
          <a:p>
            <a:pPr>
              <a:defRPr/>
            </a:pPr>
            <a:endParaRPr lang="en-US"/>
          </a:p>
        </p:txBody>
      </p:sp>
      <p:sp>
        <p:nvSpPr>
          <p:cNvPr id="1030" name="Rectangle 6"/>
          <p:cNvSpPr>
            <a:spLocks noGrp="1" noChangeArrowheads="1"/>
          </p:cNvSpPr>
          <p:nvPr>
            <p:ph type="sldNum" sz="quarter" idx="4"/>
          </p:nvPr>
        </p:nvSpPr>
        <p:spPr bwMode="auto">
          <a:xfrm>
            <a:off x="11796713" y="27481213"/>
            <a:ext cx="3840162" cy="2095500"/>
          </a:xfrm>
          <a:prstGeom prst="rect">
            <a:avLst/>
          </a:prstGeom>
          <a:noFill/>
          <a:ln w="9525">
            <a:noFill/>
            <a:miter lim="800000"/>
            <a:headEnd/>
            <a:tailEnd/>
          </a:ln>
          <a:effectLst/>
        </p:spPr>
        <p:txBody>
          <a:bodyPr vert="horz" wrap="square" lIns="354754" tIns="177377" rIns="354754" bIns="177377" numCol="1" anchor="t" anchorCtr="0" compatLnSpc="1">
            <a:prstTxWarp prst="textNoShape">
              <a:avLst/>
            </a:prstTxWarp>
          </a:bodyPr>
          <a:lstStyle>
            <a:lvl1pPr algn="r">
              <a:defRPr sz="5500">
                <a:latin typeface="Arial" charset="0"/>
                <a:cs typeface="+mn-cs"/>
              </a:defRPr>
            </a:lvl1pPr>
          </a:lstStyle>
          <a:p>
            <a:pPr>
              <a:defRPr/>
            </a:pPr>
            <a:fld id="{C572EEF7-8F65-4AE6-A087-AA4C21356DC5}" type="slidenum">
              <a:rPr lang="en-US"/>
              <a:pPr>
                <a:defRPr/>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3546475" rtl="0" eaLnBrk="0" fontAlgn="base" hangingPunct="0">
        <a:spcBef>
          <a:spcPct val="0"/>
        </a:spcBef>
        <a:spcAft>
          <a:spcPct val="0"/>
        </a:spcAft>
        <a:defRPr sz="17100">
          <a:solidFill>
            <a:schemeClr val="tx2"/>
          </a:solidFill>
          <a:latin typeface="+mj-lt"/>
          <a:ea typeface="+mj-ea"/>
          <a:cs typeface="+mj-cs"/>
        </a:defRPr>
      </a:lvl1pPr>
      <a:lvl2pPr algn="ctr" defTabSz="3546475" rtl="0" eaLnBrk="0" fontAlgn="base" hangingPunct="0">
        <a:spcBef>
          <a:spcPct val="0"/>
        </a:spcBef>
        <a:spcAft>
          <a:spcPct val="0"/>
        </a:spcAft>
        <a:defRPr sz="17100">
          <a:solidFill>
            <a:schemeClr val="tx2"/>
          </a:solidFill>
          <a:latin typeface="Arial" charset="0"/>
        </a:defRPr>
      </a:lvl2pPr>
      <a:lvl3pPr algn="ctr" defTabSz="3546475" rtl="0" eaLnBrk="0" fontAlgn="base" hangingPunct="0">
        <a:spcBef>
          <a:spcPct val="0"/>
        </a:spcBef>
        <a:spcAft>
          <a:spcPct val="0"/>
        </a:spcAft>
        <a:defRPr sz="17100">
          <a:solidFill>
            <a:schemeClr val="tx2"/>
          </a:solidFill>
          <a:latin typeface="Arial" charset="0"/>
        </a:defRPr>
      </a:lvl3pPr>
      <a:lvl4pPr algn="ctr" defTabSz="3546475" rtl="0" eaLnBrk="0" fontAlgn="base" hangingPunct="0">
        <a:spcBef>
          <a:spcPct val="0"/>
        </a:spcBef>
        <a:spcAft>
          <a:spcPct val="0"/>
        </a:spcAft>
        <a:defRPr sz="17100">
          <a:solidFill>
            <a:schemeClr val="tx2"/>
          </a:solidFill>
          <a:latin typeface="Arial" charset="0"/>
        </a:defRPr>
      </a:lvl4pPr>
      <a:lvl5pPr algn="ctr" defTabSz="3546475" rtl="0" eaLnBrk="0" fontAlgn="base" hangingPunct="0">
        <a:spcBef>
          <a:spcPct val="0"/>
        </a:spcBef>
        <a:spcAft>
          <a:spcPct val="0"/>
        </a:spcAft>
        <a:defRPr sz="17100">
          <a:solidFill>
            <a:schemeClr val="tx2"/>
          </a:solidFill>
          <a:latin typeface="Arial" charset="0"/>
        </a:defRPr>
      </a:lvl5pPr>
      <a:lvl6pPr marL="457200" algn="ctr" defTabSz="3546475" rtl="0" fontAlgn="base">
        <a:spcBef>
          <a:spcPct val="0"/>
        </a:spcBef>
        <a:spcAft>
          <a:spcPct val="0"/>
        </a:spcAft>
        <a:defRPr sz="17100">
          <a:solidFill>
            <a:schemeClr val="tx2"/>
          </a:solidFill>
          <a:latin typeface="Arial" charset="0"/>
        </a:defRPr>
      </a:lvl6pPr>
      <a:lvl7pPr marL="914400" algn="ctr" defTabSz="3546475" rtl="0" fontAlgn="base">
        <a:spcBef>
          <a:spcPct val="0"/>
        </a:spcBef>
        <a:spcAft>
          <a:spcPct val="0"/>
        </a:spcAft>
        <a:defRPr sz="17100">
          <a:solidFill>
            <a:schemeClr val="tx2"/>
          </a:solidFill>
          <a:latin typeface="Arial" charset="0"/>
        </a:defRPr>
      </a:lvl7pPr>
      <a:lvl8pPr marL="1371600" algn="ctr" defTabSz="3546475" rtl="0" fontAlgn="base">
        <a:spcBef>
          <a:spcPct val="0"/>
        </a:spcBef>
        <a:spcAft>
          <a:spcPct val="0"/>
        </a:spcAft>
        <a:defRPr sz="17100">
          <a:solidFill>
            <a:schemeClr val="tx2"/>
          </a:solidFill>
          <a:latin typeface="Arial" charset="0"/>
        </a:defRPr>
      </a:lvl8pPr>
      <a:lvl9pPr marL="1828800" algn="ctr" defTabSz="3546475" rtl="0" fontAlgn="base">
        <a:spcBef>
          <a:spcPct val="0"/>
        </a:spcBef>
        <a:spcAft>
          <a:spcPct val="0"/>
        </a:spcAft>
        <a:defRPr sz="17100">
          <a:solidFill>
            <a:schemeClr val="tx2"/>
          </a:solidFill>
          <a:latin typeface="Arial" charset="0"/>
        </a:defRPr>
      </a:lvl9pPr>
    </p:titleStyle>
    <p:bodyStyle>
      <a:lvl1pPr marL="1330325" indent="-1330325" algn="l" defTabSz="3546475" rtl="0" eaLnBrk="0" fontAlgn="base" hangingPunct="0">
        <a:spcBef>
          <a:spcPct val="20000"/>
        </a:spcBef>
        <a:spcAft>
          <a:spcPct val="0"/>
        </a:spcAft>
        <a:buChar char="•"/>
        <a:defRPr sz="12400">
          <a:solidFill>
            <a:schemeClr val="tx1"/>
          </a:solidFill>
          <a:latin typeface="+mn-lt"/>
          <a:ea typeface="+mn-ea"/>
          <a:cs typeface="+mn-cs"/>
        </a:defRPr>
      </a:lvl1pPr>
      <a:lvl2pPr marL="2882900" indent="-1109663" algn="l" defTabSz="3546475" rtl="0" eaLnBrk="0" fontAlgn="base" hangingPunct="0">
        <a:spcBef>
          <a:spcPct val="20000"/>
        </a:spcBef>
        <a:spcAft>
          <a:spcPct val="0"/>
        </a:spcAft>
        <a:buChar char="–"/>
        <a:defRPr sz="10900">
          <a:solidFill>
            <a:schemeClr val="tx1"/>
          </a:solidFill>
          <a:latin typeface="+mn-lt"/>
        </a:defRPr>
      </a:lvl2pPr>
      <a:lvl3pPr marL="4433888" indent="-887413" algn="l" defTabSz="3546475" rtl="0" eaLnBrk="0" fontAlgn="base" hangingPunct="0">
        <a:spcBef>
          <a:spcPct val="20000"/>
        </a:spcBef>
        <a:spcAft>
          <a:spcPct val="0"/>
        </a:spcAft>
        <a:buChar char="•"/>
        <a:defRPr sz="9400">
          <a:solidFill>
            <a:schemeClr val="tx1"/>
          </a:solidFill>
          <a:latin typeface="+mn-lt"/>
        </a:defRPr>
      </a:lvl3pPr>
      <a:lvl4pPr marL="6208713" indent="-887413" algn="l" defTabSz="3546475" rtl="0" eaLnBrk="0" fontAlgn="base" hangingPunct="0">
        <a:spcBef>
          <a:spcPct val="20000"/>
        </a:spcBef>
        <a:spcAft>
          <a:spcPct val="0"/>
        </a:spcAft>
        <a:buChar char="–"/>
        <a:defRPr sz="7700">
          <a:solidFill>
            <a:schemeClr val="tx1"/>
          </a:solidFill>
          <a:latin typeface="+mn-lt"/>
        </a:defRPr>
      </a:lvl4pPr>
      <a:lvl5pPr marL="7981950" indent="-885825" algn="l" defTabSz="3546475" rtl="0" eaLnBrk="0" fontAlgn="base" hangingPunct="0">
        <a:spcBef>
          <a:spcPct val="20000"/>
        </a:spcBef>
        <a:spcAft>
          <a:spcPct val="0"/>
        </a:spcAft>
        <a:buChar char="»"/>
        <a:defRPr sz="7700">
          <a:solidFill>
            <a:schemeClr val="tx1"/>
          </a:solidFill>
          <a:latin typeface="+mn-lt"/>
        </a:defRPr>
      </a:lvl5pPr>
      <a:lvl6pPr marL="8439150" indent="-885825" algn="l" defTabSz="3546475" rtl="0" fontAlgn="base">
        <a:spcBef>
          <a:spcPct val="20000"/>
        </a:spcBef>
        <a:spcAft>
          <a:spcPct val="0"/>
        </a:spcAft>
        <a:buChar char="»"/>
        <a:defRPr sz="7700">
          <a:solidFill>
            <a:schemeClr val="tx1"/>
          </a:solidFill>
          <a:latin typeface="+mn-lt"/>
        </a:defRPr>
      </a:lvl6pPr>
      <a:lvl7pPr marL="8896350" indent="-885825" algn="l" defTabSz="3546475" rtl="0" fontAlgn="base">
        <a:spcBef>
          <a:spcPct val="20000"/>
        </a:spcBef>
        <a:spcAft>
          <a:spcPct val="0"/>
        </a:spcAft>
        <a:buChar char="»"/>
        <a:defRPr sz="7700">
          <a:solidFill>
            <a:schemeClr val="tx1"/>
          </a:solidFill>
          <a:latin typeface="+mn-lt"/>
        </a:defRPr>
      </a:lvl7pPr>
      <a:lvl8pPr marL="9353550" indent="-885825" algn="l" defTabSz="3546475" rtl="0" fontAlgn="base">
        <a:spcBef>
          <a:spcPct val="20000"/>
        </a:spcBef>
        <a:spcAft>
          <a:spcPct val="0"/>
        </a:spcAft>
        <a:buChar char="»"/>
        <a:defRPr sz="7700">
          <a:solidFill>
            <a:schemeClr val="tx1"/>
          </a:solidFill>
          <a:latin typeface="+mn-lt"/>
        </a:defRPr>
      </a:lvl8pPr>
      <a:lvl9pPr marL="9810750" indent="-885825" algn="l" defTabSz="3546475" rtl="0" fontAlgn="base">
        <a:spcBef>
          <a:spcPct val="20000"/>
        </a:spcBef>
        <a:spcAft>
          <a:spcPct val="0"/>
        </a:spcAft>
        <a:buChar char="»"/>
        <a:defRPr sz="77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CCFF99"/>
        </a:solidFill>
        <a:effectLst/>
      </p:bgPr>
    </p:bg>
    <p:spTree>
      <p:nvGrpSpPr>
        <p:cNvPr id="1" name=""/>
        <p:cNvGrpSpPr/>
        <p:nvPr/>
      </p:nvGrpSpPr>
      <p:grpSpPr>
        <a:xfrm>
          <a:off x="0" y="0"/>
          <a:ext cx="0" cy="0"/>
          <a:chOff x="0" y="0"/>
          <a:chExt cx="0" cy="0"/>
        </a:xfrm>
      </p:grpSpPr>
      <p:sp>
        <p:nvSpPr>
          <p:cNvPr id="2057" name="Rectangle 9"/>
          <p:cNvSpPr>
            <a:spLocks noChangeArrowheads="1"/>
          </p:cNvSpPr>
          <p:nvPr/>
        </p:nvSpPr>
        <p:spPr bwMode="auto">
          <a:xfrm>
            <a:off x="19050" y="-1"/>
            <a:ext cx="16459200" cy="2563565"/>
          </a:xfrm>
          <a:prstGeom prst="rect">
            <a:avLst/>
          </a:prstGeom>
          <a:solidFill>
            <a:srgbClr val="CCFFFF"/>
          </a:solidFill>
          <a:ln w="9525">
            <a:solidFill>
              <a:schemeClr val="tx1"/>
            </a:solidFill>
            <a:miter lim="800000"/>
            <a:headEnd/>
            <a:tailEnd/>
          </a:ln>
          <a:effectLst/>
        </p:spPr>
        <p:txBody>
          <a:bodyPr lIns="94064" tIns="0" rIns="94064" bIns="47032">
            <a:spAutoFit/>
          </a:bodyPr>
          <a:lstStyle/>
          <a:p>
            <a:pPr algn="ctr" defTabSz="3546475">
              <a:defRPr/>
            </a:pPr>
            <a:r>
              <a:rPr lang="en-US" sz="3400" b="1" dirty="0">
                <a:latin typeface="Arial" charset="0"/>
                <a:cs typeface="Arial" charset="0"/>
              </a:rPr>
              <a:t>The effect of gender specific HIV prevention interventions on heterosexual </a:t>
            </a:r>
            <a:endParaRPr lang="en-US" sz="3400" b="1" dirty="0" smtClean="0">
              <a:latin typeface="Arial" charset="0"/>
              <a:cs typeface="Arial" charset="0"/>
            </a:endParaRPr>
          </a:p>
          <a:p>
            <a:pPr algn="ctr" defTabSz="3546475">
              <a:defRPr/>
            </a:pPr>
            <a:r>
              <a:rPr lang="en-US" sz="3400" b="1" dirty="0" smtClean="0">
                <a:latin typeface="Arial" charset="0"/>
                <a:cs typeface="Arial" charset="0"/>
              </a:rPr>
              <a:t>anal </a:t>
            </a:r>
            <a:r>
              <a:rPr lang="en-US" sz="3400" b="1" dirty="0">
                <a:latin typeface="Arial" charset="0"/>
                <a:cs typeface="Arial" charset="0"/>
              </a:rPr>
              <a:t>sex among men and women in substance abuse treatment</a:t>
            </a:r>
            <a:endParaRPr lang="en-US" sz="1500" b="1" dirty="0">
              <a:solidFill>
                <a:schemeClr val="accent6"/>
              </a:solidFill>
              <a:latin typeface="Arial" charset="0"/>
              <a:cs typeface="+mn-cs"/>
            </a:endParaRPr>
          </a:p>
          <a:p>
            <a:pPr algn="ctr" defTabSz="3546475">
              <a:defRPr/>
            </a:pPr>
            <a:r>
              <a:rPr lang="en-US" sz="2600" b="1" dirty="0">
                <a:latin typeface="Bell MT" pitchFamily="18" charset="0"/>
                <a:cs typeface="+mn-cs"/>
              </a:rPr>
              <a:t>Donald </a:t>
            </a:r>
            <a:r>
              <a:rPr lang="en-US" sz="2600" b="1" dirty="0" smtClean="0">
                <a:latin typeface="Bell MT" pitchFamily="18" charset="0"/>
                <a:cs typeface="+mn-cs"/>
              </a:rPr>
              <a:t>A. Calsyn</a:t>
            </a:r>
            <a:r>
              <a:rPr lang="en-US" sz="2600" b="1" dirty="0">
                <a:latin typeface="Bell MT" pitchFamily="18" charset="0"/>
                <a:cs typeface="+mn-cs"/>
              </a:rPr>
              <a:t>, Ph.D.</a:t>
            </a:r>
            <a:r>
              <a:rPr lang="en-US" sz="2600" b="1" baseline="30000" dirty="0">
                <a:latin typeface="Bell MT" pitchFamily="18" charset="0"/>
                <a:cs typeface="+mn-cs"/>
              </a:rPr>
              <a:t>1,2</a:t>
            </a:r>
            <a:r>
              <a:rPr lang="en-US" sz="2600" b="1" dirty="0">
                <a:latin typeface="Bell MT" pitchFamily="18" charset="0"/>
                <a:cs typeface="+mn-cs"/>
              </a:rPr>
              <a:t>, </a:t>
            </a:r>
            <a:r>
              <a:rPr lang="en-US" sz="2600" b="1" dirty="0" smtClean="0">
                <a:latin typeface="Bell MT" pitchFamily="18" charset="0"/>
                <a:cs typeface="+mn-cs"/>
              </a:rPr>
              <a:t>Aimee N.C. Campbell, Ph.D.</a:t>
            </a:r>
            <a:r>
              <a:rPr lang="en-US" sz="2600" b="1" baseline="30000" dirty="0" smtClean="0">
                <a:latin typeface="Bell MT" pitchFamily="18" charset="0"/>
                <a:cs typeface="+mn-cs"/>
              </a:rPr>
              <a:t>3</a:t>
            </a:r>
            <a:r>
              <a:rPr lang="en-US" sz="2600" b="1" dirty="0" smtClean="0">
                <a:latin typeface="Bell MT" pitchFamily="18" charset="0"/>
                <a:cs typeface="+mn-cs"/>
              </a:rPr>
              <a:t>, </a:t>
            </a:r>
            <a:r>
              <a:rPr lang="en-US" sz="2600" b="1" dirty="0" smtClean="0">
                <a:latin typeface="Bell MT" pitchFamily="18" charset="0"/>
                <a:cs typeface="Arial" charset="0"/>
              </a:rPr>
              <a:t>Christina S. Meade, Ph.D.</a:t>
            </a:r>
            <a:r>
              <a:rPr lang="en-US" sz="2600" b="1" baseline="30000" dirty="0" smtClean="0">
                <a:latin typeface="Bell MT" pitchFamily="18" charset="0"/>
                <a:cs typeface="Arial" charset="0"/>
              </a:rPr>
              <a:t>4</a:t>
            </a:r>
            <a:r>
              <a:rPr lang="en-US" sz="2600" dirty="0" smtClean="0">
                <a:latin typeface="Bell MT" pitchFamily="18" charset="0"/>
                <a:cs typeface="Arial" charset="0"/>
              </a:rPr>
              <a:t>,</a:t>
            </a:r>
            <a:r>
              <a:rPr lang="en-US" sz="2600" b="1" dirty="0" smtClean="0">
                <a:latin typeface="Bell MT" pitchFamily="18" charset="0"/>
                <a:cs typeface="Arial" charset="0"/>
              </a:rPr>
              <a:t> </a:t>
            </a:r>
            <a:endParaRPr lang="en-US" sz="2600" b="1" dirty="0">
              <a:latin typeface="Bell MT" pitchFamily="18" charset="0"/>
              <a:cs typeface="Arial" charset="0"/>
            </a:endParaRPr>
          </a:p>
          <a:p>
            <a:pPr algn="ctr" defTabSz="3546475">
              <a:defRPr/>
            </a:pPr>
            <a:r>
              <a:rPr lang="en-US" sz="2600" b="1" dirty="0">
                <a:latin typeface="Bell MT" pitchFamily="18" charset="0"/>
                <a:cs typeface="+mn-cs"/>
              </a:rPr>
              <a:t>Mary Hatch-Maillette, </a:t>
            </a:r>
            <a:r>
              <a:rPr lang="en-US" sz="2600" b="1" dirty="0" smtClean="0">
                <a:latin typeface="Bell MT" pitchFamily="18" charset="0"/>
                <a:cs typeface="+mn-cs"/>
              </a:rPr>
              <a:t>Ph.D.</a:t>
            </a:r>
            <a:r>
              <a:rPr lang="en-US" sz="2600" b="1" baseline="30000" dirty="0" smtClean="0">
                <a:latin typeface="Bell MT" pitchFamily="18" charset="0"/>
                <a:cs typeface="+mn-cs"/>
              </a:rPr>
              <a:t>1,2</a:t>
            </a:r>
            <a:r>
              <a:rPr lang="en-US" sz="2600" b="1" dirty="0" smtClean="0">
                <a:latin typeface="Bell MT" pitchFamily="18" charset="0"/>
                <a:cs typeface="+mn-cs"/>
              </a:rPr>
              <a:t>, Susan Tross, Ph.D.</a:t>
            </a:r>
            <a:r>
              <a:rPr lang="en-US" sz="2600" b="1" baseline="30000" dirty="0" smtClean="0">
                <a:latin typeface="Bell MT" pitchFamily="18" charset="0"/>
                <a:cs typeface="+mn-cs"/>
              </a:rPr>
              <a:t>3</a:t>
            </a:r>
            <a:r>
              <a:rPr lang="en-US" sz="2600" b="1" dirty="0" smtClean="0">
                <a:latin typeface="Bell MT" pitchFamily="18" charset="0"/>
                <a:cs typeface="+mn-cs"/>
              </a:rPr>
              <a:t> </a:t>
            </a:r>
            <a:endParaRPr lang="en-US" sz="2600" b="1" dirty="0">
              <a:latin typeface="Bell MT" pitchFamily="18" charset="0"/>
              <a:cs typeface="+mn-cs"/>
            </a:endParaRPr>
          </a:p>
          <a:p>
            <a:pPr algn="ctr" defTabSz="3546475">
              <a:lnSpc>
                <a:spcPts val="900"/>
              </a:lnSpc>
              <a:defRPr/>
            </a:pPr>
            <a:endParaRPr lang="en-US" sz="1800" b="1" baseline="30000" dirty="0">
              <a:latin typeface="Arial" charset="0"/>
              <a:cs typeface="+mn-cs"/>
            </a:endParaRPr>
          </a:p>
          <a:p>
            <a:pPr algn="ctr" defTabSz="3546475">
              <a:defRPr/>
            </a:pPr>
            <a:r>
              <a:rPr lang="en-US" sz="1800" b="1" baseline="30000" dirty="0">
                <a:latin typeface="Arial" charset="0"/>
                <a:cs typeface="+mn-cs"/>
              </a:rPr>
              <a:t>1</a:t>
            </a:r>
            <a:r>
              <a:rPr lang="en-US" sz="1800" b="1" dirty="0">
                <a:latin typeface="Arial" charset="0"/>
                <a:cs typeface="+mn-cs"/>
              </a:rPr>
              <a:t>Alcohol &amp; Drug Abuse Institute, </a:t>
            </a:r>
            <a:r>
              <a:rPr lang="en-US" sz="1800" b="1" baseline="30000" dirty="0">
                <a:latin typeface="Arial" charset="0"/>
                <a:cs typeface="+mn-cs"/>
              </a:rPr>
              <a:t>2</a:t>
            </a:r>
            <a:r>
              <a:rPr lang="en-US" sz="1800" b="1" dirty="0">
                <a:latin typeface="Arial" charset="0"/>
                <a:cs typeface="+mn-cs"/>
              </a:rPr>
              <a:t>Department of Psychiatry &amp; Behavioral Sciences</a:t>
            </a:r>
            <a:r>
              <a:rPr lang="en-US" sz="1800" b="1" dirty="0" smtClean="0">
                <a:latin typeface="Arial" charset="0"/>
                <a:cs typeface="+mn-cs"/>
              </a:rPr>
              <a:t>, </a:t>
            </a:r>
            <a:r>
              <a:rPr lang="en-US" sz="1800" b="1" dirty="0">
                <a:latin typeface="Arial" charset="0"/>
              </a:rPr>
              <a:t>University of Washington, Seattle, WA, </a:t>
            </a:r>
            <a:r>
              <a:rPr lang="en-US" sz="1800" b="1" dirty="0" smtClean="0">
                <a:latin typeface="Arial" charset="0"/>
              </a:rPr>
              <a:t>USA,</a:t>
            </a:r>
            <a:r>
              <a:rPr lang="en-US" sz="1800" b="1" dirty="0" smtClean="0">
                <a:latin typeface="Arial" charset="0"/>
                <a:cs typeface="+mn-cs"/>
              </a:rPr>
              <a:t> </a:t>
            </a:r>
            <a:r>
              <a:rPr lang="en-US" sz="1800" b="1" baseline="30000" dirty="0" smtClean="0">
                <a:latin typeface="Arial" charset="0"/>
                <a:cs typeface="Arial" charset="0"/>
              </a:rPr>
              <a:t>3</a:t>
            </a:r>
            <a:r>
              <a:rPr lang="en-US" sz="1800" b="1" dirty="0"/>
              <a:t> Columbia University College of Physicians &amp; Surgeons, New York, NY</a:t>
            </a:r>
            <a:r>
              <a:rPr lang="en-US" sz="1800" b="1" dirty="0" smtClean="0">
                <a:latin typeface="Arial" charset="0"/>
                <a:cs typeface="Arial" charset="0"/>
              </a:rPr>
              <a:t>, USA, </a:t>
            </a:r>
            <a:r>
              <a:rPr lang="en-US" sz="1800" b="1" baseline="30000" dirty="0" smtClean="0">
                <a:latin typeface="Arial" charset="0"/>
                <a:cs typeface="Arial" charset="0"/>
              </a:rPr>
              <a:t>4</a:t>
            </a:r>
            <a:r>
              <a:rPr lang="en-US" sz="1800" b="1" dirty="0"/>
              <a:t>Duke University, Durham, NC,</a:t>
            </a:r>
            <a:r>
              <a:rPr lang="en-US" sz="1800" b="1" dirty="0" smtClean="0">
                <a:latin typeface="Arial" charset="0"/>
                <a:cs typeface="Arial" charset="0"/>
              </a:rPr>
              <a:t> USA</a:t>
            </a:r>
            <a:endParaRPr lang="en-US" sz="1800" b="1" dirty="0">
              <a:latin typeface="Arial" charset="0"/>
              <a:cs typeface="+mn-cs"/>
            </a:endParaRPr>
          </a:p>
        </p:txBody>
      </p:sp>
      <p:sp>
        <p:nvSpPr>
          <p:cNvPr id="2051" name="Text Box 12"/>
          <p:cNvSpPr txBox="1">
            <a:spLocks noChangeArrowheads="1"/>
          </p:cNvSpPr>
          <p:nvPr/>
        </p:nvSpPr>
        <p:spPr bwMode="auto">
          <a:xfrm>
            <a:off x="9058275" y="11358563"/>
            <a:ext cx="190500" cy="22494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4064" tIns="47032" rIns="94064" bIns="47032">
            <a:spAutoFit/>
          </a:bodyPr>
          <a:lstStyle>
            <a:lvl1pPr defTabSz="3546475" eaLnBrk="0" hangingPunct="0">
              <a:defRPr sz="7000">
                <a:solidFill>
                  <a:schemeClr val="tx1"/>
                </a:solidFill>
                <a:latin typeface="Arial" pitchFamily="34" charset="0"/>
                <a:cs typeface="Arial" pitchFamily="34" charset="0"/>
              </a:defRPr>
            </a:lvl1pPr>
            <a:lvl2pPr marL="742950" indent="-285750" defTabSz="3546475" eaLnBrk="0" hangingPunct="0">
              <a:defRPr sz="7000">
                <a:solidFill>
                  <a:schemeClr val="tx1"/>
                </a:solidFill>
                <a:latin typeface="Arial" pitchFamily="34" charset="0"/>
                <a:cs typeface="Arial" pitchFamily="34" charset="0"/>
              </a:defRPr>
            </a:lvl2pPr>
            <a:lvl3pPr marL="1143000" indent="-228600" defTabSz="3546475" eaLnBrk="0" hangingPunct="0">
              <a:defRPr sz="7000">
                <a:solidFill>
                  <a:schemeClr val="tx1"/>
                </a:solidFill>
                <a:latin typeface="Arial" pitchFamily="34" charset="0"/>
                <a:cs typeface="Arial" pitchFamily="34" charset="0"/>
              </a:defRPr>
            </a:lvl3pPr>
            <a:lvl4pPr marL="1600200" indent="-228600" defTabSz="3546475" eaLnBrk="0" hangingPunct="0">
              <a:defRPr sz="7000">
                <a:solidFill>
                  <a:schemeClr val="tx1"/>
                </a:solidFill>
                <a:latin typeface="Arial" pitchFamily="34" charset="0"/>
                <a:cs typeface="Arial" pitchFamily="34" charset="0"/>
              </a:defRPr>
            </a:lvl4pPr>
            <a:lvl5pPr marL="2057400" indent="-228600" defTabSz="3546475" eaLnBrk="0" hangingPunct="0">
              <a:defRPr sz="7000">
                <a:solidFill>
                  <a:schemeClr val="tx1"/>
                </a:solidFill>
                <a:latin typeface="Arial" pitchFamily="34" charset="0"/>
                <a:cs typeface="Arial" pitchFamily="34" charset="0"/>
              </a:defRPr>
            </a:lvl5pPr>
            <a:lvl6pPr marL="2514600" indent="-228600" defTabSz="3546475" eaLnBrk="0" fontAlgn="base" hangingPunct="0">
              <a:spcBef>
                <a:spcPct val="0"/>
              </a:spcBef>
              <a:spcAft>
                <a:spcPct val="0"/>
              </a:spcAft>
              <a:defRPr sz="7000">
                <a:solidFill>
                  <a:schemeClr val="tx1"/>
                </a:solidFill>
                <a:latin typeface="Arial" pitchFamily="34" charset="0"/>
                <a:cs typeface="Arial" pitchFamily="34" charset="0"/>
              </a:defRPr>
            </a:lvl6pPr>
            <a:lvl7pPr marL="2971800" indent="-228600" defTabSz="3546475" eaLnBrk="0" fontAlgn="base" hangingPunct="0">
              <a:spcBef>
                <a:spcPct val="0"/>
              </a:spcBef>
              <a:spcAft>
                <a:spcPct val="0"/>
              </a:spcAft>
              <a:defRPr sz="7000">
                <a:solidFill>
                  <a:schemeClr val="tx1"/>
                </a:solidFill>
                <a:latin typeface="Arial" pitchFamily="34" charset="0"/>
                <a:cs typeface="Arial" pitchFamily="34" charset="0"/>
              </a:defRPr>
            </a:lvl7pPr>
            <a:lvl8pPr marL="3429000" indent="-228600" defTabSz="3546475" eaLnBrk="0" fontAlgn="base" hangingPunct="0">
              <a:spcBef>
                <a:spcPct val="0"/>
              </a:spcBef>
              <a:spcAft>
                <a:spcPct val="0"/>
              </a:spcAft>
              <a:defRPr sz="7000">
                <a:solidFill>
                  <a:schemeClr val="tx1"/>
                </a:solidFill>
                <a:latin typeface="Arial" pitchFamily="34" charset="0"/>
                <a:cs typeface="Arial" pitchFamily="34" charset="0"/>
              </a:defRPr>
            </a:lvl8pPr>
            <a:lvl9pPr marL="3886200" indent="-228600" defTabSz="3546475" eaLnBrk="0" fontAlgn="base" hangingPunct="0">
              <a:spcBef>
                <a:spcPct val="0"/>
              </a:spcBef>
              <a:spcAft>
                <a:spcPct val="0"/>
              </a:spcAft>
              <a:defRPr sz="7000">
                <a:solidFill>
                  <a:schemeClr val="tx1"/>
                </a:solidFill>
                <a:latin typeface="Arial" pitchFamily="34" charset="0"/>
                <a:cs typeface="Arial" pitchFamily="34" charset="0"/>
              </a:defRPr>
            </a:lvl9pPr>
          </a:lstStyle>
          <a:p>
            <a:pPr eaLnBrk="1" hangingPunct="1"/>
            <a:endParaRPr lang="en-US"/>
          </a:p>
          <a:p>
            <a:pPr eaLnBrk="1" hangingPunct="1"/>
            <a:endParaRPr lang="en-US"/>
          </a:p>
        </p:txBody>
      </p:sp>
      <p:sp>
        <p:nvSpPr>
          <p:cNvPr id="2052" name="Text Box 217"/>
          <p:cNvSpPr txBox="1">
            <a:spLocks noChangeArrowheads="1"/>
          </p:cNvSpPr>
          <p:nvPr/>
        </p:nvSpPr>
        <p:spPr bwMode="auto">
          <a:xfrm>
            <a:off x="10960100" y="12615863"/>
            <a:ext cx="190500" cy="5481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4064" tIns="47032" rIns="94064" bIns="47032">
            <a:spAutoFit/>
          </a:bodyPr>
          <a:lstStyle>
            <a:lvl1pPr defTabSz="3546475" eaLnBrk="0" hangingPunct="0">
              <a:defRPr sz="7000">
                <a:solidFill>
                  <a:schemeClr val="tx1"/>
                </a:solidFill>
                <a:latin typeface="Arial" pitchFamily="34" charset="0"/>
                <a:cs typeface="Arial" pitchFamily="34" charset="0"/>
              </a:defRPr>
            </a:lvl1pPr>
            <a:lvl2pPr marL="742950" indent="-285750" defTabSz="3546475" eaLnBrk="0" hangingPunct="0">
              <a:defRPr sz="7000">
                <a:solidFill>
                  <a:schemeClr val="tx1"/>
                </a:solidFill>
                <a:latin typeface="Arial" pitchFamily="34" charset="0"/>
                <a:cs typeface="Arial" pitchFamily="34" charset="0"/>
              </a:defRPr>
            </a:lvl2pPr>
            <a:lvl3pPr marL="1143000" indent="-228600" defTabSz="3546475" eaLnBrk="0" hangingPunct="0">
              <a:defRPr sz="7000">
                <a:solidFill>
                  <a:schemeClr val="tx1"/>
                </a:solidFill>
                <a:latin typeface="Arial" pitchFamily="34" charset="0"/>
                <a:cs typeface="Arial" pitchFamily="34" charset="0"/>
              </a:defRPr>
            </a:lvl3pPr>
            <a:lvl4pPr marL="1600200" indent="-228600" defTabSz="3546475" eaLnBrk="0" hangingPunct="0">
              <a:defRPr sz="7000">
                <a:solidFill>
                  <a:schemeClr val="tx1"/>
                </a:solidFill>
                <a:latin typeface="Arial" pitchFamily="34" charset="0"/>
                <a:cs typeface="Arial" pitchFamily="34" charset="0"/>
              </a:defRPr>
            </a:lvl4pPr>
            <a:lvl5pPr marL="2057400" indent="-228600" defTabSz="3546475" eaLnBrk="0" hangingPunct="0">
              <a:defRPr sz="7000">
                <a:solidFill>
                  <a:schemeClr val="tx1"/>
                </a:solidFill>
                <a:latin typeface="Arial" pitchFamily="34" charset="0"/>
                <a:cs typeface="Arial" pitchFamily="34" charset="0"/>
              </a:defRPr>
            </a:lvl5pPr>
            <a:lvl6pPr marL="2514600" indent="-228600" defTabSz="3546475" eaLnBrk="0" fontAlgn="base" hangingPunct="0">
              <a:spcBef>
                <a:spcPct val="0"/>
              </a:spcBef>
              <a:spcAft>
                <a:spcPct val="0"/>
              </a:spcAft>
              <a:defRPr sz="7000">
                <a:solidFill>
                  <a:schemeClr val="tx1"/>
                </a:solidFill>
                <a:latin typeface="Arial" pitchFamily="34" charset="0"/>
                <a:cs typeface="Arial" pitchFamily="34" charset="0"/>
              </a:defRPr>
            </a:lvl6pPr>
            <a:lvl7pPr marL="2971800" indent="-228600" defTabSz="3546475" eaLnBrk="0" fontAlgn="base" hangingPunct="0">
              <a:spcBef>
                <a:spcPct val="0"/>
              </a:spcBef>
              <a:spcAft>
                <a:spcPct val="0"/>
              </a:spcAft>
              <a:defRPr sz="7000">
                <a:solidFill>
                  <a:schemeClr val="tx1"/>
                </a:solidFill>
                <a:latin typeface="Arial" pitchFamily="34" charset="0"/>
                <a:cs typeface="Arial" pitchFamily="34" charset="0"/>
              </a:defRPr>
            </a:lvl7pPr>
            <a:lvl8pPr marL="3429000" indent="-228600" defTabSz="3546475" eaLnBrk="0" fontAlgn="base" hangingPunct="0">
              <a:spcBef>
                <a:spcPct val="0"/>
              </a:spcBef>
              <a:spcAft>
                <a:spcPct val="0"/>
              </a:spcAft>
              <a:defRPr sz="7000">
                <a:solidFill>
                  <a:schemeClr val="tx1"/>
                </a:solidFill>
                <a:latin typeface="Arial" pitchFamily="34" charset="0"/>
                <a:cs typeface="Arial" pitchFamily="34" charset="0"/>
              </a:defRPr>
            </a:lvl8pPr>
            <a:lvl9pPr marL="3886200" indent="-228600" defTabSz="3546475" eaLnBrk="0" fontAlgn="base" hangingPunct="0">
              <a:spcBef>
                <a:spcPct val="0"/>
              </a:spcBef>
              <a:spcAft>
                <a:spcPct val="0"/>
              </a:spcAft>
              <a:defRPr sz="7000">
                <a:solidFill>
                  <a:schemeClr val="tx1"/>
                </a:solidFill>
                <a:latin typeface="Arial" pitchFamily="34" charset="0"/>
                <a:cs typeface="Arial" pitchFamily="34" charset="0"/>
              </a:defRPr>
            </a:lvl9pPr>
          </a:lstStyle>
          <a:p>
            <a:pPr eaLnBrk="1" hangingPunct="1"/>
            <a:endParaRPr lang="en-US"/>
          </a:p>
          <a:p>
            <a:pPr eaLnBrk="1" hangingPunct="1"/>
            <a:endParaRPr lang="en-US"/>
          </a:p>
          <a:p>
            <a:pPr eaLnBrk="1" hangingPunct="1"/>
            <a:endParaRPr lang="en-US"/>
          </a:p>
          <a:p>
            <a:pPr eaLnBrk="1" hangingPunct="1"/>
            <a:endParaRPr lang="en-US"/>
          </a:p>
          <a:p>
            <a:pPr eaLnBrk="1" hangingPunct="1"/>
            <a:endParaRPr lang="en-US"/>
          </a:p>
        </p:txBody>
      </p:sp>
      <p:sp>
        <p:nvSpPr>
          <p:cNvPr id="2269" name="Text Box 221"/>
          <p:cNvSpPr txBox="1">
            <a:spLocks noChangeArrowheads="1"/>
          </p:cNvSpPr>
          <p:nvPr/>
        </p:nvSpPr>
        <p:spPr bwMode="auto">
          <a:xfrm>
            <a:off x="0" y="2590800"/>
            <a:ext cx="8248650" cy="9205169"/>
          </a:xfrm>
          <a:prstGeom prst="rect">
            <a:avLst/>
          </a:prstGeom>
          <a:solidFill>
            <a:schemeClr val="accent5"/>
          </a:solidFill>
          <a:ln w="3175">
            <a:solidFill>
              <a:schemeClr val="tx1"/>
            </a:solidFill>
            <a:miter lim="800000"/>
            <a:headEnd/>
            <a:tailEnd/>
          </a:ln>
          <a:effectLst/>
        </p:spPr>
        <p:txBody>
          <a:bodyPr wrap="square" lIns="94064" tIns="47032" rIns="94064" bIns="47032">
            <a:spAutoFit/>
          </a:bodyPr>
          <a:lstStyle/>
          <a:p>
            <a:pPr algn="ctr" defTabSz="3546475">
              <a:defRPr/>
            </a:pPr>
            <a:r>
              <a:rPr lang="en-US" sz="2900" b="1" dirty="0">
                <a:solidFill>
                  <a:schemeClr val="accent6"/>
                </a:solidFill>
                <a:latin typeface="Arial" charset="0"/>
                <a:cs typeface="+mn-cs"/>
              </a:rPr>
              <a:t>       </a:t>
            </a:r>
            <a:r>
              <a:rPr lang="en-US" sz="3200" b="1" u="sng" dirty="0">
                <a:solidFill>
                  <a:schemeClr val="accent6"/>
                </a:solidFill>
                <a:latin typeface="Arial" charset="0"/>
                <a:cs typeface="Arial" charset="0"/>
              </a:rPr>
              <a:t>Background</a:t>
            </a:r>
          </a:p>
          <a:p>
            <a:pPr defTabSz="3546475">
              <a:defRPr/>
            </a:pPr>
            <a:endParaRPr lang="en-US" sz="800" b="1" u="sng" dirty="0">
              <a:solidFill>
                <a:schemeClr val="accent6"/>
              </a:solidFill>
              <a:latin typeface="Arial" charset="0"/>
              <a:cs typeface="+mn-cs"/>
            </a:endParaRPr>
          </a:p>
          <a:p>
            <a:pPr marL="285750" indent="-285750" eaLnBrk="1" hangingPunct="1">
              <a:spcBef>
                <a:spcPts val="200"/>
              </a:spcBef>
              <a:spcAft>
                <a:spcPts val="200"/>
              </a:spcAft>
              <a:buClr>
                <a:srgbClr val="006600"/>
              </a:buClr>
              <a:buSzPct val="149000"/>
              <a:buFont typeface="Arial" pitchFamily="34" charset="0"/>
              <a:buChar char="♦"/>
            </a:pPr>
            <a:r>
              <a:rPr lang="en-US" sz="1800" b="1" dirty="0">
                <a:solidFill>
                  <a:schemeClr val="tx2"/>
                </a:solidFill>
                <a:latin typeface="Arial" charset="0"/>
                <a:cs typeface="+mn-cs"/>
              </a:rPr>
              <a:t> </a:t>
            </a:r>
            <a:r>
              <a:rPr lang="en-US" sz="2200" b="1" dirty="0" smtClean="0"/>
              <a:t>Substance abusers are at risk for HIV and other STIs.</a:t>
            </a:r>
          </a:p>
          <a:p>
            <a:pPr marL="342900" indent="-342900">
              <a:spcBef>
                <a:spcPts val="200"/>
              </a:spcBef>
              <a:spcAft>
                <a:spcPts val="200"/>
              </a:spcAft>
              <a:buClr>
                <a:srgbClr val="006600"/>
              </a:buClr>
              <a:buSzPct val="149000"/>
              <a:buFont typeface="Arial" pitchFamily="34" charset="0"/>
              <a:buChar char="♦"/>
            </a:pPr>
            <a:r>
              <a:rPr lang="en-US" sz="2200" b="1" dirty="0" smtClean="0"/>
              <a:t>Heterosexual anal intercourse (HAI) is riskier than vaginal intercourse. HAI is riskier for women than men because they are always the receptive partner.</a:t>
            </a:r>
          </a:p>
          <a:p>
            <a:pPr marL="342900" indent="-342900" eaLnBrk="1" hangingPunct="1">
              <a:spcBef>
                <a:spcPts val="200"/>
              </a:spcBef>
              <a:spcAft>
                <a:spcPts val="200"/>
              </a:spcAft>
              <a:buClr>
                <a:srgbClr val="006600"/>
              </a:buClr>
              <a:buSzPct val="149000"/>
              <a:buFont typeface="Arial" pitchFamily="34" charset="0"/>
              <a:buChar char="♦"/>
            </a:pPr>
            <a:r>
              <a:rPr lang="en-US" sz="2200" b="1" dirty="0" smtClean="0"/>
              <a:t>Previously our group reported more women and men in substance abuse treatment engaged in HAI than in general population samples. (Calsyn et al., 2012).</a:t>
            </a:r>
          </a:p>
          <a:p>
            <a:pPr marL="342900" indent="-342900" eaLnBrk="1" hangingPunct="1">
              <a:spcBef>
                <a:spcPts val="200"/>
              </a:spcBef>
              <a:spcAft>
                <a:spcPts val="200"/>
              </a:spcAft>
              <a:buClr>
                <a:srgbClr val="006600"/>
              </a:buClr>
              <a:buSzPct val="149000"/>
              <a:buFont typeface="Arial" pitchFamily="34" charset="0"/>
              <a:buChar char="♦"/>
            </a:pPr>
            <a:r>
              <a:rPr lang="en-US" sz="2200" b="1" dirty="0" smtClean="0"/>
              <a:t>More men engaged in HAI than women, and men were more likely to engage in HAI with their casual sex partners than women.</a:t>
            </a:r>
          </a:p>
          <a:p>
            <a:pPr marL="342900" indent="-342900" eaLnBrk="1" hangingPunct="1">
              <a:spcBef>
                <a:spcPts val="200"/>
              </a:spcBef>
              <a:spcAft>
                <a:spcPts val="200"/>
              </a:spcAft>
              <a:buClr>
                <a:srgbClr val="006600"/>
              </a:buClr>
              <a:buSzPct val="149000"/>
              <a:buFont typeface="Arial" pitchFamily="34" charset="0"/>
              <a:buChar char="♦"/>
            </a:pPr>
            <a:r>
              <a:rPr lang="en-US" sz="2200" b="1" dirty="0" smtClean="0"/>
              <a:t>Condom use for HAI was infrequent.</a:t>
            </a:r>
          </a:p>
          <a:p>
            <a:pPr marL="342900" indent="-342900">
              <a:spcBef>
                <a:spcPts val="200"/>
              </a:spcBef>
              <a:spcAft>
                <a:spcPts val="200"/>
              </a:spcAft>
              <a:buClr>
                <a:srgbClr val="006600"/>
              </a:buClr>
              <a:buSzPct val="149000"/>
              <a:buFont typeface="Arial" pitchFamily="34" charset="0"/>
              <a:buChar char="♦"/>
            </a:pPr>
            <a:r>
              <a:rPr lang="en-US" sz="2400" b="1" dirty="0" smtClean="0">
                <a:solidFill>
                  <a:schemeClr val="tx2"/>
                </a:solidFill>
              </a:rPr>
              <a:t>Younger age, bisexual behavior, being White and having more sex partners (men) were associated with engaging in HAI.</a:t>
            </a:r>
          </a:p>
          <a:p>
            <a:pPr algn="ctr">
              <a:spcAft>
                <a:spcPts val="1200"/>
              </a:spcAft>
              <a:buClr>
                <a:srgbClr val="006600"/>
              </a:buClr>
              <a:buSzPct val="149000"/>
            </a:pPr>
            <a:r>
              <a:rPr lang="en-US" sz="2800" b="1" u="sng" dirty="0" smtClean="0">
                <a:solidFill>
                  <a:schemeClr val="accent2">
                    <a:lumMod val="75000"/>
                  </a:schemeClr>
                </a:solidFill>
              </a:rPr>
              <a:t>Objective</a:t>
            </a:r>
            <a:endParaRPr lang="en-US" sz="2800" b="1" u="sng" dirty="0">
              <a:solidFill>
                <a:schemeClr val="accent2">
                  <a:lumMod val="75000"/>
                </a:schemeClr>
              </a:solidFill>
            </a:endParaRPr>
          </a:p>
          <a:p>
            <a:pPr marL="365760">
              <a:spcAft>
                <a:spcPts val="1200"/>
              </a:spcAft>
              <a:buClr>
                <a:srgbClr val="006600"/>
              </a:buClr>
              <a:buSzPct val="149000"/>
            </a:pPr>
            <a:r>
              <a:rPr lang="en-US" sz="2400" b="1" dirty="0"/>
              <a:t>Evaluate the effectiveness of the </a:t>
            </a:r>
            <a:r>
              <a:rPr lang="en-US" sz="2400" b="1" dirty="0" smtClean="0"/>
              <a:t>five session NIDA </a:t>
            </a:r>
            <a:r>
              <a:rPr lang="en-US" sz="2400" b="1" dirty="0"/>
              <a:t>Clinical Trials Network </a:t>
            </a:r>
            <a:r>
              <a:rPr lang="en-US" sz="2400" b="1" dirty="0" smtClean="0"/>
              <a:t>gender specific HIV prevention </a:t>
            </a:r>
            <a:r>
              <a:rPr lang="en-US" sz="2400" b="1" dirty="0"/>
              <a:t>interventions, </a:t>
            </a:r>
            <a:r>
              <a:rPr lang="en-US" sz="2400" b="1" i="1" dirty="0">
                <a:solidFill>
                  <a:srgbClr val="C00000"/>
                </a:solidFill>
              </a:rPr>
              <a:t>Real Men Are Safe (REMAS) and Safer Sex Skill Building (SSSB) </a:t>
            </a:r>
            <a:r>
              <a:rPr lang="en-US" sz="2400" b="1" dirty="0"/>
              <a:t>for Women (vs. </a:t>
            </a:r>
            <a:r>
              <a:rPr lang="en-US" sz="2400" b="1" dirty="0" smtClean="0"/>
              <a:t>single session information </a:t>
            </a:r>
            <a:r>
              <a:rPr lang="en-US" sz="2400" b="1" dirty="0"/>
              <a:t>only control), on decreasing heterosexual anal intercourse (HAI</a:t>
            </a:r>
            <a:r>
              <a:rPr lang="en-US" sz="2400" b="1" dirty="0" smtClean="0"/>
              <a:t>) and increasing condom use for HAI</a:t>
            </a:r>
            <a:endParaRPr lang="en-US" sz="2400" b="1" dirty="0" smtClean="0">
              <a:solidFill>
                <a:schemeClr val="tx2"/>
              </a:solidFill>
            </a:endParaRPr>
          </a:p>
        </p:txBody>
      </p:sp>
      <p:sp>
        <p:nvSpPr>
          <p:cNvPr id="1038" name="Text Box 221"/>
          <p:cNvSpPr txBox="1">
            <a:spLocks noChangeArrowheads="1"/>
          </p:cNvSpPr>
          <p:nvPr/>
        </p:nvSpPr>
        <p:spPr bwMode="auto">
          <a:xfrm>
            <a:off x="19049" y="26923215"/>
            <a:ext cx="9601201" cy="2108985"/>
          </a:xfrm>
          <a:prstGeom prst="rect">
            <a:avLst/>
          </a:prstGeom>
          <a:solidFill>
            <a:schemeClr val="bg1">
              <a:lumMod val="95000"/>
            </a:schemeClr>
          </a:solidFill>
          <a:ln w="3175">
            <a:solidFill>
              <a:schemeClr val="tx1"/>
            </a:solidFill>
            <a:miter lim="800000"/>
            <a:headEnd/>
            <a:tailEnd/>
          </a:ln>
        </p:spPr>
        <p:txBody>
          <a:bodyPr lIns="94064" tIns="47032" rIns="94064" bIns="47032"/>
          <a:lstStyle/>
          <a:p>
            <a:pPr algn="ctr" defTabSz="3546475">
              <a:defRPr/>
            </a:pPr>
            <a:r>
              <a:rPr lang="en-US" sz="2400" b="1" u="sng" dirty="0" smtClean="0">
                <a:solidFill>
                  <a:schemeClr val="accent2"/>
                </a:solidFill>
                <a:latin typeface="Arial" charset="0"/>
                <a:cs typeface="Arial" charset="0"/>
              </a:rPr>
              <a:t>Acknowledgements</a:t>
            </a:r>
          </a:p>
          <a:p>
            <a:pPr algn="ctr" defTabSz="3546475">
              <a:defRPr/>
            </a:pPr>
            <a:endParaRPr lang="en-US" sz="600" b="1" u="sng" dirty="0">
              <a:solidFill>
                <a:schemeClr val="accent2"/>
              </a:solidFill>
              <a:latin typeface="Arial" charset="0"/>
              <a:cs typeface="Arial" charset="0"/>
            </a:endParaRPr>
          </a:p>
          <a:p>
            <a:pPr defTabSz="3546475">
              <a:spcBef>
                <a:spcPts val="0"/>
              </a:spcBef>
              <a:buClr>
                <a:srgbClr val="800080"/>
              </a:buClr>
              <a:buFont typeface="Symbol" pitchFamily="18" charset="2"/>
              <a:buChar char="¨"/>
              <a:defRPr/>
            </a:pPr>
            <a:r>
              <a:rPr lang="en-US" sz="1800" b="1" dirty="0" smtClean="0">
                <a:latin typeface="Arial" charset="0"/>
                <a:cs typeface="Arial" charset="0"/>
              </a:rPr>
              <a:t> </a:t>
            </a:r>
            <a:r>
              <a:rPr lang="en-US" sz="1600" b="1" dirty="0"/>
              <a:t>This study was supported by National Institute on Drug Abuse (NIDA) grants U10 DA13714</a:t>
            </a:r>
            <a:r>
              <a:rPr lang="en-US" sz="1600" dirty="0"/>
              <a:t> </a:t>
            </a:r>
            <a:r>
              <a:rPr lang="en-US" sz="1600" b="1" dirty="0"/>
              <a:t>(Dennis Donovan , PI), U10 DA 13035 (Edward </a:t>
            </a:r>
            <a:r>
              <a:rPr lang="en-US" sz="1600" b="1" dirty="0" smtClean="0"/>
              <a:t>Nunes &amp; John </a:t>
            </a:r>
            <a:r>
              <a:rPr lang="en-US" sz="1600" b="1" dirty="0" err="1" smtClean="0"/>
              <a:t>Rotrosen</a:t>
            </a:r>
            <a:r>
              <a:rPr lang="en-US" sz="1600" b="1" dirty="0" smtClean="0"/>
              <a:t>, Co-PIs), </a:t>
            </a:r>
            <a:r>
              <a:rPr lang="en-US" sz="1600" b="1" dirty="0"/>
              <a:t>U10 DA 013727 (Kathleen Brady, PI).</a:t>
            </a:r>
            <a:r>
              <a:rPr lang="en-US" sz="1600" b="1" dirty="0">
                <a:solidFill>
                  <a:schemeClr val="accent2"/>
                </a:solidFill>
              </a:rPr>
              <a:t> </a:t>
            </a:r>
            <a:endParaRPr lang="en-US" sz="1600" b="1" dirty="0" smtClean="0">
              <a:solidFill>
                <a:schemeClr val="accent2"/>
              </a:solidFill>
            </a:endParaRPr>
          </a:p>
          <a:p>
            <a:pPr defTabSz="3546475">
              <a:spcBef>
                <a:spcPts val="0"/>
              </a:spcBef>
              <a:buClr>
                <a:srgbClr val="800080"/>
              </a:buClr>
              <a:buFont typeface="Symbol" pitchFamily="18" charset="2"/>
              <a:buChar char="¨"/>
              <a:defRPr/>
            </a:pPr>
            <a:r>
              <a:rPr lang="en-US" sz="1600" b="1" dirty="0" smtClean="0">
                <a:latin typeface="Arial" charset="0"/>
                <a:cs typeface="Arial" charset="0"/>
              </a:rPr>
              <a:t>The authors wish to thank the CTN 0018 lead node team, the 23 RRTC and  site PIs, the 15 site coordinators, the 21 research assistants, the 15  therapy supervisors, and the 29 therapists who worked on this project.</a:t>
            </a:r>
            <a:endParaRPr lang="en-US" sz="1600" b="1" dirty="0">
              <a:latin typeface="Arial" charset="0"/>
              <a:cs typeface="Arial" charset="0"/>
            </a:endParaRPr>
          </a:p>
        </p:txBody>
      </p:sp>
      <p:sp>
        <p:nvSpPr>
          <p:cNvPr id="31" name="Text Box 221"/>
          <p:cNvSpPr txBox="1">
            <a:spLocks noChangeArrowheads="1"/>
          </p:cNvSpPr>
          <p:nvPr/>
        </p:nvSpPr>
        <p:spPr bwMode="auto">
          <a:xfrm>
            <a:off x="0" y="11495991"/>
            <a:ext cx="16459200" cy="12067491"/>
          </a:xfrm>
          <a:prstGeom prst="rect">
            <a:avLst/>
          </a:prstGeom>
          <a:solidFill>
            <a:srgbClr val="FFCCFF"/>
          </a:solidFill>
          <a:ln w="3175">
            <a:solidFill>
              <a:schemeClr val="tx1"/>
            </a:solidFill>
            <a:miter lim="800000"/>
            <a:headEnd/>
            <a:tailEnd/>
          </a:ln>
          <a:effectLst/>
        </p:spPr>
        <p:txBody>
          <a:bodyPr wrap="square" lIns="94064" tIns="47032" rIns="94064" bIns="47032">
            <a:spAutoFit/>
          </a:bodyPr>
          <a:lstStyle/>
          <a:p>
            <a:pPr algn="ctr" defTabSz="3546475">
              <a:defRPr/>
            </a:pPr>
            <a:r>
              <a:rPr lang="en-US" sz="3600" b="1" dirty="0">
                <a:solidFill>
                  <a:schemeClr val="accent6"/>
                </a:solidFill>
                <a:latin typeface="Arial" charset="0"/>
                <a:cs typeface="+mn-cs"/>
              </a:rPr>
              <a:t>       </a:t>
            </a:r>
            <a:r>
              <a:rPr lang="en-US" sz="3600" b="1" u="sng" dirty="0" smtClean="0">
                <a:solidFill>
                  <a:schemeClr val="accent6"/>
                </a:solidFill>
                <a:latin typeface="Arial" charset="0"/>
                <a:cs typeface="Arial" charset="0"/>
              </a:rPr>
              <a:t>Results: Women</a:t>
            </a:r>
            <a:endParaRPr lang="en-US" sz="3600" b="1" u="sng" dirty="0">
              <a:solidFill>
                <a:schemeClr val="accent6"/>
              </a:solidFill>
              <a:latin typeface="Arial" charset="0"/>
              <a:cs typeface="Arial" charset="0"/>
            </a:endParaRPr>
          </a:p>
          <a:p>
            <a:pPr defTabSz="3546475">
              <a:defRPr/>
            </a:pPr>
            <a:endParaRPr lang="en-US" sz="1000" b="1" u="sng" dirty="0">
              <a:solidFill>
                <a:schemeClr val="accent6"/>
              </a:solidFill>
              <a:latin typeface="Arial" charset="0"/>
              <a:cs typeface="+mn-cs"/>
            </a:endParaRPr>
          </a:p>
          <a:p>
            <a:pPr indent="-182880">
              <a:buClr>
                <a:srgbClr val="008000"/>
              </a:buClr>
              <a:buSzPct val="150000"/>
              <a:buFont typeface="Times New Roman" pitchFamily="18" charset="0"/>
              <a:buChar char="♦"/>
              <a:defRPr/>
            </a:pPr>
            <a:r>
              <a:rPr lang="en-US" sz="2400" b="1" dirty="0">
                <a:solidFill>
                  <a:schemeClr val="tx2"/>
                </a:solidFill>
                <a:latin typeface="Arial" charset="0"/>
                <a:cs typeface="+mn-cs"/>
              </a:rPr>
              <a:t> </a:t>
            </a:r>
            <a:r>
              <a:rPr lang="en-US" sz="2400" b="1" dirty="0" smtClean="0">
                <a:solidFill>
                  <a:schemeClr val="tx2"/>
                </a:solidFill>
                <a:latin typeface="Arial" charset="0"/>
                <a:cs typeface="+mn-cs"/>
              </a:rPr>
              <a:t>The percent of women engaging</a:t>
            </a:r>
          </a:p>
          <a:p>
            <a:pPr>
              <a:buClr>
                <a:srgbClr val="008000"/>
              </a:buClr>
              <a:buSzPct val="150000"/>
              <a:defRPr/>
            </a:pPr>
            <a:r>
              <a:rPr lang="en-US" sz="2400" b="1" dirty="0">
                <a:solidFill>
                  <a:schemeClr val="tx2"/>
                </a:solidFill>
                <a:latin typeface="Arial" charset="0"/>
                <a:cs typeface="+mn-cs"/>
              </a:rPr>
              <a:t> </a:t>
            </a:r>
            <a:r>
              <a:rPr lang="en-US" sz="2400" b="1" dirty="0" smtClean="0">
                <a:solidFill>
                  <a:schemeClr val="tx2"/>
                </a:solidFill>
                <a:latin typeface="Arial" charset="0"/>
                <a:cs typeface="+mn-cs"/>
              </a:rPr>
              <a:t>   in HAI did not change from </a:t>
            </a:r>
          </a:p>
          <a:p>
            <a:pPr>
              <a:buClr>
                <a:srgbClr val="008000"/>
              </a:buClr>
              <a:buSzPct val="150000"/>
              <a:defRPr/>
            </a:pPr>
            <a:r>
              <a:rPr lang="en-US" sz="2400" b="1" dirty="0">
                <a:solidFill>
                  <a:schemeClr val="tx2"/>
                </a:solidFill>
                <a:latin typeface="Arial" charset="0"/>
                <a:cs typeface="+mn-cs"/>
              </a:rPr>
              <a:t> </a:t>
            </a:r>
            <a:r>
              <a:rPr lang="en-US" sz="2400" b="1" dirty="0" smtClean="0">
                <a:solidFill>
                  <a:schemeClr val="tx2"/>
                </a:solidFill>
                <a:latin typeface="Arial" charset="0"/>
                <a:cs typeface="+mn-cs"/>
              </a:rPr>
              <a:t>   baseline to 3 month follow up</a:t>
            </a:r>
          </a:p>
          <a:p>
            <a:pPr>
              <a:buClr>
                <a:srgbClr val="008000"/>
              </a:buClr>
              <a:buSzPct val="150000"/>
              <a:defRPr/>
            </a:pPr>
            <a:r>
              <a:rPr lang="en-US" sz="2400" b="1" dirty="0">
                <a:solidFill>
                  <a:schemeClr val="tx2"/>
                </a:solidFill>
                <a:latin typeface="Arial" charset="0"/>
                <a:cs typeface="+mn-cs"/>
              </a:rPr>
              <a:t> </a:t>
            </a:r>
            <a:r>
              <a:rPr lang="en-US" sz="2400" b="1" dirty="0" smtClean="0">
                <a:solidFill>
                  <a:schemeClr val="tx2"/>
                </a:solidFill>
                <a:latin typeface="Arial" charset="0"/>
                <a:cs typeface="+mn-cs"/>
              </a:rPr>
              <a:t>   assessment.  (Table 1, Figure 1).</a:t>
            </a:r>
          </a:p>
          <a:p>
            <a:pPr>
              <a:buClr>
                <a:srgbClr val="008000"/>
              </a:buClr>
              <a:buSzPct val="150000"/>
              <a:defRPr/>
            </a:pPr>
            <a:endParaRPr lang="en-US" sz="2400" b="1" dirty="0" smtClean="0">
              <a:solidFill>
                <a:schemeClr val="tx2"/>
              </a:solidFill>
              <a:latin typeface="Arial" charset="0"/>
              <a:cs typeface="+mn-cs"/>
            </a:endParaRPr>
          </a:p>
          <a:p>
            <a:pPr indent="-182880">
              <a:buClr>
                <a:srgbClr val="008000"/>
              </a:buClr>
              <a:buSzPct val="150000"/>
              <a:buFont typeface="Times New Roman" pitchFamily="18" charset="0"/>
              <a:buChar char="♦"/>
              <a:defRPr/>
            </a:pPr>
            <a:r>
              <a:rPr lang="en-US" sz="2000" b="1" dirty="0" smtClean="0">
                <a:solidFill>
                  <a:schemeClr val="tx2"/>
                </a:solidFill>
                <a:latin typeface="Arial" charset="0"/>
              </a:rPr>
              <a:t> </a:t>
            </a:r>
            <a:r>
              <a:rPr lang="en-US" sz="2400" b="1" dirty="0" smtClean="0">
                <a:solidFill>
                  <a:schemeClr val="tx2"/>
                </a:solidFill>
                <a:latin typeface="Arial" charset="0"/>
              </a:rPr>
              <a:t>The </a:t>
            </a:r>
            <a:r>
              <a:rPr lang="en-US" sz="2400" b="1" dirty="0">
                <a:solidFill>
                  <a:schemeClr val="tx2"/>
                </a:solidFill>
                <a:latin typeface="Arial" charset="0"/>
              </a:rPr>
              <a:t>percent of women </a:t>
            </a:r>
            <a:r>
              <a:rPr lang="en-US" sz="2400" b="1" dirty="0" smtClean="0">
                <a:solidFill>
                  <a:schemeClr val="tx2"/>
                </a:solidFill>
                <a:latin typeface="Arial" charset="0"/>
              </a:rPr>
              <a:t>engaging</a:t>
            </a:r>
          </a:p>
          <a:p>
            <a:pPr>
              <a:buClr>
                <a:srgbClr val="008000"/>
              </a:buClr>
              <a:buSzPct val="150000"/>
              <a:defRPr/>
            </a:pPr>
            <a:r>
              <a:rPr lang="en-US" sz="2400" b="1" dirty="0">
                <a:solidFill>
                  <a:schemeClr val="tx2"/>
                </a:solidFill>
                <a:latin typeface="Arial" charset="0"/>
              </a:rPr>
              <a:t> </a:t>
            </a:r>
            <a:r>
              <a:rPr lang="en-US" sz="2400" b="1" dirty="0" smtClean="0">
                <a:solidFill>
                  <a:schemeClr val="tx2"/>
                </a:solidFill>
                <a:latin typeface="Arial" charset="0"/>
              </a:rPr>
              <a:t>   in </a:t>
            </a:r>
            <a:r>
              <a:rPr lang="en-US" sz="2400" b="1" dirty="0">
                <a:solidFill>
                  <a:schemeClr val="tx2"/>
                </a:solidFill>
                <a:latin typeface="Arial" charset="0"/>
              </a:rPr>
              <a:t>HAI </a:t>
            </a:r>
            <a:r>
              <a:rPr lang="en-US" sz="2400" b="1" dirty="0" smtClean="0">
                <a:solidFill>
                  <a:schemeClr val="tx2"/>
                </a:solidFill>
                <a:latin typeface="Arial" charset="0"/>
              </a:rPr>
              <a:t>and reporting any condom</a:t>
            </a:r>
          </a:p>
          <a:p>
            <a:pPr>
              <a:buClr>
                <a:srgbClr val="008000"/>
              </a:buClr>
              <a:buSzPct val="150000"/>
              <a:defRPr/>
            </a:pPr>
            <a:r>
              <a:rPr lang="en-US" sz="2400" b="1" dirty="0">
                <a:solidFill>
                  <a:schemeClr val="tx2"/>
                </a:solidFill>
                <a:latin typeface="Arial" charset="0"/>
              </a:rPr>
              <a:t> </a:t>
            </a:r>
            <a:r>
              <a:rPr lang="en-US" sz="2400" b="1" dirty="0" smtClean="0">
                <a:solidFill>
                  <a:schemeClr val="tx2"/>
                </a:solidFill>
                <a:latin typeface="Arial" charset="0"/>
              </a:rPr>
              <a:t>   use for HAI increased between</a:t>
            </a:r>
          </a:p>
          <a:p>
            <a:pPr>
              <a:buClr>
                <a:srgbClr val="008000"/>
              </a:buClr>
              <a:buSzPct val="150000"/>
              <a:defRPr/>
            </a:pPr>
            <a:r>
              <a:rPr lang="en-US" sz="2400" b="1" dirty="0">
                <a:solidFill>
                  <a:schemeClr val="tx2"/>
                </a:solidFill>
                <a:latin typeface="Arial" charset="0"/>
              </a:rPr>
              <a:t> </a:t>
            </a:r>
            <a:r>
              <a:rPr lang="en-US" sz="2400" b="1" dirty="0" smtClean="0">
                <a:solidFill>
                  <a:schemeClr val="tx2"/>
                </a:solidFill>
                <a:latin typeface="Arial" charset="0"/>
              </a:rPr>
              <a:t>   baseline and 3 month follow up</a:t>
            </a:r>
          </a:p>
          <a:p>
            <a:pPr>
              <a:buClr>
                <a:srgbClr val="008000"/>
              </a:buClr>
              <a:buSzPct val="150000"/>
              <a:defRPr/>
            </a:pPr>
            <a:r>
              <a:rPr lang="en-US" sz="2400" b="1" dirty="0">
                <a:solidFill>
                  <a:schemeClr val="tx2"/>
                </a:solidFill>
                <a:latin typeface="Arial" charset="0"/>
              </a:rPr>
              <a:t> </a:t>
            </a:r>
            <a:r>
              <a:rPr lang="en-US" sz="2400" b="1" dirty="0" smtClean="0">
                <a:solidFill>
                  <a:schemeClr val="tx2"/>
                </a:solidFill>
                <a:latin typeface="Arial" charset="0"/>
              </a:rPr>
              <a:t>   assessment and increased more</a:t>
            </a:r>
          </a:p>
          <a:p>
            <a:pPr>
              <a:buClr>
                <a:srgbClr val="008000"/>
              </a:buClr>
              <a:buSzPct val="150000"/>
              <a:defRPr/>
            </a:pPr>
            <a:r>
              <a:rPr lang="en-US" sz="2400" b="1" dirty="0">
                <a:solidFill>
                  <a:schemeClr val="tx2"/>
                </a:solidFill>
                <a:latin typeface="Arial" charset="0"/>
              </a:rPr>
              <a:t> </a:t>
            </a:r>
            <a:r>
              <a:rPr lang="en-US" sz="2400" b="1" dirty="0" smtClean="0">
                <a:solidFill>
                  <a:schemeClr val="tx2"/>
                </a:solidFill>
                <a:latin typeface="Arial" charset="0"/>
              </a:rPr>
              <a:t>   for SSBS attenders than control</a:t>
            </a:r>
          </a:p>
          <a:p>
            <a:pPr>
              <a:buClr>
                <a:srgbClr val="008000"/>
              </a:buClr>
              <a:buSzPct val="150000"/>
              <a:defRPr/>
            </a:pPr>
            <a:r>
              <a:rPr lang="en-US" sz="2400" b="1" dirty="0" smtClean="0">
                <a:solidFill>
                  <a:schemeClr val="tx2"/>
                </a:solidFill>
                <a:latin typeface="Arial" charset="0"/>
              </a:rPr>
              <a:t>    group attenders.  (</a:t>
            </a:r>
            <a:r>
              <a:rPr lang="en-US" sz="2400" b="1" dirty="0">
                <a:solidFill>
                  <a:schemeClr val="tx2"/>
                </a:solidFill>
                <a:latin typeface="Arial" charset="0"/>
              </a:rPr>
              <a:t>Table 1, Figure 1</a:t>
            </a:r>
            <a:r>
              <a:rPr lang="en-US" sz="2400" b="1" dirty="0" smtClean="0">
                <a:solidFill>
                  <a:schemeClr val="tx2"/>
                </a:solidFill>
                <a:latin typeface="Arial" charset="0"/>
              </a:rPr>
              <a:t>).</a:t>
            </a:r>
          </a:p>
          <a:p>
            <a:pPr algn="ctr">
              <a:buClr>
                <a:srgbClr val="008000"/>
              </a:buClr>
              <a:buSzPct val="150000"/>
              <a:defRPr/>
            </a:pPr>
            <a:r>
              <a:rPr lang="en-US" sz="3600" b="1" u="sng" dirty="0" smtClean="0">
                <a:solidFill>
                  <a:schemeClr val="accent6"/>
                </a:solidFill>
                <a:latin typeface="Arial" charset="0"/>
                <a:cs typeface="Arial" charset="0"/>
              </a:rPr>
              <a:t>Results</a:t>
            </a:r>
            <a:r>
              <a:rPr lang="en-US" sz="3600" b="1" u="sng" dirty="0">
                <a:solidFill>
                  <a:schemeClr val="accent6"/>
                </a:solidFill>
                <a:latin typeface="Arial" charset="0"/>
                <a:cs typeface="Arial" charset="0"/>
              </a:rPr>
              <a:t>: </a:t>
            </a:r>
            <a:r>
              <a:rPr lang="en-US" sz="3600" b="1" u="sng" dirty="0" smtClean="0">
                <a:solidFill>
                  <a:schemeClr val="accent6"/>
                </a:solidFill>
                <a:latin typeface="Arial" charset="0"/>
                <a:cs typeface="Arial" charset="0"/>
              </a:rPr>
              <a:t>Men</a:t>
            </a:r>
            <a:endParaRPr lang="en-US" sz="3600" b="1" dirty="0" smtClean="0">
              <a:solidFill>
                <a:schemeClr val="tx2"/>
              </a:solidFill>
              <a:latin typeface="Arial" charset="0"/>
            </a:endParaRPr>
          </a:p>
          <a:p>
            <a:pPr>
              <a:buClr>
                <a:srgbClr val="008000"/>
              </a:buClr>
              <a:buSzPct val="150000"/>
              <a:defRPr/>
            </a:pPr>
            <a:endParaRPr lang="en-US" sz="2400" b="1" dirty="0">
              <a:solidFill>
                <a:schemeClr val="tx2"/>
              </a:solidFill>
              <a:latin typeface="Arial" charset="0"/>
            </a:endParaRPr>
          </a:p>
          <a:p>
            <a:pPr indent="-182880">
              <a:buClr>
                <a:srgbClr val="008000"/>
              </a:buClr>
              <a:buSzPct val="150000"/>
              <a:buFont typeface="Times New Roman" pitchFamily="18" charset="0"/>
              <a:buChar char="♦"/>
              <a:defRPr/>
            </a:pPr>
            <a:r>
              <a:rPr lang="en-US" sz="2200" b="1" dirty="0" smtClean="0">
                <a:solidFill>
                  <a:schemeClr val="tx2"/>
                </a:solidFill>
                <a:latin typeface="Arial" charset="0"/>
                <a:cs typeface="+mn-cs"/>
              </a:rPr>
              <a:t> </a:t>
            </a:r>
            <a:r>
              <a:rPr lang="en-US" sz="2400" b="1" dirty="0">
                <a:solidFill>
                  <a:schemeClr val="tx2"/>
                </a:solidFill>
                <a:latin typeface="Arial" charset="0"/>
              </a:rPr>
              <a:t>The percent of </a:t>
            </a:r>
            <a:r>
              <a:rPr lang="en-US" sz="2400" b="1" dirty="0" smtClean="0">
                <a:solidFill>
                  <a:schemeClr val="tx2"/>
                </a:solidFill>
                <a:latin typeface="Arial" charset="0"/>
              </a:rPr>
              <a:t>men </a:t>
            </a:r>
            <a:r>
              <a:rPr lang="en-US" sz="2400" b="1" dirty="0">
                <a:solidFill>
                  <a:schemeClr val="tx2"/>
                </a:solidFill>
                <a:latin typeface="Arial" charset="0"/>
              </a:rPr>
              <a:t>engaging in </a:t>
            </a:r>
            <a:r>
              <a:rPr lang="en-US" sz="2400" b="1" dirty="0" smtClean="0">
                <a:solidFill>
                  <a:schemeClr val="tx2"/>
                </a:solidFill>
                <a:latin typeface="Arial" charset="0"/>
              </a:rPr>
              <a:t>HAI decreased from </a:t>
            </a:r>
            <a:r>
              <a:rPr lang="en-US" sz="2400" b="1" dirty="0">
                <a:solidFill>
                  <a:schemeClr val="tx2"/>
                </a:solidFill>
                <a:latin typeface="Arial" charset="0"/>
              </a:rPr>
              <a:t>baseline </a:t>
            </a:r>
            <a:r>
              <a:rPr lang="en-US" sz="2400" b="1" dirty="0" smtClean="0">
                <a:solidFill>
                  <a:schemeClr val="tx2"/>
                </a:solidFill>
                <a:latin typeface="Arial" charset="0"/>
              </a:rPr>
              <a:t>to 3 </a:t>
            </a:r>
            <a:r>
              <a:rPr lang="en-US" sz="2400" b="1" dirty="0">
                <a:solidFill>
                  <a:schemeClr val="tx2"/>
                </a:solidFill>
                <a:latin typeface="Arial" charset="0"/>
              </a:rPr>
              <a:t>month follow up </a:t>
            </a:r>
            <a:r>
              <a:rPr lang="en-US" sz="2400" b="1" dirty="0" smtClean="0">
                <a:solidFill>
                  <a:schemeClr val="tx2"/>
                </a:solidFill>
                <a:latin typeface="Arial" charset="0"/>
              </a:rPr>
              <a:t>assessment, </a:t>
            </a:r>
          </a:p>
          <a:p>
            <a:pPr>
              <a:buClr>
                <a:srgbClr val="008000"/>
              </a:buClr>
              <a:buSzPct val="150000"/>
              <a:defRPr/>
            </a:pPr>
            <a:r>
              <a:rPr lang="en-US" sz="2400" b="1" dirty="0">
                <a:solidFill>
                  <a:schemeClr val="tx2"/>
                </a:solidFill>
                <a:latin typeface="Arial" charset="0"/>
              </a:rPr>
              <a:t> </a:t>
            </a:r>
            <a:r>
              <a:rPr lang="en-US" sz="2400" b="1" dirty="0" smtClean="0">
                <a:solidFill>
                  <a:schemeClr val="tx2"/>
                </a:solidFill>
                <a:latin typeface="Arial" charset="0"/>
              </a:rPr>
              <a:t>   but did not differ as a function of intervention condition.  (</a:t>
            </a:r>
            <a:r>
              <a:rPr lang="en-US" sz="2400" b="1" dirty="0">
                <a:solidFill>
                  <a:schemeClr val="tx2"/>
                </a:solidFill>
                <a:latin typeface="Arial" charset="0"/>
              </a:rPr>
              <a:t>Table </a:t>
            </a:r>
            <a:r>
              <a:rPr lang="en-US" sz="2400" b="1" dirty="0" smtClean="0">
                <a:solidFill>
                  <a:schemeClr val="tx2"/>
                </a:solidFill>
                <a:latin typeface="Arial" charset="0"/>
              </a:rPr>
              <a:t>2, </a:t>
            </a:r>
            <a:r>
              <a:rPr lang="en-US" sz="2400" b="1" dirty="0">
                <a:solidFill>
                  <a:schemeClr val="tx2"/>
                </a:solidFill>
                <a:latin typeface="Arial" charset="0"/>
              </a:rPr>
              <a:t>Figure </a:t>
            </a:r>
            <a:r>
              <a:rPr lang="en-US" sz="2400" b="1" dirty="0" smtClean="0">
                <a:solidFill>
                  <a:schemeClr val="tx2"/>
                </a:solidFill>
                <a:latin typeface="Arial" charset="0"/>
              </a:rPr>
              <a:t>2).</a:t>
            </a:r>
          </a:p>
          <a:p>
            <a:pPr indent="-182880">
              <a:buClr>
                <a:srgbClr val="008000"/>
              </a:buClr>
              <a:buSzPct val="150000"/>
              <a:buFont typeface="Times New Roman" pitchFamily="18" charset="0"/>
              <a:buChar char="♦"/>
              <a:defRPr/>
            </a:pPr>
            <a:endParaRPr lang="en-US" sz="2400" b="1" dirty="0" smtClean="0">
              <a:solidFill>
                <a:schemeClr val="tx2"/>
              </a:solidFill>
              <a:latin typeface="Arial" charset="0"/>
            </a:endParaRPr>
          </a:p>
          <a:p>
            <a:pPr indent="-182880">
              <a:buClr>
                <a:srgbClr val="008000"/>
              </a:buClr>
              <a:buSzPct val="150000"/>
              <a:buFont typeface="Times New Roman" pitchFamily="18" charset="0"/>
              <a:buChar char="♦"/>
              <a:defRPr/>
            </a:pPr>
            <a:r>
              <a:rPr lang="en-US" sz="2400" b="1" dirty="0" smtClean="0">
                <a:solidFill>
                  <a:schemeClr val="tx2"/>
                </a:solidFill>
                <a:latin typeface="Arial" charset="0"/>
              </a:rPr>
              <a:t>The </a:t>
            </a:r>
            <a:r>
              <a:rPr lang="en-US" sz="2400" b="1" dirty="0">
                <a:solidFill>
                  <a:schemeClr val="tx2"/>
                </a:solidFill>
                <a:latin typeface="Arial" charset="0"/>
              </a:rPr>
              <a:t>percent of </a:t>
            </a:r>
            <a:r>
              <a:rPr lang="en-US" sz="2400" b="1" dirty="0" smtClean="0">
                <a:solidFill>
                  <a:schemeClr val="tx2"/>
                </a:solidFill>
                <a:latin typeface="Arial" charset="0"/>
              </a:rPr>
              <a:t>men </a:t>
            </a:r>
            <a:r>
              <a:rPr lang="en-US" sz="2400" b="1" dirty="0">
                <a:solidFill>
                  <a:schemeClr val="tx2"/>
                </a:solidFill>
                <a:latin typeface="Arial" charset="0"/>
              </a:rPr>
              <a:t>engaging in </a:t>
            </a:r>
            <a:endParaRPr lang="en-US" sz="2400" b="1" dirty="0" smtClean="0">
              <a:solidFill>
                <a:schemeClr val="tx2"/>
              </a:solidFill>
              <a:latin typeface="Arial" charset="0"/>
            </a:endParaRPr>
          </a:p>
          <a:p>
            <a:pPr>
              <a:buClr>
                <a:srgbClr val="008000"/>
              </a:buClr>
              <a:buSzPct val="150000"/>
              <a:defRPr/>
            </a:pPr>
            <a:r>
              <a:rPr lang="en-US" sz="2400" b="1" dirty="0" smtClean="0">
                <a:solidFill>
                  <a:schemeClr val="tx2"/>
                </a:solidFill>
                <a:latin typeface="Arial" charset="0"/>
              </a:rPr>
              <a:t>   HAI and reporting any condom </a:t>
            </a:r>
          </a:p>
          <a:p>
            <a:pPr>
              <a:buClr>
                <a:srgbClr val="008000"/>
              </a:buClr>
              <a:buSzPct val="150000"/>
              <a:defRPr/>
            </a:pPr>
            <a:r>
              <a:rPr lang="en-US" sz="2400" b="1" dirty="0" smtClean="0">
                <a:solidFill>
                  <a:schemeClr val="tx2"/>
                </a:solidFill>
                <a:latin typeface="Arial" charset="0"/>
              </a:rPr>
              <a:t>   use </a:t>
            </a:r>
            <a:r>
              <a:rPr lang="en-US" sz="2400" b="1" dirty="0">
                <a:solidFill>
                  <a:schemeClr val="tx2"/>
                </a:solidFill>
                <a:latin typeface="Arial" charset="0"/>
              </a:rPr>
              <a:t>for HAI increased between </a:t>
            </a:r>
            <a:endParaRPr lang="en-US" sz="2400" b="1" dirty="0" smtClean="0">
              <a:solidFill>
                <a:schemeClr val="tx2"/>
              </a:solidFill>
              <a:latin typeface="Arial" charset="0"/>
            </a:endParaRPr>
          </a:p>
          <a:p>
            <a:pPr>
              <a:buClr>
                <a:srgbClr val="008000"/>
              </a:buClr>
              <a:buSzPct val="150000"/>
              <a:defRPr/>
            </a:pPr>
            <a:r>
              <a:rPr lang="en-US" sz="2400" b="1" dirty="0">
                <a:solidFill>
                  <a:schemeClr val="tx2"/>
                </a:solidFill>
                <a:latin typeface="Arial" charset="0"/>
              </a:rPr>
              <a:t> </a:t>
            </a:r>
            <a:r>
              <a:rPr lang="en-US" sz="2400" b="1" dirty="0" smtClean="0">
                <a:solidFill>
                  <a:schemeClr val="tx2"/>
                </a:solidFill>
                <a:latin typeface="Arial" charset="0"/>
              </a:rPr>
              <a:t>  baseline and </a:t>
            </a:r>
            <a:r>
              <a:rPr lang="en-US" sz="2400" b="1" dirty="0">
                <a:solidFill>
                  <a:schemeClr val="tx2"/>
                </a:solidFill>
                <a:latin typeface="Arial" charset="0"/>
              </a:rPr>
              <a:t>3 month follow up </a:t>
            </a:r>
            <a:endParaRPr lang="en-US" sz="2400" b="1" dirty="0" smtClean="0">
              <a:solidFill>
                <a:schemeClr val="tx2"/>
              </a:solidFill>
              <a:latin typeface="Arial" charset="0"/>
            </a:endParaRPr>
          </a:p>
          <a:p>
            <a:pPr>
              <a:buClr>
                <a:srgbClr val="008000"/>
              </a:buClr>
              <a:buSzPct val="150000"/>
              <a:defRPr/>
            </a:pPr>
            <a:r>
              <a:rPr lang="en-US" sz="2400" b="1" dirty="0">
                <a:solidFill>
                  <a:schemeClr val="tx2"/>
                </a:solidFill>
                <a:latin typeface="Arial" charset="0"/>
              </a:rPr>
              <a:t> </a:t>
            </a:r>
            <a:r>
              <a:rPr lang="en-US" sz="2400" b="1" dirty="0" smtClean="0">
                <a:solidFill>
                  <a:schemeClr val="tx2"/>
                </a:solidFill>
                <a:latin typeface="Arial" charset="0"/>
              </a:rPr>
              <a:t>  assessment .  Although not </a:t>
            </a:r>
          </a:p>
          <a:p>
            <a:pPr>
              <a:buClr>
                <a:srgbClr val="008000"/>
              </a:buClr>
              <a:buSzPct val="150000"/>
              <a:defRPr/>
            </a:pPr>
            <a:r>
              <a:rPr lang="en-US" sz="2400" b="1" dirty="0">
                <a:solidFill>
                  <a:schemeClr val="tx2"/>
                </a:solidFill>
                <a:latin typeface="Arial" charset="0"/>
              </a:rPr>
              <a:t> </a:t>
            </a:r>
            <a:r>
              <a:rPr lang="en-US" sz="2400" b="1" dirty="0" smtClean="0">
                <a:solidFill>
                  <a:schemeClr val="tx2"/>
                </a:solidFill>
                <a:latin typeface="Arial" charset="0"/>
              </a:rPr>
              <a:t>  reaching statistical significance</a:t>
            </a:r>
          </a:p>
          <a:p>
            <a:pPr>
              <a:buClr>
                <a:srgbClr val="008000"/>
              </a:buClr>
              <a:buSzPct val="150000"/>
              <a:defRPr/>
            </a:pPr>
            <a:r>
              <a:rPr lang="en-US" sz="2400" b="1" dirty="0">
                <a:solidFill>
                  <a:schemeClr val="tx2"/>
                </a:solidFill>
                <a:latin typeface="Arial" charset="0"/>
              </a:rPr>
              <a:t> </a:t>
            </a:r>
            <a:r>
              <a:rPr lang="en-US" sz="2400" b="1" dirty="0" smtClean="0">
                <a:solidFill>
                  <a:schemeClr val="tx2"/>
                </a:solidFill>
                <a:latin typeface="Arial" charset="0"/>
              </a:rPr>
              <a:t>  the change from no condom use</a:t>
            </a:r>
          </a:p>
          <a:p>
            <a:pPr>
              <a:buClr>
                <a:srgbClr val="008000"/>
              </a:buClr>
              <a:buSzPct val="150000"/>
              <a:defRPr/>
            </a:pPr>
            <a:r>
              <a:rPr lang="en-US" sz="2400" b="1" dirty="0">
                <a:solidFill>
                  <a:schemeClr val="tx2"/>
                </a:solidFill>
                <a:latin typeface="Arial" charset="0"/>
              </a:rPr>
              <a:t> </a:t>
            </a:r>
            <a:r>
              <a:rPr lang="en-US" sz="2400" b="1" dirty="0" smtClean="0">
                <a:solidFill>
                  <a:schemeClr val="tx2"/>
                </a:solidFill>
                <a:latin typeface="Arial" charset="0"/>
              </a:rPr>
              <a:t>  to condom use for HAI was 2.5 </a:t>
            </a:r>
          </a:p>
          <a:p>
            <a:pPr>
              <a:buClr>
                <a:srgbClr val="008000"/>
              </a:buClr>
              <a:buSzPct val="150000"/>
              <a:defRPr/>
            </a:pPr>
            <a:r>
              <a:rPr lang="en-US" sz="2400" b="1" dirty="0">
                <a:solidFill>
                  <a:schemeClr val="tx2"/>
                </a:solidFill>
                <a:latin typeface="Arial" charset="0"/>
              </a:rPr>
              <a:t> </a:t>
            </a:r>
            <a:r>
              <a:rPr lang="en-US" sz="2400" b="1" dirty="0" smtClean="0">
                <a:solidFill>
                  <a:schemeClr val="tx2"/>
                </a:solidFill>
                <a:latin typeface="Arial" charset="0"/>
              </a:rPr>
              <a:t>  times more likely by REMAS</a:t>
            </a:r>
          </a:p>
          <a:p>
            <a:pPr>
              <a:buClr>
                <a:srgbClr val="008000"/>
              </a:buClr>
              <a:buSzPct val="150000"/>
              <a:defRPr/>
            </a:pPr>
            <a:r>
              <a:rPr lang="en-US" sz="2400" b="1" dirty="0">
                <a:solidFill>
                  <a:schemeClr val="tx2"/>
                </a:solidFill>
                <a:latin typeface="Arial" charset="0"/>
              </a:rPr>
              <a:t> </a:t>
            </a:r>
            <a:r>
              <a:rPr lang="en-US" sz="2400" b="1" dirty="0" smtClean="0">
                <a:solidFill>
                  <a:schemeClr val="tx2"/>
                </a:solidFill>
                <a:latin typeface="Arial" charset="0"/>
              </a:rPr>
              <a:t>  attenders than control group</a:t>
            </a:r>
          </a:p>
          <a:p>
            <a:pPr>
              <a:buClr>
                <a:srgbClr val="008000"/>
              </a:buClr>
              <a:buSzPct val="150000"/>
              <a:defRPr/>
            </a:pPr>
            <a:r>
              <a:rPr lang="en-US" sz="2400" b="1" dirty="0">
                <a:solidFill>
                  <a:schemeClr val="tx2"/>
                </a:solidFill>
                <a:latin typeface="Arial" charset="0"/>
              </a:rPr>
              <a:t> </a:t>
            </a:r>
            <a:r>
              <a:rPr lang="en-US" sz="2400" b="1" dirty="0" smtClean="0">
                <a:solidFill>
                  <a:schemeClr val="tx2"/>
                </a:solidFill>
                <a:latin typeface="Arial" charset="0"/>
              </a:rPr>
              <a:t>  attenders.   (</a:t>
            </a:r>
            <a:r>
              <a:rPr lang="en-US" sz="2400" b="1" dirty="0">
                <a:solidFill>
                  <a:schemeClr val="tx2"/>
                </a:solidFill>
                <a:latin typeface="Arial" charset="0"/>
              </a:rPr>
              <a:t>Table </a:t>
            </a:r>
            <a:r>
              <a:rPr lang="en-US" sz="2400" b="1" dirty="0" smtClean="0">
                <a:solidFill>
                  <a:schemeClr val="tx2"/>
                </a:solidFill>
                <a:latin typeface="Arial" charset="0"/>
              </a:rPr>
              <a:t>2, </a:t>
            </a:r>
            <a:r>
              <a:rPr lang="en-US" sz="2400" b="1" dirty="0">
                <a:solidFill>
                  <a:schemeClr val="tx2"/>
                </a:solidFill>
                <a:latin typeface="Arial" charset="0"/>
              </a:rPr>
              <a:t>Figure </a:t>
            </a:r>
            <a:r>
              <a:rPr lang="en-US" sz="2400" b="1" dirty="0" smtClean="0">
                <a:solidFill>
                  <a:schemeClr val="tx2"/>
                </a:solidFill>
                <a:latin typeface="Arial" charset="0"/>
              </a:rPr>
              <a:t>2).</a:t>
            </a:r>
          </a:p>
          <a:p>
            <a:pPr>
              <a:buClr>
                <a:srgbClr val="008000"/>
              </a:buClr>
              <a:buSzPct val="150000"/>
              <a:defRPr/>
            </a:pPr>
            <a:endParaRPr lang="en-US" sz="2400" b="1" dirty="0" smtClean="0">
              <a:solidFill>
                <a:schemeClr val="tx2"/>
              </a:solidFill>
              <a:latin typeface="Arial" charset="0"/>
            </a:endParaRPr>
          </a:p>
        </p:txBody>
      </p:sp>
      <p:sp>
        <p:nvSpPr>
          <p:cNvPr id="33" name="Title 3"/>
          <p:cNvSpPr txBox="1">
            <a:spLocks/>
          </p:cNvSpPr>
          <p:nvPr/>
        </p:nvSpPr>
        <p:spPr>
          <a:xfrm>
            <a:off x="5791200" y="2765425"/>
            <a:ext cx="9601200" cy="781050"/>
          </a:xfrm>
          <a:prstGeom prst="rect">
            <a:avLst/>
          </a:prstGeom>
        </p:spPr>
        <p:txBody>
          <a:bodyPr>
            <a:normAutofit/>
          </a:bodyPr>
          <a:lstStyle/>
          <a:p>
            <a:pPr algn="ctr" defTabSz="3546475" eaLnBrk="0" hangingPunct="0">
              <a:defRPr/>
            </a:pPr>
            <a:endParaRPr lang="en-US" sz="3600" u="sng" kern="0" dirty="0">
              <a:solidFill>
                <a:schemeClr val="accent6"/>
              </a:solidFill>
              <a:latin typeface="+mj-lt"/>
              <a:ea typeface="+mj-ea"/>
              <a:cs typeface="+mj-cs"/>
            </a:endParaRPr>
          </a:p>
        </p:txBody>
      </p:sp>
      <p:sp>
        <p:nvSpPr>
          <p:cNvPr id="84" name="TextBox 83"/>
          <p:cNvSpPr txBox="1"/>
          <p:nvPr/>
        </p:nvSpPr>
        <p:spPr>
          <a:xfrm>
            <a:off x="0" y="29005213"/>
            <a:ext cx="16459200" cy="1169987"/>
          </a:xfrm>
          <a:prstGeom prst="rect">
            <a:avLst/>
          </a:prstGeom>
          <a:solidFill>
            <a:srgbClr val="FFFFCC"/>
          </a:solidFill>
        </p:spPr>
        <p:txBody>
          <a:bodyPr>
            <a:spAutoFit/>
          </a:bodyPr>
          <a:lstStyle/>
          <a:p>
            <a:pPr defTabSz="3546475">
              <a:defRPr/>
            </a:pPr>
            <a:r>
              <a:rPr lang="en-US" sz="2800" b="1" i="1" dirty="0">
                <a:solidFill>
                  <a:srgbClr val="C00000"/>
                </a:solidFill>
                <a:latin typeface="Arial" charset="0"/>
                <a:cs typeface="Arial" charset="0"/>
              </a:rPr>
              <a:t>Find it in the  </a:t>
            </a:r>
            <a:r>
              <a:rPr lang="en-US" sz="2800" b="1" i="1" kern="0" dirty="0">
                <a:solidFill>
                  <a:srgbClr val="C00000"/>
                </a:solidFill>
                <a:latin typeface="Arial" charset="0"/>
                <a:cs typeface="Arial" charset="0"/>
              </a:rPr>
              <a:t>Clinical Trials Network ∙ Dissemination Library</a:t>
            </a:r>
            <a:endParaRPr lang="en-US" sz="2800" b="1" dirty="0">
              <a:latin typeface="Arial" charset="0"/>
              <a:cs typeface="Arial" charset="0"/>
            </a:endParaRPr>
          </a:p>
          <a:p>
            <a:pPr algn="ctr">
              <a:spcBef>
                <a:spcPct val="50000"/>
              </a:spcBef>
              <a:defRPr/>
            </a:pPr>
            <a:r>
              <a:rPr lang="en-US" sz="2800" b="1" dirty="0">
                <a:solidFill>
                  <a:srgbClr val="008000"/>
                </a:solidFill>
                <a:latin typeface="Arial" charset="0"/>
                <a:cs typeface="Arial" charset="0"/>
              </a:rPr>
              <a:t>http://ctndisseminationlibrary.org</a:t>
            </a:r>
          </a:p>
        </p:txBody>
      </p:sp>
      <p:pic>
        <p:nvPicPr>
          <p:cNvPr id="2086" name="Picture 3" descr="snowtran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020800" y="29124275"/>
            <a:ext cx="2379663" cy="1028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87" name="Text Box 221"/>
          <p:cNvSpPr txBox="1">
            <a:spLocks noChangeArrowheads="1"/>
          </p:cNvSpPr>
          <p:nvPr/>
        </p:nvSpPr>
        <p:spPr bwMode="auto">
          <a:xfrm>
            <a:off x="8314530" y="2590800"/>
            <a:ext cx="8163719" cy="8943559"/>
          </a:xfrm>
          <a:prstGeom prst="rect">
            <a:avLst/>
          </a:prstGeom>
          <a:solidFill>
            <a:srgbClr val="FFFFCC"/>
          </a:solidFill>
          <a:ln w="3175">
            <a:solidFill>
              <a:schemeClr val="tx1"/>
            </a:solidFill>
            <a:miter lim="800000"/>
            <a:headEnd/>
            <a:tailEnd/>
          </a:ln>
        </p:spPr>
        <p:txBody>
          <a:bodyPr wrap="square" lIns="94064" tIns="47032" rIns="94064" bIns="47032">
            <a:spAutoFit/>
          </a:bodyPr>
          <a:lstStyle>
            <a:lvl1pPr defTabSz="3546475" eaLnBrk="0" hangingPunct="0">
              <a:defRPr sz="7000">
                <a:solidFill>
                  <a:schemeClr val="tx1"/>
                </a:solidFill>
                <a:latin typeface="Arial" pitchFamily="34" charset="0"/>
                <a:cs typeface="Arial" pitchFamily="34" charset="0"/>
              </a:defRPr>
            </a:lvl1pPr>
            <a:lvl2pPr marL="742950" indent="-285750" defTabSz="3546475" eaLnBrk="0" hangingPunct="0">
              <a:defRPr sz="7000">
                <a:solidFill>
                  <a:schemeClr val="tx1"/>
                </a:solidFill>
                <a:latin typeface="Arial" pitchFamily="34" charset="0"/>
                <a:cs typeface="Arial" pitchFamily="34" charset="0"/>
              </a:defRPr>
            </a:lvl2pPr>
            <a:lvl3pPr marL="1143000" indent="-228600" defTabSz="3546475" eaLnBrk="0" hangingPunct="0">
              <a:defRPr sz="7000">
                <a:solidFill>
                  <a:schemeClr val="tx1"/>
                </a:solidFill>
                <a:latin typeface="Arial" pitchFamily="34" charset="0"/>
                <a:cs typeface="Arial" pitchFamily="34" charset="0"/>
              </a:defRPr>
            </a:lvl3pPr>
            <a:lvl4pPr marL="1600200" indent="-228600" defTabSz="3546475" eaLnBrk="0" hangingPunct="0">
              <a:defRPr sz="7000">
                <a:solidFill>
                  <a:schemeClr val="tx1"/>
                </a:solidFill>
                <a:latin typeface="Arial" pitchFamily="34" charset="0"/>
                <a:cs typeface="Arial" pitchFamily="34" charset="0"/>
              </a:defRPr>
            </a:lvl4pPr>
            <a:lvl5pPr marL="2057400" indent="-228600" defTabSz="3546475" eaLnBrk="0" hangingPunct="0">
              <a:defRPr sz="7000">
                <a:solidFill>
                  <a:schemeClr val="tx1"/>
                </a:solidFill>
                <a:latin typeface="Arial" pitchFamily="34" charset="0"/>
                <a:cs typeface="Arial" pitchFamily="34" charset="0"/>
              </a:defRPr>
            </a:lvl5pPr>
            <a:lvl6pPr marL="2514600" indent="-228600" defTabSz="3546475" eaLnBrk="0" fontAlgn="base" hangingPunct="0">
              <a:spcBef>
                <a:spcPct val="0"/>
              </a:spcBef>
              <a:spcAft>
                <a:spcPct val="0"/>
              </a:spcAft>
              <a:defRPr sz="7000">
                <a:solidFill>
                  <a:schemeClr val="tx1"/>
                </a:solidFill>
                <a:latin typeface="Arial" pitchFamily="34" charset="0"/>
                <a:cs typeface="Arial" pitchFamily="34" charset="0"/>
              </a:defRPr>
            </a:lvl6pPr>
            <a:lvl7pPr marL="2971800" indent="-228600" defTabSz="3546475" eaLnBrk="0" fontAlgn="base" hangingPunct="0">
              <a:spcBef>
                <a:spcPct val="0"/>
              </a:spcBef>
              <a:spcAft>
                <a:spcPct val="0"/>
              </a:spcAft>
              <a:defRPr sz="7000">
                <a:solidFill>
                  <a:schemeClr val="tx1"/>
                </a:solidFill>
                <a:latin typeface="Arial" pitchFamily="34" charset="0"/>
                <a:cs typeface="Arial" pitchFamily="34" charset="0"/>
              </a:defRPr>
            </a:lvl7pPr>
            <a:lvl8pPr marL="3429000" indent="-228600" defTabSz="3546475" eaLnBrk="0" fontAlgn="base" hangingPunct="0">
              <a:spcBef>
                <a:spcPct val="0"/>
              </a:spcBef>
              <a:spcAft>
                <a:spcPct val="0"/>
              </a:spcAft>
              <a:defRPr sz="7000">
                <a:solidFill>
                  <a:schemeClr val="tx1"/>
                </a:solidFill>
                <a:latin typeface="Arial" pitchFamily="34" charset="0"/>
                <a:cs typeface="Arial" pitchFamily="34" charset="0"/>
              </a:defRPr>
            </a:lvl8pPr>
            <a:lvl9pPr marL="3886200" indent="-228600" defTabSz="3546475" eaLnBrk="0" fontAlgn="base" hangingPunct="0">
              <a:spcBef>
                <a:spcPct val="0"/>
              </a:spcBef>
              <a:spcAft>
                <a:spcPct val="0"/>
              </a:spcAft>
              <a:defRPr sz="7000">
                <a:solidFill>
                  <a:schemeClr val="tx1"/>
                </a:solidFill>
                <a:latin typeface="Arial" pitchFamily="34" charset="0"/>
                <a:cs typeface="Arial" pitchFamily="34" charset="0"/>
              </a:defRPr>
            </a:lvl9pPr>
          </a:lstStyle>
          <a:p>
            <a:pPr algn="ctr" eaLnBrk="1" hangingPunct="1"/>
            <a:r>
              <a:rPr lang="en-US" sz="3200" b="1" dirty="0">
                <a:solidFill>
                  <a:srgbClr val="2D2D8A"/>
                </a:solidFill>
              </a:rPr>
              <a:t>       </a:t>
            </a:r>
            <a:r>
              <a:rPr lang="en-US" sz="3200" b="1" u="sng" dirty="0">
                <a:solidFill>
                  <a:srgbClr val="2D2D8A"/>
                </a:solidFill>
              </a:rPr>
              <a:t>Methods</a:t>
            </a:r>
          </a:p>
          <a:p>
            <a:pPr eaLnBrk="1" hangingPunct="1">
              <a:buClr>
                <a:srgbClr val="008000"/>
              </a:buClr>
              <a:buSzPct val="150000"/>
            </a:pPr>
            <a:r>
              <a:rPr lang="en-US" sz="2200" b="1" i="1" u="sng" dirty="0" smtClean="0"/>
              <a:t>Participants:</a:t>
            </a:r>
            <a:r>
              <a:rPr lang="en-US" sz="2200" b="1" i="1" u="sng" dirty="0" smtClean="0">
                <a:solidFill>
                  <a:srgbClr val="008000"/>
                </a:solidFill>
              </a:rPr>
              <a:t>  </a:t>
            </a:r>
            <a:r>
              <a:rPr lang="en-US" sz="2000" b="1" dirty="0" smtClean="0">
                <a:solidFill>
                  <a:srgbClr val="008000"/>
                </a:solidFill>
              </a:rPr>
              <a:t>Men (n=171) and women (n=105) enrolled in the NIDA Clinical Trials Network (CTN) “Real Men Are Safe” and “Safe Sex Skill Building for Women” trials who reported heterosexual activity at baseline, attended SSBS/REMAS or control condition sessions, and completed the 3 month follow up were included in the current analysis</a:t>
            </a:r>
            <a:r>
              <a:rPr lang="en-US" sz="2000" b="1" dirty="0" smtClean="0">
                <a:solidFill>
                  <a:schemeClr val="tx2"/>
                </a:solidFill>
              </a:rPr>
              <a:t>.</a:t>
            </a:r>
            <a:endParaRPr lang="en-US" sz="2000" b="1" dirty="0">
              <a:solidFill>
                <a:schemeClr val="tx2"/>
              </a:solidFill>
            </a:endParaRPr>
          </a:p>
          <a:p>
            <a:pPr eaLnBrk="1" hangingPunct="1">
              <a:buClr>
                <a:srgbClr val="008000"/>
              </a:buClr>
              <a:buSzPct val="150000"/>
            </a:pPr>
            <a:endParaRPr lang="en-US" sz="1800" b="1" u="sng" dirty="0" smtClean="0">
              <a:solidFill>
                <a:srgbClr val="008000"/>
              </a:solidFill>
            </a:endParaRPr>
          </a:p>
          <a:p>
            <a:pPr eaLnBrk="1" hangingPunct="1">
              <a:buClr>
                <a:srgbClr val="008000"/>
              </a:buClr>
              <a:buSzPct val="150000"/>
            </a:pPr>
            <a:r>
              <a:rPr lang="en-US" sz="2200" b="1" i="1" u="sng" dirty="0" smtClean="0"/>
              <a:t>Measures:</a:t>
            </a:r>
            <a:r>
              <a:rPr lang="en-US" sz="1800" b="1" u="sng" dirty="0" smtClean="0">
                <a:solidFill>
                  <a:srgbClr val="008000"/>
                </a:solidFill>
              </a:rPr>
              <a:t> </a:t>
            </a:r>
            <a:r>
              <a:rPr lang="en-US" sz="1800" b="1" dirty="0" smtClean="0">
                <a:solidFill>
                  <a:schemeClr val="bg2"/>
                </a:solidFill>
              </a:rPr>
              <a:t> </a:t>
            </a:r>
            <a:r>
              <a:rPr lang="en-US" sz="2000" b="1" dirty="0">
                <a:solidFill>
                  <a:srgbClr val="007434"/>
                </a:solidFill>
              </a:rPr>
              <a:t>Sexual Experiences and Risk Behavior Assessment </a:t>
            </a:r>
            <a:r>
              <a:rPr lang="en-US" sz="2000" b="1" dirty="0" smtClean="0">
                <a:solidFill>
                  <a:srgbClr val="007434"/>
                </a:solidFill>
              </a:rPr>
              <a:t>Schedule and Sexual </a:t>
            </a:r>
            <a:r>
              <a:rPr lang="en-US" sz="2000" b="1" dirty="0">
                <a:solidFill>
                  <a:srgbClr val="007434"/>
                </a:solidFill>
              </a:rPr>
              <a:t>Behavior Inventory administered via </a:t>
            </a:r>
            <a:r>
              <a:rPr lang="en-US" sz="2000" b="1" dirty="0" smtClean="0">
                <a:solidFill>
                  <a:srgbClr val="007434"/>
                </a:solidFill>
              </a:rPr>
              <a:t>ACASI at baseline and 3 month follow up.  </a:t>
            </a:r>
          </a:p>
          <a:p>
            <a:pPr eaLnBrk="1" hangingPunct="1">
              <a:buClr>
                <a:srgbClr val="008000"/>
              </a:buClr>
              <a:buSzPct val="150000"/>
            </a:pPr>
            <a:endParaRPr lang="en-US" sz="900" b="1" dirty="0">
              <a:solidFill>
                <a:srgbClr val="007434"/>
              </a:solidFill>
            </a:endParaRPr>
          </a:p>
          <a:p>
            <a:pPr eaLnBrk="1" hangingPunct="1">
              <a:buClr>
                <a:srgbClr val="008000"/>
              </a:buClr>
              <a:buSzPct val="150000"/>
            </a:pPr>
            <a:r>
              <a:rPr lang="en-US" sz="2000" b="1" i="1" dirty="0" smtClean="0"/>
              <a:t>     </a:t>
            </a:r>
            <a:r>
              <a:rPr lang="en-US" sz="2000" b="1" i="1" u="sng" dirty="0" smtClean="0"/>
              <a:t>Variables</a:t>
            </a:r>
            <a:r>
              <a:rPr lang="en-US" sz="2000" b="1" i="1" u="sng" dirty="0">
                <a:solidFill>
                  <a:srgbClr val="007434"/>
                </a:solidFill>
              </a:rPr>
              <a:t>.</a:t>
            </a:r>
            <a:r>
              <a:rPr lang="en-US" sz="1800" b="1" dirty="0">
                <a:solidFill>
                  <a:srgbClr val="007434"/>
                </a:solidFill>
              </a:rPr>
              <a:t>  </a:t>
            </a:r>
            <a:r>
              <a:rPr lang="en-US" sz="1800" b="1" dirty="0" smtClean="0">
                <a:solidFill>
                  <a:srgbClr val="007434"/>
                </a:solidFill>
              </a:rPr>
              <a:t>1) </a:t>
            </a:r>
            <a:r>
              <a:rPr lang="en-US" sz="2000" b="1" dirty="0" smtClean="0">
                <a:solidFill>
                  <a:srgbClr val="007434"/>
                </a:solidFill>
              </a:rPr>
              <a:t>Frequency of anal intercourse</a:t>
            </a:r>
            <a:endParaRPr lang="en-US" sz="2000" b="1" dirty="0">
              <a:solidFill>
                <a:srgbClr val="007434"/>
              </a:solidFill>
            </a:endParaRPr>
          </a:p>
          <a:p>
            <a:pPr eaLnBrk="1" hangingPunct="1">
              <a:buClr>
                <a:srgbClr val="008000"/>
              </a:buClr>
              <a:buSzPct val="150000"/>
            </a:pPr>
            <a:r>
              <a:rPr lang="en-US" sz="2000" b="1" dirty="0">
                <a:solidFill>
                  <a:srgbClr val="007434"/>
                </a:solidFill>
              </a:rPr>
              <a:t>  </a:t>
            </a:r>
            <a:r>
              <a:rPr lang="en-US" sz="2000" b="1" dirty="0" smtClean="0">
                <a:solidFill>
                  <a:srgbClr val="007434"/>
                </a:solidFill>
              </a:rPr>
              <a:t>                      2) Frequency of condom </a:t>
            </a:r>
            <a:r>
              <a:rPr lang="en-US" sz="2000" b="1" dirty="0">
                <a:solidFill>
                  <a:srgbClr val="007434"/>
                </a:solidFill>
              </a:rPr>
              <a:t>used for </a:t>
            </a:r>
            <a:r>
              <a:rPr lang="en-US" sz="2000" b="1" dirty="0" smtClean="0">
                <a:solidFill>
                  <a:srgbClr val="007434"/>
                </a:solidFill>
              </a:rPr>
              <a:t>anal intercourse</a:t>
            </a:r>
          </a:p>
          <a:p>
            <a:pPr eaLnBrk="1" hangingPunct="1">
              <a:buClr>
                <a:srgbClr val="008000"/>
              </a:buClr>
              <a:buSzPct val="150000"/>
            </a:pPr>
            <a:r>
              <a:rPr lang="en-US" sz="2000" b="1" dirty="0" smtClean="0">
                <a:solidFill>
                  <a:srgbClr val="007434"/>
                </a:solidFill>
              </a:rPr>
              <a:t>                             (Due to the bimodal distribution of the variables</a:t>
            </a:r>
          </a:p>
          <a:p>
            <a:pPr eaLnBrk="1" hangingPunct="1">
              <a:buClr>
                <a:srgbClr val="008000"/>
              </a:buClr>
              <a:buSzPct val="150000"/>
            </a:pPr>
            <a:r>
              <a:rPr lang="en-US" sz="2000" b="1" dirty="0">
                <a:solidFill>
                  <a:srgbClr val="007434"/>
                </a:solidFill>
              </a:rPr>
              <a:t> </a:t>
            </a:r>
            <a:r>
              <a:rPr lang="en-US" sz="2000" b="1" dirty="0" smtClean="0">
                <a:solidFill>
                  <a:srgbClr val="007434"/>
                </a:solidFill>
              </a:rPr>
              <a:t>                            they were dichotomized to: yes/no). </a:t>
            </a:r>
          </a:p>
          <a:p>
            <a:pPr eaLnBrk="1" hangingPunct="1">
              <a:buClr>
                <a:srgbClr val="008000"/>
              </a:buClr>
              <a:buSzPct val="150000"/>
            </a:pPr>
            <a:endParaRPr lang="en-US" sz="1500" b="1" dirty="0" smtClean="0">
              <a:solidFill>
                <a:srgbClr val="007434"/>
              </a:solidFill>
            </a:endParaRPr>
          </a:p>
          <a:p>
            <a:pPr algn="ctr">
              <a:defRPr/>
            </a:pPr>
            <a:r>
              <a:rPr lang="en-US" sz="3200" b="1" u="sng" dirty="0">
                <a:solidFill>
                  <a:srgbClr val="2D2D8A"/>
                </a:solidFill>
                <a:latin typeface="Arial" charset="0"/>
                <a:cs typeface="Arial" charset="0"/>
              </a:rPr>
              <a:t>Data </a:t>
            </a:r>
            <a:r>
              <a:rPr lang="en-US" sz="3200" b="1" u="sng" dirty="0" smtClean="0">
                <a:solidFill>
                  <a:srgbClr val="2D2D8A"/>
                </a:solidFill>
                <a:latin typeface="Arial" charset="0"/>
                <a:cs typeface="Arial" charset="0"/>
              </a:rPr>
              <a:t>Analysis</a:t>
            </a:r>
          </a:p>
          <a:p>
            <a:pPr algn="ctr">
              <a:defRPr/>
            </a:pPr>
            <a:endParaRPr lang="en-US" sz="1500" b="1" u="sng" dirty="0">
              <a:solidFill>
                <a:srgbClr val="2D2D8A"/>
              </a:solidFill>
              <a:latin typeface="Arial" charset="0"/>
              <a:cs typeface="Arial" charset="0"/>
            </a:endParaRPr>
          </a:p>
          <a:p>
            <a:pPr>
              <a:spcBef>
                <a:spcPts val="800"/>
              </a:spcBef>
              <a:spcAft>
                <a:spcPts val="800"/>
              </a:spcAft>
              <a:buClr>
                <a:srgbClr val="006600"/>
              </a:buClr>
              <a:buSzPct val="150000"/>
              <a:buFont typeface="Arial" pitchFamily="34" charset="0"/>
              <a:buChar char="♦"/>
              <a:defRPr/>
            </a:pPr>
            <a:r>
              <a:rPr lang="en-US" sz="2000" b="1" dirty="0">
                <a:solidFill>
                  <a:srgbClr val="007434"/>
                </a:solidFill>
                <a:latin typeface="Arial"/>
                <a:ea typeface="Times New Roman"/>
              </a:rPr>
              <a:t>Generalized Estimating Equations (GEE) was used to evaluate change in the percent engaging in HAI </a:t>
            </a:r>
            <a:r>
              <a:rPr lang="en-US" sz="2000" b="1" dirty="0" smtClean="0">
                <a:solidFill>
                  <a:srgbClr val="007434"/>
                </a:solidFill>
                <a:latin typeface="Arial"/>
                <a:ea typeface="Times New Roman"/>
              </a:rPr>
              <a:t>between baseline and 3 month follow up assessments.  </a:t>
            </a:r>
          </a:p>
          <a:p>
            <a:pPr>
              <a:spcBef>
                <a:spcPts val="800"/>
              </a:spcBef>
              <a:spcAft>
                <a:spcPts val="600"/>
              </a:spcAft>
              <a:buClr>
                <a:srgbClr val="006600"/>
              </a:buClr>
              <a:buSzPct val="150000"/>
              <a:buFont typeface="Arial" pitchFamily="34" charset="0"/>
              <a:buChar char="♦"/>
              <a:defRPr/>
            </a:pPr>
            <a:r>
              <a:rPr lang="en-US" sz="2000" b="1" dirty="0" smtClean="0">
                <a:solidFill>
                  <a:srgbClr val="007434"/>
                </a:solidFill>
                <a:latin typeface="Arial"/>
                <a:ea typeface="Times New Roman"/>
              </a:rPr>
              <a:t> Intervention condition (SSBS/REMAS vs. Control) </a:t>
            </a:r>
            <a:r>
              <a:rPr lang="en-US" sz="2000" b="1" dirty="0">
                <a:solidFill>
                  <a:srgbClr val="007434"/>
                </a:solidFill>
                <a:latin typeface="Arial"/>
                <a:ea typeface="Times New Roman"/>
              </a:rPr>
              <a:t>and assessment period were entered </a:t>
            </a:r>
            <a:r>
              <a:rPr lang="en-US" sz="2000" b="1" dirty="0" smtClean="0">
                <a:solidFill>
                  <a:srgbClr val="007434"/>
                </a:solidFill>
                <a:latin typeface="Arial"/>
                <a:ea typeface="Times New Roman"/>
              </a:rPr>
              <a:t>into </a:t>
            </a:r>
            <a:r>
              <a:rPr lang="en-US" sz="2000" b="1" dirty="0">
                <a:solidFill>
                  <a:srgbClr val="007434"/>
                </a:solidFill>
                <a:latin typeface="Arial"/>
                <a:ea typeface="Times New Roman"/>
              </a:rPr>
              <a:t>GEE repeated measure models as independent </a:t>
            </a:r>
            <a:r>
              <a:rPr lang="en-US" sz="2000" b="1" dirty="0" smtClean="0">
                <a:solidFill>
                  <a:srgbClr val="007434"/>
                </a:solidFill>
                <a:latin typeface="Arial"/>
                <a:ea typeface="Times New Roman"/>
              </a:rPr>
              <a:t>variables, as was an interaction term for intervention by assessment period.  </a:t>
            </a:r>
            <a:endParaRPr lang="en-US" sz="2000" b="1" dirty="0">
              <a:solidFill>
                <a:srgbClr val="007434"/>
              </a:solidFill>
              <a:latin typeface="Arial" charset="0"/>
              <a:cs typeface="Arial" charset="0"/>
            </a:endParaRPr>
          </a:p>
          <a:p>
            <a:pPr>
              <a:spcBef>
                <a:spcPts val="600"/>
              </a:spcBef>
              <a:spcAft>
                <a:spcPts val="600"/>
              </a:spcAft>
              <a:buClr>
                <a:srgbClr val="006600"/>
              </a:buClr>
              <a:buSzPct val="150000"/>
              <a:buFont typeface="Arial" pitchFamily="34" charset="0"/>
              <a:buChar char="♦"/>
              <a:defRPr/>
            </a:pPr>
            <a:r>
              <a:rPr lang="en-US" sz="2000" b="1" dirty="0" smtClean="0">
                <a:solidFill>
                  <a:srgbClr val="007434"/>
                </a:solidFill>
                <a:latin typeface="Arial" charset="0"/>
                <a:cs typeface="Arial" charset="0"/>
              </a:rPr>
              <a:t> GEE Models were generated separately for women and men.</a:t>
            </a:r>
            <a:endParaRPr lang="en-US" sz="2000" b="1" dirty="0">
              <a:solidFill>
                <a:srgbClr val="007434"/>
              </a:solidFill>
            </a:endParaRPr>
          </a:p>
        </p:txBody>
      </p:sp>
      <p:pic>
        <p:nvPicPr>
          <p:cNvPr id="45" name="Picture 4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6200" y="970649"/>
            <a:ext cx="1524000" cy="866047"/>
          </a:xfrm>
          <a:prstGeom prst="rect">
            <a:avLst/>
          </a:prstGeom>
          <a:solidFill>
            <a:schemeClr val="bg1"/>
          </a:solidFill>
          <a:ln>
            <a:noFill/>
          </a:ln>
          <a:effectLst/>
        </p:spPr>
      </p:pic>
      <p:pic>
        <p:nvPicPr>
          <p:cNvPr id="2091" name="Picture 43"/>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4987907" y="851838"/>
            <a:ext cx="1412555" cy="9688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093" name="Picture 4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810250" y="12683332"/>
            <a:ext cx="4953000" cy="3714750"/>
          </a:xfrm>
          <a:prstGeom prst="rect">
            <a:avLst/>
          </a:prstGeom>
          <a:noFill/>
          <a:ln w="38100">
            <a:solidFill>
              <a:srgbClr val="007434"/>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094" name="Picture 46"/>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1150600" y="12740482"/>
            <a:ext cx="4876800" cy="3657600"/>
          </a:xfrm>
          <a:prstGeom prst="rect">
            <a:avLst/>
          </a:prstGeom>
          <a:noFill/>
          <a:ln w="38100">
            <a:solidFill>
              <a:srgbClr val="007434"/>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095" name="Picture 47"/>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5172075" y="18897600"/>
            <a:ext cx="5486400" cy="4114800"/>
          </a:xfrm>
          <a:prstGeom prst="rect">
            <a:avLst/>
          </a:prstGeom>
          <a:noFill/>
          <a:ln w="38100">
            <a:solidFill>
              <a:srgbClr val="007434"/>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096" name="Picture 48"/>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0839450" y="18897600"/>
            <a:ext cx="5486400" cy="4114800"/>
          </a:xfrm>
          <a:prstGeom prst="rect">
            <a:avLst/>
          </a:prstGeom>
          <a:noFill/>
          <a:ln w="38100">
            <a:solidFill>
              <a:srgbClr val="007434"/>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TextBox 3"/>
          <p:cNvSpPr txBox="1"/>
          <p:nvPr/>
        </p:nvSpPr>
        <p:spPr>
          <a:xfrm>
            <a:off x="7248524" y="23660783"/>
            <a:ext cx="2954655" cy="646331"/>
          </a:xfrm>
          <a:prstGeom prst="rect">
            <a:avLst/>
          </a:prstGeom>
          <a:noFill/>
        </p:spPr>
        <p:txBody>
          <a:bodyPr wrap="none" rtlCol="0">
            <a:spAutoFit/>
          </a:bodyPr>
          <a:lstStyle/>
          <a:p>
            <a:r>
              <a:rPr lang="en-US" sz="3600" b="1" u="sng" dirty="0" smtClean="0">
                <a:solidFill>
                  <a:schemeClr val="accent2">
                    <a:lumMod val="75000"/>
                  </a:schemeClr>
                </a:solidFill>
              </a:rPr>
              <a:t>Conclusions</a:t>
            </a:r>
            <a:endParaRPr lang="en-US" sz="3600" b="1" u="sng" dirty="0">
              <a:solidFill>
                <a:schemeClr val="accent2">
                  <a:lumMod val="75000"/>
                </a:schemeClr>
              </a:solidFill>
            </a:endParaRPr>
          </a:p>
        </p:txBody>
      </p:sp>
      <p:sp>
        <p:nvSpPr>
          <p:cNvPr id="5" name="TextBox 4"/>
          <p:cNvSpPr txBox="1"/>
          <p:nvPr/>
        </p:nvSpPr>
        <p:spPr>
          <a:xfrm>
            <a:off x="78526" y="24307114"/>
            <a:ext cx="16399724" cy="2616101"/>
          </a:xfrm>
          <a:prstGeom prst="rect">
            <a:avLst/>
          </a:prstGeom>
          <a:noFill/>
        </p:spPr>
        <p:txBody>
          <a:bodyPr wrap="square" rtlCol="0">
            <a:spAutoFit/>
          </a:bodyPr>
          <a:lstStyle/>
          <a:p>
            <a:pPr marL="342900" indent="-342900">
              <a:buClr>
                <a:srgbClr val="C00000"/>
              </a:buClr>
              <a:buFont typeface="Wingdings" pitchFamily="2" charset="2"/>
              <a:buChar char="Ø"/>
            </a:pPr>
            <a:r>
              <a:rPr lang="en-US" sz="2400" b="1" dirty="0" smtClean="0"/>
              <a:t>The percent of men, but not women, engaging in HAI decreased from baseline to 3 month follow up.  </a:t>
            </a:r>
          </a:p>
          <a:p>
            <a:pPr>
              <a:spcAft>
                <a:spcPts val="1200"/>
              </a:spcAft>
              <a:buClr>
                <a:srgbClr val="C00000"/>
              </a:buClr>
            </a:pPr>
            <a:r>
              <a:rPr lang="en-US" sz="2400" b="1" dirty="0"/>
              <a:t> </a:t>
            </a:r>
            <a:r>
              <a:rPr lang="en-US" sz="2400" b="1" dirty="0" smtClean="0"/>
              <a:t>   The decrease for men was similar for REMAS and control condition participants.</a:t>
            </a:r>
          </a:p>
          <a:p>
            <a:pPr marL="342900" indent="-342900">
              <a:buClr>
                <a:srgbClr val="C00000"/>
              </a:buClr>
              <a:buFont typeface="Wingdings" pitchFamily="2" charset="2"/>
              <a:buChar char="Ø"/>
            </a:pPr>
            <a:r>
              <a:rPr lang="en-US" sz="2400" b="1" dirty="0" smtClean="0"/>
              <a:t>Although condom use for HAI remained infrequent, the percent of both women and men reporting any use</a:t>
            </a:r>
          </a:p>
          <a:p>
            <a:pPr>
              <a:spcAft>
                <a:spcPts val="1200"/>
              </a:spcAft>
              <a:buClr>
                <a:srgbClr val="C00000"/>
              </a:buClr>
            </a:pPr>
            <a:r>
              <a:rPr lang="en-US" sz="2400" b="1" dirty="0"/>
              <a:t> </a:t>
            </a:r>
            <a:r>
              <a:rPr lang="en-US" sz="2400" b="1" dirty="0" smtClean="0"/>
              <a:t>   of condoms for HAI increased between baseline and follow up.</a:t>
            </a:r>
          </a:p>
          <a:p>
            <a:pPr marL="342900" indent="-342900">
              <a:buClr>
                <a:srgbClr val="C00000"/>
              </a:buClr>
              <a:buFont typeface="Wingdings" pitchFamily="2" charset="2"/>
              <a:buChar char="Ø"/>
            </a:pPr>
            <a:r>
              <a:rPr lang="en-US" sz="2400" b="1" dirty="0" smtClean="0"/>
              <a:t>Women attending SSBS were more likely to change from no condom use to some condom use than women attending the control intervention.  A similar non-significant trend was noted for men attending REMAS. </a:t>
            </a:r>
            <a:r>
              <a:rPr lang="en-US" sz="2200" b="1" dirty="0" smtClean="0"/>
              <a:t> </a:t>
            </a:r>
            <a:endParaRPr lang="en-US" sz="2200" b="1" dirty="0"/>
          </a:p>
        </p:txBody>
      </p:sp>
      <p:sp>
        <p:nvSpPr>
          <p:cNvPr id="54" name="Text Box 221"/>
          <p:cNvSpPr txBox="1">
            <a:spLocks noChangeArrowheads="1"/>
          </p:cNvSpPr>
          <p:nvPr/>
        </p:nvSpPr>
        <p:spPr bwMode="auto">
          <a:xfrm>
            <a:off x="9582150" y="26923216"/>
            <a:ext cx="6838950" cy="2081998"/>
          </a:xfrm>
          <a:prstGeom prst="rect">
            <a:avLst/>
          </a:prstGeom>
          <a:solidFill>
            <a:schemeClr val="bg1">
              <a:lumMod val="95000"/>
            </a:schemeClr>
          </a:solidFill>
          <a:ln w="3175">
            <a:solidFill>
              <a:schemeClr val="tx1"/>
            </a:solidFill>
            <a:miter lim="800000"/>
            <a:headEnd/>
            <a:tailEnd/>
          </a:ln>
        </p:spPr>
        <p:txBody>
          <a:bodyPr lIns="94064" tIns="47032" rIns="94064" bIns="47032"/>
          <a:lstStyle/>
          <a:p>
            <a:pPr algn="ctr" defTabSz="3546475">
              <a:defRPr/>
            </a:pPr>
            <a:r>
              <a:rPr lang="en-US" sz="2400" b="1" u="sng" dirty="0" smtClean="0">
                <a:solidFill>
                  <a:schemeClr val="accent2"/>
                </a:solidFill>
                <a:latin typeface="Arial" charset="0"/>
                <a:cs typeface="Arial" charset="0"/>
              </a:rPr>
              <a:t>References</a:t>
            </a:r>
            <a:endParaRPr lang="en-US" sz="2400" b="1" u="sng" dirty="0">
              <a:solidFill>
                <a:schemeClr val="accent2"/>
              </a:solidFill>
              <a:latin typeface="Arial" charset="0"/>
              <a:cs typeface="Arial" charset="0"/>
            </a:endParaRPr>
          </a:p>
          <a:p>
            <a:pPr defTabSz="3546475">
              <a:spcBef>
                <a:spcPts val="0"/>
              </a:spcBef>
              <a:buClr>
                <a:srgbClr val="800080"/>
              </a:buClr>
              <a:defRPr/>
            </a:pPr>
            <a:endParaRPr lang="en-US" sz="800" b="1" dirty="0" smtClean="0"/>
          </a:p>
          <a:p>
            <a:pPr defTabSz="3546475">
              <a:spcBef>
                <a:spcPts val="0"/>
              </a:spcBef>
              <a:buClr>
                <a:srgbClr val="800080"/>
              </a:buClr>
              <a:defRPr/>
            </a:pPr>
            <a:r>
              <a:rPr lang="en-US" sz="1600" b="1" dirty="0" smtClean="0"/>
              <a:t>Calsyn, DA, Hatch-Maillette, MA, Meade, CS, Tross, Campbell, ANC.</a:t>
            </a:r>
          </a:p>
          <a:p>
            <a:pPr defTabSz="7400925"/>
            <a:r>
              <a:rPr lang="en-US" sz="1600" b="1" dirty="0" smtClean="0"/>
              <a:t>Gender differences of heterosexual anal sex among men  and women in substance abuse treatment.  Poster presented at the Annual Scientific Meeting of the College on Problems of Drug Dependence, Palm Springs, CA, June  12, 2012.</a:t>
            </a:r>
          </a:p>
          <a:p>
            <a:pPr defTabSz="3546475">
              <a:spcBef>
                <a:spcPts val="0"/>
              </a:spcBef>
              <a:buClr>
                <a:srgbClr val="800080"/>
              </a:buClr>
              <a:defRPr/>
            </a:pPr>
            <a:endParaRPr lang="en-US" sz="1600" b="1" dirty="0" smtClean="0">
              <a:solidFill>
                <a:schemeClr val="accent2"/>
              </a:solidFill>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3546475" rtl="0" eaLnBrk="1" fontAlgn="base" latinLnBrk="0" hangingPunct="1">
          <a:lnSpc>
            <a:spcPct val="100000"/>
          </a:lnSpc>
          <a:spcBef>
            <a:spcPct val="0"/>
          </a:spcBef>
          <a:spcAft>
            <a:spcPct val="0"/>
          </a:spcAft>
          <a:buClrTx/>
          <a:buSzTx/>
          <a:buFontTx/>
          <a:buNone/>
          <a:tabLst/>
          <a:defRPr kumimoji="0" lang="en-US" sz="70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3546475" rtl="0" eaLnBrk="1" fontAlgn="base" latinLnBrk="0" hangingPunct="1">
          <a:lnSpc>
            <a:spcPct val="100000"/>
          </a:lnSpc>
          <a:spcBef>
            <a:spcPct val="0"/>
          </a:spcBef>
          <a:spcAft>
            <a:spcPct val="0"/>
          </a:spcAft>
          <a:buClrTx/>
          <a:buSzTx/>
          <a:buFontTx/>
          <a:buNone/>
          <a:tabLst/>
          <a:defRPr kumimoji="0" lang="en-US" sz="7000" b="0" i="0" u="none" strike="noStrike" cap="none" normalizeH="0" baseline="0" smtClean="0">
            <a:ln>
              <a:noFill/>
            </a:ln>
            <a:solidFill>
              <a:schemeClr val="tx1"/>
            </a:solidFill>
            <a:effectLst/>
            <a:latin typeface="Arial"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4929</TotalTime>
  <Words>934</Words>
  <Application>Microsoft Office PowerPoint</Application>
  <PresentationFormat>Custom</PresentationFormat>
  <Paragraphs>80</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Default Design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Don Calsyn</dc:creator>
  <cp:lastModifiedBy>Meg Brunner</cp:lastModifiedBy>
  <cp:revision>164</cp:revision>
  <dcterms:created xsi:type="dcterms:W3CDTF">2008-12-10T21:17:54Z</dcterms:created>
  <dcterms:modified xsi:type="dcterms:W3CDTF">2012-08-08T16:36:37Z</dcterms:modified>
</cp:coreProperties>
</file>