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51206400" cy="32918400"/>
  <p:notesSz cx="11860213" cy="6858000"/>
  <p:defaultTextStyle>
    <a:defPPr>
      <a:defRPr lang="en-US"/>
    </a:defPPr>
    <a:lvl1pPr algn="l" rtl="0" eaLnBrk="0" fontAlgn="base" hangingPunct="0">
      <a:spcBef>
        <a:spcPct val="0"/>
      </a:spcBef>
      <a:spcAft>
        <a:spcPct val="0"/>
      </a:spcAft>
      <a:defRPr sz="2600" b="1" kern="1200">
        <a:solidFill>
          <a:schemeClr val="bg1"/>
        </a:solidFill>
        <a:latin typeface="Haettenschweiler" pitchFamily="34" charset="0"/>
        <a:ea typeface="+mn-ea"/>
        <a:cs typeface="+mn-cs"/>
      </a:defRPr>
    </a:lvl1pPr>
    <a:lvl2pPr marL="457200" algn="l" rtl="0" eaLnBrk="0" fontAlgn="base" hangingPunct="0">
      <a:spcBef>
        <a:spcPct val="0"/>
      </a:spcBef>
      <a:spcAft>
        <a:spcPct val="0"/>
      </a:spcAft>
      <a:defRPr sz="2600" b="1" kern="1200">
        <a:solidFill>
          <a:schemeClr val="bg1"/>
        </a:solidFill>
        <a:latin typeface="Haettenschweiler" pitchFamily="34" charset="0"/>
        <a:ea typeface="+mn-ea"/>
        <a:cs typeface="+mn-cs"/>
      </a:defRPr>
    </a:lvl2pPr>
    <a:lvl3pPr marL="914400" algn="l" rtl="0" eaLnBrk="0" fontAlgn="base" hangingPunct="0">
      <a:spcBef>
        <a:spcPct val="0"/>
      </a:spcBef>
      <a:spcAft>
        <a:spcPct val="0"/>
      </a:spcAft>
      <a:defRPr sz="2600" b="1" kern="1200">
        <a:solidFill>
          <a:schemeClr val="bg1"/>
        </a:solidFill>
        <a:latin typeface="Haettenschweiler" pitchFamily="34" charset="0"/>
        <a:ea typeface="+mn-ea"/>
        <a:cs typeface="+mn-cs"/>
      </a:defRPr>
    </a:lvl3pPr>
    <a:lvl4pPr marL="1371600" algn="l" rtl="0" eaLnBrk="0" fontAlgn="base" hangingPunct="0">
      <a:spcBef>
        <a:spcPct val="0"/>
      </a:spcBef>
      <a:spcAft>
        <a:spcPct val="0"/>
      </a:spcAft>
      <a:defRPr sz="2600" b="1" kern="1200">
        <a:solidFill>
          <a:schemeClr val="bg1"/>
        </a:solidFill>
        <a:latin typeface="Haettenschweiler" pitchFamily="34" charset="0"/>
        <a:ea typeface="+mn-ea"/>
        <a:cs typeface="+mn-cs"/>
      </a:defRPr>
    </a:lvl4pPr>
    <a:lvl5pPr marL="1828800" algn="l" rtl="0" eaLnBrk="0" fontAlgn="base" hangingPunct="0">
      <a:spcBef>
        <a:spcPct val="0"/>
      </a:spcBef>
      <a:spcAft>
        <a:spcPct val="0"/>
      </a:spcAft>
      <a:defRPr sz="2600" b="1" kern="1200">
        <a:solidFill>
          <a:schemeClr val="bg1"/>
        </a:solidFill>
        <a:latin typeface="Haettenschweiler" pitchFamily="34" charset="0"/>
        <a:ea typeface="+mn-ea"/>
        <a:cs typeface="+mn-cs"/>
      </a:defRPr>
    </a:lvl5pPr>
    <a:lvl6pPr marL="2286000" algn="l" defTabSz="914400" rtl="0" eaLnBrk="1" latinLnBrk="0" hangingPunct="1">
      <a:defRPr sz="2600" b="1" kern="1200">
        <a:solidFill>
          <a:schemeClr val="bg1"/>
        </a:solidFill>
        <a:latin typeface="Haettenschweiler" pitchFamily="34" charset="0"/>
        <a:ea typeface="+mn-ea"/>
        <a:cs typeface="+mn-cs"/>
      </a:defRPr>
    </a:lvl6pPr>
    <a:lvl7pPr marL="2743200" algn="l" defTabSz="914400" rtl="0" eaLnBrk="1" latinLnBrk="0" hangingPunct="1">
      <a:defRPr sz="2600" b="1" kern="1200">
        <a:solidFill>
          <a:schemeClr val="bg1"/>
        </a:solidFill>
        <a:latin typeface="Haettenschweiler" pitchFamily="34" charset="0"/>
        <a:ea typeface="+mn-ea"/>
        <a:cs typeface="+mn-cs"/>
      </a:defRPr>
    </a:lvl7pPr>
    <a:lvl8pPr marL="3200400" algn="l" defTabSz="914400" rtl="0" eaLnBrk="1" latinLnBrk="0" hangingPunct="1">
      <a:defRPr sz="2600" b="1" kern="1200">
        <a:solidFill>
          <a:schemeClr val="bg1"/>
        </a:solidFill>
        <a:latin typeface="Haettenschweiler" pitchFamily="34" charset="0"/>
        <a:ea typeface="+mn-ea"/>
        <a:cs typeface="+mn-cs"/>
      </a:defRPr>
    </a:lvl8pPr>
    <a:lvl9pPr marL="3657600" algn="l" defTabSz="914400" rtl="0" eaLnBrk="1" latinLnBrk="0" hangingPunct="1">
      <a:defRPr sz="2600" b="1" kern="1200">
        <a:solidFill>
          <a:schemeClr val="bg1"/>
        </a:solidFill>
        <a:latin typeface="Haettenschweiler"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1C1C1C"/>
    <a:srgbClr val="FF6600"/>
    <a:srgbClr val="CC0000"/>
    <a:srgbClr val="9900CC"/>
    <a:srgbClr val="00FF00"/>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autoAdjust="0"/>
  </p:normalViewPr>
  <p:slideViewPr>
    <p:cSldViewPr>
      <p:cViewPr varScale="1">
        <p:scale>
          <a:sx n="17" d="100"/>
          <a:sy n="17" d="100"/>
        </p:scale>
        <p:origin x="-564" y="-132"/>
      </p:cViewPr>
      <p:guideLst>
        <p:guide orient="horz" pos="8900"/>
        <p:guide pos="161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Sheet1!$B$26</c:f>
              <c:strCache>
                <c:ptCount val="1"/>
                <c:pt idx="0">
                  <c:v>Adverse Preg</c:v>
                </c:pt>
              </c:strCache>
            </c:strRef>
          </c:tx>
          <c:marker>
            <c:symbol val="none"/>
          </c:marker>
          <c:cat>
            <c:strRef>
              <c:f>Sheet1!$A$27:$A$31</c:f>
              <c:strCache>
                <c:ptCount val="5"/>
                <c:pt idx="0">
                  <c:v>Baseline</c:v>
                </c:pt>
                <c:pt idx="1">
                  <c:v>Week 1</c:v>
                </c:pt>
                <c:pt idx="2">
                  <c:v>Month 3</c:v>
                </c:pt>
                <c:pt idx="3">
                  <c:v>Month 6</c:v>
                </c:pt>
                <c:pt idx="4">
                  <c:v>Month 12</c:v>
                </c:pt>
              </c:strCache>
            </c:strRef>
          </c:cat>
          <c:val>
            <c:numRef>
              <c:f>Sheet1!$B$27:$B$31</c:f>
              <c:numCache>
                <c:formatCode>General</c:formatCode>
                <c:ptCount val="5"/>
                <c:pt idx="0">
                  <c:v>2.3865978999999999</c:v>
                </c:pt>
                <c:pt idx="1">
                  <c:v>2.8022999999999998</c:v>
                </c:pt>
                <c:pt idx="2">
                  <c:v>2.8887</c:v>
                </c:pt>
                <c:pt idx="3">
                  <c:v>2.9815999999999998</c:v>
                </c:pt>
                <c:pt idx="4">
                  <c:v>3.0118</c:v>
                </c:pt>
              </c:numCache>
            </c:numRef>
          </c:val>
          <c:smooth val="0"/>
        </c:ser>
        <c:ser>
          <c:idx val="1"/>
          <c:order val="1"/>
          <c:tx>
            <c:strRef>
              <c:f>Sheet1!$C$26</c:f>
              <c:strCache>
                <c:ptCount val="1"/>
                <c:pt idx="0">
                  <c:v>No Adverse Preg</c:v>
                </c:pt>
              </c:strCache>
            </c:strRef>
          </c:tx>
          <c:marker>
            <c:symbol val="none"/>
          </c:marker>
          <c:cat>
            <c:strRef>
              <c:f>Sheet1!$A$27:$A$31</c:f>
              <c:strCache>
                <c:ptCount val="5"/>
                <c:pt idx="0">
                  <c:v>Baseline</c:v>
                </c:pt>
                <c:pt idx="1">
                  <c:v>Week 1</c:v>
                </c:pt>
                <c:pt idx="2">
                  <c:v>Month 3</c:v>
                </c:pt>
                <c:pt idx="3">
                  <c:v>Month 6</c:v>
                </c:pt>
                <c:pt idx="4">
                  <c:v>Month 12</c:v>
                </c:pt>
              </c:strCache>
            </c:strRef>
          </c:cat>
          <c:val>
            <c:numRef>
              <c:f>Sheet1!$C$27:$C$31</c:f>
              <c:numCache>
                <c:formatCode>General</c:formatCode>
                <c:ptCount val="5"/>
                <c:pt idx="0">
                  <c:v>2.6942675</c:v>
                </c:pt>
                <c:pt idx="1">
                  <c:v>3.1962999999999999</c:v>
                </c:pt>
                <c:pt idx="2">
                  <c:v>2.9258999999999999</c:v>
                </c:pt>
                <c:pt idx="3">
                  <c:v>3.4733000000000001</c:v>
                </c:pt>
                <c:pt idx="4">
                  <c:v>3.4868999999999999</c:v>
                </c:pt>
              </c:numCache>
            </c:numRef>
          </c:val>
          <c:smooth val="0"/>
        </c:ser>
        <c:dLbls>
          <c:showLegendKey val="0"/>
          <c:showVal val="0"/>
          <c:showCatName val="0"/>
          <c:showSerName val="0"/>
          <c:showPercent val="0"/>
          <c:showBubbleSize val="0"/>
        </c:dLbls>
        <c:marker val="1"/>
        <c:smooth val="0"/>
        <c:axId val="149120512"/>
        <c:axId val="149122048"/>
      </c:lineChart>
      <c:catAx>
        <c:axId val="149120512"/>
        <c:scaling>
          <c:orientation val="minMax"/>
        </c:scaling>
        <c:delete val="0"/>
        <c:axPos val="b"/>
        <c:majorTickMark val="out"/>
        <c:minorTickMark val="none"/>
        <c:tickLblPos val="nextTo"/>
        <c:crossAx val="149122048"/>
        <c:crosses val="autoZero"/>
        <c:auto val="1"/>
        <c:lblAlgn val="ctr"/>
        <c:lblOffset val="100"/>
        <c:noMultiLvlLbl val="0"/>
      </c:catAx>
      <c:valAx>
        <c:axId val="149122048"/>
        <c:scaling>
          <c:orientation val="minMax"/>
          <c:max val="5"/>
          <c:min val="1"/>
        </c:scaling>
        <c:delete val="0"/>
        <c:axPos val="l"/>
        <c:majorGridlines/>
        <c:numFmt formatCode="General" sourceLinked="1"/>
        <c:majorTickMark val="out"/>
        <c:minorTickMark val="none"/>
        <c:tickLblPos val="nextTo"/>
        <c:crossAx val="149120512"/>
        <c:crosses val="autoZero"/>
        <c:crossBetween val="between"/>
      </c:valAx>
    </c:plotArea>
    <c:legend>
      <c:legendPos val="r"/>
      <c:layout/>
      <c:overlay val="0"/>
    </c:legend>
    <c:plotVisOnly val="1"/>
    <c:dispBlanksAs val="gap"/>
    <c:showDLblsOverMax val="0"/>
  </c:chart>
  <c:txPr>
    <a:bodyPr/>
    <a:lstStyle/>
    <a:p>
      <a:pPr>
        <a:defRPr sz="2200" baseline="0">
          <a:latin typeface="Arial"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026"/>
          <p:cNvSpPr>
            <a:spLocks noGrp="1" noChangeArrowheads="1"/>
          </p:cNvSpPr>
          <p:nvPr>
            <p:ph type="hdr" sz="quarter"/>
          </p:nvPr>
        </p:nvSpPr>
        <p:spPr bwMode="auto">
          <a:xfrm>
            <a:off x="0" y="0"/>
            <a:ext cx="510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291" name="Rectangle 1027"/>
          <p:cNvSpPr>
            <a:spLocks noGrp="1" noChangeArrowheads="1"/>
          </p:cNvSpPr>
          <p:nvPr>
            <p:ph type="dt" sz="quarter" idx="1"/>
          </p:nvPr>
        </p:nvSpPr>
        <p:spPr bwMode="auto">
          <a:xfrm>
            <a:off x="6707188" y="0"/>
            <a:ext cx="510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2292" name="Rectangle 1028"/>
          <p:cNvSpPr>
            <a:spLocks noGrp="1" noChangeArrowheads="1"/>
          </p:cNvSpPr>
          <p:nvPr>
            <p:ph type="ftr" sz="quarter" idx="2"/>
          </p:nvPr>
        </p:nvSpPr>
        <p:spPr bwMode="auto">
          <a:xfrm>
            <a:off x="0" y="6477000"/>
            <a:ext cx="510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293" name="Rectangle 1029"/>
          <p:cNvSpPr>
            <a:spLocks noGrp="1" noChangeArrowheads="1"/>
          </p:cNvSpPr>
          <p:nvPr>
            <p:ph type="sldNum" sz="quarter" idx="3"/>
          </p:nvPr>
        </p:nvSpPr>
        <p:spPr bwMode="auto">
          <a:xfrm>
            <a:off x="6707188" y="6477000"/>
            <a:ext cx="510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DDB5AFC-B174-488A-AEF7-C1667211DB8B}" type="slidenum">
              <a:rPr lang="en-US"/>
              <a:pPr/>
              <a:t>‹#›</a:t>
            </a:fld>
            <a:endParaRPr lang="en-US"/>
          </a:p>
        </p:txBody>
      </p:sp>
    </p:spTree>
    <p:extLst>
      <p:ext uri="{BB962C8B-B14F-4D97-AF65-F5344CB8AC3E}">
        <p14:creationId xmlns:p14="http://schemas.microsoft.com/office/powerpoint/2010/main" val="32926859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18653125"/>
            <a:ext cx="358457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8D601C9-6F4C-41D5-B247-AC2563962D14}" type="slidenum">
              <a:rPr lang="en-US" altLang="en-US"/>
              <a:pPr/>
              <a:t>‹#›</a:t>
            </a:fld>
            <a:endParaRPr lang="en-US" altLang="en-US"/>
          </a:p>
        </p:txBody>
      </p:sp>
    </p:spTree>
    <p:extLst>
      <p:ext uri="{BB962C8B-B14F-4D97-AF65-F5344CB8AC3E}">
        <p14:creationId xmlns:p14="http://schemas.microsoft.com/office/powerpoint/2010/main" val="3466053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5F13C05-C76E-4B1E-ACE4-79FB7A0CABBC}" type="slidenum">
              <a:rPr lang="en-US" altLang="en-US"/>
              <a:pPr/>
              <a:t>‹#›</a:t>
            </a:fld>
            <a:endParaRPr lang="en-US" altLang="en-US"/>
          </a:p>
        </p:txBody>
      </p:sp>
    </p:spTree>
    <p:extLst>
      <p:ext uri="{BB962C8B-B14F-4D97-AF65-F5344CB8AC3E}">
        <p14:creationId xmlns:p14="http://schemas.microsoft.com/office/powerpoint/2010/main" val="2040134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2338" y="2927350"/>
            <a:ext cx="10879137" cy="26333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4925" y="2927350"/>
            <a:ext cx="32485013" cy="26333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0576C41-73C6-4E3E-8C4C-01D3F1EBCFF3}" type="slidenum">
              <a:rPr lang="en-US" altLang="en-US"/>
              <a:pPr/>
              <a:t>‹#›</a:t>
            </a:fld>
            <a:endParaRPr lang="en-US" altLang="en-US"/>
          </a:p>
        </p:txBody>
      </p:sp>
    </p:spTree>
    <p:extLst>
      <p:ext uri="{BB962C8B-B14F-4D97-AF65-F5344CB8AC3E}">
        <p14:creationId xmlns:p14="http://schemas.microsoft.com/office/powerpoint/2010/main" val="3336720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91EED91-DAC9-44B1-A2A9-C80936BC4FB0}" type="slidenum">
              <a:rPr lang="en-US" altLang="en-US"/>
              <a:pPr/>
              <a:t>‹#›</a:t>
            </a:fld>
            <a:endParaRPr lang="en-US" altLang="en-US"/>
          </a:p>
        </p:txBody>
      </p:sp>
    </p:spTree>
    <p:extLst>
      <p:ext uri="{BB962C8B-B14F-4D97-AF65-F5344CB8AC3E}">
        <p14:creationId xmlns:p14="http://schemas.microsoft.com/office/powerpoint/2010/main" val="500505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3952538"/>
            <a:ext cx="4352607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CFCB60D-C896-4655-91ED-554BBE60E028}" type="slidenum">
              <a:rPr lang="en-US" altLang="en-US"/>
              <a:pPr/>
              <a:t>‹#›</a:t>
            </a:fld>
            <a:endParaRPr lang="en-US" altLang="en-US"/>
          </a:p>
        </p:txBody>
      </p:sp>
    </p:spTree>
    <p:extLst>
      <p:ext uri="{BB962C8B-B14F-4D97-AF65-F5344CB8AC3E}">
        <p14:creationId xmlns:p14="http://schemas.microsoft.com/office/powerpoint/2010/main" val="206877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44925" y="9512300"/>
            <a:ext cx="21682075" cy="1974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9512300"/>
            <a:ext cx="21682075" cy="1974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0FF2151-9B2B-4905-BB45-0BB10B039E56}" type="slidenum">
              <a:rPr lang="en-US" altLang="en-US"/>
              <a:pPr/>
              <a:t>‹#›</a:t>
            </a:fld>
            <a:endParaRPr lang="en-US" altLang="en-US"/>
          </a:p>
        </p:txBody>
      </p:sp>
    </p:spTree>
    <p:extLst>
      <p:ext uri="{BB962C8B-B14F-4D97-AF65-F5344CB8AC3E}">
        <p14:creationId xmlns:p14="http://schemas.microsoft.com/office/powerpoint/2010/main" val="135693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7625"/>
            <a:ext cx="46085125"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7369175"/>
            <a:ext cx="226250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439400"/>
            <a:ext cx="226250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7369175"/>
            <a:ext cx="226329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439400"/>
            <a:ext cx="226329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08F33AE8-DD9A-4075-9556-6625FCA831BD}" type="slidenum">
              <a:rPr lang="en-US" altLang="en-US"/>
              <a:pPr/>
              <a:t>‹#›</a:t>
            </a:fld>
            <a:endParaRPr lang="en-US" altLang="en-US"/>
          </a:p>
        </p:txBody>
      </p:sp>
    </p:spTree>
    <p:extLst>
      <p:ext uri="{BB962C8B-B14F-4D97-AF65-F5344CB8AC3E}">
        <p14:creationId xmlns:p14="http://schemas.microsoft.com/office/powerpoint/2010/main" val="240200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79FFA5C-C2D1-46E0-A476-9B10F9DCB5EB}" type="slidenum">
              <a:rPr lang="en-US" altLang="en-US"/>
              <a:pPr/>
              <a:t>‹#›</a:t>
            </a:fld>
            <a:endParaRPr lang="en-US" altLang="en-US"/>
          </a:p>
        </p:txBody>
      </p:sp>
    </p:spTree>
    <p:extLst>
      <p:ext uri="{BB962C8B-B14F-4D97-AF65-F5344CB8AC3E}">
        <p14:creationId xmlns:p14="http://schemas.microsoft.com/office/powerpoint/2010/main" val="149035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0813433-3BE1-4F0E-A4E9-7CAA415E2CD3}" type="slidenum">
              <a:rPr lang="en-US" altLang="en-US"/>
              <a:pPr/>
              <a:t>‹#›</a:t>
            </a:fld>
            <a:endParaRPr lang="en-US" altLang="en-US"/>
          </a:p>
        </p:txBody>
      </p:sp>
    </p:spTree>
    <p:extLst>
      <p:ext uri="{BB962C8B-B14F-4D97-AF65-F5344CB8AC3E}">
        <p14:creationId xmlns:p14="http://schemas.microsoft.com/office/powerpoint/2010/main" val="1266919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311275"/>
            <a:ext cx="286258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6888163"/>
            <a:ext cx="168465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6562B92-A03E-4D96-A6B9-7EFE783725F3}" type="slidenum">
              <a:rPr lang="en-US" altLang="en-US"/>
              <a:pPr/>
              <a:t>‹#›</a:t>
            </a:fld>
            <a:endParaRPr lang="en-US" altLang="en-US"/>
          </a:p>
        </p:txBody>
      </p:sp>
    </p:spTree>
    <p:extLst>
      <p:ext uri="{BB962C8B-B14F-4D97-AF65-F5344CB8AC3E}">
        <p14:creationId xmlns:p14="http://schemas.microsoft.com/office/powerpoint/2010/main" val="2270765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2941638"/>
            <a:ext cx="3072447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25763538"/>
            <a:ext cx="3072447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016C3D2-2B07-4196-8DC6-C38151CD361F}" type="slidenum">
              <a:rPr lang="en-US" altLang="en-US"/>
              <a:pPr/>
              <a:t>‹#›</a:t>
            </a:fld>
            <a:endParaRPr lang="en-US" altLang="en-US"/>
          </a:p>
        </p:txBody>
      </p:sp>
    </p:spTree>
    <p:extLst>
      <p:ext uri="{BB962C8B-B14F-4D97-AF65-F5344CB8AC3E}">
        <p14:creationId xmlns:p14="http://schemas.microsoft.com/office/powerpoint/2010/main" val="49600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4925" y="2927350"/>
            <a:ext cx="4351655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6925" tIns="146287" rIns="-136925" bIns="146287"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44925" y="9512300"/>
            <a:ext cx="43516550" cy="1974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6925" tIns="146287" rIns="-136925" bIns="14628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844925" y="29997400"/>
            <a:ext cx="10668000"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6925" tIns="146287" rIns="-136925" bIns="146287" numCol="1" anchor="t" anchorCtr="0" compatLnSpc="1">
            <a:prstTxWarp prst="textNoShape">
              <a:avLst/>
            </a:prstTxWarp>
          </a:bodyPr>
          <a:lstStyle>
            <a:lvl1pPr defTabSz="2925763">
              <a:defRPr sz="4500" b="0">
                <a:solidFill>
                  <a:schemeClr val="tx1"/>
                </a:solidFill>
              </a:defRPr>
            </a:lvl1pPr>
          </a:lstStyle>
          <a:p>
            <a:endParaRPr lang="en-US" altLang="en-US"/>
          </a:p>
        </p:txBody>
      </p:sp>
      <p:sp>
        <p:nvSpPr>
          <p:cNvPr id="1029" name="Rectangle 5"/>
          <p:cNvSpPr>
            <a:spLocks noGrp="1" noChangeArrowheads="1"/>
          </p:cNvSpPr>
          <p:nvPr>
            <p:ph type="ftr" sz="quarter" idx="3"/>
          </p:nvPr>
        </p:nvSpPr>
        <p:spPr bwMode="auto">
          <a:xfrm>
            <a:off x="17491075" y="29997400"/>
            <a:ext cx="16224250"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6925" tIns="146287" rIns="-136925" bIns="146287" numCol="1" anchor="t" anchorCtr="0" compatLnSpc="1">
            <a:prstTxWarp prst="textNoShape">
              <a:avLst/>
            </a:prstTxWarp>
          </a:bodyPr>
          <a:lstStyle>
            <a:lvl1pPr algn="ctr" defTabSz="2925763">
              <a:defRPr sz="4500" b="0">
                <a:solidFill>
                  <a:schemeClr val="tx1"/>
                </a:solidFill>
              </a:defRPr>
            </a:lvl1pPr>
          </a:lstStyle>
          <a:p>
            <a:endParaRPr lang="en-US" altLang="en-US"/>
          </a:p>
        </p:txBody>
      </p:sp>
      <p:sp>
        <p:nvSpPr>
          <p:cNvPr id="1030" name="Rectangle 6"/>
          <p:cNvSpPr>
            <a:spLocks noGrp="1" noChangeArrowheads="1"/>
          </p:cNvSpPr>
          <p:nvPr>
            <p:ph type="sldNum" sz="quarter" idx="4"/>
          </p:nvPr>
        </p:nvSpPr>
        <p:spPr bwMode="auto">
          <a:xfrm>
            <a:off x="36693475" y="29997400"/>
            <a:ext cx="10668000"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6925" tIns="146287" rIns="-136925" bIns="146287" numCol="1" anchor="t" anchorCtr="0" compatLnSpc="1">
            <a:prstTxWarp prst="textNoShape">
              <a:avLst/>
            </a:prstTxWarp>
          </a:bodyPr>
          <a:lstStyle>
            <a:lvl1pPr algn="r" defTabSz="2925763">
              <a:defRPr sz="4500" b="0">
                <a:solidFill>
                  <a:schemeClr val="tx1"/>
                </a:solidFill>
              </a:defRPr>
            </a:lvl1pPr>
          </a:lstStyle>
          <a:p>
            <a:fld id="{E0AC5518-9603-4EEE-B78A-3775657F6DF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25763" rtl="0" eaLnBrk="0" fontAlgn="base" hangingPunct="0">
        <a:spcBef>
          <a:spcPct val="0"/>
        </a:spcBef>
        <a:spcAft>
          <a:spcPct val="0"/>
        </a:spcAft>
        <a:defRPr sz="14100">
          <a:solidFill>
            <a:schemeClr val="tx2"/>
          </a:solidFill>
          <a:latin typeface="+mj-lt"/>
          <a:ea typeface="+mj-ea"/>
          <a:cs typeface="+mj-cs"/>
        </a:defRPr>
      </a:lvl1pPr>
      <a:lvl2pPr algn="ctr" defTabSz="2925763" rtl="0" eaLnBrk="0" fontAlgn="base" hangingPunct="0">
        <a:spcBef>
          <a:spcPct val="0"/>
        </a:spcBef>
        <a:spcAft>
          <a:spcPct val="0"/>
        </a:spcAft>
        <a:defRPr sz="14100">
          <a:solidFill>
            <a:schemeClr val="tx2"/>
          </a:solidFill>
          <a:latin typeface="Haettenschweiler" pitchFamily="34" charset="0"/>
        </a:defRPr>
      </a:lvl2pPr>
      <a:lvl3pPr algn="ctr" defTabSz="2925763" rtl="0" eaLnBrk="0" fontAlgn="base" hangingPunct="0">
        <a:spcBef>
          <a:spcPct val="0"/>
        </a:spcBef>
        <a:spcAft>
          <a:spcPct val="0"/>
        </a:spcAft>
        <a:defRPr sz="14100">
          <a:solidFill>
            <a:schemeClr val="tx2"/>
          </a:solidFill>
          <a:latin typeface="Haettenschweiler" pitchFamily="34" charset="0"/>
        </a:defRPr>
      </a:lvl3pPr>
      <a:lvl4pPr algn="ctr" defTabSz="2925763" rtl="0" eaLnBrk="0" fontAlgn="base" hangingPunct="0">
        <a:spcBef>
          <a:spcPct val="0"/>
        </a:spcBef>
        <a:spcAft>
          <a:spcPct val="0"/>
        </a:spcAft>
        <a:defRPr sz="14100">
          <a:solidFill>
            <a:schemeClr val="tx2"/>
          </a:solidFill>
          <a:latin typeface="Haettenschweiler" pitchFamily="34" charset="0"/>
        </a:defRPr>
      </a:lvl4pPr>
      <a:lvl5pPr algn="ctr" defTabSz="2925763" rtl="0" eaLnBrk="0" fontAlgn="base" hangingPunct="0">
        <a:spcBef>
          <a:spcPct val="0"/>
        </a:spcBef>
        <a:spcAft>
          <a:spcPct val="0"/>
        </a:spcAft>
        <a:defRPr sz="14100">
          <a:solidFill>
            <a:schemeClr val="tx2"/>
          </a:solidFill>
          <a:latin typeface="Haettenschweiler" pitchFamily="34" charset="0"/>
        </a:defRPr>
      </a:lvl5pPr>
      <a:lvl6pPr marL="457200" algn="ctr" defTabSz="2925763" rtl="0" eaLnBrk="0" fontAlgn="base" hangingPunct="0">
        <a:spcBef>
          <a:spcPct val="0"/>
        </a:spcBef>
        <a:spcAft>
          <a:spcPct val="0"/>
        </a:spcAft>
        <a:defRPr sz="14100">
          <a:solidFill>
            <a:schemeClr val="tx2"/>
          </a:solidFill>
          <a:latin typeface="Haettenschweiler" pitchFamily="34" charset="0"/>
        </a:defRPr>
      </a:lvl6pPr>
      <a:lvl7pPr marL="914400" algn="ctr" defTabSz="2925763" rtl="0" eaLnBrk="0" fontAlgn="base" hangingPunct="0">
        <a:spcBef>
          <a:spcPct val="0"/>
        </a:spcBef>
        <a:spcAft>
          <a:spcPct val="0"/>
        </a:spcAft>
        <a:defRPr sz="14100">
          <a:solidFill>
            <a:schemeClr val="tx2"/>
          </a:solidFill>
          <a:latin typeface="Haettenschweiler" pitchFamily="34" charset="0"/>
        </a:defRPr>
      </a:lvl7pPr>
      <a:lvl8pPr marL="1371600" algn="ctr" defTabSz="2925763" rtl="0" eaLnBrk="0" fontAlgn="base" hangingPunct="0">
        <a:spcBef>
          <a:spcPct val="0"/>
        </a:spcBef>
        <a:spcAft>
          <a:spcPct val="0"/>
        </a:spcAft>
        <a:defRPr sz="14100">
          <a:solidFill>
            <a:schemeClr val="tx2"/>
          </a:solidFill>
          <a:latin typeface="Haettenschweiler" pitchFamily="34" charset="0"/>
        </a:defRPr>
      </a:lvl8pPr>
      <a:lvl9pPr marL="1828800" algn="ctr" defTabSz="2925763" rtl="0" eaLnBrk="0" fontAlgn="base" hangingPunct="0">
        <a:spcBef>
          <a:spcPct val="0"/>
        </a:spcBef>
        <a:spcAft>
          <a:spcPct val="0"/>
        </a:spcAft>
        <a:defRPr sz="14100">
          <a:solidFill>
            <a:schemeClr val="tx2"/>
          </a:solidFill>
          <a:latin typeface="Haettenschweiler" pitchFamily="34" charset="0"/>
        </a:defRPr>
      </a:lvl9pPr>
    </p:titleStyle>
    <p:bodyStyle>
      <a:lvl1pPr marL="1096963" indent="-1096963" algn="l" defTabSz="2925763" rtl="0" eaLnBrk="0" fontAlgn="base" hangingPunct="0">
        <a:spcBef>
          <a:spcPct val="20000"/>
        </a:spcBef>
        <a:spcAft>
          <a:spcPct val="0"/>
        </a:spcAft>
        <a:buChar char="•"/>
        <a:defRPr sz="10200">
          <a:solidFill>
            <a:schemeClr val="tx1"/>
          </a:solidFill>
          <a:latin typeface="+mn-lt"/>
          <a:ea typeface="+mn-ea"/>
          <a:cs typeface="+mn-cs"/>
        </a:defRPr>
      </a:lvl1pPr>
      <a:lvl2pPr marL="2378075" indent="-914400" algn="l" defTabSz="2925763" rtl="0" eaLnBrk="0" fontAlgn="base" hangingPunct="0">
        <a:spcBef>
          <a:spcPct val="20000"/>
        </a:spcBef>
        <a:spcAft>
          <a:spcPct val="0"/>
        </a:spcAft>
        <a:buChar char="–"/>
        <a:defRPr sz="8900">
          <a:solidFill>
            <a:schemeClr val="tx1"/>
          </a:solidFill>
          <a:latin typeface="+mn-lt"/>
        </a:defRPr>
      </a:lvl2pPr>
      <a:lvl3pPr marL="3657600" indent="-731838" algn="l" defTabSz="2925763" rtl="0" eaLnBrk="0" fontAlgn="base" hangingPunct="0">
        <a:spcBef>
          <a:spcPct val="20000"/>
        </a:spcBef>
        <a:spcAft>
          <a:spcPct val="0"/>
        </a:spcAft>
        <a:buChar char="•"/>
        <a:defRPr sz="7800">
          <a:solidFill>
            <a:schemeClr val="tx1"/>
          </a:solidFill>
          <a:latin typeface="+mn-lt"/>
        </a:defRPr>
      </a:lvl3pPr>
      <a:lvl4pPr marL="5119688" indent="-730250" algn="l" defTabSz="2925763" rtl="0" eaLnBrk="0" fontAlgn="base" hangingPunct="0">
        <a:spcBef>
          <a:spcPct val="20000"/>
        </a:spcBef>
        <a:spcAft>
          <a:spcPct val="0"/>
        </a:spcAft>
        <a:buChar char="–"/>
        <a:defRPr sz="6500">
          <a:solidFill>
            <a:schemeClr val="tx1"/>
          </a:solidFill>
          <a:latin typeface="+mn-lt"/>
        </a:defRPr>
      </a:lvl4pPr>
      <a:lvl5pPr marL="6583363" indent="-731838" algn="l" defTabSz="2925763" rtl="0" eaLnBrk="0" fontAlgn="base" hangingPunct="0">
        <a:spcBef>
          <a:spcPct val="20000"/>
        </a:spcBef>
        <a:spcAft>
          <a:spcPct val="0"/>
        </a:spcAft>
        <a:buChar char="»"/>
        <a:defRPr sz="6500">
          <a:solidFill>
            <a:schemeClr val="tx1"/>
          </a:solidFill>
          <a:latin typeface="+mn-lt"/>
        </a:defRPr>
      </a:lvl5pPr>
      <a:lvl6pPr marL="7040563" indent="-731838" algn="l" defTabSz="2925763" rtl="0" eaLnBrk="0" fontAlgn="base" hangingPunct="0">
        <a:spcBef>
          <a:spcPct val="20000"/>
        </a:spcBef>
        <a:spcAft>
          <a:spcPct val="0"/>
        </a:spcAft>
        <a:buChar char="»"/>
        <a:defRPr sz="6500">
          <a:solidFill>
            <a:schemeClr val="tx1"/>
          </a:solidFill>
          <a:latin typeface="+mn-lt"/>
        </a:defRPr>
      </a:lvl6pPr>
      <a:lvl7pPr marL="7497763" indent="-731838" algn="l" defTabSz="2925763" rtl="0" eaLnBrk="0" fontAlgn="base" hangingPunct="0">
        <a:spcBef>
          <a:spcPct val="20000"/>
        </a:spcBef>
        <a:spcAft>
          <a:spcPct val="0"/>
        </a:spcAft>
        <a:buChar char="»"/>
        <a:defRPr sz="6500">
          <a:solidFill>
            <a:schemeClr val="tx1"/>
          </a:solidFill>
          <a:latin typeface="+mn-lt"/>
        </a:defRPr>
      </a:lvl7pPr>
      <a:lvl8pPr marL="7954963" indent="-731838" algn="l" defTabSz="2925763" rtl="0" eaLnBrk="0" fontAlgn="base" hangingPunct="0">
        <a:spcBef>
          <a:spcPct val="20000"/>
        </a:spcBef>
        <a:spcAft>
          <a:spcPct val="0"/>
        </a:spcAft>
        <a:buChar char="»"/>
        <a:defRPr sz="6500">
          <a:solidFill>
            <a:schemeClr val="tx1"/>
          </a:solidFill>
          <a:latin typeface="+mn-lt"/>
        </a:defRPr>
      </a:lvl8pPr>
      <a:lvl9pPr marL="8412163" indent="-731838" algn="l" defTabSz="2925763"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6" name="Rectangle 2688"/>
          <p:cNvSpPr>
            <a:spLocks noChangeArrowheads="1"/>
          </p:cNvSpPr>
          <p:nvPr/>
        </p:nvSpPr>
        <p:spPr bwMode="auto">
          <a:xfrm>
            <a:off x="0" y="0"/>
            <a:ext cx="51206400" cy="5562600"/>
          </a:xfrm>
          <a:prstGeom prst="rect">
            <a:avLst/>
          </a:prstGeom>
          <a:solidFill>
            <a:srgbClr val="00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1" name="Text Box 3"/>
          <p:cNvSpPr txBox="1">
            <a:spLocks noChangeArrowheads="1"/>
          </p:cNvSpPr>
          <p:nvPr/>
        </p:nvSpPr>
        <p:spPr bwMode="auto">
          <a:xfrm>
            <a:off x="10287000" y="533400"/>
            <a:ext cx="25298400" cy="478331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rgbClr val="1C1C1C"/>
                </a:solidFill>
              </a14:hiddenFill>
            </a:ext>
            <a:ext uri="{91240B29-F687-4F45-9708-019B960494DF}">
              <a14:hiddenLine xmlns:a14="http://schemas.microsoft.com/office/drawing/2010/main" w="9525">
                <a:solidFill>
                  <a:schemeClr val="tx1"/>
                </a:solidFill>
                <a:miter lim="800000"/>
                <a:headEnd/>
                <a:tailEnd/>
              </a14:hiddenLine>
            </a:ext>
          </a:extLst>
        </p:spPr>
        <p:txBody>
          <a:bodyPr lIns="49231" tIns="24616" rIns="49231" bIns="24616">
            <a:spAutoFit/>
          </a:bodyPr>
          <a:lstStyle>
            <a:lvl1pPr defTabSz="146050">
              <a:defRPr sz="2400">
                <a:solidFill>
                  <a:schemeClr val="tx1"/>
                </a:solidFill>
                <a:latin typeface="Haettenschweiler" pitchFamily="34" charset="0"/>
              </a:defRPr>
            </a:lvl1pPr>
            <a:lvl2pPr marL="11887200" indent="-457200" defTabSz="146050">
              <a:defRPr sz="2400">
                <a:solidFill>
                  <a:schemeClr val="tx1"/>
                </a:solidFill>
                <a:latin typeface="Haettenschweiler" pitchFamily="34" charset="0"/>
              </a:defRPr>
            </a:lvl2pPr>
            <a:lvl3pPr marL="12458700" indent="-457200" defTabSz="146050">
              <a:defRPr sz="2400">
                <a:solidFill>
                  <a:schemeClr val="tx1"/>
                </a:solidFill>
                <a:latin typeface="Haettenschweiler" pitchFamily="34" charset="0"/>
              </a:defRPr>
            </a:lvl3pPr>
            <a:lvl4pPr marL="13030200" indent="-457200" defTabSz="146050">
              <a:defRPr sz="2400">
                <a:solidFill>
                  <a:schemeClr val="tx1"/>
                </a:solidFill>
                <a:latin typeface="Haettenschweiler" pitchFamily="34" charset="0"/>
              </a:defRPr>
            </a:lvl4pPr>
            <a:lvl5pPr marL="13601700" indent="-457200" defTabSz="146050">
              <a:defRPr sz="2400">
                <a:solidFill>
                  <a:schemeClr val="tx1"/>
                </a:solidFill>
                <a:latin typeface="Haettenschweiler" pitchFamily="34" charset="0"/>
              </a:defRPr>
            </a:lvl5pPr>
            <a:lvl6pPr marL="14058900" indent="-457200" defTabSz="146050" eaLnBrk="0" fontAlgn="base" hangingPunct="0">
              <a:spcBef>
                <a:spcPct val="0"/>
              </a:spcBef>
              <a:spcAft>
                <a:spcPct val="0"/>
              </a:spcAft>
              <a:defRPr sz="2400">
                <a:solidFill>
                  <a:schemeClr val="tx1"/>
                </a:solidFill>
                <a:latin typeface="Haettenschweiler" pitchFamily="34" charset="0"/>
              </a:defRPr>
            </a:lvl6pPr>
            <a:lvl7pPr marL="14516100" indent="-457200" defTabSz="146050" eaLnBrk="0" fontAlgn="base" hangingPunct="0">
              <a:spcBef>
                <a:spcPct val="0"/>
              </a:spcBef>
              <a:spcAft>
                <a:spcPct val="0"/>
              </a:spcAft>
              <a:defRPr sz="2400">
                <a:solidFill>
                  <a:schemeClr val="tx1"/>
                </a:solidFill>
                <a:latin typeface="Haettenschweiler" pitchFamily="34" charset="0"/>
              </a:defRPr>
            </a:lvl7pPr>
            <a:lvl8pPr marL="14973300" indent="-457200" defTabSz="146050" eaLnBrk="0" fontAlgn="base" hangingPunct="0">
              <a:spcBef>
                <a:spcPct val="0"/>
              </a:spcBef>
              <a:spcAft>
                <a:spcPct val="0"/>
              </a:spcAft>
              <a:defRPr sz="2400">
                <a:solidFill>
                  <a:schemeClr val="tx1"/>
                </a:solidFill>
                <a:latin typeface="Haettenschweiler" pitchFamily="34" charset="0"/>
              </a:defRPr>
            </a:lvl8pPr>
            <a:lvl9pPr marL="15430500" indent="-457200" defTabSz="146050" eaLnBrk="0" fontAlgn="base" hangingPunct="0">
              <a:spcBef>
                <a:spcPct val="0"/>
              </a:spcBef>
              <a:spcAft>
                <a:spcPct val="0"/>
              </a:spcAft>
              <a:defRPr sz="2400">
                <a:solidFill>
                  <a:schemeClr val="tx1"/>
                </a:solidFill>
                <a:latin typeface="Haettenschweiler" pitchFamily="34" charset="0"/>
              </a:defRPr>
            </a:lvl9pPr>
          </a:lstStyle>
          <a:p>
            <a:pPr algn="ctr">
              <a:spcAft>
                <a:spcPct val="20000"/>
              </a:spcAft>
            </a:pPr>
            <a:r>
              <a:rPr lang="en-US" altLang="en-US" sz="7200" dirty="0" smtClean="0">
                <a:solidFill>
                  <a:schemeClr val="bg1"/>
                </a:solidFill>
                <a:latin typeface="Arial Unicode MS" pitchFamily="34" charset="-128"/>
                <a:cs typeface="Times New Roman" pitchFamily="18" charset="0"/>
              </a:rPr>
              <a:t>Adverse pregnancy outcomes and current health status in women with PTSD and SUD</a:t>
            </a:r>
            <a:endParaRPr lang="en-US" altLang="en-US" sz="7200" dirty="0">
              <a:solidFill>
                <a:schemeClr val="bg1"/>
              </a:solidFill>
              <a:latin typeface="Arial Unicode MS" pitchFamily="34" charset="-128"/>
              <a:cs typeface="Times New Roman" pitchFamily="18" charset="0"/>
            </a:endParaRPr>
          </a:p>
          <a:p>
            <a:pPr algn="ctr">
              <a:spcAft>
                <a:spcPct val="20000"/>
              </a:spcAft>
            </a:pPr>
            <a:r>
              <a:rPr lang="en-US" altLang="en-US" sz="3600" b="0" dirty="0">
                <a:solidFill>
                  <a:schemeClr val="bg1"/>
                </a:solidFill>
                <a:latin typeface="Arial Unicode MS" pitchFamily="34" charset="-128"/>
                <a:cs typeface="Times New Roman" pitchFamily="18" charset="0"/>
              </a:rPr>
              <a:t>KORTE JE</a:t>
            </a:r>
            <a:r>
              <a:rPr lang="en-US" altLang="en-US" sz="3600" b="0" baseline="30000" dirty="0">
                <a:solidFill>
                  <a:schemeClr val="bg1"/>
                </a:solidFill>
                <a:latin typeface="Arial Unicode MS" pitchFamily="34" charset="-128"/>
                <a:cs typeface="Times New Roman" pitchFamily="18" charset="0"/>
              </a:rPr>
              <a:t>1</a:t>
            </a:r>
            <a:r>
              <a:rPr lang="en-US" altLang="en-US" sz="3600" b="0" dirty="0">
                <a:solidFill>
                  <a:schemeClr val="bg1"/>
                </a:solidFill>
                <a:latin typeface="Arial Unicode MS" pitchFamily="34" charset="-128"/>
                <a:cs typeface="Times New Roman" pitchFamily="18" charset="0"/>
              </a:rPr>
              <a:t>, </a:t>
            </a:r>
            <a:r>
              <a:rPr lang="en-US" altLang="en-US" sz="3600" b="0" dirty="0" smtClean="0">
                <a:solidFill>
                  <a:schemeClr val="bg1"/>
                </a:solidFill>
                <a:latin typeface="Arial Unicode MS" pitchFamily="34" charset="-128"/>
                <a:cs typeface="Times New Roman" pitchFamily="18" charset="0"/>
              </a:rPr>
              <a:t>KILLEEN T</a:t>
            </a:r>
            <a:r>
              <a:rPr lang="en-US" altLang="en-US" sz="3600" b="0" baseline="30000" dirty="0" smtClean="0">
                <a:solidFill>
                  <a:schemeClr val="bg1"/>
                </a:solidFill>
                <a:latin typeface="Arial Unicode MS" pitchFamily="34" charset="-128"/>
                <a:cs typeface="Times New Roman" pitchFamily="18" charset="0"/>
              </a:rPr>
              <a:t>1</a:t>
            </a:r>
            <a:r>
              <a:rPr lang="en-US" altLang="en-US" sz="3600" b="0" dirty="0" smtClean="0">
                <a:solidFill>
                  <a:schemeClr val="bg1"/>
                </a:solidFill>
                <a:latin typeface="Arial Unicode MS" pitchFamily="34" charset="-128"/>
                <a:cs typeface="Times New Roman" pitchFamily="18" charset="0"/>
              </a:rPr>
              <a:t>, CAMPBELL A</a:t>
            </a:r>
            <a:r>
              <a:rPr lang="en-US" altLang="en-US" sz="3600" b="0" baseline="30000" dirty="0" smtClean="0">
                <a:solidFill>
                  <a:schemeClr val="bg1"/>
                </a:solidFill>
                <a:latin typeface="Arial Unicode MS" pitchFamily="34" charset="-128"/>
                <a:cs typeface="Times New Roman" pitchFamily="18" charset="0"/>
              </a:rPr>
              <a:t>2</a:t>
            </a:r>
            <a:r>
              <a:rPr lang="en-US" altLang="en-US" sz="3600" b="0" dirty="0" smtClean="0">
                <a:solidFill>
                  <a:schemeClr val="bg1"/>
                </a:solidFill>
                <a:latin typeface="Arial Unicode MS" pitchFamily="34" charset="-128"/>
                <a:cs typeface="Times New Roman" pitchFamily="18" charset="0"/>
              </a:rPr>
              <a:t>, HIEN D</a:t>
            </a:r>
            <a:r>
              <a:rPr lang="en-US" altLang="en-US" sz="3600" b="0" baseline="30000" dirty="0" smtClean="0">
                <a:solidFill>
                  <a:schemeClr val="bg1"/>
                </a:solidFill>
                <a:latin typeface="Arial Unicode MS" pitchFamily="34" charset="-128"/>
                <a:cs typeface="Times New Roman" pitchFamily="18" charset="0"/>
              </a:rPr>
              <a:t>3</a:t>
            </a:r>
            <a:r>
              <a:rPr lang="en-US" altLang="en-US" sz="3600" b="0" dirty="0" smtClean="0">
                <a:solidFill>
                  <a:schemeClr val="bg1"/>
                </a:solidFill>
                <a:latin typeface="Arial Unicode MS" pitchFamily="34" charset="-128"/>
                <a:cs typeface="Times New Roman" pitchFamily="18" charset="0"/>
              </a:rPr>
              <a:t> </a:t>
            </a:r>
            <a:r>
              <a:rPr lang="en-US" altLang="en-US" sz="3600" b="0" dirty="0">
                <a:solidFill>
                  <a:schemeClr val="bg1"/>
                </a:solidFill>
                <a:latin typeface="Arial Unicode MS" pitchFamily="34" charset="-128"/>
                <a:cs typeface="Times New Roman" pitchFamily="18" charset="0"/>
              </a:rPr>
              <a:t>and BRADY </a:t>
            </a:r>
            <a:r>
              <a:rPr lang="en-US" altLang="en-US" sz="3600" b="0" dirty="0" smtClean="0">
                <a:solidFill>
                  <a:schemeClr val="bg1"/>
                </a:solidFill>
                <a:latin typeface="Arial Unicode MS" pitchFamily="34" charset="-128"/>
                <a:cs typeface="Times New Roman" pitchFamily="18" charset="0"/>
              </a:rPr>
              <a:t>KT</a:t>
            </a:r>
            <a:r>
              <a:rPr lang="en-US" altLang="en-US" sz="3600" b="0" baseline="30000" dirty="0" smtClean="0">
                <a:solidFill>
                  <a:schemeClr val="bg1"/>
                </a:solidFill>
                <a:latin typeface="Arial Unicode MS" pitchFamily="34" charset="-128"/>
                <a:cs typeface="Times New Roman" pitchFamily="18" charset="0"/>
              </a:rPr>
              <a:t>1,4</a:t>
            </a:r>
            <a:r>
              <a:rPr lang="en-US" altLang="en-US" sz="2600" baseline="30000" dirty="0" smtClean="0">
                <a:solidFill>
                  <a:srgbClr val="CC0000"/>
                </a:solidFill>
                <a:latin typeface="Arial Unicode MS" pitchFamily="34" charset="-128"/>
                <a:cs typeface="Times New Roman" pitchFamily="18" charset="0"/>
              </a:rPr>
              <a:t> </a:t>
            </a:r>
            <a:endParaRPr lang="en-US" altLang="en-US" sz="2600" baseline="30000" dirty="0">
              <a:solidFill>
                <a:srgbClr val="CC0000"/>
              </a:solidFill>
              <a:latin typeface="Arial Unicode MS" pitchFamily="34" charset="-128"/>
              <a:cs typeface="Times New Roman" pitchFamily="18" charset="0"/>
            </a:endParaRPr>
          </a:p>
          <a:p>
            <a:pPr algn="ctr">
              <a:spcAft>
                <a:spcPct val="50000"/>
              </a:spcAft>
            </a:pPr>
            <a:endParaRPr lang="en-US" altLang="en-US" sz="2600" baseline="30000" dirty="0">
              <a:solidFill>
                <a:srgbClr val="CC0000"/>
              </a:solidFill>
              <a:latin typeface="Arial Unicode MS" pitchFamily="34" charset="-128"/>
            </a:endParaRPr>
          </a:p>
          <a:p>
            <a:r>
              <a:rPr lang="en-US" altLang="en-US" sz="2000" dirty="0">
                <a:solidFill>
                  <a:schemeClr val="bg1"/>
                </a:solidFill>
                <a:latin typeface="Arial Unicode MS" pitchFamily="34" charset="-128"/>
              </a:rPr>
              <a:t>	</a:t>
            </a:r>
            <a:r>
              <a:rPr lang="en-US" altLang="en-US" sz="2000" b="0" dirty="0">
                <a:solidFill>
                  <a:schemeClr val="bg1"/>
                </a:solidFill>
                <a:latin typeface="Arial Unicode MS" pitchFamily="34" charset="-128"/>
              </a:rPr>
              <a:t>1.  Medical University of South Carolina, </a:t>
            </a:r>
            <a:r>
              <a:rPr lang="en-US" altLang="en-US" sz="2000" b="0" dirty="0" smtClean="0">
                <a:solidFill>
                  <a:schemeClr val="bg1"/>
                </a:solidFill>
                <a:latin typeface="Arial Unicode MS" pitchFamily="34" charset="-128"/>
              </a:rPr>
              <a:t>Charleston SC, </a:t>
            </a:r>
            <a:r>
              <a:rPr lang="en-US" altLang="en-US" sz="2000" b="0" dirty="0">
                <a:solidFill>
                  <a:schemeClr val="bg1"/>
                </a:solidFill>
                <a:latin typeface="Arial Unicode MS" pitchFamily="34" charset="-128"/>
              </a:rPr>
              <a:t>USA</a:t>
            </a:r>
          </a:p>
          <a:p>
            <a:r>
              <a:rPr lang="en-US" altLang="en-US" sz="2000" dirty="0">
                <a:solidFill>
                  <a:schemeClr val="bg1"/>
                </a:solidFill>
                <a:latin typeface="Arial Unicode MS" pitchFamily="34" charset="-128"/>
              </a:rPr>
              <a:t>	</a:t>
            </a:r>
            <a:r>
              <a:rPr lang="en-US" altLang="en-US" sz="2000" b="0" dirty="0">
                <a:solidFill>
                  <a:schemeClr val="bg1"/>
                </a:solidFill>
                <a:latin typeface="Arial Unicode MS" pitchFamily="34" charset="-128"/>
              </a:rPr>
              <a:t>2.  Columbia University, New York NY, USA</a:t>
            </a:r>
          </a:p>
          <a:p>
            <a:r>
              <a:rPr lang="en-US" altLang="en-US" sz="2000" dirty="0">
                <a:solidFill>
                  <a:schemeClr val="bg1"/>
                </a:solidFill>
                <a:latin typeface="Arial Unicode MS" pitchFamily="34" charset="-128"/>
              </a:rPr>
              <a:t>	</a:t>
            </a:r>
            <a:r>
              <a:rPr lang="en-US" altLang="en-US" sz="2000" b="0" dirty="0" smtClean="0">
                <a:solidFill>
                  <a:schemeClr val="bg1"/>
                </a:solidFill>
                <a:latin typeface="Arial Unicode MS" pitchFamily="34" charset="-128"/>
              </a:rPr>
              <a:t>3.  City College of New York, New York NY, </a:t>
            </a:r>
            <a:r>
              <a:rPr lang="en-US" altLang="en-US" sz="2000" b="0" dirty="0">
                <a:solidFill>
                  <a:schemeClr val="bg1"/>
                </a:solidFill>
                <a:latin typeface="Arial Unicode MS" pitchFamily="34" charset="-128"/>
              </a:rPr>
              <a:t>USA</a:t>
            </a:r>
          </a:p>
          <a:p>
            <a:r>
              <a:rPr lang="en-US" altLang="en-US" sz="2000" b="0" dirty="0">
                <a:solidFill>
                  <a:schemeClr val="bg1"/>
                </a:solidFill>
                <a:latin typeface="Arial Unicode MS" pitchFamily="34" charset="-128"/>
              </a:rPr>
              <a:t>	</a:t>
            </a:r>
            <a:r>
              <a:rPr lang="en-US" altLang="en-US" sz="2000" b="0" dirty="0" smtClean="0">
                <a:solidFill>
                  <a:schemeClr val="bg1"/>
                </a:solidFill>
                <a:latin typeface="Arial Unicode MS" pitchFamily="34" charset="-128"/>
              </a:rPr>
              <a:t>4.  </a:t>
            </a:r>
            <a:r>
              <a:rPr lang="en-US" altLang="en-US" sz="2000" b="0" dirty="0">
                <a:solidFill>
                  <a:schemeClr val="bg1"/>
                </a:solidFill>
                <a:latin typeface="Arial Unicode MS" pitchFamily="34" charset="-128"/>
              </a:rPr>
              <a:t>Ralph H. Johnson VA Medical Center, Charleston, South Carolina, USA</a:t>
            </a:r>
          </a:p>
        </p:txBody>
      </p:sp>
      <p:sp>
        <p:nvSpPr>
          <p:cNvPr id="4299" name="Line 2251"/>
          <p:cNvSpPr>
            <a:spLocks noChangeShapeType="1"/>
          </p:cNvSpPr>
          <p:nvPr/>
        </p:nvSpPr>
        <p:spPr bwMode="auto">
          <a:xfrm flipH="1">
            <a:off x="37734875" y="10137775"/>
            <a:ext cx="39688"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01" name="Line 2253"/>
          <p:cNvSpPr>
            <a:spLocks noChangeShapeType="1"/>
          </p:cNvSpPr>
          <p:nvPr/>
        </p:nvSpPr>
        <p:spPr bwMode="auto">
          <a:xfrm flipH="1">
            <a:off x="26617613" y="21602700"/>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04" name="Line 2256"/>
          <p:cNvSpPr>
            <a:spLocks noChangeShapeType="1"/>
          </p:cNvSpPr>
          <p:nvPr/>
        </p:nvSpPr>
        <p:spPr bwMode="auto">
          <a:xfrm flipH="1">
            <a:off x="26600150" y="23120350"/>
            <a:ext cx="39688"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11" name="Line 2263"/>
          <p:cNvSpPr>
            <a:spLocks noChangeShapeType="1"/>
          </p:cNvSpPr>
          <p:nvPr/>
        </p:nvSpPr>
        <p:spPr bwMode="auto">
          <a:xfrm flipH="1">
            <a:off x="26617613" y="22777450"/>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16" name="Line 2268"/>
          <p:cNvSpPr>
            <a:spLocks noChangeShapeType="1"/>
          </p:cNvSpPr>
          <p:nvPr/>
        </p:nvSpPr>
        <p:spPr bwMode="auto">
          <a:xfrm flipH="1">
            <a:off x="26617613" y="22548850"/>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26" name="Line 2278"/>
          <p:cNvSpPr>
            <a:spLocks noChangeShapeType="1"/>
          </p:cNvSpPr>
          <p:nvPr/>
        </p:nvSpPr>
        <p:spPr bwMode="auto">
          <a:xfrm flipH="1">
            <a:off x="26617613" y="22091650"/>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29" name="Line 2281"/>
          <p:cNvSpPr>
            <a:spLocks noChangeShapeType="1"/>
          </p:cNvSpPr>
          <p:nvPr/>
        </p:nvSpPr>
        <p:spPr bwMode="auto">
          <a:xfrm flipH="1">
            <a:off x="26789063" y="21748750"/>
            <a:ext cx="39687"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333" name="Line 2285"/>
          <p:cNvSpPr>
            <a:spLocks noChangeShapeType="1"/>
          </p:cNvSpPr>
          <p:nvPr/>
        </p:nvSpPr>
        <p:spPr bwMode="auto">
          <a:xfrm>
            <a:off x="37523738" y="10137775"/>
            <a:ext cx="2992437"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555" name="Line 2507"/>
          <p:cNvSpPr>
            <a:spLocks noChangeShapeType="1"/>
          </p:cNvSpPr>
          <p:nvPr/>
        </p:nvSpPr>
        <p:spPr bwMode="auto">
          <a:xfrm flipV="1">
            <a:off x="30367288" y="24339550"/>
            <a:ext cx="0" cy="1371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598" name="Line 2550"/>
          <p:cNvSpPr>
            <a:spLocks noChangeShapeType="1"/>
          </p:cNvSpPr>
          <p:nvPr/>
        </p:nvSpPr>
        <p:spPr bwMode="auto">
          <a:xfrm flipH="1">
            <a:off x="30345063" y="24539575"/>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01" name="Line 2553"/>
          <p:cNvSpPr>
            <a:spLocks noChangeShapeType="1"/>
          </p:cNvSpPr>
          <p:nvPr/>
        </p:nvSpPr>
        <p:spPr bwMode="auto">
          <a:xfrm flipH="1">
            <a:off x="30329188" y="24479250"/>
            <a:ext cx="381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03" name="Line 2555"/>
          <p:cNvSpPr>
            <a:spLocks noChangeShapeType="1"/>
          </p:cNvSpPr>
          <p:nvPr/>
        </p:nvSpPr>
        <p:spPr bwMode="auto">
          <a:xfrm flipH="1">
            <a:off x="30345063" y="24403050"/>
            <a:ext cx="222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06" name="Line 2558"/>
          <p:cNvSpPr>
            <a:spLocks noChangeShapeType="1"/>
          </p:cNvSpPr>
          <p:nvPr/>
        </p:nvSpPr>
        <p:spPr bwMode="auto">
          <a:xfrm flipH="1">
            <a:off x="30329188" y="24339550"/>
            <a:ext cx="38100"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37" name="Line 2589"/>
          <p:cNvSpPr>
            <a:spLocks noChangeShapeType="1"/>
          </p:cNvSpPr>
          <p:nvPr/>
        </p:nvSpPr>
        <p:spPr bwMode="auto">
          <a:xfrm flipH="1">
            <a:off x="19477038" y="19659600"/>
            <a:ext cx="19050"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40" name="Line 2592"/>
          <p:cNvSpPr>
            <a:spLocks noChangeShapeType="1"/>
          </p:cNvSpPr>
          <p:nvPr/>
        </p:nvSpPr>
        <p:spPr bwMode="auto">
          <a:xfrm flipH="1">
            <a:off x="19461163" y="19545300"/>
            <a:ext cx="349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45" name="Line 2597"/>
          <p:cNvSpPr>
            <a:spLocks noChangeShapeType="1"/>
          </p:cNvSpPr>
          <p:nvPr/>
        </p:nvSpPr>
        <p:spPr bwMode="auto">
          <a:xfrm flipH="1">
            <a:off x="19461163" y="19316700"/>
            <a:ext cx="349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50" name="Line 2602"/>
          <p:cNvSpPr>
            <a:spLocks noChangeShapeType="1"/>
          </p:cNvSpPr>
          <p:nvPr/>
        </p:nvSpPr>
        <p:spPr bwMode="auto">
          <a:xfrm flipH="1">
            <a:off x="19461163" y="18243550"/>
            <a:ext cx="349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52" name="Line 2604"/>
          <p:cNvSpPr>
            <a:spLocks noChangeShapeType="1"/>
          </p:cNvSpPr>
          <p:nvPr/>
        </p:nvSpPr>
        <p:spPr bwMode="auto">
          <a:xfrm flipH="1">
            <a:off x="19477038" y="18973800"/>
            <a:ext cx="19050"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55" name="Line 2607"/>
          <p:cNvSpPr>
            <a:spLocks noChangeShapeType="1"/>
          </p:cNvSpPr>
          <p:nvPr/>
        </p:nvSpPr>
        <p:spPr bwMode="auto">
          <a:xfrm flipH="1">
            <a:off x="18561050" y="18996025"/>
            <a:ext cx="4127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60" name="Line 2612"/>
          <p:cNvSpPr>
            <a:spLocks noChangeShapeType="1"/>
          </p:cNvSpPr>
          <p:nvPr/>
        </p:nvSpPr>
        <p:spPr bwMode="auto">
          <a:xfrm flipH="1">
            <a:off x="19461163" y="18630900"/>
            <a:ext cx="349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662" name="Line 2614"/>
          <p:cNvSpPr>
            <a:spLocks noChangeShapeType="1"/>
          </p:cNvSpPr>
          <p:nvPr/>
        </p:nvSpPr>
        <p:spPr bwMode="auto">
          <a:xfrm flipH="1">
            <a:off x="19477038" y="18516600"/>
            <a:ext cx="19050"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4856" name="Rectangle 2808"/>
          <p:cNvSpPr>
            <a:spLocks noChangeArrowheads="1"/>
          </p:cNvSpPr>
          <p:nvPr/>
        </p:nvSpPr>
        <p:spPr bwMode="auto">
          <a:xfrm>
            <a:off x="0" y="0"/>
            <a:ext cx="51206400" cy="32918400"/>
          </a:xfrm>
          <a:prstGeom prst="rect">
            <a:avLst/>
          </a:prstGeom>
          <a:noFill/>
          <a:ln w="114300">
            <a:solidFill>
              <a:srgbClr val="003399"/>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01" name="Text Box 2853"/>
          <p:cNvSpPr txBox="1">
            <a:spLocks noChangeArrowheads="1"/>
          </p:cNvSpPr>
          <p:nvPr/>
        </p:nvSpPr>
        <p:spPr bwMode="auto">
          <a:xfrm>
            <a:off x="16687800" y="7653128"/>
            <a:ext cx="11201400" cy="1116660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rPr>
              <a:t>Definition </a:t>
            </a:r>
            <a:r>
              <a:rPr lang="en-US" altLang="en-US" sz="2800" dirty="0">
                <a:solidFill>
                  <a:schemeClr val="accent2"/>
                </a:solidFill>
                <a:latin typeface="Arial Unicode MS" pitchFamily="34" charset="-128"/>
                <a:cs typeface="Times New Roman" pitchFamily="18" charset="0"/>
              </a:rPr>
              <a:t>of </a:t>
            </a:r>
            <a:r>
              <a:rPr lang="en-US" altLang="en-US" sz="2800" dirty="0" smtClean="0">
                <a:solidFill>
                  <a:schemeClr val="accent2"/>
                </a:solidFill>
                <a:latin typeface="Arial Unicode MS" pitchFamily="34" charset="-128"/>
                <a:cs typeface="Times New Roman" pitchFamily="18" charset="0"/>
              </a:rPr>
              <a:t>current health status</a:t>
            </a:r>
            <a:endParaRPr lang="en-US" altLang="en-US" sz="2800" dirty="0">
              <a:solidFill>
                <a:schemeClr val="accent2"/>
              </a:solidFill>
              <a:latin typeface="Arial Unicode MS" pitchFamily="34" charset="-128"/>
              <a:cs typeface="Times New Roman" pitchFamily="18" charset="0"/>
            </a:endParaRP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In ASI-Lite:  Participants were asked “How many days have you experienced medical problems in the past 30 days?”, and “How troubled or bothered have you been by these medical problems in the past 30 days?”</a:t>
            </a: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In ASI-Lite addendum:  Participants were asked about overall health status (excellent to very poor)</a:t>
            </a: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Participants were asked a series of questions about current health status (strongly agree to strongly disagree):</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 am somewhat ill”</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 am as healthy as anyone I know”</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My health is excellent”</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 have been feeling bad lately”</a:t>
            </a:r>
            <a:endParaRPr lang="en-US" altLang="en-US" sz="2800" b="0" dirty="0">
              <a:solidFill>
                <a:schemeClr val="accent2"/>
              </a:solidFill>
              <a:latin typeface="Arial Unicode MS" pitchFamily="34" charset="-128"/>
              <a:cs typeface="Times New Roman" pitchFamily="18" charset="0"/>
              <a:sym typeface="Symbol" pitchFamily="18" charset="2"/>
            </a:endParaRPr>
          </a:p>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rPr>
              <a:t>Statistical analysis</a:t>
            </a: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r>
              <a:rPr lang="en-US" altLang="en-US" sz="2800" b="0">
                <a:solidFill>
                  <a:schemeClr val="accent2"/>
                </a:solidFill>
                <a:latin typeface="Arial Unicode MS" pitchFamily="34" charset="-128"/>
                <a:cs typeface="Times New Roman" pitchFamily="18" charset="0"/>
                <a:sym typeface="Symbol" pitchFamily="18" charset="2"/>
              </a:rPr>
              <a:t>Preliminary </a:t>
            </a:r>
            <a:r>
              <a:rPr lang="en-US" altLang="en-US" sz="2800" b="0" smtClean="0">
                <a:solidFill>
                  <a:schemeClr val="accent2"/>
                </a:solidFill>
                <a:latin typeface="Arial Unicode MS" pitchFamily="34" charset="-128"/>
                <a:cs typeface="Times New Roman" pitchFamily="18" charset="0"/>
                <a:sym typeface="Symbol" pitchFamily="18" charset="2"/>
              </a:rPr>
              <a:t>analyses</a:t>
            </a:r>
            <a:r>
              <a:rPr lang="en-US" altLang="en-US" sz="2800" b="0" dirty="0">
                <a:solidFill>
                  <a:schemeClr val="accent2"/>
                </a:solidFill>
                <a:latin typeface="Arial Unicode MS" pitchFamily="34" charset="-128"/>
                <a:cs typeface="Times New Roman" pitchFamily="18" charset="0"/>
                <a:sym typeface="Symbol" pitchFamily="18" charset="2"/>
              </a:rPr>
              <a:t>: chi square </a:t>
            </a:r>
            <a:r>
              <a:rPr lang="en-US" altLang="en-US" sz="2800" b="0" dirty="0" smtClean="0">
                <a:solidFill>
                  <a:schemeClr val="accent2"/>
                </a:solidFill>
                <a:latin typeface="Arial Unicode MS" pitchFamily="34" charset="-128"/>
                <a:cs typeface="Times New Roman" pitchFamily="18" charset="0"/>
                <a:sym typeface="Symbol" pitchFamily="18" charset="2"/>
              </a:rPr>
              <a:t>and t-test for </a:t>
            </a:r>
            <a:r>
              <a:rPr lang="en-US" altLang="en-US" sz="2800" b="0" dirty="0">
                <a:solidFill>
                  <a:schemeClr val="accent2"/>
                </a:solidFill>
                <a:latin typeface="Arial Unicode MS" pitchFamily="34" charset="-128"/>
                <a:cs typeface="Times New Roman" pitchFamily="18" charset="0"/>
                <a:sym typeface="Symbol" pitchFamily="18" charset="2"/>
              </a:rPr>
              <a:t>bivariate associations</a:t>
            </a: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Generalized estimating equations (GEE) to fit longitudinal models examining health and health perceptions over time</a:t>
            </a:r>
            <a:endParaRPr lang="en-US" altLang="en-US" sz="2800" b="0" dirty="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Main </a:t>
            </a:r>
            <a:r>
              <a:rPr lang="en-US" altLang="en-US" sz="2800" b="0" dirty="0" smtClean="0">
                <a:solidFill>
                  <a:schemeClr val="accent2"/>
                </a:solidFill>
                <a:latin typeface="Arial Unicode MS" pitchFamily="34" charset="-128"/>
                <a:cs typeface="Times New Roman" pitchFamily="18" charset="0"/>
                <a:sym typeface="Symbol" pitchFamily="18" charset="2"/>
              </a:rPr>
              <a:t>predictor </a:t>
            </a:r>
            <a:r>
              <a:rPr lang="en-US" altLang="en-US" sz="2800" b="0" dirty="0">
                <a:solidFill>
                  <a:schemeClr val="accent2"/>
                </a:solidFill>
                <a:latin typeface="Arial Unicode MS" pitchFamily="34" charset="-128"/>
                <a:cs typeface="Times New Roman" pitchFamily="18" charset="0"/>
                <a:sym typeface="Symbol" pitchFamily="18" charset="2"/>
              </a:rPr>
              <a:t>of interest:  </a:t>
            </a:r>
            <a:r>
              <a:rPr lang="en-US" altLang="en-US" sz="2800" b="0" dirty="0" smtClean="0">
                <a:solidFill>
                  <a:schemeClr val="accent2"/>
                </a:solidFill>
                <a:latin typeface="Arial Unicode MS" pitchFamily="34" charset="-128"/>
                <a:cs typeface="Times New Roman" pitchFamily="18" charset="0"/>
                <a:sym typeface="Symbol" pitchFamily="18" charset="2"/>
              </a:rPr>
              <a:t>adverse reproductive history</a:t>
            </a:r>
            <a:endParaRPr lang="en-US" altLang="en-US" sz="2800" b="0" dirty="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Other </a:t>
            </a:r>
            <a:r>
              <a:rPr lang="en-US" altLang="en-US" sz="2800" b="0" dirty="0">
                <a:solidFill>
                  <a:schemeClr val="accent2"/>
                </a:solidFill>
                <a:latin typeface="Arial Unicode MS" pitchFamily="34" charset="-128"/>
                <a:cs typeface="Times New Roman" pitchFamily="18" charset="0"/>
                <a:sym typeface="Symbol" pitchFamily="18" charset="2"/>
              </a:rPr>
              <a:t>covariates:  </a:t>
            </a:r>
            <a:r>
              <a:rPr lang="en-US" altLang="en-US" sz="2800" b="0" dirty="0" smtClean="0">
                <a:solidFill>
                  <a:schemeClr val="accent2"/>
                </a:solidFill>
                <a:latin typeface="Arial Unicode MS" pitchFamily="34" charset="-128"/>
                <a:cs typeface="Times New Roman" pitchFamily="18" charset="0"/>
                <a:sym typeface="Symbol" pitchFamily="18" charset="2"/>
              </a:rPr>
              <a:t>age, ethnicity, marital status, baseline value of self reported health status</a:t>
            </a:r>
            <a:endParaRPr lang="en-US" altLang="en-US" sz="2800" b="0" dirty="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endParaRPr lang="en-US" altLang="en-US" sz="2800" b="0" u="sng" dirty="0">
              <a:solidFill>
                <a:schemeClr val="accent2"/>
              </a:solidFill>
              <a:latin typeface="Arial Unicode MS" pitchFamily="34" charset="-128"/>
              <a:cs typeface="Times New Roman" pitchFamily="18" charset="0"/>
            </a:endParaRPr>
          </a:p>
        </p:txBody>
      </p:sp>
      <p:sp>
        <p:nvSpPr>
          <p:cNvPr id="4905" name="Text Box 2857"/>
          <p:cNvSpPr txBox="1">
            <a:spLocks noChangeArrowheads="1"/>
          </p:cNvSpPr>
          <p:nvPr/>
        </p:nvSpPr>
        <p:spPr bwMode="auto">
          <a:xfrm>
            <a:off x="730250" y="31851600"/>
            <a:ext cx="21539200" cy="244475"/>
          </a:xfrm>
          <a:prstGeom prst="rect">
            <a:avLst/>
          </a:prstGeom>
          <a:noFill/>
          <a:ln>
            <a:noFill/>
          </a:ln>
          <a:effectLst/>
          <a:extLst>
            <a:ext uri="{909E8E84-426E-40DD-AFC4-6F175D3DCCD1}">
              <a14:hiddenFill xmlns:a14="http://schemas.microsoft.com/office/drawing/2010/main">
                <a:gradFill rotWithShape="0">
                  <a:gsLst>
                    <a:gs pos="0">
                      <a:srgbClr val="0D3315">
                        <a:gamma/>
                        <a:shade val="46275"/>
                        <a:invGamma/>
                      </a:srgbClr>
                    </a:gs>
                    <a:gs pos="100000">
                      <a:srgbClr val="0D3315"/>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0" dirty="0">
                <a:solidFill>
                  <a:schemeClr val="tx1"/>
                </a:solidFill>
                <a:latin typeface="Arial Unicode MS" pitchFamily="34" charset="-128"/>
              </a:rPr>
              <a:t>CPDD Conference, </a:t>
            </a:r>
            <a:r>
              <a:rPr lang="en-US" sz="1000" b="0" dirty="0" smtClean="0">
                <a:solidFill>
                  <a:schemeClr val="tx1"/>
                </a:solidFill>
                <a:latin typeface="Arial Unicode MS" pitchFamily="34" charset="-128"/>
              </a:rPr>
              <a:t>Palm Springs CA </a:t>
            </a:r>
            <a:r>
              <a:rPr lang="en-US" sz="1000" b="0" dirty="0">
                <a:solidFill>
                  <a:schemeClr val="tx1"/>
                </a:solidFill>
                <a:latin typeface="Arial Unicode MS" pitchFamily="34" charset="-128"/>
              </a:rPr>
              <a:t>• June </a:t>
            </a:r>
            <a:r>
              <a:rPr lang="en-US" sz="1000" b="0" dirty="0" smtClean="0">
                <a:solidFill>
                  <a:schemeClr val="tx1"/>
                </a:solidFill>
                <a:latin typeface="Arial Unicode MS" pitchFamily="34" charset="-128"/>
              </a:rPr>
              <a:t>9-14 2012</a:t>
            </a:r>
            <a:endParaRPr lang="en-US" sz="1000" b="0" dirty="0">
              <a:solidFill>
                <a:schemeClr val="tx1"/>
              </a:solidFill>
              <a:latin typeface="Arial Unicode MS" pitchFamily="34" charset="-128"/>
            </a:endParaRPr>
          </a:p>
        </p:txBody>
      </p:sp>
      <p:sp>
        <p:nvSpPr>
          <p:cNvPr id="14344" name="Rectangle 3080"/>
          <p:cNvSpPr>
            <a:spLocks noChangeArrowheads="1"/>
          </p:cNvSpPr>
          <p:nvPr/>
        </p:nvSpPr>
        <p:spPr bwMode="auto">
          <a:xfrm>
            <a:off x="29946600" y="6400800"/>
            <a:ext cx="20107275" cy="519113"/>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a:latin typeface="Arial" charset="0"/>
              </a:rPr>
              <a:t>RESULTS</a:t>
            </a:r>
            <a:endParaRPr lang="en-US" altLang="en-US" sz="2800" u="sng">
              <a:latin typeface="Arial" charset="0"/>
            </a:endParaRPr>
          </a:p>
        </p:txBody>
      </p:sp>
      <p:sp>
        <p:nvSpPr>
          <p:cNvPr id="14470" name="Line 3206"/>
          <p:cNvSpPr>
            <a:spLocks noChangeShapeType="1"/>
          </p:cNvSpPr>
          <p:nvPr/>
        </p:nvSpPr>
        <p:spPr bwMode="auto">
          <a:xfrm flipH="1">
            <a:off x="52203350" y="13836650"/>
            <a:ext cx="44450"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6600"/>
                </a:solidFill>
                <a:round/>
                <a:headEnd/>
                <a:tailEnd/>
              </a14:hiddenLine>
            </a:ext>
          </a:extLst>
        </p:spPr>
        <p:txBody>
          <a:bodyPr/>
          <a:lstStyle/>
          <a:p>
            <a:endParaRPr lang="en-US"/>
          </a:p>
        </p:txBody>
      </p:sp>
      <p:sp>
        <p:nvSpPr>
          <p:cNvPr id="15175" name="Line 3911"/>
          <p:cNvSpPr>
            <a:spLocks noChangeShapeType="1"/>
          </p:cNvSpPr>
          <p:nvPr/>
        </p:nvSpPr>
        <p:spPr bwMode="auto">
          <a:xfrm flipV="1">
            <a:off x="38196838" y="27158950"/>
            <a:ext cx="0" cy="1508125"/>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5288" name="Rectangle 4024"/>
          <p:cNvSpPr>
            <a:spLocks noChangeArrowheads="1"/>
          </p:cNvSpPr>
          <p:nvPr/>
        </p:nvSpPr>
        <p:spPr bwMode="auto">
          <a:xfrm>
            <a:off x="1143000" y="6415088"/>
            <a:ext cx="14262100" cy="519112"/>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a:spAutoFit/>
          </a:bodyPr>
          <a:lstStyle/>
          <a:p>
            <a:pPr algn="ctr"/>
            <a:r>
              <a:rPr lang="en-US" altLang="en-US" sz="2800" dirty="0" smtClean="0">
                <a:latin typeface="Arial" charset="0"/>
              </a:rPr>
              <a:t>BACKGROUND AND OBJECTIVE</a:t>
            </a:r>
            <a:endParaRPr lang="en-US" altLang="en-US" sz="2800" u="sng" dirty="0">
              <a:latin typeface="Arial" charset="0"/>
            </a:endParaRPr>
          </a:p>
        </p:txBody>
      </p:sp>
      <p:sp>
        <p:nvSpPr>
          <p:cNvPr id="15289" name="Rectangle 4025"/>
          <p:cNvSpPr>
            <a:spLocks noChangeArrowheads="1"/>
          </p:cNvSpPr>
          <p:nvPr/>
        </p:nvSpPr>
        <p:spPr bwMode="auto">
          <a:xfrm>
            <a:off x="16687800" y="6400801"/>
            <a:ext cx="11201400" cy="519112"/>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dirty="0">
                <a:latin typeface="Arial" charset="0"/>
              </a:rPr>
              <a:t>METHODS</a:t>
            </a:r>
            <a:endParaRPr lang="en-US" altLang="en-US" sz="2800" u="sng" dirty="0">
              <a:latin typeface="Arial" charset="0"/>
            </a:endParaRPr>
          </a:p>
        </p:txBody>
      </p:sp>
      <p:pic>
        <p:nvPicPr>
          <p:cNvPr id="15290" name="Picture 4026" descr="MUSCCorp_rgb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5863" y="630238"/>
            <a:ext cx="6891337" cy="4384675"/>
          </a:xfrm>
          <a:prstGeom prst="rect">
            <a:avLst/>
          </a:prstGeom>
          <a:noFill/>
          <a:extLst>
            <a:ext uri="{909E8E84-426E-40DD-AFC4-6F175D3DCCD1}">
              <a14:hiddenFill xmlns:a14="http://schemas.microsoft.com/office/drawing/2010/main">
                <a:solidFill>
                  <a:srgbClr val="FFFFFF"/>
                </a:solidFill>
              </a14:hiddenFill>
            </a:ext>
          </a:extLst>
        </p:spPr>
      </p:pic>
      <p:sp>
        <p:nvSpPr>
          <p:cNvPr id="15193" name="Rectangle 3929"/>
          <p:cNvSpPr>
            <a:spLocks noChangeArrowheads="1"/>
          </p:cNvSpPr>
          <p:nvPr/>
        </p:nvSpPr>
        <p:spPr bwMode="auto">
          <a:xfrm>
            <a:off x="30367288" y="25603200"/>
            <a:ext cx="19686587" cy="519113"/>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dirty="0">
                <a:latin typeface="Arial" charset="0"/>
              </a:rPr>
              <a:t>SUMMARY AND CONCLUSIONS</a:t>
            </a:r>
          </a:p>
        </p:txBody>
      </p:sp>
      <p:sp>
        <p:nvSpPr>
          <p:cNvPr id="15323" name="Text Box 4059"/>
          <p:cNvSpPr txBox="1">
            <a:spLocks noChangeArrowheads="1"/>
          </p:cNvSpPr>
          <p:nvPr/>
        </p:nvSpPr>
        <p:spPr bwMode="auto">
          <a:xfrm>
            <a:off x="30329188" y="26476325"/>
            <a:ext cx="19724687" cy="375534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b="0" dirty="0" smtClean="0">
                <a:solidFill>
                  <a:schemeClr val="accent2"/>
                </a:solidFill>
                <a:latin typeface="Arial Unicode MS" pitchFamily="34" charset="-128"/>
                <a:cs typeface="Times New Roman" pitchFamily="18" charset="0"/>
              </a:rPr>
              <a:t>In this study, we found that women with a history of adverse reproductive events were at increased risk for poor perceived health status across time, but not </a:t>
            </a:r>
            <a:r>
              <a:rPr lang="en-US" altLang="en-US" sz="2800" b="0" smtClean="0">
                <a:solidFill>
                  <a:schemeClr val="accent2"/>
                </a:solidFill>
                <a:latin typeface="Arial Unicode MS" pitchFamily="34" charset="-128"/>
                <a:cs typeface="Times New Roman" pitchFamily="18" charset="0"/>
              </a:rPr>
              <a:t>at baseline, </a:t>
            </a:r>
            <a:r>
              <a:rPr lang="en-US" altLang="en-US" sz="2800" b="0" dirty="0" smtClean="0">
                <a:solidFill>
                  <a:schemeClr val="accent2"/>
                </a:solidFill>
                <a:latin typeface="Arial Unicode MS" pitchFamily="34" charset="-128"/>
                <a:cs typeface="Times New Roman" pitchFamily="18" charset="0"/>
              </a:rPr>
              <a:t>in comparison to women without adverse reproductive history.</a:t>
            </a:r>
          </a:p>
          <a:p>
            <a:pPr>
              <a:spcAft>
                <a:spcPct val="20000"/>
              </a:spcAft>
              <a:buFont typeface="Wingdings" pitchFamily="2" charset="2"/>
              <a:buChar char="§"/>
            </a:pPr>
            <a:r>
              <a:rPr lang="en-US" altLang="en-US" sz="2800" b="0" dirty="0" smtClean="0">
                <a:solidFill>
                  <a:schemeClr val="accent2"/>
                </a:solidFill>
                <a:latin typeface="Arial Unicode MS" pitchFamily="34" charset="-128"/>
                <a:cs typeface="Times New Roman" pitchFamily="18" charset="0"/>
              </a:rPr>
              <a:t>A history of adverse reproductive events may be related to worse health status and health status perceptions through a variety of mechanisms including physical/medical effects, psychological effects, and non-causal correlation or reverse causality.</a:t>
            </a:r>
          </a:p>
          <a:p>
            <a:pPr>
              <a:spcAft>
                <a:spcPct val="20000"/>
              </a:spcAft>
              <a:buFont typeface="Wingdings" pitchFamily="2" charset="2"/>
              <a:buChar char="§"/>
            </a:pPr>
            <a:r>
              <a:rPr lang="en-US" altLang="en-US" sz="2800" b="0" dirty="0" smtClean="0">
                <a:solidFill>
                  <a:schemeClr val="accent2"/>
                </a:solidFill>
                <a:latin typeface="Arial Unicode MS" pitchFamily="34" charset="-128"/>
                <a:cs typeface="Times New Roman" pitchFamily="18" charset="0"/>
              </a:rPr>
              <a:t>Many women with comorbid PTSD and SUD suffer from poor health status and health perceptions.  These women may benefit from screening and referral to treatment for medical problems.</a:t>
            </a:r>
          </a:p>
          <a:p>
            <a:pPr>
              <a:spcAft>
                <a:spcPct val="20000"/>
              </a:spcAft>
              <a:buFont typeface="Wingdings" pitchFamily="2" charset="2"/>
              <a:buChar char="§"/>
            </a:pPr>
            <a:endParaRPr lang="en-US" altLang="en-US" sz="2800" b="0" dirty="0">
              <a:solidFill>
                <a:schemeClr val="accent2"/>
              </a:solidFill>
              <a:latin typeface="Arial Unicode MS" pitchFamily="34" charset="-128"/>
              <a:cs typeface="Times New Roman" pitchFamily="18" charset="0"/>
            </a:endParaRPr>
          </a:p>
        </p:txBody>
      </p:sp>
      <p:pic>
        <p:nvPicPr>
          <p:cNvPr id="25013" name="Picture 4533" descr="National Drug Abuse Treatment, Clinical Trial Networ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43200" y="762000"/>
            <a:ext cx="9628188" cy="3335338"/>
          </a:xfrm>
          <a:prstGeom prst="rect">
            <a:avLst/>
          </a:prstGeom>
          <a:noFill/>
          <a:extLst>
            <a:ext uri="{909E8E84-426E-40DD-AFC4-6F175D3DCCD1}">
              <a14:hiddenFill xmlns:a14="http://schemas.microsoft.com/office/drawing/2010/main">
                <a:solidFill>
                  <a:srgbClr val="FFFFFF"/>
                </a:solidFill>
              </a14:hiddenFill>
            </a:ext>
          </a:extLst>
        </p:spPr>
      </p:pic>
      <p:sp>
        <p:nvSpPr>
          <p:cNvPr id="25017" name="Text Box 4537"/>
          <p:cNvSpPr txBox="1">
            <a:spLocks noChangeArrowheads="1"/>
          </p:cNvSpPr>
          <p:nvPr/>
        </p:nvSpPr>
        <p:spPr bwMode="auto">
          <a:xfrm>
            <a:off x="1111250" y="7772400"/>
            <a:ext cx="14249400" cy="6986528"/>
          </a:xfrm>
          <a:prstGeom prst="rect">
            <a:avLst/>
          </a:prstGeom>
          <a:noFill/>
          <a:ln>
            <a:noFill/>
          </a:ln>
          <a:effectLst/>
          <a:extLst>
            <a:ext uri="{909E8E84-426E-40DD-AFC4-6F175D3DCCD1}">
              <a14:hiddenFill xmlns:a14="http://schemas.microsoft.com/office/drawing/2010/main">
                <a:gradFill rotWithShape="0">
                  <a:gsLst>
                    <a:gs pos="0">
                      <a:srgbClr val="0D3315">
                        <a:gamma/>
                        <a:shade val="46275"/>
                        <a:invGamma/>
                      </a:srgbClr>
                    </a:gs>
                    <a:gs pos="100000">
                      <a:srgbClr val="0D3315"/>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0" dirty="0" smtClean="0">
                <a:solidFill>
                  <a:schemeClr val="accent2"/>
                </a:solidFill>
                <a:latin typeface="Arial Unicode MS" pitchFamily="34" charset="-128"/>
              </a:rPr>
              <a:t>Women with comorbid diagnoses of post-traumatic stress disorder and substance use disorder are at increased risk of chronic health problems in comparison to the general population.  In addition, while some types of substance use are known to increase the risk of adverse pregnancy outcomes, such outcomes may in turn constitute stressful or traumatic life events, increasing the risk of psychological disorders including initiation or continuation of illicit substance use.</a:t>
            </a:r>
          </a:p>
          <a:p>
            <a:pPr>
              <a:spcBef>
                <a:spcPct val="50000"/>
              </a:spcBef>
            </a:pPr>
            <a:r>
              <a:rPr lang="en-US" sz="2800" b="0" dirty="0" smtClean="0">
                <a:solidFill>
                  <a:schemeClr val="accent2"/>
                </a:solidFill>
                <a:latin typeface="Arial Unicode MS" pitchFamily="34" charset="-128"/>
              </a:rPr>
              <a:t>For women with substance use disorders, adverse reproductive events may be related both to their substance use and to their perceived health and functional status.  Adverse reproductive events may be particularly salient for women with both substance use disorder and post-traumatic stress disorder, in the context of the abuse or other trauma contributing to their PTSD.</a:t>
            </a:r>
          </a:p>
          <a:p>
            <a:pPr>
              <a:spcBef>
                <a:spcPct val="50000"/>
              </a:spcBef>
            </a:pPr>
            <a:r>
              <a:rPr lang="en-US" sz="2800" b="0" dirty="0" smtClean="0">
                <a:solidFill>
                  <a:schemeClr val="accent2"/>
                </a:solidFill>
                <a:latin typeface="Arial Unicode MS" pitchFamily="34" charset="-128"/>
              </a:rPr>
              <a:t>In this study our objective was to evaluate the prevalence of adverse reproductive history in women with PTSD and SUD, and characterize their assessment of their own health status.  In addition, we sought to evaluate the relationship between a history of adverse reproductive events and self report of health status over time in these women.</a:t>
            </a:r>
            <a:endParaRPr lang="en-US" sz="2800" b="0" dirty="0">
              <a:solidFill>
                <a:schemeClr val="accent2"/>
              </a:solidFill>
              <a:latin typeface="Arial Unicode MS" pitchFamily="34" charset="-128"/>
            </a:endParaRPr>
          </a:p>
        </p:txBody>
      </p:sp>
      <p:sp>
        <p:nvSpPr>
          <p:cNvPr id="41" name="Text Box 2853"/>
          <p:cNvSpPr txBox="1">
            <a:spLocks noChangeArrowheads="1"/>
          </p:cNvSpPr>
          <p:nvPr/>
        </p:nvSpPr>
        <p:spPr bwMode="auto">
          <a:xfrm>
            <a:off x="29946600" y="7653128"/>
            <a:ext cx="9073356" cy="1487223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sym typeface="Symbol" pitchFamily="18" charset="2"/>
              </a:rPr>
              <a:t>Health problems over time</a:t>
            </a: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During study follow-up, women with adverse reproductive </a:t>
            </a:r>
            <a:r>
              <a:rPr lang="en-US" altLang="en-US" sz="2800" b="0" dirty="0" smtClean="0">
                <a:solidFill>
                  <a:schemeClr val="accent2"/>
                </a:solidFill>
                <a:latin typeface="Arial Unicode MS" pitchFamily="34" charset="-128"/>
                <a:cs typeface="Times New Roman" pitchFamily="18" charset="0"/>
                <a:sym typeface="Symbol" pitchFamily="18" charset="2"/>
              </a:rPr>
              <a:t>histories:</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Were significantly more </a:t>
            </a:r>
            <a:r>
              <a:rPr lang="en-US" altLang="en-US" sz="2800" b="0" dirty="0">
                <a:solidFill>
                  <a:schemeClr val="accent2"/>
                </a:solidFill>
                <a:latin typeface="Arial Unicode MS" pitchFamily="34" charset="-128"/>
                <a:cs typeface="Times New Roman" pitchFamily="18" charset="0"/>
                <a:sym typeface="Symbol" pitchFamily="18" charset="2"/>
              </a:rPr>
              <a:t>likely to be troubled </a:t>
            </a:r>
            <a:r>
              <a:rPr lang="en-US" altLang="en-US" sz="2800" b="0" dirty="0" smtClean="0">
                <a:solidFill>
                  <a:schemeClr val="accent2"/>
                </a:solidFill>
                <a:latin typeface="Arial Unicode MS" pitchFamily="34" charset="-128"/>
                <a:cs typeface="Times New Roman" pitchFamily="18" charset="0"/>
                <a:sym typeface="Symbol" pitchFamily="18" charset="2"/>
              </a:rPr>
              <a:t>by medical </a:t>
            </a:r>
            <a:r>
              <a:rPr lang="en-US" altLang="en-US" sz="2800" b="0" dirty="0">
                <a:solidFill>
                  <a:schemeClr val="accent2"/>
                </a:solidFill>
                <a:latin typeface="Arial Unicode MS" pitchFamily="34" charset="-128"/>
                <a:cs typeface="Times New Roman" pitchFamily="18" charset="0"/>
                <a:sym typeface="Symbol" pitchFamily="18" charset="2"/>
              </a:rPr>
              <a:t>problems (p=0.003</a:t>
            </a:r>
            <a:r>
              <a:rPr lang="en-US" altLang="en-US" sz="2800" b="0" dirty="0" smtClean="0">
                <a:solidFill>
                  <a:schemeClr val="accent2"/>
                </a:solidFill>
                <a:latin typeface="Arial Unicode MS" pitchFamily="34" charset="-128"/>
                <a:cs typeface="Times New Roman" pitchFamily="18" charset="0"/>
                <a:sym typeface="Symbol" pitchFamily="18" charset="2"/>
              </a:rPr>
              <a:t>)</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More </a:t>
            </a:r>
            <a:r>
              <a:rPr lang="en-US" altLang="en-US" sz="2800" b="0" dirty="0">
                <a:solidFill>
                  <a:schemeClr val="accent2"/>
                </a:solidFill>
                <a:latin typeface="Arial Unicode MS" pitchFamily="34" charset="-128"/>
                <a:cs typeface="Times New Roman" pitchFamily="18" charset="0"/>
                <a:sym typeface="Symbol" pitchFamily="18" charset="2"/>
              </a:rPr>
              <a:t>likely to report that they had been feeling bad lately (p=0.02</a:t>
            </a:r>
            <a:r>
              <a:rPr lang="en-US" altLang="en-US" sz="2800" b="0" dirty="0" smtClean="0">
                <a:solidFill>
                  <a:schemeClr val="accent2"/>
                </a:solidFill>
                <a:latin typeface="Arial Unicode MS" pitchFamily="34" charset="-128"/>
                <a:cs typeface="Times New Roman" pitchFamily="18" charset="0"/>
                <a:sym typeface="Symbol" pitchFamily="18" charset="2"/>
              </a:rPr>
              <a:t>)</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Rated </a:t>
            </a:r>
            <a:r>
              <a:rPr lang="en-US" altLang="en-US" sz="2800" b="0" dirty="0">
                <a:solidFill>
                  <a:schemeClr val="accent2"/>
                </a:solidFill>
                <a:latin typeface="Arial Unicode MS" pitchFamily="34" charset="-128"/>
                <a:cs typeface="Times New Roman" pitchFamily="18" charset="0"/>
                <a:sym typeface="Symbol" pitchFamily="18" charset="2"/>
              </a:rPr>
              <a:t>current health status more poorly (p=0.03</a:t>
            </a:r>
            <a:r>
              <a:rPr lang="en-US" altLang="en-US" sz="2800" b="0" dirty="0" smtClean="0">
                <a:solidFill>
                  <a:schemeClr val="accent2"/>
                </a:solidFill>
                <a:latin typeface="Arial Unicode MS" pitchFamily="34" charset="-128"/>
                <a:cs typeface="Times New Roman" pitchFamily="18" charset="0"/>
                <a:sym typeface="Symbol" pitchFamily="18" charset="2"/>
              </a:rPr>
              <a:t>)</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Reported </a:t>
            </a:r>
            <a:r>
              <a:rPr lang="en-US" altLang="en-US" sz="2800" b="0" dirty="0">
                <a:solidFill>
                  <a:schemeClr val="accent2"/>
                </a:solidFill>
                <a:latin typeface="Arial Unicode MS" pitchFamily="34" charset="-128"/>
                <a:cs typeface="Times New Roman" pitchFamily="18" charset="0"/>
                <a:sym typeface="Symbol" pitchFamily="18" charset="2"/>
              </a:rPr>
              <a:t>3.1 more average days of medical problems in the previous month (p=0.002).</a:t>
            </a: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In longitudinal </a:t>
            </a:r>
            <a:r>
              <a:rPr lang="en-US" altLang="en-US" sz="2800" b="0" dirty="0">
                <a:solidFill>
                  <a:schemeClr val="accent2"/>
                </a:solidFill>
                <a:latin typeface="Arial Unicode MS" pitchFamily="34" charset="-128"/>
                <a:cs typeface="Times New Roman" pitchFamily="18" charset="0"/>
                <a:sym typeface="Symbol" pitchFamily="18" charset="2"/>
              </a:rPr>
              <a:t>GEE models across </a:t>
            </a:r>
            <a:r>
              <a:rPr lang="en-US" altLang="en-US" sz="2800" b="0" dirty="0" smtClean="0">
                <a:solidFill>
                  <a:schemeClr val="accent2"/>
                </a:solidFill>
                <a:latin typeface="Arial Unicode MS" pitchFamily="34" charset="-128"/>
                <a:cs typeface="Times New Roman" pitchFamily="18" charset="0"/>
                <a:sym typeface="Symbol" pitchFamily="18" charset="2"/>
              </a:rPr>
              <a:t>study follow-up </a:t>
            </a:r>
            <a:r>
              <a:rPr lang="en-US" altLang="en-US" sz="2800" b="0" dirty="0" err="1" smtClean="0">
                <a:solidFill>
                  <a:schemeClr val="accent2"/>
                </a:solidFill>
                <a:latin typeface="Arial Unicode MS" pitchFamily="34" charset="-128"/>
                <a:cs typeface="Times New Roman" pitchFamily="18" charset="0"/>
                <a:sym typeface="Symbol" pitchFamily="18" charset="2"/>
              </a:rPr>
              <a:t>timepoints</a:t>
            </a:r>
            <a:r>
              <a:rPr lang="en-US" altLang="en-US" sz="2800" b="0" dirty="0" smtClean="0">
                <a:solidFill>
                  <a:schemeClr val="accent2"/>
                </a:solidFill>
                <a:latin typeface="Arial Unicode MS" pitchFamily="34" charset="-128"/>
                <a:cs typeface="Times New Roman" pitchFamily="18" charset="0"/>
                <a:sym typeface="Symbol" pitchFamily="18" charset="2"/>
              </a:rPr>
              <a:t>:</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Women </a:t>
            </a:r>
            <a:r>
              <a:rPr lang="en-US" altLang="en-US" sz="2800" b="0" dirty="0">
                <a:solidFill>
                  <a:schemeClr val="accent2"/>
                </a:solidFill>
                <a:latin typeface="Arial Unicode MS" pitchFamily="34" charset="-128"/>
                <a:cs typeface="Times New Roman" pitchFamily="18" charset="0"/>
                <a:sym typeface="Symbol" pitchFamily="18" charset="2"/>
              </a:rPr>
              <a:t>with adverse reproductive history rated their overall health slightly worse (0.17 points on a 5-point scale, p=0.051).  </a:t>
            </a:r>
            <a:endParaRPr lang="en-US" altLang="en-US" sz="2800" b="0" dirty="0" smtClean="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Other </a:t>
            </a:r>
            <a:r>
              <a:rPr lang="en-US" altLang="en-US" sz="2800" b="0" dirty="0">
                <a:solidFill>
                  <a:schemeClr val="accent2"/>
                </a:solidFill>
                <a:latin typeface="Arial Unicode MS" pitchFamily="34" charset="-128"/>
                <a:cs typeface="Times New Roman" pitchFamily="18" charset="0"/>
                <a:sym typeface="Symbol" pitchFamily="18" charset="2"/>
              </a:rPr>
              <a:t>self-reported measures of current health were consistent with this finding, although most were not significant with p-values of 0.071 (“My health is excellent”), 0.095 (“I am somewhat ill”) to 0.28 (“I am as healthy as anybody I know”).  </a:t>
            </a:r>
            <a:endParaRPr lang="en-US" altLang="en-US" sz="2800" b="0" dirty="0" smtClean="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A </a:t>
            </a:r>
            <a:r>
              <a:rPr lang="en-US" altLang="en-US" sz="2800" b="0" dirty="0">
                <a:solidFill>
                  <a:schemeClr val="accent2"/>
                </a:solidFill>
                <a:latin typeface="Arial Unicode MS" pitchFamily="34" charset="-128"/>
                <a:cs typeface="Times New Roman" pitchFamily="18" charset="0"/>
                <a:sym typeface="Symbol" pitchFamily="18" charset="2"/>
              </a:rPr>
              <a:t>statistically significant effect of adverse reproductive history, and a significant time effect, were seen for endorsement of the statement “I have been feeling bad lately” </a:t>
            </a:r>
            <a:r>
              <a:rPr lang="en-US" altLang="en-US" sz="2800" u="sng" dirty="0">
                <a:solidFill>
                  <a:schemeClr val="accent2"/>
                </a:solidFill>
                <a:latin typeface="Arial Unicode MS" pitchFamily="34" charset="-128"/>
                <a:cs typeface="Times New Roman" pitchFamily="18" charset="0"/>
                <a:sym typeface="Symbol" pitchFamily="18" charset="2"/>
              </a:rPr>
              <a:t>(Figure 1)</a:t>
            </a:r>
            <a:r>
              <a:rPr lang="en-US" altLang="en-US" sz="2800" b="0" dirty="0">
                <a:solidFill>
                  <a:schemeClr val="accent2"/>
                </a:solidFill>
                <a:latin typeface="Arial Unicode MS" pitchFamily="34" charset="-128"/>
                <a:cs typeface="Times New Roman" pitchFamily="18" charset="0"/>
                <a:sym typeface="Symbol" pitchFamily="18" charset="2"/>
              </a:rPr>
              <a:t>.  </a:t>
            </a:r>
            <a:endParaRPr lang="en-US" altLang="en-US" sz="2800" b="0" dirty="0" smtClean="0">
              <a:solidFill>
                <a:schemeClr val="accent2"/>
              </a:solidFill>
              <a:latin typeface="Arial Unicode MS" pitchFamily="34" charset="-128"/>
              <a:cs typeface="Times New Roman" pitchFamily="18" charset="0"/>
              <a:sym typeface="Symbol" pitchFamily="18" charset="2"/>
            </a:endParaRPr>
          </a:p>
          <a:p>
            <a:pPr lvl="3">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Reproductive history effect:  W</a:t>
            </a:r>
            <a:r>
              <a:rPr lang="en-US" altLang="en-US" sz="2800" b="0" dirty="0">
                <a:solidFill>
                  <a:schemeClr val="accent2"/>
                </a:solidFill>
                <a:latin typeface="Arial Unicode MS" pitchFamily="34" charset="-128"/>
                <a:cs typeface="Times New Roman" pitchFamily="18" charset="0"/>
                <a:sym typeface="Symbol" pitchFamily="18" charset="2"/>
              </a:rPr>
              <a:t>omen with adverse reproductive history were significantly more likely to agree that they had been feeling bad lately (0.35 points on a 5-point scale, p=0.014</a:t>
            </a:r>
            <a:r>
              <a:rPr lang="en-US" altLang="en-US" sz="2800" b="0" dirty="0" smtClean="0">
                <a:solidFill>
                  <a:schemeClr val="accent2"/>
                </a:solidFill>
                <a:latin typeface="Arial Unicode MS" pitchFamily="34" charset="-128"/>
                <a:cs typeface="Times New Roman" pitchFamily="18" charset="0"/>
                <a:sym typeface="Symbol" pitchFamily="18" charset="2"/>
              </a:rPr>
              <a:t>)  </a:t>
            </a:r>
            <a:r>
              <a:rPr lang="en-US" altLang="en-US" sz="2800" u="sng" dirty="0" smtClean="0">
                <a:solidFill>
                  <a:schemeClr val="accent2"/>
                </a:solidFill>
                <a:latin typeface="Arial Unicode MS" pitchFamily="34" charset="-128"/>
                <a:cs typeface="Times New Roman" pitchFamily="18" charset="0"/>
                <a:sym typeface="Symbol" pitchFamily="18" charset="2"/>
              </a:rPr>
              <a:t>(Figure 1)</a:t>
            </a:r>
          </a:p>
          <a:p>
            <a:pPr lvl="3">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Time effect:  women </a:t>
            </a:r>
            <a:r>
              <a:rPr lang="en-US" altLang="en-US" sz="2800" b="0" dirty="0">
                <a:solidFill>
                  <a:schemeClr val="accent2"/>
                </a:solidFill>
                <a:latin typeface="Arial Unicode MS" pitchFamily="34" charset="-128"/>
                <a:cs typeface="Times New Roman" pitchFamily="18" charset="0"/>
                <a:sym typeface="Symbol" pitchFamily="18" charset="2"/>
              </a:rPr>
              <a:t>became less likely to agree with this statement as the study follow-up progressed (p=0.032). </a:t>
            </a:r>
            <a:r>
              <a:rPr lang="en-US" altLang="en-US" sz="2800" u="sng" dirty="0" smtClean="0">
                <a:solidFill>
                  <a:schemeClr val="accent2"/>
                </a:solidFill>
                <a:latin typeface="Arial Unicode MS" pitchFamily="34" charset="-128"/>
                <a:cs typeface="Times New Roman" pitchFamily="18" charset="0"/>
                <a:sym typeface="Symbol" pitchFamily="18" charset="2"/>
              </a:rPr>
              <a:t>(Figure 1)</a:t>
            </a:r>
            <a:endParaRPr lang="en-US" altLang="en-US" sz="2800" b="0" dirty="0">
              <a:solidFill>
                <a:schemeClr val="accent2"/>
              </a:solidFill>
              <a:latin typeface="Arial Unicode MS" pitchFamily="34" charset="-128"/>
              <a:cs typeface="Times New Roman" pitchFamily="18" charset="0"/>
              <a:sym typeface="Symbol" pitchFamily="18" charset="2"/>
            </a:endParaRPr>
          </a:p>
        </p:txBody>
      </p:sp>
      <p:graphicFrame>
        <p:nvGraphicFramePr>
          <p:cNvPr id="3" name="Table 2"/>
          <p:cNvGraphicFramePr>
            <a:graphicFrameLocks noGrp="1"/>
          </p:cNvGraphicFramePr>
          <p:nvPr>
            <p:extLst>
              <p:ext uri="{D42A27DB-BD31-4B8C-83A1-F6EECF244321}">
                <p14:modId xmlns:p14="http://schemas.microsoft.com/office/powerpoint/2010/main" val="3419050803"/>
              </p:ext>
            </p:extLst>
          </p:nvPr>
        </p:nvGraphicFramePr>
        <p:xfrm>
          <a:off x="40000238" y="7189593"/>
          <a:ext cx="9888905" cy="10793614"/>
        </p:xfrm>
        <a:graphic>
          <a:graphicData uri="http://schemas.openxmlformats.org/drawingml/2006/table">
            <a:tbl>
              <a:tblPr>
                <a:tableStyleId>{5C22544A-7EE6-4342-B048-85BDC9FD1C3A}</a:tableStyleId>
              </a:tblPr>
              <a:tblGrid>
                <a:gridCol w="4271962"/>
                <a:gridCol w="2286000"/>
                <a:gridCol w="2133600"/>
                <a:gridCol w="1197343"/>
              </a:tblGrid>
              <a:tr h="492987">
                <a:tc gridSpan="4">
                  <a:txBody>
                    <a:bodyPr/>
                    <a:lstStyle/>
                    <a:p>
                      <a:pPr algn="l" fontAlgn="b"/>
                      <a:r>
                        <a:rPr lang="en-US" sz="2200" b="0" i="0" u="none" strike="noStrike" baseline="0" dirty="0" smtClean="0">
                          <a:solidFill>
                            <a:srgbClr val="000000"/>
                          </a:solidFill>
                          <a:effectLst/>
                          <a:latin typeface="Arial" pitchFamily="34" charset="0"/>
                        </a:rPr>
                        <a:t>Table 2.  Baseline health ratings by adverse pregnancy history</a:t>
                      </a:r>
                      <a:endParaRPr lang="en-US" sz="2200" b="0" i="0" u="none" strike="noStrike" baseline="0" dirty="0">
                        <a:solidFill>
                          <a:srgbClr val="000000"/>
                        </a:solidFill>
                        <a:effectLst/>
                        <a:latin typeface="Arial" pitchFamily="34" charset="0"/>
                      </a:endParaRPr>
                    </a:p>
                  </a:txBody>
                  <a:tcPr marL="9525" marR="9525" marT="9525" marB="0" anchor="b"/>
                </a:tc>
                <a:tc hMerge="1">
                  <a:txBody>
                    <a:bodyPr/>
                    <a:lstStyle/>
                    <a:p>
                      <a:pPr algn="l" fontAlgn="b"/>
                      <a:endParaRPr lang="en-US" sz="2200" b="0" i="0" u="none" strike="noStrike" baseline="0" dirty="0">
                        <a:solidFill>
                          <a:srgbClr val="000000"/>
                        </a:solidFill>
                        <a:effectLst/>
                        <a:latin typeface="Arial" pitchFamily="34" charset="0"/>
                      </a:endParaRPr>
                    </a:p>
                  </a:txBody>
                  <a:tcPr marL="9525" marR="9525" marT="9525" marB="0" anchor="b"/>
                </a:tc>
                <a:tc hMerge="1">
                  <a:txBody>
                    <a:bodyPr/>
                    <a:lstStyle/>
                    <a:p>
                      <a:endParaRPr lang="en-US"/>
                    </a:p>
                  </a:txBody>
                  <a:tcPr/>
                </a:tc>
                <a:tc hMerge="1">
                  <a:txBody>
                    <a:bodyPr/>
                    <a:lstStyle/>
                    <a:p>
                      <a:endParaRPr lang="en-US"/>
                    </a:p>
                  </a:txBody>
                  <a:tcPr/>
                </a:tc>
              </a:tr>
              <a:tr h="492987">
                <a:tc>
                  <a:txBody>
                    <a:bodyPr/>
                    <a:lstStyle/>
                    <a:p>
                      <a:pPr algn="l" fontAlgn="b"/>
                      <a:endParaRPr lang="en-US" sz="2200" b="0" i="0" u="none" strike="noStrike" baseline="0" dirty="0">
                        <a:solidFill>
                          <a:srgbClr val="000000"/>
                        </a:solidFill>
                        <a:effectLst/>
                        <a:latin typeface="Arial" pitchFamily="34" charset="0"/>
                      </a:endParaRPr>
                    </a:p>
                  </a:txBody>
                  <a:tcPr marL="9525" marR="9525" marT="9525" marB="0" anchor="b"/>
                </a:tc>
                <a:tc gridSpan="3">
                  <a:txBody>
                    <a:bodyPr/>
                    <a:lstStyle/>
                    <a:p>
                      <a:pPr algn="ctr" fontAlgn="b"/>
                      <a:r>
                        <a:rPr lang="en-US" sz="2200" u="none" strike="noStrike" baseline="0" dirty="0">
                          <a:effectLst/>
                          <a:latin typeface="Arial" pitchFamily="34" charset="0"/>
                        </a:rPr>
                        <a:t>Adverse pregnancy history</a:t>
                      </a:r>
                      <a:endParaRPr lang="en-US" sz="2200" b="0" i="0" u="none" strike="noStrike" baseline="0" dirty="0">
                        <a:solidFill>
                          <a:srgbClr val="000000"/>
                        </a:solidFill>
                        <a:effectLst/>
                        <a:latin typeface="Arial" pitchFamily="34" charset="0"/>
                      </a:endParaRPr>
                    </a:p>
                  </a:txBody>
                  <a:tcPr marL="9525" marR="9525" marT="9525" marB="0" anchor="b"/>
                </a:tc>
                <a:tc hMerge="1">
                  <a:txBody>
                    <a:bodyPr/>
                    <a:lstStyle/>
                    <a:p>
                      <a:endParaRPr lang="en-US"/>
                    </a:p>
                  </a:txBody>
                  <a:tcPr/>
                </a:tc>
                <a:tc hMerge="1">
                  <a:txBody>
                    <a:bodyPr/>
                    <a:lstStyle/>
                    <a:p>
                      <a:endParaRPr lang="en-US"/>
                    </a:p>
                  </a:txBody>
                  <a:tcPr/>
                </a:tc>
              </a:tr>
              <a:tr h="492987">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yes (n=194)</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no (n=157)</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p-value</a:t>
                      </a:r>
                      <a:endParaRPr lang="en-US" sz="2200" b="0" i="0" u="none" strike="noStrike" baseline="0" dirty="0">
                        <a:solidFill>
                          <a:srgbClr val="000000"/>
                        </a:solidFill>
                        <a:effectLst/>
                        <a:latin typeface="Arial" pitchFamily="34" charset="0"/>
                      </a:endParaRPr>
                    </a:p>
                  </a:txBody>
                  <a:tcPr marL="9525" marR="9525" marT="9525" marB="0" anchor="b"/>
                </a:tc>
              </a:tr>
              <a:tr h="492987">
                <a:tc>
                  <a:txBody>
                    <a:bodyPr/>
                    <a:lstStyle/>
                    <a:p>
                      <a:pPr algn="l" fontAlgn="b"/>
                      <a:r>
                        <a:rPr lang="en-US" sz="2200" u="none" strike="noStrike" baseline="0">
                          <a:effectLst/>
                          <a:latin typeface="Arial" pitchFamily="34" charset="0"/>
                        </a:rPr>
                        <a:t>Current overall health</a:t>
                      </a:r>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a:effectLst/>
                          <a:latin typeface="Arial" pitchFamily="34" charset="0"/>
                        </a:rPr>
                        <a:t>0.49</a:t>
                      </a:r>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Excellent</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25 (12.9%)</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26 (16.6%)</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Good</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89 (45.9%)</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66 (42.0%)</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Fair</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65 (33.5%)</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a:effectLst/>
                          <a:latin typeface="Arial" pitchFamily="34" charset="0"/>
                        </a:rPr>
                        <a:t>48 (30.6%)</a:t>
                      </a:r>
                      <a:endParaRPr lang="en-US" sz="2200" b="0" i="0" u="none" strike="noStrike" baseline="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Poor</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11 (5.7%)</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a:effectLst/>
                          <a:latin typeface="Arial" pitchFamily="34" charset="0"/>
                        </a:rPr>
                        <a:t>15 (9.6%)</a:t>
                      </a:r>
                      <a:endParaRPr lang="en-US" sz="2200" b="0" i="0" u="none" strike="noStrike" baseline="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Very poor</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4 (2.1%)</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 (1.3%)</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35448">
                <a:tc>
                  <a:txBody>
                    <a:bodyPr/>
                    <a:lstStyle/>
                    <a:p>
                      <a:pPr algn="l" fontAlgn="b"/>
                      <a:r>
                        <a:rPr lang="en-US" sz="2200" u="none" strike="noStrike" baseline="0">
                          <a:effectLst/>
                          <a:latin typeface="Arial" pitchFamily="34" charset="0"/>
                        </a:rPr>
                        <a:t>I am somewhat ill</a:t>
                      </a:r>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a:effectLst/>
                          <a:latin typeface="Arial" pitchFamily="34" charset="0"/>
                        </a:rPr>
                        <a:t>0.33</a:t>
                      </a:r>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Strongly 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49 (25.3%)</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29 (18.5%)</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Somewhat 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58 (29.9%)</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51 (32.5%)</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659129">
                <a:tc>
                  <a:txBody>
                    <a:bodyPr/>
                    <a:lstStyle/>
                    <a:p>
                      <a:pPr algn="r" fontAlgn="b"/>
                      <a:r>
                        <a:rPr lang="en-US" sz="2200" i="1" u="none" strike="noStrike" baseline="0" dirty="0">
                          <a:effectLst/>
                          <a:latin typeface="Arial" pitchFamily="34" charset="0"/>
                        </a:rPr>
                        <a:t>Neither agree nor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8 (4.1%)</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13 (8.3%)</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Somewhat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24 (12.4%)</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18 (11.5%)</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Strongly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55 (28.4%)</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46 (29.3%)</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659129">
                <a:tc>
                  <a:txBody>
                    <a:bodyPr/>
                    <a:lstStyle/>
                    <a:p>
                      <a:pPr algn="l" fontAlgn="b"/>
                      <a:r>
                        <a:rPr lang="en-US" sz="2200" u="none" strike="noStrike" baseline="0">
                          <a:effectLst/>
                          <a:latin typeface="Arial" pitchFamily="34" charset="0"/>
                        </a:rPr>
                        <a:t>I have been feeling bad lately</a:t>
                      </a:r>
                      <a:endParaRPr lang="en-US" sz="2200" b="0" i="0" u="none" strike="noStrike" baseline="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a:effectLst/>
                          <a:latin typeface="Arial" pitchFamily="34" charset="0"/>
                        </a:rPr>
                        <a:t>0.26</a:t>
                      </a:r>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Strongly 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69 (35.6%)</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48 (30.6%)</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Somewhat 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62 (32.0%)</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44 (28.0%)</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659129">
                <a:tc>
                  <a:txBody>
                    <a:bodyPr/>
                    <a:lstStyle/>
                    <a:p>
                      <a:pPr algn="r" fontAlgn="b"/>
                      <a:r>
                        <a:rPr lang="en-US" sz="2200" i="1" u="none" strike="noStrike" baseline="0" dirty="0">
                          <a:effectLst/>
                          <a:latin typeface="Arial" pitchFamily="34" charset="0"/>
                        </a:rPr>
                        <a:t>Neither agree nor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7 (3.6%)</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7 (4.5%)</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Somewhat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31 (16.0%)</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24 (15.3%)</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a:solidFill>
                          <a:srgbClr val="000000"/>
                        </a:solidFill>
                        <a:effectLst/>
                        <a:latin typeface="Arial" pitchFamily="34" charset="0"/>
                      </a:endParaRPr>
                    </a:p>
                  </a:txBody>
                  <a:tcPr marL="9525" marR="9525" marT="9525" marB="0" anchor="b"/>
                </a:tc>
              </a:tr>
              <a:tr h="492987">
                <a:tc>
                  <a:txBody>
                    <a:bodyPr/>
                    <a:lstStyle/>
                    <a:p>
                      <a:pPr algn="r" fontAlgn="b"/>
                      <a:r>
                        <a:rPr lang="en-US" sz="2200" i="1" u="none" strike="noStrike" baseline="0" dirty="0">
                          <a:effectLst/>
                          <a:latin typeface="Arial" pitchFamily="34" charset="0"/>
                        </a:rPr>
                        <a:t>Strongly disagree</a:t>
                      </a:r>
                      <a:endParaRPr lang="en-US" sz="2200" b="0" i="1"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25 (12.9%)</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r" fontAlgn="b"/>
                      <a:r>
                        <a:rPr lang="en-US" sz="2200" u="none" strike="noStrike" baseline="0" dirty="0">
                          <a:effectLst/>
                          <a:latin typeface="Arial" pitchFamily="34" charset="0"/>
                        </a:rPr>
                        <a:t>34 (21.7%)</a:t>
                      </a:r>
                      <a:endParaRPr lang="en-US" sz="2200" b="0" i="0" u="none" strike="noStrike" baseline="0" dirty="0">
                        <a:solidFill>
                          <a:srgbClr val="000000"/>
                        </a:solidFill>
                        <a:effectLst/>
                        <a:latin typeface="Arial" pitchFamily="34" charset="0"/>
                      </a:endParaRPr>
                    </a:p>
                  </a:txBody>
                  <a:tcPr marL="9525" marR="9525" marT="9525" marB="0" anchor="b"/>
                </a:tc>
                <a:tc>
                  <a:txBody>
                    <a:bodyPr/>
                    <a:lstStyle/>
                    <a:p>
                      <a:pPr algn="l" fontAlgn="b"/>
                      <a:endParaRPr lang="en-US" sz="2200" b="0" i="0" u="none" strike="noStrike" baseline="0" dirty="0">
                        <a:solidFill>
                          <a:srgbClr val="000000"/>
                        </a:solidFill>
                        <a:effectLst/>
                        <a:latin typeface="Arial" pitchFamily="34" charset="0"/>
                      </a:endParaRPr>
                    </a:p>
                  </a:txBody>
                  <a:tcPr marL="9525" marR="9525" marT="9525" marB="0" anchor="b"/>
                </a:tc>
              </a:tr>
            </a:tbl>
          </a:graphicData>
        </a:graphic>
      </p:graphicFrame>
      <p:sp>
        <p:nvSpPr>
          <p:cNvPr id="43" name="Rectangle 3929"/>
          <p:cNvSpPr>
            <a:spLocks noChangeArrowheads="1"/>
          </p:cNvSpPr>
          <p:nvPr/>
        </p:nvSpPr>
        <p:spPr bwMode="auto">
          <a:xfrm>
            <a:off x="30367288" y="30189487"/>
            <a:ext cx="19686587" cy="519113"/>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dirty="0" smtClean="0">
                <a:latin typeface="Arial" charset="0"/>
              </a:rPr>
              <a:t>ACKNOWLEDGEMENTS</a:t>
            </a:r>
            <a:endParaRPr lang="en-US" altLang="en-US" sz="2800" dirty="0">
              <a:latin typeface="Arial" charset="0"/>
            </a:endParaRPr>
          </a:p>
        </p:txBody>
      </p:sp>
      <p:sp>
        <p:nvSpPr>
          <p:cNvPr id="44" name="Text Box 4059"/>
          <p:cNvSpPr txBox="1">
            <a:spLocks noChangeArrowheads="1"/>
          </p:cNvSpPr>
          <p:nvPr/>
        </p:nvSpPr>
        <p:spPr bwMode="auto">
          <a:xfrm>
            <a:off x="30329188" y="31165800"/>
            <a:ext cx="19724687" cy="4806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b="0" dirty="0" smtClean="0">
                <a:solidFill>
                  <a:schemeClr val="accent2"/>
                </a:solidFill>
                <a:latin typeface="Arial Unicode MS" pitchFamily="34" charset="-128"/>
                <a:cs typeface="Times New Roman" pitchFamily="18" charset="0"/>
              </a:rPr>
              <a:t>NIDA Clinical Trials Network.  U10 DA13727 (Brady PI); U10 DA13035 (</a:t>
            </a:r>
            <a:r>
              <a:rPr lang="en-US" altLang="en-US" sz="2800" b="0" dirty="0" err="1" smtClean="0">
                <a:solidFill>
                  <a:schemeClr val="accent2"/>
                </a:solidFill>
                <a:latin typeface="Arial Unicode MS" pitchFamily="34" charset="-128"/>
                <a:cs typeface="Times New Roman" pitchFamily="18" charset="0"/>
              </a:rPr>
              <a:t>Nunes</a:t>
            </a:r>
            <a:r>
              <a:rPr lang="en-US" altLang="en-US" sz="2800" b="0" dirty="0" smtClean="0">
                <a:solidFill>
                  <a:schemeClr val="accent2"/>
                </a:solidFill>
                <a:latin typeface="Arial Unicode MS" pitchFamily="34" charset="-128"/>
                <a:cs typeface="Times New Roman" pitchFamily="18" charset="0"/>
              </a:rPr>
              <a:t> PI)</a:t>
            </a:r>
            <a:endParaRPr lang="en-US" altLang="en-US" sz="2800" b="0" dirty="0">
              <a:solidFill>
                <a:schemeClr val="accent2"/>
              </a:solidFill>
              <a:latin typeface="Arial Unicode MS" pitchFamily="34" charset="-128"/>
              <a:cs typeface="Times New Roman" pitchFamily="18" charset="0"/>
            </a:endParaRPr>
          </a:p>
        </p:txBody>
      </p:sp>
      <p:sp>
        <p:nvSpPr>
          <p:cNvPr id="46" name="Text Box 2853"/>
          <p:cNvSpPr txBox="1">
            <a:spLocks noChangeArrowheads="1"/>
          </p:cNvSpPr>
          <p:nvPr/>
        </p:nvSpPr>
        <p:spPr bwMode="auto">
          <a:xfrm>
            <a:off x="40210581" y="18595713"/>
            <a:ext cx="9995693" cy="911487"/>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marL="0" indent="0">
              <a:spcAft>
                <a:spcPct val="20000"/>
              </a:spcAft>
            </a:pPr>
            <a:r>
              <a:rPr lang="en-US" altLang="en-US" sz="2800" dirty="0" smtClean="0">
                <a:solidFill>
                  <a:schemeClr val="accent2"/>
                </a:solidFill>
                <a:latin typeface="Arial Unicode MS" pitchFamily="34" charset="-128"/>
                <a:cs typeface="Times New Roman" pitchFamily="18" charset="0"/>
                <a:sym typeface="Symbol" pitchFamily="18" charset="2"/>
              </a:rPr>
              <a:t>Figure 1.  Agreement over time with “I have been feeling bad lately”</a:t>
            </a:r>
            <a:r>
              <a:rPr lang="en-US" altLang="en-US" sz="2800" b="0" dirty="0" smtClean="0">
                <a:solidFill>
                  <a:schemeClr val="accent2"/>
                </a:solidFill>
                <a:latin typeface="Arial Unicode MS" pitchFamily="34" charset="-128"/>
                <a:cs typeface="Times New Roman" pitchFamily="18" charset="0"/>
                <a:sym typeface="Symbol" pitchFamily="18" charset="2"/>
              </a:rPr>
              <a:t>.  1=strongly agree; 5=strongly disagree</a:t>
            </a:r>
            <a:endParaRPr lang="en-US" altLang="en-US" sz="2800" b="0" u="sng" dirty="0">
              <a:solidFill>
                <a:schemeClr val="accent2"/>
              </a:solidFill>
              <a:latin typeface="Arial Unicode MS" pitchFamily="34" charset="-128"/>
              <a:cs typeface="Times New Roman" pitchFamily="18" charset="0"/>
            </a:endParaRPr>
          </a:p>
        </p:txBody>
      </p:sp>
      <p:graphicFrame>
        <p:nvGraphicFramePr>
          <p:cNvPr id="47" name="Chart 46"/>
          <p:cNvGraphicFramePr>
            <a:graphicFrameLocks/>
          </p:cNvGraphicFramePr>
          <p:nvPr>
            <p:extLst>
              <p:ext uri="{D42A27DB-BD31-4B8C-83A1-F6EECF244321}">
                <p14:modId xmlns:p14="http://schemas.microsoft.com/office/powerpoint/2010/main" val="3166166820"/>
              </p:ext>
            </p:extLst>
          </p:nvPr>
        </p:nvGraphicFramePr>
        <p:xfrm>
          <a:off x="39972851" y="19455912"/>
          <a:ext cx="10471151" cy="59023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65216122"/>
              </p:ext>
            </p:extLst>
          </p:nvPr>
        </p:nvGraphicFramePr>
        <p:xfrm>
          <a:off x="16992600" y="25374600"/>
          <a:ext cx="10591800" cy="4814887"/>
        </p:xfrm>
        <a:graphic>
          <a:graphicData uri="http://schemas.openxmlformats.org/drawingml/2006/table">
            <a:tbl>
              <a:tblPr>
                <a:tableStyleId>{5C22544A-7EE6-4342-B048-85BDC9FD1C3A}</a:tableStyleId>
              </a:tblPr>
              <a:tblGrid>
                <a:gridCol w="7645489"/>
                <a:gridCol w="2946311"/>
              </a:tblGrid>
              <a:tr h="1279727">
                <a:tc gridSpan="2">
                  <a:txBody>
                    <a:bodyPr/>
                    <a:lstStyle/>
                    <a:p>
                      <a:pPr algn="l" fontAlgn="b"/>
                      <a:r>
                        <a:rPr lang="en-US" sz="2200" u="none" strike="noStrike" spc="0" baseline="0" dirty="0" smtClean="0">
                          <a:effectLst/>
                          <a:latin typeface="Arial" pitchFamily="34" charset="0"/>
                        </a:rPr>
                        <a:t>Table 1.  Lifetime </a:t>
                      </a:r>
                      <a:r>
                        <a:rPr lang="en-US" sz="2200" u="none" strike="noStrike" spc="0" baseline="0" dirty="0">
                          <a:effectLst/>
                          <a:latin typeface="Arial" pitchFamily="34" charset="0"/>
                        </a:rPr>
                        <a:t>history of adverse pregnancy outcomes among women who had ever been pregnant (n=328)</a:t>
                      </a:r>
                      <a:endParaRPr lang="en-US" sz="2200" b="0" i="0" u="none" strike="noStrike" spc="0" baseline="0" dirty="0">
                        <a:solidFill>
                          <a:srgbClr val="000000"/>
                        </a:solidFill>
                        <a:effectLst/>
                        <a:latin typeface="Arial" pitchFamily="34" charset="0"/>
                      </a:endParaRPr>
                    </a:p>
                  </a:txBody>
                  <a:tcPr marL="9525" marR="9525" marT="9525" marB="0" anchor="b"/>
                </a:tc>
                <a:tc hMerge="1">
                  <a:txBody>
                    <a:bodyPr/>
                    <a:lstStyle/>
                    <a:p>
                      <a:endParaRPr lang="en-US"/>
                    </a:p>
                  </a:txBody>
                  <a:tcPr/>
                </a:tc>
              </a:tr>
              <a:tr h="707032">
                <a:tc>
                  <a:txBody>
                    <a:bodyPr/>
                    <a:lstStyle/>
                    <a:p>
                      <a:pPr algn="l" fontAlgn="b"/>
                      <a:r>
                        <a:rPr lang="en-US" sz="2200" u="none" strike="noStrike" spc="0" baseline="0">
                          <a:effectLst/>
                          <a:latin typeface="Arial" pitchFamily="34" charset="0"/>
                        </a:rPr>
                        <a:t>Giving birth to a child who died</a:t>
                      </a:r>
                      <a:endParaRPr lang="en-US" sz="2200" b="0" i="0" u="none" strike="noStrike" spc="0" baseline="0">
                        <a:solidFill>
                          <a:srgbClr val="000000"/>
                        </a:solidFill>
                        <a:effectLst/>
                        <a:latin typeface="Arial" pitchFamily="34" charset="0"/>
                      </a:endParaRPr>
                    </a:p>
                  </a:txBody>
                  <a:tcPr marL="9525" marR="9525" marT="9525" marB="0" anchor="b"/>
                </a:tc>
                <a:tc>
                  <a:txBody>
                    <a:bodyPr/>
                    <a:lstStyle/>
                    <a:p>
                      <a:pPr algn="l" fontAlgn="b"/>
                      <a:r>
                        <a:rPr lang="en-US" sz="2200" u="none" strike="noStrike" spc="0" baseline="0">
                          <a:effectLst/>
                          <a:latin typeface="Arial" pitchFamily="34" charset="0"/>
                        </a:rPr>
                        <a:t>32 (10.5%)</a:t>
                      </a:r>
                      <a:endParaRPr lang="en-US" sz="2200" b="0" i="0" u="none" strike="noStrike" spc="0" baseline="0">
                        <a:solidFill>
                          <a:srgbClr val="000000"/>
                        </a:solidFill>
                        <a:effectLst/>
                        <a:latin typeface="Arial" pitchFamily="34" charset="0"/>
                      </a:endParaRPr>
                    </a:p>
                  </a:txBody>
                  <a:tcPr marL="9525" marR="9525" marT="9525" marB="0" anchor="b"/>
                </a:tc>
              </a:tr>
              <a:tr h="707032">
                <a:tc>
                  <a:txBody>
                    <a:bodyPr/>
                    <a:lstStyle/>
                    <a:p>
                      <a:pPr algn="l" fontAlgn="b"/>
                      <a:r>
                        <a:rPr lang="en-US" sz="2200" u="none" strike="noStrike" spc="0" baseline="0">
                          <a:effectLst/>
                          <a:latin typeface="Arial" pitchFamily="34" charset="0"/>
                        </a:rPr>
                        <a:t>Abortion</a:t>
                      </a:r>
                      <a:endParaRPr lang="en-US" sz="2200" b="0" i="0" u="none" strike="noStrike" spc="0" baseline="0">
                        <a:solidFill>
                          <a:srgbClr val="000000"/>
                        </a:solidFill>
                        <a:effectLst/>
                        <a:latin typeface="Arial" pitchFamily="34" charset="0"/>
                      </a:endParaRPr>
                    </a:p>
                  </a:txBody>
                  <a:tcPr marL="9525" marR="9525" marT="9525" marB="0" anchor="b"/>
                </a:tc>
                <a:tc>
                  <a:txBody>
                    <a:bodyPr/>
                    <a:lstStyle/>
                    <a:p>
                      <a:pPr algn="l" fontAlgn="b"/>
                      <a:r>
                        <a:rPr lang="en-US" sz="2200" u="none" strike="noStrike" spc="0" baseline="0">
                          <a:effectLst/>
                          <a:latin typeface="Arial" pitchFamily="34" charset="0"/>
                        </a:rPr>
                        <a:t>154 (50.5%)</a:t>
                      </a:r>
                      <a:endParaRPr lang="en-US" sz="2200" b="0" i="0" u="none" strike="noStrike" spc="0" baseline="0">
                        <a:solidFill>
                          <a:srgbClr val="000000"/>
                        </a:solidFill>
                        <a:effectLst/>
                        <a:latin typeface="Arial" pitchFamily="34" charset="0"/>
                      </a:endParaRPr>
                    </a:p>
                  </a:txBody>
                  <a:tcPr marL="9525" marR="9525" marT="9525" marB="0" anchor="b"/>
                </a:tc>
              </a:tr>
              <a:tr h="707032">
                <a:tc>
                  <a:txBody>
                    <a:bodyPr/>
                    <a:lstStyle/>
                    <a:p>
                      <a:pPr algn="l" fontAlgn="b"/>
                      <a:r>
                        <a:rPr lang="en-US" sz="2200" u="none" strike="noStrike" spc="0" baseline="0" dirty="0">
                          <a:effectLst/>
                          <a:latin typeface="Arial" pitchFamily="34" charset="0"/>
                        </a:rPr>
                        <a:t>Miscarriage</a:t>
                      </a:r>
                      <a:endParaRPr lang="en-US" sz="2200" b="0" i="0" u="none" strike="noStrike" spc="0" baseline="0" dirty="0">
                        <a:solidFill>
                          <a:srgbClr val="000000"/>
                        </a:solidFill>
                        <a:effectLst/>
                        <a:latin typeface="Arial" pitchFamily="34" charset="0"/>
                      </a:endParaRPr>
                    </a:p>
                  </a:txBody>
                  <a:tcPr marL="9525" marR="9525" marT="9525" marB="0" anchor="b"/>
                </a:tc>
                <a:tc>
                  <a:txBody>
                    <a:bodyPr/>
                    <a:lstStyle/>
                    <a:p>
                      <a:pPr algn="l" fontAlgn="b"/>
                      <a:r>
                        <a:rPr lang="en-US" sz="2200" u="none" strike="noStrike" spc="0" baseline="0">
                          <a:effectLst/>
                          <a:latin typeface="Arial" pitchFamily="34" charset="0"/>
                        </a:rPr>
                        <a:t>119 (39.0%)</a:t>
                      </a:r>
                      <a:endParaRPr lang="en-US" sz="2200" b="0" i="0" u="none" strike="noStrike" spc="0" baseline="0">
                        <a:solidFill>
                          <a:srgbClr val="000000"/>
                        </a:solidFill>
                        <a:effectLst/>
                        <a:latin typeface="Arial" pitchFamily="34" charset="0"/>
                      </a:endParaRPr>
                    </a:p>
                  </a:txBody>
                  <a:tcPr marL="9525" marR="9525" marT="9525" marB="0" anchor="b"/>
                </a:tc>
              </a:tr>
              <a:tr h="707032">
                <a:tc>
                  <a:txBody>
                    <a:bodyPr/>
                    <a:lstStyle/>
                    <a:p>
                      <a:pPr algn="l" fontAlgn="b"/>
                      <a:r>
                        <a:rPr lang="en-US" sz="2200" u="none" strike="noStrike" spc="0" baseline="0">
                          <a:effectLst/>
                          <a:latin typeface="Arial" pitchFamily="34" charset="0"/>
                        </a:rPr>
                        <a:t>Stillbirth</a:t>
                      </a:r>
                      <a:endParaRPr lang="en-US" sz="2200" b="0" i="0" u="none" strike="noStrike" spc="0" baseline="0">
                        <a:solidFill>
                          <a:srgbClr val="000000"/>
                        </a:solidFill>
                        <a:effectLst/>
                        <a:latin typeface="Arial" pitchFamily="34" charset="0"/>
                      </a:endParaRPr>
                    </a:p>
                  </a:txBody>
                  <a:tcPr marL="9525" marR="9525" marT="9525" marB="0" anchor="b"/>
                </a:tc>
                <a:tc>
                  <a:txBody>
                    <a:bodyPr/>
                    <a:lstStyle/>
                    <a:p>
                      <a:pPr algn="l" fontAlgn="b"/>
                      <a:r>
                        <a:rPr lang="en-US" sz="2200" u="none" strike="noStrike" spc="0" baseline="0">
                          <a:effectLst/>
                          <a:latin typeface="Arial" pitchFamily="34" charset="0"/>
                        </a:rPr>
                        <a:t>13 (4.3%)</a:t>
                      </a:r>
                      <a:endParaRPr lang="en-US" sz="2200" b="0" i="0" u="none" strike="noStrike" spc="0" baseline="0">
                        <a:solidFill>
                          <a:srgbClr val="000000"/>
                        </a:solidFill>
                        <a:effectLst/>
                        <a:latin typeface="Arial" pitchFamily="34" charset="0"/>
                      </a:endParaRPr>
                    </a:p>
                  </a:txBody>
                  <a:tcPr marL="9525" marR="9525" marT="9525" marB="0" anchor="b"/>
                </a:tc>
              </a:tr>
              <a:tr h="707032">
                <a:tc>
                  <a:txBody>
                    <a:bodyPr/>
                    <a:lstStyle/>
                    <a:p>
                      <a:pPr algn="l" fontAlgn="b"/>
                      <a:r>
                        <a:rPr lang="en-US" sz="2200" u="none" strike="noStrike" spc="0" baseline="0">
                          <a:effectLst/>
                          <a:latin typeface="Arial" pitchFamily="34" charset="0"/>
                        </a:rPr>
                        <a:t>Premature infant who survived</a:t>
                      </a:r>
                      <a:endParaRPr lang="en-US" sz="2200" b="0" i="0" u="none" strike="noStrike" spc="0" baseline="0">
                        <a:solidFill>
                          <a:srgbClr val="000000"/>
                        </a:solidFill>
                        <a:effectLst/>
                        <a:latin typeface="Arial" pitchFamily="34" charset="0"/>
                      </a:endParaRPr>
                    </a:p>
                  </a:txBody>
                  <a:tcPr marL="9525" marR="9525" marT="9525" marB="0" anchor="b"/>
                </a:tc>
                <a:tc>
                  <a:txBody>
                    <a:bodyPr/>
                    <a:lstStyle/>
                    <a:p>
                      <a:pPr algn="l" fontAlgn="b"/>
                      <a:r>
                        <a:rPr lang="en-US" sz="2200" u="none" strike="noStrike" spc="0" baseline="0" dirty="0">
                          <a:effectLst/>
                          <a:latin typeface="Arial" pitchFamily="34" charset="0"/>
                        </a:rPr>
                        <a:t>71 (23.4%)</a:t>
                      </a:r>
                      <a:endParaRPr lang="en-US" sz="2200" b="0" i="0" u="none" strike="noStrike" spc="0" baseline="0" dirty="0">
                        <a:solidFill>
                          <a:srgbClr val="000000"/>
                        </a:solidFill>
                        <a:effectLst/>
                        <a:latin typeface="Arial" pitchFamily="34" charset="0"/>
                      </a:endParaRPr>
                    </a:p>
                  </a:txBody>
                  <a:tcPr marL="9525" marR="9525" marT="9525" marB="0" anchor="b"/>
                </a:tc>
              </a:tr>
            </a:tbl>
          </a:graphicData>
        </a:graphic>
      </p:graphicFrame>
      <p:sp>
        <p:nvSpPr>
          <p:cNvPr id="50" name="Rectangle 4025"/>
          <p:cNvSpPr>
            <a:spLocks noChangeArrowheads="1"/>
          </p:cNvSpPr>
          <p:nvPr/>
        </p:nvSpPr>
        <p:spPr bwMode="auto">
          <a:xfrm>
            <a:off x="1185863" y="15863888"/>
            <a:ext cx="14174787" cy="519112"/>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dirty="0">
                <a:latin typeface="Arial" charset="0"/>
              </a:rPr>
              <a:t>METHODS</a:t>
            </a:r>
            <a:endParaRPr lang="en-US" altLang="en-US" sz="2800" u="sng" dirty="0">
              <a:latin typeface="Arial" charset="0"/>
            </a:endParaRPr>
          </a:p>
        </p:txBody>
      </p:sp>
      <p:sp>
        <p:nvSpPr>
          <p:cNvPr id="51" name="Text Box 2853"/>
          <p:cNvSpPr txBox="1">
            <a:spLocks noChangeArrowheads="1"/>
          </p:cNvSpPr>
          <p:nvPr/>
        </p:nvSpPr>
        <p:spPr bwMode="auto">
          <a:xfrm>
            <a:off x="1185863" y="17166201"/>
            <a:ext cx="14174787" cy="11942199"/>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dirty="0">
                <a:solidFill>
                  <a:schemeClr val="accent2"/>
                </a:solidFill>
                <a:latin typeface="Arial Unicode MS" pitchFamily="34" charset="-128"/>
                <a:cs typeface="Times New Roman" pitchFamily="18" charset="0"/>
              </a:rPr>
              <a:t>Design</a:t>
            </a: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Secondary data </a:t>
            </a:r>
            <a:r>
              <a:rPr lang="en-US" altLang="en-US" sz="2800" b="0" dirty="0" smtClean="0">
                <a:solidFill>
                  <a:schemeClr val="accent2"/>
                </a:solidFill>
                <a:latin typeface="Arial Unicode MS" pitchFamily="34" charset="-128"/>
                <a:cs typeface="Times New Roman" pitchFamily="18" charset="0"/>
                <a:sym typeface="Symbol" pitchFamily="18" charset="2"/>
              </a:rPr>
              <a:t>analysis of NIDA CTN 0015</a:t>
            </a:r>
            <a:endParaRPr lang="en-US" altLang="en-US" sz="2800" b="0" dirty="0">
              <a:solidFill>
                <a:schemeClr val="accent2"/>
              </a:solidFill>
              <a:latin typeface="Arial Unicode MS" pitchFamily="34" charset="-128"/>
              <a:cs typeface="Times New Roman" pitchFamily="18" charset="0"/>
              <a:sym typeface="Symbol" pitchFamily="18" charset="2"/>
            </a:endParaRP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Randomized </a:t>
            </a:r>
            <a:r>
              <a:rPr lang="en-US" altLang="en-US" sz="2800" b="0" dirty="0">
                <a:solidFill>
                  <a:schemeClr val="accent2"/>
                </a:solidFill>
                <a:latin typeface="Arial Unicode MS" pitchFamily="34" charset="-128"/>
                <a:cs typeface="Times New Roman" pitchFamily="18" charset="0"/>
                <a:sym typeface="Symbol" pitchFamily="18" charset="2"/>
              </a:rPr>
              <a:t>controlled </a:t>
            </a:r>
            <a:r>
              <a:rPr lang="en-US" altLang="en-US" sz="2800" b="0" dirty="0" smtClean="0">
                <a:solidFill>
                  <a:schemeClr val="accent2"/>
                </a:solidFill>
                <a:latin typeface="Arial Unicode MS" pitchFamily="34" charset="-128"/>
                <a:cs typeface="Times New Roman" pitchFamily="18" charset="0"/>
                <a:sym typeface="Symbol" pitchFamily="18" charset="2"/>
              </a:rPr>
              <a:t>trial </a:t>
            </a:r>
            <a:r>
              <a:rPr lang="en-US" altLang="en-US" sz="2800" b="0" dirty="0">
                <a:solidFill>
                  <a:schemeClr val="accent2"/>
                </a:solidFill>
                <a:latin typeface="Arial Unicode MS" pitchFamily="34" charset="-128"/>
                <a:cs typeface="Times New Roman" pitchFamily="18" charset="0"/>
                <a:sym typeface="Symbol" pitchFamily="18" charset="2"/>
              </a:rPr>
              <a:t>for </a:t>
            </a:r>
            <a:r>
              <a:rPr lang="en-US" altLang="en-US" sz="2800" b="0" dirty="0" smtClean="0">
                <a:solidFill>
                  <a:schemeClr val="accent2"/>
                </a:solidFill>
                <a:latin typeface="Arial Unicode MS" pitchFamily="34" charset="-128"/>
                <a:cs typeface="Times New Roman" pitchFamily="18" charset="0"/>
                <a:sym typeface="Symbol" pitchFamily="18" charset="2"/>
              </a:rPr>
              <a:t>treatment of women with comorbid substance use disorder (SUD) and post-traumatic stress disorder (PTSD).</a:t>
            </a: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Between 2004-2006, 353 women were randomized to two study arms:</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Seeking Safety (twelve bi-weekly group sessions), an integrated </a:t>
            </a:r>
            <a:r>
              <a:rPr lang="en-US" altLang="en-US" sz="2800" b="0" dirty="0" err="1">
                <a:solidFill>
                  <a:schemeClr val="accent2"/>
                </a:solidFill>
                <a:latin typeface="Arial Unicode MS" pitchFamily="34" charset="-128"/>
                <a:cs typeface="Times New Roman" pitchFamily="18" charset="0"/>
                <a:sym typeface="Symbol" pitchFamily="18" charset="2"/>
              </a:rPr>
              <a:t>manualized</a:t>
            </a:r>
            <a:r>
              <a:rPr lang="en-US" altLang="en-US" sz="2800" b="0" dirty="0">
                <a:solidFill>
                  <a:schemeClr val="accent2"/>
                </a:solidFill>
                <a:latin typeface="Arial Unicode MS" pitchFamily="34" charset="-128"/>
                <a:cs typeface="Times New Roman" pitchFamily="18" charset="0"/>
                <a:sym typeface="Symbol" pitchFamily="18" charset="2"/>
              </a:rPr>
              <a:t> intervention using cognitive behavioral strategies to address both trauma and substance use </a:t>
            </a:r>
            <a:r>
              <a:rPr lang="en-US" altLang="en-US" sz="2800" b="0" dirty="0" smtClean="0">
                <a:solidFill>
                  <a:schemeClr val="accent2"/>
                </a:solidFill>
                <a:latin typeface="Arial Unicode MS" pitchFamily="34" charset="-128"/>
                <a:cs typeface="Times New Roman" pitchFamily="18" charset="0"/>
                <a:sym typeface="Symbol" pitchFamily="18" charset="2"/>
              </a:rPr>
              <a:t>disorders.</a:t>
            </a:r>
          </a:p>
          <a:p>
            <a:pPr lvl="2">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Women’s Health Education (twelve bi-weekly group sessions), a non-specific short term </a:t>
            </a:r>
            <a:r>
              <a:rPr lang="en-US" altLang="en-US" sz="2800" b="0" dirty="0" err="1" smtClean="0">
                <a:solidFill>
                  <a:schemeClr val="accent2"/>
                </a:solidFill>
                <a:latin typeface="Arial Unicode MS" pitchFamily="34" charset="-128"/>
                <a:cs typeface="Times New Roman" pitchFamily="18" charset="0"/>
                <a:sym typeface="Symbol" pitchFamily="18" charset="2"/>
              </a:rPr>
              <a:t>manualized</a:t>
            </a:r>
            <a:r>
              <a:rPr lang="en-US" altLang="en-US" sz="2800" b="0" dirty="0" smtClean="0">
                <a:solidFill>
                  <a:schemeClr val="accent2"/>
                </a:solidFill>
                <a:latin typeface="Arial Unicode MS" pitchFamily="34" charset="-128"/>
                <a:cs typeface="Times New Roman" pitchFamily="18" charset="0"/>
                <a:sym typeface="Symbol" pitchFamily="18" charset="2"/>
              </a:rPr>
              <a:t> treatment focusing on women’s health (including anatomy/physiology, pregnancy, childbirth, sexually transmitted diseases, HIV, and AIDS).</a:t>
            </a: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Follow-up visits were scheduled at 1 week, 3 months, 6 months, and 12 months post treatment.</a:t>
            </a:r>
            <a:endParaRPr lang="en-US" altLang="en-US" sz="2800" b="0" dirty="0">
              <a:solidFill>
                <a:schemeClr val="accent2"/>
              </a:solidFill>
              <a:latin typeface="Arial Unicode MS" pitchFamily="34" charset="-128"/>
              <a:cs typeface="Times New Roman" pitchFamily="18" charset="0"/>
              <a:sym typeface="Symbol" pitchFamily="18" charset="2"/>
            </a:endParaRPr>
          </a:p>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sym typeface="Symbol" pitchFamily="18" charset="2"/>
              </a:rPr>
              <a:t>Study </a:t>
            </a:r>
            <a:r>
              <a:rPr lang="en-US" altLang="en-US" sz="2800" dirty="0">
                <a:solidFill>
                  <a:schemeClr val="accent2"/>
                </a:solidFill>
                <a:latin typeface="Arial Unicode MS" pitchFamily="34" charset="-128"/>
                <a:cs typeface="Times New Roman" pitchFamily="18" charset="0"/>
                <a:sym typeface="Symbol" pitchFamily="18" charset="2"/>
              </a:rPr>
              <a:t>Population</a:t>
            </a: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Female outpatients presenting for treatment at seven community treatment centers in the United States</a:t>
            </a:r>
            <a:endParaRPr lang="en-US" altLang="en-US" sz="2800" b="0" dirty="0">
              <a:solidFill>
                <a:schemeClr val="accent2"/>
              </a:solidFill>
              <a:latin typeface="Arial Unicode MS" pitchFamily="34" charset="-128"/>
              <a:cs typeface="Times New Roman" pitchFamily="18" charset="0"/>
              <a:sym typeface="Symbol" pitchFamily="18" charset="2"/>
            </a:endParaRPr>
          </a:p>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rPr>
              <a:t>Definition </a:t>
            </a:r>
            <a:r>
              <a:rPr lang="en-US" altLang="en-US" sz="2800" dirty="0">
                <a:solidFill>
                  <a:schemeClr val="accent2"/>
                </a:solidFill>
                <a:latin typeface="Arial Unicode MS" pitchFamily="34" charset="-128"/>
                <a:cs typeface="Times New Roman" pitchFamily="18" charset="0"/>
              </a:rPr>
              <a:t>of adverse pregnancy outcomes</a:t>
            </a: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Basic details of reproductive history collected in an addendum to ASI-Lite:  Age at menarche, pregnancy history, number of babies born who later died, number of abortions, number of </a:t>
            </a:r>
            <a:r>
              <a:rPr lang="en-US" altLang="en-US" sz="2800" b="0" dirty="0" smtClean="0">
                <a:solidFill>
                  <a:schemeClr val="accent2"/>
                </a:solidFill>
                <a:latin typeface="Arial Unicode MS" pitchFamily="34" charset="-128"/>
                <a:cs typeface="Times New Roman" pitchFamily="18" charset="0"/>
                <a:sym typeface="Symbol" pitchFamily="18" charset="2"/>
              </a:rPr>
              <a:t>miscarriages, </a:t>
            </a:r>
            <a:r>
              <a:rPr lang="en-US" altLang="en-US" sz="2800" b="0" dirty="0">
                <a:solidFill>
                  <a:schemeClr val="accent2"/>
                </a:solidFill>
                <a:latin typeface="Arial Unicode MS" pitchFamily="34" charset="-128"/>
                <a:cs typeface="Times New Roman" pitchFamily="18" charset="0"/>
                <a:sym typeface="Symbol" pitchFamily="18" charset="2"/>
              </a:rPr>
              <a:t>number of stillbirths, number of premature births, and drug use during pregnancy.</a:t>
            </a: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We defined a history of adverse pregnancy outcomes in two ways.</a:t>
            </a:r>
          </a:p>
          <a:p>
            <a:pPr lvl="2">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Reporting at least one of the adverse outcomes, or</a:t>
            </a:r>
          </a:p>
          <a:p>
            <a:pPr lvl="2">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Reporting any adverse outcome other than </a:t>
            </a:r>
            <a:r>
              <a:rPr lang="en-US" altLang="en-US" sz="2800" b="0" dirty="0" smtClean="0">
                <a:solidFill>
                  <a:schemeClr val="accent2"/>
                </a:solidFill>
                <a:latin typeface="Arial Unicode MS" pitchFamily="34" charset="-128"/>
                <a:cs typeface="Times New Roman" pitchFamily="18" charset="0"/>
                <a:sym typeface="Symbol" pitchFamily="18" charset="2"/>
              </a:rPr>
              <a:t>miscarriage</a:t>
            </a:r>
            <a:endParaRPr lang="en-US" altLang="en-US" sz="2800" b="0" u="sng" dirty="0">
              <a:solidFill>
                <a:schemeClr val="accent2"/>
              </a:solidFill>
              <a:latin typeface="Arial Unicode MS" pitchFamily="34" charset="-128"/>
              <a:cs typeface="Times New Roman" pitchFamily="18" charset="0"/>
            </a:endParaRPr>
          </a:p>
        </p:txBody>
      </p:sp>
      <p:sp>
        <p:nvSpPr>
          <p:cNvPr id="52" name="Rectangle 3080"/>
          <p:cNvSpPr>
            <a:spLocks noChangeArrowheads="1"/>
          </p:cNvSpPr>
          <p:nvPr/>
        </p:nvSpPr>
        <p:spPr bwMode="auto">
          <a:xfrm>
            <a:off x="16687800" y="18516600"/>
            <a:ext cx="11201399" cy="519113"/>
          </a:xfrm>
          <a:prstGeom prst="rect">
            <a:avLst/>
          </a:prstGeom>
          <a:solidFill>
            <a:srgbClr val="00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3300"/>
                  </a:outerShdw>
                </a:effectLst>
              </a14:hiddenEffects>
            </a:ext>
          </a:extLst>
        </p:spPr>
        <p:txBody>
          <a:bodyPr wrap="square">
            <a:spAutoFit/>
          </a:bodyPr>
          <a:lstStyle/>
          <a:p>
            <a:pPr algn="ctr"/>
            <a:r>
              <a:rPr lang="en-US" altLang="en-US" sz="2800">
                <a:latin typeface="Arial" charset="0"/>
              </a:rPr>
              <a:t>RESULTS</a:t>
            </a:r>
            <a:endParaRPr lang="en-US" altLang="en-US" sz="2800" u="sng">
              <a:latin typeface="Arial" charset="0"/>
            </a:endParaRPr>
          </a:p>
        </p:txBody>
      </p:sp>
      <p:sp>
        <p:nvSpPr>
          <p:cNvPr id="53" name="Text Box 2853"/>
          <p:cNvSpPr txBox="1">
            <a:spLocks noChangeArrowheads="1"/>
          </p:cNvSpPr>
          <p:nvPr/>
        </p:nvSpPr>
        <p:spPr bwMode="auto">
          <a:xfrm>
            <a:off x="16687800" y="19378644"/>
            <a:ext cx="11201399" cy="599595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9231" tIns="24616" rIns="49231" bIns="24616">
            <a:spAutoFit/>
          </a:bodyPr>
          <a:lstStyle>
            <a:lvl1pPr marL="228600" indent="-228600" defTabSz="492125">
              <a:tabLst>
                <a:tab pos="2279650" algn="l"/>
                <a:tab pos="4516438" algn="l"/>
              </a:tabLst>
              <a:defRPr sz="2400">
                <a:solidFill>
                  <a:schemeClr val="tx1"/>
                </a:solidFill>
                <a:latin typeface="Haettenschweiler" pitchFamily="34" charset="0"/>
              </a:defRPr>
            </a:lvl1pPr>
            <a:lvl2pPr marL="514350" indent="-171450" defTabSz="492125">
              <a:tabLst>
                <a:tab pos="2279650" algn="l"/>
                <a:tab pos="4516438" algn="l"/>
              </a:tabLst>
              <a:defRPr sz="2400">
                <a:solidFill>
                  <a:schemeClr val="tx1"/>
                </a:solidFill>
                <a:latin typeface="Haettenschweiler" pitchFamily="34" charset="0"/>
              </a:defRPr>
            </a:lvl2pPr>
            <a:lvl3pPr marL="798513" indent="-169863" defTabSz="492125">
              <a:tabLst>
                <a:tab pos="2279650" algn="l"/>
                <a:tab pos="4516438" algn="l"/>
              </a:tabLst>
              <a:defRPr sz="2400">
                <a:solidFill>
                  <a:schemeClr val="tx1"/>
                </a:solidFill>
                <a:latin typeface="Haettenschweiler" pitchFamily="34" charset="0"/>
              </a:defRPr>
            </a:lvl3pPr>
            <a:lvl4pPr marL="912813" defTabSz="492125">
              <a:tabLst>
                <a:tab pos="2279650" algn="l"/>
                <a:tab pos="4516438" algn="l"/>
              </a:tabLst>
              <a:defRPr sz="2400">
                <a:solidFill>
                  <a:schemeClr val="tx1"/>
                </a:solidFill>
                <a:latin typeface="Haettenschweiler" pitchFamily="34" charset="0"/>
              </a:defRPr>
            </a:lvl4pPr>
            <a:lvl5pPr marL="1027113" defTabSz="492125">
              <a:tabLst>
                <a:tab pos="2279650" algn="l"/>
                <a:tab pos="4516438" algn="l"/>
              </a:tabLst>
              <a:defRPr sz="2400">
                <a:solidFill>
                  <a:schemeClr val="tx1"/>
                </a:solidFill>
                <a:latin typeface="Haettenschweiler" pitchFamily="34" charset="0"/>
              </a:defRPr>
            </a:lvl5pPr>
            <a:lvl6pPr marL="14843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6pPr>
            <a:lvl7pPr marL="19415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7pPr>
            <a:lvl8pPr marL="23987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8pPr>
            <a:lvl9pPr marL="2855913" defTabSz="492125" eaLnBrk="0" fontAlgn="base" hangingPunct="0">
              <a:spcBef>
                <a:spcPct val="0"/>
              </a:spcBef>
              <a:spcAft>
                <a:spcPct val="0"/>
              </a:spcAft>
              <a:tabLst>
                <a:tab pos="2279650" algn="l"/>
                <a:tab pos="4516438" algn="l"/>
              </a:tabLst>
              <a:defRPr sz="2400">
                <a:solidFill>
                  <a:schemeClr val="tx1"/>
                </a:solidFill>
                <a:latin typeface="Haettenschweiler" pitchFamily="34" charset="0"/>
              </a:defRPr>
            </a:lvl9pPr>
          </a:lstStyle>
          <a:p>
            <a:pPr>
              <a:spcAft>
                <a:spcPct val="20000"/>
              </a:spcAft>
              <a:buFont typeface="Wingdings" pitchFamily="2" charset="2"/>
              <a:buChar char="§"/>
            </a:pPr>
            <a:r>
              <a:rPr lang="en-US" altLang="en-US" sz="2800" dirty="0" smtClean="0">
                <a:solidFill>
                  <a:schemeClr val="accent2"/>
                </a:solidFill>
                <a:latin typeface="Arial Unicode MS" pitchFamily="34" charset="-128"/>
                <a:cs typeface="Times New Roman" pitchFamily="18" charset="0"/>
                <a:sym typeface="Symbol" pitchFamily="18" charset="2"/>
              </a:rPr>
              <a:t>Baseline characteristics</a:t>
            </a:r>
            <a:endParaRPr lang="en-US" altLang="en-US" sz="2800" b="0" dirty="0">
              <a:solidFill>
                <a:schemeClr val="accent2"/>
              </a:solidFill>
              <a:latin typeface="Arial Unicode MS" pitchFamily="34" charset="-128"/>
              <a:cs typeface="Times New Roman" pitchFamily="18" charset="0"/>
              <a:sym typeface="Symbol" pitchFamily="18" charset="2"/>
            </a:endParaRPr>
          </a:p>
          <a:p>
            <a:pPr lvl="1">
              <a:spcAft>
                <a:spcPct val="20000"/>
              </a:spcAft>
              <a:buClr>
                <a:srgbClr val="CC0000"/>
              </a:buClr>
              <a:buFontTx/>
              <a:buChar char="•"/>
            </a:pPr>
            <a:r>
              <a:rPr lang="en-US" altLang="en-US" sz="2800" b="0" dirty="0" smtClean="0">
                <a:solidFill>
                  <a:schemeClr val="accent2"/>
                </a:solidFill>
                <a:latin typeface="Arial Unicode MS" pitchFamily="34" charset="-128"/>
                <a:cs typeface="Times New Roman" pitchFamily="18" charset="0"/>
                <a:sym typeface="Symbol" pitchFamily="18" charset="2"/>
              </a:rPr>
              <a:t>Most women (328/353) had been pregnant.  Most of these women reported at least one adverse reproductive outcome </a:t>
            </a:r>
            <a:r>
              <a:rPr lang="en-US" altLang="en-US" sz="2800" u="sng" dirty="0" smtClean="0">
                <a:solidFill>
                  <a:schemeClr val="accent2"/>
                </a:solidFill>
                <a:latin typeface="Arial Unicode MS" pitchFamily="34" charset="-128"/>
                <a:cs typeface="Times New Roman" pitchFamily="18" charset="0"/>
                <a:sym typeface="Symbol" pitchFamily="18" charset="2"/>
              </a:rPr>
              <a:t>(Table </a:t>
            </a:r>
            <a:r>
              <a:rPr lang="en-US" altLang="en-US" sz="2800" u="sng" dirty="0">
                <a:solidFill>
                  <a:schemeClr val="accent2"/>
                </a:solidFill>
                <a:latin typeface="Arial Unicode MS" pitchFamily="34" charset="-128"/>
                <a:cs typeface="Times New Roman" pitchFamily="18" charset="0"/>
                <a:sym typeface="Symbol" pitchFamily="18" charset="2"/>
              </a:rPr>
              <a:t>1)</a:t>
            </a: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Treatment-seeking women with PTSD and SUD experienced medical problems on an average of 10.1 days out of the previous 30 days (10.5 vs. 9.6 days, p=0.44, in women with and without adverse reproductive history, respectively)</a:t>
            </a:r>
          </a:p>
          <a:p>
            <a:pPr lvl="1">
              <a:spcAft>
                <a:spcPct val="20000"/>
              </a:spcAft>
              <a:buClr>
                <a:srgbClr val="CC0000"/>
              </a:buClr>
              <a:buFontTx/>
              <a:buChar char="•"/>
            </a:pPr>
            <a:r>
              <a:rPr lang="en-US" altLang="en-US" sz="2800" b="0" dirty="0">
                <a:solidFill>
                  <a:schemeClr val="accent2"/>
                </a:solidFill>
                <a:latin typeface="Arial Unicode MS" pitchFamily="34" charset="-128"/>
                <a:cs typeface="Times New Roman" pitchFamily="18" charset="0"/>
                <a:sym typeface="Symbol" pitchFamily="18" charset="2"/>
              </a:rPr>
              <a:t>Most women rated their overall health as fair to good.  However, most women agreed that they were “somewhat ill”, and that they had been “feeling bad lately” </a:t>
            </a:r>
            <a:r>
              <a:rPr lang="en-US" altLang="en-US" sz="2800" u="sng" dirty="0">
                <a:solidFill>
                  <a:schemeClr val="accent2"/>
                </a:solidFill>
                <a:latin typeface="Arial Unicode MS" pitchFamily="34" charset="-128"/>
                <a:cs typeface="Times New Roman" pitchFamily="18" charset="0"/>
                <a:sym typeface="Symbol" pitchFamily="18" charset="2"/>
              </a:rPr>
              <a:t>(Table 2)</a:t>
            </a:r>
            <a:r>
              <a:rPr lang="en-US" altLang="en-US" sz="2800" b="0" dirty="0">
                <a:solidFill>
                  <a:schemeClr val="accent2"/>
                </a:solidFill>
                <a:latin typeface="Arial Unicode MS" pitchFamily="34" charset="-128"/>
                <a:cs typeface="Times New Roman" pitchFamily="18" charset="0"/>
                <a:sym typeface="Symbol" pitchFamily="18" charset="2"/>
              </a:rPr>
              <a:t>.  No significant differences were observed at baseline between women with and without adverse reproductive history.</a:t>
            </a:r>
          </a:p>
          <a:p>
            <a:pPr lvl="1">
              <a:spcAft>
                <a:spcPct val="20000"/>
              </a:spcAft>
              <a:buClr>
                <a:srgbClr val="CC0000"/>
              </a:buClr>
              <a:buFontTx/>
              <a:buChar char="•"/>
            </a:pPr>
            <a:endParaRPr lang="en-US" altLang="en-US" sz="2800" b="0" u="sng" dirty="0">
              <a:solidFill>
                <a:schemeClr val="accent2"/>
              </a:solidFill>
              <a:latin typeface="Arial Unicode MS" pitchFamily="34" charset="-128"/>
              <a:cs typeface="Times New Roman"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aettenschweiler"/>
        <a:ea typeface=""/>
        <a:cs typeface=""/>
      </a:majorFont>
      <a:minorFont>
        <a:latin typeface="Haettenschweile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rgbClr val="0D3315">
                <a:gamma/>
                <a:shade val="46275"/>
                <a:invGamma/>
              </a:srgbClr>
            </a:gs>
            <a:gs pos="100000">
              <a:srgbClr val="0D3315"/>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600" b="1" i="0" u="none" strike="noStrike" cap="none" normalizeH="0" baseline="0" smtClean="0">
            <a:ln>
              <a:noFill/>
            </a:ln>
            <a:solidFill>
              <a:schemeClr val="bg1"/>
            </a:solidFill>
            <a:effectLst/>
            <a:latin typeface="Haettenschweiler" pitchFamily="34" charset="0"/>
          </a:defRPr>
        </a:defPPr>
      </a:lstStyle>
    </a:spDef>
    <a:lnDef>
      <a:spPr bwMode="auto">
        <a:xfrm>
          <a:off x="0" y="0"/>
          <a:ext cx="1" cy="1"/>
        </a:xfrm>
        <a:custGeom>
          <a:avLst/>
          <a:gdLst/>
          <a:ahLst/>
          <a:cxnLst/>
          <a:rect l="0" t="0" r="0" b="0"/>
          <a:pathLst/>
        </a:custGeom>
        <a:gradFill rotWithShape="0">
          <a:gsLst>
            <a:gs pos="0">
              <a:srgbClr val="0D3315">
                <a:gamma/>
                <a:shade val="46275"/>
                <a:invGamma/>
              </a:srgbClr>
            </a:gs>
            <a:gs pos="100000">
              <a:srgbClr val="0D3315"/>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600" b="1" i="0" u="none" strike="noStrike" cap="none" normalizeH="0" baseline="0" smtClean="0">
            <a:ln>
              <a:noFill/>
            </a:ln>
            <a:solidFill>
              <a:schemeClr val="bg1"/>
            </a:solidFill>
            <a:effectLst/>
            <a:latin typeface="Haettenschweiler"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19625</TotalTime>
  <Words>1367</Words>
  <Application>Microsoft Office PowerPoint</Application>
  <PresentationFormat>Custom</PresentationFormat>
  <Paragraphs>133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Personal Use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Jeffrey E. Korte</dc:creator>
  <cp:lastModifiedBy>Meg Brunner</cp:lastModifiedBy>
  <cp:revision>734</cp:revision>
  <cp:lastPrinted>2001-06-03T20:03:57Z</cp:lastPrinted>
  <dcterms:created xsi:type="dcterms:W3CDTF">2000-03-12T16:37:25Z</dcterms:created>
  <dcterms:modified xsi:type="dcterms:W3CDTF">2012-08-16T18:16:00Z</dcterms:modified>
</cp:coreProperties>
</file>