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58" r:id="rId5"/>
    <p:sldId id="270" r:id="rId6"/>
    <p:sldId id="264" r:id="rId7"/>
    <p:sldId id="268" r:id="rId8"/>
    <p:sldId id="266" r:id="rId9"/>
    <p:sldId id="260" r:id="rId10"/>
    <p:sldId id="267" r:id="rId11"/>
    <p:sldId id="271" r:id="rId12"/>
    <p:sldId id="276" r:id="rId13"/>
    <p:sldId id="277" r:id="rId14"/>
    <p:sldId id="278" r:id="rId15"/>
    <p:sldId id="279" r:id="rId16"/>
    <p:sldId id="280" r:id="rId17"/>
    <p:sldId id="269" r:id="rId18"/>
    <p:sldId id="275" r:id="rId19"/>
    <p:sldId id="274" r:id="rId20"/>
    <p:sldId id="281" r:id="rId21"/>
    <p:sldId id="282" r:id="rId22"/>
    <p:sldId id="283" r:id="rId23"/>
    <p:sldId id="284" r:id="rId24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8A45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535" autoAdjust="0"/>
  </p:normalViewPr>
  <p:slideViewPr>
    <p:cSldViewPr>
      <p:cViewPr>
        <p:scale>
          <a:sx n="60" d="100"/>
          <a:sy n="60" d="100"/>
        </p:scale>
        <p:origin x="-95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4"/>
          <c:dPt>
            <c:idx val="0"/>
            <c:bubble3D val="0"/>
            <c:explosion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0"/>
            <c:spPr>
              <a:solidFill>
                <a:srgbClr val="C00000"/>
              </a:solidFill>
            </c:spPr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896</c:v>
                </c:pt>
                <c:pt idx="1">
                  <c:v>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105314960629802"/>
          <c:y val="0.37263382774827603"/>
          <c:w val="0.20894685039370101"/>
          <c:h val="0.21107444016306501"/>
        </c:manualLayout>
      </c:layout>
      <c:overlay val="0"/>
      <c:txPr>
        <a:bodyPr/>
        <a:lstStyle/>
        <a:p>
          <a:pPr>
            <a:defRPr sz="105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66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cat>
            <c:strRef>
              <c:f>Sheet1!$A$2:$A$9</c:f>
              <c:strCache>
                <c:ptCount val="7"/>
                <c:pt idx="0">
                  <c:v>1-11 Years Education</c:v>
                </c:pt>
                <c:pt idx="1">
                  <c:v>GED/12 Years Education</c:v>
                </c:pt>
                <c:pt idx="2">
                  <c:v>Some College</c:v>
                </c:pt>
                <c:pt idx="3">
                  <c:v>College Degree</c:v>
                </c:pt>
                <c:pt idx="4">
                  <c:v>Some Graduate</c:v>
                </c:pt>
                <c:pt idx="5">
                  <c:v>Graduate Degree</c:v>
                </c:pt>
                <c:pt idx="6">
                  <c:v>Post Graduate Degree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408</c:v>
                </c:pt>
                <c:pt idx="1">
                  <c:v>417</c:v>
                </c:pt>
                <c:pt idx="2">
                  <c:v>338</c:v>
                </c:pt>
                <c:pt idx="3">
                  <c:v>94</c:v>
                </c:pt>
                <c:pt idx="4">
                  <c:v>10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800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800"/>
            </a:pPr>
            <a:endParaRPr lang="en-US"/>
          </a:p>
        </c:txPr>
      </c:legendEntry>
      <c:legendEntry>
        <c:idx val="7"/>
        <c:delete val="1"/>
      </c:legendEntry>
      <c:layout>
        <c:manualLayout>
          <c:xMode val="edge"/>
          <c:yMode val="edge"/>
          <c:x val="0.658523153355833"/>
          <c:y val="0.105767422728876"/>
          <c:w val="0.33860329958755297"/>
          <c:h val="0.8938506287460340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0.49074</cdr:x>
      <cdr:y>0.43774</cdr:y>
    </cdr:from>
    <cdr:to>
      <cdr:x>0.71186</cdr:x>
      <cdr:y>0.50509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6268" y="1981195"/>
          <a:ext cx="994132" cy="3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70%</a:t>
          </a:r>
          <a:endParaRPr lang="en-US" b="1" dirty="0"/>
        </a:p>
      </cdr:txBody>
    </cdr:sp>
  </cdr:relSizeAnchor>
  <cdr:relSizeAnchor xmlns:cdr="http://schemas.openxmlformats.org/drawingml/2006/chartDrawing">
    <cdr:from>
      <cdr:x>0.16949</cdr:x>
      <cdr:y>0.35356</cdr:y>
    </cdr:from>
    <cdr:to>
      <cdr:x>0.35185</cdr:x>
      <cdr:y>0.43774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1600199"/>
          <a:ext cx="819847" cy="380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30%</a:t>
          </a:r>
          <a:endParaRPr lang="en-US" b="1" dirty="0"/>
        </a:p>
      </cdr:txBody>
    </cdr:sp>
  </cdr:relSizeAnchor>
  <cdr:relSizeAnchor xmlns:cdr="http://schemas.openxmlformats.org/drawingml/2006/chartDrawing">
    <cdr:from>
      <cdr:x>0.18421</cdr:x>
      <cdr:y>0.82927</cdr:y>
    </cdr:from>
    <cdr:to>
      <cdr:x>0.49761</cdr:x>
      <cdr:y>0.8945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3400" y="2590800"/>
          <a:ext cx="907478" cy="203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Gender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0.9403</cdr:y>
    </cdr:from>
    <cdr:to>
      <cdr:x>0.61017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0" y="4800600"/>
          <a:ext cx="2743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 dirty="0"/>
        </a:p>
      </cdr:txBody>
    </cdr:sp>
  </cdr:relSizeAnchor>
  <cdr:relSizeAnchor xmlns:cdr="http://schemas.openxmlformats.org/drawingml/2006/chartDrawing">
    <cdr:from>
      <cdr:x>0.32653</cdr:x>
      <cdr:y>0.66667</cdr:y>
    </cdr:from>
    <cdr:to>
      <cdr:x>0.4898</cdr:x>
      <cdr:y>0.75758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219200" y="16764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32%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0.42</cdr:x>
      <cdr:y>0.34211</cdr:y>
    </cdr:from>
    <cdr:to>
      <cdr:x>0.54</cdr:x>
      <cdr:y>0.42105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990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32%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0.1</cdr:x>
      <cdr:y>0.42105</cdr:y>
    </cdr:from>
    <cdr:to>
      <cdr:x>0.3</cdr:x>
      <cdr:y>0.5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1000" y="12192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26%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0.24</cdr:x>
      <cdr:y>0.23684</cdr:y>
    </cdr:from>
    <cdr:to>
      <cdr:x>0.36</cdr:x>
      <cdr:y>0.34211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14400" y="6858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7%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C1B7AAD-3217-463F-A6E7-4B88F2CF8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7" rIns="92536" bIns="46267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7" rIns="92536" bIns="46267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7" rIns="92536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7" rIns="92536" bIns="46267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7" rIns="92536" bIns="46267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50DAA93-3CE3-4695-BF24-2B19BD37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4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4F38B-3FE6-450E-BD12-63B48CD69637}" type="slidenum">
              <a:rPr lang="en-US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B4353-3B8B-4782-A762-70FDBED25156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F50FE-4A31-4088-8049-A7D82293E9EA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B9800-6BDE-4E06-8330-030B374C57E2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DAA93-3CE3-4695-BF24-2B19BD37C1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2E81-DF06-4F09-92A7-94AF1BF844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4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143000" y="1219200"/>
            <a:ext cx="6019800" cy="1524000"/>
            <a:chOff x="864" y="0"/>
            <a:chExt cx="4752" cy="96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616" y="0"/>
              <a:ext cx="0" cy="960"/>
            </a:xfrm>
            <a:prstGeom prst="line">
              <a:avLst/>
            </a:prstGeom>
            <a:noFill/>
            <a:ln w="28575">
              <a:solidFill>
                <a:srgbClr val="0D2B8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864" y="960"/>
              <a:ext cx="4752" cy="0"/>
            </a:xfrm>
            <a:prstGeom prst="line">
              <a:avLst/>
            </a:prstGeom>
            <a:noFill/>
            <a:ln w="28575">
              <a:solidFill>
                <a:srgbClr val="0D2B8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37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73567D19-116F-4294-8F23-C915BAD3F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CE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88" name="Line 4"/>
          <p:cNvSpPr>
            <a:spLocks noChangeShapeType="1"/>
          </p:cNvSpPr>
          <p:nvPr userDrawn="1"/>
        </p:nvSpPr>
        <p:spPr bwMode="auto">
          <a:xfrm>
            <a:off x="8915400" y="0"/>
            <a:ext cx="0" cy="1524000"/>
          </a:xfrm>
          <a:prstGeom prst="line">
            <a:avLst/>
          </a:prstGeom>
          <a:noFill/>
          <a:ln w="28575">
            <a:solidFill>
              <a:srgbClr val="0D2B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 userDrawn="1"/>
        </p:nvSpPr>
        <p:spPr bwMode="auto">
          <a:xfrm>
            <a:off x="1371600" y="1524000"/>
            <a:ext cx="7543800" cy="0"/>
          </a:xfrm>
          <a:prstGeom prst="line">
            <a:avLst/>
          </a:prstGeom>
          <a:noFill/>
          <a:ln w="28575">
            <a:solidFill>
              <a:srgbClr val="0D2B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6637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Line 8"/>
          <p:cNvSpPr>
            <a:spLocks noChangeShapeType="1"/>
          </p:cNvSpPr>
          <p:nvPr userDrawn="1"/>
        </p:nvSpPr>
        <p:spPr bwMode="auto">
          <a:xfrm>
            <a:off x="1371600" y="6296025"/>
            <a:ext cx="7543800" cy="0"/>
          </a:xfrm>
          <a:prstGeom prst="line">
            <a:avLst/>
          </a:prstGeom>
          <a:noFill/>
          <a:ln w="28575">
            <a:solidFill>
              <a:srgbClr val="0D2B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 userDrawn="1"/>
        </p:nvSpPr>
        <p:spPr bwMode="auto">
          <a:xfrm>
            <a:off x="8610600" y="6477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9031427B-5B5B-4E0B-A02A-1378A8184FE9}" type="slidenum">
              <a:rPr lang="en-US" sz="120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900" b="1">
          <a:solidFill>
            <a:srgbClr val="8732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73221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0D2B88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rgbClr val="B19367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rgbClr val="87322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rgbClr val="0D2B88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rgbClr val="0D2B88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rgbClr val="0D2B88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rgbClr val="0D2B88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rgbClr val="0D2B88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artoonstock.com/newscartoons/cartoonists/jko/lowres/jkon781l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09600"/>
            <a:ext cx="5703888" cy="21336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Screening, Enrollment, and Assessment in the SMART-ED study 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r>
              <a:rPr lang="en-US" sz="2400" dirty="0" smtClean="0"/>
              <a:t>Robert Lindblad, MD</a:t>
            </a:r>
          </a:p>
          <a:p>
            <a:endParaRPr lang="en-US" sz="2400" dirty="0" smtClean="0"/>
          </a:p>
          <a:p>
            <a:r>
              <a:rPr lang="en-US" sz="2400" dirty="0" smtClean="0"/>
              <a:t>Ro Shauna S. Rothwell,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Recruitment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/>
              <a:t>ISSUE: </a:t>
            </a:r>
            <a:r>
              <a:rPr lang="en-US" sz="2400" dirty="0" smtClean="0"/>
              <a:t> Needed to ensure that the each site had a sampling procedure to ensure that the patients screened are broadly representative of the ED population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/>
              <a:t>Solution: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Most RA Interventionist assessed triage level by Patient Chart and/or consultation with ED staff such as a charge nurse or physician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Next, the RA consulted various electronic systems to complete the Brief Intervention Tool assessment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Recruitment,</a:t>
            </a:r>
            <a:r>
              <a:rPr lang="en-US" dirty="0" smtClean="0"/>
              <a:t> </a:t>
            </a:r>
            <a:r>
              <a:rPr lang="en-US" sz="2800" i="1" dirty="0" smtClean="0"/>
              <a:t>continued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A4500"/>
                          </a:solidFill>
                        </a:rPr>
                        <a:t>Site </a:t>
                      </a:r>
                      <a:endParaRPr lang="en-US" dirty="0">
                        <a:solidFill>
                          <a:srgbClr val="8A45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A4500"/>
                          </a:solidFill>
                        </a:rPr>
                        <a:t>Initial</a:t>
                      </a:r>
                      <a:r>
                        <a:rPr lang="en-US" baseline="0" dirty="0" smtClean="0">
                          <a:solidFill>
                            <a:srgbClr val="8A4500"/>
                          </a:solidFill>
                        </a:rPr>
                        <a:t> Sampling Procedure</a:t>
                      </a:r>
                      <a:endParaRPr lang="en-US" dirty="0">
                        <a:solidFill>
                          <a:srgbClr val="8A45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 Virginia University Emergency</a:t>
                      </a:r>
                      <a:r>
                        <a:rPr lang="en-US" baseline="0" dirty="0" smtClean="0"/>
                        <a:t> Department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medical</a:t>
                      </a:r>
                      <a:r>
                        <a:rPr lang="en-US" baseline="0" dirty="0" smtClean="0"/>
                        <a:t> record system (MERLIN)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New Mexico Emergency Department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Hospital patient tracking system "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FirstNet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."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Massachusetts</a:t>
                      </a:r>
                      <a:r>
                        <a:rPr lang="en-US" baseline="0" dirty="0" smtClean="0"/>
                        <a:t> General Health Emergency Department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 ED Information System (EDIS) 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Jackson</a:t>
                      </a:r>
                      <a:r>
                        <a:rPr lang="en-US" baseline="0" dirty="0" smtClean="0"/>
                        <a:t> Memorial ED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Corner/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Powerchart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Cincinnati Emergency Department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LastWord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Bellevue Emergency Department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Whiteboard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1"/>
                        </a:gs>
                        <a:gs pos="100000">
                          <a:srgbClr val="DCCEB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Synopsis of the Pre-Screening and Screening Process </a:t>
            </a:r>
            <a:endParaRPr lang="en-US" sz="3200" dirty="0"/>
          </a:p>
        </p:txBody>
      </p:sp>
      <p:grpSp>
        <p:nvGrpSpPr>
          <p:cNvPr id="3" name="Group 14"/>
          <p:cNvGrpSpPr/>
          <p:nvPr/>
        </p:nvGrpSpPr>
        <p:grpSpPr>
          <a:xfrm>
            <a:off x="762000" y="1752600"/>
            <a:ext cx="7696200" cy="4532531"/>
            <a:chOff x="990600" y="1752600"/>
            <a:chExt cx="7696200" cy="4532531"/>
          </a:xfrm>
        </p:grpSpPr>
        <p:sp>
          <p:nvSpPr>
            <p:cNvPr id="4" name="TextBox 3"/>
            <p:cNvSpPr txBox="1"/>
            <p:nvPr/>
          </p:nvSpPr>
          <p:spPr>
            <a:xfrm>
              <a:off x="3581400" y="1752600"/>
              <a:ext cx="2514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Sampling Procedure 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838700" y="22098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38500" y="2590800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Brief Intervention Tool (BIT)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3352800"/>
              <a:ext cx="2057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Verbal Consent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838700" y="3048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838700" y="3810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895600" y="4191000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Tobacco Alcohol and Drug (TAD)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00" y="4953000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Secondary Screening Form (SSF)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838700" y="4572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38700" y="54102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0600" y="5638800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Once the participant consented, the SMART-ED</a:t>
              </a:r>
            </a:p>
            <a:p>
              <a:pPr algn="ctr"/>
              <a:r>
                <a:rPr lang="en-US" dirty="0" smtClean="0"/>
                <a:t>Screening Form was completed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Synopsis of the Pre-Screening and Screening Process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8500" y="1752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Sampling Procedure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2209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59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Brief Intervention Tool (BIT)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3300" y="3352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Verbal Consent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0" y="3048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3810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419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Tobacco Alcohol and Drug (TAD)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8900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Secondary Screening Form (SSF)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4572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5334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" y="5638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Once the participant consented, the SMART-ED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Screening Form was completed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2286000"/>
            <a:ext cx="3433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dirty="0" smtClean="0"/>
              <a:t>Date, Age, Gender, </a:t>
            </a:r>
          </a:p>
          <a:p>
            <a:pPr lvl="2" algn="ctr"/>
            <a:r>
              <a:rPr lang="en-US" dirty="0" smtClean="0"/>
              <a:t>Presenting complaint, </a:t>
            </a:r>
          </a:p>
          <a:p>
            <a:pPr lvl="2" algn="ctr"/>
            <a:r>
              <a:rPr lang="en-US" dirty="0" smtClean="0"/>
              <a:t>Triage level </a:t>
            </a:r>
          </a:p>
        </p:txBody>
      </p:sp>
      <p:pic>
        <p:nvPicPr>
          <p:cNvPr id="16" name="Picture 15" descr="gold 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429000"/>
            <a:ext cx="2096814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Synopsis of the Pre-Screening and Screening Process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90900" y="17526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Sampling Procedure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33900" y="21336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33700" y="251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Brief Intervention Tool (BIT)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276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Verbal Consent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33900" y="2971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33900" y="3733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4114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Tobacco Alcohol and Drug (TAD)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Secondary Screening Form (SSF)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33900" y="4495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33900" y="5257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556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Once the participant consented, the SMART-ED 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screening Form was completed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3505200"/>
            <a:ext cx="3102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 algn="ctr"/>
            <a:r>
              <a:rPr lang="en-US" dirty="0" smtClean="0"/>
              <a:t>Heavy Smoking Index</a:t>
            </a:r>
          </a:p>
          <a:p>
            <a:pPr lvl="2" algn="ctr"/>
            <a:r>
              <a:rPr lang="en-US" dirty="0" smtClean="0"/>
              <a:t>The AUDIT C</a:t>
            </a:r>
          </a:p>
          <a:p>
            <a:pPr lvl="2" algn="ctr"/>
            <a:r>
              <a:rPr lang="en-US" dirty="0" smtClean="0"/>
              <a:t>DAST 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3246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If the DAST score is </a:t>
            </a:r>
            <a:r>
              <a:rPr lang="en-US" sz="1400" u="sng" dirty="0" smtClean="0"/>
              <a:t>≥</a:t>
            </a:r>
            <a:r>
              <a:rPr lang="en-US" sz="1400" dirty="0" smtClean="0"/>
              <a:t> 3, follow-up questions identified the primary drug of abuse (patient report) </a:t>
            </a:r>
          </a:p>
          <a:p>
            <a:pPr algn="ctr"/>
            <a:r>
              <a:rPr lang="en-US" sz="1400" dirty="0" smtClean="0"/>
              <a:t>and the number of days of use of this substance in the past 30 days.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Synopsis of the Pre-Screening and Screening Process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600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Sampling Procedure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33900" y="20574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33700" y="243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Brief Intervention Tool (BIT)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352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Verbal Consent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33900" y="28956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33900" y="3810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8900" y="411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Tobacco Alcohol and Drug (TAD)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Screening Form (SSF)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33900" y="4495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33900" y="54102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5638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Once the participant consented, the SMART-ED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Screening Form was completed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5656" y="3276600"/>
            <a:ext cx="358834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0" lvl="3" indent="-171450">
              <a:spcAft>
                <a:spcPts val="300"/>
              </a:spcAft>
            </a:pPr>
            <a:r>
              <a:rPr lang="en-US" sz="1700" dirty="0" smtClean="0"/>
              <a:t>In addiction    treatment</a:t>
            </a:r>
          </a:p>
          <a:p>
            <a:pPr marL="1543050" lvl="3" indent="-171450">
              <a:spcAft>
                <a:spcPts val="300"/>
              </a:spcAft>
            </a:pPr>
            <a:r>
              <a:rPr lang="en-US" sz="1700" dirty="0" smtClean="0"/>
              <a:t>Resides more than 50 miles</a:t>
            </a:r>
          </a:p>
          <a:p>
            <a:pPr marL="1543050" lvl="3" indent="-171450">
              <a:spcAft>
                <a:spcPts val="300"/>
              </a:spcAft>
            </a:pPr>
            <a:r>
              <a:rPr lang="en-US" sz="1700" dirty="0" smtClean="0"/>
              <a:t>At least two locators</a:t>
            </a:r>
          </a:p>
          <a:p>
            <a:pPr lvl="3">
              <a:spcAft>
                <a:spcPts val="300"/>
              </a:spcAft>
            </a:pPr>
            <a:r>
              <a:rPr lang="en-US" sz="1700" dirty="0" smtClean="0"/>
              <a:t>Access to a phone </a:t>
            </a:r>
          </a:p>
          <a:p>
            <a:pPr lvl="3">
              <a:spcAft>
                <a:spcPts val="300"/>
              </a:spcAft>
            </a:pPr>
            <a:r>
              <a:rPr lang="en-US" sz="1700" dirty="0" smtClean="0"/>
              <a:t>Status as a prisoner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Synopsis of the Pre-Screening and Screening Process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90900" y="1676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Sampling Procedure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21336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51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Brief Intervention Tool (BIT)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3352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Verbal Consent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0" y="2971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37338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419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Tobacco Alcohol and Drug (TAD)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8900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Secondary Screening Form (SSF)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4572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5334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563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Once the participant consented, the SMART-ED</a:t>
            </a:r>
          </a:p>
          <a:p>
            <a:pPr algn="ctr"/>
            <a:r>
              <a:rPr lang="en-US" dirty="0" smtClean="0"/>
              <a:t>Screening Form was completed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SMART-ED Biological Measure of Substance Abuse: Drug Hair Analysis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1828800"/>
            <a:ext cx="7924800" cy="4267200"/>
            <a:chOff x="685800" y="2057400"/>
            <a:chExt cx="7924800" cy="4267200"/>
          </a:xfrm>
        </p:grpSpPr>
        <p:pic>
          <p:nvPicPr>
            <p:cNvPr id="6" name="Picture 7" descr="See full siz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12453" b="8679"/>
            <a:stretch>
              <a:fillRect/>
            </a:stretch>
          </p:blipFill>
          <p:spPr bwMode="auto">
            <a:xfrm>
              <a:off x="2286000" y="3538268"/>
              <a:ext cx="3886200" cy="278633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7" name="Rounded Rectangular Callout 6"/>
            <p:cNvSpPr>
              <a:spLocks noChangeArrowheads="1"/>
            </p:cNvSpPr>
            <p:nvPr/>
          </p:nvSpPr>
          <p:spPr bwMode="auto">
            <a:xfrm>
              <a:off x="685800" y="2057400"/>
              <a:ext cx="2438400" cy="1371600"/>
            </a:xfrm>
            <a:prstGeom prst="wedgeRoundRectCallout">
              <a:avLst>
                <a:gd name="adj1" fmla="val 52606"/>
                <a:gd name="adj2" fmla="val 71412"/>
                <a:gd name="adj3" fmla="val 16667"/>
              </a:avLst>
            </a:prstGeom>
            <a:solidFill>
              <a:schemeClr val="tx1"/>
            </a:soli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804863" y="2133600"/>
              <a:ext cx="2214562" cy="119062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No sir, I don’t think we’ll have any difficulty gathering a sufficient sample.</a:t>
              </a:r>
            </a:p>
          </p:txBody>
        </p:sp>
        <p:sp>
          <p:nvSpPr>
            <p:cNvPr id="9" name="Rounded Rectangular Callout 6"/>
            <p:cNvSpPr>
              <a:spLocks noChangeArrowheads="1"/>
            </p:cNvSpPr>
            <p:nvPr/>
          </p:nvSpPr>
          <p:spPr bwMode="auto">
            <a:xfrm flipH="1">
              <a:off x="6096000" y="2438400"/>
              <a:ext cx="2057400" cy="762000"/>
            </a:xfrm>
            <a:prstGeom prst="wedgeRoundRectCallout">
              <a:avLst>
                <a:gd name="adj1" fmla="val 69134"/>
                <a:gd name="adj2" fmla="val 108542"/>
                <a:gd name="adj3" fmla="val 16667"/>
              </a:avLst>
            </a:prstGeom>
            <a:solidFill>
              <a:schemeClr val="tx1"/>
            </a:soli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 flipH="1">
              <a:off x="6172200" y="2514600"/>
              <a:ext cx="1905000" cy="6413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Clearly</a:t>
              </a:r>
              <a:r>
                <a:rPr lang="en-US" dirty="0">
                  <a:solidFill>
                    <a:schemeClr val="bg1"/>
                  </a:solidFill>
                </a:rPr>
                <a:t>, I have no hair to spare!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29400" y="3581400"/>
              <a:ext cx="19812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400" b="1" dirty="0" smtClean="0"/>
                <a:t>Cocaine</a:t>
              </a:r>
            </a:p>
            <a:p>
              <a:pPr lvl="1"/>
              <a:r>
                <a:rPr lang="en-US" sz="1400" b="1" dirty="0" smtClean="0"/>
                <a:t>Opiates</a:t>
              </a:r>
            </a:p>
            <a:p>
              <a:pPr lvl="1"/>
              <a:r>
                <a:rPr lang="en-US" sz="1400" b="1" dirty="0" smtClean="0"/>
                <a:t>PCP </a:t>
              </a:r>
            </a:p>
            <a:p>
              <a:pPr lvl="1"/>
              <a:r>
                <a:rPr lang="en-US" sz="1400" b="1" dirty="0" smtClean="0"/>
                <a:t>Amphetamines</a:t>
              </a:r>
            </a:p>
            <a:p>
              <a:pPr lvl="1"/>
              <a:r>
                <a:rPr lang="en-US" sz="1400" b="1" dirty="0" smtClean="0"/>
                <a:t>Marijuana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5181600"/>
              <a:ext cx="2362200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400" b="1" dirty="0" smtClean="0"/>
                <a:t>Hair grows  1.3 cm/month</a:t>
              </a:r>
            </a:p>
            <a:p>
              <a:pPr lvl="1"/>
              <a:r>
                <a:rPr lang="en-US" sz="1400" b="1" dirty="0" smtClean="0"/>
                <a:t>4 cm – 3 mo detection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Results of Selection, Integration</a:t>
            </a:r>
            <a:br>
              <a:rPr lang="en-US" sz="3200" dirty="0" smtClean="0"/>
            </a:br>
            <a:r>
              <a:rPr lang="en-US" sz="3200" dirty="0" smtClean="0"/>
              <a:t> and Flexibility in the SMART-ED Study </a:t>
            </a:r>
            <a:endParaRPr lang="en-US" sz="3200" dirty="0"/>
          </a:p>
        </p:txBody>
      </p:sp>
      <p:pic>
        <p:nvPicPr>
          <p:cNvPr id="4" name="Content Placeholder 3" descr="Resul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33"/>
          <a:stretch>
            <a:fillRect/>
          </a:stretch>
        </p:blipFill>
        <p:spPr>
          <a:xfrm>
            <a:off x="1981200" y="2438400"/>
            <a:ext cx="51816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75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Success!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410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410200"/>
            <a:ext cx="61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SMART-ED Participant Demographics </a:t>
            </a:r>
            <a:br>
              <a:rPr lang="en-US" sz="3200" dirty="0" smtClean="0"/>
            </a:br>
            <a:r>
              <a:rPr lang="en-US" sz="3200" dirty="0" smtClean="0"/>
              <a:t>and Socioeconomics (Who)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3048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0" y="20574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50% 25-45 Years old</a:t>
            </a:r>
          </a:p>
          <a:p>
            <a:r>
              <a:rPr lang="en-US" sz="1050" dirty="0" smtClean="0"/>
              <a:t>Mean Age was 36+/-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0574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50% White </a:t>
            </a:r>
          </a:p>
          <a:p>
            <a:r>
              <a:rPr lang="en-US" sz="1050" dirty="0" smtClean="0"/>
              <a:t>34% Black</a:t>
            </a:r>
          </a:p>
          <a:p>
            <a:r>
              <a:rPr lang="en-US" sz="1050" dirty="0" smtClean="0"/>
              <a:t>4% Mixed Race</a:t>
            </a:r>
          </a:p>
          <a:p>
            <a:r>
              <a:rPr lang="en-US" sz="1050" dirty="0" smtClean="0"/>
              <a:t>5% Other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2286000"/>
            <a:ext cx="6096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228600" y="3505200"/>
          <a:ext cx="358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810000" y="5334000"/>
            <a:ext cx="7620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5105400"/>
            <a:ext cx="1981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63% earned &lt;15,000</a:t>
            </a:r>
          </a:p>
          <a:p>
            <a:r>
              <a:rPr lang="en-US" sz="1050" dirty="0" smtClean="0"/>
              <a:t>14% earned &lt;30,000</a:t>
            </a:r>
          </a:p>
          <a:p>
            <a:r>
              <a:rPr lang="en-US" sz="1050" dirty="0" smtClean="0"/>
              <a:t>12% Declined to Answer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1981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Age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57800" y="2286000"/>
            <a:ext cx="6096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7800" y="1981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Race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0" y="5029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Income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5943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Education</a:t>
            </a:r>
            <a:endParaRPr lang="en-US" sz="11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553200" y="5334000"/>
            <a:ext cx="7620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9800" y="4810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Employment Past 30 Days 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467600" y="5081826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42% Unemployed</a:t>
            </a:r>
          </a:p>
          <a:p>
            <a:r>
              <a:rPr lang="en-US" sz="1000" dirty="0" smtClean="0"/>
              <a:t>19% Full time employment</a:t>
            </a:r>
          </a:p>
          <a:p>
            <a:r>
              <a:rPr lang="en-US" sz="1000" dirty="0" smtClean="0"/>
              <a:t>15% Retired</a:t>
            </a:r>
          </a:p>
          <a:p>
            <a:r>
              <a:rPr lang="en-US" sz="1000" dirty="0" smtClean="0"/>
              <a:t>6% Part time regular hours</a:t>
            </a:r>
          </a:p>
          <a:p>
            <a:r>
              <a:rPr lang="en-US" sz="1000" dirty="0" smtClean="0"/>
              <a:t>9% Part time irregular hours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81800" y="2286000"/>
            <a:ext cx="6096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19782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Ethnicity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2057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76% Not Hispanic/Latino</a:t>
            </a:r>
          </a:p>
          <a:p>
            <a:r>
              <a:rPr lang="en-US" sz="1000" dirty="0" smtClean="0"/>
              <a:t>24% Hispanic or Latino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Need for SMART-ED: </a:t>
            </a:r>
            <a:br>
              <a:rPr lang="en-US" sz="3200" dirty="0" smtClean="0"/>
            </a:br>
            <a:r>
              <a:rPr lang="en-US" sz="3200" dirty="0" smtClean="0"/>
              <a:t>Drug Related ED visits are on the rise</a:t>
            </a:r>
          </a:p>
        </p:txBody>
      </p:sp>
      <p:pic>
        <p:nvPicPr>
          <p:cNvPr id="5" name="Content Placeholder 3" descr="Increase from 2004 to 200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5722" y="1584234"/>
            <a:ext cx="5772556" cy="4664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Number of TAD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2830" r="-378"/>
          <a:stretch/>
        </p:blipFill>
        <p:spPr>
          <a:xfrm>
            <a:off x="3032234" y="1401145"/>
            <a:ext cx="4648200" cy="2394541"/>
          </a:xfrm>
        </p:spPr>
      </p:pic>
      <p:grpSp>
        <p:nvGrpSpPr>
          <p:cNvPr id="23" name="Group 22"/>
          <p:cNvGrpSpPr/>
          <p:nvPr/>
        </p:nvGrpSpPr>
        <p:grpSpPr>
          <a:xfrm>
            <a:off x="990600" y="4495800"/>
            <a:ext cx="7924800" cy="1983528"/>
            <a:chOff x="1371600" y="4343400"/>
            <a:chExt cx="7543800" cy="2137127"/>
          </a:xfrm>
        </p:grpSpPr>
        <p:sp>
          <p:nvSpPr>
            <p:cNvPr id="12" name="TextBox 11"/>
            <p:cNvSpPr txBox="1"/>
            <p:nvPr/>
          </p:nvSpPr>
          <p:spPr>
            <a:xfrm>
              <a:off x="4413187" y="4343400"/>
              <a:ext cx="1460626" cy="2154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CCEBA"/>
                </a:gs>
              </a:gsLst>
              <a:lin ang="5400000" scaled="1"/>
            </a:gra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Sampling Procedure </a:t>
              </a:r>
              <a:endParaRPr lang="en-US" sz="8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43500" y="4572000"/>
              <a:ext cx="0" cy="1544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44632" y="4724400"/>
              <a:ext cx="1997736" cy="2154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CCEBA"/>
                </a:gs>
              </a:gsLst>
              <a:lin ang="5400000" scaled="1"/>
            </a:gra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Brief Intervention Tool (BIT)</a:t>
              </a:r>
              <a:endParaRPr lang="en-US" sz="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4243" y="5105400"/>
              <a:ext cx="1018515" cy="2154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CCEBA"/>
                </a:gs>
              </a:gsLst>
              <a:lin ang="5400000" scaled="1"/>
            </a:gra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Verbal Consent</a:t>
              </a:r>
              <a:endParaRPr lang="en-US" sz="8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143500" y="4953000"/>
              <a:ext cx="0" cy="1544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143500" y="5334000"/>
              <a:ext cx="0" cy="1544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14835" y="5486400"/>
              <a:ext cx="2257331" cy="2154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CCEBA"/>
                </a:gs>
              </a:gsLst>
              <a:lin ang="5400000" scaled="1"/>
            </a:gra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Tobacco Alcohol and Drug (TAD)</a:t>
              </a:r>
              <a:endParaRPr lang="en-US" sz="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81570" y="5867400"/>
              <a:ext cx="1923861" cy="2154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CCEBA"/>
                </a:gs>
              </a:gsLst>
              <a:lin ang="5400000" scaled="1"/>
            </a:gra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Secondary Screening Form (SSF)</a:t>
              </a:r>
              <a:endParaRPr lang="en-US" sz="8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143500" y="5715000"/>
              <a:ext cx="0" cy="1544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43500" y="6096000"/>
              <a:ext cx="0" cy="1544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71600" y="6248400"/>
              <a:ext cx="7543800" cy="2321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CCEBA"/>
                </a:gs>
              </a:gsLst>
              <a:lin ang="5400000" scaled="1"/>
            </a:gra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Once the participant consented, the SMART-ED Screening Form was completed</a:t>
              </a:r>
              <a:endParaRPr lang="en-US" sz="8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3733800"/>
            <a:ext cx="8077200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CCEBA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100" dirty="0" smtClean="0"/>
              <a:t>* Hospital uses a research consent for all patients that are admitted. </a:t>
            </a:r>
          </a:p>
          <a:p>
            <a:pPr algn="ctr"/>
            <a:r>
              <a:rPr lang="en-US" sz="1100" dirty="0" smtClean="0"/>
              <a:t>By signing this consent, the future SMART-ED participant agreed to research prior to consenting to a particular study. </a:t>
            </a:r>
          </a:p>
          <a:p>
            <a:pPr algn="ctr"/>
            <a:r>
              <a:rPr lang="en-US" sz="1100" dirty="0" smtClean="0"/>
              <a:t>This process decreases the rate of screen fails thus increasing the percentage of BITs randomized compared to other sites.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BITs, TADs and Randomizations</a:t>
            </a:r>
            <a:br>
              <a:rPr lang="en-US" sz="3200" dirty="0" smtClean="0"/>
            </a:br>
            <a:r>
              <a:rPr lang="en-US" sz="3200" dirty="0" smtClean="0"/>
              <a:t>(HOW)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91103" y="2188559"/>
            <a:ext cx="65164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1200" dirty="0" smtClean="0"/>
              <a:t>Site 1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2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3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4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5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6*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Total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of TAD </a:t>
            </a:r>
            <a:br>
              <a:rPr lang="en-US" sz="3200" dirty="0" smtClean="0"/>
            </a:br>
            <a:r>
              <a:rPr lang="en-US" sz="3200" dirty="0" smtClean="0"/>
              <a:t>Results of Randomized Participants</a:t>
            </a:r>
            <a:endParaRPr lang="en-US" sz="3200" dirty="0"/>
          </a:p>
        </p:txBody>
      </p:sp>
      <p:pic>
        <p:nvPicPr>
          <p:cNvPr id="4" name="Content Placeholder 3" descr="TAD Randomized Result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4200" t="38258" b="17493"/>
          <a:stretch/>
        </p:blipFill>
        <p:spPr>
          <a:xfrm>
            <a:off x="2667000" y="3704989"/>
            <a:ext cx="4530988" cy="2433959"/>
          </a:xfrm>
        </p:spPr>
      </p:pic>
      <p:sp>
        <p:nvSpPr>
          <p:cNvPr id="5" name="TextBox 4"/>
          <p:cNvSpPr txBox="1"/>
          <p:nvPr/>
        </p:nvSpPr>
        <p:spPr>
          <a:xfrm>
            <a:off x="2015359" y="2169944"/>
            <a:ext cx="65164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1200" dirty="0" smtClean="0"/>
              <a:t>Site 1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2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3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4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5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6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Total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15359" y="4419600"/>
            <a:ext cx="71470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1200" dirty="0" smtClean="0"/>
              <a:t>Site 1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2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3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4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5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Site 6</a:t>
            </a:r>
          </a:p>
          <a:p>
            <a:pPr>
              <a:spcAft>
                <a:spcPts val="100"/>
              </a:spcAft>
            </a:pPr>
            <a:r>
              <a:rPr lang="en-US" sz="1200" dirty="0" smtClean="0"/>
              <a:t>Total</a:t>
            </a:r>
            <a:endParaRPr lang="en-US" sz="1200" dirty="0"/>
          </a:p>
        </p:txBody>
      </p:sp>
      <p:pic>
        <p:nvPicPr>
          <p:cNvPr id="7" name="Content Placeholder 3" descr="TAD Randomized Results.PNG"/>
          <p:cNvPicPr>
            <a:picLocks noChangeAspect="1"/>
          </p:cNvPicPr>
          <p:nvPr/>
        </p:nvPicPr>
        <p:blipFill rotWithShape="1">
          <a:blip r:embed="rId2" cstate="print"/>
          <a:srcRect l="39443" b="61727"/>
          <a:stretch/>
        </p:blipFill>
        <p:spPr bwMode="auto">
          <a:xfrm>
            <a:off x="2667000" y="1545020"/>
            <a:ext cx="4917243" cy="21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Implementing a study in different Emergency Departments requires flexibility, constant communication and time efficiency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Sample was diverse with respect to substance of abuse and ethnicity, used drugs frequently and had a very low socioeconomic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Acknowledgements</a:t>
            </a:r>
            <a:endParaRPr lang="en-US" sz="3200" dirty="0"/>
          </a:p>
        </p:txBody>
      </p:sp>
      <p:pic>
        <p:nvPicPr>
          <p:cNvPr id="4" name="Content Placeholder 3" descr="CCC group photo 8 27 1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2095030"/>
            <a:ext cx="5486399" cy="4097865"/>
          </a:xfrm>
        </p:spPr>
      </p:pic>
      <p:sp>
        <p:nvSpPr>
          <p:cNvPr id="5" name="TextBox 4"/>
          <p:cNvSpPr txBox="1"/>
          <p:nvPr/>
        </p:nvSpPr>
        <p:spPr>
          <a:xfrm>
            <a:off x="6629400" y="233416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Data and Statistics Center 2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Alex Borbely</a:t>
            </a:r>
          </a:p>
          <a:p>
            <a:pPr algn="ctr"/>
            <a:r>
              <a:rPr lang="en-US" sz="1600" dirty="0" smtClean="0"/>
              <a:t>Neal Oden</a:t>
            </a:r>
          </a:p>
          <a:p>
            <a:pPr algn="ctr"/>
            <a:r>
              <a:rPr lang="en-US" sz="1600" dirty="0" smtClean="0"/>
              <a:t>Gaurav Sharma</a:t>
            </a:r>
          </a:p>
          <a:p>
            <a:pPr algn="ctr"/>
            <a:r>
              <a:rPr lang="en-US" sz="1600" dirty="0" smtClean="0"/>
              <a:t>Colleen Allen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609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NIDA Clinical Coordinating Center (CCC)</a:t>
            </a:r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28600" y="6400800"/>
            <a:ext cx="310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8A4500"/>
                </a:solidFill>
                <a:latin typeface="Arial" charset="0"/>
                <a:cs typeface="Times New Roman" pitchFamily="18" charset="0"/>
              </a:rPr>
              <a:t>Confidential - For Internal Use Only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rgbClr val="8A4500"/>
                </a:solidFill>
                <a:latin typeface="Arial" charset="0"/>
              </a:rPr>
              <a:t>Contract # HHSN201201000024C/N01DA-10-2221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Study Set Up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82000" cy="4267200"/>
          </a:xfrm>
        </p:spPr>
        <p:txBody>
          <a:bodyPr/>
          <a:lstStyle/>
          <a:p>
            <a:r>
              <a:rPr lang="en-US" sz="2400" dirty="0" smtClean="0"/>
              <a:t>Emergency Department (ED) selection</a:t>
            </a:r>
          </a:p>
          <a:p>
            <a:r>
              <a:rPr lang="en-US" sz="2400" dirty="0" smtClean="0"/>
              <a:t>Integration into the ED - </a:t>
            </a:r>
            <a:r>
              <a:rPr lang="en-US" sz="2400" b="1" dirty="0" smtClean="0"/>
              <a:t>communication</a:t>
            </a:r>
          </a:p>
          <a:p>
            <a:r>
              <a:rPr lang="en-US" sz="2400" dirty="0" smtClean="0"/>
              <a:t>Flexibility</a:t>
            </a:r>
          </a:p>
          <a:p>
            <a:r>
              <a:rPr lang="en-US" sz="2400" dirty="0" smtClean="0"/>
              <a:t>Recruitment</a:t>
            </a:r>
          </a:p>
          <a:p>
            <a:r>
              <a:rPr lang="en-US" sz="2400" dirty="0" smtClean="0"/>
              <a:t>Study flow</a:t>
            </a:r>
          </a:p>
          <a:p>
            <a:r>
              <a:rPr lang="en-US" sz="2400" dirty="0" smtClean="0"/>
              <a:t>Results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SMART ED </a:t>
            </a:r>
            <a:br>
              <a:rPr lang="en-US" sz="3200" dirty="0" smtClean="0"/>
            </a:br>
            <a:r>
              <a:rPr lang="en-US" sz="3200" dirty="0" smtClean="0"/>
              <a:t>Emergency Department Selection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534400" cy="36576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Emergency Department Issues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Chaotic environment providing clinical care to a geographically limited population, SBIRT part of practice, research naive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Large study with potential for many screen failures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Limited staff to perform research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SMART ED Emergency </a:t>
            </a:r>
            <a:br>
              <a:rPr lang="en-US" sz="3200" dirty="0" smtClean="0"/>
            </a:br>
            <a:r>
              <a:rPr lang="en-US" sz="3200" dirty="0" smtClean="0"/>
              <a:t>Department Selection, </a:t>
            </a:r>
            <a:r>
              <a:rPr lang="en-US" sz="2400" i="1" dirty="0" smtClean="0"/>
              <a:t>continued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05337"/>
          </a:xfrm>
        </p:spPr>
        <p:txBody>
          <a:bodyPr/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Study solutions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No current routine use of the SBIRT model for drug users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Research experience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Large volume of patients who use drugs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Ability to present a convincing plan for patient flow and space utilization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Have or are able to hire appropriate research staff to conduct the study (in conjunction with the NIDA CTN)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Have sufficient referral network for patients needing specialty addiction treatment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Population representative of US population (in aggregate)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Integration of SMART-ED into</a:t>
            </a:r>
            <a:br>
              <a:rPr lang="en-US" sz="3200" dirty="0" smtClean="0"/>
            </a:br>
            <a:r>
              <a:rPr lang="en-US" sz="3200" dirty="0" smtClean="0"/>
              <a:t>Emergency Departments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Principal Investigator had to be a ED Physician</a:t>
            </a:r>
          </a:p>
          <a:p>
            <a:r>
              <a:rPr lang="en-US" sz="2400" dirty="0" smtClean="0"/>
              <a:t>Hire staff to conduct research</a:t>
            </a:r>
          </a:p>
          <a:p>
            <a:r>
              <a:rPr lang="en-US" sz="2400" dirty="0" smtClean="0"/>
              <a:t>All EDs that participated had a </a:t>
            </a:r>
            <a:r>
              <a:rPr lang="en-US" sz="2400" b="1" dirty="0" smtClean="0"/>
              <a:t>communication</a:t>
            </a:r>
            <a:r>
              <a:rPr lang="en-US" sz="2400" dirty="0" smtClean="0"/>
              <a:t> plan</a:t>
            </a:r>
          </a:p>
          <a:p>
            <a:r>
              <a:rPr lang="en-US" sz="2400" dirty="0" smtClean="0"/>
              <a:t>Study Staff timed intervention to minimize interference with medical treatment</a:t>
            </a:r>
          </a:p>
          <a:p>
            <a:r>
              <a:rPr lang="en-US" sz="2400" dirty="0" smtClean="0"/>
              <a:t>Depending on level of acuity, some participants were approached prior to the initial evaluation by a physician, and some after </a:t>
            </a:r>
          </a:p>
          <a:p>
            <a:r>
              <a:rPr lang="en-US" sz="2400" dirty="0" smtClean="0"/>
              <a:t>Research assistant/interventionist worked closely with ED staff to identify potential participants, determine eligibility and to determine acuity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Integration of SMART-ED </a:t>
            </a:r>
            <a:br>
              <a:rPr lang="en-US" sz="3200" dirty="0" smtClean="0"/>
            </a:br>
            <a:r>
              <a:rPr lang="en-US" sz="3200" dirty="0" smtClean="0"/>
              <a:t>into Emergency Departments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u="sng" dirty="0" smtClean="0"/>
              <a:t>Data Collection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The HP-</a:t>
            </a:r>
            <a:r>
              <a:rPr lang="en-US" sz="2800" dirty="0" err="1" smtClean="0"/>
              <a:t>EliteBook</a:t>
            </a:r>
            <a:r>
              <a:rPr lang="en-US" sz="2800" dirty="0" smtClean="0"/>
              <a:t> 2730P was the Tablet PC used for the study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Benefits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dirty="0" smtClean="0"/>
              <a:t>facilitate rapid screening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dirty="0" smtClean="0"/>
              <a:t>electronic data capture 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dirty="0" smtClean="0"/>
              <a:t>mobility within the busy ED setting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 smtClean="0"/>
              <a:t>Web based data entry with no data residing on the tablet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 smtClean="0"/>
              <a:t>None of the SMART-ED tablet PCs were stolen or misplaced 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dirty="0" smtClean="0"/>
              <a:t>Sites kept tablet logs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 smtClean="0"/>
              <a:t>To maximize confidentiality, the screening Tobacco Alcohol and Drug assessment (TAD) was completed by the participants unless the participant was not comfortable with this technology</a:t>
            </a:r>
          </a:p>
        </p:txBody>
      </p:sp>
      <p:pic>
        <p:nvPicPr>
          <p:cNvPr id="6" name="Content Placeholder 3" descr="tablet p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2667000"/>
            <a:ext cx="2438400" cy="112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Flexibility: </a:t>
            </a:r>
            <a:br>
              <a:rPr lang="en-US" sz="3200" dirty="0" smtClean="0"/>
            </a:br>
            <a:r>
              <a:rPr lang="en-US" sz="3200" dirty="0" smtClean="0"/>
              <a:t>One size does not fit all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800" u="sng" dirty="0" smtClean="0"/>
              <a:t>Emergency Department Logistics Issues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Variable recruitment hours and procedures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Variable ED logistics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Variable handling of medical and psychiatric events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800" u="sng" dirty="0" smtClean="0"/>
              <a:t>Study Solution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Each site developed site specific SOPs to address specific needs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100" dirty="0" smtClean="0"/>
              <a:t>All were reviewed centrally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SMART-ED Study was initiated in two waves (2 sites followed by 4 sites)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Issues discovered during wave 1                      implementation were addressed                                      during wave 2 training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57800" y="3505200"/>
            <a:ext cx="3657600" cy="2590800"/>
            <a:chOff x="5120640" y="3886200"/>
            <a:chExt cx="4023360" cy="2895600"/>
          </a:xfrm>
        </p:grpSpPr>
        <p:grpSp>
          <p:nvGrpSpPr>
            <p:cNvPr id="6" name="Group 5"/>
            <p:cNvGrpSpPr/>
            <p:nvPr/>
          </p:nvGrpSpPr>
          <p:grpSpPr>
            <a:xfrm>
              <a:off x="6477000" y="3886200"/>
              <a:ext cx="2667000" cy="2895600"/>
              <a:chOff x="6477000" y="3581400"/>
              <a:chExt cx="2667000" cy="2895600"/>
            </a:xfrm>
          </p:grpSpPr>
          <p:pic>
            <p:nvPicPr>
              <p:cNvPr id="7" name="Picture 2" descr="http://t2.gstatic.com/images?q=tbn:ANd9GcSp5P3s1YgcnTGic9ThNfHV0FTozGMWptKxBK05ZM3YiOdx3ypdJ1us_Xc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7000" y="3581400"/>
                <a:ext cx="2667000" cy="2895600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86600" y="4518212"/>
                <a:ext cx="1135380" cy="28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SMART-ED</a:t>
                </a:r>
                <a:endParaRPr lang="en-US" sz="105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120640" y="6526306"/>
              <a:ext cx="2133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Emergency Departments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Flexibility: Consenting Process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002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322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3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92150" marR="0" lvl="1" indent="-347663" algn="l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0D2B8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Consent process had to be brief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322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3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692150" marR="0" lvl="1" indent="-347663" algn="l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0D2B8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Participants provided verbal consent for the anonymous collection of screening data, using a brief IRB-approved script</a:t>
            </a:r>
          </a:p>
          <a:p>
            <a:pPr marL="692150" marR="0" lvl="1" indent="-347663" algn="l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0D2B8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Refusals and inability to participate were recorded on the BIT</a:t>
            </a:r>
          </a:p>
          <a:p>
            <a:pPr marL="692150" marR="0" lvl="1" indent="-347663" algn="l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0D2B8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completing two screening forms (TAD and SSF) the participant received written informed consent 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 descr="informed cons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600200"/>
            <a:ext cx="371366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ining presentation">
  <a:themeElements>
    <a:clrScheme name="1_Training presentation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Training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aining presentation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presentation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presentation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1212</Words>
  <Application>Microsoft Office PowerPoint</Application>
  <PresentationFormat>On-screen Show (4:3)</PresentationFormat>
  <Paragraphs>233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1_Training presentation</vt:lpstr>
      <vt:lpstr>Screening, Enrollment, and Assessment in the SMART-ED study </vt:lpstr>
      <vt:lpstr>Need for SMART-ED:  Drug Related ED visits are on the rise</vt:lpstr>
      <vt:lpstr>Study Set Up</vt:lpstr>
      <vt:lpstr>SMART ED  Emergency Department Selection</vt:lpstr>
      <vt:lpstr>SMART ED Emergency  Department Selection, continued</vt:lpstr>
      <vt:lpstr>Integration of SMART-ED into Emergency Departments</vt:lpstr>
      <vt:lpstr>Integration of SMART-ED  into Emergency Departments </vt:lpstr>
      <vt:lpstr>Flexibility:  One size does not fit all</vt:lpstr>
      <vt:lpstr>Flexibility: Consenting Process </vt:lpstr>
      <vt:lpstr>Recruitment</vt:lpstr>
      <vt:lpstr>Recruitment, continued</vt:lpstr>
      <vt:lpstr>Synopsis of the Pre-Screening and Screening Process </vt:lpstr>
      <vt:lpstr>Synopsis of the Pre-Screening and Screening Process </vt:lpstr>
      <vt:lpstr>Synopsis of the Pre-Screening and Screening Process </vt:lpstr>
      <vt:lpstr>Synopsis of the Pre-Screening and Screening Process </vt:lpstr>
      <vt:lpstr>Synopsis of the Pre-Screening and Screening Process </vt:lpstr>
      <vt:lpstr>SMART-ED Biological Measure of Substance Abuse: Drug Hair Analysis</vt:lpstr>
      <vt:lpstr>The Results of Selection, Integration  and Flexibility in the SMART-ED Study </vt:lpstr>
      <vt:lpstr>SMART-ED Participant Demographics  and Socioeconomics (Who)</vt:lpstr>
      <vt:lpstr>BITs, TADs and Randomizations (HOW) </vt:lpstr>
      <vt:lpstr>Summary of TAD  Results of Randomized Participants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Screening, Enrollment, and Assessment in the SMART-ED study </dc:title>
  <dc:creator/>
  <cp:lastModifiedBy>Meg Brunner</cp:lastModifiedBy>
  <cp:revision>247</cp:revision>
  <dcterms:created xsi:type="dcterms:W3CDTF">2012-09-26T22:38:01Z</dcterms:created>
  <dcterms:modified xsi:type="dcterms:W3CDTF">2012-11-01T18:09:25Z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TC060888081033</vt:lpwstr>
  </property>
</Properties>
</file>