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4" r:id="rId3"/>
    <p:sldId id="287" r:id="rId4"/>
    <p:sldId id="271" r:id="rId5"/>
    <p:sldId id="288" r:id="rId6"/>
    <p:sldId id="298" r:id="rId7"/>
    <p:sldId id="290" r:id="rId8"/>
    <p:sldId id="291" r:id="rId9"/>
    <p:sldId id="292" r:id="rId10"/>
    <p:sldId id="265" r:id="rId11"/>
    <p:sldId id="286" r:id="rId12"/>
    <p:sldId id="293" r:id="rId13"/>
    <p:sldId id="259" r:id="rId14"/>
    <p:sldId id="29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25" autoAdjust="0"/>
    <p:restoredTop sz="90860" autoAdjust="0"/>
  </p:normalViewPr>
  <p:slideViewPr>
    <p:cSldViewPr>
      <p:cViewPr varScale="1">
        <p:scale>
          <a:sx n="82" d="100"/>
          <a:sy n="82" d="100"/>
        </p:scale>
        <p:origin x="-3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E6D03FE-4ACB-43B8-8290-96A7D3D67B86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84331B4-817C-4ACB-BD0F-ACE93DC94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03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 pitchFamily="84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FCAED7-ED50-4F17-AEE7-D481C3E8BC4A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2500" dirty="0" smtClean="0"/>
              <a:t>Telephone supervision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Bi-weekly calls between the Centralized Clinical Supervisor (CCS) and interventionist</a:t>
            </a:r>
          </a:p>
          <a:p>
            <a:pPr lvl="2">
              <a:lnSpc>
                <a:spcPct val="80000"/>
              </a:lnSpc>
            </a:pPr>
            <a:r>
              <a:rPr lang="en-US" sz="1900" dirty="0" smtClean="0"/>
              <a:t>The CCS listened to one session per interventionist per week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Bi-weekly coaching continued throughout the trial 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Interventionists found these sessions useful in maintaining their skills. </a:t>
            </a:r>
            <a:r>
              <a:rPr lang="en-US" dirty="0" smtClean="0"/>
              <a:t> </a:t>
            </a: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2500" dirty="0" smtClean="0"/>
              <a:t>Centralized Session Monitoring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The Centralized Monitoring Center (CMC) coded approximately 12% of the interventionists sessions during active trial phase</a:t>
            </a:r>
          </a:p>
          <a:p>
            <a:pPr lvl="2">
              <a:lnSpc>
                <a:spcPct val="80000"/>
              </a:lnSpc>
            </a:pPr>
            <a:r>
              <a:rPr lang="en-US" sz="1900" dirty="0" smtClean="0"/>
              <a:t>A MITI and checklist was completed for each session</a:t>
            </a:r>
          </a:p>
          <a:p>
            <a:pPr lvl="2">
              <a:lnSpc>
                <a:spcPct val="80000"/>
              </a:lnSpc>
            </a:pPr>
            <a:r>
              <a:rPr lang="en-US" sz="1900" dirty="0" smtClean="0"/>
              <a:t>CCS received automated notification when these were completed</a:t>
            </a:r>
          </a:p>
          <a:p>
            <a:pPr lvl="3">
              <a:lnSpc>
                <a:spcPct val="80000"/>
              </a:lnSpc>
            </a:pPr>
            <a:r>
              <a:rPr lang="en-US" sz="1900" dirty="0" smtClean="0"/>
              <a:t>The CCS had access to these scores to use as part of their ongoing supervision</a:t>
            </a:r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E3E026-82C3-494D-9AE5-DFD5B48DCE7D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2">
              <a:lnSpc>
                <a:spcPct val="80000"/>
              </a:lnSpc>
            </a:pPr>
            <a:r>
              <a:rPr lang="en-US" sz="1600" dirty="0" smtClean="0"/>
              <a:t>Warning: </a:t>
            </a:r>
            <a:r>
              <a:rPr lang="en-US" sz="1500" dirty="0" smtClean="0"/>
              <a:t>Increased supervision outlined by CMC.  </a:t>
            </a:r>
          </a:p>
          <a:p>
            <a:pPr lvl="2">
              <a:lnSpc>
                <a:spcPct val="80000"/>
              </a:lnSpc>
            </a:pPr>
            <a:r>
              <a:rPr lang="en-US" sz="1500" dirty="0" smtClean="0"/>
              <a:t>	At supervisor’s discretion whether interventionist could </a:t>
            </a:r>
          </a:p>
          <a:p>
            <a:pPr lvl="2">
              <a:lnSpc>
                <a:spcPct val="80000"/>
              </a:lnSpc>
              <a:buNone/>
            </a:pPr>
            <a:r>
              <a:rPr lang="en-US" sz="1500" dirty="0" smtClean="0"/>
              <a:t>   	  continue seeing pts.</a:t>
            </a:r>
          </a:p>
          <a:p>
            <a:pPr lvl="1" algn="l">
              <a:lnSpc>
                <a:spcPct val="80000"/>
              </a:lnSpc>
            </a:pPr>
            <a:r>
              <a:rPr lang="en-US" sz="1600" dirty="0" smtClean="0"/>
              <a:t>		clinical supervisors immediately carried out increased coaching with them to prevent an official Red-Line</a:t>
            </a:r>
          </a:p>
          <a:p>
            <a:pPr lvl="1" algn="l">
              <a:lnSpc>
                <a:spcPct val="80000"/>
              </a:lnSpc>
            </a:pPr>
            <a:r>
              <a:rPr lang="en-US" sz="1600" dirty="0" smtClean="0"/>
              <a:t>		one of the 3 warnings resulted in a Red-Line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Red-Line: Continued bi-weekly supervision with CCS to monitor progress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	Re-certified by delivering two brief interventions/booster sessions with two additional pilot/training participants.</a:t>
            </a:r>
          </a:p>
          <a:p>
            <a:pPr lvl="1" algn="l">
              <a:lnSpc>
                <a:spcPct val="80000"/>
              </a:lnSpc>
            </a:pPr>
            <a:r>
              <a:rPr lang="en-US" sz="1600" dirty="0" smtClean="0"/>
              <a:t>	unable to recertify due to timing of the ending of the recruitment</a:t>
            </a:r>
            <a:r>
              <a:rPr lang="en-US" sz="1600" baseline="0" dirty="0" smtClean="0"/>
              <a:t> phase of Wave 1</a:t>
            </a:r>
            <a:endParaRPr lang="en-US" sz="1600" dirty="0" smtClean="0"/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6FECF2-BDCD-4106-97E7-7A0E63647170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6001A1-0992-4F87-B471-E3CA7CF360A6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42747A-169D-406B-A6F5-AE78EB84BB47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4331B4-817C-4ACB-BD0F-ACE93DC94F5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11A624-9B29-4E19-A607-87B8EED51706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SUSS:</a:t>
            </a:r>
            <a:r>
              <a:rPr lang="en-US" baseline="0" dirty="0" smtClean="0"/>
              <a:t> </a:t>
            </a:r>
            <a:r>
              <a:rPr lang="en-US" dirty="0" smtClean="0"/>
              <a:t>Theoretical model for understanding addiction</a:t>
            </a:r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24DD6B-821E-4B7B-8040-01478E07F820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84" charset="0"/>
              <a:buChar char="•"/>
            </a:pPr>
            <a:r>
              <a:rPr lang="en-US" dirty="0" smtClean="0">
                <a:latin typeface="Georgia" pitchFamily="84" charset="0"/>
              </a:rPr>
              <a:t>10 interventionists in wave 1; 20 in wave 2</a:t>
            </a:r>
          </a:p>
          <a:p>
            <a:pPr>
              <a:buFont typeface="Arial" pitchFamily="84" charset="0"/>
              <a:buChar char="•"/>
            </a:pPr>
            <a:r>
              <a:rPr lang="en-US" dirty="0" smtClean="0">
                <a:latin typeface="Georgia" pitchFamily="84" charset="0"/>
              </a:rPr>
              <a:t>Understanding of substance abuse</a:t>
            </a:r>
          </a:p>
          <a:p>
            <a:pPr lvl="1">
              <a:buFont typeface="Arial" pitchFamily="84" charset="0"/>
              <a:buChar char="•"/>
            </a:pPr>
            <a:r>
              <a:rPr lang="en-US" dirty="0" smtClean="0">
                <a:latin typeface="Georgia" pitchFamily="84" charset="0"/>
              </a:rPr>
              <a:t>Comparing subscale norms for counselors (addiction therapists, social workers) 329 treatment staff working</a:t>
            </a:r>
            <a:r>
              <a:rPr lang="en-US" baseline="0" dirty="0" smtClean="0">
                <a:latin typeface="Georgia" pitchFamily="84" charset="0"/>
              </a:rPr>
              <a:t> in addiction treatment (Humphreys et al., 1996)</a:t>
            </a:r>
            <a:endParaRPr lang="en-US" dirty="0" smtClean="0">
              <a:latin typeface="Georgia" pitchFamily="84" charset="0"/>
            </a:endParaRPr>
          </a:p>
          <a:p>
            <a:pPr lvl="2">
              <a:buFont typeface="Arial" pitchFamily="84" charset="0"/>
              <a:buChar char="•"/>
            </a:pPr>
            <a:r>
              <a:rPr lang="en-US" dirty="0" smtClean="0">
                <a:latin typeface="Georgia" pitchFamily="84" charset="0"/>
              </a:rPr>
              <a:t>19.1 disease model (this sample: </a:t>
            </a:r>
            <a:r>
              <a:rPr lang="en-US" sz="1200" dirty="0" smtClean="0">
                <a:latin typeface="Georgia" pitchFamily="84" charset="0"/>
              </a:rPr>
              <a:t>(9.69 </a:t>
            </a:r>
            <a:r>
              <a:rPr lang="en-US" sz="1200" u="sng" dirty="0" smtClean="0">
                <a:latin typeface="Georgia" pitchFamily="84" charset="0"/>
              </a:rPr>
              <a:t>+</a:t>
            </a:r>
            <a:r>
              <a:rPr lang="en-US" sz="1200" dirty="0" smtClean="0">
                <a:latin typeface="Georgia" pitchFamily="84" charset="0"/>
              </a:rPr>
              <a:t> 6.04)</a:t>
            </a:r>
            <a:endParaRPr lang="en-US" dirty="0" smtClean="0">
              <a:latin typeface="Georgia" pitchFamily="84" charset="0"/>
            </a:endParaRPr>
          </a:p>
          <a:p>
            <a:pPr lvl="2">
              <a:buFont typeface="Arial" pitchFamily="84" charset="0"/>
              <a:buChar char="•"/>
            </a:pPr>
            <a:r>
              <a:rPr lang="en-US" dirty="0" smtClean="0">
                <a:latin typeface="Georgia" pitchFamily="84" charset="0"/>
              </a:rPr>
              <a:t>12.3 psychosocial learning (this sample: </a:t>
            </a:r>
            <a:r>
              <a:rPr lang="en-US" sz="1200" dirty="0" smtClean="0">
                <a:latin typeface="Georgia" pitchFamily="84" charset="0"/>
              </a:rPr>
              <a:t>13.79 </a:t>
            </a:r>
            <a:r>
              <a:rPr lang="en-US" sz="1200" u="sng" dirty="0" smtClean="0">
                <a:latin typeface="Georgia" pitchFamily="84" charset="0"/>
              </a:rPr>
              <a:t>+</a:t>
            </a:r>
            <a:r>
              <a:rPr lang="en-US" sz="1200" dirty="0" smtClean="0">
                <a:latin typeface="Georgia" pitchFamily="84" charset="0"/>
              </a:rPr>
              <a:t> 2.93) social learning theory based</a:t>
            </a:r>
            <a:endParaRPr lang="en-US" dirty="0" smtClean="0">
              <a:latin typeface="Georgia" pitchFamily="84" charset="0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84" charset="0"/>
              <a:buChar char="•"/>
              <a:tabLst/>
              <a:defRPr/>
            </a:pPr>
            <a:r>
              <a:rPr lang="en-US" dirty="0" smtClean="0">
                <a:latin typeface="Georgia" pitchFamily="84" charset="0"/>
              </a:rPr>
              <a:t>12.1 eclectic (this sample: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84" charset="0"/>
                <a:cs typeface="Calibri" pitchFamily="84" charset="0"/>
              </a:rPr>
              <a:t>10.70 </a:t>
            </a:r>
            <a:r>
              <a:rPr kumimoji="0" lang="en-U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84" charset="0"/>
                <a:cs typeface="Calibri" pitchFamily="84" charset="0"/>
              </a:rPr>
              <a:t>+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84" charset="0"/>
                <a:cs typeface="Calibri" pitchFamily="84" charset="0"/>
              </a:rPr>
              <a:t> 3.55)</a:t>
            </a:r>
          </a:p>
          <a:p>
            <a:pPr lvl="2">
              <a:buFont typeface="Arial" pitchFamily="84" charset="0"/>
              <a:buChar char="•"/>
            </a:pPr>
            <a:endParaRPr lang="en-US" dirty="0" smtClean="0">
              <a:latin typeface="Georgia" pitchFamily="84" charset="0"/>
            </a:endParaRPr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94F20C-AFC1-40C5-B485-2D628AE2CDA5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DF1FF4-B8B0-483E-B29B-F1D89C4B01B5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100" dirty="0"/>
              <a:t>*Interventionists received a 2-day training in basic motivational interviewing skills, conducted locally</a:t>
            </a:r>
          </a:p>
          <a:p>
            <a:pPr>
              <a:lnSpc>
                <a:spcPct val="80000"/>
              </a:lnSpc>
            </a:pPr>
            <a:r>
              <a:rPr lang="en-US" sz="1100" dirty="0"/>
              <a:t>*Followed 1 month later by a 2-day training in the specific intervention used in this trial, conducted as part of the national protocol start-up meeting </a:t>
            </a:r>
          </a:p>
          <a:p>
            <a:pPr>
              <a:lnSpc>
                <a:spcPct val="80000"/>
              </a:lnSpc>
            </a:pPr>
            <a:r>
              <a:rPr lang="en-US" sz="1100" dirty="0"/>
              <a:t>*MITI yields 4 summary scores as well as several calculated scores based on coding of utterances during the rated tape</a:t>
            </a:r>
            <a:r>
              <a:rPr lang="en-US" sz="3200" dirty="0">
                <a:latin typeface="Times New Roman" pitchFamily="84" charset="0"/>
              </a:rPr>
              <a:t> </a:t>
            </a:r>
          </a:p>
          <a:p>
            <a:r>
              <a:rPr lang="en-US" sz="3200" dirty="0">
                <a:latin typeface="Times New Roman" pitchFamily="84" charset="0"/>
              </a:rPr>
              <a:t>*Audio files of these sessions were reviewed by an expert rater, using the Motivational Interviewing Treatment Integrity scale and content checklists. The MITI yields 4 summary scores as well as several calculated scores based on coding of utterances during the rated tape. </a:t>
            </a:r>
          </a:p>
          <a:p>
            <a:r>
              <a:rPr lang="en-US" sz="3200" dirty="0">
                <a:latin typeface="Times New Roman" pitchFamily="84" charset="0"/>
              </a:rPr>
              <a:t>*To become certified, interventionists had to score at least 4.0 (“competent”) on the 5-point Global Clinician Rating from the MITI and 80% on content checklists, </a:t>
            </a:r>
            <a:r>
              <a:rPr lang="en-US" sz="1100" dirty="0"/>
              <a:t>for 2 </a:t>
            </a:r>
            <a:r>
              <a:rPr lang="en-US" sz="1100" dirty="0">
                <a:solidFill>
                  <a:srgbClr val="FF0000"/>
                </a:solidFill>
              </a:rPr>
              <a:t>consecutive</a:t>
            </a:r>
            <a:r>
              <a:rPr lang="en-US" sz="1100" dirty="0"/>
              <a:t> sessions for Brief Interventionists and 4 consecutive sessions for Booster Interventionists</a:t>
            </a:r>
          </a:p>
          <a:p>
            <a:r>
              <a:rPr lang="en-US" sz="1100" dirty="0"/>
              <a:t>* </a:t>
            </a:r>
            <a:r>
              <a:rPr lang="en-US" dirty="0"/>
              <a:t>Interventionists also participated in two post-training webinars (incorporating feedback from coding team--themes that needed additional work (e.g., reflecting change talk)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Norms</a:t>
            </a:r>
            <a:r>
              <a:rPr lang="en-US" baseline="0" dirty="0" smtClean="0"/>
              <a:t> available for “beginning proficiency” and “competency”</a:t>
            </a:r>
          </a:p>
          <a:p>
            <a:r>
              <a:rPr lang="en-US" sz="3600" dirty="0" smtClean="0"/>
              <a:t>Computed Scores</a:t>
            </a:r>
            <a:endParaRPr lang="en-US" sz="4000" dirty="0" smtClean="0"/>
          </a:p>
          <a:p>
            <a:pPr lvl="1"/>
            <a:r>
              <a:rPr lang="en-US" sz="2000" dirty="0" smtClean="0"/>
              <a:t>Significant differences were found between Wave 1 and 2 on Percent Open Questions computed score, with higher scores for Wave 2.  </a:t>
            </a:r>
          </a:p>
          <a:p>
            <a:pPr lvl="2"/>
            <a:r>
              <a:rPr lang="en-US" sz="1800" dirty="0" smtClean="0"/>
              <a:t>Wave 1 scores were in the 50% is “Beginning Proficiency” range (50%) </a:t>
            </a:r>
          </a:p>
          <a:p>
            <a:pPr lvl="2"/>
            <a:r>
              <a:rPr lang="en-US" sz="1800" dirty="0" smtClean="0"/>
              <a:t>Wave 2 scores were in the “Competency” range (70%)</a:t>
            </a:r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4FADE6-C888-48FE-8595-2310CF6C2B0B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>
              <a:lnSpc>
                <a:spcPct val="80000"/>
              </a:lnSpc>
            </a:pPr>
            <a:r>
              <a:rPr lang="en-US" sz="2000" dirty="0" smtClean="0"/>
              <a:t>Prior experience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No significant differences between self-reported use of MI approach, self-reported MI understanding, or years of experience</a:t>
            </a:r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1D1164-FEAB-4C46-AC91-080DF54B0C62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6A6DCA-2A0B-4A14-A1A3-6645147BA6FA}" type="slidenum">
              <a:rPr lang="en-US">
                <a:ea typeface="ＭＳ Ｐゴシック" pitchFamily="84" charset="-128"/>
                <a:cs typeface="ＭＳ Ｐゴシック" pitchFamily="8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ea typeface="ＭＳ Ｐゴシック" pitchFamily="84" charset="-128"/>
              <a:cs typeface="ＭＳ Ｐゴシック" pitchFamily="8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04988-D9EA-4222-8636-4BE88C73CEF9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C790552-3BE9-4A5E-9657-7B6197890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944E-AFAD-46F6-A57D-2CA2E0464143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8BBA5-25B7-4F23-80FE-9A4C03F31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49C59-A98F-4926-AB60-0C8B83160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404B8-8A7F-4206-8263-51B178F4E4DA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3331D-9DC0-453A-A076-DA076843597C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A85FE-DAFE-496D-B724-2CD1BB43C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8B759-A459-484C-8B01-D71131D7B996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8526DB9-8BEE-4ED4-8C00-98E16C679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CC08B-56E1-4DFF-B023-12FE7FB92D03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86D1E-A730-4C36-9A1B-C35C59E7D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FC8AB-0F94-482D-ADBA-78B3B1693298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3D63E15E-8200-4E08-BAC5-7F5CCAC30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7B461-AB95-42F3-BDCA-912D875D1A67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31F6-3DB3-4AA6-BBF1-CDFFA8DA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92B7E-19E2-4C97-B39D-20BC5F63BB16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8B985C3-471F-4927-A3AE-741F2D649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509C5C6-AB98-48C2-A68A-B46D15EF2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D7264-6092-4C5F-BEE9-68F2F2E7F4FF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FF5AB-ED05-4BB7-9F94-36F721AE2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9D068-9580-41F1-AE94-85A2C9629FA4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A58895F-2D66-4EAE-A5B8-DADAAFAED115}" type="datetimeFigureOut">
              <a:rPr lang="en-US"/>
              <a:pPr>
                <a:defRPr/>
              </a:pPr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51B1836-76B9-4A07-9F4E-20563AB59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71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84" charset="2"/>
        <a:buChar char=""/>
        <a:defRPr sz="27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84" charset="2"/>
        <a:buChar char=""/>
        <a:defRPr sz="2200" kern="1200">
          <a:solidFill>
            <a:schemeClr val="tx2"/>
          </a:solidFill>
          <a:latin typeface="+mn-lt"/>
          <a:ea typeface="ＭＳ Ｐゴシック" pitchFamily="84" charset="-128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84" charset="2"/>
        <a:buChar char="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84" charset="2"/>
        <a:buChar char=""/>
        <a:defRPr sz="2000" kern="1200">
          <a:solidFill>
            <a:schemeClr val="tx2"/>
          </a:solidFill>
          <a:latin typeface="+mn-lt"/>
          <a:ea typeface="ＭＳ Ｐゴシック" pitchFamily="84" charset="-128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CTN_logo.jp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2636912"/>
            <a:ext cx="89154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7660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A. </a:t>
            </a:r>
            <a:r>
              <a:rPr lang="en-US" dirty="0" err="1" smtClean="0">
                <a:ea typeface="+mn-ea"/>
                <a:cs typeface="+mn-cs"/>
              </a:rPr>
              <a:t>Forcehimes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K. Wilson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T. Moyers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J. Tillman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C. Dunn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C. </a:t>
            </a:r>
            <a:r>
              <a:rPr lang="en-US" dirty="0" err="1" smtClean="0">
                <a:ea typeface="+mn-ea"/>
                <a:cs typeface="+mn-cs"/>
              </a:rPr>
              <a:t>Lizarraga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C. </a:t>
            </a:r>
            <a:r>
              <a:rPr lang="en-US" dirty="0" err="1" smtClean="0">
                <a:ea typeface="+mn-ea"/>
                <a:cs typeface="+mn-cs"/>
              </a:rPr>
              <a:t>Ripp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Intervention Training, Supervision and Fidelity Monitoring in NIDA CTN 0047: SMART-ED</a:t>
            </a:r>
            <a:endParaRPr lang="en-US" dirty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7B9899"/>
                </a:solidFill>
              </a:rPr>
              <a:t>Roles and Interaction Between the Fidelity Monitoring Center and Supervision Center</a:t>
            </a:r>
          </a:p>
        </p:txBody>
      </p:sp>
      <p:pic>
        <p:nvPicPr>
          <p:cNvPr id="10" name="Content Placeholder 9" descr="Picture3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403648" y="1527174"/>
            <a:ext cx="6480720" cy="478214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icture4.jpg"/>
          <p:cNvPicPr>
            <a:picLocks noChangeAspect="1"/>
          </p:cNvPicPr>
          <p:nvPr/>
        </p:nvPicPr>
        <p:blipFill>
          <a:blip r:embed="rId3" cstate="print">
            <a:lum bright="30000" contrast="-40000"/>
          </a:blip>
          <a:stretch>
            <a:fillRect/>
          </a:stretch>
        </p:blipFill>
        <p:spPr>
          <a:xfrm>
            <a:off x="251520" y="1361301"/>
            <a:ext cx="8712967" cy="4820055"/>
          </a:xfrm>
          <a:prstGeom prst="rect">
            <a:avLst/>
          </a:prstGeom>
        </p:spPr>
      </p:pic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</a:rPr>
              <a:t>Red-Lines and Red-Line Warnings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504238" cy="449999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b="1" dirty="0" smtClean="0"/>
              <a:t>Red-Line Warning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Minor drift, but enough to be of concern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Three interventionists received a warning</a:t>
            </a:r>
          </a:p>
          <a:p>
            <a:pPr lvl="2">
              <a:lnSpc>
                <a:spcPct val="80000"/>
              </a:lnSpc>
              <a:buNone/>
            </a:pPr>
            <a:endParaRPr lang="en-US" sz="1500" b="1" dirty="0" smtClean="0"/>
          </a:p>
          <a:p>
            <a:pPr>
              <a:lnSpc>
                <a:spcPct val="80000"/>
              </a:lnSpc>
              <a:buNone/>
            </a:pPr>
            <a:endParaRPr lang="en-US" sz="2100" b="1" dirty="0" smtClean="0"/>
          </a:p>
          <a:p>
            <a:pPr>
              <a:lnSpc>
                <a:spcPct val="80000"/>
              </a:lnSpc>
              <a:buNone/>
            </a:pPr>
            <a:endParaRPr lang="en-US" sz="2100" b="1" dirty="0" smtClean="0"/>
          </a:p>
          <a:p>
            <a:pPr>
              <a:lnSpc>
                <a:spcPct val="80000"/>
              </a:lnSpc>
            </a:pPr>
            <a:r>
              <a:rPr lang="en-US" sz="2400" b="1" dirty="0" smtClean="0"/>
              <a:t>Red-Line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Failure to meet predefined standards of fidelity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Stopped delivering interventions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Given a performance improvement plan</a:t>
            </a: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Only one interventionist received a Red-Line</a:t>
            </a:r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 lvl="1">
              <a:lnSpc>
                <a:spcPct val="80000"/>
              </a:lnSpc>
            </a:pPr>
            <a:endParaRPr lang="en-US" sz="1700" dirty="0" smtClean="0"/>
          </a:p>
          <a:p>
            <a:pPr>
              <a:lnSpc>
                <a:spcPct val="80000"/>
              </a:lnSpc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sz="2100" dirty="0" smtClean="0"/>
          </a:p>
          <a:p>
            <a:pPr>
              <a:lnSpc>
                <a:spcPct val="80000"/>
              </a:lnSpc>
            </a:pPr>
            <a:endParaRPr lang="en-US" sz="21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95536" y="5373216"/>
            <a:ext cx="8316415" cy="683264"/>
          </a:xfrm>
          <a:prstGeom prst="rect">
            <a:avLst/>
          </a:prstGeom>
          <a:solidFill>
            <a:srgbClr val="C0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 algn="ctr">
              <a:lnSpc>
                <a:spcPct val="80000"/>
              </a:lnSpc>
            </a:pPr>
            <a:r>
              <a:rPr lang="en-US" sz="2400" b="1" dirty="0" smtClean="0">
                <a:latin typeface="+mn-lt"/>
              </a:rPr>
              <a:t>Fidelity monitoring during the trial successfully prevented drift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Post-trial Fidelity Monitoring</a:t>
            </a:r>
          </a:p>
        </p:txBody>
      </p:sp>
      <p:pic>
        <p:nvPicPr>
          <p:cNvPr id="3" name="Picture 2" descr="huge-headphon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636911"/>
            <a:ext cx="3960441" cy="35283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Post-trial fidelity monitoring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20% of the interventionist sessions (n=161)were randomly selected and coded for overall trial fidelity.</a:t>
            </a:r>
          </a:p>
          <a:p>
            <a:r>
              <a:rPr lang="en-US" dirty="0" smtClean="0"/>
              <a:t>Completed coding of all baseline sessions </a:t>
            </a:r>
          </a:p>
          <a:p>
            <a:pPr lvl="1"/>
            <a:r>
              <a:rPr lang="en-US" dirty="0" smtClean="0"/>
              <a:t>an additional 237 sessions</a:t>
            </a:r>
          </a:p>
          <a:p>
            <a:pPr lvl="2"/>
            <a:r>
              <a:rPr lang="en-US" dirty="0" smtClean="0"/>
              <a:t>Will allow for the examination of therapist effects across 33 interventionists</a:t>
            </a:r>
          </a:p>
          <a:p>
            <a:endParaRPr lang="en-US" dirty="0" smtClean="0"/>
          </a:p>
          <a:p>
            <a:pPr>
              <a:buFont typeface="Wingdings 2" pitchFamily="84" charset="2"/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5536" y="4581128"/>
            <a:ext cx="8352928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+mn-lt"/>
              </a:rPr>
              <a:t>Results from fidelity monitoring indicate above average performance on MITI scores.</a:t>
            </a:r>
            <a:r>
              <a:rPr lang="en-US" b="1" dirty="0" smtClean="0">
                <a:solidFill>
                  <a:srgbClr val="000000"/>
                </a:solidFill>
                <a:latin typeface="+mn-lt"/>
              </a:rPr>
              <a:t> </a:t>
            </a:r>
            <a:endParaRPr lang="en-US" sz="24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870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Times New Roman" pitchFamily="84" charset="0"/>
              </a:rPr>
              <a:t>The two-stage interventionist training, bi-weekly supervision, and ongoing monitoring produced excellent results and prevented drift</a:t>
            </a:r>
          </a:p>
          <a:p>
            <a:r>
              <a:rPr lang="en-US">
                <a:solidFill>
                  <a:srgbClr val="000000"/>
                </a:solidFill>
                <a:latin typeface="Times New Roman" pitchFamily="84" charset="0"/>
              </a:rPr>
              <a:t>This model may bestow an advantage for learning and implementing brief interventions based on a MI approach</a:t>
            </a:r>
            <a:r>
              <a:rPr lang="en-US" b="1">
                <a:solidFill>
                  <a:srgbClr val="000000"/>
                </a:solidFill>
                <a:latin typeface="Times New Roman" pitchFamily="8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Interventionists</a:t>
            </a:r>
          </a:p>
        </p:txBody>
      </p:sp>
      <p:pic>
        <p:nvPicPr>
          <p:cNvPr id="3" name="Picture 2" descr="Picture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636912"/>
            <a:ext cx="4536504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Prior to Training</a:t>
            </a:r>
          </a:p>
        </p:txBody>
      </p:sp>
      <p:sp>
        <p:nvSpPr>
          <p:cNvPr id="1843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r>
              <a:rPr lang="en-US" sz="2800" dirty="0" smtClean="0"/>
              <a:t>Hiring decisions</a:t>
            </a:r>
          </a:p>
          <a:p>
            <a:pPr lvl="1"/>
            <a:r>
              <a:rPr lang="en-US" sz="2400" dirty="0" smtClean="0"/>
              <a:t>Emphasized selecting empathic individuals</a:t>
            </a:r>
          </a:p>
          <a:p>
            <a:r>
              <a:rPr lang="en-US" sz="2800" dirty="0" smtClean="0"/>
              <a:t>Interventionists provided informed consent and completed questionnaires including </a:t>
            </a:r>
          </a:p>
          <a:p>
            <a:pPr lvl="1"/>
            <a:r>
              <a:rPr lang="en-US" sz="2400" dirty="0" smtClean="0"/>
              <a:t>Demographic information </a:t>
            </a:r>
          </a:p>
          <a:p>
            <a:pPr lvl="1"/>
            <a:r>
              <a:rPr lang="en-US" sz="2400" dirty="0" smtClean="0"/>
              <a:t>Training and experience</a:t>
            </a:r>
          </a:p>
          <a:p>
            <a:pPr lvl="1"/>
            <a:r>
              <a:rPr lang="en-US" sz="2400" dirty="0" smtClean="0"/>
              <a:t>Knowledge of MI and other counseling approaches </a:t>
            </a:r>
          </a:p>
          <a:p>
            <a:pPr lvl="1"/>
            <a:r>
              <a:rPr lang="en-US" sz="2400" dirty="0" smtClean="0"/>
              <a:t>Short Understanding of Substance Abuse Scale (SUS, Humphreys, et al., 1996)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381000"/>
            <a:ext cx="75438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Who were the Interventionists?</a:t>
            </a:r>
            <a:endParaRPr lang="en-US" sz="3600" dirty="0">
              <a:solidFill>
                <a:schemeClr val="accent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650" name="TextBox 3"/>
          <p:cNvSpPr txBox="1">
            <a:spLocks noChangeArrowheads="1"/>
          </p:cNvSpPr>
          <p:nvPr/>
        </p:nvSpPr>
        <p:spPr bwMode="auto">
          <a:xfrm>
            <a:off x="539552" y="1208941"/>
            <a:ext cx="8153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pitchFamily="84" charset="0"/>
              <a:buChar char="•"/>
            </a:pPr>
            <a:r>
              <a:rPr lang="en-US" sz="2400" dirty="0" smtClean="0">
                <a:latin typeface="Georgia" pitchFamily="84" charset="0"/>
              </a:rPr>
              <a:t>Thirty-three counselors received training across the two waves of the study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64% female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82% Caucasian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32.45 </a:t>
            </a:r>
            <a:r>
              <a:rPr lang="en-US" sz="2400" u="sng" dirty="0" smtClean="0">
                <a:solidFill>
                  <a:schemeClr val="tx2"/>
                </a:solidFill>
                <a:latin typeface="Georgia" pitchFamily="84" charset="0"/>
              </a:rPr>
              <a:t>+</a:t>
            </a: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 7.93 years old </a:t>
            </a:r>
          </a:p>
          <a:p>
            <a:pPr lvl="2">
              <a:buFont typeface="Arial" pitchFamily="84" charset="0"/>
              <a:buChar char="•"/>
            </a:pPr>
            <a:r>
              <a:rPr lang="en-US" sz="2400" dirty="0" smtClean="0">
                <a:latin typeface="Georgia" pitchFamily="84" charset="0"/>
              </a:rPr>
              <a:t>Wave 1 interventionists were significantly older than Wave 2 interventionists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Little counseling experience (1.58 </a:t>
            </a:r>
            <a:r>
              <a:rPr lang="en-US" sz="2400" u="sng" dirty="0" smtClean="0">
                <a:solidFill>
                  <a:schemeClr val="tx2"/>
                </a:solidFill>
                <a:latin typeface="Georgia" pitchFamily="84" charset="0"/>
              </a:rPr>
              <a:t>+ </a:t>
            </a: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2.50 years)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Less than a quarter licensed as a counselor (21%)</a:t>
            </a:r>
          </a:p>
          <a:p>
            <a:pPr lvl="1">
              <a:buFont typeface="Arial" pitchFamily="8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eorgia" pitchFamily="84" charset="0"/>
              </a:rPr>
              <a:t>Understanding of substance use </a:t>
            </a:r>
          </a:p>
          <a:p>
            <a:pPr lvl="2">
              <a:buFont typeface="Arial" pitchFamily="84" charset="0"/>
              <a:buChar char="•"/>
            </a:pPr>
            <a:r>
              <a:rPr lang="en-US" sz="2400" dirty="0" smtClean="0">
                <a:latin typeface="Georgia" pitchFamily="84" charset="0"/>
              </a:rPr>
              <a:t>Most strongly influenced by psychosocial model</a:t>
            </a:r>
          </a:p>
          <a:p>
            <a:pPr lvl="2">
              <a:buFont typeface="Arial" pitchFamily="84" charset="0"/>
              <a:buChar char="•"/>
            </a:pPr>
            <a:r>
              <a:rPr lang="en-US" sz="2400" dirty="0" smtClean="0">
                <a:latin typeface="Georgia" pitchFamily="84" charset="0"/>
              </a:rPr>
              <a:t>Very low scores on disease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and Certification</a:t>
            </a:r>
          </a:p>
        </p:txBody>
      </p:sp>
      <p:pic>
        <p:nvPicPr>
          <p:cNvPr id="3" name="Picture 2" descr="Picture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2708920"/>
            <a:ext cx="5184576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Two-Stage Training and Certification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1600200"/>
            <a:ext cx="3200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MI skills 2-day local training</a:t>
            </a:r>
          </a:p>
        </p:txBody>
      </p:sp>
      <p:sp>
        <p:nvSpPr>
          <p:cNvPr id="7" name="Down Arrow 6"/>
          <p:cNvSpPr/>
          <p:nvPr/>
        </p:nvSpPr>
        <p:spPr>
          <a:xfrm>
            <a:off x="4724400" y="22098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4200" y="2438400"/>
            <a:ext cx="3200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Protocol specific SBIRT training at national training</a:t>
            </a:r>
          </a:p>
        </p:txBody>
      </p:sp>
      <p:sp>
        <p:nvSpPr>
          <p:cNvPr id="9" name="Down Arrow 8"/>
          <p:cNvSpPr/>
          <p:nvPr/>
        </p:nvSpPr>
        <p:spPr>
          <a:xfrm>
            <a:off x="4724400" y="30480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24200" y="3276600"/>
            <a:ext cx="3200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Standardized Patient Walkthroughs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24200" y="4114800"/>
            <a:ext cx="3200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Pilot sessions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495300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Certification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0" y="5638800"/>
            <a:ext cx="3200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Post-training </a:t>
            </a:r>
            <a:r>
              <a:rPr lang="en-US" dirty="0" smtClean="0"/>
              <a:t>webinars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>
            <a:off x="4724400" y="38862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724400" y="47244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4724400" y="5410200"/>
            <a:ext cx="4603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8712968" cy="1384995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>
                <a:solidFill>
                  <a:srgbClr val="8CADAE"/>
                </a:solidFill>
                <a:latin typeface="Georgia" pitchFamily="84" charset="0"/>
              </a:rPr>
              <a:t>Motivational Interviewing Treatment Integrity (MITI)</a:t>
            </a:r>
          </a:p>
          <a:p>
            <a:pPr algn="ctr"/>
            <a:r>
              <a:rPr lang="en-US" sz="2800" dirty="0" smtClean="0">
                <a:solidFill>
                  <a:srgbClr val="8CADAE"/>
                </a:solidFill>
                <a:latin typeface="Georgia" pitchFamily="84" charset="0"/>
              </a:rPr>
              <a:t>Ratings </a:t>
            </a:r>
            <a:r>
              <a:rPr lang="en-US" sz="2800" dirty="0">
                <a:solidFill>
                  <a:srgbClr val="8CADAE"/>
                </a:solidFill>
                <a:latin typeface="Georgia" pitchFamily="84" charset="0"/>
              </a:rPr>
              <a:t>of First Two Training </a:t>
            </a:r>
            <a:r>
              <a:rPr lang="en-US" sz="2800" dirty="0" smtClean="0">
                <a:solidFill>
                  <a:srgbClr val="8CADAE"/>
                </a:solidFill>
                <a:latin typeface="Georgia" pitchFamily="84" charset="0"/>
              </a:rPr>
              <a:t>Cases</a:t>
            </a:r>
          </a:p>
          <a:p>
            <a:pPr algn="ctr"/>
            <a:endParaRPr lang="en-US" sz="2800" dirty="0">
              <a:solidFill>
                <a:srgbClr val="8CADAE"/>
              </a:solidFill>
              <a:latin typeface="Georgia" pitchFamily="8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>
          <a:xfrm>
            <a:off x="0" y="1851992"/>
            <a:ext cx="8809038" cy="6761584"/>
          </a:xfrm>
        </p:spPr>
        <p:txBody>
          <a:bodyPr>
            <a:noAutofit/>
          </a:bodyPr>
          <a:lstStyle/>
          <a:p>
            <a:pPr lvl="1"/>
            <a:r>
              <a:rPr lang="en-US" sz="2800" dirty="0" smtClean="0"/>
              <a:t>Global Clinician Ratings averaged 4.45 </a:t>
            </a:r>
            <a:r>
              <a:rPr lang="en-US" sz="2800" u="sng" dirty="0" smtClean="0"/>
              <a:t>+</a:t>
            </a:r>
            <a:r>
              <a:rPr lang="en-US" sz="2800" dirty="0" smtClean="0"/>
              <a:t> .51 on a scale of 1-5</a:t>
            </a:r>
          </a:p>
          <a:p>
            <a:pPr lvl="2"/>
            <a:r>
              <a:rPr lang="en-US" sz="2400" dirty="0" smtClean="0"/>
              <a:t>Well above the threshold for competency (4.0)</a:t>
            </a:r>
          </a:p>
          <a:p>
            <a:pPr lvl="2"/>
            <a:r>
              <a:rPr lang="en-US" sz="2400" dirty="0" smtClean="0"/>
              <a:t>higher than scores typically recorded after a two-day training</a:t>
            </a:r>
          </a:p>
          <a:p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51520"/>
            <a:ext cx="8229600" cy="523220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rgbClr val="8CADAE"/>
                </a:solidFill>
                <a:latin typeface="Georgia" pitchFamily="84" charset="0"/>
              </a:rPr>
              <a:t>Correlates of Treatment Fidelity (Pearson’s </a:t>
            </a:r>
            <a:r>
              <a:rPr lang="en-US" sz="2800" i="1" dirty="0" smtClean="0">
                <a:solidFill>
                  <a:srgbClr val="8CADAE"/>
                </a:solidFill>
                <a:latin typeface="Georgia" pitchFamily="84" charset="0"/>
              </a:rPr>
              <a:t>r</a:t>
            </a:r>
            <a:r>
              <a:rPr lang="en-US" sz="2800" dirty="0" smtClean="0">
                <a:solidFill>
                  <a:srgbClr val="8CADAE"/>
                </a:solidFill>
                <a:latin typeface="Georgia" pitchFamily="84" charset="0"/>
              </a:rPr>
              <a:t>)</a:t>
            </a:r>
            <a:endParaRPr lang="en-US" sz="2800" dirty="0">
              <a:solidFill>
                <a:srgbClr val="8CADAE"/>
              </a:solidFill>
              <a:latin typeface="Georgia" pitchFamily="8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504238" cy="1371600"/>
          </a:xfrm>
        </p:spPr>
        <p:txBody>
          <a:bodyPr>
            <a:noAutofit/>
          </a:bodyPr>
          <a:lstStyle/>
          <a:p>
            <a:r>
              <a:rPr lang="en-US" sz="3000" dirty="0" smtClean="0"/>
              <a:t>To explore interventionist chars that might account for variance in treatment fidelity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Age</a:t>
            </a:r>
          </a:p>
          <a:p>
            <a:pPr lvl="2">
              <a:lnSpc>
                <a:spcPct val="80000"/>
              </a:lnSpc>
            </a:pPr>
            <a:r>
              <a:rPr lang="en-US" sz="2400" dirty="0" smtClean="0"/>
              <a:t>Significantly related to performance in training cases</a:t>
            </a:r>
          </a:p>
          <a:p>
            <a:pPr lvl="1"/>
            <a:r>
              <a:rPr lang="en-US" sz="2800" dirty="0" smtClean="0"/>
              <a:t>Psychosocial Model subscale score of the SUSS</a:t>
            </a:r>
          </a:p>
          <a:p>
            <a:pPr lvl="2"/>
            <a:r>
              <a:rPr lang="en-US" sz="2400" dirty="0" smtClean="0"/>
              <a:t>Sample question: </a:t>
            </a:r>
          </a:p>
          <a:p>
            <a:pPr lvl="3"/>
            <a:r>
              <a:rPr lang="en-US" i="1" dirty="0" smtClean="0"/>
              <a:t>A person's environment plays an important role in determining whether he or she develops alcoholism or drug addiction. </a:t>
            </a:r>
          </a:p>
          <a:p>
            <a:pPr lvl="4">
              <a:lnSpc>
                <a:spcPct val="80000"/>
              </a:lnSpc>
            </a:pPr>
            <a:r>
              <a:rPr lang="en-US" sz="2000" dirty="0" smtClean="0"/>
              <a:t>Scores were significantly (and negatively) related to Global Clinical Ratings, MI Spirit</a:t>
            </a:r>
            <a:r>
              <a:rPr lang="en-US" sz="2000" dirty="0" smtClean="0">
                <a:ea typeface="Calibri"/>
                <a:cs typeface="Times New Roman"/>
              </a:rPr>
              <a:t>, </a:t>
            </a:r>
            <a:r>
              <a:rPr lang="en-US" sz="2000" dirty="0" smtClean="0"/>
              <a:t>Direction</a:t>
            </a:r>
            <a:r>
              <a:rPr lang="en-US" sz="2000" dirty="0" smtClean="0">
                <a:ea typeface="Calibri"/>
                <a:cs typeface="Times New Roman"/>
              </a:rPr>
              <a:t>, and </a:t>
            </a:r>
            <a:r>
              <a:rPr lang="en-US" sz="2000" dirty="0" smtClean="0"/>
              <a:t>Percent MI-Adherent</a:t>
            </a:r>
            <a:endParaRPr lang="en-US" sz="2000" dirty="0" smtClean="0">
              <a:ea typeface="Calibri"/>
              <a:cs typeface="Times New Roman"/>
            </a:endParaRPr>
          </a:p>
          <a:p>
            <a:pPr lvl="3">
              <a:lnSpc>
                <a:spcPct val="80000"/>
              </a:lnSpc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Supervision and Ongoing Fidelity Monitoring</a:t>
            </a:r>
          </a:p>
        </p:txBody>
      </p:sp>
      <p:pic>
        <p:nvPicPr>
          <p:cNvPr id="4" name="Picture 3" descr="imagesCA9ON1M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2701478"/>
            <a:ext cx="4032448" cy="3463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30926</TotalTime>
  <Words>871</Words>
  <Application>Microsoft Office PowerPoint</Application>
  <PresentationFormat>On-screen Show (4:3)</PresentationFormat>
  <Paragraphs>129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Intervention Training, Supervision and Fidelity Monitoring in NIDA CTN 0047: SMART-ED</vt:lpstr>
      <vt:lpstr>The Interventionists</vt:lpstr>
      <vt:lpstr>Prior to Training</vt:lpstr>
      <vt:lpstr>PowerPoint Presentation</vt:lpstr>
      <vt:lpstr>Training and Certification</vt:lpstr>
      <vt:lpstr>Two-Stage Training and Certification</vt:lpstr>
      <vt:lpstr>PowerPoint Presentation</vt:lpstr>
      <vt:lpstr>PowerPoint Presentation</vt:lpstr>
      <vt:lpstr>Supervision and Ongoing Fidelity Monitoring</vt:lpstr>
      <vt:lpstr>Roles and Interaction Between the Fidelity Monitoring Center and Supervision Center</vt:lpstr>
      <vt:lpstr>Red-Lines and Red-Line Warnings</vt:lpstr>
      <vt:lpstr>Post-trial Fidelity Monitoring</vt:lpstr>
      <vt:lpstr>Post-trial fidelity monitoring</vt:lpstr>
      <vt:lpstr>Summary</vt:lpstr>
    </vt:vector>
  </TitlesOfParts>
  <Company>UNM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Intervention Training, Supervision and Fidelity Monitoring in NIDA CTN 0047: SMART-ED</dc:title>
  <dc:creator>alyssaf</dc:creator>
  <cp:lastModifiedBy>Meg Brunner</cp:lastModifiedBy>
  <cp:revision>2350</cp:revision>
  <dcterms:created xsi:type="dcterms:W3CDTF">2012-07-11T18:38:31Z</dcterms:created>
  <dcterms:modified xsi:type="dcterms:W3CDTF">2012-11-01T18:09:07Z</dcterms:modified>
</cp:coreProperties>
</file>