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20" r:id="rId2"/>
  </p:sldMasterIdLst>
  <p:notesMasterIdLst>
    <p:notesMasterId r:id="rId18"/>
  </p:notesMasterIdLst>
  <p:handoutMasterIdLst>
    <p:handoutMasterId r:id="rId19"/>
  </p:handoutMasterIdLst>
  <p:sldIdLst>
    <p:sldId id="262" r:id="rId3"/>
    <p:sldId id="280" r:id="rId4"/>
    <p:sldId id="281" r:id="rId5"/>
    <p:sldId id="282" r:id="rId6"/>
    <p:sldId id="274" r:id="rId7"/>
    <p:sldId id="279" r:id="rId8"/>
    <p:sldId id="283" r:id="rId9"/>
    <p:sldId id="263" r:id="rId10"/>
    <p:sldId id="265" r:id="rId11"/>
    <p:sldId id="269" r:id="rId12"/>
    <p:sldId id="284" r:id="rId13"/>
    <p:sldId id="275" r:id="rId14"/>
    <p:sldId id="278" r:id="rId15"/>
    <p:sldId id="277" r:id="rId16"/>
    <p:sldId id="28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4" d="100"/>
          <a:sy n="74" d="100"/>
        </p:scale>
        <p:origin x="-564" y="-156"/>
      </p:cViewPr>
      <p:guideLst>
        <p:guide orient="horz" pos="2160"/>
        <p:guide pos="2880"/>
      </p:guideLst>
    </p:cSldViewPr>
  </p:slideViewPr>
  <p:notesTextViewPr>
    <p:cViewPr>
      <p:scale>
        <a:sx n="1" d="1"/>
        <a:sy n="1" d="1"/>
      </p:scale>
      <p:origin x="0" y="0"/>
    </p:cViewPr>
  </p:notesTextViewPr>
  <p:notesViewPr>
    <p:cSldViewPr>
      <p:cViewPr varScale="1">
        <p:scale>
          <a:sx n="64" d="100"/>
          <a:sy n="64" d="100"/>
        </p:scale>
        <p:origin x="-3130"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9AAD89-89F5-456A-9877-E777C13DFB10}" type="datetimeFigureOut">
              <a:rPr lang="en-US" smtClean="0"/>
              <a:pPr/>
              <a:t>11/1/2012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938F16-8005-4EDB-8987-419F5F7FE52B}" type="slidenum">
              <a:rPr lang="en-US" smtClean="0"/>
              <a:pPr/>
              <a:t>‹#›</a:t>
            </a:fld>
            <a:endParaRPr lang="en-US"/>
          </a:p>
        </p:txBody>
      </p:sp>
    </p:spTree>
    <p:extLst>
      <p:ext uri="{BB962C8B-B14F-4D97-AF65-F5344CB8AC3E}">
        <p14:creationId xmlns:p14="http://schemas.microsoft.com/office/powerpoint/2010/main" val="8242802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DEC309-75D9-4E78-A1AD-E10D1E7F2559}" type="datetimeFigureOut">
              <a:rPr lang="en-US" smtClean="0"/>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B7E38B-7E19-4FDA-920C-39D690E6ED13}" type="slidenum">
              <a:rPr lang="en-US" smtClean="0"/>
              <a:pPr/>
              <a:t>‹#›</a:t>
            </a:fld>
            <a:endParaRPr lang="en-US"/>
          </a:p>
        </p:txBody>
      </p:sp>
    </p:spTree>
    <p:extLst>
      <p:ext uri="{BB962C8B-B14F-4D97-AF65-F5344CB8AC3E}">
        <p14:creationId xmlns:p14="http://schemas.microsoft.com/office/powerpoint/2010/main" val="582485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7E38B-7E19-4FDA-920C-39D690E6ED13}" type="slidenum">
              <a:rPr lang="en-US" smtClean="0"/>
              <a:pPr/>
              <a:t>1</a:t>
            </a:fld>
            <a:endParaRPr lang="en-US"/>
          </a:p>
        </p:txBody>
      </p:sp>
    </p:spTree>
    <p:extLst>
      <p:ext uri="{BB962C8B-B14F-4D97-AF65-F5344CB8AC3E}">
        <p14:creationId xmlns:p14="http://schemas.microsoft.com/office/powerpoint/2010/main" val="1165784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7E38B-7E19-4FDA-920C-39D690E6ED13}" type="slidenum">
              <a:rPr lang="en-US" smtClean="0"/>
              <a:pPr/>
              <a:t>4</a:t>
            </a:fld>
            <a:endParaRPr lang="en-US"/>
          </a:p>
        </p:txBody>
      </p:sp>
    </p:spTree>
    <p:extLst>
      <p:ext uri="{BB962C8B-B14F-4D97-AF65-F5344CB8AC3E}">
        <p14:creationId xmlns:p14="http://schemas.microsoft.com/office/powerpoint/2010/main" val="1124782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ED is an extremely</a:t>
            </a:r>
            <a:r>
              <a:rPr lang="en-US" baseline="0" dirty="0" smtClean="0"/>
              <a:t> busy, hectic, and at times chaotic environment. Many times there is limited space to conduct assessments or interventions in a private and confidential manner. There are frequent interruptions, since medical needs and demands take priority.  </a:t>
            </a:r>
          </a:p>
          <a:p>
            <a:pPr marL="228600" indent="-228600">
              <a:buAutoNum type="arabicPeriod"/>
            </a:pPr>
            <a:r>
              <a:rPr lang="en-US" baseline="0" dirty="0" smtClean="0"/>
              <a:t>Many individuals come to the ED for reasons that in their perception may seem quite unrelated to alcohol or drug use. Although they may screen positive for a substance use disorder and be enrolled in the intervention, these individuals may regard their substance use as of lower priority and less of an immediate concern than the medical and/or psychosocial issues that are more immediate and emergent. </a:t>
            </a:r>
          </a:p>
          <a:p>
            <a:pPr marL="228600" indent="-228600">
              <a:buAutoNum type="arabicPeriod"/>
            </a:pPr>
            <a:r>
              <a:rPr lang="en-US" baseline="0" dirty="0" smtClean="0"/>
              <a:t> One of the features of the study, in large part because of staffing and budgetary considerations, was that all of the research assistants were trained in motivational interviewing, and they served as both the screener/assessors and as the motivational interventionists (although not for the same person). Once one has been trained in the use of MI and has a MI “style” it is difficult not to slip into conducting a MI-like intervention while serving as the assessor. </a:t>
            </a:r>
            <a:endParaRPr lang="en-US" dirty="0"/>
          </a:p>
        </p:txBody>
      </p:sp>
      <p:sp>
        <p:nvSpPr>
          <p:cNvPr id="4" name="Slide Number Placeholder 3"/>
          <p:cNvSpPr>
            <a:spLocks noGrp="1"/>
          </p:cNvSpPr>
          <p:nvPr>
            <p:ph type="sldNum" sz="quarter" idx="10"/>
          </p:nvPr>
        </p:nvSpPr>
        <p:spPr/>
        <p:txBody>
          <a:bodyPr/>
          <a:lstStyle/>
          <a:p>
            <a:fld id="{DAB7E38B-7E19-4FDA-920C-39D690E6ED13}" type="slidenum">
              <a:rPr lang="en-US" smtClean="0"/>
              <a:pPr/>
              <a:t>5</a:t>
            </a:fld>
            <a:endParaRPr lang="en-US"/>
          </a:p>
        </p:txBody>
      </p:sp>
    </p:spTree>
    <p:extLst>
      <p:ext uri="{BB962C8B-B14F-4D97-AF65-F5344CB8AC3E}">
        <p14:creationId xmlns:p14="http://schemas.microsoft.com/office/powerpoint/2010/main" val="80807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p:cNvSpPr>
          <p:nvPr/>
        </p:nvSpPr>
        <p:spPr bwMode="hidden">
          <a:xfrm>
            <a:off x="914400" y="1752600"/>
            <a:ext cx="8229600" cy="5105400"/>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5" name="Freeform 6"/>
          <p:cNvSpPr>
            <a:spLocks/>
          </p:cNvSpPr>
          <p:nvPr/>
        </p:nvSpPr>
        <p:spPr bwMode="ltGray">
          <a:xfrm>
            <a:off x="876300" y="0"/>
            <a:ext cx="19050" cy="1041400"/>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6" name="Freeform 7"/>
          <p:cNvSpPr>
            <a:spLocks/>
          </p:cNvSpPr>
          <p:nvPr/>
        </p:nvSpPr>
        <p:spPr bwMode="ltGray">
          <a:xfrm>
            <a:off x="876300" y="2427288"/>
            <a:ext cx="19050" cy="4043362"/>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7" name="Freeform 9"/>
          <p:cNvSpPr>
            <a:spLocks/>
          </p:cNvSpPr>
          <p:nvPr/>
        </p:nvSpPr>
        <p:spPr bwMode="ltGray">
          <a:xfrm>
            <a:off x="876300" y="2049463"/>
            <a:ext cx="19050" cy="377825"/>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8" name="Freeform 10"/>
          <p:cNvSpPr>
            <a:spLocks/>
          </p:cNvSpPr>
          <p:nvPr/>
        </p:nvSpPr>
        <p:spPr bwMode="ltGray">
          <a:xfrm>
            <a:off x="876300" y="1041400"/>
            <a:ext cx="19050" cy="377825"/>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 name="Freeform 11"/>
          <p:cNvSpPr>
            <a:spLocks/>
          </p:cNvSpPr>
          <p:nvPr/>
        </p:nvSpPr>
        <p:spPr bwMode="ltGray">
          <a:xfrm>
            <a:off x="876300" y="1419225"/>
            <a:ext cx="19050" cy="630238"/>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0" name="Freeform 12"/>
          <p:cNvSpPr>
            <a:spLocks/>
          </p:cNvSpPr>
          <p:nvPr/>
        </p:nvSpPr>
        <p:spPr bwMode="ltGray">
          <a:xfrm>
            <a:off x="0" y="1725613"/>
            <a:ext cx="557213" cy="1746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1" name="Freeform 13"/>
          <p:cNvSpPr>
            <a:spLocks/>
          </p:cNvSpPr>
          <p:nvPr userDrawn="1"/>
        </p:nvSpPr>
        <p:spPr bwMode="ltGray">
          <a:xfrm>
            <a:off x="1217613" y="1725613"/>
            <a:ext cx="400050" cy="1746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2" name="Freeform 14"/>
          <p:cNvSpPr>
            <a:spLocks/>
          </p:cNvSpPr>
          <p:nvPr/>
        </p:nvSpPr>
        <p:spPr bwMode="ltGray">
          <a:xfrm>
            <a:off x="552450" y="1725613"/>
            <a:ext cx="665163" cy="1746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pic>
        <p:nvPicPr>
          <p:cNvPr id="13" name="Picture 16" descr="training logo custom copy"/>
          <p:cNvPicPr preferRelativeResize="0">
            <a:picLocks noChangeAspect="1" noChangeArrowheads="1" noChangeShapeType="1"/>
          </p:cNvPicPr>
          <p:nvPr userDrawn="1"/>
        </p:nvPicPr>
        <p:blipFill>
          <a:blip r:embed="rId2" cstate="print"/>
          <a:srcRect/>
          <a:stretch>
            <a:fillRect/>
          </a:stretch>
        </p:blipFill>
        <p:spPr bwMode="auto">
          <a:xfrm>
            <a:off x="-152400" y="-76200"/>
            <a:ext cx="1143000" cy="790575"/>
          </a:xfrm>
          <a:prstGeom prst="rect">
            <a:avLst/>
          </a:prstGeom>
          <a:noFill/>
          <a:ln w="9525" algn="ctr">
            <a:noFill/>
            <a:miter lim="800000"/>
            <a:headEnd/>
            <a:tailEnd/>
          </a:ln>
        </p:spPr>
      </p:pic>
      <p:sp>
        <p:nvSpPr>
          <p:cNvPr id="14" name="Rectangle 17"/>
          <p:cNvSpPr>
            <a:spLocks noChangeArrowheads="1"/>
          </p:cNvSpPr>
          <p:nvPr userDrawn="1"/>
        </p:nvSpPr>
        <p:spPr bwMode="auto">
          <a:xfrm>
            <a:off x="0" y="6521450"/>
            <a:ext cx="2708275" cy="336550"/>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en-US" sz="1600">
                <a:solidFill>
                  <a:srgbClr val="0066FF"/>
                </a:solidFill>
                <a:latin typeface="Arial" charset="0"/>
              </a:rPr>
              <a:t>CTN-0047 National Training</a:t>
            </a:r>
          </a:p>
        </p:txBody>
      </p:sp>
      <p:sp>
        <p:nvSpPr>
          <p:cNvPr id="4111" name="Rectangle 15"/>
          <p:cNvSpPr>
            <a:spLocks noGrp="1" noChangeArrowheads="1"/>
          </p:cNvSpPr>
          <p:nvPr>
            <p:ph type="title"/>
          </p:nvPr>
        </p:nvSpPr>
        <p:spPr>
          <a:xfrm>
            <a:off x="685800" y="2130425"/>
            <a:ext cx="7772400" cy="1470025"/>
          </a:xfrm>
        </p:spPr>
        <p:txBody>
          <a:bodyPr/>
          <a:lstStyle>
            <a:lvl1pPr>
              <a:defRPr/>
            </a:lvl1pPr>
          </a:lstStyle>
          <a:p>
            <a:r>
              <a:rPr lang="en-US"/>
              <a:t>Click to edit Master title style</a:t>
            </a:r>
          </a:p>
        </p:txBody>
      </p:sp>
      <p:sp>
        <p:nvSpPr>
          <p:cNvPr id="4112" name="Rectangle 16"/>
          <p:cNvSpPr>
            <a:spLocks noGrp="1" noChangeArrowheads="1"/>
          </p:cNvSpPr>
          <p:nvPr>
            <p:ph type="body"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5" name="Rectangle 17"/>
          <p:cNvSpPr>
            <a:spLocks noGrp="1" noChangeArrowheads="1"/>
          </p:cNvSpPr>
          <p:nvPr>
            <p:ph type="dt" sz="half" idx="10"/>
          </p:nvPr>
        </p:nvSpPr>
        <p:spPr>
          <a:xfrm>
            <a:off x="457200" y="6245225"/>
            <a:ext cx="2133600" cy="476250"/>
          </a:xfrm>
        </p:spPr>
        <p:txBody>
          <a:bodyPr/>
          <a:lstStyle>
            <a:lvl1pPr>
              <a:defRPr/>
            </a:lvl1pPr>
          </a:lstStyle>
          <a:p>
            <a:pPr>
              <a:defRPr/>
            </a:pPr>
            <a:endParaRPr lang="en-US">
              <a:solidFill>
                <a:srgbClr val="FFFFFF"/>
              </a:solidFill>
            </a:endParaRPr>
          </a:p>
        </p:txBody>
      </p:sp>
      <p:sp>
        <p:nvSpPr>
          <p:cNvPr id="16" name="Rectangle 18"/>
          <p:cNvSpPr>
            <a:spLocks noGrp="1" noChangeArrowheads="1"/>
          </p:cNvSpPr>
          <p:nvPr>
            <p:ph type="ftr" sz="quarter" idx="11"/>
          </p:nvPr>
        </p:nvSpPr>
        <p:spPr>
          <a:xfrm>
            <a:off x="3124200" y="6245225"/>
            <a:ext cx="2895600" cy="476250"/>
          </a:xfrm>
        </p:spPr>
        <p:txBody>
          <a:bodyPr/>
          <a:lstStyle>
            <a:lvl1pPr>
              <a:defRPr/>
            </a:lvl1pPr>
          </a:lstStyle>
          <a:p>
            <a:pPr>
              <a:defRPr/>
            </a:pPr>
            <a:endParaRPr lang="en-US">
              <a:solidFill>
                <a:srgbClr val="FFFFFF"/>
              </a:solidFill>
            </a:endParaRPr>
          </a:p>
        </p:txBody>
      </p:sp>
      <p:sp>
        <p:nvSpPr>
          <p:cNvPr id="17" name="Rectangle 19"/>
          <p:cNvSpPr>
            <a:spLocks noGrp="1" noChangeArrowheads="1"/>
          </p:cNvSpPr>
          <p:nvPr>
            <p:ph type="sldNum" sz="quarter" idx="12"/>
          </p:nvPr>
        </p:nvSpPr>
        <p:spPr>
          <a:xfrm>
            <a:off x="7010400" y="6381750"/>
            <a:ext cx="2133600" cy="476250"/>
          </a:xfrm>
        </p:spPr>
        <p:txBody>
          <a:bodyPr/>
          <a:lstStyle>
            <a:lvl1pPr>
              <a:defRPr sz="1000">
                <a:solidFill>
                  <a:schemeClr val="accent2"/>
                </a:solidFill>
                <a:latin typeface="+mn-lt"/>
              </a:defRPr>
            </a:lvl1pPr>
          </a:lstStyle>
          <a:p>
            <a:pPr>
              <a:defRPr/>
            </a:pPr>
            <a:fld id="{BCB81B76-F1D9-4757-A3AC-12F6CCE2FB79}" type="slidenum">
              <a:rPr lang="en-US">
                <a:solidFill>
                  <a:srgbClr val="0066FF"/>
                </a:solidFill>
              </a:rPr>
              <a:pPr>
                <a:defRPr/>
              </a:pPr>
              <a:t>‹#›</a:t>
            </a:fld>
            <a:endParaRPr lang="en-US">
              <a:solidFill>
                <a:srgbClr val="0066FF"/>
              </a:solidFill>
            </a:endParaRPr>
          </a:p>
        </p:txBody>
      </p:sp>
    </p:spTree>
    <p:extLst>
      <p:ext uri="{BB962C8B-B14F-4D97-AF65-F5344CB8AC3E}">
        <p14:creationId xmlns:p14="http://schemas.microsoft.com/office/powerpoint/2010/main" val="1688637192"/>
      </p:ext>
    </p:extLst>
  </p:cSld>
  <p:clrMapOvr>
    <a:masterClrMapping/>
  </p:clrMapOvr>
  <p:transition advClick="0" advTm="1000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E60A508E-1F43-40D7-81DA-A51E68BBABE9}"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457450386"/>
      </p:ext>
    </p:extLst>
  </p:cSld>
  <p:clrMapOvr>
    <a:masterClrMapping/>
  </p:clrMapOvr>
  <p:transition advClick="0" advTm="1000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0"/>
            <a:ext cx="19050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0"/>
            <a:ext cx="55626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525E042F-5424-41A0-A9B6-129F9E8CF577}"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465507279"/>
      </p:ext>
    </p:extLst>
  </p:cSld>
  <p:clrMapOvr>
    <a:masterClrMapping/>
  </p:clrMapOvr>
  <p:transition advClick="0" advTm="1000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BCB81B76-F1D9-4757-A3AC-12F6CCE2FB79}" type="slidenum">
              <a:rPr lang="en-US" smtClean="0">
                <a:solidFill>
                  <a:srgbClr val="0066FF"/>
                </a:solidFill>
              </a:rPr>
              <a:pPr>
                <a:defRPr/>
              </a:pPr>
              <a:t>‹#›</a:t>
            </a:fld>
            <a:endParaRPr lang="en-US">
              <a:solidFill>
                <a:srgbClr val="0066FF"/>
              </a:solidFill>
            </a:endParaRP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a:t>
            </a:fld>
            <a:endParaRPr lang="en-US">
              <a:solidFill>
                <a:srgbClr val="FFFFCC"/>
              </a:solidFill>
            </a:endParaRPr>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29E1FFFF-3FF6-42C4-8D37-FD4DF47B3DD2}"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pPr>
              <a:defRPr/>
            </a:pPr>
            <a:endParaRPr lang="en-US">
              <a:solidFill>
                <a:srgbClr val="FFFFFF"/>
              </a:solidFill>
            </a:endParaRPr>
          </a:p>
        </p:txBody>
      </p:sp>
      <p:sp>
        <p:nvSpPr>
          <p:cNvPr id="6" name="Footer Placeholder 5"/>
          <p:cNvSpPr>
            <a:spLocks noGrp="1"/>
          </p:cNvSpPr>
          <p:nvPr>
            <p:ph type="ftr" sz="quarter" idx="11"/>
          </p:nvPr>
        </p:nvSpPr>
        <p:spPr/>
        <p:txBody>
          <a:bodyPr/>
          <a:lstStyle/>
          <a:p>
            <a:pPr>
              <a:defRPr/>
            </a:pPr>
            <a:endParaRPr lang="en-US">
              <a:solidFill>
                <a:srgbClr val="FFFFFF"/>
              </a:solidFill>
            </a:endParaRPr>
          </a:p>
        </p:txBody>
      </p:sp>
      <p:sp>
        <p:nvSpPr>
          <p:cNvPr id="7" name="Slide Number Placeholder 6"/>
          <p:cNvSpPr>
            <a:spLocks noGrp="1"/>
          </p:cNvSpPr>
          <p:nvPr>
            <p:ph type="sldNum" sz="quarter" idx="12"/>
          </p:nvPr>
        </p:nvSpPr>
        <p:spPr/>
        <p:txBody>
          <a:bodyPr/>
          <a:lstStyle/>
          <a:p>
            <a:pPr>
              <a:defRPr/>
            </a:pPr>
            <a:fld id="{3E47A7B5-1133-4BBB-A230-7DE1C77EA871}"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pPr>
              <a:defRPr/>
            </a:pPr>
            <a:endParaRPr lang="en-US">
              <a:solidFill>
                <a:srgbClr val="FFFFFF"/>
              </a:solidFill>
            </a:endParaRPr>
          </a:p>
        </p:txBody>
      </p:sp>
      <p:sp>
        <p:nvSpPr>
          <p:cNvPr id="8" name="Footer Placeholder 7"/>
          <p:cNvSpPr>
            <a:spLocks noGrp="1"/>
          </p:cNvSpPr>
          <p:nvPr>
            <p:ph type="ftr" sz="quarter" idx="11"/>
          </p:nvPr>
        </p:nvSpPr>
        <p:spPr/>
        <p:txBody>
          <a:bodyPr/>
          <a:lstStyle/>
          <a:p>
            <a:pPr>
              <a:defRPr/>
            </a:pPr>
            <a:endParaRPr lang="en-US">
              <a:solidFill>
                <a:srgbClr val="FFFFFF"/>
              </a:solidFill>
            </a:endParaRPr>
          </a:p>
        </p:txBody>
      </p:sp>
      <p:sp>
        <p:nvSpPr>
          <p:cNvPr id="9" name="Slide Number Placeholder 8"/>
          <p:cNvSpPr>
            <a:spLocks noGrp="1"/>
          </p:cNvSpPr>
          <p:nvPr>
            <p:ph type="sldNum" sz="quarter" idx="12"/>
          </p:nvPr>
        </p:nvSpPr>
        <p:spPr/>
        <p:txBody>
          <a:bodyPr/>
          <a:lstStyle/>
          <a:p>
            <a:pPr>
              <a:defRPr/>
            </a:pPr>
            <a:fld id="{105AE6C9-6F12-451D-8BD4-A9C9E1E84F03}"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FFFFFF"/>
              </a:solidFill>
            </a:endParaRPr>
          </a:p>
        </p:txBody>
      </p:sp>
      <p:sp>
        <p:nvSpPr>
          <p:cNvPr id="4" name="Footer Placeholder 3"/>
          <p:cNvSpPr>
            <a:spLocks noGrp="1"/>
          </p:cNvSpPr>
          <p:nvPr>
            <p:ph type="ftr" sz="quarter" idx="11"/>
          </p:nvPr>
        </p:nvSpPr>
        <p:spPr/>
        <p:txBody>
          <a:bodyPr/>
          <a:lstStyle/>
          <a:p>
            <a:pPr>
              <a:defRPr/>
            </a:pPr>
            <a:endParaRPr lang="en-US">
              <a:solidFill>
                <a:srgbClr val="FFFFFF"/>
              </a:solidFill>
            </a:endParaRPr>
          </a:p>
        </p:txBody>
      </p:sp>
      <p:sp>
        <p:nvSpPr>
          <p:cNvPr id="5" name="Slide Number Placeholder 4"/>
          <p:cNvSpPr>
            <a:spLocks noGrp="1"/>
          </p:cNvSpPr>
          <p:nvPr>
            <p:ph type="sldNum" sz="quarter" idx="12"/>
          </p:nvPr>
        </p:nvSpPr>
        <p:spPr/>
        <p:txBody>
          <a:bodyPr/>
          <a:lstStyle/>
          <a:p>
            <a:pPr>
              <a:defRPr/>
            </a:pPr>
            <a:fld id="{2666FC85-FAEA-4297-96A6-EBA664950817}"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FFFFFF"/>
              </a:solidFill>
            </a:endParaRPr>
          </a:p>
        </p:txBody>
      </p:sp>
      <p:sp>
        <p:nvSpPr>
          <p:cNvPr id="3" name="Footer Placeholder 2"/>
          <p:cNvSpPr>
            <a:spLocks noGrp="1"/>
          </p:cNvSpPr>
          <p:nvPr>
            <p:ph type="ftr" sz="quarter" idx="11"/>
          </p:nvPr>
        </p:nvSpPr>
        <p:spPr/>
        <p:txBody>
          <a:bodyPr/>
          <a:lstStyle/>
          <a:p>
            <a:pPr>
              <a:defRPr/>
            </a:pPr>
            <a:endParaRPr lang="en-US">
              <a:solidFill>
                <a:srgbClr val="FFFFFF"/>
              </a:solidFill>
            </a:endParaRPr>
          </a:p>
        </p:txBody>
      </p:sp>
      <p:sp>
        <p:nvSpPr>
          <p:cNvPr id="4" name="Slide Number Placeholder 3"/>
          <p:cNvSpPr>
            <a:spLocks noGrp="1"/>
          </p:cNvSpPr>
          <p:nvPr>
            <p:ph type="sldNum" sz="quarter" idx="12"/>
          </p:nvPr>
        </p:nvSpPr>
        <p:spPr/>
        <p:txBody>
          <a:bodyPr/>
          <a:lstStyle/>
          <a:p>
            <a:pPr>
              <a:defRPr/>
            </a:pPr>
            <a:fld id="{031DE942-A6AA-49AC-B0E7-E23AF47D5447}"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FFFFFF"/>
              </a:solidFill>
            </a:endParaRPr>
          </a:p>
        </p:txBody>
      </p:sp>
      <p:sp>
        <p:nvSpPr>
          <p:cNvPr id="6" name="Footer Placeholder 5"/>
          <p:cNvSpPr>
            <a:spLocks noGrp="1"/>
          </p:cNvSpPr>
          <p:nvPr>
            <p:ph type="ftr" sz="quarter" idx="11"/>
          </p:nvPr>
        </p:nvSpPr>
        <p:spPr/>
        <p:txBody>
          <a:bodyPr/>
          <a:lstStyle/>
          <a:p>
            <a:pPr>
              <a:defRPr/>
            </a:pPr>
            <a:endParaRPr lang="en-US">
              <a:solidFill>
                <a:srgbClr val="FFFFFF"/>
              </a:solidFill>
            </a:endParaRPr>
          </a:p>
        </p:txBody>
      </p:sp>
      <p:sp>
        <p:nvSpPr>
          <p:cNvPr id="7" name="Slide Number Placeholder 6"/>
          <p:cNvSpPr>
            <a:spLocks noGrp="1"/>
          </p:cNvSpPr>
          <p:nvPr>
            <p:ph type="sldNum" sz="quarter" idx="12"/>
          </p:nvPr>
        </p:nvSpPr>
        <p:spPr/>
        <p:txBody>
          <a:bodyPr/>
          <a:lstStyle/>
          <a:p>
            <a:pPr>
              <a:defRPr/>
            </a:pPr>
            <a:fld id="{0351F793-A2A5-43A2-958C-1EDD4CA6629A}"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93EE270A-45CA-4972-9821-7AF43D695B94}"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2997677849"/>
      </p:ext>
    </p:extLst>
  </p:cSld>
  <p:clrMapOvr>
    <a:masterClrMapping/>
  </p:clrMapOvr>
  <p:transition advClick="0" advTm="1000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FFFFFF"/>
              </a:solidFill>
            </a:endParaRPr>
          </a:p>
        </p:txBody>
      </p:sp>
      <p:sp>
        <p:nvSpPr>
          <p:cNvPr id="6" name="Footer Placeholder 5"/>
          <p:cNvSpPr>
            <a:spLocks noGrp="1"/>
          </p:cNvSpPr>
          <p:nvPr>
            <p:ph type="ftr" sz="quarter" idx="11"/>
          </p:nvPr>
        </p:nvSpPr>
        <p:spPr/>
        <p:txBody>
          <a:bodyPr/>
          <a:lstStyle/>
          <a:p>
            <a:pPr>
              <a:defRPr/>
            </a:pPr>
            <a:endParaRPr lang="en-US">
              <a:solidFill>
                <a:srgbClr val="FFFFFF"/>
              </a:solidFill>
            </a:endParaRPr>
          </a:p>
        </p:txBody>
      </p:sp>
      <p:sp>
        <p:nvSpPr>
          <p:cNvPr id="7" name="Slide Number Placeholder 6"/>
          <p:cNvSpPr>
            <a:spLocks noGrp="1"/>
          </p:cNvSpPr>
          <p:nvPr>
            <p:ph type="sldNum" sz="quarter" idx="12"/>
          </p:nvPr>
        </p:nvSpPr>
        <p:spPr/>
        <p:txBody>
          <a:bodyPr/>
          <a:lstStyle/>
          <a:p>
            <a:pPr>
              <a:defRPr/>
            </a:pPr>
            <a:fld id="{C22CFE10-D667-4905-B1D0-6227A74A7333}"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E60A508E-1F43-40D7-81DA-A51E68BBABE9}"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525E042F-5424-41A0-A9B6-129F9E8CF577}" type="slidenum">
              <a:rPr lang="en-US" smtClean="0">
                <a:solidFill>
                  <a:srgbClr val="FFFFCC"/>
                </a:solidFill>
              </a:rPr>
              <a:pPr>
                <a:defRPr/>
              </a:pPr>
              <a:t>‹#›</a:t>
            </a:fld>
            <a:endParaRPr lang="en-US">
              <a:solidFill>
                <a:srgbClr val="FFFFCC"/>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29E1FFFF-3FF6-42C4-8D37-FD4DF47B3DD2}"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674220857"/>
      </p:ext>
    </p:extLst>
  </p:cSld>
  <p:clrMapOvr>
    <a:masterClrMapping/>
  </p:clrMapOvr>
  <p:transition advClick="0" advTm="1000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3E47A7B5-1133-4BBB-A230-7DE1C77EA871}"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185136456"/>
      </p:ext>
    </p:extLst>
  </p:cSld>
  <p:clrMapOvr>
    <a:masterClrMapping/>
  </p:clrMapOvr>
  <p:transition advClick="0" advTm="1000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19"/>
          <p:cNvSpPr>
            <a:spLocks noGrp="1" noChangeArrowheads="1"/>
          </p:cNvSpPr>
          <p:nvPr>
            <p:ph type="sldNum" sz="quarter" idx="12"/>
          </p:nvPr>
        </p:nvSpPr>
        <p:spPr>
          <a:ln/>
        </p:spPr>
        <p:txBody>
          <a:bodyPr/>
          <a:lstStyle>
            <a:lvl1pPr>
              <a:defRPr/>
            </a:lvl1pPr>
          </a:lstStyle>
          <a:p>
            <a:pPr>
              <a:defRPr/>
            </a:pPr>
            <a:fld id="{105AE6C9-6F12-451D-8BD4-A9C9E1E84F03}"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081379396"/>
      </p:ext>
    </p:extLst>
  </p:cSld>
  <p:clrMapOvr>
    <a:masterClrMapping/>
  </p:clrMapOvr>
  <p:transition advClick="0" advTm="1000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19"/>
          <p:cNvSpPr>
            <a:spLocks noGrp="1" noChangeArrowheads="1"/>
          </p:cNvSpPr>
          <p:nvPr>
            <p:ph type="sldNum" sz="quarter" idx="12"/>
          </p:nvPr>
        </p:nvSpPr>
        <p:spPr>
          <a:ln/>
        </p:spPr>
        <p:txBody>
          <a:bodyPr/>
          <a:lstStyle>
            <a:lvl1pPr>
              <a:defRPr/>
            </a:lvl1pPr>
          </a:lstStyle>
          <a:p>
            <a:pPr>
              <a:defRPr/>
            </a:pPr>
            <a:fld id="{2666FC85-FAEA-4297-96A6-EBA664950817}"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657778278"/>
      </p:ext>
    </p:extLst>
  </p:cSld>
  <p:clrMapOvr>
    <a:masterClrMapping/>
  </p:clrMapOvr>
  <p:transition advClick="0" advTm="1000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19"/>
          <p:cNvSpPr>
            <a:spLocks noGrp="1" noChangeArrowheads="1"/>
          </p:cNvSpPr>
          <p:nvPr>
            <p:ph type="sldNum" sz="quarter" idx="12"/>
          </p:nvPr>
        </p:nvSpPr>
        <p:spPr>
          <a:ln/>
        </p:spPr>
        <p:txBody>
          <a:bodyPr/>
          <a:lstStyle>
            <a:lvl1pPr>
              <a:defRPr/>
            </a:lvl1pPr>
          </a:lstStyle>
          <a:p>
            <a:pPr>
              <a:defRPr/>
            </a:pPr>
            <a:fld id="{031DE942-A6AA-49AC-B0E7-E23AF47D5447}"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254330905"/>
      </p:ext>
    </p:extLst>
  </p:cSld>
  <p:clrMapOvr>
    <a:masterClrMapping/>
  </p:clrMapOvr>
  <p:transition advClick="0" advTm="1000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0351F793-A2A5-43A2-958C-1EDD4CA6629A}"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459671679"/>
      </p:ext>
    </p:extLst>
  </p:cSld>
  <p:clrMapOvr>
    <a:masterClrMapping/>
  </p:clrMapOvr>
  <p:transition advClick="0" advTm="1000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C22CFE10-D667-4905-B1D0-6227A74A7333}"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543904133"/>
      </p:ext>
    </p:extLst>
  </p:cSld>
  <p:clrMapOvr>
    <a:masterClrMapping/>
  </p:clrMapOvr>
  <p:transition advClick="0" advTm="1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9" name="Freeform 3"/>
          <p:cNvSpPr>
            <a:spLocks/>
          </p:cNvSpPr>
          <p:nvPr/>
        </p:nvSpPr>
        <p:spPr bwMode="hidden">
          <a:xfrm>
            <a:off x="914400" y="1752600"/>
            <a:ext cx="8229600" cy="5105400"/>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2" name="Freeform 6"/>
          <p:cNvSpPr>
            <a:spLocks/>
          </p:cNvSpPr>
          <p:nvPr/>
        </p:nvSpPr>
        <p:spPr bwMode="ltGray">
          <a:xfrm>
            <a:off x="876300" y="0"/>
            <a:ext cx="19050" cy="1041400"/>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3" name="Freeform 7"/>
          <p:cNvSpPr>
            <a:spLocks/>
          </p:cNvSpPr>
          <p:nvPr/>
        </p:nvSpPr>
        <p:spPr bwMode="ltGray">
          <a:xfrm>
            <a:off x="876300" y="2427288"/>
            <a:ext cx="19050" cy="4043362"/>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5" name="Freeform 9"/>
          <p:cNvSpPr>
            <a:spLocks/>
          </p:cNvSpPr>
          <p:nvPr/>
        </p:nvSpPr>
        <p:spPr bwMode="ltGray">
          <a:xfrm>
            <a:off x="876300" y="2049463"/>
            <a:ext cx="19050" cy="377825"/>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6" name="Freeform 10"/>
          <p:cNvSpPr>
            <a:spLocks/>
          </p:cNvSpPr>
          <p:nvPr/>
        </p:nvSpPr>
        <p:spPr bwMode="ltGray">
          <a:xfrm>
            <a:off x="876300" y="1041400"/>
            <a:ext cx="19050" cy="377825"/>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7" name="Freeform 11"/>
          <p:cNvSpPr>
            <a:spLocks/>
          </p:cNvSpPr>
          <p:nvPr/>
        </p:nvSpPr>
        <p:spPr bwMode="ltGray">
          <a:xfrm>
            <a:off x="876300" y="1419225"/>
            <a:ext cx="19050" cy="630238"/>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8" name="Freeform 12"/>
          <p:cNvSpPr>
            <a:spLocks/>
          </p:cNvSpPr>
          <p:nvPr/>
        </p:nvSpPr>
        <p:spPr bwMode="ltGray">
          <a:xfrm>
            <a:off x="0" y="1725613"/>
            <a:ext cx="557213" cy="1746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09" name="Freeform 13"/>
          <p:cNvSpPr>
            <a:spLocks/>
          </p:cNvSpPr>
          <p:nvPr/>
        </p:nvSpPr>
        <p:spPr bwMode="ltGray">
          <a:xfrm>
            <a:off x="1217613" y="1725613"/>
            <a:ext cx="400050" cy="1746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110" name="Freeform 14"/>
          <p:cNvSpPr>
            <a:spLocks/>
          </p:cNvSpPr>
          <p:nvPr/>
        </p:nvSpPr>
        <p:spPr bwMode="ltGray">
          <a:xfrm>
            <a:off x="552450" y="1725613"/>
            <a:ext cx="665163" cy="1746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035" name="Rectangle 15"/>
          <p:cNvSpPr>
            <a:spLocks noGrp="1" noChangeArrowheads="1"/>
          </p:cNvSpPr>
          <p:nvPr>
            <p:ph type="title"/>
          </p:nvPr>
        </p:nvSpPr>
        <p:spPr bwMode="auto">
          <a:xfrm>
            <a:off x="1143000" y="0"/>
            <a:ext cx="7543800" cy="143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6"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3"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4114"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4115" name="Rectangle 19"/>
          <p:cNvSpPr>
            <a:spLocks noGrp="1" noChangeArrowheads="1"/>
          </p:cNvSpPr>
          <p:nvPr>
            <p:ph type="sldNum" sz="quarter" idx="4"/>
          </p:nvPr>
        </p:nvSpPr>
        <p:spPr bwMode="auto">
          <a:xfrm>
            <a:off x="8153400" y="6553200"/>
            <a:ext cx="990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00">
                <a:solidFill>
                  <a:schemeClr val="hlink"/>
                </a:solidFill>
                <a:effectLst>
                  <a:outerShdw blurRad="38100" dist="38100" dir="2700000" algn="tl">
                    <a:srgbClr val="000000"/>
                  </a:outerShdw>
                </a:effectLst>
              </a:defRPr>
            </a:lvl1pPr>
          </a:lstStyle>
          <a:p>
            <a:pPr fontAlgn="base">
              <a:spcBef>
                <a:spcPct val="0"/>
              </a:spcBef>
              <a:spcAft>
                <a:spcPct val="0"/>
              </a:spcAft>
              <a:defRPr/>
            </a:pPr>
            <a:fld id="{9EE5B44F-190B-411A-92B5-09F454342663}" type="slidenum">
              <a:rPr lang="en-US">
                <a:solidFill>
                  <a:srgbClr val="FFFFCC"/>
                </a:solidFill>
                <a:latin typeface="Arial" charset="0"/>
              </a:rPr>
              <a:pPr fontAlgn="base">
                <a:spcBef>
                  <a:spcPct val="0"/>
                </a:spcBef>
                <a:spcAft>
                  <a:spcPct val="0"/>
                </a:spcAft>
                <a:defRPr/>
              </a:pPr>
              <a:t>‹#›</a:t>
            </a:fld>
            <a:endParaRPr lang="en-US">
              <a:solidFill>
                <a:srgbClr val="FFFFCC"/>
              </a:solidFill>
              <a:latin typeface="Arial" charset="0"/>
            </a:endParaRPr>
          </a:p>
        </p:txBody>
      </p:sp>
      <p:pic>
        <p:nvPicPr>
          <p:cNvPr id="1040" name="Picture 23" descr="training logo custom copy"/>
          <p:cNvPicPr preferRelativeResize="0">
            <a:picLocks noChangeAspect="1" noChangeArrowheads="1" noChangeShapeType="1"/>
          </p:cNvPicPr>
          <p:nvPr/>
        </p:nvPicPr>
        <p:blipFill>
          <a:blip r:embed="rId13" cstate="print"/>
          <a:srcRect/>
          <a:stretch>
            <a:fillRect/>
          </a:stretch>
        </p:blipFill>
        <p:spPr bwMode="auto">
          <a:xfrm>
            <a:off x="-152400" y="-76200"/>
            <a:ext cx="1143000" cy="790575"/>
          </a:xfrm>
          <a:prstGeom prst="rect">
            <a:avLst/>
          </a:prstGeom>
          <a:noFill/>
          <a:ln w="9525" algn="ctr">
            <a:noFill/>
            <a:miter lim="800000"/>
            <a:headEnd/>
            <a:tailEnd/>
          </a:ln>
        </p:spPr>
      </p:pic>
      <p:sp>
        <p:nvSpPr>
          <p:cNvPr id="3096" name="Rectangle 24"/>
          <p:cNvSpPr>
            <a:spLocks noChangeArrowheads="1"/>
          </p:cNvSpPr>
          <p:nvPr/>
        </p:nvSpPr>
        <p:spPr bwMode="auto">
          <a:xfrm>
            <a:off x="0" y="6521450"/>
            <a:ext cx="2708275" cy="336550"/>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en-US" sz="1600">
                <a:solidFill>
                  <a:srgbClr val="0066FF"/>
                </a:solidFill>
                <a:latin typeface="Arial" charset="0"/>
              </a:rPr>
              <a:t>CTN-0047 National Training</a:t>
            </a:r>
          </a:p>
        </p:txBody>
      </p:sp>
    </p:spTree>
    <p:extLst>
      <p:ext uri="{BB962C8B-B14F-4D97-AF65-F5344CB8AC3E}">
        <p14:creationId xmlns:p14="http://schemas.microsoft.com/office/powerpoint/2010/main" val="124516088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Click="0" advTm="10000"/>
  <p:hf hdr="0" ftr="0" dt="0"/>
  <p:txStyles>
    <p:titleStyle>
      <a:lvl1pPr algn="l" rtl="0" eaLnBrk="0" fontAlgn="base" hangingPunct="0">
        <a:spcBef>
          <a:spcPct val="0"/>
        </a:spcBef>
        <a:spcAft>
          <a:spcPct val="0"/>
        </a:spcAft>
        <a:defRPr sz="4400" b="1">
          <a:solidFill>
            <a:srgbClr val="FFFF66"/>
          </a:solidFill>
          <a:latin typeface="+mj-lt"/>
          <a:ea typeface="+mj-ea"/>
          <a:cs typeface="+mj-cs"/>
        </a:defRPr>
      </a:lvl1pPr>
      <a:lvl2pPr algn="l" rtl="0" eaLnBrk="0" fontAlgn="base" hangingPunct="0">
        <a:spcBef>
          <a:spcPct val="0"/>
        </a:spcBef>
        <a:spcAft>
          <a:spcPct val="0"/>
        </a:spcAft>
        <a:defRPr sz="4400" b="1">
          <a:solidFill>
            <a:srgbClr val="FFFF66"/>
          </a:solidFill>
          <a:latin typeface="Tahoma" pitchFamily="34" charset="0"/>
        </a:defRPr>
      </a:lvl2pPr>
      <a:lvl3pPr algn="l" rtl="0" eaLnBrk="0" fontAlgn="base" hangingPunct="0">
        <a:spcBef>
          <a:spcPct val="0"/>
        </a:spcBef>
        <a:spcAft>
          <a:spcPct val="0"/>
        </a:spcAft>
        <a:defRPr sz="4400" b="1">
          <a:solidFill>
            <a:srgbClr val="FFFF66"/>
          </a:solidFill>
          <a:latin typeface="Tahoma" pitchFamily="34" charset="0"/>
        </a:defRPr>
      </a:lvl3pPr>
      <a:lvl4pPr algn="l" rtl="0" eaLnBrk="0" fontAlgn="base" hangingPunct="0">
        <a:spcBef>
          <a:spcPct val="0"/>
        </a:spcBef>
        <a:spcAft>
          <a:spcPct val="0"/>
        </a:spcAft>
        <a:defRPr sz="4400" b="1">
          <a:solidFill>
            <a:srgbClr val="FFFF66"/>
          </a:solidFill>
          <a:latin typeface="Tahoma" pitchFamily="34" charset="0"/>
        </a:defRPr>
      </a:lvl4pPr>
      <a:lvl5pPr algn="l" rtl="0" eaLnBrk="0" fontAlgn="base" hangingPunct="0">
        <a:spcBef>
          <a:spcPct val="0"/>
        </a:spcBef>
        <a:spcAft>
          <a:spcPct val="0"/>
        </a:spcAft>
        <a:defRPr sz="4400" b="1">
          <a:solidFill>
            <a:srgbClr val="FFFF66"/>
          </a:solidFill>
          <a:latin typeface="Tahoma" pitchFamily="34" charset="0"/>
        </a:defRPr>
      </a:lvl5pPr>
      <a:lvl6pPr marL="457200" algn="l" rtl="0" fontAlgn="base">
        <a:spcBef>
          <a:spcPct val="0"/>
        </a:spcBef>
        <a:spcAft>
          <a:spcPct val="0"/>
        </a:spcAft>
        <a:defRPr sz="4400" b="1">
          <a:solidFill>
            <a:srgbClr val="FFFF66"/>
          </a:solidFill>
          <a:latin typeface="Tahoma" pitchFamily="34" charset="0"/>
        </a:defRPr>
      </a:lvl6pPr>
      <a:lvl7pPr marL="914400" algn="l" rtl="0" fontAlgn="base">
        <a:spcBef>
          <a:spcPct val="0"/>
        </a:spcBef>
        <a:spcAft>
          <a:spcPct val="0"/>
        </a:spcAft>
        <a:defRPr sz="4400" b="1">
          <a:solidFill>
            <a:srgbClr val="FFFF66"/>
          </a:solidFill>
          <a:latin typeface="Tahoma" pitchFamily="34" charset="0"/>
        </a:defRPr>
      </a:lvl7pPr>
      <a:lvl8pPr marL="1371600" algn="l" rtl="0" fontAlgn="base">
        <a:spcBef>
          <a:spcPct val="0"/>
        </a:spcBef>
        <a:spcAft>
          <a:spcPct val="0"/>
        </a:spcAft>
        <a:defRPr sz="4400" b="1">
          <a:solidFill>
            <a:srgbClr val="FFFF66"/>
          </a:solidFill>
          <a:latin typeface="Tahoma" pitchFamily="34" charset="0"/>
        </a:defRPr>
      </a:lvl8pPr>
      <a:lvl9pPr marL="1828800" algn="l" rtl="0" fontAlgn="base">
        <a:spcBef>
          <a:spcPct val="0"/>
        </a:spcBef>
        <a:spcAft>
          <a:spcPct val="0"/>
        </a:spcAft>
        <a:defRPr sz="4400" b="1">
          <a:solidFill>
            <a:srgbClr val="FFFF66"/>
          </a:solidFill>
          <a:latin typeface="Tahoma"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2"/>
        </a:buClr>
        <a:buSzPct val="7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2"/>
        </a:buClr>
        <a:buSzPct val="7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2"/>
        </a:buClr>
        <a:buSzPct val="7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2"/>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pPr fontAlgn="base">
              <a:spcBef>
                <a:spcPct val="0"/>
              </a:spcBef>
              <a:spcAft>
                <a:spcPct val="0"/>
              </a:spcAft>
              <a:defRPr/>
            </a:pPr>
            <a:endParaRPr lang="en-US">
              <a:solidFill>
                <a:srgbClr val="FFFFFF"/>
              </a:solidFill>
            </a:endParaRP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pPr fontAlgn="base">
              <a:spcBef>
                <a:spcPct val="0"/>
              </a:spcBef>
              <a:spcAft>
                <a:spcPct val="0"/>
              </a:spcAft>
              <a:defRPr/>
            </a:pPr>
            <a:endParaRPr lang="en-US">
              <a:solidFill>
                <a:srgbClr val="FFFFFF"/>
              </a:solidFill>
            </a:endParaRP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pPr fontAlgn="base">
              <a:spcBef>
                <a:spcPct val="0"/>
              </a:spcBef>
              <a:spcAft>
                <a:spcPct val="0"/>
              </a:spcAft>
              <a:defRPr/>
            </a:pPr>
            <a:fld id="{9EE5B44F-190B-411A-92B5-09F454342663}" type="slidenum">
              <a:rPr lang="en-US" smtClean="0">
                <a:solidFill>
                  <a:srgbClr val="FFFFCC"/>
                </a:solidFill>
                <a:latin typeface="Arial" charset="0"/>
              </a:rPr>
              <a:pPr fontAlgn="base">
                <a:spcBef>
                  <a:spcPct val="0"/>
                </a:spcBef>
                <a:spcAft>
                  <a:spcPct val="0"/>
                </a:spcAft>
                <a:defRPr/>
              </a:pPr>
              <a:t>‹#›</a:t>
            </a:fld>
            <a:endParaRPr lang="en-US">
              <a:solidFill>
                <a:srgbClr val="FFFFCC"/>
              </a:solidFill>
              <a:latin typeface="Arial" charset="0"/>
            </a:endParaRP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ebria.net/Du14/html/en/Du14/index.html"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4670" y="2057400"/>
            <a:ext cx="8144838" cy="3124200"/>
          </a:xfrm>
        </p:spPr>
        <p:txBody>
          <a:bodyPr>
            <a:normAutofit/>
          </a:bodyPr>
          <a:lstStyle/>
          <a:p>
            <a:pPr>
              <a:spcAft>
                <a:spcPts val="0"/>
              </a:spcAft>
            </a:pPr>
            <a:r>
              <a:rPr lang="en-US" sz="2400" dirty="0">
                <a:solidFill>
                  <a:schemeClr val="tx1"/>
                </a:solidFill>
              </a:rPr>
              <a:t>Dennis </a:t>
            </a:r>
            <a:r>
              <a:rPr lang="en-US" sz="2400" dirty="0" smtClean="0">
                <a:solidFill>
                  <a:schemeClr val="tx1"/>
                </a:solidFill>
              </a:rPr>
              <a:t>Donovan</a:t>
            </a:r>
            <a:r>
              <a:rPr lang="en-US" sz="2400" baseline="30000" dirty="0" smtClean="0">
                <a:solidFill>
                  <a:schemeClr val="tx1"/>
                </a:solidFill>
              </a:rPr>
              <a:t>1</a:t>
            </a:r>
            <a:r>
              <a:rPr lang="en-US" sz="2400" dirty="0" smtClean="0">
                <a:solidFill>
                  <a:schemeClr val="tx1"/>
                </a:solidFill>
              </a:rPr>
              <a:t>, </a:t>
            </a:r>
            <a:r>
              <a:rPr lang="en-US" sz="2400" dirty="0">
                <a:solidFill>
                  <a:schemeClr val="tx1"/>
                </a:solidFill>
              </a:rPr>
              <a:t>Melissa </a:t>
            </a:r>
            <a:r>
              <a:rPr lang="en-US" sz="2400" dirty="0" smtClean="0">
                <a:solidFill>
                  <a:schemeClr val="tx1"/>
                </a:solidFill>
              </a:rPr>
              <a:t>Phares</a:t>
            </a:r>
            <a:r>
              <a:rPr lang="en-US" sz="2400" baseline="30000" dirty="0" smtClean="0">
                <a:solidFill>
                  <a:schemeClr val="tx1"/>
                </a:solidFill>
              </a:rPr>
              <a:t>1</a:t>
            </a:r>
            <a:r>
              <a:rPr lang="en-US" sz="2400" dirty="0" smtClean="0">
                <a:solidFill>
                  <a:schemeClr val="tx1"/>
                </a:solidFill>
              </a:rPr>
              <a:t>, Ernie McGarry</a:t>
            </a:r>
            <a:r>
              <a:rPr lang="en-US" sz="2400" baseline="30000" dirty="0" smtClean="0">
                <a:solidFill>
                  <a:schemeClr val="tx1"/>
                </a:solidFill>
              </a:rPr>
              <a:t>1</a:t>
            </a:r>
            <a:r>
              <a:rPr lang="en-US" sz="2400" dirty="0" smtClean="0">
                <a:solidFill>
                  <a:schemeClr val="tx1"/>
                </a:solidFill>
              </a:rPr>
              <a:t>, </a:t>
            </a:r>
            <a:r>
              <a:rPr lang="en-US" sz="2400" dirty="0">
                <a:solidFill>
                  <a:schemeClr val="tx1"/>
                </a:solidFill>
              </a:rPr>
              <a:t>Julie </a:t>
            </a:r>
            <a:r>
              <a:rPr lang="en-US" sz="2400" dirty="0" smtClean="0">
                <a:solidFill>
                  <a:schemeClr val="tx1"/>
                </a:solidFill>
              </a:rPr>
              <a:t>Taborsky</a:t>
            </a:r>
            <a:r>
              <a:rPr lang="en-US" sz="2400" baseline="30000" dirty="0" smtClean="0">
                <a:solidFill>
                  <a:schemeClr val="tx1"/>
                </a:solidFill>
              </a:rPr>
              <a:t>1</a:t>
            </a:r>
            <a:r>
              <a:rPr lang="en-US" sz="2400" dirty="0" smtClean="0">
                <a:solidFill>
                  <a:schemeClr val="tx1"/>
                </a:solidFill>
              </a:rPr>
              <a:t>, </a:t>
            </a:r>
          </a:p>
          <a:p>
            <a:pPr>
              <a:spcAft>
                <a:spcPts val="0"/>
              </a:spcAft>
            </a:pPr>
            <a:r>
              <a:rPr lang="en-US" sz="2400" dirty="0" smtClean="0">
                <a:solidFill>
                  <a:schemeClr val="tx1"/>
                </a:solidFill>
              </a:rPr>
              <a:t>Alyssa Forcehimes</a:t>
            </a:r>
            <a:r>
              <a:rPr lang="en-US" sz="2400" baseline="30000" dirty="0" smtClean="0">
                <a:solidFill>
                  <a:schemeClr val="tx1"/>
                </a:solidFill>
              </a:rPr>
              <a:t>2</a:t>
            </a:r>
            <a:r>
              <a:rPr lang="en-US" sz="2400" dirty="0" smtClean="0">
                <a:solidFill>
                  <a:schemeClr val="tx1"/>
                </a:solidFill>
              </a:rPr>
              <a:t>, Courtney Fitzgerald</a:t>
            </a:r>
            <a:r>
              <a:rPr lang="en-US" sz="2400" baseline="30000" dirty="0" smtClean="0">
                <a:solidFill>
                  <a:schemeClr val="tx1"/>
                </a:solidFill>
              </a:rPr>
              <a:t>2</a:t>
            </a:r>
            <a:r>
              <a:rPr lang="en-US" sz="2400" dirty="0" smtClean="0">
                <a:solidFill>
                  <a:schemeClr val="tx1"/>
                </a:solidFill>
              </a:rPr>
              <a:t>, </a:t>
            </a:r>
          </a:p>
          <a:p>
            <a:pPr>
              <a:spcAft>
                <a:spcPts val="1200"/>
              </a:spcAft>
            </a:pPr>
            <a:r>
              <a:rPr lang="en-US" sz="2400" dirty="0" smtClean="0">
                <a:solidFill>
                  <a:schemeClr val="tx1"/>
                </a:solidFill>
              </a:rPr>
              <a:t>Mary Hatch-Maillette</a:t>
            </a:r>
            <a:r>
              <a:rPr lang="en-US" sz="2400" baseline="30000" dirty="0" smtClean="0">
                <a:solidFill>
                  <a:schemeClr val="tx1"/>
                </a:solidFill>
              </a:rPr>
              <a:t>1</a:t>
            </a:r>
            <a:r>
              <a:rPr lang="en-US" sz="2400" dirty="0" smtClean="0">
                <a:solidFill>
                  <a:schemeClr val="tx1"/>
                </a:solidFill>
              </a:rPr>
              <a:t>, </a:t>
            </a:r>
            <a:r>
              <a:rPr lang="en-US" sz="2400" dirty="0">
                <a:solidFill>
                  <a:schemeClr val="tx1"/>
                </a:solidFill>
              </a:rPr>
              <a:t>and K. Michelle </a:t>
            </a:r>
            <a:r>
              <a:rPr lang="en-US" sz="2400" dirty="0" smtClean="0">
                <a:solidFill>
                  <a:schemeClr val="tx1"/>
                </a:solidFill>
              </a:rPr>
              <a:t>Peavy</a:t>
            </a:r>
            <a:r>
              <a:rPr lang="en-US" sz="2400" baseline="30000" dirty="0" smtClean="0">
                <a:solidFill>
                  <a:schemeClr val="tx1"/>
                </a:solidFill>
              </a:rPr>
              <a:t>1</a:t>
            </a:r>
          </a:p>
          <a:p>
            <a:endParaRPr lang="en-US" sz="2600" baseline="30000" dirty="0" smtClean="0">
              <a:solidFill>
                <a:schemeClr val="tx1"/>
              </a:solidFill>
            </a:endParaRPr>
          </a:p>
          <a:p>
            <a:pPr>
              <a:spcAft>
                <a:spcPts val="0"/>
              </a:spcAft>
            </a:pPr>
            <a:r>
              <a:rPr lang="en-US" sz="2000" baseline="30000" dirty="0" smtClean="0">
                <a:solidFill>
                  <a:schemeClr val="tx1"/>
                </a:solidFill>
              </a:rPr>
              <a:t>1</a:t>
            </a:r>
            <a:r>
              <a:rPr lang="en-US" sz="2000" dirty="0" smtClean="0">
                <a:solidFill>
                  <a:schemeClr val="tx1"/>
                </a:solidFill>
              </a:rPr>
              <a:t>University of Washington, Seattle, WA, USA</a:t>
            </a:r>
          </a:p>
          <a:p>
            <a:pPr>
              <a:spcAft>
                <a:spcPts val="0"/>
              </a:spcAft>
            </a:pPr>
            <a:r>
              <a:rPr lang="en-US" sz="2000" baseline="30000" dirty="0" smtClean="0">
                <a:solidFill>
                  <a:schemeClr val="tx1"/>
                </a:solidFill>
              </a:rPr>
              <a:t>2</a:t>
            </a:r>
            <a:r>
              <a:rPr lang="en-US" sz="2000" dirty="0" smtClean="0">
                <a:solidFill>
                  <a:schemeClr val="tx1"/>
                </a:solidFill>
              </a:rPr>
              <a:t>University </a:t>
            </a:r>
            <a:r>
              <a:rPr lang="en-US" sz="2000" dirty="0">
                <a:solidFill>
                  <a:schemeClr val="tx1"/>
                </a:solidFill>
              </a:rPr>
              <a:t>of New Mexico, Albuquerque, </a:t>
            </a:r>
            <a:r>
              <a:rPr lang="en-US" sz="2000" dirty="0" smtClean="0">
                <a:solidFill>
                  <a:schemeClr val="tx1"/>
                </a:solidFill>
              </a:rPr>
              <a:t>NM, USA</a:t>
            </a:r>
            <a:endParaRPr lang="en-US" sz="2000" dirty="0">
              <a:solidFill>
                <a:schemeClr val="tx1"/>
              </a:solidFill>
            </a:endParaRPr>
          </a:p>
        </p:txBody>
      </p:sp>
      <p:sp>
        <p:nvSpPr>
          <p:cNvPr id="2" name="Title 1"/>
          <p:cNvSpPr>
            <a:spLocks noGrp="1"/>
          </p:cNvSpPr>
          <p:nvPr>
            <p:ph type="ctrTitle"/>
          </p:nvPr>
        </p:nvSpPr>
        <p:spPr>
          <a:xfrm>
            <a:off x="833064" y="304800"/>
            <a:ext cx="7661952" cy="1447800"/>
          </a:xfrm>
        </p:spPr>
        <p:txBody>
          <a:bodyPr>
            <a:noAutofit/>
          </a:bodyPr>
          <a:lstStyle/>
          <a:p>
            <a:pPr>
              <a:spcAft>
                <a:spcPts val="1200"/>
              </a:spcAft>
            </a:pPr>
            <a:r>
              <a:rPr lang="en-US" sz="3000" b="1" cap="none" dirty="0" smtClean="0">
                <a:solidFill>
                  <a:srgbClr val="FFFF00"/>
                </a:solidFill>
                <a:effectLst/>
              </a:rPr>
              <a:t/>
            </a:r>
            <a:br>
              <a:rPr lang="en-US" sz="3000" b="1" cap="none" dirty="0" smtClean="0">
                <a:solidFill>
                  <a:srgbClr val="FFFF00"/>
                </a:solidFill>
                <a:effectLst/>
              </a:rPr>
            </a:br>
            <a:r>
              <a:rPr lang="en-US" sz="3000" b="1" cap="none" dirty="0">
                <a:solidFill>
                  <a:srgbClr val="FFFF00"/>
                </a:solidFill>
              </a:rPr>
              <a:t/>
            </a:r>
            <a:br>
              <a:rPr lang="en-US" sz="3000" b="1" cap="none" dirty="0">
                <a:solidFill>
                  <a:srgbClr val="FFFF00"/>
                </a:solidFill>
              </a:rPr>
            </a:br>
            <a:r>
              <a:rPr lang="en-US" sz="3000" b="1" cap="none" dirty="0" smtClean="0">
                <a:solidFill>
                  <a:srgbClr val="FFFF00"/>
                </a:solidFill>
                <a:effectLst/>
              </a:rPr>
              <a:t>Qualitative </a:t>
            </a:r>
            <a:r>
              <a:rPr lang="en-US" sz="3000" b="1" cap="none" dirty="0">
                <a:solidFill>
                  <a:srgbClr val="FFFF00"/>
                </a:solidFill>
                <a:effectLst/>
              </a:rPr>
              <a:t>Reports of Interventionists </a:t>
            </a:r>
            <a:r>
              <a:rPr lang="en-US" sz="3000" b="1" cap="none" dirty="0" smtClean="0">
                <a:solidFill>
                  <a:srgbClr val="FFFF00"/>
                </a:solidFill>
                <a:effectLst/>
              </a:rPr>
              <a:t>in </a:t>
            </a:r>
            <a:r>
              <a:rPr lang="en-US" sz="3000" b="1" cap="none" dirty="0">
                <a:solidFill>
                  <a:srgbClr val="FFFF00"/>
                </a:solidFill>
                <a:effectLst/>
              </a:rPr>
              <a:t>the SMART-ED </a:t>
            </a:r>
            <a:r>
              <a:rPr lang="en-US" sz="3000" b="1" cap="none" dirty="0" smtClean="0">
                <a:solidFill>
                  <a:srgbClr val="FFFF00"/>
                </a:solidFill>
                <a:effectLst/>
              </a:rPr>
              <a:t>Study:</a:t>
            </a:r>
            <a:br>
              <a:rPr lang="en-US" sz="3000" b="1" cap="none" dirty="0" smtClean="0">
                <a:solidFill>
                  <a:srgbClr val="FFFF00"/>
                </a:solidFill>
                <a:effectLst/>
              </a:rPr>
            </a:br>
            <a:r>
              <a:rPr lang="en-US" sz="3000" b="1" cap="none" dirty="0">
                <a:solidFill>
                  <a:srgbClr val="FFFF00"/>
                </a:solidFill>
              </a:rPr>
              <a:t>Challenges and Themes</a:t>
            </a:r>
            <a:endParaRPr lang="en-US" sz="3000" b="1" dirty="0">
              <a:solidFill>
                <a:srgbClr val="FFFF00"/>
              </a:solidFill>
              <a:effectLst/>
            </a:endParaRPr>
          </a:p>
        </p:txBody>
      </p:sp>
      <p:sp>
        <p:nvSpPr>
          <p:cNvPr id="6" name="TextBox 5"/>
          <p:cNvSpPr txBox="1"/>
          <p:nvPr/>
        </p:nvSpPr>
        <p:spPr>
          <a:xfrm>
            <a:off x="975189" y="4953000"/>
            <a:ext cx="7543800" cy="1200329"/>
          </a:xfrm>
          <a:prstGeom prst="rect">
            <a:avLst/>
          </a:prstGeom>
          <a:noFill/>
        </p:spPr>
        <p:txBody>
          <a:bodyPr wrap="square" rtlCol="0">
            <a:spAutoFit/>
          </a:bodyPr>
          <a:lstStyle/>
          <a:p>
            <a:pPr algn="ctr"/>
            <a:r>
              <a:rPr lang="en-US" i="1" dirty="0" smtClean="0">
                <a:solidFill>
                  <a:schemeClr val="tx2">
                    <a:lumMod val="75000"/>
                  </a:schemeClr>
                </a:solidFill>
              </a:rPr>
              <a:t>Presented at the 9</a:t>
            </a:r>
            <a:r>
              <a:rPr lang="en-US" i="1" baseline="30000" dirty="0" smtClean="0">
                <a:solidFill>
                  <a:schemeClr val="tx2">
                    <a:lumMod val="75000"/>
                  </a:schemeClr>
                </a:solidFill>
              </a:rPr>
              <a:t>th</a:t>
            </a:r>
            <a:r>
              <a:rPr lang="en-US" i="1" dirty="0" smtClean="0">
                <a:solidFill>
                  <a:schemeClr val="tx2">
                    <a:lumMod val="75000"/>
                  </a:schemeClr>
                </a:solidFill>
              </a:rPr>
              <a:t> Conference of INEBRIA</a:t>
            </a:r>
          </a:p>
          <a:p>
            <a:pPr algn="ctr"/>
            <a:r>
              <a:rPr lang="en-US" i="1" dirty="0" smtClean="0">
                <a:solidFill>
                  <a:schemeClr val="tx2">
                    <a:lumMod val="75000"/>
                  </a:schemeClr>
                </a:solidFill>
              </a:rPr>
              <a:t>International </a:t>
            </a:r>
            <a:r>
              <a:rPr lang="en-US" i="1" dirty="0">
                <a:solidFill>
                  <a:schemeClr val="tx2">
                    <a:lumMod val="75000"/>
                  </a:schemeClr>
                </a:solidFill>
              </a:rPr>
              <a:t>Network on Brief Interventions for Alcohol &amp; Other </a:t>
            </a:r>
            <a:r>
              <a:rPr lang="en-US" i="1" dirty="0" smtClean="0">
                <a:solidFill>
                  <a:schemeClr val="tx2">
                    <a:lumMod val="75000"/>
                  </a:schemeClr>
                </a:solidFill>
              </a:rPr>
              <a:t>Drugs</a:t>
            </a:r>
          </a:p>
          <a:p>
            <a:pPr algn="ctr"/>
            <a:r>
              <a:rPr lang="en-US" i="1" dirty="0" smtClean="0">
                <a:solidFill>
                  <a:schemeClr val="tx2">
                    <a:lumMod val="75000"/>
                  </a:schemeClr>
                </a:solidFill>
                <a:effectLst/>
              </a:rPr>
              <a:t>Barcelona, Spain</a:t>
            </a:r>
          </a:p>
          <a:p>
            <a:pPr algn="ctr"/>
            <a:r>
              <a:rPr lang="en-US" i="1" dirty="0" smtClean="0">
                <a:solidFill>
                  <a:schemeClr val="tx2">
                    <a:lumMod val="75000"/>
                  </a:schemeClr>
                </a:solidFill>
              </a:rPr>
              <a:t>September 27, 2012</a:t>
            </a:r>
            <a:endParaRPr lang="en-US" i="1" dirty="0">
              <a:solidFill>
                <a:schemeClr val="tx2">
                  <a:lumMod val="75000"/>
                </a:schemeClr>
              </a:solidFill>
              <a:effectLst/>
              <a:hlinkClick r:id="rId3"/>
            </a:endParaRPr>
          </a:p>
        </p:txBody>
      </p:sp>
      <p:pic>
        <p:nvPicPr>
          <p:cNvPr id="8" name="Picture 7" descr="ctn_graphic hi resolution.JPG"/>
          <p:cNvPicPr>
            <a:picLocks noChangeAspect="1"/>
          </p:cNvPicPr>
          <p:nvPr/>
        </p:nvPicPr>
        <p:blipFill>
          <a:blip r:embed="rId4" cstate="print">
            <a:lum bright="-4000" contrast="52000"/>
          </a:blip>
          <a:stretch>
            <a:fillRect/>
          </a:stretch>
        </p:blipFill>
        <p:spPr>
          <a:xfrm>
            <a:off x="7526676" y="5892408"/>
            <a:ext cx="1600200" cy="928776"/>
          </a:xfrm>
          <a:prstGeom prst="rect">
            <a:avLst/>
          </a:prstGeom>
          <a:noFill/>
          <a:ln>
            <a:noFill/>
          </a:ln>
        </p:spPr>
      </p:pic>
    </p:spTree>
    <p:extLst>
      <p:ext uri="{BB962C8B-B14F-4D97-AF65-F5344CB8AC3E}">
        <p14:creationId xmlns:p14="http://schemas.microsoft.com/office/powerpoint/2010/main" val="405795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42900"/>
            <a:ext cx="7924800" cy="838200"/>
          </a:xfrm>
        </p:spPr>
        <p:txBody>
          <a:bodyPr/>
          <a:lstStyle/>
          <a:p>
            <a:pPr>
              <a:lnSpc>
                <a:spcPct val="90000"/>
              </a:lnSpc>
            </a:pPr>
            <a:r>
              <a:rPr lang="en-US" sz="3200" cap="none" dirty="0">
                <a:solidFill>
                  <a:srgbClr val="FFFF00"/>
                </a:solidFill>
              </a:rPr>
              <a:t>Mechanics of Booster </a:t>
            </a:r>
            <a:r>
              <a:rPr lang="en-US" sz="3200" cap="none" dirty="0" smtClean="0">
                <a:solidFill>
                  <a:srgbClr val="FFFF00"/>
                </a:solidFill>
              </a:rPr>
              <a:t>Sessions</a:t>
            </a:r>
            <a:r>
              <a:rPr lang="en-US" sz="3200" cap="none" dirty="0">
                <a:solidFill>
                  <a:srgbClr val="FFFF00"/>
                </a:solidFill>
              </a:rPr>
              <a:t/>
            </a:r>
            <a:br>
              <a:rPr lang="en-US" sz="3200" cap="none" dirty="0">
                <a:solidFill>
                  <a:srgbClr val="FFFF00"/>
                </a:solidFill>
              </a:rPr>
            </a:br>
            <a:endParaRPr lang="en-US" sz="3200" cap="none" dirty="0">
              <a:solidFill>
                <a:srgbClr val="FFFF00"/>
              </a:solidFill>
            </a:endParaRPr>
          </a:p>
        </p:txBody>
      </p:sp>
      <p:sp>
        <p:nvSpPr>
          <p:cNvPr id="6147" name="Rectangle 3"/>
          <p:cNvSpPr>
            <a:spLocks noGrp="1" noChangeArrowheads="1"/>
          </p:cNvSpPr>
          <p:nvPr>
            <p:ph sz="quarter" idx="13"/>
          </p:nvPr>
        </p:nvSpPr>
        <p:spPr>
          <a:xfrm>
            <a:off x="533400" y="914400"/>
            <a:ext cx="7924800" cy="4495800"/>
          </a:xfrm>
        </p:spPr>
        <p:txBody>
          <a:bodyPr>
            <a:noAutofit/>
          </a:bodyPr>
          <a:lstStyle/>
          <a:p>
            <a:pPr>
              <a:lnSpc>
                <a:spcPct val="90000"/>
              </a:lnSpc>
              <a:spcAft>
                <a:spcPts val="1200"/>
              </a:spcAft>
            </a:pPr>
            <a:r>
              <a:rPr lang="en-US" sz="2100" dirty="0" smtClean="0">
                <a:solidFill>
                  <a:schemeClr val="tx2"/>
                </a:solidFill>
              </a:rPr>
              <a:t>Booster calls were made from a centralized, study-wide intervention booster call center, by interventionists who received standardized training and supervision and who had electronic </a:t>
            </a:r>
            <a:r>
              <a:rPr lang="en-US" sz="2100" dirty="0">
                <a:solidFill>
                  <a:schemeClr val="tx2"/>
                </a:solidFill>
              </a:rPr>
              <a:t>access to necessary information from baseline visit and initial </a:t>
            </a:r>
            <a:r>
              <a:rPr lang="en-US" sz="2100" dirty="0" smtClean="0">
                <a:solidFill>
                  <a:schemeClr val="tx2"/>
                </a:solidFill>
              </a:rPr>
              <a:t>ED intervention</a:t>
            </a:r>
            <a:endParaRPr lang="en-US" sz="2100" dirty="0">
              <a:solidFill>
                <a:schemeClr val="tx2"/>
              </a:solidFill>
            </a:endParaRPr>
          </a:p>
          <a:p>
            <a:pPr>
              <a:lnSpc>
                <a:spcPct val="90000"/>
              </a:lnSpc>
              <a:spcAft>
                <a:spcPts val="1200"/>
              </a:spcAft>
            </a:pPr>
            <a:r>
              <a:rPr lang="en-US" sz="2100" dirty="0" smtClean="0">
                <a:solidFill>
                  <a:schemeClr val="tx2"/>
                </a:solidFill>
              </a:rPr>
              <a:t>Participants received up to 2 phone “booster” sessions, </a:t>
            </a:r>
            <a:r>
              <a:rPr lang="en-US" sz="2100" dirty="0">
                <a:solidFill>
                  <a:schemeClr val="tx2"/>
                </a:solidFill>
              </a:rPr>
              <a:t>ideally </a:t>
            </a:r>
            <a:r>
              <a:rPr lang="en-US" sz="2100" dirty="0" smtClean="0">
                <a:solidFill>
                  <a:schemeClr val="tx2"/>
                </a:solidFill>
              </a:rPr>
              <a:t>completed at </a:t>
            </a:r>
            <a:r>
              <a:rPr lang="en-US" sz="2100" dirty="0">
                <a:solidFill>
                  <a:schemeClr val="tx2"/>
                </a:solidFill>
              </a:rPr>
              <a:t>3 and 7 </a:t>
            </a:r>
            <a:r>
              <a:rPr lang="en-US" sz="2100" dirty="0" smtClean="0">
                <a:solidFill>
                  <a:schemeClr val="tx2"/>
                </a:solidFill>
              </a:rPr>
              <a:t>days following the ED visit, but with further </a:t>
            </a:r>
            <a:r>
              <a:rPr lang="en-US" sz="2100" dirty="0">
                <a:solidFill>
                  <a:schemeClr val="tx2"/>
                </a:solidFill>
              </a:rPr>
              <a:t>attempts to engage participants </a:t>
            </a:r>
            <a:r>
              <a:rPr lang="en-US" sz="2100" dirty="0" smtClean="0">
                <a:solidFill>
                  <a:schemeClr val="tx2"/>
                </a:solidFill>
              </a:rPr>
              <a:t>for </a:t>
            </a:r>
            <a:r>
              <a:rPr lang="en-US" sz="2100" dirty="0">
                <a:solidFill>
                  <a:schemeClr val="tx2"/>
                </a:solidFill>
              </a:rPr>
              <a:t>up to one month post-discharge from the ED</a:t>
            </a:r>
          </a:p>
          <a:p>
            <a:pPr>
              <a:lnSpc>
                <a:spcPct val="90000"/>
              </a:lnSpc>
              <a:spcAft>
                <a:spcPts val="1200"/>
              </a:spcAft>
            </a:pPr>
            <a:r>
              <a:rPr lang="en-US" sz="2100" dirty="0" smtClean="0">
                <a:solidFill>
                  <a:schemeClr val="tx2"/>
                </a:solidFill>
              </a:rPr>
              <a:t>Each booster </a:t>
            </a:r>
            <a:r>
              <a:rPr lang="en-US" sz="2100" dirty="0">
                <a:solidFill>
                  <a:schemeClr val="tx2"/>
                </a:solidFill>
              </a:rPr>
              <a:t>call was to be approximately 20 minutes </a:t>
            </a:r>
            <a:r>
              <a:rPr lang="en-US" sz="2100" dirty="0" smtClean="0">
                <a:solidFill>
                  <a:schemeClr val="tx2"/>
                </a:solidFill>
              </a:rPr>
              <a:t>long, consisting of  </a:t>
            </a:r>
            <a:r>
              <a:rPr lang="en-US" sz="2100" dirty="0">
                <a:solidFill>
                  <a:schemeClr val="tx2"/>
                </a:solidFill>
              </a:rPr>
              <a:t>motivational interviewing </a:t>
            </a:r>
            <a:r>
              <a:rPr lang="en-US" sz="2100" dirty="0" smtClean="0">
                <a:solidFill>
                  <a:schemeClr val="tx2"/>
                </a:solidFill>
              </a:rPr>
              <a:t>focused on substance use issues</a:t>
            </a:r>
            <a:endParaRPr lang="en-US" sz="2100" dirty="0">
              <a:solidFill>
                <a:schemeClr val="tx2"/>
              </a:solidFill>
            </a:endParaRPr>
          </a:p>
          <a:p>
            <a:pPr>
              <a:lnSpc>
                <a:spcPct val="90000"/>
              </a:lnSpc>
              <a:spcAft>
                <a:spcPct val="20000"/>
              </a:spcAft>
            </a:pPr>
            <a:r>
              <a:rPr lang="en-US" sz="2100" dirty="0">
                <a:solidFill>
                  <a:schemeClr val="tx2"/>
                </a:solidFill>
              </a:rPr>
              <a:t>The purpose of the </a:t>
            </a:r>
            <a:r>
              <a:rPr lang="en-US" sz="2100" dirty="0" smtClean="0">
                <a:solidFill>
                  <a:schemeClr val="tx2"/>
                </a:solidFill>
              </a:rPr>
              <a:t>booster sessions was </a:t>
            </a:r>
            <a:r>
              <a:rPr lang="en-US" sz="2100" dirty="0">
                <a:solidFill>
                  <a:schemeClr val="tx2"/>
                </a:solidFill>
              </a:rPr>
              <a:t>to check whether participants had engaged in treatment, review </a:t>
            </a:r>
            <a:r>
              <a:rPr lang="en-US" sz="2100" dirty="0" smtClean="0">
                <a:solidFill>
                  <a:schemeClr val="tx2"/>
                </a:solidFill>
              </a:rPr>
              <a:t>and </a:t>
            </a:r>
            <a:r>
              <a:rPr lang="en-US" sz="2100" dirty="0">
                <a:solidFill>
                  <a:schemeClr val="tx2"/>
                </a:solidFill>
              </a:rPr>
              <a:t>reinforce change </a:t>
            </a:r>
            <a:r>
              <a:rPr lang="en-US" sz="2100" dirty="0" smtClean="0">
                <a:solidFill>
                  <a:schemeClr val="tx2"/>
                </a:solidFill>
              </a:rPr>
              <a:t>plans</a:t>
            </a:r>
            <a:r>
              <a:rPr lang="en-US" sz="2100" dirty="0">
                <a:solidFill>
                  <a:schemeClr val="tx2"/>
                </a:solidFill>
              </a:rPr>
              <a:t>, </a:t>
            </a:r>
            <a:r>
              <a:rPr lang="en-US" sz="2100" dirty="0" smtClean="0">
                <a:solidFill>
                  <a:schemeClr val="tx2"/>
                </a:solidFill>
              </a:rPr>
              <a:t>address barriers </a:t>
            </a:r>
            <a:r>
              <a:rPr lang="en-US" sz="2100" dirty="0">
                <a:solidFill>
                  <a:schemeClr val="tx2"/>
                </a:solidFill>
              </a:rPr>
              <a:t>to treatment </a:t>
            </a:r>
            <a:r>
              <a:rPr lang="en-US" sz="2100" dirty="0" smtClean="0">
                <a:solidFill>
                  <a:schemeClr val="tx2"/>
                </a:solidFill>
              </a:rPr>
              <a:t>engagement, seek </a:t>
            </a:r>
            <a:r>
              <a:rPr lang="en-US" sz="2100" dirty="0">
                <a:solidFill>
                  <a:schemeClr val="tx2"/>
                </a:solidFill>
              </a:rPr>
              <a:t>a </a:t>
            </a:r>
            <a:r>
              <a:rPr lang="en-US" sz="2100" dirty="0" smtClean="0">
                <a:solidFill>
                  <a:schemeClr val="tx2"/>
                </a:solidFill>
              </a:rPr>
              <a:t>commitment for behavior change, and  support </a:t>
            </a:r>
            <a:r>
              <a:rPr lang="en-US" sz="2100" dirty="0">
                <a:solidFill>
                  <a:schemeClr val="tx2"/>
                </a:solidFill>
              </a:rPr>
              <a:t>continuing efforts.  </a:t>
            </a:r>
          </a:p>
          <a:p>
            <a:pPr>
              <a:lnSpc>
                <a:spcPct val="90000"/>
              </a:lnSpc>
              <a:spcAft>
                <a:spcPct val="25000"/>
              </a:spcAft>
            </a:pPr>
            <a:endParaRPr lang="en-US" sz="2000" dirty="0">
              <a:solidFill>
                <a:schemeClr val="tx2"/>
              </a:solidFill>
            </a:endParaRPr>
          </a:p>
        </p:txBody>
      </p:sp>
      <p:cxnSp>
        <p:nvCxnSpPr>
          <p:cNvPr id="4" name="Straight Connector 3"/>
          <p:cNvCxnSpPr/>
          <p:nvPr/>
        </p:nvCxnSpPr>
        <p:spPr>
          <a:xfrm>
            <a:off x="0" y="7620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pic>
        <p:nvPicPr>
          <p:cNvPr id="6" name="Picture 4" descr="j033226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300248"/>
            <a:ext cx="1295400" cy="1463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7826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655638"/>
          </a:xfrm>
        </p:spPr>
        <p:txBody>
          <a:bodyPr/>
          <a:lstStyle/>
          <a:p>
            <a:r>
              <a:rPr lang="en-US" b="1" cap="none" dirty="0">
                <a:solidFill>
                  <a:srgbClr val="FFFF00"/>
                </a:solidFill>
              </a:rPr>
              <a:t>Perspectives of </a:t>
            </a:r>
            <a:r>
              <a:rPr lang="en-US" b="1" cap="none" dirty="0" smtClean="0">
                <a:solidFill>
                  <a:srgbClr val="FFFF00"/>
                </a:solidFill>
              </a:rPr>
              <a:t>Booster Session Interventionists</a:t>
            </a:r>
            <a:endParaRPr lang="en-US" dirty="0"/>
          </a:p>
        </p:txBody>
      </p:sp>
      <p:sp>
        <p:nvSpPr>
          <p:cNvPr id="3" name="Slide Number Placeholder 2"/>
          <p:cNvSpPr>
            <a:spLocks noGrp="1"/>
          </p:cNvSpPr>
          <p:nvPr>
            <p:ph type="sldNum" sz="quarter" idx="12"/>
          </p:nvPr>
        </p:nvSpPr>
        <p:spPr/>
        <p:txBody>
          <a:bodyPr/>
          <a:lstStyle/>
          <a:p>
            <a:pPr>
              <a:defRPr/>
            </a:pPr>
            <a:fld id="{2666FC85-FAEA-4297-96A6-EBA664950817}" type="slidenum">
              <a:rPr lang="en-US" smtClean="0">
                <a:solidFill>
                  <a:srgbClr val="FFFFCC"/>
                </a:solidFill>
              </a:rPr>
              <a:pPr>
                <a:defRPr/>
              </a:pPr>
              <a:t>11</a:t>
            </a:fld>
            <a:endParaRPr lang="en-US">
              <a:solidFill>
                <a:srgbClr val="FFFFCC"/>
              </a:solidFill>
            </a:endParaRPr>
          </a:p>
        </p:txBody>
      </p:sp>
      <p:cxnSp>
        <p:nvCxnSpPr>
          <p:cNvPr id="4" name="Straight Connector 3"/>
          <p:cNvCxnSpPr/>
          <p:nvPr/>
        </p:nvCxnSpPr>
        <p:spPr>
          <a:xfrm>
            <a:off x="71919" y="9906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pic>
        <p:nvPicPr>
          <p:cNvPr id="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1752600"/>
            <a:ext cx="41910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4711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0515"/>
            <a:ext cx="8077200" cy="1143000"/>
          </a:xfrm>
        </p:spPr>
        <p:txBody>
          <a:bodyPr/>
          <a:lstStyle/>
          <a:p>
            <a:r>
              <a:rPr lang="en-US" cap="none" dirty="0" smtClean="0">
                <a:solidFill>
                  <a:srgbClr val="FFFF00"/>
                </a:solidFill>
              </a:rPr>
              <a:t>Themes and Challenges:</a:t>
            </a:r>
            <a:r>
              <a:rPr lang="en-US" cap="none" dirty="0">
                <a:solidFill>
                  <a:srgbClr val="FFFF00"/>
                </a:solidFill>
              </a:rPr>
              <a:t/>
            </a:r>
            <a:br>
              <a:rPr lang="en-US" cap="none" dirty="0">
                <a:solidFill>
                  <a:srgbClr val="FFFF00"/>
                </a:solidFill>
              </a:rPr>
            </a:br>
            <a:r>
              <a:rPr lang="en-US" cap="none" dirty="0" smtClean="0">
                <a:solidFill>
                  <a:srgbClr val="FFFF00"/>
                </a:solidFill>
              </a:rPr>
              <a:t>Conducting Booster Counseling Calls following the ED</a:t>
            </a:r>
            <a:endParaRPr lang="en-US" dirty="0"/>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12</a:t>
            </a:fld>
            <a:endParaRPr lang="en-US">
              <a:solidFill>
                <a:srgbClr val="FFFFCC"/>
              </a:solidFill>
            </a:endParaRPr>
          </a:p>
        </p:txBody>
      </p:sp>
      <p:sp>
        <p:nvSpPr>
          <p:cNvPr id="4" name="Content Placeholder 3"/>
          <p:cNvSpPr>
            <a:spLocks noGrp="1"/>
          </p:cNvSpPr>
          <p:nvPr>
            <p:ph sz="quarter" idx="13"/>
          </p:nvPr>
        </p:nvSpPr>
        <p:spPr>
          <a:xfrm>
            <a:off x="457200" y="1371600"/>
            <a:ext cx="8229600" cy="4648200"/>
          </a:xfrm>
        </p:spPr>
        <p:txBody>
          <a:bodyPr>
            <a:normAutofit/>
          </a:bodyPr>
          <a:lstStyle/>
          <a:p>
            <a:r>
              <a:rPr lang="en-US" sz="2400" dirty="0">
                <a:solidFill>
                  <a:schemeClr val="tx2"/>
                </a:solidFill>
              </a:rPr>
              <a:t>Difficulties </a:t>
            </a:r>
            <a:r>
              <a:rPr lang="en-US" sz="2400" dirty="0" smtClean="0">
                <a:solidFill>
                  <a:schemeClr val="tx2"/>
                </a:solidFill>
              </a:rPr>
              <a:t>reaching </a:t>
            </a:r>
            <a:r>
              <a:rPr lang="en-US" sz="2400" dirty="0">
                <a:solidFill>
                  <a:schemeClr val="tx2"/>
                </a:solidFill>
              </a:rPr>
              <a:t>participants following their ED visits. </a:t>
            </a:r>
            <a:endParaRPr lang="en-US" sz="2400" dirty="0" smtClean="0">
              <a:solidFill>
                <a:schemeClr val="tx2"/>
              </a:solidFill>
            </a:endParaRPr>
          </a:p>
          <a:p>
            <a:pPr lvl="1"/>
            <a:r>
              <a:rPr lang="en-US" sz="2200" dirty="0" smtClean="0">
                <a:solidFill>
                  <a:schemeClr val="tx2"/>
                </a:solidFill>
              </a:rPr>
              <a:t>Wrong phone number or contact information, despite completed locator forms in ED</a:t>
            </a:r>
          </a:p>
          <a:p>
            <a:pPr lvl="1"/>
            <a:r>
              <a:rPr lang="en-US" sz="2200" dirty="0" smtClean="0">
                <a:solidFill>
                  <a:schemeClr val="tx2"/>
                </a:solidFill>
              </a:rPr>
              <a:t>Lack of minutes on patients’ cell phones </a:t>
            </a:r>
          </a:p>
          <a:p>
            <a:pPr lvl="1"/>
            <a:r>
              <a:rPr lang="en-US" sz="2200" dirty="0" smtClean="0">
                <a:solidFill>
                  <a:schemeClr val="tx2"/>
                </a:solidFill>
              </a:rPr>
              <a:t>Lack of financial incentive as provided for follow-up assessments</a:t>
            </a:r>
          </a:p>
          <a:p>
            <a:pPr lvl="1"/>
            <a:r>
              <a:rPr lang="en-US" sz="2200" dirty="0" smtClean="0">
                <a:solidFill>
                  <a:schemeClr val="tx2"/>
                </a:solidFill>
              </a:rPr>
              <a:t>Lack of privacy to take calls (e.g., on bus, in noisy location, others around whom they did not want to have hear conversation)</a:t>
            </a:r>
          </a:p>
          <a:p>
            <a:pPr lvl="1"/>
            <a:r>
              <a:rPr lang="en-US" sz="2200" dirty="0" smtClean="0">
                <a:solidFill>
                  <a:schemeClr val="tx2"/>
                </a:solidFill>
              </a:rPr>
              <a:t>Failure of participant to return calls despite saying that they would</a:t>
            </a:r>
          </a:p>
          <a:p>
            <a:pPr lvl="1"/>
            <a:r>
              <a:rPr lang="en-US" sz="2200" dirty="0">
                <a:solidFill>
                  <a:schemeClr val="tx2"/>
                </a:solidFill>
              </a:rPr>
              <a:t>Differences in time zones between call center and patients’ </a:t>
            </a:r>
            <a:r>
              <a:rPr lang="en-US" sz="2200" dirty="0" smtClean="0">
                <a:solidFill>
                  <a:schemeClr val="tx2"/>
                </a:solidFill>
              </a:rPr>
              <a:t>location</a:t>
            </a:r>
            <a:r>
              <a:rPr lang="en-US" sz="2200" dirty="0">
                <a:solidFill>
                  <a:schemeClr val="tx2"/>
                </a:solidFill>
              </a:rPr>
              <a:t>s</a:t>
            </a:r>
          </a:p>
          <a:p>
            <a:pPr lvl="1"/>
            <a:r>
              <a:rPr lang="en-US" sz="2200" dirty="0" smtClean="0">
                <a:solidFill>
                  <a:schemeClr val="tx2"/>
                </a:solidFill>
              </a:rPr>
              <a:t>Hesitancy to accept call from unfamiliar area code </a:t>
            </a:r>
          </a:p>
          <a:p>
            <a:endParaRPr lang="en-US" dirty="0" smtClean="0">
              <a:solidFill>
                <a:schemeClr val="tx2"/>
              </a:solidFill>
            </a:endParaRPr>
          </a:p>
        </p:txBody>
      </p:sp>
      <p:cxnSp>
        <p:nvCxnSpPr>
          <p:cNvPr id="5" name="Straight Connector 4"/>
          <p:cNvCxnSpPr/>
          <p:nvPr/>
        </p:nvCxnSpPr>
        <p:spPr>
          <a:xfrm>
            <a:off x="-30822" y="12192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7968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31DE942-A6AA-49AC-B0E7-E23AF47D5447}" type="slidenum">
              <a:rPr lang="en-US" smtClean="0">
                <a:solidFill>
                  <a:srgbClr val="FFFFCC"/>
                </a:solidFill>
              </a:rPr>
              <a:pPr>
                <a:defRPr/>
              </a:pPr>
              <a:t>13</a:t>
            </a:fld>
            <a:endParaRPr lang="en-US">
              <a:solidFill>
                <a:srgbClr val="FFFFCC"/>
              </a:solidFill>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152399"/>
            <a:ext cx="7162800" cy="5681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2406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82000" cy="1143000"/>
          </a:xfrm>
        </p:spPr>
        <p:txBody>
          <a:bodyPr/>
          <a:lstStyle/>
          <a:p>
            <a:r>
              <a:rPr lang="en-US" cap="none" dirty="0">
                <a:solidFill>
                  <a:srgbClr val="FFFF00"/>
                </a:solidFill>
              </a:rPr>
              <a:t>Themes and Challenges:</a:t>
            </a:r>
            <a:br>
              <a:rPr lang="en-US" cap="none" dirty="0">
                <a:solidFill>
                  <a:srgbClr val="FFFF00"/>
                </a:solidFill>
              </a:rPr>
            </a:br>
            <a:r>
              <a:rPr lang="en-US" cap="none" dirty="0">
                <a:solidFill>
                  <a:srgbClr val="FFFF00"/>
                </a:solidFill>
              </a:rPr>
              <a:t>Conducting Booster Counseling Calls following the ED</a:t>
            </a:r>
            <a:endParaRPr lang="en-US" dirty="0"/>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14</a:t>
            </a:fld>
            <a:endParaRPr lang="en-US">
              <a:solidFill>
                <a:srgbClr val="FFFFCC"/>
              </a:solidFill>
            </a:endParaRPr>
          </a:p>
        </p:txBody>
      </p:sp>
      <p:sp>
        <p:nvSpPr>
          <p:cNvPr id="4" name="Content Placeholder 3"/>
          <p:cNvSpPr>
            <a:spLocks noGrp="1"/>
          </p:cNvSpPr>
          <p:nvPr>
            <p:ph sz="quarter" idx="13"/>
          </p:nvPr>
        </p:nvSpPr>
        <p:spPr>
          <a:xfrm>
            <a:off x="609600" y="1371600"/>
            <a:ext cx="7924800" cy="4419600"/>
          </a:xfrm>
        </p:spPr>
        <p:txBody>
          <a:bodyPr>
            <a:normAutofit lnSpcReduction="10000"/>
          </a:bodyPr>
          <a:lstStyle/>
          <a:p>
            <a:r>
              <a:rPr lang="en-US" sz="2200" dirty="0" smtClean="0">
                <a:solidFill>
                  <a:schemeClr val="tx2"/>
                </a:solidFill>
              </a:rPr>
              <a:t>Difficulties engaging some patients once contacted</a:t>
            </a:r>
          </a:p>
          <a:p>
            <a:pPr lvl="1"/>
            <a:r>
              <a:rPr lang="en-US" sz="2200" dirty="0">
                <a:solidFill>
                  <a:schemeClr val="tx2"/>
                </a:solidFill>
              </a:rPr>
              <a:t>Lack of awareness of the call or its purpose despite attempts of ED interventionists </a:t>
            </a:r>
            <a:r>
              <a:rPr lang="en-US" sz="2200" dirty="0" smtClean="0">
                <a:solidFill>
                  <a:schemeClr val="tx2"/>
                </a:solidFill>
              </a:rPr>
              <a:t>to </a:t>
            </a:r>
            <a:r>
              <a:rPr lang="en-US" sz="2200" dirty="0">
                <a:solidFill>
                  <a:schemeClr val="tx2"/>
                </a:solidFill>
              </a:rPr>
              <a:t>provide “warm handoffs” and informing participants that they would be receiving follow-up calls </a:t>
            </a:r>
          </a:p>
          <a:p>
            <a:pPr lvl="1"/>
            <a:r>
              <a:rPr lang="en-US" sz="2200" dirty="0">
                <a:solidFill>
                  <a:schemeClr val="tx2"/>
                </a:solidFill>
              </a:rPr>
              <a:t>“Cold call” on part of booster </a:t>
            </a:r>
            <a:r>
              <a:rPr lang="en-US" sz="2200" dirty="0" smtClean="0">
                <a:solidFill>
                  <a:schemeClr val="tx2"/>
                </a:solidFill>
              </a:rPr>
              <a:t>counselor who is different from the interventionist seen by patient in the ED</a:t>
            </a:r>
            <a:endParaRPr lang="en-US" sz="2200" dirty="0">
              <a:solidFill>
                <a:schemeClr val="tx2"/>
              </a:solidFill>
            </a:endParaRPr>
          </a:p>
          <a:p>
            <a:pPr lvl="1">
              <a:spcAft>
                <a:spcPts val="1200"/>
              </a:spcAft>
            </a:pPr>
            <a:r>
              <a:rPr lang="en-US" sz="2200" dirty="0" smtClean="0">
                <a:solidFill>
                  <a:schemeClr val="tx2"/>
                </a:solidFill>
              </a:rPr>
              <a:t>Differences </a:t>
            </a:r>
            <a:r>
              <a:rPr lang="en-US" sz="2200" dirty="0">
                <a:solidFill>
                  <a:schemeClr val="tx2"/>
                </a:solidFill>
              </a:rPr>
              <a:t>in engaging individuals who viewed their ED visits as related or not to their drug </a:t>
            </a:r>
            <a:r>
              <a:rPr lang="en-US" sz="2200" dirty="0" smtClean="0">
                <a:solidFill>
                  <a:schemeClr val="tx2"/>
                </a:solidFill>
              </a:rPr>
              <a:t>use</a:t>
            </a:r>
          </a:p>
          <a:p>
            <a:r>
              <a:rPr lang="en-US" sz="2200" dirty="0" smtClean="0">
                <a:solidFill>
                  <a:schemeClr val="tx2"/>
                </a:solidFill>
              </a:rPr>
              <a:t>Differences </a:t>
            </a:r>
            <a:r>
              <a:rPr lang="en-US" sz="2200" dirty="0">
                <a:solidFill>
                  <a:schemeClr val="tx2"/>
                </a:solidFill>
              </a:rPr>
              <a:t>in the perceived need and willingness to change behavior between those whose primary drug is </a:t>
            </a:r>
            <a:r>
              <a:rPr lang="en-US" sz="2200" dirty="0" smtClean="0">
                <a:solidFill>
                  <a:schemeClr val="tx2"/>
                </a:solidFill>
              </a:rPr>
              <a:t>marijuana, which was viewed as much less problematic, </a:t>
            </a:r>
            <a:r>
              <a:rPr lang="en-US" sz="2200" dirty="0">
                <a:solidFill>
                  <a:schemeClr val="tx2"/>
                </a:solidFill>
              </a:rPr>
              <a:t>versus other classes of drugs.</a:t>
            </a:r>
          </a:p>
        </p:txBody>
      </p:sp>
      <p:cxnSp>
        <p:nvCxnSpPr>
          <p:cNvPr id="5" name="Straight Connector 4"/>
          <p:cNvCxnSpPr/>
          <p:nvPr/>
        </p:nvCxnSpPr>
        <p:spPr>
          <a:xfrm>
            <a:off x="0" y="12192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2832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487362"/>
          </a:xfrm>
        </p:spPr>
        <p:txBody>
          <a:bodyPr/>
          <a:lstStyle/>
          <a:p>
            <a:r>
              <a:rPr lang="en-US" cap="none" dirty="0" smtClean="0">
                <a:solidFill>
                  <a:srgbClr val="FFFF00"/>
                </a:solidFill>
              </a:rPr>
              <a:t>Summary</a:t>
            </a:r>
            <a:endParaRPr lang="en-US"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15</a:t>
            </a:fld>
            <a:endParaRPr lang="en-US">
              <a:solidFill>
                <a:srgbClr val="FFFFCC"/>
              </a:solidFill>
            </a:endParaRPr>
          </a:p>
        </p:txBody>
      </p:sp>
      <p:sp>
        <p:nvSpPr>
          <p:cNvPr id="4" name="Content Placeholder 3"/>
          <p:cNvSpPr>
            <a:spLocks noGrp="1"/>
          </p:cNvSpPr>
          <p:nvPr>
            <p:ph sz="quarter" idx="13"/>
          </p:nvPr>
        </p:nvSpPr>
        <p:spPr>
          <a:xfrm>
            <a:off x="609600" y="1066800"/>
            <a:ext cx="7924800" cy="5029200"/>
          </a:xfrm>
        </p:spPr>
        <p:txBody>
          <a:bodyPr>
            <a:noAutofit/>
          </a:bodyPr>
          <a:lstStyle/>
          <a:p>
            <a:pPr>
              <a:spcBef>
                <a:spcPts val="600"/>
              </a:spcBef>
              <a:spcAft>
                <a:spcPts val="1200"/>
              </a:spcAft>
            </a:pPr>
            <a:r>
              <a:rPr lang="en-US" sz="2400" dirty="0" smtClean="0">
                <a:solidFill>
                  <a:srgbClr val="FFC000"/>
                </a:solidFill>
              </a:rPr>
              <a:t>While potentially effective in impacting substance use, there </a:t>
            </a:r>
            <a:r>
              <a:rPr lang="en-US" sz="2400" dirty="0">
                <a:solidFill>
                  <a:srgbClr val="FFC000"/>
                </a:solidFill>
              </a:rPr>
              <a:t>are many complexities involved in providing brief </a:t>
            </a:r>
            <a:r>
              <a:rPr lang="en-US" sz="2400" dirty="0" smtClean="0">
                <a:solidFill>
                  <a:srgbClr val="FFC000"/>
                </a:solidFill>
              </a:rPr>
              <a:t>addiction intervention </a:t>
            </a:r>
            <a:r>
              <a:rPr lang="en-US" sz="2400" dirty="0">
                <a:solidFill>
                  <a:srgbClr val="FFC000"/>
                </a:solidFill>
              </a:rPr>
              <a:t>in the </a:t>
            </a:r>
            <a:r>
              <a:rPr lang="en-US" sz="2400" dirty="0" smtClean="0">
                <a:solidFill>
                  <a:srgbClr val="FFC000"/>
                </a:solidFill>
              </a:rPr>
              <a:t>ED setting.</a:t>
            </a:r>
          </a:p>
          <a:p>
            <a:pPr>
              <a:spcBef>
                <a:spcPts val="600"/>
              </a:spcBef>
              <a:spcAft>
                <a:spcPts val="1200"/>
              </a:spcAft>
            </a:pPr>
            <a:r>
              <a:rPr lang="en-US" sz="2400" dirty="0" smtClean="0">
                <a:solidFill>
                  <a:srgbClr val="FFC000"/>
                </a:solidFill>
              </a:rPr>
              <a:t>While augmenting an initial intervention delivered in the ED with subsequent booster sessions shortly after the ED visit has been recommended and may contribute incrementally to outcomes, there are also complexities in implementing such booster sessions. </a:t>
            </a:r>
          </a:p>
          <a:p>
            <a:r>
              <a:rPr lang="en-US" sz="2400" dirty="0" smtClean="0">
                <a:solidFill>
                  <a:srgbClr val="FFC000"/>
                </a:solidFill>
              </a:rPr>
              <a:t>Being aware of, understanding, </a:t>
            </a:r>
            <a:r>
              <a:rPr lang="en-US" sz="2400" dirty="0">
                <a:solidFill>
                  <a:srgbClr val="FFC000"/>
                </a:solidFill>
              </a:rPr>
              <a:t>and preparing for </a:t>
            </a:r>
            <a:r>
              <a:rPr lang="en-US" sz="2400" dirty="0" smtClean="0">
                <a:solidFill>
                  <a:srgbClr val="FFC000"/>
                </a:solidFill>
              </a:rPr>
              <a:t>such challenges </a:t>
            </a:r>
            <a:r>
              <a:rPr lang="en-US" sz="2400" dirty="0">
                <a:solidFill>
                  <a:srgbClr val="FFC000"/>
                </a:solidFill>
              </a:rPr>
              <a:t>is </a:t>
            </a:r>
            <a:r>
              <a:rPr lang="en-US" sz="2400" dirty="0" smtClean="0">
                <a:solidFill>
                  <a:srgbClr val="FFC000"/>
                </a:solidFill>
              </a:rPr>
              <a:t>critical to </a:t>
            </a:r>
            <a:r>
              <a:rPr lang="en-US" sz="2400" dirty="0">
                <a:solidFill>
                  <a:srgbClr val="FFC000"/>
                </a:solidFill>
              </a:rPr>
              <a:t>the successful implementation of addiction treatment programs or research </a:t>
            </a:r>
            <a:r>
              <a:rPr lang="en-US" sz="2400" dirty="0" smtClean="0">
                <a:solidFill>
                  <a:srgbClr val="FFC000"/>
                </a:solidFill>
              </a:rPr>
              <a:t>aiming to </a:t>
            </a:r>
            <a:r>
              <a:rPr lang="en-US" sz="2400" dirty="0">
                <a:solidFill>
                  <a:srgbClr val="FFC000"/>
                </a:solidFill>
              </a:rPr>
              <a:t>implement brief interventions in </a:t>
            </a:r>
            <a:r>
              <a:rPr lang="en-US" sz="2400" dirty="0" smtClean="0">
                <a:solidFill>
                  <a:srgbClr val="FFC000"/>
                </a:solidFill>
              </a:rPr>
              <a:t>the ED environment</a:t>
            </a:r>
            <a:r>
              <a:rPr lang="en-US" sz="2400" dirty="0">
                <a:solidFill>
                  <a:srgbClr val="FFC000"/>
                </a:solidFill>
              </a:rPr>
              <a:t>.</a:t>
            </a:r>
          </a:p>
        </p:txBody>
      </p:sp>
      <p:cxnSp>
        <p:nvCxnSpPr>
          <p:cNvPr id="5" name="Straight Connector 4"/>
          <p:cNvCxnSpPr/>
          <p:nvPr/>
        </p:nvCxnSpPr>
        <p:spPr>
          <a:xfrm>
            <a:off x="0" y="9906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93771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1143000"/>
          </a:xfrm>
        </p:spPr>
        <p:txBody>
          <a:bodyPr/>
          <a:lstStyle/>
          <a:p>
            <a:r>
              <a:rPr lang="en-US" cap="none" dirty="0" smtClean="0">
                <a:solidFill>
                  <a:srgbClr val="FFFF00"/>
                </a:solidFill>
              </a:rPr>
              <a:t>Background</a:t>
            </a:r>
            <a:endParaRPr lang="en-US"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2</a:t>
            </a:fld>
            <a:endParaRPr lang="en-US">
              <a:solidFill>
                <a:srgbClr val="FFFFCC"/>
              </a:solidFill>
            </a:endParaRPr>
          </a:p>
        </p:txBody>
      </p:sp>
      <p:sp>
        <p:nvSpPr>
          <p:cNvPr id="4" name="Content Placeholder 3"/>
          <p:cNvSpPr>
            <a:spLocks noGrp="1"/>
          </p:cNvSpPr>
          <p:nvPr>
            <p:ph sz="quarter" idx="13"/>
          </p:nvPr>
        </p:nvSpPr>
        <p:spPr>
          <a:xfrm>
            <a:off x="609600" y="1143000"/>
            <a:ext cx="7924800" cy="4724400"/>
          </a:xfrm>
        </p:spPr>
        <p:txBody>
          <a:bodyPr>
            <a:normAutofit/>
          </a:bodyPr>
          <a:lstStyle/>
          <a:p>
            <a:pPr>
              <a:spcAft>
                <a:spcPts val="1200"/>
              </a:spcAft>
            </a:pPr>
            <a:r>
              <a:rPr lang="en-US" sz="2400" dirty="0" smtClean="0">
                <a:solidFill>
                  <a:schemeClr val="tx2"/>
                </a:solidFill>
              </a:rPr>
              <a:t>Interventionists </a:t>
            </a:r>
            <a:r>
              <a:rPr lang="en-US" sz="2400" dirty="0">
                <a:solidFill>
                  <a:schemeClr val="tx2"/>
                </a:solidFill>
              </a:rPr>
              <a:t>involved in the NIDA Clinical Trials Network (CTN) Screening, Motivational Assessment, Referral and Treatment (SMART-ED) protocol conducted 30-minute motivational enhancement therapy sessions with patients presenting to medical EDs who screened positive for problematic substance use. </a:t>
            </a:r>
            <a:endParaRPr lang="en-US" sz="2400" dirty="0" smtClean="0">
              <a:solidFill>
                <a:schemeClr val="tx2"/>
              </a:solidFill>
            </a:endParaRPr>
          </a:p>
          <a:p>
            <a:pPr>
              <a:spcAft>
                <a:spcPts val="1200"/>
              </a:spcAft>
            </a:pPr>
            <a:r>
              <a:rPr lang="en-US" sz="2400" dirty="0" smtClean="0">
                <a:solidFill>
                  <a:schemeClr val="tx2"/>
                </a:solidFill>
              </a:rPr>
              <a:t>Interventionists</a:t>
            </a:r>
            <a:r>
              <a:rPr lang="en-US" sz="2400" dirty="0">
                <a:solidFill>
                  <a:schemeClr val="tx2"/>
                </a:solidFill>
              </a:rPr>
              <a:t>, working from a centralized call center, attempted to complete two 20-minute telephone “booster” sessions within a week following a patient’s ED discharge</a:t>
            </a:r>
            <a:r>
              <a:rPr lang="en-US" sz="2400" dirty="0" smtClean="0">
                <a:solidFill>
                  <a:schemeClr val="tx2"/>
                </a:solidFill>
              </a:rPr>
              <a:t>.</a:t>
            </a:r>
          </a:p>
        </p:txBody>
      </p:sp>
      <p:cxnSp>
        <p:nvCxnSpPr>
          <p:cNvPr id="5" name="Straight Connector 4"/>
          <p:cNvCxnSpPr/>
          <p:nvPr/>
        </p:nvCxnSpPr>
        <p:spPr>
          <a:xfrm>
            <a:off x="0" y="9906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115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solidFill>
                  <a:srgbClr val="FFFF00"/>
                </a:solidFill>
              </a:rPr>
              <a:t>Objective</a:t>
            </a:r>
            <a:endParaRPr lang="en-US"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3</a:t>
            </a:fld>
            <a:endParaRPr lang="en-US">
              <a:solidFill>
                <a:srgbClr val="FFFFCC"/>
              </a:solidFill>
            </a:endParaRPr>
          </a:p>
        </p:txBody>
      </p:sp>
      <p:sp>
        <p:nvSpPr>
          <p:cNvPr id="4" name="Content Placeholder 3"/>
          <p:cNvSpPr>
            <a:spLocks noGrp="1"/>
          </p:cNvSpPr>
          <p:nvPr>
            <p:ph sz="quarter" idx="13"/>
          </p:nvPr>
        </p:nvSpPr>
        <p:spPr/>
        <p:txBody>
          <a:bodyPr/>
          <a:lstStyle/>
          <a:p>
            <a:pPr>
              <a:spcAft>
                <a:spcPts val="1200"/>
              </a:spcAft>
            </a:pPr>
            <a:r>
              <a:rPr lang="en-US" sz="2400" dirty="0">
                <a:solidFill>
                  <a:schemeClr val="tx2"/>
                </a:solidFill>
              </a:rPr>
              <a:t>As part of their final supervision session and in discussions with the research team following completion of the treatment phase of the study, brief and booster interventionists reported the unique challenges and lessons learned.</a:t>
            </a:r>
          </a:p>
          <a:p>
            <a:r>
              <a:rPr lang="en-US" sz="2400" dirty="0">
                <a:solidFill>
                  <a:schemeClr val="tx2"/>
                </a:solidFill>
              </a:rPr>
              <a:t>We present brief interventionists' and booster interventionists’ perspectives on the unique challenges, lessons learned, and themes that emerged in providing brief interventions in medical ED settings and </a:t>
            </a:r>
            <a:r>
              <a:rPr lang="en-US" sz="2400" dirty="0" smtClean="0">
                <a:solidFill>
                  <a:schemeClr val="tx2"/>
                </a:solidFill>
              </a:rPr>
              <a:t>booster sessions over </a:t>
            </a:r>
            <a:r>
              <a:rPr lang="en-US" sz="2400" dirty="0">
                <a:solidFill>
                  <a:schemeClr val="tx2"/>
                </a:solidFill>
              </a:rPr>
              <a:t>the </a:t>
            </a:r>
            <a:r>
              <a:rPr lang="en-US" sz="2400" dirty="0" smtClean="0">
                <a:solidFill>
                  <a:schemeClr val="tx2"/>
                </a:solidFill>
              </a:rPr>
              <a:t>phone.</a:t>
            </a:r>
            <a:endParaRPr lang="en-US" sz="2400" dirty="0"/>
          </a:p>
          <a:p>
            <a:endParaRPr lang="en-US" dirty="0"/>
          </a:p>
        </p:txBody>
      </p:sp>
      <p:cxnSp>
        <p:nvCxnSpPr>
          <p:cNvPr id="5" name="Straight Connector 4"/>
          <p:cNvCxnSpPr/>
          <p:nvPr/>
        </p:nvCxnSpPr>
        <p:spPr>
          <a:xfrm>
            <a:off x="0" y="14478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4677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56"/>
            <a:ext cx="7924800" cy="1143000"/>
          </a:xfrm>
        </p:spPr>
        <p:txBody>
          <a:bodyPr/>
          <a:lstStyle/>
          <a:p>
            <a:r>
              <a:rPr lang="en-US" b="1" cap="none" dirty="0" smtClean="0">
                <a:solidFill>
                  <a:srgbClr val="FFFF00"/>
                </a:solidFill>
              </a:rPr>
              <a:t>Perspectives of ED Brief Interventionists</a:t>
            </a:r>
            <a:endParaRPr lang="en-US" b="1"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2666FC85-FAEA-4297-96A6-EBA664950817}" type="slidenum">
              <a:rPr lang="en-US" smtClean="0">
                <a:solidFill>
                  <a:srgbClr val="FFFFCC"/>
                </a:solidFill>
              </a:rPr>
              <a:pPr>
                <a:defRPr/>
              </a:pPr>
              <a:t>4</a:t>
            </a:fld>
            <a:endParaRPr lang="en-US">
              <a:solidFill>
                <a:srgbClr val="FFFFCC"/>
              </a:solidFill>
            </a:endParaRPr>
          </a:p>
        </p:txBody>
      </p:sp>
      <p:cxnSp>
        <p:nvCxnSpPr>
          <p:cNvPr id="4" name="Straight Connector 3"/>
          <p:cNvCxnSpPr/>
          <p:nvPr/>
        </p:nvCxnSpPr>
        <p:spPr>
          <a:xfrm>
            <a:off x="0" y="12192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pic>
        <p:nvPicPr>
          <p:cNvPr id="4098" name="Picture 2" descr="http://www.foundation.sdsu.edu/images/pi_highlight/susan_woodruff/teach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8801" y="1733703"/>
            <a:ext cx="5000392" cy="3280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555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1143000"/>
          </a:xfrm>
        </p:spPr>
        <p:txBody>
          <a:bodyPr/>
          <a:lstStyle/>
          <a:p>
            <a:r>
              <a:rPr lang="en-US" cap="none" dirty="0" smtClean="0">
                <a:solidFill>
                  <a:srgbClr val="FFFF00"/>
                </a:solidFill>
              </a:rPr>
              <a:t/>
            </a:r>
            <a:br>
              <a:rPr lang="en-US" cap="none" dirty="0" smtClean="0">
                <a:solidFill>
                  <a:srgbClr val="FFFF00"/>
                </a:solidFill>
              </a:rPr>
            </a:br>
            <a:r>
              <a:rPr lang="en-US" cap="none" dirty="0">
                <a:solidFill>
                  <a:srgbClr val="FFFF00"/>
                </a:solidFill>
              </a:rPr>
              <a:t>Themes and Challenges: </a:t>
            </a:r>
            <a:r>
              <a:rPr lang="en-US" cap="none" dirty="0" smtClean="0">
                <a:solidFill>
                  <a:srgbClr val="FFFF00"/>
                </a:solidFill>
              </a:rPr>
              <a:t/>
            </a:r>
            <a:br>
              <a:rPr lang="en-US" cap="none" dirty="0" smtClean="0">
                <a:solidFill>
                  <a:srgbClr val="FFFF00"/>
                </a:solidFill>
              </a:rPr>
            </a:br>
            <a:r>
              <a:rPr lang="en-US" cap="none" dirty="0" smtClean="0">
                <a:solidFill>
                  <a:srgbClr val="FFFF00"/>
                </a:solidFill>
              </a:rPr>
              <a:t>Conducting Screening, Motivational Assessment, Referral and Treatment  in the ED</a:t>
            </a:r>
            <a:endParaRPr lang="en-US"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5</a:t>
            </a:fld>
            <a:endParaRPr lang="en-US">
              <a:solidFill>
                <a:srgbClr val="FFFFCC"/>
              </a:solidFill>
            </a:endParaRPr>
          </a:p>
        </p:txBody>
      </p:sp>
      <p:sp>
        <p:nvSpPr>
          <p:cNvPr id="4" name="Content Placeholder 3"/>
          <p:cNvSpPr>
            <a:spLocks noGrp="1"/>
          </p:cNvSpPr>
          <p:nvPr>
            <p:ph sz="quarter" idx="13"/>
          </p:nvPr>
        </p:nvSpPr>
        <p:spPr>
          <a:xfrm>
            <a:off x="609600" y="1905000"/>
            <a:ext cx="7924800" cy="4114800"/>
          </a:xfrm>
        </p:spPr>
        <p:txBody>
          <a:bodyPr>
            <a:normAutofit/>
          </a:bodyPr>
          <a:lstStyle/>
          <a:p>
            <a:r>
              <a:rPr lang="en-US" sz="2400" dirty="0" smtClean="0">
                <a:solidFill>
                  <a:schemeClr val="tx2"/>
                </a:solidFill>
              </a:rPr>
              <a:t>The inherent nature </a:t>
            </a:r>
            <a:r>
              <a:rPr lang="en-US" sz="2400" dirty="0">
                <a:solidFill>
                  <a:schemeClr val="tx2"/>
                </a:solidFill>
              </a:rPr>
              <a:t>of the emergency </a:t>
            </a:r>
            <a:r>
              <a:rPr lang="en-US" sz="2400" dirty="0" smtClean="0">
                <a:solidFill>
                  <a:schemeClr val="tx2"/>
                </a:solidFill>
              </a:rPr>
              <a:t>department</a:t>
            </a:r>
          </a:p>
          <a:p>
            <a:pPr lvl="1"/>
            <a:r>
              <a:rPr lang="en-US" sz="2400" dirty="0" smtClean="0">
                <a:solidFill>
                  <a:schemeClr val="tx2"/>
                </a:solidFill>
              </a:rPr>
              <a:t>Patient flow through and variable wait times in the ED</a:t>
            </a:r>
          </a:p>
          <a:p>
            <a:pPr lvl="1"/>
            <a:r>
              <a:rPr lang="en-US" sz="2400" dirty="0" smtClean="0">
                <a:solidFill>
                  <a:schemeClr val="tx2"/>
                </a:solidFill>
              </a:rPr>
              <a:t>Availability </a:t>
            </a:r>
            <a:r>
              <a:rPr lang="en-US" sz="2400" dirty="0">
                <a:solidFill>
                  <a:schemeClr val="tx2"/>
                </a:solidFill>
              </a:rPr>
              <a:t>of </a:t>
            </a:r>
            <a:r>
              <a:rPr lang="en-US" sz="2400" dirty="0" smtClean="0">
                <a:solidFill>
                  <a:schemeClr val="tx2"/>
                </a:solidFill>
              </a:rPr>
              <a:t>space allowing adequate privacy</a:t>
            </a:r>
          </a:p>
          <a:p>
            <a:pPr lvl="1"/>
            <a:r>
              <a:rPr lang="en-US" sz="2400" dirty="0" smtClean="0">
                <a:solidFill>
                  <a:schemeClr val="tx2"/>
                </a:solidFill>
              </a:rPr>
              <a:t>Frequent interruptions, with medical care taking priority </a:t>
            </a:r>
          </a:p>
          <a:p>
            <a:pPr lvl="1"/>
            <a:r>
              <a:rPr lang="en-US" sz="2400" dirty="0" smtClean="0">
                <a:solidFill>
                  <a:schemeClr val="tx2"/>
                </a:solidFill>
              </a:rPr>
              <a:t>Patient concerns about confidentiality and the possible impact of disclosure of substance use on their medical care  </a:t>
            </a:r>
          </a:p>
          <a:p>
            <a:pPr lvl="1"/>
            <a:r>
              <a:rPr lang="en-US" sz="2400" dirty="0" smtClean="0">
                <a:solidFill>
                  <a:schemeClr val="tx2"/>
                </a:solidFill>
              </a:rPr>
              <a:t>Patient acuity that precludes ability to provide informed consent and participation </a:t>
            </a:r>
          </a:p>
          <a:p>
            <a:endParaRPr lang="en-US" dirty="0">
              <a:solidFill>
                <a:schemeClr val="tx2"/>
              </a:solidFill>
            </a:endParaRPr>
          </a:p>
        </p:txBody>
      </p:sp>
      <p:cxnSp>
        <p:nvCxnSpPr>
          <p:cNvPr id="6" name="Straight Connector 5"/>
          <p:cNvCxnSpPr/>
          <p:nvPr/>
        </p:nvCxnSpPr>
        <p:spPr>
          <a:xfrm>
            <a:off x="0" y="17526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5177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solidFill>
                  <a:srgbClr val="FFFF00"/>
                </a:solidFill>
              </a:rPr>
              <a:t>Themes and Challenges: </a:t>
            </a:r>
            <a:br>
              <a:rPr lang="en-US" cap="none" dirty="0">
                <a:solidFill>
                  <a:srgbClr val="FFFF00"/>
                </a:solidFill>
              </a:rPr>
            </a:br>
            <a:r>
              <a:rPr lang="en-US" cap="none" dirty="0">
                <a:solidFill>
                  <a:srgbClr val="FFFF00"/>
                </a:solidFill>
              </a:rPr>
              <a:t>Conducting Screening, Motivational Assessment, Referral and Treatment  in the ED</a:t>
            </a:r>
            <a:endParaRPr lang="en-US" dirty="0"/>
          </a:p>
        </p:txBody>
      </p:sp>
      <p:sp>
        <p:nvSpPr>
          <p:cNvPr id="3" name="Slide Number Placeholder 2"/>
          <p:cNvSpPr>
            <a:spLocks noGrp="1"/>
          </p:cNvSpPr>
          <p:nvPr>
            <p:ph type="sldNum" sz="quarter" idx="12"/>
          </p:nvPr>
        </p:nvSpPr>
        <p:spPr/>
        <p:txBody>
          <a:bodyPr/>
          <a:lstStyle/>
          <a:p>
            <a:pPr>
              <a:defRPr/>
            </a:pPr>
            <a:fld id="{93EE270A-45CA-4972-9821-7AF43D695B94}" type="slidenum">
              <a:rPr lang="en-US" smtClean="0">
                <a:solidFill>
                  <a:srgbClr val="FFFFCC"/>
                </a:solidFill>
              </a:rPr>
              <a:pPr>
                <a:defRPr/>
              </a:pPr>
              <a:t>6</a:t>
            </a:fld>
            <a:endParaRPr lang="en-US">
              <a:solidFill>
                <a:srgbClr val="FFFFCC"/>
              </a:solidFill>
            </a:endParaRPr>
          </a:p>
        </p:txBody>
      </p:sp>
      <p:sp>
        <p:nvSpPr>
          <p:cNvPr id="4" name="Content Placeholder 3"/>
          <p:cNvSpPr>
            <a:spLocks noGrp="1"/>
          </p:cNvSpPr>
          <p:nvPr>
            <p:ph sz="quarter" idx="13"/>
          </p:nvPr>
        </p:nvSpPr>
        <p:spPr>
          <a:xfrm>
            <a:off x="609600" y="1600200"/>
            <a:ext cx="7924800" cy="4267200"/>
          </a:xfrm>
        </p:spPr>
        <p:txBody>
          <a:bodyPr>
            <a:noAutofit/>
          </a:bodyPr>
          <a:lstStyle/>
          <a:p>
            <a:r>
              <a:rPr lang="en-US" sz="2200" dirty="0">
                <a:solidFill>
                  <a:schemeClr val="tx2"/>
                </a:solidFill>
              </a:rPr>
              <a:t>Maintaining focus on addictions in the face of </a:t>
            </a:r>
            <a:r>
              <a:rPr lang="en-US" sz="2200" dirty="0" smtClean="0">
                <a:solidFill>
                  <a:schemeClr val="tx2"/>
                </a:solidFill>
              </a:rPr>
              <a:t>multiple competing priorities</a:t>
            </a:r>
          </a:p>
          <a:p>
            <a:pPr lvl="1"/>
            <a:r>
              <a:rPr lang="en-US" sz="2200" dirty="0" smtClean="0">
                <a:solidFill>
                  <a:schemeClr val="tx2"/>
                </a:solidFill>
              </a:rPr>
              <a:t>Patients desire to discuss medical </a:t>
            </a:r>
            <a:r>
              <a:rPr lang="en-US" sz="2200" dirty="0">
                <a:solidFill>
                  <a:schemeClr val="tx2"/>
                </a:solidFill>
              </a:rPr>
              <a:t>reasons for ED visit </a:t>
            </a:r>
            <a:endParaRPr lang="en-US" sz="2200" dirty="0" smtClean="0">
              <a:solidFill>
                <a:schemeClr val="tx2"/>
              </a:solidFill>
            </a:endParaRPr>
          </a:p>
          <a:p>
            <a:pPr lvl="1"/>
            <a:r>
              <a:rPr lang="en-US" sz="2200" dirty="0" smtClean="0">
                <a:solidFill>
                  <a:schemeClr val="tx2"/>
                </a:solidFill>
              </a:rPr>
              <a:t>Psychosocial/mental </a:t>
            </a:r>
            <a:r>
              <a:rPr lang="en-US" sz="2200" dirty="0">
                <a:solidFill>
                  <a:schemeClr val="tx2"/>
                </a:solidFill>
              </a:rPr>
              <a:t>health </a:t>
            </a:r>
            <a:r>
              <a:rPr lang="en-US" sz="2200" dirty="0" smtClean="0">
                <a:solidFill>
                  <a:schemeClr val="tx2"/>
                </a:solidFill>
              </a:rPr>
              <a:t>needs that might require attention</a:t>
            </a:r>
          </a:p>
          <a:p>
            <a:pPr lvl="1">
              <a:spcAft>
                <a:spcPts val="1200"/>
              </a:spcAft>
            </a:pPr>
            <a:r>
              <a:rPr lang="en-US" sz="2200" dirty="0" smtClean="0">
                <a:solidFill>
                  <a:schemeClr val="tx2"/>
                </a:solidFill>
              </a:rPr>
              <a:t>Temptation of interventionists to address basic needs such as housing, employment </a:t>
            </a:r>
            <a:endParaRPr lang="en-US" sz="2200" dirty="0">
              <a:solidFill>
                <a:schemeClr val="tx2"/>
              </a:solidFill>
            </a:endParaRPr>
          </a:p>
          <a:p>
            <a:r>
              <a:rPr lang="en-US" sz="2200" dirty="0" smtClean="0">
                <a:solidFill>
                  <a:schemeClr val="tx2"/>
                </a:solidFill>
              </a:rPr>
              <a:t>Issues inherent in “dual roles” for research assistants, all of whom have been trained in motivational interviewing </a:t>
            </a:r>
          </a:p>
          <a:p>
            <a:pPr lvl="1"/>
            <a:r>
              <a:rPr lang="en-US" sz="2200" dirty="0" smtClean="0">
                <a:solidFill>
                  <a:schemeClr val="tx2"/>
                </a:solidFill>
              </a:rPr>
              <a:t>Using </a:t>
            </a:r>
            <a:r>
              <a:rPr lang="en-US" sz="2200" dirty="0">
                <a:solidFill>
                  <a:schemeClr val="tx2"/>
                </a:solidFill>
              </a:rPr>
              <a:t>MI techniques appropriately during intervention, and not using them during screening and assessment</a:t>
            </a:r>
            <a:r>
              <a:rPr lang="en-US" sz="2200" dirty="0" smtClean="0">
                <a:solidFill>
                  <a:schemeClr val="tx2"/>
                </a:solidFill>
              </a:rPr>
              <a:t>.</a:t>
            </a:r>
          </a:p>
        </p:txBody>
      </p:sp>
      <p:cxnSp>
        <p:nvCxnSpPr>
          <p:cNvPr id="5" name="Straight Connector 4"/>
          <p:cNvCxnSpPr/>
          <p:nvPr/>
        </p:nvCxnSpPr>
        <p:spPr>
          <a:xfrm>
            <a:off x="0" y="14478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3027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1143000"/>
          </a:xfrm>
        </p:spPr>
        <p:txBody>
          <a:bodyPr/>
          <a:lstStyle/>
          <a:p>
            <a:r>
              <a:rPr lang="en-US" cap="none" dirty="0" smtClean="0">
                <a:solidFill>
                  <a:srgbClr val="FFFF00"/>
                </a:solidFill>
              </a:rPr>
              <a:t>Booster Phone Sessions Following ED Visit</a:t>
            </a:r>
            <a:endParaRPr lang="en-US" cap="none" dirty="0">
              <a:solidFill>
                <a:srgbClr val="FFFF00"/>
              </a:solidFill>
            </a:endParaRPr>
          </a:p>
        </p:txBody>
      </p:sp>
      <p:sp>
        <p:nvSpPr>
          <p:cNvPr id="3" name="Slide Number Placeholder 2"/>
          <p:cNvSpPr>
            <a:spLocks noGrp="1"/>
          </p:cNvSpPr>
          <p:nvPr>
            <p:ph type="sldNum" sz="quarter" idx="12"/>
          </p:nvPr>
        </p:nvSpPr>
        <p:spPr/>
        <p:txBody>
          <a:bodyPr/>
          <a:lstStyle/>
          <a:p>
            <a:pPr>
              <a:defRPr/>
            </a:pPr>
            <a:fld id="{2666FC85-FAEA-4297-96A6-EBA664950817}" type="slidenum">
              <a:rPr lang="en-US" smtClean="0">
                <a:solidFill>
                  <a:srgbClr val="FFFFCC"/>
                </a:solidFill>
              </a:rPr>
              <a:pPr>
                <a:defRPr/>
              </a:pPr>
              <a:t>7</a:t>
            </a:fld>
            <a:endParaRPr lang="en-US">
              <a:solidFill>
                <a:srgbClr val="FFFFCC"/>
              </a:solidFill>
            </a:endParaRPr>
          </a:p>
        </p:txBody>
      </p:sp>
      <p:cxnSp>
        <p:nvCxnSpPr>
          <p:cNvPr id="4" name="Straight Connector 3"/>
          <p:cNvCxnSpPr/>
          <p:nvPr/>
        </p:nvCxnSpPr>
        <p:spPr>
          <a:xfrm>
            <a:off x="0" y="11430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pic>
        <p:nvPicPr>
          <p:cNvPr id="5" name="Picture 4" descr="DSC0154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1676400"/>
            <a:ext cx="5029200" cy="3918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1498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09600" y="76200"/>
            <a:ext cx="7924800" cy="1143000"/>
          </a:xfrm>
        </p:spPr>
        <p:txBody>
          <a:bodyPr>
            <a:normAutofit fontScale="90000"/>
          </a:bodyPr>
          <a:lstStyle/>
          <a:p>
            <a:r>
              <a:rPr lang="en-US" sz="3600" cap="none" dirty="0">
                <a:solidFill>
                  <a:srgbClr val="FFFF00"/>
                </a:solidFill>
              </a:rPr>
              <a:t>Rationale: </a:t>
            </a:r>
            <a:br>
              <a:rPr lang="en-US" sz="3600" cap="none" dirty="0">
                <a:solidFill>
                  <a:srgbClr val="FFFF00"/>
                </a:solidFill>
              </a:rPr>
            </a:br>
            <a:r>
              <a:rPr lang="en-US" sz="3600" cap="none" dirty="0">
                <a:solidFill>
                  <a:srgbClr val="FFFF00"/>
                </a:solidFill>
              </a:rPr>
              <a:t>Why Include Booster Sessions</a:t>
            </a:r>
          </a:p>
        </p:txBody>
      </p:sp>
      <p:sp>
        <p:nvSpPr>
          <p:cNvPr id="3075" name="Rectangle 3"/>
          <p:cNvSpPr>
            <a:spLocks noGrp="1" noChangeArrowheads="1"/>
          </p:cNvSpPr>
          <p:nvPr>
            <p:ph sz="quarter" idx="13"/>
          </p:nvPr>
        </p:nvSpPr>
        <p:spPr>
          <a:xfrm>
            <a:off x="457200" y="1371600"/>
            <a:ext cx="8382000" cy="4114800"/>
          </a:xfrm>
        </p:spPr>
        <p:txBody>
          <a:bodyPr>
            <a:normAutofit/>
          </a:bodyPr>
          <a:lstStyle/>
          <a:p>
            <a:pPr>
              <a:lnSpc>
                <a:spcPct val="90000"/>
              </a:lnSpc>
              <a:spcAft>
                <a:spcPts val="1200"/>
              </a:spcAft>
            </a:pPr>
            <a:r>
              <a:rPr lang="en-US" sz="2400" dirty="0">
                <a:solidFill>
                  <a:schemeClr val="tx2"/>
                </a:solidFill>
              </a:rPr>
              <a:t>Brief motivational interventions appear to have more limited effectiveness with drug abusers than with alcohol-involved </a:t>
            </a:r>
            <a:r>
              <a:rPr lang="en-US" sz="2400" dirty="0" smtClean="0">
                <a:solidFill>
                  <a:schemeClr val="tx2"/>
                </a:solidFill>
              </a:rPr>
              <a:t>individuals</a:t>
            </a:r>
          </a:p>
          <a:p>
            <a:pPr>
              <a:lnSpc>
                <a:spcPct val="90000"/>
              </a:lnSpc>
              <a:spcAft>
                <a:spcPts val="1200"/>
              </a:spcAft>
            </a:pPr>
            <a:r>
              <a:rPr lang="en-US" sz="2400" dirty="0" smtClean="0">
                <a:solidFill>
                  <a:schemeClr val="tx2"/>
                </a:solidFill>
              </a:rPr>
              <a:t>While the initial brief intervention may get individuals to focus on changing risk-related behaviors, it may be insufficient to motivate them to develop and implement a change plan</a:t>
            </a:r>
          </a:p>
          <a:p>
            <a:pPr>
              <a:lnSpc>
                <a:spcPct val="90000"/>
              </a:lnSpc>
              <a:spcAft>
                <a:spcPts val="1200"/>
              </a:spcAft>
            </a:pPr>
            <a:r>
              <a:rPr lang="en-US" sz="2400" dirty="0" smtClean="0">
                <a:solidFill>
                  <a:schemeClr val="tx2"/>
                </a:solidFill>
              </a:rPr>
              <a:t>The </a:t>
            </a:r>
            <a:r>
              <a:rPr lang="en-US" sz="2400" dirty="0">
                <a:solidFill>
                  <a:schemeClr val="tx2"/>
                </a:solidFill>
              </a:rPr>
              <a:t>“teachable moment” </a:t>
            </a:r>
            <a:r>
              <a:rPr lang="en-US" sz="2400" dirty="0" smtClean="0">
                <a:solidFill>
                  <a:schemeClr val="tx2"/>
                </a:solidFill>
              </a:rPr>
              <a:t>thought to be associated </a:t>
            </a:r>
            <a:r>
              <a:rPr lang="en-US" sz="2400" dirty="0">
                <a:solidFill>
                  <a:schemeClr val="tx2"/>
                </a:solidFill>
              </a:rPr>
              <a:t>with care in </a:t>
            </a:r>
            <a:r>
              <a:rPr lang="en-US" sz="2400" dirty="0" smtClean="0">
                <a:solidFill>
                  <a:schemeClr val="tx2"/>
                </a:solidFill>
              </a:rPr>
              <a:t>the ED may not actually occur given the challenges outlined above and may fade rapidly if it does occur, leading to the </a:t>
            </a:r>
            <a:r>
              <a:rPr lang="en-US" sz="2400" dirty="0">
                <a:solidFill>
                  <a:schemeClr val="tx2"/>
                </a:solidFill>
              </a:rPr>
              <a:t>recommendation that “booster sessions” be provided, either in person or via phone </a:t>
            </a:r>
            <a:endParaRPr lang="en-US" sz="2400" dirty="0" smtClean="0">
              <a:solidFill>
                <a:schemeClr val="tx2"/>
              </a:solidFill>
            </a:endParaRPr>
          </a:p>
          <a:p>
            <a:pPr>
              <a:lnSpc>
                <a:spcPct val="90000"/>
              </a:lnSpc>
              <a:spcAft>
                <a:spcPct val="30000"/>
              </a:spcAft>
            </a:pPr>
            <a:endParaRPr lang="en-US" sz="2400" dirty="0">
              <a:solidFill>
                <a:schemeClr val="tx2"/>
              </a:solidFill>
            </a:endParaRPr>
          </a:p>
        </p:txBody>
      </p:sp>
      <p:cxnSp>
        <p:nvCxnSpPr>
          <p:cNvPr id="4" name="Straight Connector 3"/>
          <p:cNvCxnSpPr/>
          <p:nvPr/>
        </p:nvCxnSpPr>
        <p:spPr>
          <a:xfrm>
            <a:off x="-76200" y="12192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648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76200"/>
            <a:ext cx="8229600" cy="1143000"/>
          </a:xfrm>
        </p:spPr>
        <p:txBody>
          <a:bodyPr>
            <a:normAutofit fontScale="90000"/>
          </a:bodyPr>
          <a:lstStyle/>
          <a:p>
            <a:r>
              <a:rPr lang="en-US" sz="3600" cap="none" dirty="0">
                <a:solidFill>
                  <a:srgbClr val="FFFF00"/>
                </a:solidFill>
              </a:rPr>
              <a:t>Rationale: </a:t>
            </a:r>
            <a:br>
              <a:rPr lang="en-US" sz="3600" cap="none" dirty="0">
                <a:solidFill>
                  <a:srgbClr val="FFFF00"/>
                </a:solidFill>
              </a:rPr>
            </a:br>
            <a:r>
              <a:rPr lang="en-US" sz="3600" cap="none" dirty="0">
                <a:solidFill>
                  <a:srgbClr val="FFFF00"/>
                </a:solidFill>
              </a:rPr>
              <a:t>Why Include Booster Sessions</a:t>
            </a:r>
          </a:p>
        </p:txBody>
      </p:sp>
      <p:sp>
        <p:nvSpPr>
          <p:cNvPr id="9219" name="Rectangle 3"/>
          <p:cNvSpPr>
            <a:spLocks noGrp="1" noChangeArrowheads="1"/>
          </p:cNvSpPr>
          <p:nvPr>
            <p:ph sz="quarter" idx="13"/>
          </p:nvPr>
        </p:nvSpPr>
        <p:spPr>
          <a:xfrm>
            <a:off x="457200" y="1066800"/>
            <a:ext cx="8229600" cy="4525963"/>
          </a:xfrm>
        </p:spPr>
        <p:txBody>
          <a:bodyPr/>
          <a:lstStyle/>
          <a:p>
            <a:pPr>
              <a:buFontTx/>
              <a:buNone/>
            </a:pPr>
            <a:r>
              <a:rPr lang="en-US" sz="3000" dirty="0">
                <a:solidFill>
                  <a:schemeClr val="tx2"/>
                </a:solidFill>
              </a:rPr>
              <a:t> </a:t>
            </a:r>
          </a:p>
          <a:p>
            <a:pPr>
              <a:buFontTx/>
              <a:buNone/>
            </a:pPr>
            <a:r>
              <a:rPr lang="en-US" sz="3000" dirty="0">
                <a:solidFill>
                  <a:schemeClr val="tx2"/>
                </a:solidFill>
              </a:rPr>
              <a:t>  “A booster session or referral for follow-up sessions outside the confines of a busy ED may be needed in addition to a 10-minute intervention in the course of clinical </a:t>
            </a:r>
            <a:r>
              <a:rPr lang="en-US" sz="3000" dirty="0" smtClean="0">
                <a:solidFill>
                  <a:schemeClr val="tx2"/>
                </a:solidFill>
              </a:rPr>
              <a:t>care.”</a:t>
            </a:r>
            <a:endParaRPr lang="en-US" sz="3000" dirty="0">
              <a:solidFill>
                <a:schemeClr val="tx2"/>
              </a:solidFill>
            </a:endParaRPr>
          </a:p>
        </p:txBody>
      </p:sp>
      <p:sp>
        <p:nvSpPr>
          <p:cNvPr id="9220" name="Text Box 4"/>
          <p:cNvSpPr txBox="1">
            <a:spLocks noChangeArrowheads="1"/>
          </p:cNvSpPr>
          <p:nvPr/>
        </p:nvSpPr>
        <p:spPr bwMode="auto">
          <a:xfrm>
            <a:off x="228600" y="6223000"/>
            <a:ext cx="32273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rgbClr val="FFFF00"/>
                </a:solidFill>
              </a:rPr>
              <a:t>Bernstein and Bernstein (2008, p. 752)</a:t>
            </a:r>
          </a:p>
        </p:txBody>
      </p:sp>
      <p:cxnSp>
        <p:nvCxnSpPr>
          <p:cNvPr id="6" name="Straight Connector 5"/>
          <p:cNvCxnSpPr/>
          <p:nvPr/>
        </p:nvCxnSpPr>
        <p:spPr>
          <a:xfrm>
            <a:off x="0" y="1295400"/>
            <a:ext cx="91440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pic>
        <p:nvPicPr>
          <p:cNvPr id="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3733800"/>
            <a:ext cx="22098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8925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22336</TotalTime>
  <Words>1172</Words>
  <Application>Microsoft Office PowerPoint</Application>
  <PresentationFormat>On-screen Show (4:3)</PresentationFormat>
  <Paragraphs>83</Paragraphs>
  <Slides>15</Slides>
  <Notes>3</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Shimmer</vt:lpstr>
      <vt:lpstr>Horizon</vt:lpstr>
      <vt:lpstr>  Qualitative Reports of Interventionists in the SMART-ED Study: Challenges and Themes</vt:lpstr>
      <vt:lpstr>Background</vt:lpstr>
      <vt:lpstr>Objective</vt:lpstr>
      <vt:lpstr>Perspectives of ED Brief Interventionists</vt:lpstr>
      <vt:lpstr> Themes and Challenges:  Conducting Screening, Motivational Assessment, Referral and Treatment  in the ED</vt:lpstr>
      <vt:lpstr>Themes and Challenges:  Conducting Screening, Motivational Assessment, Referral and Treatment  in the ED</vt:lpstr>
      <vt:lpstr>Booster Phone Sessions Following ED Visit</vt:lpstr>
      <vt:lpstr>Rationale:  Why Include Booster Sessions</vt:lpstr>
      <vt:lpstr>Rationale:  Why Include Booster Sessions</vt:lpstr>
      <vt:lpstr>Mechanics of Booster Sessions </vt:lpstr>
      <vt:lpstr>Perspectives of Booster Session Interventionists</vt:lpstr>
      <vt:lpstr>Themes and Challenges: Conducting Booster Counseling Calls following the ED</vt:lpstr>
      <vt:lpstr>PowerPoint Presentation</vt:lpstr>
      <vt:lpstr>Themes and Challenges: Conducting Booster Counseling Calls following the ED</vt:lpstr>
      <vt:lpstr>Summary</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Dennis M. Donovan</dc:creator>
  <cp:lastModifiedBy>Meg Brunner</cp:lastModifiedBy>
  <cp:revision>64</cp:revision>
  <cp:lastPrinted>2012-08-28T21:11:32Z</cp:lastPrinted>
  <dcterms:created xsi:type="dcterms:W3CDTF">2012-05-01T17:40:59Z</dcterms:created>
  <dcterms:modified xsi:type="dcterms:W3CDTF">2012-11-01T18:15:07Z</dcterms:modified>
</cp:coreProperties>
</file>