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310" r:id="rId3"/>
    <p:sldId id="304" r:id="rId4"/>
    <p:sldId id="287" r:id="rId5"/>
    <p:sldId id="302" r:id="rId6"/>
    <p:sldId id="312" r:id="rId7"/>
    <p:sldId id="309" r:id="rId8"/>
    <p:sldId id="306" r:id="rId9"/>
    <p:sldId id="274" r:id="rId10"/>
    <p:sldId id="288" r:id="rId11"/>
    <p:sldId id="303" r:id="rId12"/>
    <p:sldId id="300" r:id="rId13"/>
    <p:sldId id="298" r:id="rId14"/>
    <p:sldId id="311" r:id="rId15"/>
    <p:sldId id="307" r:id="rId16"/>
    <p:sldId id="299" r:id="rId17"/>
    <p:sldId id="313" r:id="rId1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84" charset="0"/>
        <a:ea typeface="ＭＳ Ｐゴシック" pitchFamily="84" charset="-128"/>
        <a:cs typeface="ＭＳ Ｐゴシック" pitchFamily="84" charset="-128"/>
      </a:defRPr>
    </a:lvl1pPr>
    <a:lvl2pPr marL="457200" algn="l" rtl="0" fontAlgn="base">
      <a:spcBef>
        <a:spcPct val="0"/>
      </a:spcBef>
      <a:spcAft>
        <a:spcPct val="0"/>
      </a:spcAft>
      <a:defRPr kern="1200">
        <a:solidFill>
          <a:schemeClr val="tx1"/>
        </a:solidFill>
        <a:latin typeface="Arial" pitchFamily="84" charset="0"/>
        <a:ea typeface="ＭＳ Ｐゴシック" pitchFamily="84" charset="-128"/>
        <a:cs typeface="ＭＳ Ｐゴシック" pitchFamily="84" charset="-128"/>
      </a:defRPr>
    </a:lvl2pPr>
    <a:lvl3pPr marL="914400" algn="l" rtl="0" fontAlgn="base">
      <a:spcBef>
        <a:spcPct val="0"/>
      </a:spcBef>
      <a:spcAft>
        <a:spcPct val="0"/>
      </a:spcAft>
      <a:defRPr kern="1200">
        <a:solidFill>
          <a:schemeClr val="tx1"/>
        </a:solidFill>
        <a:latin typeface="Arial" pitchFamily="84" charset="0"/>
        <a:ea typeface="ＭＳ Ｐゴシック" pitchFamily="84" charset="-128"/>
        <a:cs typeface="ＭＳ Ｐゴシック" pitchFamily="84" charset="-128"/>
      </a:defRPr>
    </a:lvl3pPr>
    <a:lvl4pPr marL="1371600" algn="l" rtl="0" fontAlgn="base">
      <a:spcBef>
        <a:spcPct val="0"/>
      </a:spcBef>
      <a:spcAft>
        <a:spcPct val="0"/>
      </a:spcAft>
      <a:defRPr kern="1200">
        <a:solidFill>
          <a:schemeClr val="tx1"/>
        </a:solidFill>
        <a:latin typeface="Arial" pitchFamily="84" charset="0"/>
        <a:ea typeface="ＭＳ Ｐゴシック" pitchFamily="84" charset="-128"/>
        <a:cs typeface="ＭＳ Ｐゴシック" pitchFamily="84" charset="-128"/>
      </a:defRPr>
    </a:lvl4pPr>
    <a:lvl5pPr marL="1828800" algn="l" rtl="0" fontAlgn="base">
      <a:spcBef>
        <a:spcPct val="0"/>
      </a:spcBef>
      <a:spcAft>
        <a:spcPct val="0"/>
      </a:spcAft>
      <a:defRPr kern="1200">
        <a:solidFill>
          <a:schemeClr val="tx1"/>
        </a:solidFill>
        <a:latin typeface="Arial" pitchFamily="84" charset="0"/>
        <a:ea typeface="ＭＳ Ｐゴシック" pitchFamily="84" charset="-128"/>
        <a:cs typeface="ＭＳ Ｐゴシック" pitchFamily="84" charset="-128"/>
      </a:defRPr>
    </a:lvl5pPr>
    <a:lvl6pPr marL="2286000" algn="l" defTabSz="457200" rtl="0" eaLnBrk="1" latinLnBrk="0" hangingPunct="1">
      <a:defRPr kern="1200">
        <a:solidFill>
          <a:schemeClr val="tx1"/>
        </a:solidFill>
        <a:latin typeface="Arial" pitchFamily="84" charset="0"/>
        <a:ea typeface="ＭＳ Ｐゴシック" pitchFamily="84" charset="-128"/>
        <a:cs typeface="ＭＳ Ｐゴシック" pitchFamily="84" charset="-128"/>
      </a:defRPr>
    </a:lvl6pPr>
    <a:lvl7pPr marL="2743200" algn="l" defTabSz="457200" rtl="0" eaLnBrk="1" latinLnBrk="0" hangingPunct="1">
      <a:defRPr kern="1200">
        <a:solidFill>
          <a:schemeClr val="tx1"/>
        </a:solidFill>
        <a:latin typeface="Arial" pitchFamily="84" charset="0"/>
        <a:ea typeface="ＭＳ Ｐゴシック" pitchFamily="84" charset="-128"/>
        <a:cs typeface="ＭＳ Ｐゴシック" pitchFamily="84" charset="-128"/>
      </a:defRPr>
    </a:lvl7pPr>
    <a:lvl8pPr marL="3200400" algn="l" defTabSz="457200" rtl="0" eaLnBrk="1" latinLnBrk="0" hangingPunct="1">
      <a:defRPr kern="1200">
        <a:solidFill>
          <a:schemeClr val="tx1"/>
        </a:solidFill>
        <a:latin typeface="Arial" pitchFamily="84" charset="0"/>
        <a:ea typeface="ＭＳ Ｐゴシック" pitchFamily="84" charset="-128"/>
        <a:cs typeface="ＭＳ Ｐゴシック" pitchFamily="84" charset="-128"/>
      </a:defRPr>
    </a:lvl8pPr>
    <a:lvl9pPr marL="3657600" algn="l" defTabSz="457200" rtl="0" eaLnBrk="1" latinLnBrk="0" hangingPunct="1">
      <a:defRPr kern="1200">
        <a:solidFill>
          <a:schemeClr val="tx1"/>
        </a:solidFill>
        <a:latin typeface="Arial" pitchFamily="84" charset="0"/>
        <a:ea typeface="ＭＳ Ｐゴシック" pitchFamily="84" charset="-128"/>
        <a:cs typeface="ＭＳ Ｐゴシック" pitchFamily="84"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5" autoAdjust="0"/>
    <p:restoredTop sz="88376" autoAdjust="0"/>
  </p:normalViewPr>
  <p:slideViewPr>
    <p:cSldViewPr>
      <p:cViewPr>
        <p:scale>
          <a:sx n="100" d="100"/>
          <a:sy n="100" d="100"/>
        </p:scale>
        <p:origin x="-18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5D50A2F0-9DF2-475E-ACBD-13B05650AEE9}" type="datetimeFigureOut">
              <a:rPr lang="en-US" smtClean="0"/>
              <a:t>11/1/2012</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0BBBA2B2-538D-4B8B-AE0E-97C9598AAF25}" type="slidenum">
              <a:rPr lang="en-US" smtClean="0"/>
              <a:t>‹#›</a:t>
            </a:fld>
            <a:endParaRPr lang="en-US"/>
          </a:p>
        </p:txBody>
      </p:sp>
    </p:spTree>
    <p:extLst>
      <p:ext uri="{BB962C8B-B14F-4D97-AF65-F5344CB8AC3E}">
        <p14:creationId xmlns:p14="http://schemas.microsoft.com/office/powerpoint/2010/main" val="1760029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smtClean="0">
                <a:latin typeface="+mn-lt"/>
                <a:ea typeface="+mn-ea"/>
                <a:cs typeface="+mn-cs"/>
              </a:defRPr>
            </a:lvl1pPr>
          </a:lstStyle>
          <a:p>
            <a:pPr>
              <a:defRPr/>
            </a:pPr>
            <a:fld id="{9E6D03FE-4ACB-43B8-8290-96A7D3D67B86}" type="datetimeFigureOut">
              <a:rPr lang="en-US"/>
              <a:pPr>
                <a:defRPr/>
              </a:pPr>
              <a:t>11/1/2012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smtClean="0">
                <a:latin typeface="+mn-lt"/>
                <a:ea typeface="+mn-ea"/>
                <a:cs typeface="+mn-cs"/>
              </a:defRPr>
            </a:lvl1pPr>
          </a:lstStyle>
          <a:p>
            <a:pPr>
              <a:defRPr/>
            </a:pPr>
            <a:fld id="{E84331B4-817C-4ACB-BD0F-ACE93DC94F5D}" type="slidenum">
              <a:rPr lang="en-US"/>
              <a:pPr>
                <a:defRPr/>
              </a:pPr>
              <a:t>‹#›</a:t>
            </a:fld>
            <a:endParaRPr lang="en-US"/>
          </a:p>
        </p:txBody>
      </p:sp>
    </p:spTree>
    <p:extLst>
      <p:ext uri="{BB962C8B-B14F-4D97-AF65-F5344CB8AC3E}">
        <p14:creationId xmlns:p14="http://schemas.microsoft.com/office/powerpoint/2010/main" val="32035380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pitchFamily="84" charset="-128"/>
        <a:cs typeface="ＭＳ Ｐゴシック" pitchFamily="84" charset="-128"/>
      </a:defRPr>
    </a:lvl1pPr>
    <a:lvl2pPr marL="457200" algn="l" rtl="0" fontAlgn="base">
      <a:spcBef>
        <a:spcPct val="30000"/>
      </a:spcBef>
      <a:spcAft>
        <a:spcPct val="0"/>
      </a:spcAft>
      <a:defRPr sz="1200" kern="1200">
        <a:solidFill>
          <a:schemeClr val="tx1"/>
        </a:solidFill>
        <a:latin typeface="+mn-lt"/>
        <a:ea typeface="ＭＳ Ｐゴシック" pitchFamily="84" charset="-128"/>
        <a:cs typeface="+mn-cs"/>
      </a:defRPr>
    </a:lvl2pPr>
    <a:lvl3pPr marL="914400" algn="l" rtl="0" fontAlgn="base">
      <a:spcBef>
        <a:spcPct val="30000"/>
      </a:spcBef>
      <a:spcAft>
        <a:spcPct val="0"/>
      </a:spcAft>
      <a:defRPr sz="1200" kern="1200">
        <a:solidFill>
          <a:schemeClr val="tx1"/>
        </a:solidFill>
        <a:latin typeface="+mn-lt"/>
        <a:ea typeface="ＭＳ Ｐゴシック" pitchFamily="84" charset="-128"/>
        <a:cs typeface="+mn-cs"/>
      </a:defRPr>
    </a:lvl3pPr>
    <a:lvl4pPr marL="1371600" algn="l" rtl="0" fontAlgn="base">
      <a:spcBef>
        <a:spcPct val="30000"/>
      </a:spcBef>
      <a:spcAft>
        <a:spcPct val="0"/>
      </a:spcAft>
      <a:defRPr sz="1200" kern="1200">
        <a:solidFill>
          <a:schemeClr val="tx1"/>
        </a:solidFill>
        <a:latin typeface="+mn-lt"/>
        <a:ea typeface="ＭＳ Ｐゴシック" pitchFamily="84" charset="-128"/>
        <a:cs typeface="+mn-cs"/>
      </a:defRPr>
    </a:lvl4pPr>
    <a:lvl5pPr marL="1828800" algn="l" rtl="0" fontAlgn="base">
      <a:spcBef>
        <a:spcPct val="30000"/>
      </a:spcBef>
      <a:spcAft>
        <a:spcPct val="0"/>
      </a:spcAft>
      <a:defRPr sz="1200" kern="1200">
        <a:solidFill>
          <a:schemeClr val="tx1"/>
        </a:solidFill>
        <a:latin typeface="+mn-lt"/>
        <a:ea typeface="ＭＳ Ｐゴシック" pitchFamily="8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FCAED7-ED50-4F17-AEE7-D481C3E8BC4A}" type="slidenum">
              <a:rPr lang="en-US">
                <a:ea typeface="ＭＳ Ｐゴシック" pitchFamily="84" charset="-128"/>
                <a:cs typeface="ＭＳ Ｐゴシック" pitchFamily="84" charset="-128"/>
              </a:rPr>
              <a:pPr fontAlgn="base">
                <a:spcBef>
                  <a:spcPct val="0"/>
                </a:spcBef>
                <a:spcAft>
                  <a:spcPct val="0"/>
                </a:spcAft>
              </a:pPr>
              <a:t>1</a:t>
            </a:fld>
            <a:endParaRPr lang="en-US">
              <a:ea typeface="ＭＳ Ｐゴシック" pitchFamily="84" charset="-128"/>
              <a:cs typeface="ＭＳ Ｐゴシック" pitchFamily="8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DF1FF4-B8B0-483E-B29B-F1D89C4B01B5}" type="slidenum">
              <a:rPr lang="en-US">
                <a:ea typeface="ＭＳ Ｐゴシック" pitchFamily="84" charset="-128"/>
                <a:cs typeface="ＭＳ Ｐゴシック" pitchFamily="84" charset="-128"/>
              </a:rPr>
              <a:pPr fontAlgn="base">
                <a:spcBef>
                  <a:spcPct val="0"/>
                </a:spcBef>
                <a:spcAft>
                  <a:spcPct val="0"/>
                </a:spcAft>
              </a:pPr>
              <a:t>10</a:t>
            </a:fld>
            <a:endParaRPr lang="en-US">
              <a:ea typeface="ＭＳ Ｐゴシック" pitchFamily="84" charset="-128"/>
              <a:cs typeface="ＭＳ Ｐゴシック" pitchFamily="8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Placeholder 2"/>
          <p:cNvSpPr>
            <a:spLocks noGrp="1" noRot="1" noChangeAspec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SMART-ED trial, as stated in the overview, is a multi-site study designed to assess the efficacy of</a:t>
            </a:r>
            <a:r>
              <a:rPr lang="en-US" baseline="0" dirty="0" smtClean="0"/>
              <a:t> a BI on ED patients who endorse problematic, non-alcohol, non-nicotine drug use. </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2</a:t>
            </a:fld>
            <a:endParaRPr lang="en-US"/>
          </a:p>
        </p:txBody>
      </p:sp>
    </p:spTree>
    <p:extLst>
      <p:ext uri="{BB962C8B-B14F-4D97-AF65-F5344CB8AC3E}">
        <p14:creationId xmlns:p14="http://schemas.microsoft.com/office/powerpoint/2010/main" val="3083128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covering the R&amp;R portion of our talks—that</a:t>
            </a:r>
            <a:r>
              <a:rPr lang="en-US" baseline="0" dirty="0" smtClean="0"/>
              <a:t> is, the recruitment and retention efforts. Subjects were identified among ED patients to identify potential subjects who might benefit from a substance use intervention. The recruitment efforts also need to identify potential subjects we could retain. That is, we needed to have a high probability of returning for follow up. There were different considerations for each component and the research staff had to balance these considerations. </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3</a:t>
            </a:fld>
            <a:endParaRPr lang="en-US"/>
          </a:p>
        </p:txBody>
      </p:sp>
    </p:spTree>
    <p:extLst>
      <p:ext uri="{BB962C8B-B14F-4D97-AF65-F5344CB8AC3E}">
        <p14:creationId xmlns:p14="http://schemas.microsoft.com/office/powerpoint/2010/main" val="2933711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a:t>
            </a:r>
            <a:r>
              <a:rPr lang="en-US" baseline="0" dirty="0" smtClean="0"/>
              <a:t> first recruiting task was to identify the sites that were selected for the trial overall. 17 different sites applied and 6 sites were selected to participate. In order to apply, the site had to be affiliated with NIDA’s Clinical Trials Network (CTN). The EDs needed to have space, staff and research experience. They had to have a patient population with a high enough prevalence of drug use to make enrollment efficient. We excluded sites if they already had an SBIRT model in place for drug use. We also required that an ED physician be involved in order to troubleshoot issues in the ED. We also required that the research staff have a history of being able to collaborate with the ED </a:t>
            </a:r>
            <a:r>
              <a:rPr lang="en-US" baseline="0" dirty="0" err="1" smtClean="0"/>
              <a:t>medlcal</a:t>
            </a:r>
            <a:r>
              <a:rPr lang="en-US" baseline="0" dirty="0" smtClean="0"/>
              <a:t> and nursing staff.</a:t>
            </a:r>
            <a:endParaRPr lang="en-US" dirty="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24DD6B-821E-4B7B-8040-01478E07F820}" type="slidenum">
              <a:rPr lang="en-US">
                <a:ea typeface="ＭＳ Ｐゴシック" pitchFamily="84" charset="-128"/>
                <a:cs typeface="ＭＳ Ｐゴシック" pitchFamily="84" charset="-128"/>
              </a:rPr>
              <a:pPr fontAlgn="base">
                <a:spcBef>
                  <a:spcPct val="0"/>
                </a:spcBef>
                <a:spcAft>
                  <a:spcPct val="0"/>
                </a:spcAft>
              </a:pPr>
              <a:t>4</a:t>
            </a:fld>
            <a:endParaRPr lang="en-US">
              <a:ea typeface="ＭＳ Ｐゴシック" pitchFamily="84" charset="-128"/>
              <a:cs typeface="ＭＳ Ｐゴシック" pitchFamily="8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Ultimately,</a:t>
            </a:r>
            <a:r>
              <a:rPr lang="en-US" baseline="0" dirty="0" smtClean="0"/>
              <a:t> six sites were selected. The University of New Mexico was the lead site and was responsible for protocol development, R&amp;R management and overall training. EMMES in Maryland was the data coordinating center and was also responsible for coordinating implementation support. The six sites rolled out in 2 waves. The first wave (in red) included the University of New Mexico site in Albuquerque and the University of Cincinnati in Cincinnati, Ohio. The wave 2 sites (in orange) started about six months later an included MGH/McLean hospital in Boston, Mass, Bellevue/NYU in NYC, WVU in Morgantown, WV and Jackson Memorial Hospital / University of Miami in Florida.</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5</a:t>
            </a:fld>
            <a:endParaRPr lang="en-US"/>
          </a:p>
        </p:txBody>
      </p:sp>
    </p:spTree>
    <p:extLst>
      <p:ext uri="{BB962C8B-B14F-4D97-AF65-F5344CB8AC3E}">
        <p14:creationId xmlns:p14="http://schemas.microsoft.com/office/powerpoint/2010/main" val="3326399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a:t>
            </a:r>
            <a:r>
              <a:rPr lang="en-US" baseline="0" dirty="0" smtClean="0"/>
              <a:t> study steps occurred in the ED. These steps included an initial 2 stage screening process, formal subject recruitment, a multistage randomization procedure with associated assessment procedures and finally an initial visit wrap up. I will cover only the first 2 steps in this presentation. The other panelists will cover the other material.</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6</a:t>
            </a:fld>
            <a:endParaRPr lang="en-US"/>
          </a:p>
        </p:txBody>
      </p:sp>
    </p:spTree>
    <p:extLst>
      <p:ext uri="{BB962C8B-B14F-4D97-AF65-F5344CB8AC3E}">
        <p14:creationId xmlns:p14="http://schemas.microsoft.com/office/powerpoint/2010/main" val="3020852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baseline="0" dirty="0" smtClean="0"/>
              <a:t> had to have been registered as a patient in the ED (family members and friends often volunteered to be a subject when they found out they would be paid). Since part of the intervention included  up to two telephone booster sessions, we required access to a phone. Subjects had to live within 50 miles / 80 km of the follow up site.  Potential subjects had to be able to provide sufficient locator information for themselves and 2 others to assist with tracking and retention. You could be homeless and still be enrolled. We excluded those who were prisoners or in police custody while in the ED.</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7</a:t>
            </a:fld>
            <a:endParaRPr lang="en-US"/>
          </a:p>
        </p:txBody>
      </p:sp>
    </p:spTree>
    <p:extLst>
      <p:ext uri="{BB962C8B-B14F-4D97-AF65-F5344CB8AC3E}">
        <p14:creationId xmlns:p14="http://schemas.microsoft.com/office/powerpoint/2010/main" val="1868057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ED is a challenging environment to enroll subjects and each site had very different characteristics. We permitted each site to tailor their procedures to their own environment. Each ED could figure out where best to screen and do assessments. This often depended upon the patient’s length of stay in the ED. </a:t>
            </a:r>
          </a:p>
          <a:p>
            <a:r>
              <a:rPr lang="en-US" baseline="0" dirty="0" smtClean="0"/>
              <a:t>EDs are inherently chaotic and many patients were angry, irritable and in pain. Many waited hours (and occasionally days) to be seen. Furthermore, the ED is a challenging environment to provide private and confidential services. Research staff had to integrate the recruiting into existing triage and medical screening protocols. In many instances, potential subjects were too ill or altered to participate, including those too ill for acute medical illness, intoxication on </a:t>
            </a:r>
            <a:r>
              <a:rPr lang="en-US" baseline="0" dirty="0" err="1" smtClean="0"/>
              <a:t>alochol</a:t>
            </a:r>
            <a:r>
              <a:rPr lang="en-US" baseline="0" dirty="0" smtClean="0"/>
              <a:t> or </a:t>
            </a:r>
            <a:r>
              <a:rPr lang="en-US" baseline="0" dirty="0" err="1" smtClean="0"/>
              <a:t>durgs</a:t>
            </a:r>
            <a:r>
              <a:rPr lang="en-US" baseline="0" dirty="0" smtClean="0"/>
              <a:t> and the acutely psychotic or suicidal patient. </a:t>
            </a:r>
            <a:endParaRPr lang="en-US" dirty="0"/>
          </a:p>
        </p:txBody>
      </p:sp>
      <p:sp>
        <p:nvSpPr>
          <p:cNvPr id="4" name="Slide Number Placeholder 3"/>
          <p:cNvSpPr>
            <a:spLocks noGrp="1"/>
          </p:cNvSpPr>
          <p:nvPr>
            <p:ph type="sldNum" sz="quarter" idx="10"/>
          </p:nvPr>
        </p:nvSpPr>
        <p:spPr/>
        <p:txBody>
          <a:bodyPr/>
          <a:lstStyle/>
          <a:p>
            <a:pPr>
              <a:defRPr/>
            </a:pPr>
            <a:fld id="{E84331B4-817C-4ACB-BD0F-ACE93DC94F5D}" type="slidenum">
              <a:rPr lang="en-US" smtClean="0"/>
              <a:pPr>
                <a:defRPr/>
              </a:pPr>
              <a:t>8</a:t>
            </a:fld>
            <a:endParaRPr lang="en-US"/>
          </a:p>
        </p:txBody>
      </p:sp>
    </p:spTree>
    <p:extLst>
      <p:ext uri="{BB962C8B-B14F-4D97-AF65-F5344CB8AC3E}">
        <p14:creationId xmlns:p14="http://schemas.microsoft.com/office/powerpoint/2010/main" val="2096972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Here are 3 of the research</a:t>
            </a:r>
            <a:r>
              <a:rPr lang="en-US" baseline="0" dirty="0" smtClean="0"/>
              <a:t> assistants at Bellevue Hospital in New York City. </a:t>
            </a:r>
          </a:p>
          <a:p>
            <a:pPr>
              <a:spcBef>
                <a:spcPct val="0"/>
              </a:spcBef>
            </a:pPr>
            <a:r>
              <a:rPr lang="en-US" baseline="0" dirty="0" smtClean="0"/>
              <a:t>Notice the tablet computer. The study tried to eliminate paper whenever possible. </a:t>
            </a:r>
            <a:endParaRPr lang="en-US" dirty="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211A624-9B29-4E19-A607-87B8EED51706}" type="slidenum">
              <a:rPr lang="en-US">
                <a:ea typeface="ＭＳ Ｐゴシック" pitchFamily="84" charset="-128"/>
                <a:cs typeface="ＭＳ Ｐゴシック" pitchFamily="84" charset="-128"/>
              </a:rPr>
              <a:pPr fontAlgn="base">
                <a:spcBef>
                  <a:spcPct val="0"/>
                </a:spcBef>
                <a:spcAft>
                  <a:spcPct val="0"/>
                </a:spcAft>
              </a:pPr>
              <a:t>9</a:t>
            </a:fld>
            <a:endParaRPr lang="en-US">
              <a:ea typeface="ＭＳ Ｐゴシック" pitchFamily="84" charset="-128"/>
              <a:cs typeface="ＭＳ Ｐゴシック" pitchFamily="8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87B04988-D9EA-4222-8636-4BE88C73CEF9}" type="datetimeFigureOut">
              <a:rPr lang="en-US"/>
              <a:pPr>
                <a:defRPr/>
              </a:pPr>
              <a:t>11/1/2012</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3C790552-3BE9-4A5E-9657-7B619789062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715944E-AFAD-46F6-A57D-2CA2E0464143}" type="datetimeFigureOut">
              <a:rPr lang="en-US"/>
              <a:pPr>
                <a:defRPr/>
              </a:pPr>
              <a:t>11/1/2012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9D8BBA5-25B7-4F23-80FE-9A4C03F31AE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8ED49C59-A98F-4926-AB60-0C8B83160F95}"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fld id="{8F1404B8-8A7F-4206-8263-51B178F4E4DA}" type="datetimeFigureOut">
              <a:rPr lang="en-US"/>
              <a:pPr>
                <a:defRPr/>
              </a:pPr>
              <a:t>11/1/2012</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8D3331D-9DC0-453A-A076-DA076843597C}" type="datetimeFigureOut">
              <a:rPr lang="en-US"/>
              <a:pPr>
                <a:defRPr/>
              </a:pPr>
              <a:t>11/1/2012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FEA85FE-DAFE-496D-B724-2CD1BB43C8C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038B759-A459-484C-8B01-D71131D7B996}" type="datetimeFigureOut">
              <a:rPr lang="en-US"/>
              <a:pPr>
                <a:defRPr/>
              </a:pPr>
              <a:t>11/1/2012</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F8526DB9-8BEE-4ED4-8C00-98E16C67925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DB5CC08B-56E1-4DFF-B023-12FE7FB92D03}" type="datetimeFigureOut">
              <a:rPr lang="en-US"/>
              <a:pPr>
                <a:defRPr/>
              </a:pPr>
              <a:t>11/1/2012</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3AB86D1E-A730-4C36-9A1B-C35C59E7D0B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34DFC8AB-0F94-482D-ADBA-78B3B1693298}" type="datetimeFigureOut">
              <a:rPr lang="en-US"/>
              <a:pPr>
                <a:defRPr/>
              </a:pPr>
              <a:t>11/1/2012</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smtClean="0"/>
            </a:lvl1pPr>
          </a:lstStyle>
          <a:p>
            <a:pPr>
              <a:defRPr/>
            </a:pPr>
            <a:fld id="{3D63E15E-8200-4E08-BAC5-7F5CCAC30F3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D927B461-AB95-42F3-BDCA-912D875D1A67}" type="datetimeFigureOut">
              <a:rPr lang="en-US"/>
              <a:pPr>
                <a:defRPr/>
              </a:pPr>
              <a:t>11/1/2012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5F4331F6-3DB3-4AA6-BBF1-CDFFA8DA91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8" name="Date Placeholder 1"/>
          <p:cNvSpPr>
            <a:spLocks noGrp="1"/>
          </p:cNvSpPr>
          <p:nvPr>
            <p:ph type="dt" sz="half" idx="10"/>
          </p:nvPr>
        </p:nvSpPr>
        <p:spPr/>
        <p:txBody>
          <a:bodyPr/>
          <a:lstStyle>
            <a:lvl1pPr>
              <a:defRPr/>
            </a:lvl1pPr>
          </a:lstStyle>
          <a:p>
            <a:pPr>
              <a:defRPr/>
            </a:pPr>
            <a:fld id="{A5792B7E-19E2-4C97-B39D-20BC5F63BB16}" type="datetimeFigureOut">
              <a:rPr lang="en-US"/>
              <a:pPr>
                <a:defRPr/>
              </a:pPr>
              <a:t>11/1/2012</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68B985C3-471F-4927-A3AE-741F2D64920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8509C5C6-AB98-48C2-A68A-B46D15EF298B}"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fld id="{074D7264-6092-4C5F-BEE9-68F2F2E7F4FF}" type="datetimeFigureOut">
              <a:rPr lang="en-US"/>
              <a:pPr>
                <a:defRPr/>
              </a:pPr>
              <a:t>11/1/2012</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4C1FF5AB-ED05-4BB7-9F94-36F721AE2AE1}"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1679D068-9580-41F1-AE94-85A2C9629FA4}" type="datetimeFigureOut">
              <a:rPr lang="en-US"/>
              <a:pPr>
                <a:defRPr/>
              </a:pPr>
              <a:t>11/1/2012</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ea typeface="+mn-ea"/>
                <a:cs typeface="+mn-cs"/>
              </a:defRPr>
            </a:lvl1pPr>
          </a:lstStyle>
          <a:p>
            <a:pPr>
              <a:defRPr/>
            </a:pPr>
            <a:fld id="{FA58895F-2D66-4EAE-A5B8-DADAAFAED115}" type="datetimeFigureOut">
              <a:rPr lang="en-US"/>
              <a:pPr>
                <a:defRPr/>
              </a:pPr>
              <a:t>11/1/2012</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ea typeface="+mn-ea"/>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smtClean="0">
                <a:solidFill>
                  <a:schemeClr val="accent3">
                    <a:shade val="75000"/>
                  </a:schemeClr>
                </a:solidFill>
                <a:latin typeface="+mn-lt"/>
                <a:ea typeface="+mn-ea"/>
                <a:cs typeface="+mn-cs"/>
              </a:defRPr>
            </a:lvl1pPr>
          </a:lstStyle>
          <a:p>
            <a:pPr>
              <a:defRPr/>
            </a:pPr>
            <a:fld id="{351B1836-76B9-4A07-9F4E-20563AB59DB3}"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71" r:id="rId10"/>
    <p:sldLayoutId id="2147483681" r:id="rId11"/>
  </p:sldLayoutIdLst>
  <p:txStyles>
    <p:titleStyle>
      <a:lvl1pPr algn="ctr" rtl="0" fontAlgn="base">
        <a:spcBef>
          <a:spcPct val="0"/>
        </a:spcBef>
        <a:spcAft>
          <a:spcPct val="0"/>
        </a:spcAft>
        <a:defRPr sz="3300" kern="1200">
          <a:solidFill>
            <a:srgbClr val="7B9899"/>
          </a:solidFill>
          <a:latin typeface="+mj-lt"/>
          <a:ea typeface="ＭＳ Ｐゴシック" pitchFamily="84" charset="-128"/>
          <a:cs typeface="ＭＳ Ｐゴシック" pitchFamily="84" charset="-128"/>
        </a:defRPr>
      </a:lvl1pPr>
      <a:lvl2pPr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2pPr>
      <a:lvl3pPr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3pPr>
      <a:lvl4pPr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4pPr>
      <a:lvl5pPr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5pPr>
      <a:lvl6pPr marL="457200"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6pPr>
      <a:lvl7pPr marL="914400"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7pPr>
      <a:lvl8pPr marL="1371600"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8pPr>
      <a:lvl9pPr marL="1828800" algn="ctr" rtl="0" fontAlgn="base">
        <a:spcBef>
          <a:spcPct val="0"/>
        </a:spcBef>
        <a:spcAft>
          <a:spcPct val="0"/>
        </a:spcAft>
        <a:defRPr sz="3300">
          <a:solidFill>
            <a:srgbClr val="7B9899"/>
          </a:solidFill>
          <a:latin typeface="Georgia" pitchFamily="84" charset="0"/>
          <a:ea typeface="ＭＳ Ｐゴシック" pitchFamily="84" charset="-128"/>
          <a:cs typeface="ＭＳ Ｐゴシック" pitchFamily="84" charset="-128"/>
        </a:defRPr>
      </a:lvl9pPr>
    </p:titleStyle>
    <p:bodyStyle>
      <a:lvl1pPr marL="273050" indent="-273050" algn="l" rtl="0" fontAlgn="base">
        <a:spcBef>
          <a:spcPct val="20000"/>
        </a:spcBef>
        <a:spcAft>
          <a:spcPct val="0"/>
        </a:spcAft>
        <a:buClr>
          <a:schemeClr val="accent1"/>
        </a:buClr>
        <a:buSzPct val="85000"/>
        <a:buFont typeface="Wingdings 2" pitchFamily="84" charset="2"/>
        <a:buChar char=""/>
        <a:defRPr sz="2700" kern="1200">
          <a:solidFill>
            <a:schemeClr val="tx1"/>
          </a:solidFill>
          <a:latin typeface="+mn-lt"/>
          <a:ea typeface="ＭＳ Ｐゴシック" pitchFamily="84" charset="-128"/>
          <a:cs typeface="ＭＳ Ｐゴシック" pitchFamily="84" charset="-128"/>
        </a:defRPr>
      </a:lvl1pPr>
      <a:lvl2pPr marL="547688" indent="-273050" algn="l" rtl="0" fontAlgn="base">
        <a:spcBef>
          <a:spcPct val="20000"/>
        </a:spcBef>
        <a:spcAft>
          <a:spcPct val="0"/>
        </a:spcAft>
        <a:buClr>
          <a:schemeClr val="accent2"/>
        </a:buClr>
        <a:buSzPct val="70000"/>
        <a:buFont typeface="Wingdings" pitchFamily="84" charset="2"/>
        <a:buChar char=""/>
        <a:defRPr sz="2200" kern="1200">
          <a:solidFill>
            <a:schemeClr val="tx2"/>
          </a:solidFill>
          <a:latin typeface="+mn-lt"/>
          <a:ea typeface="ＭＳ Ｐゴシック" pitchFamily="84" charset="-128"/>
          <a:cs typeface="+mn-cs"/>
        </a:defRPr>
      </a:lvl2pPr>
      <a:lvl3pPr marL="822325" indent="-228600" algn="l" rtl="0" fontAlgn="base">
        <a:spcBef>
          <a:spcPct val="20000"/>
        </a:spcBef>
        <a:spcAft>
          <a:spcPct val="0"/>
        </a:spcAft>
        <a:buClr>
          <a:srgbClr val="8CADAE"/>
        </a:buClr>
        <a:buSzPct val="75000"/>
        <a:buFont typeface="Wingdings 2" pitchFamily="84" charset="2"/>
        <a:buChar char=""/>
        <a:defRPr sz="2000" kern="1200">
          <a:solidFill>
            <a:schemeClr val="tx1"/>
          </a:solidFill>
          <a:latin typeface="+mn-lt"/>
          <a:ea typeface="ＭＳ Ｐゴシック" pitchFamily="84" charset="-128"/>
          <a:cs typeface="+mn-cs"/>
        </a:defRPr>
      </a:lvl3pPr>
      <a:lvl4pPr marL="1096963" indent="-228600" algn="l" rtl="0" fontAlgn="base">
        <a:spcBef>
          <a:spcPct val="20000"/>
        </a:spcBef>
        <a:spcAft>
          <a:spcPct val="0"/>
        </a:spcAft>
        <a:buClr>
          <a:srgbClr val="8C7B70"/>
        </a:buClr>
        <a:buSzPct val="70000"/>
        <a:buFont typeface="Wingdings" pitchFamily="84" charset="2"/>
        <a:buChar char=""/>
        <a:defRPr sz="2000" kern="1200">
          <a:solidFill>
            <a:schemeClr val="tx2"/>
          </a:solidFill>
          <a:latin typeface="+mn-lt"/>
          <a:ea typeface="ＭＳ Ｐゴシック" pitchFamily="84" charset="-128"/>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ＭＳ Ｐゴシック" pitchFamily="84"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vinelink.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CTN_logo.jpg"/>
          <p:cNvPicPr>
            <a:picLocks noChangeAspect="1"/>
          </p:cNvPicPr>
          <p:nvPr/>
        </p:nvPicPr>
        <p:blipFill>
          <a:blip r:embed="rId3" cstate="print">
            <a:lum bright="70000" contrast="-70000"/>
          </a:blip>
          <a:srcRect/>
          <a:stretch>
            <a:fillRect/>
          </a:stretch>
        </p:blipFill>
        <p:spPr bwMode="auto">
          <a:xfrm>
            <a:off x="395536" y="2852936"/>
            <a:ext cx="8424936" cy="3528392"/>
          </a:xfrm>
          <a:prstGeom prst="rect">
            <a:avLst/>
          </a:prstGeom>
          <a:noFill/>
          <a:ln w="9525">
            <a:noFill/>
            <a:miter lim="800000"/>
            <a:headEnd/>
            <a:tailEnd/>
          </a:ln>
        </p:spPr>
      </p:pic>
      <p:sp>
        <p:nvSpPr>
          <p:cNvPr id="3" name="Subtitle 2"/>
          <p:cNvSpPr>
            <a:spLocks noGrp="1"/>
          </p:cNvSpPr>
          <p:nvPr>
            <p:ph type="subTitle" idx="1"/>
          </p:nvPr>
        </p:nvSpPr>
        <p:spPr>
          <a:xfrm>
            <a:off x="1143000" y="3276600"/>
            <a:ext cx="6400800" cy="1752600"/>
          </a:xfrm>
        </p:spPr>
        <p:txBody>
          <a:bodyPr>
            <a:normAutofit lnSpcReduction="10000"/>
          </a:bodyPr>
          <a:lstStyle/>
          <a:p>
            <a:pPr fontAlgn="auto">
              <a:spcAft>
                <a:spcPts val="0"/>
              </a:spcAft>
              <a:buFont typeface="Wingdings 2"/>
              <a:buNone/>
              <a:defRPr/>
            </a:pPr>
            <a:r>
              <a:rPr lang="en-US" dirty="0" smtClean="0">
                <a:ea typeface="+mn-ea"/>
                <a:cs typeface="+mn-cs"/>
              </a:rPr>
              <a:t>C. Crandall</a:t>
            </a:r>
          </a:p>
          <a:p>
            <a:pPr fontAlgn="auto">
              <a:spcAft>
                <a:spcPts val="0"/>
              </a:spcAft>
              <a:buFont typeface="Wingdings 2"/>
              <a:buNone/>
              <a:defRPr/>
            </a:pPr>
            <a:r>
              <a:rPr lang="en-US" dirty="0" smtClean="0">
                <a:ea typeface="+mn-ea"/>
                <a:cs typeface="+mn-cs"/>
              </a:rPr>
              <a:t>R. </a:t>
            </a:r>
            <a:r>
              <a:rPr lang="en-US" dirty="0" err="1" smtClean="0">
                <a:ea typeface="+mn-ea"/>
                <a:cs typeface="+mn-cs"/>
              </a:rPr>
              <a:t>Mandler</a:t>
            </a:r>
            <a:endParaRPr lang="en-US" dirty="0" smtClean="0">
              <a:ea typeface="+mn-ea"/>
              <a:cs typeface="+mn-cs"/>
            </a:endParaRPr>
          </a:p>
          <a:p>
            <a:pPr fontAlgn="auto">
              <a:spcAft>
                <a:spcPts val="0"/>
              </a:spcAft>
              <a:buFont typeface="Wingdings 2"/>
              <a:buNone/>
              <a:defRPr/>
            </a:pPr>
            <a:r>
              <a:rPr lang="en-US" dirty="0" smtClean="0">
                <a:ea typeface="+mn-ea"/>
                <a:cs typeface="+mn-cs"/>
              </a:rPr>
              <a:t>M. </a:t>
            </a:r>
            <a:r>
              <a:rPr lang="en-US" dirty="0" err="1" smtClean="0">
                <a:ea typeface="+mn-ea"/>
                <a:cs typeface="+mn-cs"/>
              </a:rPr>
              <a:t>Bogenschutz</a:t>
            </a:r>
            <a:endParaRPr lang="en-US" dirty="0" smtClean="0">
              <a:ea typeface="+mn-ea"/>
              <a:cs typeface="+mn-cs"/>
            </a:endParaRPr>
          </a:p>
          <a:p>
            <a:pPr fontAlgn="auto">
              <a:spcAft>
                <a:spcPts val="0"/>
              </a:spcAft>
              <a:buFont typeface="Wingdings 2"/>
              <a:buNone/>
              <a:defRPr/>
            </a:pPr>
            <a:r>
              <a:rPr lang="en-US" dirty="0" err="1" smtClean="0">
                <a:ea typeface="+mn-ea"/>
                <a:cs typeface="+mn-cs"/>
              </a:rPr>
              <a:t>D.Donovan</a:t>
            </a:r>
            <a:endParaRPr lang="en-US" dirty="0" smtClean="0">
              <a:ea typeface="+mn-ea"/>
              <a:cs typeface="+mn-cs"/>
            </a:endParaRPr>
          </a:p>
          <a:p>
            <a:pPr fontAlgn="auto">
              <a:spcAft>
                <a:spcPts val="0"/>
              </a:spcAft>
              <a:buFont typeface="Wingdings 2"/>
              <a:buNone/>
              <a:defRPr/>
            </a:pPr>
            <a:r>
              <a:rPr lang="en-US" dirty="0" smtClean="0">
                <a:ea typeface="+mn-ea"/>
                <a:cs typeface="+mn-cs"/>
              </a:rPr>
              <a:t>L. Worth</a:t>
            </a:r>
          </a:p>
          <a:p>
            <a:pPr fontAlgn="auto">
              <a:spcAft>
                <a:spcPts val="0"/>
              </a:spcAft>
              <a:buFont typeface="Wingdings 2"/>
              <a:buNone/>
              <a:defRPr/>
            </a:pPr>
            <a:r>
              <a:rPr lang="en-US" dirty="0" smtClean="0">
                <a:ea typeface="+mn-ea"/>
                <a:cs typeface="+mn-cs"/>
              </a:rPr>
              <a:t>R. </a:t>
            </a:r>
            <a:r>
              <a:rPr lang="en-US" dirty="0" err="1" smtClean="0">
                <a:ea typeface="+mn-ea"/>
                <a:cs typeface="+mn-cs"/>
              </a:rPr>
              <a:t>Lindblad</a:t>
            </a:r>
            <a:endParaRPr lang="en-US" dirty="0" smtClean="0">
              <a:ea typeface="+mn-ea"/>
              <a:cs typeface="+mn-cs"/>
            </a:endParaRPr>
          </a:p>
        </p:txBody>
      </p:sp>
      <p:sp>
        <p:nvSpPr>
          <p:cNvPr id="2" name="Title 1"/>
          <p:cNvSpPr>
            <a:spLocks noGrp="1"/>
          </p:cNvSpPr>
          <p:nvPr>
            <p:ph type="ctrTitle"/>
          </p:nvPr>
        </p:nvSpPr>
        <p:spPr/>
        <p:txBody>
          <a:bodyPr>
            <a:normAutofit/>
          </a:bodyPr>
          <a:lstStyle/>
          <a:p>
            <a:pPr fontAlgn="auto">
              <a:spcAft>
                <a:spcPts val="0"/>
              </a:spcAft>
              <a:defRPr/>
            </a:pPr>
            <a:r>
              <a:rPr lang="en-US" dirty="0" smtClean="0">
                <a:ea typeface="+mj-ea"/>
                <a:cs typeface="+mj-cs"/>
              </a:rPr>
              <a:t>Recruitment &amp; Retention</a:t>
            </a:r>
            <a:br>
              <a:rPr lang="en-US" dirty="0" smtClean="0">
                <a:ea typeface="+mj-ea"/>
                <a:cs typeface="+mj-cs"/>
              </a:rPr>
            </a:br>
            <a:r>
              <a:rPr lang="en-US" sz="3200" dirty="0" smtClean="0">
                <a:ea typeface="+mj-ea"/>
                <a:cs typeface="+mj-cs"/>
              </a:rPr>
              <a:t>SMART-ED, </a:t>
            </a:r>
            <a:r>
              <a:rPr lang="en-US" sz="3200" dirty="0" smtClean="0"/>
              <a:t>NIDA </a:t>
            </a:r>
            <a:r>
              <a:rPr lang="en-US" sz="3200" dirty="0"/>
              <a:t>CTN 0047</a:t>
            </a:r>
            <a:endParaRPr lang="en-US" sz="3200" dirty="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dirty="0" smtClean="0"/>
              <a:t>Computer based Screening</a:t>
            </a:r>
          </a:p>
        </p:txBody>
      </p:sp>
      <p:pic>
        <p:nvPicPr>
          <p:cNvPr id="9" name="Content Placeholder 8"/>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225550" y="2669381"/>
            <a:ext cx="2190750" cy="2085975"/>
          </a:xfrm>
        </p:spPr>
      </p:pic>
      <p:sp>
        <p:nvSpPr>
          <p:cNvPr id="8" name="Content Placeholder 7"/>
          <p:cNvSpPr>
            <a:spLocks noGrp="1"/>
          </p:cNvSpPr>
          <p:nvPr>
            <p:ph sz="half" idx="2"/>
          </p:nvPr>
        </p:nvSpPr>
        <p:spPr/>
        <p:txBody>
          <a:bodyPr/>
          <a:lstStyle/>
          <a:p>
            <a:endParaRPr lang="en-US" dirty="0" smtClean="0"/>
          </a:p>
          <a:p>
            <a:r>
              <a:rPr lang="en-US" dirty="0" smtClean="0"/>
              <a:t>Very little paper used (consent forms)</a:t>
            </a:r>
          </a:p>
          <a:p>
            <a:r>
              <a:rPr lang="en-US" dirty="0" smtClean="0"/>
              <a:t>Provided for mobility, electronic data capture</a:t>
            </a:r>
          </a:p>
          <a:p>
            <a:r>
              <a:rPr lang="en-US" dirty="0" smtClean="0"/>
              <a:t>Stylus driven, PC based system cumbersome</a:t>
            </a:r>
          </a:p>
          <a:p>
            <a:r>
              <a:rPr lang="en-US" dirty="0" smtClean="0"/>
              <a:t>Challenging for ED patients to use</a:t>
            </a:r>
          </a:p>
        </p:txBody>
      </p:sp>
      <p:grpSp>
        <p:nvGrpSpPr>
          <p:cNvPr id="2" name="Group 1"/>
          <p:cNvGrpSpPr>
            <a:grpSpLocks noChangeAspect="1"/>
          </p:cNvGrpSpPr>
          <p:nvPr/>
        </p:nvGrpSpPr>
        <p:grpSpPr>
          <a:xfrm>
            <a:off x="499228" y="1844824"/>
            <a:ext cx="3928756" cy="3040754"/>
            <a:chOff x="1403648" y="2492896"/>
            <a:chExt cx="5275184" cy="3926210"/>
          </a:xfrm>
        </p:grpSpPr>
        <p:pic>
          <p:nvPicPr>
            <p:cNvPr id="25602" name="Picture 2" descr="Pavilion tx2500z"/>
            <p:cNvPicPr>
              <a:picLocks noChangeAspect="1" noChangeArrowheads="1"/>
            </p:cNvPicPr>
            <p:nvPr/>
          </p:nvPicPr>
          <p:blipFill>
            <a:blip r:embed="rId4" cstate="print"/>
            <a:srcRect/>
            <a:stretch>
              <a:fillRect/>
            </a:stretch>
          </p:blipFill>
          <p:spPr bwMode="auto">
            <a:xfrm>
              <a:off x="1403648" y="2492896"/>
              <a:ext cx="5275184" cy="3926210"/>
            </a:xfrm>
            <a:prstGeom prst="rect">
              <a:avLst/>
            </a:prstGeom>
            <a:noFill/>
          </p:spPr>
        </p:pic>
        <p:pic>
          <p:nvPicPr>
            <p:cNvPr id="5" name="Picture 2"/>
            <p:cNvPicPr>
              <a:picLocks noChangeAspect="1" noChangeArrowheads="1"/>
            </p:cNvPicPr>
            <p:nvPr/>
          </p:nvPicPr>
          <p:blipFill>
            <a:blip r:embed="rId5" cstate="print"/>
            <a:srcRect l="-570" t="22522" r="1140" b="3754"/>
            <a:stretch>
              <a:fillRect/>
            </a:stretch>
          </p:blipFill>
          <p:spPr bwMode="auto">
            <a:xfrm>
              <a:off x="1691680" y="2924944"/>
              <a:ext cx="3536863" cy="1656184"/>
            </a:xfrm>
            <a:prstGeom prst="rect">
              <a:avLst/>
            </a:prstGeom>
            <a:noFill/>
            <a:ln w="9525">
              <a:noFill/>
              <a:miter lim="800000"/>
              <a:headEnd/>
              <a:tailEnd/>
            </a:ln>
          </p:spPr>
        </p:pic>
      </p:gr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2992" y="208304"/>
            <a:ext cx="1095375" cy="1042988"/>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rrowheads="1"/>
          </p:cNvPicPr>
          <p:nvPr/>
        </p:nvPicPr>
        <p:blipFill>
          <a:blip r:embed="rId2" cstate="print"/>
          <a:stretch>
            <a:fillRect/>
          </a:stretch>
        </p:blipFill>
        <p:spPr bwMode="auto">
          <a:xfrm>
            <a:off x="244127" y="1628800"/>
            <a:ext cx="5768033" cy="4464496"/>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Recruitment Rate</a:t>
            </a:r>
            <a:endParaRPr lang="en-US" dirty="0"/>
          </a:p>
        </p:txBody>
      </p:sp>
      <p:sp>
        <p:nvSpPr>
          <p:cNvPr id="3" name="Content Placeholder 2"/>
          <p:cNvSpPr>
            <a:spLocks noGrp="1"/>
          </p:cNvSpPr>
          <p:nvPr>
            <p:ph sz="quarter" idx="1"/>
          </p:nvPr>
        </p:nvSpPr>
        <p:spPr>
          <a:xfrm>
            <a:off x="6069785" y="1551040"/>
            <a:ext cx="2758080" cy="4542256"/>
          </a:xfrm>
        </p:spPr>
        <p:txBody>
          <a:bodyPr>
            <a:normAutofit fontScale="70000" lnSpcReduction="20000"/>
          </a:bodyPr>
          <a:lstStyle/>
          <a:p>
            <a:r>
              <a:rPr lang="en-US" dirty="0" smtClean="0"/>
              <a:t>20,762 pre-screened</a:t>
            </a:r>
          </a:p>
          <a:p>
            <a:r>
              <a:rPr lang="en-US" dirty="0" smtClean="0"/>
              <a:t>15,509 gave initial verbal consent</a:t>
            </a:r>
          </a:p>
          <a:p>
            <a:r>
              <a:rPr lang="en-US" dirty="0" smtClean="0"/>
              <a:t>15,224 completed anonymous screening</a:t>
            </a:r>
          </a:p>
          <a:p>
            <a:pPr lvl="1"/>
            <a:r>
              <a:rPr lang="en-US" dirty="0" smtClean="0"/>
              <a:t>Computer assessed eligibility to continue</a:t>
            </a:r>
          </a:p>
          <a:p>
            <a:pPr lvl="1"/>
            <a:r>
              <a:rPr lang="en-US" dirty="0" smtClean="0"/>
              <a:t>Additional screening questions reviewed inclusion/exclusion criteria</a:t>
            </a:r>
          </a:p>
          <a:p>
            <a:pPr lvl="1"/>
            <a:r>
              <a:rPr lang="en-US" dirty="0" smtClean="0"/>
              <a:t>~8% recruited</a:t>
            </a:r>
          </a:p>
          <a:p>
            <a:r>
              <a:rPr lang="en-US" dirty="0" smtClean="0"/>
              <a:t>Informed consent</a:t>
            </a:r>
          </a:p>
          <a:p>
            <a:r>
              <a:rPr lang="en-US" dirty="0" smtClean="0"/>
              <a:t>About 21 participants recruited per week</a:t>
            </a:r>
          </a:p>
          <a:p>
            <a:r>
              <a:rPr lang="en-US" dirty="0" smtClean="0"/>
              <a:t>Screening process about 5-10 minutes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the Recruited Sample</a:t>
            </a:r>
            <a:endParaRPr lang="en-US" dirty="0"/>
          </a:p>
        </p:txBody>
      </p:sp>
      <p:sp>
        <p:nvSpPr>
          <p:cNvPr id="3" name="Content Placeholder 2"/>
          <p:cNvSpPr>
            <a:spLocks noGrp="1"/>
          </p:cNvSpPr>
          <p:nvPr>
            <p:ph sz="quarter" idx="1"/>
          </p:nvPr>
        </p:nvSpPr>
        <p:spPr/>
        <p:txBody>
          <a:bodyPr/>
          <a:lstStyle/>
          <a:p>
            <a:r>
              <a:rPr lang="en-US" dirty="0" smtClean="0"/>
              <a:t>Demographics</a:t>
            </a:r>
          </a:p>
          <a:p>
            <a:pPr lvl="1"/>
            <a:r>
              <a:rPr lang="en-US" dirty="0" smtClean="0"/>
              <a:t>70% male</a:t>
            </a:r>
          </a:p>
          <a:p>
            <a:pPr lvl="1"/>
            <a:r>
              <a:rPr lang="en-US" dirty="0" smtClean="0"/>
              <a:t>Mean age 36 years ±12</a:t>
            </a:r>
          </a:p>
          <a:p>
            <a:pPr lvl="1"/>
            <a:r>
              <a:rPr lang="en-US" dirty="0" smtClean="0"/>
              <a:t>50% White, 35% Black, 24% Hispanic</a:t>
            </a:r>
          </a:p>
          <a:p>
            <a:pPr lvl="1"/>
            <a:r>
              <a:rPr lang="en-US" dirty="0" smtClean="0"/>
              <a:t>9% married</a:t>
            </a:r>
          </a:p>
          <a:p>
            <a:pPr lvl="1"/>
            <a:r>
              <a:rPr lang="en-US" dirty="0" smtClean="0"/>
              <a:t>9% college graduates</a:t>
            </a:r>
          </a:p>
          <a:p>
            <a:pPr lvl="1"/>
            <a:r>
              <a:rPr lang="en-US" dirty="0" smtClean="0"/>
              <a:t>63% household income under $15,000</a:t>
            </a:r>
          </a:p>
          <a:p>
            <a:pPr lvl="1"/>
            <a:r>
              <a:rPr lang="en-US" dirty="0" smtClean="0"/>
              <a:t>42% unemployed</a:t>
            </a:r>
          </a:p>
          <a:p>
            <a:pPr lvl="1"/>
            <a:r>
              <a:rPr lang="en-US" dirty="0" smtClean="0"/>
              <a:t>19% full-time employment</a:t>
            </a:r>
          </a:p>
          <a:p>
            <a:pPr lvl="1"/>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dirty="0" smtClean="0">
                <a:solidFill>
                  <a:srgbClr val="7B9899"/>
                </a:solidFill>
              </a:rPr>
              <a:t>Retention</a:t>
            </a:r>
          </a:p>
        </p:txBody>
      </p:sp>
      <p:sp>
        <p:nvSpPr>
          <p:cNvPr id="2" name="Content Placeholder 1"/>
          <p:cNvSpPr>
            <a:spLocks noGrp="1"/>
          </p:cNvSpPr>
          <p:nvPr>
            <p:ph sz="quarter" idx="1"/>
          </p:nvPr>
        </p:nvSpPr>
        <p:spPr/>
        <p:txBody>
          <a:bodyPr/>
          <a:lstStyle/>
          <a:p>
            <a:r>
              <a:rPr lang="en-US" dirty="0" smtClean="0"/>
              <a:t>Participants asked to follow up…</a:t>
            </a:r>
          </a:p>
          <a:p>
            <a:pPr lvl="1"/>
            <a:r>
              <a:rPr lang="en-US" dirty="0" smtClean="0"/>
              <a:t>3 months</a:t>
            </a:r>
          </a:p>
          <a:p>
            <a:pPr lvl="1"/>
            <a:r>
              <a:rPr lang="en-US" dirty="0" smtClean="0"/>
              <a:t>6 months</a:t>
            </a:r>
          </a:p>
          <a:p>
            <a:pPr lvl="1"/>
            <a:r>
              <a:rPr lang="en-US" dirty="0" smtClean="0"/>
              <a:t>12 months</a:t>
            </a:r>
          </a:p>
          <a:p>
            <a:r>
              <a:rPr lang="en-US" dirty="0" smtClean="0"/>
              <a:t>To make it even more challenging…</a:t>
            </a:r>
          </a:p>
          <a:p>
            <a:pPr lvl="1"/>
            <a:r>
              <a:rPr lang="en-US" dirty="0" smtClean="0"/>
              <a:t>Different location than the ED</a:t>
            </a:r>
          </a:p>
          <a:p>
            <a:pPr lvl="1"/>
            <a:r>
              <a:rPr lang="en-US" dirty="0" smtClean="0"/>
              <a:t>Different research staff</a:t>
            </a:r>
          </a:p>
          <a:p>
            <a:r>
              <a:rPr lang="en-US" dirty="0" smtClean="0"/>
              <a:t>Target retention rate</a:t>
            </a:r>
          </a:p>
          <a:p>
            <a:pPr lvl="1"/>
            <a:r>
              <a:rPr lang="en-US" dirty="0" smtClean="0"/>
              <a:t>85% at 3 months</a:t>
            </a:r>
          </a:p>
          <a:p>
            <a:pPr lvl="1"/>
            <a:r>
              <a:rPr lang="en-US" dirty="0"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Tracking Strategies</a:t>
            </a:r>
            <a:endParaRPr lang="en-US" dirty="0"/>
          </a:p>
        </p:txBody>
      </p:sp>
      <p:sp>
        <p:nvSpPr>
          <p:cNvPr id="3" name="Content Placeholder 2"/>
          <p:cNvSpPr>
            <a:spLocks noGrp="1"/>
          </p:cNvSpPr>
          <p:nvPr>
            <p:ph sz="quarter" idx="1"/>
          </p:nvPr>
        </p:nvSpPr>
        <p:spPr>
          <a:xfrm>
            <a:off x="251520" y="1556792"/>
            <a:ext cx="8503920" cy="4572000"/>
          </a:xfrm>
        </p:spPr>
        <p:txBody>
          <a:bodyPr>
            <a:normAutofit fontScale="62500" lnSpcReduction="20000"/>
          </a:bodyPr>
          <a:lstStyle/>
          <a:p>
            <a:pPr lvl="0"/>
            <a:r>
              <a:rPr lang="en-US" dirty="0" smtClean="0"/>
              <a:t>Phone and mail current locator information</a:t>
            </a:r>
          </a:p>
          <a:p>
            <a:pPr lvl="0"/>
            <a:r>
              <a:rPr lang="en-US" dirty="0" smtClean="0"/>
              <a:t>Old phone numbers and old addresses</a:t>
            </a:r>
          </a:p>
          <a:p>
            <a:pPr lvl="0"/>
            <a:r>
              <a:rPr lang="en-US" dirty="0" smtClean="0"/>
              <a:t>Email and text / SMS</a:t>
            </a:r>
          </a:p>
          <a:p>
            <a:pPr lvl="0"/>
            <a:r>
              <a:rPr lang="en-US" dirty="0" smtClean="0"/>
              <a:t>Community searches (‘haunts’)</a:t>
            </a:r>
          </a:p>
          <a:p>
            <a:pPr lvl="0"/>
            <a:r>
              <a:rPr lang="en-US" dirty="0" smtClean="0"/>
              <a:t>Call jails and medical examiner</a:t>
            </a:r>
          </a:p>
          <a:p>
            <a:pPr lvl="0"/>
            <a:r>
              <a:rPr lang="en-US" dirty="0" smtClean="0"/>
              <a:t>Search jails and prisons online </a:t>
            </a:r>
          </a:p>
          <a:p>
            <a:pPr lvl="1"/>
            <a:r>
              <a:rPr lang="en-US" dirty="0" smtClean="0"/>
              <a:t>(e.g., local websites and </a:t>
            </a:r>
            <a:r>
              <a:rPr lang="en-US" dirty="0" smtClean="0">
                <a:hlinkClick r:id="rId2"/>
              </a:rPr>
              <a:t>www.vinelink.com</a:t>
            </a:r>
            <a:r>
              <a:rPr lang="en-US" dirty="0" smtClean="0"/>
              <a:t>) </a:t>
            </a:r>
          </a:p>
          <a:p>
            <a:pPr lvl="0"/>
            <a:r>
              <a:rPr lang="en-US" dirty="0" smtClean="0"/>
              <a:t>Web searches</a:t>
            </a:r>
          </a:p>
          <a:p>
            <a:pPr lvl="0"/>
            <a:r>
              <a:rPr lang="en-US" dirty="0" smtClean="0"/>
              <a:t>Check participant’s medical record for updated information</a:t>
            </a:r>
          </a:p>
          <a:p>
            <a:pPr lvl="0"/>
            <a:r>
              <a:rPr lang="en-US" dirty="0" smtClean="0"/>
              <a:t>Use different staff members</a:t>
            </a:r>
          </a:p>
          <a:p>
            <a:pPr lvl="1"/>
            <a:r>
              <a:rPr lang="en-US" dirty="0" smtClean="0"/>
              <a:t>Different voice and different strategies</a:t>
            </a:r>
          </a:p>
          <a:p>
            <a:pPr lvl="0"/>
            <a:r>
              <a:rPr lang="en-US" dirty="0" smtClean="0"/>
              <a:t>Vary times of contact (weekends and evenings)</a:t>
            </a:r>
          </a:p>
          <a:p>
            <a:pPr lvl="0"/>
            <a:r>
              <a:rPr lang="en-US" dirty="0" smtClean="0"/>
              <a:t>Call the Lead Node Tracking &amp; Retention Coordinator for web searching assistance</a:t>
            </a:r>
          </a:p>
          <a:p>
            <a:pPr lvl="0"/>
            <a:r>
              <a:rPr lang="en-US" dirty="0" smtClean="0"/>
              <a:t>Send certified letters to confirm receipt</a:t>
            </a:r>
          </a:p>
          <a:p>
            <a:pPr lvl="0"/>
            <a:r>
              <a:rPr lang="en-US" dirty="0" smtClean="0"/>
              <a:t>Use “Forwarding Address” </a:t>
            </a:r>
            <a:r>
              <a:rPr lang="en-US" dirty="0"/>
              <a:t>s</a:t>
            </a:r>
            <a:r>
              <a:rPr lang="en-US" dirty="0" smtClean="0"/>
              <a:t>tamp</a:t>
            </a:r>
          </a:p>
          <a:p>
            <a:pPr lvl="0"/>
            <a:r>
              <a:rPr lang="en-US" dirty="0" smtClean="0"/>
              <a:t>Confirm / refute deaths</a:t>
            </a:r>
          </a:p>
        </p:txBody>
      </p:sp>
      <p:pic>
        <p:nvPicPr>
          <p:cNvPr id="4" name="Picture 3"/>
          <p:cNvPicPr>
            <a:picLocks noChangeAspect="1"/>
          </p:cNvPicPr>
          <p:nvPr/>
        </p:nvPicPr>
        <p:blipFill>
          <a:blip r:embed="rId3"/>
          <a:stretch>
            <a:fillRect/>
          </a:stretch>
        </p:blipFill>
        <p:spPr>
          <a:xfrm>
            <a:off x="6426398" y="1525652"/>
            <a:ext cx="2178050" cy="1831340"/>
          </a:xfrm>
          <a:prstGeom prst="rect">
            <a:avLst/>
          </a:prstGeom>
        </p:spPr>
      </p:pic>
    </p:spTree>
    <p:extLst>
      <p:ext uri="{BB962C8B-B14F-4D97-AF65-F5344CB8AC3E}">
        <p14:creationId xmlns:p14="http://schemas.microsoft.com/office/powerpoint/2010/main" val="12592840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for Overdue </a:t>
            </a:r>
            <a:r>
              <a:rPr lang="en-US" dirty="0"/>
              <a:t>P</a:t>
            </a:r>
            <a:r>
              <a:rPr lang="en-US" dirty="0" smtClean="0"/>
              <a:t>articipants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National Tracking Coordinator routinely monitored overdue participants</a:t>
            </a:r>
          </a:p>
          <a:p>
            <a:pPr lvl="0"/>
            <a:r>
              <a:rPr lang="en-US" sz="2400" dirty="0" smtClean="0"/>
              <a:t>For participants resistant to completing a follow-up:</a:t>
            </a:r>
          </a:p>
          <a:p>
            <a:pPr lvl="1"/>
            <a:r>
              <a:rPr lang="en-US" dirty="0" smtClean="0"/>
              <a:t>Maintain frequent, multiple contacts with participants between follow-up assessment visits</a:t>
            </a:r>
          </a:p>
          <a:p>
            <a:pPr lvl="1"/>
            <a:r>
              <a:rPr lang="en-US" sz="2400" dirty="0" smtClean="0"/>
              <a:t>Offer a phone interview as an alternative </a:t>
            </a:r>
          </a:p>
          <a:p>
            <a:pPr lvl="1"/>
            <a:r>
              <a:rPr lang="en-US" sz="2400" dirty="0" smtClean="0"/>
              <a:t>Offer to meet participants in the community </a:t>
            </a:r>
          </a:p>
          <a:p>
            <a:pPr lvl="1"/>
            <a:r>
              <a:rPr lang="en-US" sz="2400" dirty="0" smtClean="0"/>
              <a:t>Remind them that they will be compensated $75 for each completed follow-up</a:t>
            </a:r>
          </a:p>
          <a:p>
            <a:pPr lvl="1"/>
            <a:r>
              <a:rPr lang="en-US" sz="2400" dirty="0" smtClean="0"/>
              <a:t>Offer transportation to the follow-up site</a:t>
            </a:r>
          </a:p>
          <a:p>
            <a:pPr lvl="1"/>
            <a:r>
              <a:rPr lang="en-US" sz="2400" dirty="0" smtClean="0"/>
              <a:t>Call &amp; conduct assessments with participants on weekends &amp; evenings </a:t>
            </a:r>
          </a:p>
          <a:p>
            <a:pPr lvl="1"/>
            <a:r>
              <a:rPr lang="en-US" dirty="0" smtClean="0"/>
              <a:t>Broad time windows for follow up visits</a:t>
            </a:r>
          </a:p>
          <a:p>
            <a:endParaRPr lang="en-US" dirty="0" smtClean="0"/>
          </a:p>
          <a:p>
            <a:endParaRPr lang="en-US" dirty="0"/>
          </a:p>
        </p:txBody>
      </p:sp>
      <p:pic>
        <p:nvPicPr>
          <p:cNvPr id="5" name="Pictur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455887">
            <a:off x="297973" y="259773"/>
            <a:ext cx="1512286" cy="861428"/>
          </a:xfrm>
          <a:prstGeom prst="rect">
            <a:avLst/>
          </a:prstGeom>
        </p:spPr>
      </p:pic>
    </p:spTree>
    <p:extLst>
      <p:ext uri="{BB962C8B-B14F-4D97-AF65-F5344CB8AC3E}">
        <p14:creationId xmlns:p14="http://schemas.microsoft.com/office/powerpoint/2010/main" val="12687420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p:txBody>
          <a:bodyPr/>
          <a:lstStyle/>
          <a:p>
            <a:r>
              <a:rPr lang="en-US" dirty="0" smtClean="0"/>
              <a:t>Key Elements of Success</a:t>
            </a:r>
            <a:endParaRPr lang="en-US" dirty="0"/>
          </a:p>
        </p:txBody>
      </p:sp>
      <p:sp>
        <p:nvSpPr>
          <p:cNvPr id="87043" name="Rectangle 3"/>
          <p:cNvSpPr>
            <a:spLocks noGrp="1"/>
          </p:cNvSpPr>
          <p:nvPr>
            <p:ph sz="half" idx="1"/>
          </p:nvPr>
        </p:nvSpPr>
        <p:spPr/>
        <p:txBody>
          <a:bodyPr/>
          <a:lstStyle/>
          <a:p>
            <a:r>
              <a:rPr lang="en-US" dirty="0" smtClean="0">
                <a:solidFill>
                  <a:srgbClr val="000000"/>
                </a:solidFill>
                <a:latin typeface="Times New Roman" pitchFamily="84" charset="0"/>
              </a:rPr>
              <a:t>Recruitment</a:t>
            </a:r>
          </a:p>
          <a:p>
            <a:pPr lvl="1"/>
            <a:r>
              <a:rPr lang="en-US" dirty="0" smtClean="0">
                <a:solidFill>
                  <a:srgbClr val="000000"/>
                </a:solidFill>
                <a:latin typeface="Times New Roman" pitchFamily="84" charset="0"/>
              </a:rPr>
              <a:t>Select appropriate ED sites</a:t>
            </a:r>
          </a:p>
          <a:p>
            <a:pPr lvl="1"/>
            <a:r>
              <a:rPr lang="en-US" dirty="0" smtClean="0">
                <a:solidFill>
                  <a:srgbClr val="000000"/>
                </a:solidFill>
                <a:latin typeface="Times New Roman" pitchFamily="84" charset="0"/>
              </a:rPr>
              <a:t>Balance eligibility requirements</a:t>
            </a:r>
          </a:p>
          <a:p>
            <a:pPr lvl="1"/>
            <a:r>
              <a:rPr lang="en-US" dirty="0" smtClean="0">
                <a:solidFill>
                  <a:srgbClr val="000000"/>
                </a:solidFill>
                <a:latin typeface="Times New Roman" pitchFamily="84" charset="0"/>
              </a:rPr>
              <a:t>Staff training and monitoring</a:t>
            </a:r>
          </a:p>
          <a:p>
            <a:pPr lvl="1"/>
            <a:r>
              <a:rPr lang="en-US" dirty="0" smtClean="0">
                <a:solidFill>
                  <a:srgbClr val="000000"/>
                </a:solidFill>
                <a:latin typeface="Times New Roman" pitchFamily="84" charset="0"/>
              </a:rPr>
              <a:t>Assure acceptance of research and recruitment staff by ED staff</a:t>
            </a:r>
          </a:p>
          <a:p>
            <a:pPr lvl="1"/>
            <a:r>
              <a:rPr lang="en-US" dirty="0" smtClean="0">
                <a:solidFill>
                  <a:srgbClr val="000000"/>
                </a:solidFill>
                <a:latin typeface="Times New Roman" pitchFamily="84" charset="0"/>
              </a:rPr>
              <a:t>Technology</a:t>
            </a:r>
            <a:endParaRPr lang="en-US" dirty="0">
              <a:solidFill>
                <a:srgbClr val="000000"/>
              </a:solidFill>
              <a:latin typeface="Times New Roman" pitchFamily="84" charset="0"/>
            </a:endParaRPr>
          </a:p>
        </p:txBody>
      </p:sp>
      <p:sp>
        <p:nvSpPr>
          <p:cNvPr id="5" name="Content Placeholder 4"/>
          <p:cNvSpPr>
            <a:spLocks noGrp="1"/>
          </p:cNvSpPr>
          <p:nvPr>
            <p:ph sz="half" idx="2"/>
          </p:nvPr>
        </p:nvSpPr>
        <p:spPr/>
        <p:txBody>
          <a:bodyPr/>
          <a:lstStyle/>
          <a:p>
            <a:r>
              <a:rPr lang="en-US" dirty="0">
                <a:solidFill>
                  <a:srgbClr val="000000"/>
                </a:solidFill>
                <a:latin typeface="Times New Roman" pitchFamily="84" charset="0"/>
              </a:rPr>
              <a:t>Retention</a:t>
            </a:r>
          </a:p>
          <a:p>
            <a:pPr lvl="1"/>
            <a:r>
              <a:rPr lang="en-US" dirty="0">
                <a:solidFill>
                  <a:srgbClr val="000000"/>
                </a:solidFill>
                <a:latin typeface="Times New Roman" pitchFamily="84" charset="0"/>
              </a:rPr>
              <a:t>Frequent letters and calls to participants and locators</a:t>
            </a:r>
          </a:p>
          <a:p>
            <a:pPr lvl="1"/>
            <a:r>
              <a:rPr lang="en-US" dirty="0">
                <a:solidFill>
                  <a:srgbClr val="000000"/>
                </a:solidFill>
                <a:latin typeface="Times New Roman" pitchFamily="84" charset="0"/>
              </a:rPr>
              <a:t>Technology</a:t>
            </a:r>
          </a:p>
          <a:p>
            <a:pPr lvl="2"/>
            <a:r>
              <a:rPr lang="en-US" dirty="0">
                <a:solidFill>
                  <a:srgbClr val="000000"/>
                </a:solidFill>
                <a:latin typeface="Times New Roman" pitchFamily="84" charset="0"/>
              </a:rPr>
              <a:t>Email, SMS, web searches</a:t>
            </a:r>
          </a:p>
          <a:p>
            <a:pPr lvl="1"/>
            <a:r>
              <a:rPr lang="en-US" dirty="0">
                <a:solidFill>
                  <a:srgbClr val="000000"/>
                </a:solidFill>
                <a:latin typeface="Times New Roman" pitchFamily="84" charset="0"/>
              </a:rPr>
              <a:t>Interviewing flexibility</a:t>
            </a:r>
          </a:p>
          <a:p>
            <a:pPr lvl="2"/>
            <a:r>
              <a:rPr lang="en-US" dirty="0">
                <a:solidFill>
                  <a:srgbClr val="000000"/>
                </a:solidFill>
                <a:latin typeface="Times New Roman" pitchFamily="84" charset="0"/>
              </a:rPr>
              <a:t>Telephone and community-based interviews</a:t>
            </a:r>
          </a:p>
          <a:p>
            <a:pPr lvl="1"/>
            <a:r>
              <a:rPr lang="en-US" dirty="0">
                <a:solidFill>
                  <a:srgbClr val="000000"/>
                </a:solidFill>
                <a:latin typeface="Times New Roman" pitchFamily="84" charset="0"/>
              </a:rPr>
              <a:t>Alternating trackers and times of tracking</a:t>
            </a:r>
          </a:p>
          <a:p>
            <a:pPr lvl="1"/>
            <a:r>
              <a:rPr lang="en-US" dirty="0">
                <a:solidFill>
                  <a:srgbClr val="000000"/>
                </a:solidFill>
                <a:latin typeface="Times New Roman" pitchFamily="84" charset="0"/>
              </a:rPr>
              <a:t>Weekly tracking and retention meetings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lstStyle/>
          <a:p>
            <a:pPr marL="0" indent="0">
              <a:buNone/>
            </a:pPr>
            <a:endParaRPr lang="en-US" dirty="0"/>
          </a:p>
        </p:txBody>
      </p:sp>
    </p:spTree>
    <p:extLst>
      <p:ext uri="{BB962C8B-B14F-4D97-AF65-F5344CB8AC3E}">
        <p14:creationId xmlns:p14="http://schemas.microsoft.com/office/powerpoint/2010/main" val="597997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SMART-ED</a:t>
            </a:r>
            <a:endParaRPr lang="en-US" dirty="0"/>
          </a:p>
        </p:txBody>
      </p:sp>
      <p:sp>
        <p:nvSpPr>
          <p:cNvPr id="3" name="Content Placeholder 2"/>
          <p:cNvSpPr>
            <a:spLocks noGrp="1"/>
          </p:cNvSpPr>
          <p:nvPr>
            <p:ph sz="quarter" idx="1"/>
          </p:nvPr>
        </p:nvSpPr>
        <p:spPr/>
        <p:txBody>
          <a:bodyPr/>
          <a:lstStyle/>
          <a:p>
            <a:r>
              <a:rPr lang="en-US" b="1" u="sng" dirty="0" smtClean="0"/>
              <a:t>S</a:t>
            </a:r>
            <a:r>
              <a:rPr lang="en-US" dirty="0" smtClean="0"/>
              <a:t>creening, </a:t>
            </a:r>
            <a:r>
              <a:rPr lang="en-US" b="1" u="sng" dirty="0" smtClean="0"/>
              <a:t>M</a:t>
            </a:r>
            <a:r>
              <a:rPr lang="en-US" dirty="0" smtClean="0"/>
              <a:t>otivational </a:t>
            </a:r>
            <a:r>
              <a:rPr lang="en-US" b="1" u="sng" dirty="0" smtClean="0"/>
              <a:t>A</a:t>
            </a:r>
            <a:r>
              <a:rPr lang="en-US" dirty="0" smtClean="0"/>
              <a:t>ssessment, </a:t>
            </a:r>
            <a:r>
              <a:rPr lang="en-US" b="1" u="sng" dirty="0" smtClean="0"/>
              <a:t>R</a:t>
            </a:r>
            <a:r>
              <a:rPr lang="en-US" dirty="0" smtClean="0"/>
              <a:t>eferral and </a:t>
            </a:r>
            <a:r>
              <a:rPr lang="en-US" b="1" u="sng" dirty="0" smtClean="0"/>
              <a:t>T</a:t>
            </a:r>
            <a:r>
              <a:rPr lang="en-US" dirty="0" smtClean="0"/>
              <a:t>reatment in </a:t>
            </a:r>
            <a:r>
              <a:rPr lang="en-US" b="1" u="sng" dirty="0" smtClean="0"/>
              <a:t>E</a:t>
            </a:r>
            <a:r>
              <a:rPr lang="en-US" dirty="0" smtClean="0"/>
              <a:t>mergency </a:t>
            </a:r>
            <a:r>
              <a:rPr lang="en-US" b="1" u="sng" dirty="0" smtClean="0"/>
              <a:t>D</a:t>
            </a:r>
            <a:r>
              <a:rPr lang="en-US" dirty="0" smtClean="0"/>
              <a:t>epartments</a:t>
            </a:r>
          </a:p>
          <a:p>
            <a:pPr lvl="1"/>
            <a:r>
              <a:rPr lang="en-US" dirty="0" smtClean="0"/>
              <a:t>Designed to assess the efficacy of a brief intervention on ED patients who endorse problematic non-alcohol, non-nicotine drug use</a:t>
            </a:r>
          </a:p>
          <a:p>
            <a:pPr lvl="1"/>
            <a:r>
              <a:rPr lang="en-US" dirty="0" smtClean="0"/>
              <a:t>Recruitment, initial assessment and brief intervention occurred in the ED</a:t>
            </a:r>
          </a:p>
          <a:p>
            <a:pPr lvl="1"/>
            <a:r>
              <a:rPr lang="en-US" dirty="0" smtClean="0"/>
              <a:t>Follow up and retention efforts occurred at the follow up location</a:t>
            </a:r>
          </a:p>
          <a:p>
            <a:pPr lvl="1"/>
            <a:r>
              <a:rPr lang="en-US" dirty="0" smtClean="0"/>
              <a:t>Multi-site design for efficiency and diversity</a:t>
            </a:r>
          </a:p>
          <a:p>
            <a:pPr lvl="2"/>
            <a:r>
              <a:rPr lang="en-US" dirty="0" smtClean="0"/>
              <a:t>6 sites, N=1,285 subjects</a:t>
            </a:r>
            <a:endParaRPr lang="en-US" dirty="0"/>
          </a:p>
        </p:txBody>
      </p:sp>
    </p:spTree>
    <p:extLst>
      <p:ext uri="{BB962C8B-B14F-4D97-AF65-F5344CB8AC3E}">
        <p14:creationId xmlns:p14="http://schemas.microsoft.com/office/powerpoint/2010/main" val="2633691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R&amp;R</a:t>
            </a:r>
            <a:endParaRPr lang="en-US" dirty="0"/>
          </a:p>
        </p:txBody>
      </p:sp>
      <p:sp>
        <p:nvSpPr>
          <p:cNvPr id="5" name="Content Placeholder 4"/>
          <p:cNvSpPr>
            <a:spLocks noGrp="1"/>
          </p:cNvSpPr>
          <p:nvPr>
            <p:ph sz="quarter" idx="1"/>
          </p:nvPr>
        </p:nvSpPr>
        <p:spPr/>
        <p:txBody>
          <a:bodyPr/>
          <a:lstStyle/>
          <a:p>
            <a:r>
              <a:rPr lang="en-US" dirty="0" smtClean="0"/>
              <a:t>Recruitment</a:t>
            </a:r>
          </a:p>
          <a:p>
            <a:pPr lvl="1"/>
            <a:r>
              <a:rPr lang="en-US" dirty="0" smtClean="0"/>
              <a:t>Identify potential subjects who might benefit </a:t>
            </a:r>
            <a:br>
              <a:rPr lang="en-US" dirty="0" smtClean="0"/>
            </a:br>
            <a:r>
              <a:rPr lang="en-US" dirty="0" smtClean="0"/>
              <a:t>from a substance use intervention</a:t>
            </a:r>
          </a:p>
          <a:p>
            <a:r>
              <a:rPr lang="en-US" dirty="0" smtClean="0"/>
              <a:t>Retention</a:t>
            </a:r>
          </a:p>
          <a:p>
            <a:pPr lvl="1"/>
            <a:r>
              <a:rPr lang="en-US" dirty="0" smtClean="0"/>
              <a:t>Identify potential subjects with a high probability of returning for follow up</a:t>
            </a:r>
          </a:p>
          <a:p>
            <a:r>
              <a:rPr lang="en-US" dirty="0" smtClean="0"/>
              <a:t>Balance of considerations</a:t>
            </a:r>
          </a:p>
          <a:p>
            <a:pPr lvl="1"/>
            <a:r>
              <a:rPr lang="en-US" dirty="0" smtClean="0"/>
              <a:t>Numerous trade0ffs/considerations balancing R&amp;R</a:t>
            </a:r>
          </a:p>
          <a:p>
            <a:pPr lvl="1"/>
            <a:endParaRPr lang="en-US" dirty="0" smtClean="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4827">
            <a:off x="7021205" y="362048"/>
            <a:ext cx="1407319" cy="1821656"/>
          </a:xfrm>
          <a:prstGeom prst="rect">
            <a:avLst/>
          </a:prstGeom>
          <a:effectLst/>
        </p:spPr>
      </p:pic>
    </p:spTree>
    <p:extLst>
      <p:ext uri="{BB962C8B-B14F-4D97-AF65-F5344CB8AC3E}">
        <p14:creationId xmlns:p14="http://schemas.microsoft.com/office/powerpoint/2010/main" val="321768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3"/>
          <p:cNvSpPr>
            <a:spLocks noGrp="1"/>
          </p:cNvSpPr>
          <p:nvPr>
            <p:ph type="title"/>
          </p:nvPr>
        </p:nvSpPr>
        <p:spPr/>
        <p:txBody>
          <a:bodyPr/>
          <a:lstStyle/>
          <a:p>
            <a:r>
              <a:rPr lang="en-US" dirty="0" smtClean="0"/>
              <a:t>SMART-ED Site Selection</a:t>
            </a:r>
            <a:endParaRPr lang="en-US" dirty="0"/>
          </a:p>
        </p:txBody>
      </p:sp>
      <p:sp>
        <p:nvSpPr>
          <p:cNvPr id="18434" name="Content Placeholder 4"/>
          <p:cNvSpPr>
            <a:spLocks noGrp="1"/>
          </p:cNvSpPr>
          <p:nvPr>
            <p:ph sz="quarter" idx="1"/>
          </p:nvPr>
        </p:nvSpPr>
        <p:spPr/>
        <p:txBody>
          <a:bodyPr/>
          <a:lstStyle/>
          <a:p>
            <a:pPr lvl="1"/>
            <a:r>
              <a:rPr lang="en-US" dirty="0" smtClean="0"/>
              <a:t>17 sites applied, 6 sites selected to participate</a:t>
            </a:r>
          </a:p>
          <a:p>
            <a:pPr lvl="2"/>
            <a:r>
              <a:rPr lang="en-US" dirty="0" smtClean="0"/>
              <a:t>CTN node sites with affiliated academic EDs</a:t>
            </a:r>
          </a:p>
          <a:p>
            <a:pPr lvl="2"/>
            <a:r>
              <a:rPr lang="en-US" dirty="0" smtClean="0"/>
              <a:t>EDs needed</a:t>
            </a:r>
          </a:p>
          <a:p>
            <a:pPr lvl="3"/>
            <a:r>
              <a:rPr lang="en-US" dirty="0" smtClean="0"/>
              <a:t>available space, staff, research experience</a:t>
            </a:r>
          </a:p>
          <a:p>
            <a:pPr lvl="3"/>
            <a:r>
              <a:rPr lang="en-US" dirty="0" smtClean="0"/>
              <a:t>sufficient drug using patient population</a:t>
            </a:r>
          </a:p>
          <a:p>
            <a:pPr lvl="3"/>
            <a:r>
              <a:rPr lang="en-US" dirty="0" smtClean="0"/>
              <a:t>could not currently have an SBIRT model in place</a:t>
            </a:r>
          </a:p>
          <a:p>
            <a:pPr lvl="3"/>
            <a:r>
              <a:rPr lang="en-US" dirty="0" smtClean="0"/>
              <a:t>onsite ED physician had to take part in the study to both ensure proper implementation and ED staff acceptance of the research.</a:t>
            </a:r>
          </a:p>
          <a:p>
            <a:pPr lvl="3"/>
            <a:r>
              <a:rPr lang="en-US" dirty="0" smtClean="0"/>
              <a:t>Research staff collaboration with medical/nursing staff</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2320" y="188639"/>
            <a:ext cx="981075" cy="98107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SMART-ED Sites</a:t>
            </a:r>
            <a:endParaRPr lang="en-US" dirty="0"/>
          </a:p>
        </p:txBody>
      </p:sp>
      <p:sp>
        <p:nvSpPr>
          <p:cNvPr id="3" name="Content Placeholder 2"/>
          <p:cNvSpPr>
            <a:spLocks noGrp="1"/>
          </p:cNvSpPr>
          <p:nvPr>
            <p:ph sz="quarter" idx="1"/>
          </p:nvPr>
        </p:nvSpPr>
        <p:spPr/>
        <p:txBody>
          <a:bodyPr/>
          <a:lstStyle/>
          <a:p>
            <a:pPr marL="0" indent="0">
              <a:buNone/>
            </a:pPr>
            <a:endParaRPr lang="en-US"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0331" t="-1" r="6085" b="14991"/>
          <a:stretch/>
        </p:blipFill>
        <p:spPr>
          <a:xfrm>
            <a:off x="4119285" y="1949928"/>
            <a:ext cx="4629179" cy="3639312"/>
          </a:xfrm>
          <a:prstGeom prst="rect">
            <a:avLst/>
          </a:prstGeom>
        </p:spPr>
      </p:pic>
      <p:pic>
        <p:nvPicPr>
          <p:cNvPr id="4" name="Picture 3"/>
          <p:cNvPicPr>
            <a:picLocks noChangeAspect="1"/>
          </p:cNvPicPr>
          <p:nvPr/>
        </p:nvPicPr>
        <p:blipFill rotWithShape="1">
          <a:blip r:embed="rId4"/>
          <a:srcRect l="18226" r="18280"/>
          <a:stretch/>
        </p:blipFill>
        <p:spPr>
          <a:xfrm>
            <a:off x="389769" y="1960340"/>
            <a:ext cx="3567398" cy="377291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 Study Phases…</a:t>
            </a:r>
            <a:endParaRPr lang="en-US" dirty="0"/>
          </a:p>
        </p:txBody>
      </p:sp>
      <p:sp>
        <p:nvSpPr>
          <p:cNvPr id="3" name="Content Placeholder 2"/>
          <p:cNvSpPr>
            <a:spLocks noGrp="1"/>
          </p:cNvSpPr>
          <p:nvPr>
            <p:ph sz="quarter" idx="1"/>
          </p:nvPr>
        </p:nvSpPr>
        <p:spPr/>
        <p:txBody>
          <a:bodyPr/>
          <a:lstStyle/>
          <a:p>
            <a:r>
              <a:rPr lang="en-US" dirty="0" smtClean="0"/>
              <a:t>Two stage screening process </a:t>
            </a:r>
          </a:p>
          <a:p>
            <a:pPr lvl="1"/>
            <a:r>
              <a:rPr lang="en-US" dirty="0" smtClean="0"/>
              <a:t>Discussed in detail in the next session</a:t>
            </a:r>
          </a:p>
          <a:p>
            <a:r>
              <a:rPr lang="en-US" dirty="0" smtClean="0"/>
              <a:t>Formal subject recruitment</a:t>
            </a:r>
          </a:p>
          <a:p>
            <a:pPr lvl="1"/>
            <a:r>
              <a:rPr lang="en-US" dirty="0" smtClean="0"/>
              <a:t>Inclusion/exclusion criteria</a:t>
            </a:r>
          </a:p>
          <a:p>
            <a:pPr lvl="1"/>
            <a:r>
              <a:rPr lang="en-US" dirty="0" smtClean="0"/>
              <a:t>Informed consent</a:t>
            </a:r>
          </a:p>
          <a:p>
            <a:r>
              <a:rPr lang="en-US" dirty="0" smtClean="0"/>
              <a:t>Multistage randomization reveal / Assessment</a:t>
            </a:r>
          </a:p>
          <a:p>
            <a:pPr lvl="1"/>
            <a:r>
              <a:rPr lang="en-US" dirty="0" smtClean="0"/>
              <a:t>MSO</a:t>
            </a:r>
          </a:p>
          <a:p>
            <a:pPr lvl="1"/>
            <a:r>
              <a:rPr lang="en-US" dirty="0" smtClean="0"/>
              <a:t>SAR </a:t>
            </a:r>
            <a:r>
              <a:rPr lang="en-US" dirty="0" err="1" smtClean="0"/>
              <a:t>vs</a:t>
            </a:r>
            <a:r>
              <a:rPr lang="en-US" dirty="0" smtClean="0"/>
              <a:t> BI-B</a:t>
            </a:r>
          </a:p>
          <a:p>
            <a:r>
              <a:rPr lang="en-US" dirty="0" smtClean="0"/>
              <a:t>Initial visit wrap up</a:t>
            </a:r>
          </a:p>
          <a:p>
            <a:pPr lvl="1"/>
            <a:r>
              <a:rPr lang="en-US" dirty="0" smtClean="0"/>
              <a:t>Appointment made for follow up in ED</a:t>
            </a:r>
          </a:p>
        </p:txBody>
      </p:sp>
      <p:sp>
        <p:nvSpPr>
          <p:cNvPr id="4" name="Rectangle 3"/>
          <p:cNvSpPr/>
          <p:nvPr/>
        </p:nvSpPr>
        <p:spPr>
          <a:xfrm>
            <a:off x="323528" y="1556792"/>
            <a:ext cx="5472608" cy="2179904"/>
          </a:xfrm>
          <a:prstGeom prst="rect">
            <a:avLst/>
          </a:prstGeom>
          <a:solidFill>
            <a:schemeClr val="accent1">
              <a:alpha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Brace 6"/>
          <p:cNvSpPr/>
          <p:nvPr/>
        </p:nvSpPr>
        <p:spPr>
          <a:xfrm>
            <a:off x="5940152" y="1700808"/>
            <a:ext cx="504056" cy="187220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6516216" y="2276872"/>
            <a:ext cx="1944216" cy="646331"/>
          </a:xfrm>
          <a:prstGeom prst="rect">
            <a:avLst/>
          </a:prstGeom>
          <a:noFill/>
        </p:spPr>
        <p:txBody>
          <a:bodyPr wrap="square" rtlCol="0">
            <a:spAutoFit/>
          </a:bodyPr>
          <a:lstStyle/>
          <a:p>
            <a:pPr algn="ctr"/>
            <a:r>
              <a:rPr lang="en-US" dirty="0" smtClean="0">
                <a:latin typeface="+mn-lt"/>
              </a:rPr>
              <a:t>Covered in this presentation</a:t>
            </a:r>
            <a:endParaRPr lang="en-US" dirty="0">
              <a:latin typeface="+mn-lt"/>
            </a:endParaRPr>
          </a:p>
        </p:txBody>
      </p:sp>
    </p:spTree>
    <p:extLst>
      <p:ext uri="{BB962C8B-B14F-4D97-AF65-F5344CB8AC3E}">
        <p14:creationId xmlns:p14="http://schemas.microsoft.com/office/powerpoint/2010/main" val="32937472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Inclusion Criteria</a:t>
            </a:r>
            <a:endParaRPr lang="en-US" dirty="0"/>
          </a:p>
        </p:txBody>
      </p:sp>
      <p:sp>
        <p:nvSpPr>
          <p:cNvPr id="3" name="Content Placeholder 2"/>
          <p:cNvSpPr>
            <a:spLocks noGrp="1"/>
          </p:cNvSpPr>
          <p:nvPr>
            <p:ph sz="quarter" idx="1"/>
          </p:nvPr>
        </p:nvSpPr>
        <p:spPr/>
        <p:txBody>
          <a:bodyPr/>
          <a:lstStyle/>
          <a:p>
            <a:r>
              <a:rPr lang="en-US" dirty="0" smtClean="0"/>
              <a:t>Registered as a patient in the ED</a:t>
            </a:r>
          </a:p>
          <a:p>
            <a:r>
              <a:rPr lang="en-US" dirty="0" smtClean="0"/>
              <a:t>Access to a phone</a:t>
            </a:r>
          </a:p>
          <a:p>
            <a:r>
              <a:rPr lang="en-US" dirty="0" smtClean="0"/>
              <a:t>Reside within 50 miles (80 km) of the follow up site</a:t>
            </a:r>
          </a:p>
          <a:p>
            <a:r>
              <a:rPr lang="en-US" dirty="0" smtClean="0"/>
              <a:t>Provide sufficient locator information for self and 2 or more locators</a:t>
            </a:r>
          </a:p>
          <a:p>
            <a:r>
              <a:rPr lang="en-US" dirty="0" smtClean="0"/>
              <a:t>Not currently a prisoner or in police custody</a:t>
            </a:r>
          </a:p>
        </p:txBody>
      </p:sp>
      <p:pic>
        <p:nvPicPr>
          <p:cNvPr id="4" name="Picture 3" descr="uncle-sam-we-want-you1.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3850" y="4344504"/>
            <a:ext cx="2567635" cy="1892808"/>
          </a:xfrm>
          <a:prstGeom prst="rect">
            <a:avLst/>
          </a:prstGeom>
        </p:spPr>
      </p:pic>
    </p:spTree>
    <p:extLst>
      <p:ext uri="{BB962C8B-B14F-4D97-AF65-F5344CB8AC3E}">
        <p14:creationId xmlns:p14="http://schemas.microsoft.com/office/powerpoint/2010/main" val="548877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Recruiting Challenges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Recruitment </a:t>
            </a:r>
            <a:r>
              <a:rPr lang="en-US" dirty="0"/>
              <a:t>plans tailored to site characteristics</a:t>
            </a:r>
          </a:p>
          <a:p>
            <a:pPr lvl="1"/>
            <a:r>
              <a:rPr lang="en-US" dirty="0"/>
              <a:t>Patient length of stay</a:t>
            </a:r>
          </a:p>
          <a:p>
            <a:pPr lvl="1"/>
            <a:r>
              <a:rPr lang="en-US" dirty="0"/>
              <a:t>Assessment location (in the ED)</a:t>
            </a:r>
          </a:p>
          <a:p>
            <a:r>
              <a:rPr lang="en-US" dirty="0" smtClean="0"/>
              <a:t>EDs are inherently chaotic</a:t>
            </a:r>
          </a:p>
          <a:p>
            <a:pPr lvl="1"/>
            <a:r>
              <a:rPr lang="en-US" dirty="0" smtClean="0"/>
              <a:t>Patients often have undifferentiated illness</a:t>
            </a:r>
          </a:p>
          <a:p>
            <a:pPr lvl="1"/>
            <a:r>
              <a:rPr lang="en-US" dirty="0" smtClean="0"/>
              <a:t>Angry, irritable, in pain</a:t>
            </a:r>
          </a:p>
          <a:p>
            <a:pPr lvl="1"/>
            <a:r>
              <a:rPr lang="en-US" dirty="0" smtClean="0"/>
              <a:t>Many have waited to be seen for hours (days?)</a:t>
            </a:r>
          </a:p>
          <a:p>
            <a:pPr lvl="1"/>
            <a:r>
              <a:rPr lang="en-US" dirty="0" smtClean="0"/>
              <a:t>Confidentiality</a:t>
            </a:r>
          </a:p>
          <a:p>
            <a:r>
              <a:rPr lang="en-US" dirty="0" smtClean="0"/>
              <a:t>Integrating processes into </a:t>
            </a:r>
            <a:r>
              <a:rPr lang="en-US" dirty="0"/>
              <a:t>triage and medical screening </a:t>
            </a:r>
            <a:r>
              <a:rPr lang="en-US" dirty="0" smtClean="0"/>
              <a:t>protocols</a:t>
            </a:r>
          </a:p>
          <a:p>
            <a:pPr lvl="1"/>
            <a:r>
              <a:rPr lang="en-US" dirty="0" smtClean="0"/>
              <a:t>EMTALA</a:t>
            </a:r>
          </a:p>
          <a:p>
            <a:pPr lvl="1"/>
            <a:r>
              <a:rPr lang="en-US" dirty="0" smtClean="0"/>
              <a:t>Medical staff / patient flow</a:t>
            </a:r>
            <a:endParaRPr lang="en-US" dirty="0"/>
          </a:p>
          <a:p>
            <a:r>
              <a:rPr lang="en-US" dirty="0"/>
              <a:t>Patients who were too ill or “altered” to </a:t>
            </a:r>
            <a:r>
              <a:rPr lang="en-US" dirty="0" smtClean="0"/>
              <a:t>participate</a:t>
            </a:r>
          </a:p>
          <a:p>
            <a:pPr lvl="1"/>
            <a:r>
              <a:rPr lang="en-US" dirty="0" smtClean="0"/>
              <a:t>Medical illness</a:t>
            </a:r>
          </a:p>
          <a:p>
            <a:pPr lvl="1"/>
            <a:r>
              <a:rPr lang="en-US" dirty="0" smtClean="0"/>
              <a:t>Intoxication</a:t>
            </a:r>
            <a:endParaRPr lang="en-US" dirty="0"/>
          </a:p>
          <a:p>
            <a:pPr lvl="1"/>
            <a:r>
              <a:rPr lang="en-US" dirty="0" smtClean="0"/>
              <a:t>Acutely </a:t>
            </a:r>
            <a:r>
              <a:rPr lang="en-US" dirty="0"/>
              <a:t>psychotic or suicidal </a:t>
            </a:r>
            <a:r>
              <a:rPr lang="en-US" dirty="0" smtClean="0"/>
              <a:t>patients</a:t>
            </a:r>
            <a:endParaRPr lang="en-US" dirty="0"/>
          </a:p>
        </p:txBody>
      </p:sp>
    </p:spTree>
    <p:extLst>
      <p:ext uri="{BB962C8B-B14F-4D97-AF65-F5344CB8AC3E}">
        <p14:creationId xmlns:p14="http://schemas.microsoft.com/office/powerpoint/2010/main" val="38807483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2"/>
          <p:cNvSpPr>
            <a:spLocks noGrp="1"/>
          </p:cNvSpPr>
          <p:nvPr>
            <p:ph type="title"/>
          </p:nvPr>
        </p:nvSpPr>
        <p:spPr/>
        <p:txBody>
          <a:bodyPr/>
          <a:lstStyle/>
          <a:p>
            <a:r>
              <a:rPr lang="en-US" dirty="0" smtClean="0"/>
              <a:t>The Recruiters</a:t>
            </a:r>
          </a:p>
        </p:txBody>
      </p:sp>
      <p:pic>
        <p:nvPicPr>
          <p:cNvPr id="3" name="Picture 2" descr="Picture6.jpg"/>
          <p:cNvPicPr>
            <a:picLocks noChangeAspect="1"/>
          </p:cNvPicPr>
          <p:nvPr/>
        </p:nvPicPr>
        <p:blipFill>
          <a:blip r:embed="rId3" cstate="print"/>
          <a:stretch>
            <a:fillRect/>
          </a:stretch>
        </p:blipFill>
        <p:spPr>
          <a:xfrm>
            <a:off x="1187624" y="2708920"/>
            <a:ext cx="6480720" cy="3528392"/>
          </a:xfrm>
          <a:prstGeom prst="rect">
            <a:avLst/>
          </a:prstGeom>
        </p:spPr>
      </p:pic>
      <p:cxnSp>
        <p:nvCxnSpPr>
          <p:cNvPr id="6" name="Elbow Connector 5"/>
          <p:cNvCxnSpPr/>
          <p:nvPr/>
        </p:nvCxnSpPr>
        <p:spPr>
          <a:xfrm rot="10800000" flipV="1">
            <a:off x="5364088" y="3068960"/>
            <a:ext cx="2880320" cy="1944216"/>
          </a:xfrm>
          <a:prstGeom prst="bentConnector3">
            <a:avLst/>
          </a:prstGeom>
          <a:ln w="63500">
            <a:solidFill>
              <a:srgbClr val="FF0000"/>
            </a:solidFill>
            <a:tailEnd type="arrow"/>
          </a:ln>
          <a:effectLst/>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rot="19730184">
            <a:off x="7254552" y="2958495"/>
            <a:ext cx="1979712" cy="646331"/>
          </a:xfrm>
          <a:prstGeom prst="rect">
            <a:avLst/>
          </a:prstGeom>
          <a:noFill/>
        </p:spPr>
        <p:txBody>
          <a:bodyPr wrap="square" rtlCol="0">
            <a:spAutoFit/>
          </a:bodyPr>
          <a:lstStyle/>
          <a:p>
            <a:pPr algn="ctr"/>
            <a:r>
              <a:rPr lang="en-US" dirty="0" smtClean="0">
                <a:latin typeface="+mn-lt"/>
              </a:rPr>
              <a:t>Computer based screening</a:t>
            </a:r>
            <a:endParaRPr lang="en-US" dirty="0">
              <a:latin typeface="+mn-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58060</TotalTime>
  <Words>1475</Words>
  <Application>Microsoft Office PowerPoint</Application>
  <PresentationFormat>On-screen Show (4:3)</PresentationFormat>
  <Paragraphs>167</Paragraphs>
  <Slides>17</Slides>
  <Notes>11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Recruitment &amp; Retention SMART-ED, NIDA CTN 0047</vt:lpstr>
      <vt:lpstr>SMART-ED</vt:lpstr>
      <vt:lpstr>R&amp;R</vt:lpstr>
      <vt:lpstr>SMART-ED Site Selection</vt:lpstr>
      <vt:lpstr>SMART-ED Sites</vt:lpstr>
      <vt:lpstr>ED Study Phases…</vt:lpstr>
      <vt:lpstr>Subject Inclusion Criteria</vt:lpstr>
      <vt:lpstr>Recruiting Challenges</vt:lpstr>
      <vt:lpstr>The Recruiters</vt:lpstr>
      <vt:lpstr>Computer based Screening</vt:lpstr>
      <vt:lpstr>Recruitment Rate</vt:lpstr>
      <vt:lpstr>Characteristics of the Recruited Sample</vt:lpstr>
      <vt:lpstr>Retention</vt:lpstr>
      <vt:lpstr>Tracking Strategies</vt:lpstr>
      <vt:lpstr>Strategies for Overdue Participants</vt:lpstr>
      <vt:lpstr>Key Elements of Success</vt:lpstr>
      <vt:lpstr>Questions?</vt:lpstr>
    </vt:vector>
  </TitlesOfParts>
  <Company>UNM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Intervention Training, Supervision and Fidelity Monitoring in NIDA CTN 0047: SMART-ED</dc:title>
  <dc:creator>alyssaf</dc:creator>
  <cp:lastModifiedBy>Meg Brunner</cp:lastModifiedBy>
  <cp:revision>2382</cp:revision>
  <cp:lastPrinted>2012-08-31T23:52:06Z</cp:lastPrinted>
  <dcterms:created xsi:type="dcterms:W3CDTF">2012-07-11T18:38:31Z</dcterms:created>
  <dcterms:modified xsi:type="dcterms:W3CDTF">2012-11-01T19:45:11Z</dcterms:modified>
</cp:coreProperties>
</file>