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vml" ContentType="application/vnd.openxmlformats-officedocument.vmlDrawing"/>
  <Default Extension="gif" ContentType="image/gif"/>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4"/>
  </p:notesMasterIdLst>
  <p:sldIdLst>
    <p:sldId id="257" r:id="rId2"/>
    <p:sldId id="293" r:id="rId3"/>
    <p:sldId id="258" r:id="rId4"/>
    <p:sldId id="259" r:id="rId5"/>
    <p:sldId id="260" r:id="rId6"/>
    <p:sldId id="274" r:id="rId7"/>
    <p:sldId id="265" r:id="rId8"/>
    <p:sldId id="283" r:id="rId9"/>
    <p:sldId id="275" r:id="rId10"/>
    <p:sldId id="292" r:id="rId11"/>
    <p:sldId id="276" r:id="rId12"/>
    <p:sldId id="277" r:id="rId13"/>
    <p:sldId id="278" r:id="rId14"/>
    <p:sldId id="304" r:id="rId15"/>
    <p:sldId id="305" r:id="rId16"/>
    <p:sldId id="261" r:id="rId17"/>
    <p:sldId id="262" r:id="rId18"/>
    <p:sldId id="279" r:id="rId19"/>
    <p:sldId id="280" r:id="rId20"/>
    <p:sldId id="294" r:id="rId21"/>
    <p:sldId id="295" r:id="rId22"/>
    <p:sldId id="296" r:id="rId23"/>
    <p:sldId id="297" r:id="rId24"/>
    <p:sldId id="281" r:id="rId25"/>
    <p:sldId id="267" r:id="rId26"/>
    <p:sldId id="268" r:id="rId27"/>
    <p:sldId id="306" r:id="rId28"/>
    <p:sldId id="282" r:id="rId29"/>
    <p:sldId id="298" r:id="rId30"/>
    <p:sldId id="299" r:id="rId31"/>
    <p:sldId id="300" r:id="rId32"/>
    <p:sldId id="291" r:id="rId33"/>
    <p:sldId id="301" r:id="rId34"/>
    <p:sldId id="302" r:id="rId35"/>
    <p:sldId id="303" r:id="rId36"/>
    <p:sldId id="307" r:id="rId37"/>
    <p:sldId id="308" r:id="rId38"/>
    <p:sldId id="289" r:id="rId39"/>
    <p:sldId id="284" r:id="rId40"/>
    <p:sldId id="285" r:id="rId41"/>
    <p:sldId id="286" r:id="rId42"/>
    <p:sldId id="263" r:id="rId4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92" d="100"/>
          <a:sy n="92" d="100"/>
        </p:scale>
        <p:origin x="-760" y="-11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3120"/>
    </p:cViewPr>
  </p:sorter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notesMaster" Target="notesMasters/notesMaster1.xml"/><Relationship Id="rId45" Type="http://schemas.openxmlformats.org/officeDocument/2006/relationships/printerSettings" Target="printerSettings/printerSettings1.bin"/></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5"/>
            </a:solidFill>
          </c:spPr>
          <c:invertIfNegative val="0"/>
          <c:dLbls>
            <c:showLegendKey val="0"/>
            <c:showVal val="1"/>
            <c:showCatName val="0"/>
            <c:showSerName val="0"/>
            <c:showPercent val="0"/>
            <c:showBubbleSize val="0"/>
            <c:showLeaderLines val="0"/>
          </c:dLbls>
          <c:cat>
            <c:strRef>
              <c:f>Sheet1!$A$2:$A$12</c:f>
              <c:strCache>
                <c:ptCount val="11"/>
                <c:pt idx="0">
                  <c:v>2001</c:v>
                </c:pt>
                <c:pt idx="1">
                  <c:v>2002</c:v>
                </c:pt>
                <c:pt idx="2">
                  <c:v>2003</c:v>
                </c:pt>
                <c:pt idx="3">
                  <c:v>2004</c:v>
                </c:pt>
                <c:pt idx="4">
                  <c:v>2005</c:v>
                </c:pt>
                <c:pt idx="5">
                  <c:v>2006</c:v>
                </c:pt>
                <c:pt idx="6">
                  <c:v>2007</c:v>
                </c:pt>
                <c:pt idx="7">
                  <c:v>2008</c:v>
                </c:pt>
                <c:pt idx="8">
                  <c:v>2009</c:v>
                </c:pt>
                <c:pt idx="9">
                  <c:v>2010</c:v>
                </c:pt>
                <c:pt idx="10">
                  <c:v>2011^</c:v>
                </c:pt>
              </c:strCache>
            </c:strRef>
          </c:cat>
          <c:val>
            <c:numRef>
              <c:f>Sheet1!$B$2:$B$12</c:f>
              <c:numCache>
                <c:formatCode>General</c:formatCode>
                <c:ptCount val="11"/>
                <c:pt idx="0">
                  <c:v>5.5</c:v>
                </c:pt>
                <c:pt idx="1">
                  <c:v>6.8</c:v>
                </c:pt>
                <c:pt idx="2">
                  <c:v>8.5</c:v>
                </c:pt>
                <c:pt idx="3">
                  <c:v>8.8</c:v>
                </c:pt>
                <c:pt idx="4">
                  <c:v>10.4</c:v>
                </c:pt>
                <c:pt idx="5">
                  <c:v>10.5</c:v>
                </c:pt>
                <c:pt idx="6">
                  <c:v>10.4</c:v>
                </c:pt>
                <c:pt idx="7">
                  <c:v>11.5</c:v>
                </c:pt>
                <c:pt idx="8">
                  <c:v>11.8</c:v>
                </c:pt>
                <c:pt idx="9">
                  <c:v>10.4</c:v>
                </c:pt>
                <c:pt idx="10">
                  <c:v>11.8</c:v>
                </c:pt>
              </c:numCache>
            </c:numRef>
          </c:val>
        </c:ser>
        <c:dLbls>
          <c:showLegendKey val="0"/>
          <c:showVal val="0"/>
          <c:showCatName val="0"/>
          <c:showSerName val="0"/>
          <c:showPercent val="0"/>
          <c:showBubbleSize val="0"/>
        </c:dLbls>
        <c:gapWidth val="150"/>
        <c:axId val="2087250824"/>
        <c:axId val="2122448808"/>
      </c:barChart>
      <c:catAx>
        <c:axId val="2087250824"/>
        <c:scaling>
          <c:orientation val="minMax"/>
        </c:scaling>
        <c:delete val="0"/>
        <c:axPos val="b"/>
        <c:numFmt formatCode="General" sourceLinked="1"/>
        <c:majorTickMark val="out"/>
        <c:minorTickMark val="none"/>
        <c:tickLblPos val="nextTo"/>
        <c:crossAx val="2122448808"/>
        <c:crosses val="autoZero"/>
        <c:auto val="1"/>
        <c:lblAlgn val="ctr"/>
        <c:lblOffset val="100"/>
        <c:noMultiLvlLbl val="0"/>
      </c:catAx>
      <c:valAx>
        <c:axId val="2122448808"/>
        <c:scaling>
          <c:orientation val="minMax"/>
        </c:scaling>
        <c:delete val="0"/>
        <c:axPos val="l"/>
        <c:majorGridlines/>
        <c:numFmt formatCode="General" sourceLinked="1"/>
        <c:majorTickMark val="out"/>
        <c:minorTickMark val="none"/>
        <c:tickLblPos val="nextTo"/>
        <c:crossAx val="208725082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6648ED-B1AD-E640-A55E-267563B4A1FF}" type="datetimeFigureOut">
              <a:rPr lang="en-US" smtClean="0"/>
              <a:t>11/12/12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12B5E8-EE89-CD42-B261-187E7FC8E4AE}" type="slidenum">
              <a:rPr lang="en-US" smtClean="0"/>
              <a:t>‹#›</a:t>
            </a:fld>
            <a:endParaRPr lang="en-US"/>
          </a:p>
        </p:txBody>
      </p:sp>
    </p:spTree>
    <p:extLst>
      <p:ext uri="{BB962C8B-B14F-4D97-AF65-F5344CB8AC3E}">
        <p14:creationId xmlns:p14="http://schemas.microsoft.com/office/powerpoint/2010/main" val="156661061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77828"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E120D1D4-F7B6-48E8-B68C-A5A7A815895D}" type="slidenum">
              <a:rPr lang="en-US" smtClean="0"/>
              <a:pPr fontAlgn="base">
                <a:spcBef>
                  <a:spcPct val="0"/>
                </a:spcBef>
                <a:spcAft>
                  <a:spcPct val="0"/>
                </a:spcAft>
                <a:defRPr/>
              </a:pPr>
              <a:t>1</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smtClean="0"/>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BA9966DD-4C2A-46C8-B140-5B0B9BF920D1}" type="slidenum">
              <a:rPr lang="en-US"/>
              <a:pPr eaLnBrk="1" hangingPunct="1"/>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15</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17</a:t>
            </a:fld>
            <a:endParaRPr lang="en-US"/>
          </a:p>
        </p:txBody>
      </p:sp>
    </p:spTree>
    <p:extLst>
      <p:ext uri="{BB962C8B-B14F-4D97-AF65-F5344CB8AC3E}">
        <p14:creationId xmlns:p14="http://schemas.microsoft.com/office/powerpoint/2010/main" val="9931421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18</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19</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20</a:t>
            </a:fld>
            <a:endParaRPr lang="en-US"/>
          </a:p>
        </p:txBody>
      </p:sp>
    </p:spTree>
    <p:extLst>
      <p:ext uri="{BB962C8B-B14F-4D97-AF65-F5344CB8AC3E}">
        <p14:creationId xmlns:p14="http://schemas.microsoft.com/office/powerpoint/2010/main" val="41514967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21</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22</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23</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28</a:t>
            </a:fld>
            <a:endParaRPr lang="en-US"/>
          </a:p>
        </p:txBody>
      </p:sp>
    </p:spTree>
    <p:extLst>
      <p:ext uri="{BB962C8B-B14F-4D97-AF65-F5344CB8AC3E}">
        <p14:creationId xmlns:p14="http://schemas.microsoft.com/office/powerpoint/2010/main" val="1356462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5</a:t>
            </a:fld>
            <a:endParaRPr lang="en-US"/>
          </a:p>
        </p:txBody>
      </p:sp>
    </p:spTree>
    <p:extLst>
      <p:ext uri="{BB962C8B-B14F-4D97-AF65-F5344CB8AC3E}">
        <p14:creationId xmlns:p14="http://schemas.microsoft.com/office/powerpoint/2010/main" val="56754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29</a:t>
            </a:fld>
            <a:endParaRPr lang="en-US"/>
          </a:p>
        </p:txBody>
      </p:sp>
    </p:spTree>
    <p:extLst>
      <p:ext uri="{BB962C8B-B14F-4D97-AF65-F5344CB8AC3E}">
        <p14:creationId xmlns:p14="http://schemas.microsoft.com/office/powerpoint/2010/main" val="99379575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30</a:t>
            </a:fld>
            <a:endParaRPr lang="en-US"/>
          </a:p>
        </p:txBody>
      </p:sp>
    </p:spTree>
    <p:extLst>
      <p:ext uri="{BB962C8B-B14F-4D97-AF65-F5344CB8AC3E}">
        <p14:creationId xmlns:p14="http://schemas.microsoft.com/office/powerpoint/2010/main" val="993795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31</a:t>
            </a:fld>
            <a:endParaRPr lang="en-US"/>
          </a:p>
        </p:txBody>
      </p:sp>
    </p:spTree>
    <p:extLst>
      <p:ext uri="{BB962C8B-B14F-4D97-AF65-F5344CB8AC3E}">
        <p14:creationId xmlns:p14="http://schemas.microsoft.com/office/powerpoint/2010/main" val="24195459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33</a:t>
            </a:fld>
            <a:endParaRPr lang="en-US"/>
          </a:p>
        </p:txBody>
      </p:sp>
    </p:spTree>
    <p:extLst>
      <p:ext uri="{BB962C8B-B14F-4D97-AF65-F5344CB8AC3E}">
        <p14:creationId xmlns:p14="http://schemas.microsoft.com/office/powerpoint/2010/main" val="5397697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34</a:t>
            </a:fld>
            <a:endParaRPr lang="en-US"/>
          </a:p>
        </p:txBody>
      </p:sp>
    </p:spTree>
    <p:extLst>
      <p:ext uri="{BB962C8B-B14F-4D97-AF65-F5344CB8AC3E}">
        <p14:creationId xmlns:p14="http://schemas.microsoft.com/office/powerpoint/2010/main" val="53976971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35</a:t>
            </a:fld>
            <a:endParaRPr lang="en-US"/>
          </a:p>
        </p:txBody>
      </p:sp>
    </p:spTree>
    <p:extLst>
      <p:ext uri="{BB962C8B-B14F-4D97-AF65-F5344CB8AC3E}">
        <p14:creationId xmlns:p14="http://schemas.microsoft.com/office/powerpoint/2010/main" val="5397697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36</a:t>
            </a:fld>
            <a:endParaRPr lang="en-US"/>
          </a:p>
        </p:txBody>
      </p:sp>
    </p:spTree>
    <p:extLst>
      <p:ext uri="{BB962C8B-B14F-4D97-AF65-F5344CB8AC3E}">
        <p14:creationId xmlns:p14="http://schemas.microsoft.com/office/powerpoint/2010/main" val="5397697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37</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39</a:t>
            </a:fld>
            <a:endParaRPr lang="en-US"/>
          </a:p>
        </p:txBody>
      </p:sp>
    </p:spTree>
    <p:extLst>
      <p:ext uri="{BB962C8B-B14F-4D97-AF65-F5344CB8AC3E}">
        <p14:creationId xmlns:p14="http://schemas.microsoft.com/office/powerpoint/2010/main" val="441754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40</a:t>
            </a:fld>
            <a:endParaRPr lang="en-US"/>
          </a:p>
        </p:txBody>
      </p:sp>
    </p:spTree>
    <p:extLst>
      <p:ext uri="{BB962C8B-B14F-4D97-AF65-F5344CB8AC3E}">
        <p14:creationId xmlns:p14="http://schemas.microsoft.com/office/powerpoint/2010/main" val="35664098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4C0489DC-914E-4C87-AB5E-65E45254CADE}" type="slidenum">
              <a:rPr lang="en-US" smtClean="0"/>
              <a:pPr fontAlgn="base">
                <a:spcBef>
                  <a:spcPct val="0"/>
                </a:spcBef>
                <a:spcAft>
                  <a:spcPct val="0"/>
                </a:spcAft>
                <a:defRPr/>
              </a:pPr>
              <a:t>6</a:t>
            </a:fld>
            <a:endParaRPr lang="en-US" smtClean="0"/>
          </a:p>
        </p:txBody>
      </p:sp>
      <p:sp>
        <p:nvSpPr>
          <p:cNvPr id="9625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41</a:t>
            </a:fld>
            <a:endParaRPr lang="en-US"/>
          </a:p>
        </p:txBody>
      </p:sp>
    </p:spTree>
    <p:extLst>
      <p:ext uri="{BB962C8B-B14F-4D97-AF65-F5344CB8AC3E}">
        <p14:creationId xmlns:p14="http://schemas.microsoft.com/office/powerpoint/2010/main" val="5675444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7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smtClean="0"/>
          </a:p>
        </p:txBody>
      </p:sp>
      <p:sp>
        <p:nvSpPr>
          <p:cNvPr id="146436"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18F75233-C1C4-4F64-B8D7-8ED2E029C3C4}" type="slidenum">
              <a:rPr lang="en-US" smtClean="0"/>
              <a:pPr fontAlgn="base">
                <a:spcBef>
                  <a:spcPct val="0"/>
                </a:spcBef>
                <a:spcAft>
                  <a:spcPct val="0"/>
                </a:spcAft>
                <a:defRPr/>
              </a:pPr>
              <a:t>42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8</a:t>
            </a:fld>
            <a:endParaRPr lang="en-US"/>
          </a:p>
        </p:txBody>
      </p:sp>
    </p:spTree>
    <p:extLst>
      <p:ext uri="{BB962C8B-B14F-4D97-AF65-F5344CB8AC3E}">
        <p14:creationId xmlns:p14="http://schemas.microsoft.com/office/powerpoint/2010/main" val="29252468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9</a:t>
            </a:fld>
            <a:endParaRPr lang="en-US"/>
          </a:p>
        </p:txBody>
      </p:sp>
    </p:spTree>
    <p:extLst>
      <p:ext uri="{BB962C8B-B14F-4D97-AF65-F5344CB8AC3E}">
        <p14:creationId xmlns:p14="http://schemas.microsoft.com/office/powerpoint/2010/main" val="911094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10</a:t>
            </a:fld>
            <a:endParaRPr lang="en-US"/>
          </a:p>
        </p:txBody>
      </p:sp>
    </p:spTree>
    <p:extLst>
      <p:ext uri="{BB962C8B-B14F-4D97-AF65-F5344CB8AC3E}">
        <p14:creationId xmlns:p14="http://schemas.microsoft.com/office/powerpoint/2010/main" val="911094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11</a:t>
            </a:fld>
            <a:endParaRPr lang="en-US"/>
          </a:p>
        </p:txBody>
      </p:sp>
    </p:spTree>
    <p:extLst>
      <p:ext uri="{BB962C8B-B14F-4D97-AF65-F5344CB8AC3E}">
        <p14:creationId xmlns:p14="http://schemas.microsoft.com/office/powerpoint/2010/main" val="3554344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12</a:t>
            </a:fld>
            <a:endParaRPr lang="en-US"/>
          </a:p>
        </p:txBody>
      </p:sp>
    </p:spTree>
    <p:extLst>
      <p:ext uri="{BB962C8B-B14F-4D97-AF65-F5344CB8AC3E}">
        <p14:creationId xmlns:p14="http://schemas.microsoft.com/office/powerpoint/2010/main" val="30086182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AB4CC78-9440-054B-A632-8CDEBE829F95}" type="slidenum">
              <a:rPr lang="en-US" smtClean="0"/>
              <a:t>13</a:t>
            </a:fld>
            <a:endParaRPr lang="en-US"/>
          </a:p>
        </p:txBody>
      </p:sp>
    </p:spTree>
    <p:extLst>
      <p:ext uri="{BB962C8B-B14F-4D97-AF65-F5344CB8AC3E}">
        <p14:creationId xmlns:p14="http://schemas.microsoft.com/office/powerpoint/2010/main" val="225588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AA546FE-E905-2A4B-B8B9-7E62D6628E35}" type="datetimeFigureOut">
              <a:rPr lang="en-US" smtClean="0"/>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17111793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546FE-E905-2A4B-B8B9-7E62D6628E35}" type="datetimeFigureOut">
              <a:rPr lang="en-US" smtClean="0"/>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1792759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546FE-E905-2A4B-B8B9-7E62D6628E35}" type="datetimeFigureOut">
              <a:rPr lang="en-US" smtClean="0"/>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28805312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AA546FE-E905-2A4B-B8B9-7E62D6628E35}" type="datetimeFigureOut">
              <a:rPr lang="en-US" smtClean="0"/>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11293963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AA546FE-E905-2A4B-B8B9-7E62D6628E35}" type="datetimeFigureOut">
              <a:rPr lang="en-US" smtClean="0"/>
              <a:t>11/12/12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1931978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AA546FE-E905-2A4B-B8B9-7E62D6628E35}" type="datetimeFigureOut">
              <a:rPr lang="en-US" smtClean="0"/>
              <a:t>11/12/12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3032214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AA546FE-E905-2A4B-B8B9-7E62D6628E35}" type="datetimeFigureOut">
              <a:rPr lang="en-US" smtClean="0"/>
              <a:t>11/12/12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35178655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AA546FE-E905-2A4B-B8B9-7E62D6628E35}" type="datetimeFigureOut">
              <a:rPr lang="en-US" smtClean="0"/>
              <a:t>11/12/12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3763128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AA546FE-E905-2A4B-B8B9-7E62D6628E35}" type="datetimeFigureOut">
              <a:rPr lang="en-US" smtClean="0"/>
              <a:t>11/12/12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29842729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546FE-E905-2A4B-B8B9-7E62D6628E35}" type="datetimeFigureOut">
              <a:rPr lang="en-US" smtClean="0"/>
              <a:t>11/12/12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40935421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AA546FE-E905-2A4B-B8B9-7E62D6628E35}" type="datetimeFigureOut">
              <a:rPr lang="en-US" smtClean="0"/>
              <a:t>11/12/12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6624386-9E28-4E4B-BA43-7694286B3F4C}" type="slidenum">
              <a:rPr lang="en-US" smtClean="0"/>
              <a:t>‹#›</a:t>
            </a:fld>
            <a:endParaRPr lang="en-US"/>
          </a:p>
        </p:txBody>
      </p:sp>
    </p:spTree>
    <p:extLst>
      <p:ext uri="{BB962C8B-B14F-4D97-AF65-F5344CB8AC3E}">
        <p14:creationId xmlns:p14="http://schemas.microsoft.com/office/powerpoint/2010/main" val="2320667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A546FE-E905-2A4B-B8B9-7E62D6628E35}" type="datetimeFigureOut">
              <a:rPr lang="en-US" smtClean="0"/>
              <a:t>11/12/12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6624386-9E28-4E4B-BA43-7694286B3F4C}" type="slidenum">
              <a:rPr lang="en-US" smtClean="0"/>
              <a:t>‹#›</a:t>
            </a:fld>
            <a:endParaRPr lang="en-US"/>
          </a:p>
        </p:txBody>
      </p:sp>
    </p:spTree>
    <p:extLst>
      <p:ext uri="{BB962C8B-B14F-4D97-AF65-F5344CB8AC3E}">
        <p14:creationId xmlns:p14="http://schemas.microsoft.com/office/powerpoint/2010/main" val="2761578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png"/><Relationship Id="rId5" Type="http://schemas.openxmlformats.org/officeDocument/2006/relationships/image" Target="../media/image3.png"/><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chart" Target="../charts/chart1.xml"/><Relationship Id="rId5" Type="http://schemas.openxmlformats.org/officeDocument/2006/relationships/image" Target="../media/image18.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9.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image" Target="../media/image16.png"/><Relationship Id="rId5" Type="http://schemas.openxmlformats.org/officeDocument/2006/relationships/oleObject" Target="../embeddings/Microsoft_Excel_97_-_2004_Worksheet1.xls"/><Relationship Id="rId6" Type="http://schemas.openxmlformats.org/officeDocument/2006/relationships/image" Target="../media/image2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4.jpeg"/><Relationship Id="rId5" Type="http://schemas.openxmlformats.org/officeDocument/2006/relationships/image" Target="../media/image25.pn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 Id="rId3"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21.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8.png"/><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29.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30.png"/><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jpeg"/><Relationship Id="rId5" Type="http://schemas.openxmlformats.org/officeDocument/2006/relationships/image" Target="../media/image37.png"/><Relationship Id="rId6" Type="http://schemas.openxmlformats.org/officeDocument/2006/relationships/image" Target="../media/image38.png"/><Relationship Id="rId7" Type="http://schemas.openxmlformats.org/officeDocument/2006/relationships/image" Target="../media/image39.png"/><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0.png"/><Relationship Id="rId5" Type="http://schemas.openxmlformats.org/officeDocument/2006/relationships/image" Target="../media/image41.png"/><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32.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jpg"/><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33.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5.png"/><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6.jpe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47.jpe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hyperlink" Target="http://www.naddi.org" TargetMode="External"/><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 Id="rId3" Type="http://schemas.openxmlformats.org/officeDocument/2006/relationships/image" Target="../media/image16.png"/></Relationships>
</file>

<file path=ppt/slides/_rels/slide38.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51.png"/><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52.gif"/><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53.png"/><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42.xml.rels><?xml version="1.0" encoding="UTF-8" standalone="yes"?>
<Relationships xmlns="http://schemas.openxmlformats.org/package/2006/relationships"><Relationship Id="rId3" Type="http://schemas.openxmlformats.org/officeDocument/2006/relationships/image" Target="../media/image54.png"/><Relationship Id="rId4" Type="http://schemas.openxmlformats.org/officeDocument/2006/relationships/image" Target="../media/image6.png"/><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7.png"/><Relationship Id="rId5" Type="http://schemas.openxmlformats.org/officeDocument/2006/relationships/image" Target="../media/image8.pn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4" Type="http://schemas.openxmlformats.org/officeDocument/2006/relationships/image" Target="../media/image10.pn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4" Type="http://schemas.openxmlformats.org/officeDocument/2006/relationships/image" Target="../media/image17.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294967295"/>
          </p:nvPr>
        </p:nvSpPr>
        <p:spPr>
          <a:xfrm>
            <a:off x="7010400" y="6356350"/>
            <a:ext cx="2133600" cy="365125"/>
          </a:xfrm>
          <a:prstGeom prst="rect">
            <a:avLst/>
          </a:prstGeom>
        </p:spPr>
        <p:txBody>
          <a:bodyPr>
            <a:normAutofit/>
          </a:bodyPr>
          <a:lstStyle/>
          <a:p>
            <a:pPr fontAlgn="auto">
              <a:spcBef>
                <a:spcPts val="0"/>
              </a:spcBef>
              <a:spcAft>
                <a:spcPts val="0"/>
              </a:spcAft>
              <a:defRPr/>
            </a:pPr>
            <a:fld id="{8694600A-B316-4B47-A9C0-8785A2100C5F}" type="slidenum">
              <a:rPr lang="en-US">
                <a:latin typeface="+mn-lt"/>
                <a:cs typeface="+mn-cs"/>
              </a:rPr>
              <a:pPr fontAlgn="auto">
                <a:spcBef>
                  <a:spcPts val="0"/>
                </a:spcBef>
                <a:spcAft>
                  <a:spcPts val="0"/>
                </a:spcAft>
                <a:defRPr/>
              </a:pPr>
              <a:t>1</a:t>
            </a:fld>
            <a:endParaRPr lang="en-US" dirty="0">
              <a:latin typeface="+mn-lt"/>
              <a:cs typeface="+mn-cs"/>
            </a:endParaRPr>
          </a:p>
        </p:txBody>
      </p:sp>
      <p:pic>
        <p:nvPicPr>
          <p:cNvPr id="9219" name="Picture 2" descr="F:\DCIM\100CANON\IMG_2249.JPG"/>
          <p:cNvPicPr>
            <a:picLocks noChangeAspect="1" noChangeArrowheads="1"/>
          </p:cNvPicPr>
          <p:nvPr/>
        </p:nvPicPr>
        <p:blipFill>
          <a:blip r:embed="rId3">
            <a:lum contrast="1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12"/>
          <p:cNvPicPr>
            <a:picLocks noChangeAspect="1"/>
          </p:cNvPicPr>
          <p:nvPr/>
        </p:nvPicPr>
        <p:blipFill>
          <a:blip r:embed="rId4" cstate="print">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0" y="0"/>
            <a:ext cx="3544888" cy="30194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4605143" y="4792177"/>
            <a:ext cx="435775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r" eaLnBrk="1" hangingPunct="1"/>
            <a:r>
              <a:rPr lang="en-US" sz="2400" dirty="0">
                <a:solidFill>
                  <a:srgbClr val="FFFFFF"/>
                </a:solidFill>
              </a:rPr>
              <a:t>Fred Wells Brason II</a:t>
            </a:r>
          </a:p>
          <a:p>
            <a:pPr algn="r" eaLnBrk="1" hangingPunct="1"/>
            <a:r>
              <a:rPr lang="en-US" sz="2400" dirty="0" smtClean="0">
                <a:solidFill>
                  <a:srgbClr val="FFFFFF"/>
                </a:solidFill>
              </a:rPr>
              <a:t>www.projectlazarus.org</a:t>
            </a:r>
          </a:p>
          <a:p>
            <a:pPr algn="r" eaLnBrk="1" hangingPunct="1"/>
            <a:r>
              <a:rPr lang="en-US" sz="2400" dirty="0" smtClean="0">
                <a:solidFill>
                  <a:srgbClr val="FFFFFF"/>
                </a:solidFill>
              </a:rPr>
              <a:t>Dr. Mike Lancaster</a:t>
            </a:r>
          </a:p>
          <a:p>
            <a:pPr algn="r" eaLnBrk="1" hangingPunct="1"/>
            <a:r>
              <a:rPr lang="en-US" sz="2400" dirty="0" err="1" smtClean="0">
                <a:solidFill>
                  <a:srgbClr val="FFFFFF"/>
                </a:solidFill>
              </a:rPr>
              <a:t>www.communitycarenc.org</a:t>
            </a:r>
            <a:endParaRPr lang="en-US" sz="2400" dirty="0">
              <a:solidFill>
                <a:srgbClr val="FFFFFF"/>
              </a:solidFill>
            </a:endParaRPr>
          </a:p>
        </p:txBody>
      </p:sp>
      <p:pic>
        <p:nvPicPr>
          <p:cNvPr id="9222" name="Picture 5" descr="http://projectlazarus.org/sites/default/files/images/ccncheader-logo.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2825" y="214314"/>
            <a:ext cx="2670175" cy="15721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1000" y="2658790"/>
            <a:ext cx="8610600" cy="954107"/>
          </a:xfrm>
          <a:prstGeom prst="rect">
            <a:avLst/>
          </a:prstGeom>
        </p:spPr>
        <p:txBody>
          <a:bodyPr wrap="square">
            <a:spAutoFit/>
          </a:bodyPr>
          <a:lstStyle/>
          <a:p>
            <a:pPr algn="ctr"/>
            <a:r>
              <a:rPr lang="en-US" sz="2800" i="1" dirty="0" smtClean="0">
                <a:solidFill>
                  <a:schemeClr val="bg1"/>
                </a:solidFill>
              </a:rPr>
              <a:t>Community Perspective on Pain Management</a:t>
            </a:r>
          </a:p>
          <a:p>
            <a:pPr algn="ctr"/>
            <a:r>
              <a:rPr lang="en-US" sz="2800" i="1" dirty="0" smtClean="0">
                <a:solidFill>
                  <a:schemeClr val="bg1"/>
                </a:solidFill>
              </a:rPr>
              <a:t>and Prescription Opioid </a:t>
            </a:r>
            <a:r>
              <a:rPr lang="en-US" sz="2800" i="1" smtClean="0">
                <a:solidFill>
                  <a:schemeClr val="bg1"/>
                </a:solidFill>
              </a:rPr>
              <a:t>Overdose Prevention</a:t>
            </a:r>
            <a:endParaRPr lang="en-US" sz="2800" i="1" dirty="0" smtClean="0">
              <a:solidFill>
                <a:schemeClr val="bg1"/>
              </a:solidFill>
            </a:endParaRPr>
          </a:p>
        </p:txBody>
      </p:sp>
    </p:spTree>
    <p:extLst>
      <p:ext uri="{BB962C8B-B14F-4D97-AF65-F5344CB8AC3E}">
        <p14:creationId xmlns:p14="http://schemas.microsoft.com/office/powerpoint/2010/main" val="37449231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3" y="99423"/>
            <a:ext cx="8974641" cy="6622375"/>
          </a:xfrm>
          <a:prstGeom prst="rect">
            <a:avLst/>
          </a:prstGeom>
        </p:spPr>
      </p:pic>
      <p:sp>
        <p:nvSpPr>
          <p:cNvPr id="6" name="TextBox 5"/>
          <p:cNvSpPr txBox="1"/>
          <p:nvPr/>
        </p:nvSpPr>
        <p:spPr>
          <a:xfrm>
            <a:off x="4620410" y="144090"/>
            <a:ext cx="1833962" cy="369332"/>
          </a:xfrm>
          <a:prstGeom prst="rect">
            <a:avLst/>
          </a:prstGeom>
          <a:noFill/>
        </p:spPr>
        <p:txBody>
          <a:bodyPr wrap="none" rtlCol="0">
            <a:spAutoFit/>
          </a:bodyPr>
          <a:lstStyle/>
          <a:p>
            <a:r>
              <a:rPr lang="en-US" dirty="0" smtClean="0">
                <a:solidFill>
                  <a:srgbClr val="000000"/>
                </a:solidFill>
                <a:latin typeface="Myriad Pro"/>
                <a:cs typeface="Myriad Pro"/>
              </a:rPr>
              <a:t>Overdose Deaths</a:t>
            </a:r>
            <a:endParaRPr lang="en-US" dirty="0">
              <a:solidFill>
                <a:srgbClr val="000000"/>
              </a:solidFill>
              <a:latin typeface="Myriad Pro"/>
              <a:cs typeface="Myriad Pro"/>
            </a:endParaRPr>
          </a:p>
        </p:txBody>
      </p:sp>
      <p:sp>
        <p:nvSpPr>
          <p:cNvPr id="8" name="Title 1"/>
          <p:cNvSpPr txBox="1">
            <a:spLocks/>
          </p:cNvSpPr>
          <p:nvPr/>
        </p:nvSpPr>
        <p:spPr>
          <a:xfrm>
            <a:off x="1065903" y="707399"/>
            <a:ext cx="7777612" cy="1143000"/>
          </a:xfrm>
          <a:prstGeom prst="rect">
            <a:avLst/>
          </a:prstGeom>
        </p:spPr>
        <p:txBody>
          <a:bodyP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2400" dirty="0" smtClean="0"/>
              <a:t>A decade of fatal unintentional poisonings*: mortality rates of NC residents, 2001-2011**</a:t>
            </a:r>
            <a:endParaRPr lang="en-US" sz="2400" dirty="0"/>
          </a:p>
        </p:txBody>
      </p:sp>
      <p:graphicFrame>
        <p:nvGraphicFramePr>
          <p:cNvPr id="9" name="Content Placeholder 4"/>
          <p:cNvGraphicFramePr>
            <a:graphicFrameLocks/>
          </p:cNvGraphicFramePr>
          <p:nvPr>
            <p:extLst>
              <p:ext uri="{D42A27DB-BD31-4B8C-83A1-F6EECF244321}">
                <p14:modId xmlns:p14="http://schemas.microsoft.com/office/powerpoint/2010/main" val="2099190553"/>
              </p:ext>
            </p:extLst>
          </p:nvPr>
        </p:nvGraphicFramePr>
        <p:xfrm>
          <a:off x="1061588" y="1852876"/>
          <a:ext cx="7059524" cy="372346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rot="16200000">
            <a:off x="-801148" y="3453075"/>
            <a:ext cx="3356139" cy="369332"/>
          </a:xfrm>
          <a:prstGeom prst="rect">
            <a:avLst/>
          </a:prstGeom>
          <a:noFill/>
        </p:spPr>
        <p:txBody>
          <a:bodyPr wrap="square" rtlCol="0">
            <a:spAutoFit/>
          </a:bodyPr>
          <a:lstStyle/>
          <a:p>
            <a:r>
              <a:rPr lang="en-US" dirty="0" smtClean="0"/>
              <a:t>Deaths per 100,000 population</a:t>
            </a:r>
            <a:endParaRPr lang="en-US" dirty="0"/>
          </a:p>
        </p:txBody>
      </p:sp>
      <p:sp>
        <p:nvSpPr>
          <p:cNvPr id="11" name="TextBox 10"/>
          <p:cNvSpPr txBox="1"/>
          <p:nvPr/>
        </p:nvSpPr>
        <p:spPr>
          <a:xfrm>
            <a:off x="759505" y="6064540"/>
            <a:ext cx="7728906" cy="553998"/>
          </a:xfrm>
          <a:prstGeom prst="rect">
            <a:avLst/>
          </a:prstGeom>
          <a:noFill/>
        </p:spPr>
        <p:txBody>
          <a:bodyPr wrap="square" rtlCol="0">
            <a:spAutoFit/>
          </a:bodyPr>
          <a:lstStyle/>
          <a:p>
            <a:r>
              <a:rPr lang="en-US" sz="1000" dirty="0" smtClean="0"/>
              <a:t>*Source: NC State Center for Health Statistics; annually prepared reports on fatal unintentional (X40-X44) and undetermined intent (Y10-Y19) poisonings; 2001-2009 mortality rates based on bridged population estimates; 2010-2011 rates based on US Census data.  ^ Data for 2011 are preliminary and may be an underestimate of the true mortality rate..</a:t>
            </a:r>
            <a:endParaRPr lang="en-US" sz="1000" dirty="0"/>
          </a:p>
        </p:txBody>
      </p:sp>
      <p:pic>
        <p:nvPicPr>
          <p:cNvPr id="12" name="Picture 12"/>
          <p:cNvPicPr>
            <a:picLocks noChangeAspect="1"/>
          </p:cNvPicPr>
          <p:nvPr/>
        </p:nvPicPr>
        <p:blipFill>
          <a:blip r:embed="rId5" cstate="print">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95053" y="705370"/>
            <a:ext cx="1177290" cy="1002779"/>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5552622"/>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9" y="99422"/>
            <a:ext cx="8974641" cy="6622375"/>
          </a:xfrm>
          <a:prstGeom prst="rect">
            <a:avLst/>
          </a:prstGeom>
        </p:spPr>
      </p:pic>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10" name="Title 1"/>
          <p:cNvSpPr txBox="1">
            <a:spLocks/>
          </p:cNvSpPr>
          <p:nvPr/>
        </p:nvSpPr>
        <p:spPr>
          <a:xfrm>
            <a:off x="386179" y="671149"/>
            <a:ext cx="8229600" cy="1143000"/>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363">
              <a:defRPr/>
            </a:pPr>
            <a:r>
              <a:rPr lang="en-US" sz="3600" smtClean="0"/>
              <a:t>Cost of Hospitalizations for Unintentional Poisonings: NC, 2008</a:t>
            </a:r>
            <a:endParaRPr lang="en-US" sz="3600" dirty="0"/>
          </a:p>
        </p:txBody>
      </p:sp>
      <p:sp>
        <p:nvSpPr>
          <p:cNvPr id="11" name="Content Placeholder 2"/>
          <p:cNvSpPr txBox="1">
            <a:spLocks/>
          </p:cNvSpPr>
          <p:nvPr/>
        </p:nvSpPr>
        <p:spPr>
          <a:xfrm>
            <a:off x="386179" y="1844311"/>
            <a:ext cx="8229600" cy="4648200"/>
          </a:xfrm>
          <a:prstGeom prst="rect">
            <a:avLst/>
          </a:prstGeom>
        </p:spPr>
        <p:txBody>
          <a:bodyPr rtlCol="0">
            <a:normAutofit fontScale="850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363">
              <a:defRPr/>
            </a:pPr>
            <a:r>
              <a:rPr lang="en-US" dirty="0" smtClean="0"/>
              <a:t>Average cost of inpatient hospitalizations </a:t>
            </a:r>
          </a:p>
          <a:p>
            <a:pPr marL="0" indent="0" defTabSz="914363">
              <a:buFontTx/>
              <a:buNone/>
              <a:defRPr/>
            </a:pPr>
            <a:r>
              <a:rPr lang="en-US" dirty="0" smtClean="0"/>
              <a:t>	for an opioid poisoning*: 		     </a:t>
            </a:r>
            <a:r>
              <a:rPr lang="en-US" b="1" dirty="0" smtClean="0">
                <a:solidFill>
                  <a:schemeClr val="accent2">
                    <a:lumMod val="75000"/>
                  </a:schemeClr>
                </a:solidFill>
              </a:rPr>
              <a:t>$16,970.</a:t>
            </a:r>
          </a:p>
          <a:p>
            <a:pPr defTabSz="914363">
              <a:defRPr/>
            </a:pPr>
            <a:r>
              <a:rPr lang="en-US" dirty="0" smtClean="0"/>
              <a:t>Number of hospitalizations for unintentional </a:t>
            </a:r>
          </a:p>
          <a:p>
            <a:pPr marL="0" indent="0" defTabSz="914363">
              <a:buFontTx/>
              <a:buNone/>
              <a:defRPr/>
            </a:pPr>
            <a:r>
              <a:rPr lang="en-US" dirty="0" smtClean="0"/>
              <a:t>	and undetermined intent poisonings**:   </a:t>
            </a:r>
            <a:r>
              <a:rPr lang="en-US" b="1" dirty="0" smtClean="0">
                <a:solidFill>
                  <a:schemeClr val="accent2">
                    <a:lumMod val="75000"/>
                  </a:schemeClr>
                </a:solidFill>
              </a:rPr>
              <a:t>5,833</a:t>
            </a:r>
          </a:p>
          <a:p>
            <a:pPr defTabSz="914363">
              <a:buFontTx/>
              <a:buNone/>
              <a:defRPr/>
            </a:pPr>
            <a:endParaRPr lang="en-US" dirty="0" smtClean="0"/>
          </a:p>
          <a:p>
            <a:pPr defTabSz="914363">
              <a:defRPr/>
            </a:pPr>
            <a:r>
              <a:rPr lang="en-US" sz="4300" dirty="0" smtClean="0"/>
              <a:t>Estimated costs in 2008: </a:t>
            </a:r>
            <a:r>
              <a:rPr lang="en-US" sz="4300" b="1" dirty="0" smtClean="0">
                <a:solidFill>
                  <a:schemeClr val="accent2">
                    <a:lumMod val="75000"/>
                  </a:schemeClr>
                </a:solidFill>
              </a:rPr>
              <a:t>$98,986,010</a:t>
            </a:r>
          </a:p>
          <a:p>
            <a:pPr defTabSz="914363">
              <a:defRPr/>
            </a:pPr>
            <a:endParaRPr lang="en-US" dirty="0" smtClean="0"/>
          </a:p>
          <a:p>
            <a:pPr defTabSz="914363">
              <a:buFontTx/>
              <a:buNone/>
              <a:defRPr/>
            </a:pPr>
            <a:r>
              <a:rPr lang="en-US" dirty="0" smtClean="0"/>
              <a:t>Does not include costs for hospitalized substance abuse</a:t>
            </a:r>
          </a:p>
          <a:p>
            <a:pPr defTabSz="914363">
              <a:buFontTx/>
              <a:buNone/>
              <a:defRPr/>
            </a:pPr>
            <a:r>
              <a:rPr lang="en-US" sz="1900" dirty="0" smtClean="0"/>
              <a:t>*Agency for Healthcare Research and Quality</a:t>
            </a:r>
          </a:p>
          <a:p>
            <a:pPr defTabSz="914363">
              <a:buFontTx/>
              <a:buNone/>
              <a:defRPr/>
            </a:pPr>
            <a:r>
              <a:rPr lang="en-US" sz="1900" dirty="0" smtClean="0"/>
              <a:t>** NC State Center for Health Statistics, data analyzed and prepared by K. Harmon, Injury and Violence Prevention Branch, DPH, 01_19_2011</a:t>
            </a:r>
          </a:p>
          <a:p>
            <a:pPr defTabSz="914363">
              <a:buFont typeface="Arial" charset="0"/>
              <a:buChar char="•"/>
              <a:defRPr/>
            </a:pPr>
            <a:endParaRPr lang="en-US" dirty="0"/>
          </a:p>
        </p:txBody>
      </p:sp>
    </p:spTree>
    <p:extLst>
      <p:ext uri="{BB962C8B-B14F-4D97-AF65-F5344CB8AC3E}">
        <p14:creationId xmlns:p14="http://schemas.microsoft.com/office/powerpoint/2010/main" val="85109193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3" y="99423"/>
            <a:ext cx="8974641" cy="6622375"/>
          </a:xfrm>
          <a:prstGeom prst="rect">
            <a:avLst/>
          </a:prstGeom>
        </p:spPr>
      </p:pic>
      <p:sp>
        <p:nvSpPr>
          <p:cNvPr id="4" name="TextBox 3"/>
          <p:cNvSpPr txBox="1"/>
          <p:nvPr/>
        </p:nvSpPr>
        <p:spPr>
          <a:xfrm>
            <a:off x="356992" y="746164"/>
            <a:ext cx="8334423" cy="923330"/>
          </a:xfrm>
          <a:prstGeom prst="rect">
            <a:avLst/>
          </a:prstGeom>
          <a:noFill/>
        </p:spPr>
        <p:txBody>
          <a:bodyPr wrap="square" rtlCol="0">
            <a:spAutoFit/>
          </a:bodyPr>
          <a:lstStyle/>
          <a:p>
            <a:pPr algn="ctr"/>
            <a:r>
              <a:rPr lang="en-US" dirty="0"/>
              <a:t>D</a:t>
            </a:r>
            <a:r>
              <a:rPr lang="en-US" dirty="0" smtClean="0"/>
              <a:t>ifferences in opioid availability suggest complex phenomena that are independent of pharmacology. Large </a:t>
            </a:r>
            <a:r>
              <a:rPr lang="en-US" dirty="0"/>
              <a:t>cities have relatively fewer people receiving opioids than small </a:t>
            </a:r>
            <a:r>
              <a:rPr lang="en-US" dirty="0" smtClean="0"/>
              <a:t>counties. </a:t>
            </a:r>
            <a:r>
              <a:rPr lang="en-US" dirty="0"/>
              <a:t>A</a:t>
            </a:r>
            <a:r>
              <a:rPr lang="en-US" dirty="0" smtClean="0"/>
              <a:t>reas </a:t>
            </a:r>
            <a:r>
              <a:rPr lang="en-US" dirty="0"/>
              <a:t>with the highest opioid prescribing also have the highest </a:t>
            </a:r>
            <a:r>
              <a:rPr lang="en-US" dirty="0" smtClean="0"/>
              <a:t>poverty.</a:t>
            </a:r>
          </a:p>
        </p:txBody>
      </p:sp>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9" name="TextBox 8"/>
          <p:cNvSpPr txBox="1"/>
          <p:nvPr/>
        </p:nvSpPr>
        <p:spPr>
          <a:xfrm>
            <a:off x="6703024" y="6365849"/>
            <a:ext cx="2161770" cy="276999"/>
          </a:xfrm>
          <a:prstGeom prst="rect">
            <a:avLst/>
          </a:prstGeom>
          <a:noFill/>
        </p:spPr>
        <p:txBody>
          <a:bodyPr wrap="none" rtlCol="0">
            <a:spAutoFit/>
          </a:bodyPr>
          <a:lstStyle/>
          <a:p>
            <a:r>
              <a:rPr lang="en-US" sz="1200" dirty="0" smtClean="0"/>
              <a:t>Source: NC CSRS and US Census</a:t>
            </a:r>
            <a:endParaRPr lang="en-US" sz="1200" dirty="0"/>
          </a:p>
        </p:txBody>
      </p:sp>
      <p:pic>
        <p:nvPicPr>
          <p:cNvPr id="10" name="Picture 9" descr="Wilkes percent of recipients (2008-2010) with county siz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168" y="1757338"/>
            <a:ext cx="6805650" cy="45305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2045210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53" y="99423"/>
            <a:ext cx="8974641" cy="6622375"/>
          </a:xfrm>
          <a:prstGeom prst="rect">
            <a:avLst/>
          </a:prstGeom>
        </p:spPr>
      </p:pic>
      <p:sp>
        <p:nvSpPr>
          <p:cNvPr id="6" name="TextBox 5"/>
          <p:cNvSpPr txBox="1"/>
          <p:nvPr/>
        </p:nvSpPr>
        <p:spPr>
          <a:xfrm>
            <a:off x="4620410" y="144090"/>
            <a:ext cx="2046329" cy="369332"/>
          </a:xfrm>
          <a:prstGeom prst="rect">
            <a:avLst/>
          </a:prstGeom>
          <a:noFill/>
        </p:spPr>
        <p:txBody>
          <a:bodyPr wrap="none" rtlCol="0">
            <a:spAutoFit/>
          </a:bodyPr>
          <a:lstStyle/>
          <a:p>
            <a:r>
              <a:rPr lang="en-US" dirty="0" smtClean="0">
                <a:latin typeface="Myriad Pro"/>
                <a:cs typeface="Myriad Pro"/>
              </a:rPr>
              <a:t>Prescription Source</a:t>
            </a:r>
            <a:endParaRPr lang="en-US" dirty="0">
              <a:latin typeface="Myriad Pro"/>
              <a:cs typeface="Myriad Pro"/>
            </a:endParaRPr>
          </a:p>
        </p:txBody>
      </p:sp>
      <p:sp>
        <p:nvSpPr>
          <p:cNvPr id="9" name="TextBox 8"/>
          <p:cNvSpPr txBox="1"/>
          <p:nvPr/>
        </p:nvSpPr>
        <p:spPr>
          <a:xfrm>
            <a:off x="754064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11" name="Title 1"/>
          <p:cNvSpPr txBox="1">
            <a:spLocks/>
          </p:cNvSpPr>
          <p:nvPr/>
        </p:nvSpPr>
        <p:spPr>
          <a:xfrm>
            <a:off x="177552" y="696612"/>
            <a:ext cx="8892141" cy="826194"/>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363">
              <a:defRPr/>
            </a:pPr>
            <a:r>
              <a:rPr lang="en-US" sz="2800" dirty="0" smtClean="0"/>
              <a:t>Source of illicit drugs in Americans    age 12 or older: 2010*</a:t>
            </a:r>
            <a:endParaRPr lang="en-US" sz="2800" dirty="0"/>
          </a:p>
        </p:txBody>
      </p:sp>
      <p:graphicFrame>
        <p:nvGraphicFramePr>
          <p:cNvPr id="12" name="Content Placeholder 3"/>
          <p:cNvGraphicFramePr>
            <a:graphicFrameLocks/>
          </p:cNvGraphicFramePr>
          <p:nvPr>
            <p:extLst>
              <p:ext uri="{D42A27DB-BD31-4B8C-83A1-F6EECF244321}">
                <p14:modId xmlns:p14="http://schemas.microsoft.com/office/powerpoint/2010/main" val="2127654660"/>
              </p:ext>
            </p:extLst>
          </p:nvPr>
        </p:nvGraphicFramePr>
        <p:xfrm>
          <a:off x="838200" y="1412873"/>
          <a:ext cx="7848599" cy="4759325"/>
        </p:xfrm>
        <a:graphic>
          <a:graphicData uri="http://schemas.openxmlformats.org/presentationml/2006/ole">
            <mc:AlternateContent xmlns:mc="http://schemas.openxmlformats.org/markup-compatibility/2006">
              <mc:Choice xmlns:v="urn:schemas-microsoft-com:vml" Requires="v">
                <p:oleObj spid="_x0000_s1039" name="Worksheet" r:id="rId5" imgW="8327858" imgH="4627265" progId="Excel.Sheet.8">
                  <p:embed/>
                </p:oleObj>
              </mc:Choice>
              <mc:Fallback>
                <p:oleObj name="Worksheet" r:id="rId5" imgW="8327858" imgH="4627265" progId="Excel.Sheet.8">
                  <p:embed/>
                  <p:pic>
                    <p:nvPicPr>
                      <p:cNvPr id="0" name=""/>
                      <p:cNvPicPr>
                        <a:picLocks noGrp="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8200" y="1412873"/>
                        <a:ext cx="7848599" cy="4759325"/>
                      </a:xfrm>
                      <a:prstGeom prst="rect">
                        <a:avLst/>
                      </a:prstGeom>
                      <a:noFill/>
                      <a:ln>
                        <a:noFill/>
                      </a:ln>
                      <a:extLst/>
                    </p:spPr>
                  </p:pic>
                </p:oleObj>
              </mc:Fallback>
            </mc:AlternateContent>
          </a:graphicData>
        </a:graphic>
      </p:graphicFrame>
      <p:sp>
        <p:nvSpPr>
          <p:cNvPr id="13" name="TextBox 4"/>
          <p:cNvSpPr txBox="1">
            <a:spLocks noChangeArrowheads="1"/>
          </p:cNvSpPr>
          <p:nvPr/>
        </p:nvSpPr>
        <p:spPr bwMode="auto">
          <a:xfrm>
            <a:off x="1905000" y="4648199"/>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000"/>
              <a:t>Bought from friend or relative, 11.4%</a:t>
            </a:r>
          </a:p>
        </p:txBody>
      </p:sp>
      <p:sp>
        <p:nvSpPr>
          <p:cNvPr id="14" name="TextBox 5"/>
          <p:cNvSpPr txBox="1">
            <a:spLocks noChangeArrowheads="1"/>
          </p:cNvSpPr>
          <p:nvPr/>
        </p:nvSpPr>
        <p:spPr bwMode="auto">
          <a:xfrm>
            <a:off x="1447800" y="4190999"/>
            <a:ext cx="12954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000"/>
              <a:t>Took from friend or relative, 4.8%</a:t>
            </a:r>
          </a:p>
        </p:txBody>
      </p:sp>
      <p:sp>
        <p:nvSpPr>
          <p:cNvPr id="15" name="TextBox 6"/>
          <p:cNvSpPr txBox="1">
            <a:spLocks noChangeArrowheads="1"/>
          </p:cNvSpPr>
          <p:nvPr/>
        </p:nvSpPr>
        <p:spPr bwMode="auto">
          <a:xfrm>
            <a:off x="1219200" y="3487737"/>
            <a:ext cx="15240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000" dirty="0"/>
              <a:t>Some other way, 4.2%</a:t>
            </a:r>
          </a:p>
        </p:txBody>
      </p:sp>
      <p:sp>
        <p:nvSpPr>
          <p:cNvPr id="16" name="TextBox 7"/>
          <p:cNvSpPr txBox="1">
            <a:spLocks noChangeArrowheads="1"/>
          </p:cNvSpPr>
          <p:nvPr/>
        </p:nvSpPr>
        <p:spPr bwMode="auto">
          <a:xfrm>
            <a:off x="1219200" y="3733799"/>
            <a:ext cx="16002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000"/>
              <a:t>Bought from drug dealer or other stranger, 4.4%</a:t>
            </a:r>
          </a:p>
        </p:txBody>
      </p:sp>
      <p:sp>
        <p:nvSpPr>
          <p:cNvPr id="17" name="TextBox 8"/>
          <p:cNvSpPr txBox="1">
            <a:spLocks noChangeArrowheads="1"/>
          </p:cNvSpPr>
          <p:nvPr/>
        </p:nvSpPr>
        <p:spPr bwMode="auto">
          <a:xfrm>
            <a:off x="457200" y="5048249"/>
            <a:ext cx="1219200" cy="1262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100"/>
              <a:t>*Source: 2010 National Survey on Drug Use and Health. SAMHSA </a:t>
            </a:r>
            <a:r>
              <a:rPr lang="en-US" sz="800"/>
              <a:t>http://www.samhsa.gov/samhsaNewsletter/Volume_19_Number_3/surveyshows.aspx</a:t>
            </a:r>
            <a:endParaRPr lang="en-US" sz="1100"/>
          </a:p>
        </p:txBody>
      </p:sp>
      <p:sp>
        <p:nvSpPr>
          <p:cNvPr id="18" name="TextBox 10"/>
          <p:cNvSpPr txBox="1">
            <a:spLocks noChangeArrowheads="1"/>
          </p:cNvSpPr>
          <p:nvPr/>
        </p:nvSpPr>
        <p:spPr bwMode="auto">
          <a:xfrm>
            <a:off x="1333500" y="1676399"/>
            <a:ext cx="14859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800" dirty="0"/>
              <a:t>From multiple doctors, 2.1%</a:t>
            </a:r>
          </a:p>
        </p:txBody>
      </p:sp>
      <p:cxnSp>
        <p:nvCxnSpPr>
          <p:cNvPr id="19" name="Straight Arrow Connector 18"/>
          <p:cNvCxnSpPr/>
          <p:nvPr/>
        </p:nvCxnSpPr>
        <p:spPr>
          <a:xfrm>
            <a:off x="2552700" y="2057399"/>
            <a:ext cx="7239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667000" y="1784349"/>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1" name="TextBox 19"/>
          <p:cNvSpPr txBox="1">
            <a:spLocks noChangeArrowheads="1"/>
          </p:cNvSpPr>
          <p:nvPr/>
        </p:nvSpPr>
        <p:spPr bwMode="auto">
          <a:xfrm>
            <a:off x="4876800" y="1752599"/>
            <a:ext cx="19050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000" dirty="0"/>
              <a:t>Wrote fake prescription, 0.2%</a:t>
            </a:r>
          </a:p>
        </p:txBody>
      </p:sp>
      <p:cxnSp>
        <p:nvCxnSpPr>
          <p:cNvPr id="22" name="Straight Arrow Connector 21"/>
          <p:cNvCxnSpPr>
            <a:stCxn id="21" idx="1"/>
          </p:cNvCxnSpPr>
          <p:nvPr/>
        </p:nvCxnSpPr>
        <p:spPr>
          <a:xfrm flipH="1" flipV="1">
            <a:off x="3352800" y="1876424"/>
            <a:ext cx="1524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09600" y="3581399"/>
            <a:ext cx="0" cy="152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609600" y="3733799"/>
            <a:ext cx="4572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6"/>
          <p:cNvSpPr txBox="1">
            <a:spLocks noChangeArrowheads="1"/>
          </p:cNvSpPr>
          <p:nvPr/>
        </p:nvSpPr>
        <p:spPr bwMode="auto">
          <a:xfrm>
            <a:off x="5829300" y="2209800"/>
            <a:ext cx="2628900" cy="415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200" dirty="0"/>
              <a:t>2010 NATIONAL SURVEY ON DRUG USE AND HEALTH SHOWS RISE IN ILLICIT DRUG USE. </a:t>
            </a:r>
          </a:p>
          <a:p>
            <a:pPr eaLnBrk="1" hangingPunct="1"/>
            <a:endParaRPr lang="en-US" sz="1200" dirty="0"/>
          </a:p>
          <a:p>
            <a:pPr eaLnBrk="1" hangingPunct="1"/>
            <a:r>
              <a:rPr lang="en-US" sz="1200" dirty="0"/>
              <a:t>In 2010, 22.6 million Americans, age 12 or older, (8.9% of the population) reported having used an illicit drug in the past 12 months. </a:t>
            </a:r>
          </a:p>
          <a:p>
            <a:pPr eaLnBrk="1" hangingPunct="1"/>
            <a:endParaRPr lang="en-US" sz="1200" dirty="0"/>
          </a:p>
          <a:p>
            <a:pPr eaLnBrk="1" hangingPunct="1"/>
            <a:r>
              <a:rPr lang="en-US" sz="1200" dirty="0"/>
              <a:t>The percentage of youths, ages 18 to 25, who reported using drugs for non-medical reasons increased from 19.6% in 2008 to 21.5% in 2010.                             </a:t>
            </a:r>
          </a:p>
          <a:p>
            <a:pPr eaLnBrk="1" hangingPunct="1"/>
            <a:r>
              <a:rPr lang="en-US" sz="1200" dirty="0"/>
              <a:t> </a:t>
            </a:r>
          </a:p>
          <a:p>
            <a:pPr eaLnBrk="1" hangingPunct="1"/>
            <a:r>
              <a:rPr lang="en-US" sz="1200" dirty="0"/>
              <a:t>In 2010, 23.1 million Americans,  age 12 or older, needed treatment for substance abuse but only 2.6 million (11.2 %) received treatment. </a:t>
            </a:r>
          </a:p>
          <a:p>
            <a:pPr eaLnBrk="1" hangingPunct="1"/>
            <a:endParaRPr lang="en-US" sz="1200" dirty="0"/>
          </a:p>
          <a:p>
            <a:pPr eaLnBrk="1" hangingPunct="1"/>
            <a:endParaRPr lang="en-US" sz="1200" dirty="0"/>
          </a:p>
          <a:p>
            <a:pPr eaLnBrk="1" hangingPunct="1"/>
            <a:endParaRPr lang="en-US" sz="1200" dirty="0"/>
          </a:p>
          <a:p>
            <a:pPr eaLnBrk="1" hangingPunct="1"/>
            <a:endParaRPr lang="en-US" sz="1200" dirty="0"/>
          </a:p>
        </p:txBody>
      </p:sp>
    </p:spTree>
    <p:extLst>
      <p:ext uri="{BB962C8B-B14F-4D97-AF65-F5344CB8AC3E}">
        <p14:creationId xmlns:p14="http://schemas.microsoft.com/office/powerpoint/2010/main" val="422782653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5" descr="Elephant in the Living Ro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957513"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9" name="Picture 6" descr="Elephant in the Living Room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1905000"/>
            <a:ext cx="29781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0" name="Picture 7" descr="Elephant in the Living Room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70588" y="2667000"/>
            <a:ext cx="3173412"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04867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3089" y="99422"/>
            <a:ext cx="8974641" cy="6622375"/>
          </a:xfrm>
          <a:prstGeom prst="rect">
            <a:avLst/>
          </a:prstGeom>
        </p:spPr>
      </p:pic>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8" name="Title 1"/>
          <p:cNvSpPr txBox="1">
            <a:spLocks/>
          </p:cNvSpPr>
          <p:nvPr/>
        </p:nvSpPr>
        <p:spPr>
          <a:xfrm>
            <a:off x="457200" y="872395"/>
            <a:ext cx="8382000" cy="1329595"/>
          </a:xfrm>
          <a:prstGeom prst="rect">
            <a:avLst/>
          </a:prstGeom>
        </p:spPr>
        <p:txBody>
          <a:bodyPr>
            <a:normAutofit fontScale="975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defRPr/>
            </a:pPr>
            <a:r>
              <a:rPr lang="en-US" b="1" dirty="0" smtClean="0">
                <a:solidFill>
                  <a:schemeClr val="tx2">
                    <a:lumMod val="75000"/>
                  </a:schemeClr>
                </a:solidFill>
                <a:effectLst>
                  <a:outerShdw blurRad="38100" dist="38100" dir="2700000" algn="tl">
                    <a:srgbClr val="000000">
                      <a:alpha val="43137"/>
                    </a:srgbClr>
                  </a:outerShdw>
                </a:effectLst>
              </a:rPr>
              <a:t> “EASY BUTTON” to life problems</a:t>
            </a:r>
            <a:br>
              <a:rPr lang="en-US" b="1" dirty="0" smtClean="0">
                <a:solidFill>
                  <a:schemeClr val="tx2">
                    <a:lumMod val="75000"/>
                  </a:schemeClr>
                </a:solidFill>
                <a:effectLst>
                  <a:outerShdw blurRad="38100" dist="38100" dir="2700000" algn="tl">
                    <a:srgbClr val="000000">
                      <a:alpha val="43137"/>
                    </a:srgbClr>
                  </a:outerShdw>
                </a:effectLst>
              </a:rPr>
            </a:br>
            <a:endParaRPr lang="en-US" b="1" dirty="0" smtClean="0">
              <a:solidFill>
                <a:schemeClr val="tx2">
                  <a:lumMod val="75000"/>
                </a:schemeClr>
              </a:solidFill>
              <a:effectLst>
                <a:outerShdw blurRad="38100" dist="38100" dir="2700000" algn="tl">
                  <a:srgbClr val="000000">
                    <a:alpha val="43137"/>
                  </a:srgbClr>
                </a:outerShdw>
              </a:effectLst>
            </a:endParaRPr>
          </a:p>
        </p:txBody>
      </p:sp>
      <p:pic>
        <p:nvPicPr>
          <p:cNvPr id="9" name="Picture 3" descr="EASY.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784012"/>
            <a:ext cx="3214374" cy="32143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46482" y="5139491"/>
            <a:ext cx="2597534" cy="1200329"/>
          </a:xfrm>
          <a:prstGeom prst="rect">
            <a:avLst/>
          </a:prstGeom>
          <a:noFill/>
        </p:spPr>
        <p:txBody>
          <a:bodyPr wrap="square" rtlCol="0">
            <a:spAutoFit/>
          </a:bodyPr>
          <a:lstStyle/>
          <a:p>
            <a:pPr algn="ctr"/>
            <a:r>
              <a:rPr lang="en-US" sz="3600" b="1" dirty="0" smtClean="0">
                <a:solidFill>
                  <a:schemeClr val="tx2">
                    <a:lumMod val="75000"/>
                  </a:schemeClr>
                </a:solidFill>
                <a:effectLst>
                  <a:outerShdw blurRad="38100" dist="38100" dir="2700000" algn="tl">
                    <a:srgbClr val="000000">
                      <a:alpha val="43137"/>
                    </a:srgbClr>
                  </a:outerShdw>
                </a:effectLst>
              </a:rPr>
              <a:t>“What is being done”</a:t>
            </a:r>
            <a:endParaRPr lang="en-US" sz="3600" dirty="0">
              <a:solidFill>
                <a:schemeClr val="tx2">
                  <a:lumMod val="75000"/>
                </a:schemeClr>
              </a:solidFill>
            </a:endParaRPr>
          </a:p>
        </p:txBody>
      </p:sp>
      <p:pic>
        <p:nvPicPr>
          <p:cNvPr id="10" name="Picture 9"/>
          <p:cNvPicPr>
            <a:picLocks noChangeAspect="1"/>
          </p:cNvPicPr>
          <p:nvPr/>
        </p:nvPicPr>
        <p:blipFill>
          <a:blip r:embed="rId5"/>
          <a:stretch>
            <a:fillRect/>
          </a:stretch>
        </p:blipFill>
        <p:spPr>
          <a:xfrm>
            <a:off x="3964216" y="1585365"/>
            <a:ext cx="4808175" cy="4938767"/>
          </a:xfrm>
          <a:prstGeom prst="rect">
            <a:avLst/>
          </a:prstGeom>
        </p:spPr>
      </p:pic>
    </p:spTree>
    <p:extLst>
      <p:ext uri="{BB962C8B-B14F-4D97-AF65-F5344CB8AC3E}">
        <p14:creationId xmlns:p14="http://schemas.microsoft.com/office/powerpoint/2010/main" val="332287245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053" y="99423"/>
            <a:ext cx="8974641" cy="6622375"/>
          </a:xfrm>
          <a:prstGeom prst="rect">
            <a:avLst/>
          </a:prstGeom>
        </p:spPr>
      </p:pic>
      <p:pic>
        <p:nvPicPr>
          <p:cNvPr id="2" name="Picture 1" descr="Interventions.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8992" y="1402227"/>
            <a:ext cx="6642836" cy="4985574"/>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4620410" y="144090"/>
            <a:ext cx="3332294" cy="369332"/>
          </a:xfrm>
          <a:prstGeom prst="rect">
            <a:avLst/>
          </a:prstGeom>
          <a:noFill/>
        </p:spPr>
        <p:txBody>
          <a:bodyPr wrap="none" rtlCol="0">
            <a:spAutoFit/>
          </a:bodyPr>
          <a:lstStyle/>
          <a:p>
            <a:r>
              <a:rPr lang="en-US" dirty="0" smtClean="0">
                <a:latin typeface="Myriad Pro"/>
                <a:cs typeface="Myriad Pro"/>
              </a:rPr>
              <a:t>Survey: County Health Directors</a:t>
            </a:r>
            <a:endParaRPr lang="en-US" dirty="0">
              <a:latin typeface="Myriad Pro"/>
              <a:cs typeface="Myriad Pro"/>
            </a:endParaRPr>
          </a:p>
        </p:txBody>
      </p:sp>
      <p:sp>
        <p:nvSpPr>
          <p:cNvPr id="5" name="TextBox 4"/>
          <p:cNvSpPr txBox="1"/>
          <p:nvPr/>
        </p:nvSpPr>
        <p:spPr>
          <a:xfrm>
            <a:off x="356993" y="746164"/>
            <a:ext cx="8154290" cy="646331"/>
          </a:xfrm>
          <a:prstGeom prst="rect">
            <a:avLst/>
          </a:prstGeom>
          <a:noFill/>
        </p:spPr>
        <p:txBody>
          <a:bodyPr wrap="square" rtlCol="0">
            <a:spAutoFit/>
          </a:bodyPr>
          <a:lstStyle/>
          <a:p>
            <a:pPr algn="ctr"/>
            <a:r>
              <a:rPr lang="en-US" dirty="0" smtClean="0"/>
              <a:t>Traditional interventions intended to prevent drug abuse have not been able to stop overdose deaths in North Carolina.</a:t>
            </a:r>
          </a:p>
        </p:txBody>
      </p:sp>
      <p:sp>
        <p:nvSpPr>
          <p:cNvPr id="6" name="TextBox 5"/>
          <p:cNvSpPr txBox="1"/>
          <p:nvPr/>
        </p:nvSpPr>
        <p:spPr>
          <a:xfrm>
            <a:off x="5631233" y="6394434"/>
            <a:ext cx="2700483" cy="276999"/>
          </a:xfrm>
          <a:prstGeom prst="rect">
            <a:avLst/>
          </a:prstGeom>
          <a:noFill/>
        </p:spPr>
        <p:txBody>
          <a:bodyPr wrap="none" rtlCol="0">
            <a:spAutoFit/>
          </a:bodyPr>
          <a:lstStyle/>
          <a:p>
            <a:r>
              <a:rPr lang="en-US" sz="1200" dirty="0" smtClean="0">
                <a:solidFill>
                  <a:srgbClr val="000000"/>
                </a:solidFill>
              </a:rPr>
              <a:t>Source: Project Lazarus, December 2011</a:t>
            </a:r>
            <a:endParaRPr lang="en-US" sz="1200" dirty="0">
              <a:solidFill>
                <a:srgbClr val="000000"/>
              </a:solidFill>
            </a:endParaRPr>
          </a:p>
        </p:txBody>
      </p:sp>
    </p:spTree>
    <p:extLst>
      <p:ext uri="{BB962C8B-B14F-4D97-AF65-F5344CB8AC3E}">
        <p14:creationId xmlns:p14="http://schemas.microsoft.com/office/powerpoint/2010/main" val="93495777"/>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3" y="99423"/>
            <a:ext cx="8974641" cy="6622375"/>
          </a:xfrm>
          <a:prstGeom prst="rect">
            <a:avLst/>
          </a:prstGeom>
        </p:spPr>
      </p:pic>
      <p:sp>
        <p:nvSpPr>
          <p:cNvPr id="6" name="TextBox 5"/>
          <p:cNvSpPr txBox="1"/>
          <p:nvPr/>
        </p:nvSpPr>
        <p:spPr>
          <a:xfrm>
            <a:off x="4620410" y="144090"/>
            <a:ext cx="3249608" cy="369332"/>
          </a:xfrm>
          <a:prstGeom prst="rect">
            <a:avLst/>
          </a:prstGeom>
          <a:noFill/>
        </p:spPr>
        <p:txBody>
          <a:bodyPr wrap="none" rtlCol="0">
            <a:spAutoFit/>
          </a:bodyPr>
          <a:lstStyle/>
          <a:p>
            <a:r>
              <a:rPr lang="en-US" dirty="0" smtClean="0">
                <a:latin typeface="Myriad Pro"/>
                <a:cs typeface="Myriad Pro"/>
              </a:rPr>
              <a:t>Survey: County Health Directors</a:t>
            </a:r>
            <a:endParaRPr lang="en-US" dirty="0">
              <a:latin typeface="Myriad Pro"/>
              <a:cs typeface="Myriad Pro"/>
            </a:endParaRPr>
          </a:p>
        </p:txBody>
      </p:sp>
      <p:sp>
        <p:nvSpPr>
          <p:cNvPr id="5" name="TextBox 4"/>
          <p:cNvSpPr txBox="1"/>
          <p:nvPr/>
        </p:nvSpPr>
        <p:spPr>
          <a:xfrm>
            <a:off x="585432" y="753779"/>
            <a:ext cx="7700685" cy="400110"/>
          </a:xfrm>
          <a:prstGeom prst="rect">
            <a:avLst/>
          </a:prstGeom>
          <a:noFill/>
        </p:spPr>
        <p:txBody>
          <a:bodyPr wrap="square" rtlCol="0">
            <a:spAutoFit/>
          </a:bodyPr>
          <a:lstStyle/>
          <a:p>
            <a:pPr algn="ctr"/>
            <a:r>
              <a:rPr lang="en-US" sz="2000" b="1" dirty="0" smtClean="0"/>
              <a:t>Communities lack of information, tools and leadership to prevent ODs.</a:t>
            </a:r>
          </a:p>
        </p:txBody>
      </p:sp>
      <p:sp>
        <p:nvSpPr>
          <p:cNvPr id="10" name="TextBox 9"/>
          <p:cNvSpPr txBox="1"/>
          <p:nvPr/>
        </p:nvSpPr>
        <p:spPr>
          <a:xfrm>
            <a:off x="5305774" y="6406447"/>
            <a:ext cx="3458960" cy="276999"/>
          </a:xfrm>
          <a:prstGeom prst="rect">
            <a:avLst/>
          </a:prstGeom>
          <a:noFill/>
        </p:spPr>
        <p:txBody>
          <a:bodyPr wrap="none" rtlCol="0">
            <a:spAutoFit/>
          </a:bodyPr>
          <a:lstStyle/>
          <a:p>
            <a:r>
              <a:rPr lang="en-US" sz="1200" dirty="0" smtClean="0">
                <a:solidFill>
                  <a:srgbClr val="000000"/>
                </a:solidFill>
              </a:rPr>
              <a:t>Source:  2011 Project Lazarus Health Director Survey</a:t>
            </a:r>
            <a:endParaRPr lang="en-US" sz="1200" dirty="0">
              <a:solidFill>
                <a:srgbClr val="000000"/>
              </a:solidFill>
            </a:endParaRPr>
          </a:p>
        </p:txBody>
      </p:sp>
      <p:pic>
        <p:nvPicPr>
          <p:cNvPr id="2" name="Picture 1" descr="HD survey results readiness for change.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0257" y="1793197"/>
            <a:ext cx="5365724" cy="4470363"/>
          </a:xfrm>
          <a:prstGeom prst="rect">
            <a:avLst/>
          </a:prstGeom>
          <a:ln>
            <a:noFill/>
          </a:ln>
          <a:effectLst>
            <a:outerShdw blurRad="292100" dist="139700" dir="2700000" algn="tl" rotWithShape="0">
              <a:srgbClr val="333333">
                <a:alpha val="65000"/>
              </a:srgbClr>
            </a:outerShdw>
          </a:effectLst>
        </p:spPr>
      </p:pic>
      <p:pic>
        <p:nvPicPr>
          <p:cNvPr id="7" name="Picture 6" descr="HD survey results readiness for change.png"/>
          <p:cNvPicPr>
            <a:picLocks noChangeAspect="1"/>
          </p:cNvPicPr>
          <p:nvPr/>
        </p:nvPicPr>
        <p:blipFill rotWithShape="1">
          <a:blip r:embed="rId4">
            <a:extLst>
              <a:ext uri="{28A0092B-C50C-407E-A947-70E740481C1C}">
                <a14:useLocalDpi xmlns:a14="http://schemas.microsoft.com/office/drawing/2010/main" val="0"/>
              </a:ext>
            </a:extLst>
          </a:blip>
          <a:srcRect t="19423" b="45823"/>
          <a:stretch/>
        </p:blipFill>
        <p:spPr>
          <a:xfrm>
            <a:off x="561124" y="2553385"/>
            <a:ext cx="8118572" cy="235073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513024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9" y="99421"/>
            <a:ext cx="8974641" cy="6622375"/>
          </a:xfrm>
          <a:prstGeom prst="rect">
            <a:avLst/>
          </a:prstGeom>
        </p:spPr>
      </p:pic>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8" name="Title 1"/>
          <p:cNvSpPr txBox="1">
            <a:spLocks/>
          </p:cNvSpPr>
          <p:nvPr/>
        </p:nvSpPr>
        <p:spPr>
          <a:xfrm>
            <a:off x="381000" y="839586"/>
            <a:ext cx="8382000" cy="609398"/>
          </a:xfrm>
          <a:prstGeom prst="rect">
            <a:avLst/>
          </a:prstGeom>
        </p:spPr>
        <p:txBody>
          <a:bodyP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363">
              <a:defRPr/>
            </a:pPr>
            <a:r>
              <a:rPr lang="en-US" sz="3400" b="1" dirty="0" smtClean="0"/>
              <a:t>Controlled Substance Reporting System</a:t>
            </a:r>
            <a:br>
              <a:rPr lang="en-US" sz="3400" b="1" dirty="0" smtClean="0"/>
            </a:br>
            <a:r>
              <a:rPr lang="en-US" sz="3400" b="1" dirty="0" smtClean="0"/>
              <a:t>nccsrs.org</a:t>
            </a:r>
            <a:endParaRPr lang="en-US" sz="3400" b="1" dirty="0"/>
          </a:p>
        </p:txBody>
      </p:sp>
      <p:sp>
        <p:nvSpPr>
          <p:cNvPr id="9" name="Text Placeholder 2"/>
          <p:cNvSpPr txBox="1">
            <a:spLocks/>
          </p:cNvSpPr>
          <p:nvPr/>
        </p:nvSpPr>
        <p:spPr>
          <a:xfrm>
            <a:off x="381000" y="2300594"/>
            <a:ext cx="8382000" cy="2806922"/>
          </a:xfrm>
          <a:prstGeom prst="rect">
            <a:avLst/>
          </a:prstGeom>
        </p:spPr>
        <p:txBody>
          <a:bodyPr vert="horz" lIns="91440" tIns="45720" rIns="91440" bIns="45720" rtlCol="0" anchor="ctr"/>
          <a:lstStyle>
            <a:defPPr>
              <a:defRPr lang="en-US"/>
            </a:defPPr>
            <a:lvl1pPr marL="0" algn="l"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r>
              <a:rPr lang="en-US" sz="2400" dirty="0" smtClean="0">
                <a:solidFill>
                  <a:schemeClr val="tx1"/>
                </a:solidFill>
              </a:rPr>
              <a:t>The stated purpose of the program (NC GS §90-113.71) is to “improve the State’s ability to identify controlled substance abusers or misusers and refer them for treatment, and to identify and stop diversion of prescription drugs in an efficient and cost effective manner that will not impede the appropriate medical utilization of licit controlled substances.”</a:t>
            </a:r>
            <a:endParaRPr lang="en-US" sz="2400" u="sng" dirty="0" smtClean="0">
              <a:solidFill>
                <a:schemeClr val="tx1"/>
              </a:solidFill>
              <a:hlinkClick r:id=""/>
            </a:endParaRPr>
          </a:p>
          <a:p>
            <a:pPr algn="just"/>
            <a:r>
              <a:rPr lang="en-US" sz="2400" u="sng" dirty="0" smtClean="0">
                <a:solidFill>
                  <a:schemeClr val="tx1"/>
                </a:solidFill>
                <a:hlinkClick r:id=""/>
              </a:rPr>
              <a:t>www.ncdhhs.nc.gov/mhddsas/controlledsubstance</a:t>
            </a:r>
            <a:endParaRPr lang="en-US" sz="2400" u="sng" dirty="0" smtClean="0">
              <a:solidFill>
                <a:schemeClr val="tx1"/>
              </a:solidFill>
            </a:endParaRPr>
          </a:p>
          <a:p>
            <a:pPr marL="517525" lvl="1" algn="just"/>
            <a:endParaRPr lang="en-US" sz="2400" dirty="0" smtClean="0"/>
          </a:p>
        </p:txBody>
      </p:sp>
    </p:spTree>
    <p:extLst>
      <p:ext uri="{BB962C8B-B14F-4D97-AF65-F5344CB8AC3E}">
        <p14:creationId xmlns:p14="http://schemas.microsoft.com/office/powerpoint/2010/main" val="40097132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9" y="99421"/>
            <a:ext cx="8974641" cy="6622375"/>
          </a:xfrm>
          <a:prstGeom prst="rect">
            <a:avLst/>
          </a:prstGeom>
        </p:spPr>
      </p:pic>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9" name="AutoShape 3"/>
          <p:cNvSpPr>
            <a:spLocks noChangeAspect="1" noChangeArrowheads="1" noTextEdit="1"/>
          </p:cNvSpPr>
          <p:nvPr/>
        </p:nvSpPr>
        <p:spPr bwMode="auto">
          <a:xfrm>
            <a:off x="-685800" y="0"/>
            <a:ext cx="10969625" cy="8228013"/>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graphicFrame>
        <p:nvGraphicFramePr>
          <p:cNvPr id="18" name="Table 17"/>
          <p:cNvGraphicFramePr>
            <a:graphicFrameLocks noGrp="1"/>
          </p:cNvGraphicFramePr>
          <p:nvPr>
            <p:extLst>
              <p:ext uri="{D42A27DB-BD31-4B8C-83A1-F6EECF244321}">
                <p14:modId xmlns:p14="http://schemas.microsoft.com/office/powerpoint/2010/main" val="4251596034"/>
              </p:ext>
            </p:extLst>
          </p:nvPr>
        </p:nvGraphicFramePr>
        <p:xfrm>
          <a:off x="351047" y="1398255"/>
          <a:ext cx="8577960" cy="2929299"/>
        </p:xfrm>
        <a:graphic>
          <a:graphicData uri="http://schemas.openxmlformats.org/drawingml/2006/table">
            <a:tbl>
              <a:tblPr/>
              <a:tblGrid>
                <a:gridCol w="949892"/>
                <a:gridCol w="1118001"/>
                <a:gridCol w="809935"/>
                <a:gridCol w="2142561"/>
                <a:gridCol w="953544"/>
                <a:gridCol w="974733"/>
                <a:gridCol w="1629294"/>
              </a:tblGrid>
              <a:tr h="508085">
                <a:tc>
                  <a:txBody>
                    <a:bodyPr/>
                    <a:lstStyle/>
                    <a:p>
                      <a:pPr algn="l" fontAlgn="b"/>
                      <a:endParaRPr lang="en-US" sz="2400" b="1" i="0" u="none" strike="noStrike">
                        <a:solidFill>
                          <a:srgbClr val="000000"/>
                        </a:solidFill>
                        <a:effectLst/>
                        <a:latin typeface="Calibri"/>
                      </a:endParaRPr>
                    </a:p>
                  </a:txBody>
                  <a:tcPr marL="12441" marR="12441" marT="12441" marB="0" anchor="b">
                    <a:lnL>
                      <a:noFill/>
                    </a:lnL>
                    <a:lnR>
                      <a:noFill/>
                    </a:lnR>
                    <a:lnT>
                      <a:noFill/>
                    </a:lnT>
                    <a:lnB>
                      <a:noFill/>
                    </a:lnB>
                  </a:tcPr>
                </a:tc>
                <a:tc gridSpan="2">
                  <a:txBody>
                    <a:bodyPr/>
                    <a:lstStyle/>
                    <a:p>
                      <a:pPr algn="l" fontAlgn="b"/>
                      <a:r>
                        <a:rPr lang="en-US" sz="2400" b="1" i="0" u="none" strike="noStrike" dirty="0">
                          <a:solidFill>
                            <a:srgbClr val="000000"/>
                          </a:solidFill>
                          <a:effectLst/>
                          <a:latin typeface="Arial"/>
                        </a:rPr>
                        <a:t>Total Pharmacists</a:t>
                      </a:r>
                    </a:p>
                  </a:txBody>
                  <a:tcPr marL="12441" marR="12441" marT="12441" marB="0" anchor="b">
                    <a:lnL>
                      <a:noFill/>
                    </a:lnL>
                    <a:lnR>
                      <a:noFill/>
                    </a:lnR>
                    <a:lnT>
                      <a:noFill/>
                    </a:lnT>
                    <a:lnB>
                      <a:noFill/>
                    </a:lnB>
                  </a:tcPr>
                </a:tc>
                <a:tc hMerge="1">
                  <a:txBody>
                    <a:bodyPr/>
                    <a:lstStyle/>
                    <a:p>
                      <a:endParaRPr lang="en-US"/>
                    </a:p>
                  </a:txBody>
                  <a:tcPr/>
                </a:tc>
                <a:tc>
                  <a:txBody>
                    <a:bodyPr/>
                    <a:lstStyle/>
                    <a:p>
                      <a:pPr algn="l" fontAlgn="b"/>
                      <a:r>
                        <a:rPr lang="en-US" sz="2400" b="1" i="0" u="none" strike="noStrike" dirty="0" smtClean="0">
                          <a:solidFill>
                            <a:srgbClr val="000000"/>
                          </a:solidFill>
                          <a:effectLst/>
                          <a:latin typeface="Arial"/>
                        </a:rPr>
                        <a:t>Practitioners </a:t>
                      </a:r>
                      <a:r>
                        <a:rPr lang="en-US" sz="2400" b="1" i="0" u="none" strike="noStrike" dirty="0">
                          <a:solidFill>
                            <a:srgbClr val="000000"/>
                          </a:solidFill>
                          <a:effectLst/>
                          <a:latin typeface="Arial"/>
                        </a:rPr>
                        <a:t>Registered</a:t>
                      </a:r>
                    </a:p>
                  </a:txBody>
                  <a:tcPr marL="12441" marR="12441" marT="12441" marB="0" anchor="b">
                    <a:lnL>
                      <a:noFill/>
                    </a:lnL>
                    <a:lnR>
                      <a:noFill/>
                    </a:lnR>
                    <a:lnT>
                      <a:noFill/>
                    </a:lnT>
                    <a:lnB>
                      <a:noFill/>
                    </a:lnB>
                  </a:tcPr>
                </a:tc>
                <a:tc gridSpan="2">
                  <a:txBody>
                    <a:bodyPr/>
                    <a:lstStyle/>
                    <a:p>
                      <a:pPr algn="l" fontAlgn="b"/>
                      <a:r>
                        <a:rPr lang="en-US" sz="2400" b="1" i="0" u="none" strike="noStrike" dirty="0">
                          <a:solidFill>
                            <a:srgbClr val="000000"/>
                          </a:solidFill>
                          <a:effectLst/>
                          <a:latin typeface="Arial"/>
                        </a:rPr>
                        <a:t>Total Practitioners</a:t>
                      </a:r>
                    </a:p>
                  </a:txBody>
                  <a:tcPr marL="12441" marR="12441" marT="12441" marB="0" anchor="b">
                    <a:lnL>
                      <a:noFill/>
                    </a:lnL>
                    <a:lnR>
                      <a:noFill/>
                    </a:lnR>
                    <a:lnT>
                      <a:noFill/>
                    </a:lnT>
                    <a:lnB>
                      <a:noFill/>
                    </a:lnB>
                  </a:tcPr>
                </a:tc>
                <a:tc hMerge="1">
                  <a:txBody>
                    <a:bodyPr/>
                    <a:lstStyle/>
                    <a:p>
                      <a:endParaRPr lang="en-US"/>
                    </a:p>
                  </a:txBody>
                  <a:tcPr/>
                </a:tc>
                <a:tc>
                  <a:txBody>
                    <a:bodyPr/>
                    <a:lstStyle/>
                    <a:p>
                      <a:pPr algn="l" fontAlgn="b"/>
                      <a:r>
                        <a:rPr lang="en-US" sz="2400" b="1" i="0" u="none" strike="noStrike">
                          <a:solidFill>
                            <a:srgbClr val="000000"/>
                          </a:solidFill>
                          <a:effectLst/>
                          <a:latin typeface="Arial"/>
                        </a:rPr>
                        <a:t>Percent </a:t>
                      </a:r>
                    </a:p>
                  </a:txBody>
                  <a:tcPr marL="12441" marR="12441" marT="12441" marB="0" anchor="b">
                    <a:lnL>
                      <a:noFill/>
                    </a:lnL>
                    <a:lnR>
                      <a:noFill/>
                    </a:lnR>
                    <a:lnT>
                      <a:noFill/>
                    </a:lnT>
                    <a:lnB>
                      <a:noFill/>
                    </a:lnB>
                  </a:tcPr>
                </a:tc>
              </a:tr>
              <a:tr h="312820">
                <a:tc>
                  <a:txBody>
                    <a:bodyPr/>
                    <a:lstStyle/>
                    <a:p>
                      <a:pPr algn="l" fontAlgn="b"/>
                      <a:endParaRPr lang="en-US" sz="2400" b="1" i="0" u="none" strike="noStrike">
                        <a:solidFill>
                          <a:srgbClr val="000000"/>
                        </a:solidFill>
                        <a:effectLst/>
                        <a:latin typeface="Calibri"/>
                      </a:endParaRPr>
                    </a:p>
                  </a:txBody>
                  <a:tcPr marL="12441" marR="12441" marT="12441"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2400" b="1" i="0" u="none" strike="noStrike" dirty="0">
                          <a:solidFill>
                            <a:srgbClr val="000000"/>
                          </a:solidFill>
                          <a:effectLst/>
                          <a:latin typeface="Arial"/>
                        </a:rPr>
                        <a:t>Registered 8/23/12</a:t>
                      </a:r>
                    </a:p>
                  </a:txBody>
                  <a:tcPr marL="12441" marR="12441" marT="1244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b"/>
                      <a:r>
                        <a:rPr lang="en-US" sz="2400" b="1" i="0" u="none" strike="noStrike">
                          <a:solidFill>
                            <a:srgbClr val="000000"/>
                          </a:solidFill>
                          <a:effectLst/>
                          <a:latin typeface="Arial"/>
                        </a:rPr>
                        <a:t>8/23/12</a:t>
                      </a:r>
                    </a:p>
                  </a:txBody>
                  <a:tcPr marL="12441" marR="12441" marT="12441" marB="0" anchor="b">
                    <a:lnL>
                      <a:noFill/>
                    </a:lnL>
                    <a:lnR>
                      <a:noFill/>
                    </a:lnR>
                    <a:lnT>
                      <a:noFill/>
                    </a:lnT>
                    <a:lnB w="6350" cap="flat" cmpd="sng" algn="ctr">
                      <a:solidFill>
                        <a:srgbClr val="000000"/>
                      </a:solidFill>
                      <a:prstDash val="solid"/>
                      <a:round/>
                      <a:headEnd type="none" w="med" len="med"/>
                      <a:tailEnd type="none" w="med" len="med"/>
                    </a:lnB>
                  </a:tcPr>
                </a:tc>
                <a:tc gridSpan="2">
                  <a:txBody>
                    <a:bodyPr/>
                    <a:lstStyle/>
                    <a:p>
                      <a:pPr algn="l" fontAlgn="b"/>
                      <a:r>
                        <a:rPr lang="en-US" sz="2400" b="1" i="0" u="none" strike="noStrike" dirty="0">
                          <a:solidFill>
                            <a:srgbClr val="000000"/>
                          </a:solidFill>
                          <a:effectLst/>
                          <a:latin typeface="Arial"/>
                        </a:rPr>
                        <a:t>As of </a:t>
                      </a:r>
                      <a:r>
                        <a:rPr lang="en-US" sz="2400" b="1" i="0" u="none" strike="noStrike" dirty="0" smtClean="0">
                          <a:solidFill>
                            <a:srgbClr val="000000"/>
                          </a:solidFill>
                          <a:effectLst/>
                          <a:latin typeface="Arial"/>
                        </a:rPr>
                        <a:t>March</a:t>
                      </a:r>
                      <a:r>
                        <a:rPr lang="en-US" sz="2400" b="1" i="0" u="none" strike="noStrike" baseline="0" dirty="0" smtClean="0">
                          <a:solidFill>
                            <a:srgbClr val="000000"/>
                          </a:solidFill>
                          <a:effectLst/>
                          <a:latin typeface="Arial"/>
                        </a:rPr>
                        <a:t> 2012</a:t>
                      </a:r>
                      <a:endParaRPr lang="en-US" sz="2400" b="1" i="0" u="none" strike="noStrike" dirty="0">
                        <a:solidFill>
                          <a:srgbClr val="000000"/>
                        </a:solidFill>
                        <a:effectLst/>
                        <a:latin typeface="Arial"/>
                      </a:endParaRPr>
                    </a:p>
                  </a:txBody>
                  <a:tcPr marL="12441" marR="12441" marT="12441" marB="0" anchor="b">
                    <a:lnL>
                      <a:noFill/>
                    </a:lnL>
                    <a:lnR>
                      <a:noFill/>
                    </a:lnR>
                    <a:lnT>
                      <a:noFill/>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r>
                        <a:rPr lang="en-US" sz="2400" b="1" i="0" u="none" strike="noStrike">
                          <a:solidFill>
                            <a:srgbClr val="000000"/>
                          </a:solidFill>
                          <a:effectLst/>
                          <a:latin typeface="Arial"/>
                        </a:rPr>
                        <a:t>Registered</a:t>
                      </a:r>
                    </a:p>
                  </a:txBody>
                  <a:tcPr marL="12441" marR="12441" marT="12441" marB="0" anchor="b">
                    <a:lnL>
                      <a:noFill/>
                    </a:lnL>
                    <a:lnR>
                      <a:noFill/>
                    </a:lnR>
                    <a:lnT>
                      <a:noFill/>
                    </a:lnT>
                    <a:lnB w="6350" cap="flat" cmpd="sng" algn="ctr">
                      <a:solidFill>
                        <a:srgbClr val="000000"/>
                      </a:solidFill>
                      <a:prstDash val="solid"/>
                      <a:round/>
                      <a:headEnd type="none" w="med" len="med"/>
                      <a:tailEnd type="none" w="med" len="med"/>
                    </a:lnB>
                  </a:tcPr>
                </a:tc>
              </a:tr>
              <a:tr h="664007">
                <a:tc>
                  <a:txBody>
                    <a:bodyPr/>
                    <a:lstStyle/>
                    <a:p>
                      <a:pPr algn="l" fontAlgn="b"/>
                      <a:r>
                        <a:rPr lang="en-US" sz="2400" b="1" i="0" u="none" strike="noStrike" dirty="0">
                          <a:solidFill>
                            <a:srgbClr val="000000"/>
                          </a:solidFill>
                          <a:effectLst/>
                          <a:latin typeface="Calibri"/>
                        </a:rPr>
                        <a:t>Wilkes</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effectLst/>
                          <a:latin typeface="Calibri"/>
                        </a:rPr>
                        <a:t>11</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 </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effectLst/>
                          <a:latin typeface="Calibri"/>
                        </a:rPr>
                        <a:t>89</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400" b="1" i="0" u="none" strike="noStrike" dirty="0">
                          <a:solidFill>
                            <a:srgbClr val="000000"/>
                          </a:solidFill>
                          <a:effectLst/>
                          <a:latin typeface="Calibri"/>
                        </a:rPr>
                        <a:t>138</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 </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effectLst/>
                          <a:latin typeface="Calibri"/>
                        </a:rPr>
                        <a:t>64.5%</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777370">
                <a:tc>
                  <a:txBody>
                    <a:bodyPr/>
                    <a:lstStyle/>
                    <a:p>
                      <a:pPr algn="l" fontAlgn="b"/>
                      <a:r>
                        <a:rPr lang="en-US" sz="2400" b="1" i="0" u="none" strike="noStrike">
                          <a:solidFill>
                            <a:srgbClr val="000000"/>
                          </a:solidFill>
                          <a:effectLst/>
                          <a:latin typeface="Arial"/>
                        </a:rPr>
                        <a:t>NC</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effectLst/>
                          <a:latin typeface="Calibri"/>
                        </a:rPr>
                        <a:t>1961</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dirty="0">
                          <a:solidFill>
                            <a:srgbClr val="000000"/>
                          </a:solidFill>
                          <a:effectLst/>
                          <a:latin typeface="Calibri"/>
                        </a:rPr>
                        <a:t> </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effectLst/>
                          <a:latin typeface="Calibri"/>
                        </a:rPr>
                        <a:t>10378</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a:solidFill>
                            <a:srgbClr val="000000"/>
                          </a:solidFill>
                          <a:effectLst/>
                          <a:latin typeface="Calibri"/>
                        </a:rPr>
                        <a:t>37839</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400" b="1" i="0" u="none" strike="noStrike">
                          <a:solidFill>
                            <a:srgbClr val="000000"/>
                          </a:solidFill>
                          <a:effectLst/>
                          <a:latin typeface="Calibri"/>
                        </a:rPr>
                        <a:t> </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2400" b="1" i="0" u="none" strike="noStrike" dirty="0">
                          <a:solidFill>
                            <a:srgbClr val="000000"/>
                          </a:solidFill>
                          <a:effectLst/>
                          <a:latin typeface="Calibri"/>
                        </a:rPr>
                        <a:t>27.4%</a:t>
                      </a:r>
                    </a:p>
                  </a:txBody>
                  <a:tcPr marL="12441" marR="12441" marT="12441"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252627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2"/>
          <a:stretch>
            <a:fillRect/>
          </a:stretch>
        </p:blipFill>
        <p:spPr>
          <a:xfrm>
            <a:off x="364814" y="121590"/>
            <a:ext cx="8606912" cy="6455184"/>
          </a:xfrm>
          <a:prstGeom prst="rect">
            <a:avLst/>
          </a:prstGeom>
        </p:spPr>
      </p:pic>
    </p:spTree>
    <p:extLst>
      <p:ext uri="{BB962C8B-B14F-4D97-AF65-F5344CB8AC3E}">
        <p14:creationId xmlns:p14="http://schemas.microsoft.com/office/powerpoint/2010/main" val="209288508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3" y="99423"/>
            <a:ext cx="8974641" cy="6622375"/>
          </a:xfrm>
          <a:prstGeom prst="rect">
            <a:avLst/>
          </a:prstGeom>
        </p:spPr>
      </p:pic>
      <p:sp>
        <p:nvSpPr>
          <p:cNvPr id="4" name="TextBox 3"/>
          <p:cNvSpPr txBox="1"/>
          <p:nvPr/>
        </p:nvSpPr>
        <p:spPr>
          <a:xfrm>
            <a:off x="356993" y="746164"/>
            <a:ext cx="8154290" cy="646331"/>
          </a:xfrm>
          <a:prstGeom prst="rect">
            <a:avLst/>
          </a:prstGeom>
          <a:noFill/>
        </p:spPr>
        <p:txBody>
          <a:bodyPr wrap="square" rtlCol="0">
            <a:spAutoFit/>
          </a:bodyPr>
          <a:lstStyle/>
          <a:p>
            <a:pPr algn="ctr"/>
            <a:r>
              <a:rPr lang="en-US" dirty="0" smtClean="0"/>
              <a:t>Prescribers use the PMP mostly for patients they are suspicious about, not following universal precautions.</a:t>
            </a:r>
            <a:r>
              <a:rPr lang="en-US" dirty="0"/>
              <a:t> </a:t>
            </a:r>
            <a:r>
              <a:rPr lang="en-US" dirty="0" smtClean="0"/>
              <a:t>CME has limited ability to change physician behavior.</a:t>
            </a:r>
          </a:p>
        </p:txBody>
      </p:sp>
      <p:sp>
        <p:nvSpPr>
          <p:cNvPr id="6" name="TextBox 5"/>
          <p:cNvSpPr txBox="1"/>
          <p:nvPr/>
        </p:nvSpPr>
        <p:spPr>
          <a:xfrm>
            <a:off x="4620410" y="144090"/>
            <a:ext cx="2487679" cy="369332"/>
          </a:xfrm>
          <a:prstGeom prst="rect">
            <a:avLst/>
          </a:prstGeom>
          <a:noFill/>
        </p:spPr>
        <p:txBody>
          <a:bodyPr wrap="none" rtlCol="0">
            <a:spAutoFit/>
          </a:bodyPr>
          <a:lstStyle/>
          <a:p>
            <a:r>
              <a:rPr lang="en-US" dirty="0" smtClean="0">
                <a:latin typeface="Myriad Pro"/>
                <a:cs typeface="Myriad Pro"/>
              </a:rPr>
              <a:t>Survey: PMP Utilization</a:t>
            </a:r>
            <a:endParaRPr lang="en-US" dirty="0">
              <a:latin typeface="Myriad Pro"/>
              <a:cs typeface="Myriad Pro"/>
            </a:endParaRPr>
          </a:p>
        </p:txBody>
      </p:sp>
      <p:sp>
        <p:nvSpPr>
          <p:cNvPr id="9" name="TextBox 8"/>
          <p:cNvSpPr txBox="1"/>
          <p:nvPr/>
        </p:nvSpPr>
        <p:spPr>
          <a:xfrm>
            <a:off x="5631233" y="6365849"/>
            <a:ext cx="3147015" cy="276999"/>
          </a:xfrm>
          <a:prstGeom prst="rect">
            <a:avLst/>
          </a:prstGeom>
          <a:noFill/>
        </p:spPr>
        <p:txBody>
          <a:bodyPr wrap="none" rtlCol="0">
            <a:spAutoFit/>
          </a:bodyPr>
          <a:lstStyle/>
          <a:p>
            <a:r>
              <a:rPr lang="en-US" sz="1200" dirty="0" smtClean="0"/>
              <a:t>Source: UNC Injury Prevention Research Center</a:t>
            </a:r>
            <a:endParaRPr lang="en-US" sz="1200" dirty="0"/>
          </a:p>
        </p:txBody>
      </p:sp>
      <p:pic>
        <p:nvPicPr>
          <p:cNvPr id="10" name="Graphic.php?IM=REV_aV6ojUa3M8Ciw0A_RP_em5ObsByVJ73HOQ.png&amp;cachedgraph=true"/>
          <p:cNvPicPr>
            <a:picLocks noChangeAspect="1" noChangeArrowheads="1"/>
          </p:cNvPicPr>
          <p:nvPr/>
        </p:nvPicPr>
        <p:blipFill rotWithShape="1">
          <a:blip r:embed="rId4">
            <a:extLst>
              <a:ext uri="{28A0092B-C50C-407E-A947-70E740481C1C}">
                <a14:useLocalDpi xmlns:a14="http://schemas.microsoft.com/office/drawing/2010/main" val="0"/>
              </a:ext>
            </a:extLst>
          </a:blip>
          <a:srcRect t="10290" r="5062" b="7113"/>
          <a:stretch/>
        </p:blipFill>
        <p:spPr bwMode="auto">
          <a:xfrm>
            <a:off x="606311" y="1520461"/>
            <a:ext cx="8028197" cy="46766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991129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9" y="99421"/>
            <a:ext cx="8974641" cy="6622375"/>
          </a:xfrm>
          <a:prstGeom prst="rect">
            <a:avLst/>
          </a:prstGeom>
        </p:spPr>
      </p:pic>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pic>
        <p:nvPicPr>
          <p:cNvPr id="9" name="Graphic.php?IM=REV_aV6ojUa3M8Ciw0A_RP_em5ObsByVJ73HOQ.png&amp;cachedgraph=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8141" y="1680036"/>
            <a:ext cx="7715146" cy="48412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2"/>
          <p:cNvSpPr>
            <a:spLocks noChangeArrowheads="1"/>
          </p:cNvSpPr>
          <p:nvPr/>
        </p:nvSpPr>
        <p:spPr bwMode="auto">
          <a:xfrm>
            <a:off x="1061293" y="777045"/>
            <a:ext cx="7340389" cy="1384995"/>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nchor="ctr">
            <a:spAutoFit/>
          </a:bodyPr>
          <a:lstStyle/>
          <a:p>
            <a:pPr eaLnBrk="0" hangingPunct="0"/>
            <a:r>
              <a:rPr lang="en-US" sz="2800" b="1" dirty="0">
                <a:latin typeface="Calibri" charset="0"/>
                <a:cs typeface="Times New Roman" charset="0"/>
              </a:rPr>
              <a:t>Pharmacists:</a:t>
            </a:r>
          </a:p>
          <a:p>
            <a:pPr eaLnBrk="0" hangingPunct="0"/>
            <a:r>
              <a:rPr lang="en-US" sz="2800" b="1" dirty="0">
                <a:latin typeface="Calibri" charset="0"/>
                <a:cs typeface="Times New Roman" charset="0"/>
              </a:rPr>
              <a:t>When do you use the CSRS? </a:t>
            </a:r>
            <a:r>
              <a:rPr lang="en-US" sz="2800" b="1" dirty="0">
                <a:cs typeface="Times New Roman" charset="0"/>
              </a:rPr>
              <a:t>   </a:t>
            </a:r>
            <a:r>
              <a:rPr lang="en-US" sz="2800" b="1" dirty="0">
                <a:latin typeface="Calibri" charset="0"/>
                <a:cs typeface="Times New Roman" charset="0"/>
              </a:rPr>
              <a:t> I access patient records for...   </a:t>
            </a:r>
            <a:endParaRPr lang="en-US" sz="2800" dirty="0"/>
          </a:p>
        </p:txBody>
      </p:sp>
    </p:spTree>
    <p:extLst>
      <p:ext uri="{BB962C8B-B14F-4D97-AF65-F5344CB8AC3E}">
        <p14:creationId xmlns:p14="http://schemas.microsoft.com/office/powerpoint/2010/main" val="153123481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9" y="99421"/>
            <a:ext cx="8974641" cy="6622375"/>
          </a:xfrm>
          <a:prstGeom prst="rect">
            <a:avLst/>
          </a:prstGeom>
        </p:spPr>
      </p:pic>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8" name="Rectangle 2"/>
          <p:cNvSpPr>
            <a:spLocks noChangeArrowheads="1"/>
          </p:cNvSpPr>
          <p:nvPr/>
        </p:nvSpPr>
        <p:spPr bwMode="auto">
          <a:xfrm>
            <a:off x="-1981200" y="1104217"/>
            <a:ext cx="12609513"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eaLnBrk="0" hangingPunct="0"/>
            <a:r>
              <a:rPr lang="en-US" sz="2400" dirty="0"/>
              <a:t>Have you ever used information from the CSRS when you called</a:t>
            </a:r>
          </a:p>
          <a:p>
            <a:pPr algn="ctr" eaLnBrk="0" hangingPunct="0"/>
            <a:r>
              <a:rPr lang="en-US" sz="2400" dirty="0"/>
              <a:t> a prescriber with concerns about a patient's prescription? </a:t>
            </a:r>
          </a:p>
        </p:txBody>
      </p:sp>
      <p:pic>
        <p:nvPicPr>
          <p:cNvPr id="9" name="Graphic.php?IM=REV_9X10fybP50j69JG_RP_em5ObsByVJ73HOQ.png&amp;cachedgraph=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0910" y="2051471"/>
            <a:ext cx="72390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822325" y="6259513"/>
            <a:ext cx="298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t>UNC IPRC SURVEY MARCH 2012</a:t>
            </a:r>
          </a:p>
        </p:txBody>
      </p:sp>
    </p:spTree>
    <p:extLst>
      <p:ext uri="{BB962C8B-B14F-4D97-AF65-F5344CB8AC3E}">
        <p14:creationId xmlns:p14="http://schemas.microsoft.com/office/powerpoint/2010/main" val="403271454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9" y="99421"/>
            <a:ext cx="8974641" cy="6622375"/>
          </a:xfrm>
          <a:prstGeom prst="rect">
            <a:avLst/>
          </a:prstGeom>
        </p:spPr>
      </p:pic>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8" name="Rectangle 2"/>
          <p:cNvSpPr>
            <a:spLocks noChangeArrowheads="1"/>
          </p:cNvSpPr>
          <p:nvPr/>
        </p:nvSpPr>
        <p:spPr bwMode="auto">
          <a:xfrm>
            <a:off x="1600200" y="1105679"/>
            <a:ext cx="6599238"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en-US" sz="2400" b="1" dirty="0"/>
              <a:t>Did the prescriber change the prescription? </a:t>
            </a:r>
          </a:p>
        </p:txBody>
      </p:sp>
      <p:pic>
        <p:nvPicPr>
          <p:cNvPr id="9" name="Graphic.php?IM=REV_byznetxf5kDv8JS_RP_em5ObsByVJ73HOQ.png&amp;cachedgraph=tru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752600"/>
            <a:ext cx="79248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Box 4"/>
          <p:cNvSpPr txBox="1">
            <a:spLocks noChangeArrowheads="1"/>
          </p:cNvSpPr>
          <p:nvPr/>
        </p:nvSpPr>
        <p:spPr bwMode="auto">
          <a:xfrm>
            <a:off x="593725" y="6259513"/>
            <a:ext cx="298132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r>
              <a:rPr lang="en-US" sz="1400" b="1"/>
              <a:t>UNC IPRC SURVEY MARCH 2012</a:t>
            </a:r>
          </a:p>
        </p:txBody>
      </p:sp>
    </p:spTree>
    <p:extLst>
      <p:ext uri="{BB962C8B-B14F-4D97-AF65-F5344CB8AC3E}">
        <p14:creationId xmlns:p14="http://schemas.microsoft.com/office/powerpoint/2010/main" val="406924605"/>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oali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8872" y="1194091"/>
            <a:ext cx="6841087" cy="4761462"/>
          </a:xfrm>
          <a:prstGeom prst="rect">
            <a:avLst/>
          </a:prstGeom>
        </p:spPr>
      </p:pic>
    </p:spTree>
    <p:extLst>
      <p:ext uri="{BB962C8B-B14F-4D97-AF65-F5344CB8AC3E}">
        <p14:creationId xmlns:p14="http://schemas.microsoft.com/office/powerpoint/2010/main" val="5887153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background - coali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00" y="65890"/>
            <a:ext cx="8864033" cy="6689096"/>
          </a:xfrm>
          <a:prstGeom prst="rect">
            <a:avLst/>
          </a:prstGeom>
        </p:spPr>
      </p:pic>
      <p:sp>
        <p:nvSpPr>
          <p:cNvPr id="13" name="TextBox 12"/>
          <p:cNvSpPr txBox="1"/>
          <p:nvPr/>
        </p:nvSpPr>
        <p:spPr>
          <a:xfrm>
            <a:off x="5309503" y="130593"/>
            <a:ext cx="2405272" cy="369332"/>
          </a:xfrm>
          <a:prstGeom prst="rect">
            <a:avLst/>
          </a:prstGeom>
          <a:noFill/>
        </p:spPr>
        <p:txBody>
          <a:bodyPr wrap="none" rtlCol="0">
            <a:spAutoFit/>
          </a:bodyPr>
          <a:lstStyle/>
          <a:p>
            <a:r>
              <a:rPr lang="en-US" dirty="0" smtClean="0">
                <a:latin typeface="Myriad Pro"/>
                <a:cs typeface="Myriad Pro"/>
              </a:rPr>
              <a:t>Community Awareness</a:t>
            </a:r>
            <a:endParaRPr lang="en-US" dirty="0">
              <a:latin typeface="Myriad Pro"/>
              <a:cs typeface="Myriad Pro"/>
            </a:endParaRPr>
          </a:p>
        </p:txBody>
      </p:sp>
      <p:sp>
        <p:nvSpPr>
          <p:cNvPr id="8" name="Title 1"/>
          <p:cNvSpPr txBox="1">
            <a:spLocks/>
          </p:cNvSpPr>
          <p:nvPr/>
        </p:nvSpPr>
        <p:spPr>
          <a:xfrm>
            <a:off x="441817" y="6167452"/>
            <a:ext cx="8229600" cy="690548"/>
          </a:xfrm>
          <a:prstGeom prst="rect">
            <a:avLst/>
          </a:prstGeom>
        </p:spPr>
        <p:txBody>
          <a:bodyPr rtlCol="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r" defTabSz="914363">
              <a:buFont typeface="Wingdings 2" pitchFamily="18" charset="2"/>
              <a:buNone/>
              <a:defRPr/>
            </a:pPr>
            <a:r>
              <a:rPr lang="en-US" b="1" dirty="0" smtClean="0">
                <a:solidFill>
                  <a:schemeClr val="accent1"/>
                </a:solidFill>
                <a:effectLst>
                  <a:outerShdw blurRad="38100" dist="38100" dir="2700000" algn="tl">
                    <a:srgbClr val="000000">
                      <a:alpha val="43137"/>
                    </a:srgbClr>
                  </a:outerShdw>
                </a:effectLst>
              </a:rPr>
              <a:t>LOCUS OF COMMUNITY INTERVENTIONS*</a:t>
            </a:r>
          </a:p>
          <a:p>
            <a:pPr algn="r" defTabSz="914363">
              <a:buFont typeface="Wingdings 2" pitchFamily="18" charset="2"/>
              <a:buNone/>
              <a:defRPr/>
            </a:pPr>
            <a:endParaRPr lang="en-US" dirty="0" smtClean="0">
              <a:solidFill>
                <a:schemeClr val="accent1"/>
              </a:solidFill>
              <a:effectLst>
                <a:outerShdw blurRad="38100" dist="38100" dir="2700000" algn="tl">
                  <a:srgbClr val="000000">
                    <a:alpha val="43137"/>
                  </a:srgbClr>
                </a:outerShdw>
              </a:effectLst>
            </a:endParaRPr>
          </a:p>
        </p:txBody>
      </p:sp>
      <p:sp>
        <p:nvSpPr>
          <p:cNvPr id="14" name="Oval 13"/>
          <p:cNvSpPr/>
          <p:nvPr/>
        </p:nvSpPr>
        <p:spPr>
          <a:xfrm>
            <a:off x="3352800" y="2615129"/>
            <a:ext cx="2514600" cy="2133600"/>
          </a:xfrm>
          <a:prstGeom prst="ellipse">
            <a:avLst/>
          </a:prstGeom>
          <a:noFill/>
          <a:ln w="5715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rgbClr val="92D050"/>
              </a:solidFill>
            </a:endParaRPr>
          </a:p>
        </p:txBody>
      </p:sp>
      <p:sp>
        <p:nvSpPr>
          <p:cNvPr id="15" name="Oval 14"/>
          <p:cNvSpPr/>
          <p:nvPr/>
        </p:nvSpPr>
        <p:spPr>
          <a:xfrm>
            <a:off x="1905000" y="1447800"/>
            <a:ext cx="5486400" cy="4267200"/>
          </a:xfrm>
          <a:prstGeom prst="ellipse">
            <a:avLst/>
          </a:prstGeom>
          <a:noFill/>
          <a:ln>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6" name="Oval 15"/>
          <p:cNvSpPr/>
          <p:nvPr/>
        </p:nvSpPr>
        <p:spPr>
          <a:xfrm>
            <a:off x="457200" y="762000"/>
            <a:ext cx="8229600" cy="5486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solidFill>
                <a:schemeClr val="tx1"/>
              </a:solidFill>
            </a:endParaRPr>
          </a:p>
        </p:txBody>
      </p:sp>
      <p:sp>
        <p:nvSpPr>
          <p:cNvPr id="17" name="TextBox 8"/>
          <p:cNvSpPr txBox="1">
            <a:spLocks noChangeArrowheads="1"/>
          </p:cNvSpPr>
          <p:nvPr/>
        </p:nvSpPr>
        <p:spPr bwMode="auto">
          <a:xfrm>
            <a:off x="3629810" y="2843729"/>
            <a:ext cx="1981200" cy="1570038"/>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i="1" u="sng" dirty="0">
                <a:solidFill>
                  <a:schemeClr val="accent3">
                    <a:lumMod val="50000"/>
                  </a:schemeClr>
                </a:solidFill>
                <a:latin typeface="Perpetua" pitchFamily="18" charset="0"/>
                <a:cs typeface="+mn-cs"/>
              </a:rPr>
              <a:t>Individual</a:t>
            </a:r>
          </a:p>
          <a:p>
            <a:pPr algn="ctr" fontAlgn="auto">
              <a:spcBef>
                <a:spcPts val="0"/>
              </a:spcBef>
              <a:spcAft>
                <a:spcPts val="0"/>
              </a:spcAft>
              <a:defRPr/>
            </a:pPr>
            <a:r>
              <a:rPr lang="en-US" b="1" dirty="0">
                <a:latin typeface="Perpetua" pitchFamily="18" charset="0"/>
                <a:cs typeface="+mn-cs"/>
              </a:rPr>
              <a:t>Physical</a:t>
            </a:r>
          </a:p>
          <a:p>
            <a:pPr algn="ctr" fontAlgn="auto">
              <a:spcBef>
                <a:spcPts val="0"/>
              </a:spcBef>
              <a:spcAft>
                <a:spcPts val="0"/>
              </a:spcAft>
              <a:defRPr/>
            </a:pPr>
            <a:r>
              <a:rPr lang="en-US" b="1" dirty="0">
                <a:latin typeface="Perpetua" pitchFamily="18" charset="0"/>
                <a:cs typeface="+mn-cs"/>
              </a:rPr>
              <a:t>Psychological</a:t>
            </a:r>
          </a:p>
          <a:p>
            <a:pPr algn="ctr" fontAlgn="auto">
              <a:spcBef>
                <a:spcPts val="0"/>
              </a:spcBef>
              <a:spcAft>
                <a:spcPts val="0"/>
              </a:spcAft>
              <a:defRPr/>
            </a:pPr>
            <a:r>
              <a:rPr lang="en-US" b="1" dirty="0">
                <a:latin typeface="Perpetua" pitchFamily="18" charset="0"/>
                <a:cs typeface="+mn-cs"/>
              </a:rPr>
              <a:t>Social</a:t>
            </a:r>
          </a:p>
          <a:p>
            <a:pPr algn="ctr" fontAlgn="auto">
              <a:spcBef>
                <a:spcPts val="0"/>
              </a:spcBef>
              <a:spcAft>
                <a:spcPts val="0"/>
              </a:spcAft>
              <a:defRPr/>
            </a:pPr>
            <a:r>
              <a:rPr lang="en-US" b="1" dirty="0">
                <a:latin typeface="Perpetua" pitchFamily="18" charset="0"/>
                <a:cs typeface="+mn-cs"/>
              </a:rPr>
              <a:t>Spiritual</a:t>
            </a:r>
            <a:endParaRPr lang="en-US" dirty="0">
              <a:latin typeface="Perpetua" pitchFamily="18" charset="0"/>
              <a:cs typeface="+mn-cs"/>
            </a:endParaRPr>
          </a:p>
        </p:txBody>
      </p:sp>
      <p:sp>
        <p:nvSpPr>
          <p:cNvPr id="18" name="TextBox 9"/>
          <p:cNvSpPr txBox="1">
            <a:spLocks noChangeArrowheads="1"/>
          </p:cNvSpPr>
          <p:nvPr/>
        </p:nvSpPr>
        <p:spPr bwMode="auto">
          <a:xfrm>
            <a:off x="3401210" y="1600200"/>
            <a:ext cx="2362200" cy="830263"/>
          </a:xfrm>
          <a:prstGeom prst="rect">
            <a:avLst/>
          </a:prstGeom>
          <a:noFill/>
          <a:ln w="9525">
            <a:noFill/>
            <a:miter lim="800000"/>
            <a:headEnd/>
            <a:tailEnd/>
          </a:ln>
        </p:spPr>
        <p:txBody>
          <a:bodyPr>
            <a:spAutoFit/>
          </a:bodyPr>
          <a:lstStyle/>
          <a:p>
            <a:pPr algn="ctr" fontAlgn="auto">
              <a:spcBef>
                <a:spcPts val="0"/>
              </a:spcBef>
              <a:spcAft>
                <a:spcPts val="0"/>
              </a:spcAft>
              <a:defRPr/>
            </a:pPr>
            <a:r>
              <a:rPr lang="en-US" sz="2400" b="1" i="1" u="sng" dirty="0">
                <a:solidFill>
                  <a:schemeClr val="tx2">
                    <a:lumMod val="75000"/>
                  </a:schemeClr>
                </a:solidFill>
                <a:latin typeface="Perpetua" pitchFamily="18" charset="0"/>
                <a:cs typeface="+mn-cs"/>
              </a:rPr>
              <a:t>Environmental</a:t>
            </a:r>
          </a:p>
          <a:p>
            <a:pPr algn="ctr" fontAlgn="auto">
              <a:spcBef>
                <a:spcPts val="0"/>
              </a:spcBef>
              <a:spcAft>
                <a:spcPts val="0"/>
              </a:spcAft>
              <a:defRPr/>
            </a:pPr>
            <a:r>
              <a:rPr lang="en-US" sz="2400" b="1" i="1" u="sng" dirty="0">
                <a:solidFill>
                  <a:schemeClr val="tx2">
                    <a:lumMod val="75000"/>
                  </a:schemeClr>
                </a:solidFill>
                <a:latin typeface="Perpetua" pitchFamily="18" charset="0"/>
                <a:cs typeface="+mn-cs"/>
              </a:rPr>
              <a:t>Situation</a:t>
            </a:r>
          </a:p>
        </p:txBody>
      </p:sp>
      <p:sp>
        <p:nvSpPr>
          <p:cNvPr id="19" name="TextBox 11"/>
          <p:cNvSpPr txBox="1">
            <a:spLocks noChangeArrowheads="1"/>
          </p:cNvSpPr>
          <p:nvPr/>
        </p:nvSpPr>
        <p:spPr bwMode="auto">
          <a:xfrm>
            <a:off x="3629810" y="4832588"/>
            <a:ext cx="1600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dirty="0">
                <a:latin typeface="+mn-lt"/>
              </a:rPr>
              <a:t>Family</a:t>
            </a:r>
          </a:p>
        </p:txBody>
      </p:sp>
      <p:sp>
        <p:nvSpPr>
          <p:cNvPr id="20" name="TextBox 12"/>
          <p:cNvSpPr txBox="1">
            <a:spLocks noChangeArrowheads="1"/>
          </p:cNvSpPr>
          <p:nvPr/>
        </p:nvSpPr>
        <p:spPr bwMode="auto">
          <a:xfrm>
            <a:off x="2133600" y="4038600"/>
            <a:ext cx="1600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dirty="0" smtClean="0">
                <a:latin typeface="+mn-lt"/>
              </a:rPr>
              <a:t>Faith</a:t>
            </a:r>
          </a:p>
          <a:p>
            <a:pPr eaLnBrk="1" hangingPunct="1"/>
            <a:r>
              <a:rPr lang="en-US" b="1" dirty="0" smtClean="0">
                <a:latin typeface="+mn-lt"/>
              </a:rPr>
              <a:t>Community</a:t>
            </a:r>
            <a:endParaRPr lang="en-US" b="1" dirty="0">
              <a:latin typeface="+mn-lt"/>
            </a:endParaRPr>
          </a:p>
        </p:txBody>
      </p:sp>
      <p:sp>
        <p:nvSpPr>
          <p:cNvPr id="21" name="TextBox 13"/>
          <p:cNvSpPr txBox="1">
            <a:spLocks noChangeArrowheads="1"/>
          </p:cNvSpPr>
          <p:nvPr/>
        </p:nvSpPr>
        <p:spPr bwMode="auto">
          <a:xfrm>
            <a:off x="5791200" y="3962400"/>
            <a:ext cx="15240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latin typeface="+mn-lt"/>
              </a:rPr>
              <a:t>Community</a:t>
            </a:r>
          </a:p>
        </p:txBody>
      </p:sp>
      <p:sp>
        <p:nvSpPr>
          <p:cNvPr id="22" name="TextBox 14"/>
          <p:cNvSpPr txBox="1">
            <a:spLocks noChangeArrowheads="1"/>
          </p:cNvSpPr>
          <p:nvPr/>
        </p:nvSpPr>
        <p:spPr bwMode="auto">
          <a:xfrm>
            <a:off x="2209800" y="27432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a:latin typeface="+mn-lt"/>
              </a:rPr>
              <a:t>Peers</a:t>
            </a:r>
          </a:p>
        </p:txBody>
      </p:sp>
      <p:sp>
        <p:nvSpPr>
          <p:cNvPr id="23" name="TextBox 15"/>
          <p:cNvSpPr txBox="1">
            <a:spLocks noChangeArrowheads="1"/>
          </p:cNvSpPr>
          <p:nvPr/>
        </p:nvSpPr>
        <p:spPr bwMode="auto">
          <a:xfrm>
            <a:off x="5715000" y="2590800"/>
            <a:ext cx="1295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b="1" dirty="0">
                <a:latin typeface="+mn-lt"/>
              </a:rPr>
              <a:t>School</a:t>
            </a:r>
          </a:p>
        </p:txBody>
      </p:sp>
      <p:sp>
        <p:nvSpPr>
          <p:cNvPr id="24" name="Rectangle 16"/>
          <p:cNvSpPr>
            <a:spLocks noChangeArrowheads="1"/>
          </p:cNvSpPr>
          <p:nvPr/>
        </p:nvSpPr>
        <p:spPr bwMode="auto">
          <a:xfrm>
            <a:off x="7239000" y="2438400"/>
            <a:ext cx="1676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a:latin typeface="Perpetua" pitchFamily="18" charset="0"/>
              </a:rPr>
              <a:t>Social</a:t>
            </a:r>
          </a:p>
          <a:p>
            <a:r>
              <a:rPr lang="en-US" b="1">
                <a:latin typeface="Perpetua" pitchFamily="18" charset="0"/>
              </a:rPr>
              <a:t>Structures</a:t>
            </a:r>
            <a:endParaRPr lang="en-US">
              <a:latin typeface="Perpetua" pitchFamily="18" charset="0"/>
            </a:endParaRPr>
          </a:p>
        </p:txBody>
      </p:sp>
      <p:sp>
        <p:nvSpPr>
          <p:cNvPr id="25" name="Rectangle 17"/>
          <p:cNvSpPr>
            <a:spLocks noChangeArrowheads="1"/>
          </p:cNvSpPr>
          <p:nvPr/>
        </p:nvSpPr>
        <p:spPr bwMode="auto">
          <a:xfrm>
            <a:off x="609600" y="2514600"/>
            <a:ext cx="1447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b="1" dirty="0">
                <a:latin typeface="Perpetua" pitchFamily="18" charset="0"/>
              </a:rPr>
              <a:t>Economic</a:t>
            </a:r>
          </a:p>
          <a:p>
            <a:r>
              <a:rPr lang="en-US" b="1" dirty="0">
                <a:latin typeface="Perpetua" pitchFamily="18" charset="0"/>
              </a:rPr>
              <a:t>Conditions</a:t>
            </a:r>
          </a:p>
        </p:txBody>
      </p:sp>
      <p:sp>
        <p:nvSpPr>
          <p:cNvPr id="26" name="Rectangle 18"/>
          <p:cNvSpPr>
            <a:spLocks noChangeArrowheads="1"/>
          </p:cNvSpPr>
          <p:nvPr/>
        </p:nvSpPr>
        <p:spPr bwMode="auto">
          <a:xfrm>
            <a:off x="7315200" y="4038600"/>
            <a:ext cx="12954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600" b="1">
                <a:latin typeface="Perpetua" pitchFamily="18" charset="0"/>
              </a:rPr>
              <a:t>Prejudices</a:t>
            </a:r>
          </a:p>
        </p:txBody>
      </p:sp>
      <p:sp>
        <p:nvSpPr>
          <p:cNvPr id="27" name="Rectangle 19"/>
          <p:cNvSpPr>
            <a:spLocks noChangeArrowheads="1"/>
          </p:cNvSpPr>
          <p:nvPr/>
        </p:nvSpPr>
        <p:spPr bwMode="auto">
          <a:xfrm>
            <a:off x="762000" y="41148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1400" b="1">
                <a:latin typeface="Perpetua" pitchFamily="18" charset="0"/>
              </a:rPr>
              <a:t>Employment</a:t>
            </a:r>
          </a:p>
          <a:p>
            <a:r>
              <a:rPr lang="en-US" sz="1400" b="1">
                <a:latin typeface="Perpetua" pitchFamily="18" charset="0"/>
              </a:rPr>
              <a:t>Opportunities</a:t>
            </a:r>
          </a:p>
        </p:txBody>
      </p:sp>
      <p:sp>
        <p:nvSpPr>
          <p:cNvPr id="28" name="Rectangle 20"/>
          <p:cNvSpPr>
            <a:spLocks noChangeArrowheads="1"/>
          </p:cNvSpPr>
          <p:nvPr/>
        </p:nvSpPr>
        <p:spPr bwMode="auto">
          <a:xfrm>
            <a:off x="3962400" y="838200"/>
            <a:ext cx="152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en-US" sz="2800" b="1" i="1" u="sng">
                <a:solidFill>
                  <a:srgbClr val="FF0000"/>
                </a:solidFill>
                <a:latin typeface="Perpetua" pitchFamily="18" charset="0"/>
              </a:rPr>
              <a:t>Society</a:t>
            </a:r>
          </a:p>
        </p:txBody>
      </p:sp>
      <p:sp>
        <p:nvSpPr>
          <p:cNvPr id="29" name="TextBox 28"/>
          <p:cNvSpPr txBox="1"/>
          <p:nvPr/>
        </p:nvSpPr>
        <p:spPr>
          <a:xfrm>
            <a:off x="2057400" y="3352800"/>
            <a:ext cx="1143000" cy="369332"/>
          </a:xfrm>
          <a:prstGeom prst="rect">
            <a:avLst/>
          </a:prstGeom>
          <a:noFill/>
        </p:spPr>
        <p:txBody>
          <a:bodyPr wrap="square" rtlCol="0">
            <a:spAutoFit/>
          </a:bodyPr>
          <a:lstStyle/>
          <a:p>
            <a:r>
              <a:rPr lang="en-US" b="1" dirty="0" smtClean="0"/>
              <a:t>Youth</a:t>
            </a:r>
            <a:endParaRPr lang="en-US" b="1" dirty="0"/>
          </a:p>
        </p:txBody>
      </p:sp>
      <p:sp>
        <p:nvSpPr>
          <p:cNvPr id="30" name="TextBox 29"/>
          <p:cNvSpPr txBox="1"/>
          <p:nvPr/>
        </p:nvSpPr>
        <p:spPr>
          <a:xfrm>
            <a:off x="2857500" y="4648200"/>
            <a:ext cx="1257300" cy="369332"/>
          </a:xfrm>
          <a:prstGeom prst="rect">
            <a:avLst/>
          </a:prstGeom>
          <a:noFill/>
        </p:spPr>
        <p:txBody>
          <a:bodyPr wrap="square" rtlCol="0">
            <a:spAutoFit/>
          </a:bodyPr>
          <a:lstStyle/>
          <a:p>
            <a:r>
              <a:rPr lang="en-US" b="1" dirty="0" smtClean="0"/>
              <a:t>Civic</a:t>
            </a:r>
            <a:endParaRPr lang="en-US" b="1" dirty="0"/>
          </a:p>
        </p:txBody>
      </p:sp>
      <p:sp>
        <p:nvSpPr>
          <p:cNvPr id="31" name="TextBox 30"/>
          <p:cNvSpPr txBox="1"/>
          <p:nvPr/>
        </p:nvSpPr>
        <p:spPr>
          <a:xfrm>
            <a:off x="5105400" y="4615934"/>
            <a:ext cx="1828800" cy="369332"/>
          </a:xfrm>
          <a:prstGeom prst="rect">
            <a:avLst/>
          </a:prstGeom>
          <a:noFill/>
        </p:spPr>
        <p:txBody>
          <a:bodyPr wrap="square" rtlCol="0">
            <a:spAutoFit/>
          </a:bodyPr>
          <a:lstStyle/>
          <a:p>
            <a:r>
              <a:rPr lang="en-US" b="1" dirty="0" smtClean="0"/>
              <a:t>Human Service</a:t>
            </a:r>
            <a:endParaRPr lang="en-US" b="1" dirty="0"/>
          </a:p>
        </p:txBody>
      </p:sp>
      <p:sp>
        <p:nvSpPr>
          <p:cNvPr id="32" name="TextBox 31"/>
          <p:cNvSpPr txBox="1"/>
          <p:nvPr/>
        </p:nvSpPr>
        <p:spPr>
          <a:xfrm>
            <a:off x="5973349" y="3343553"/>
            <a:ext cx="1257300" cy="369332"/>
          </a:xfrm>
          <a:prstGeom prst="rect">
            <a:avLst/>
          </a:prstGeom>
          <a:noFill/>
        </p:spPr>
        <p:txBody>
          <a:bodyPr wrap="square" rtlCol="0">
            <a:spAutoFit/>
          </a:bodyPr>
          <a:lstStyle/>
          <a:p>
            <a:r>
              <a:rPr lang="en-US" b="1" dirty="0" smtClean="0"/>
              <a:t>Military</a:t>
            </a:r>
            <a:endParaRPr lang="en-US" b="1" dirty="0"/>
          </a:p>
        </p:txBody>
      </p:sp>
      <p:sp>
        <p:nvSpPr>
          <p:cNvPr id="33" name="TextBox 32"/>
          <p:cNvSpPr txBox="1"/>
          <p:nvPr/>
        </p:nvSpPr>
        <p:spPr>
          <a:xfrm>
            <a:off x="5295900" y="2104558"/>
            <a:ext cx="1257300" cy="369332"/>
          </a:xfrm>
          <a:prstGeom prst="rect">
            <a:avLst/>
          </a:prstGeom>
          <a:noFill/>
        </p:spPr>
        <p:txBody>
          <a:bodyPr wrap="square" rtlCol="0">
            <a:spAutoFit/>
          </a:bodyPr>
          <a:lstStyle/>
          <a:p>
            <a:r>
              <a:rPr lang="en-US" b="1" dirty="0" smtClean="0"/>
              <a:t>Medical</a:t>
            </a:r>
            <a:endParaRPr lang="en-US" b="1" dirty="0"/>
          </a:p>
        </p:txBody>
      </p:sp>
      <p:sp>
        <p:nvSpPr>
          <p:cNvPr id="34" name="TextBox 33"/>
          <p:cNvSpPr txBox="1"/>
          <p:nvPr/>
        </p:nvSpPr>
        <p:spPr>
          <a:xfrm>
            <a:off x="2571750" y="2245797"/>
            <a:ext cx="1257300" cy="369332"/>
          </a:xfrm>
          <a:prstGeom prst="rect">
            <a:avLst/>
          </a:prstGeom>
          <a:noFill/>
        </p:spPr>
        <p:txBody>
          <a:bodyPr wrap="square" rtlCol="0">
            <a:spAutoFit/>
          </a:bodyPr>
          <a:lstStyle/>
          <a:p>
            <a:r>
              <a:rPr lang="en-US" b="1" dirty="0" smtClean="0"/>
              <a:t>Local Gov’t</a:t>
            </a:r>
            <a:endParaRPr lang="en-US" b="1" dirty="0"/>
          </a:p>
        </p:txBody>
      </p:sp>
      <p:sp>
        <p:nvSpPr>
          <p:cNvPr id="2" name="TextBox 1"/>
          <p:cNvSpPr txBox="1"/>
          <p:nvPr/>
        </p:nvSpPr>
        <p:spPr>
          <a:xfrm>
            <a:off x="3990190" y="5170488"/>
            <a:ext cx="1877210" cy="369332"/>
          </a:xfrm>
          <a:prstGeom prst="rect">
            <a:avLst/>
          </a:prstGeom>
          <a:noFill/>
        </p:spPr>
        <p:txBody>
          <a:bodyPr wrap="square" rtlCol="0">
            <a:spAutoFit/>
          </a:bodyPr>
          <a:lstStyle/>
          <a:p>
            <a:pPr algn="ctr"/>
            <a:r>
              <a:rPr lang="en-US" b="1" dirty="0" smtClean="0"/>
              <a:t>Treatment</a:t>
            </a:r>
            <a:endParaRPr lang="en-US" b="1" dirty="0"/>
          </a:p>
        </p:txBody>
      </p:sp>
    </p:spTree>
    <p:extLst>
      <p:ext uri="{BB962C8B-B14F-4D97-AF65-F5344CB8AC3E}">
        <p14:creationId xmlns:p14="http://schemas.microsoft.com/office/powerpoint/2010/main" val="16596507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9"/>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2"/>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p:bldP spid="18" grpId="0"/>
      <p:bldP spid="19" grpId="0"/>
      <p:bldP spid="20" grpId="0"/>
      <p:bldP spid="21" grpId="0"/>
      <p:bldP spid="22" grpId="0"/>
      <p:bldP spid="23" grpId="0"/>
      <p:bldP spid="24" grpId="0"/>
      <p:bldP spid="25" grpId="0"/>
      <p:bldP spid="26" grpId="0"/>
      <p:bldP spid="27" grpId="0"/>
      <p:bldP spid="29" grpId="0"/>
      <p:bldP spid="30" grpId="0"/>
      <p:bldP spid="31" grpId="0"/>
      <p:bldP spid="32" grpId="0"/>
      <p:bldP spid="33" grpId="0"/>
      <p:bldP spid="3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 background - coalition.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600" y="65890"/>
            <a:ext cx="8864033" cy="6689096"/>
          </a:xfrm>
          <a:prstGeom prst="rect">
            <a:avLst/>
          </a:prstGeom>
        </p:spPr>
      </p:pic>
      <p:sp>
        <p:nvSpPr>
          <p:cNvPr id="13" name="TextBox 12"/>
          <p:cNvSpPr txBox="1"/>
          <p:nvPr/>
        </p:nvSpPr>
        <p:spPr>
          <a:xfrm>
            <a:off x="5309503" y="130593"/>
            <a:ext cx="2405272" cy="369332"/>
          </a:xfrm>
          <a:prstGeom prst="rect">
            <a:avLst/>
          </a:prstGeom>
          <a:noFill/>
        </p:spPr>
        <p:txBody>
          <a:bodyPr wrap="none" rtlCol="0">
            <a:spAutoFit/>
          </a:bodyPr>
          <a:lstStyle/>
          <a:p>
            <a:r>
              <a:rPr lang="en-US" dirty="0" smtClean="0">
                <a:latin typeface="Myriad Pro"/>
                <a:cs typeface="Myriad Pro"/>
              </a:rPr>
              <a:t>Community Awareness</a:t>
            </a:r>
            <a:endParaRPr lang="en-US" dirty="0">
              <a:latin typeface="Myriad Pro"/>
              <a:cs typeface="Myriad Pro"/>
            </a:endParaRPr>
          </a:p>
        </p:txBody>
      </p:sp>
      <p:sp>
        <p:nvSpPr>
          <p:cNvPr id="14" name="TextBox 13"/>
          <p:cNvSpPr txBox="1"/>
          <p:nvPr/>
        </p:nvSpPr>
        <p:spPr>
          <a:xfrm>
            <a:off x="402879" y="668589"/>
            <a:ext cx="1828800" cy="461665"/>
          </a:xfrm>
          <a:prstGeom prst="rect">
            <a:avLst/>
          </a:prstGeom>
          <a:noFill/>
          <a:ln w="38100">
            <a:solidFill>
              <a:schemeClr val="accent1">
                <a:lumMod val="60000"/>
                <a:lumOff val="40000"/>
              </a:schemeClr>
            </a:solidFill>
          </a:ln>
        </p:spPr>
        <p:txBody>
          <a:bodyPr wrap="square" rtlCol="0">
            <a:spAutoFit/>
          </a:bodyPr>
          <a:lstStyle/>
          <a:p>
            <a:r>
              <a:rPr lang="en-US" sz="2400" dirty="0" smtClean="0"/>
              <a:t>Stakeholders</a:t>
            </a:r>
            <a:endParaRPr lang="en-US" sz="2400" dirty="0"/>
          </a:p>
        </p:txBody>
      </p:sp>
      <p:sp>
        <p:nvSpPr>
          <p:cNvPr id="15" name="TextBox 14"/>
          <p:cNvSpPr txBox="1"/>
          <p:nvPr/>
        </p:nvSpPr>
        <p:spPr>
          <a:xfrm>
            <a:off x="2460279" y="675620"/>
            <a:ext cx="1828800" cy="461665"/>
          </a:xfrm>
          <a:prstGeom prst="rect">
            <a:avLst/>
          </a:prstGeom>
          <a:noFill/>
          <a:ln w="38100">
            <a:solidFill>
              <a:schemeClr val="accent1">
                <a:lumMod val="60000"/>
                <a:lumOff val="40000"/>
              </a:schemeClr>
            </a:solidFill>
          </a:ln>
        </p:spPr>
        <p:txBody>
          <a:bodyPr wrap="square" rtlCol="0">
            <a:spAutoFit/>
          </a:bodyPr>
          <a:lstStyle/>
          <a:p>
            <a:r>
              <a:rPr lang="en-US" sz="2400" dirty="0" smtClean="0"/>
              <a:t>Stakeholders</a:t>
            </a:r>
            <a:endParaRPr lang="en-US" sz="2400" dirty="0"/>
          </a:p>
        </p:txBody>
      </p:sp>
      <p:sp>
        <p:nvSpPr>
          <p:cNvPr id="16" name="TextBox 15"/>
          <p:cNvSpPr txBox="1"/>
          <p:nvPr/>
        </p:nvSpPr>
        <p:spPr>
          <a:xfrm>
            <a:off x="4441479" y="675620"/>
            <a:ext cx="1828800" cy="461665"/>
          </a:xfrm>
          <a:prstGeom prst="rect">
            <a:avLst/>
          </a:prstGeom>
          <a:noFill/>
          <a:ln w="38100">
            <a:solidFill>
              <a:schemeClr val="accent1">
                <a:lumMod val="60000"/>
                <a:lumOff val="40000"/>
              </a:schemeClr>
            </a:solidFill>
          </a:ln>
        </p:spPr>
        <p:txBody>
          <a:bodyPr wrap="square" rtlCol="0">
            <a:spAutoFit/>
          </a:bodyPr>
          <a:lstStyle/>
          <a:p>
            <a:r>
              <a:rPr lang="en-US" sz="2400" dirty="0" smtClean="0"/>
              <a:t>Stakeholders</a:t>
            </a:r>
            <a:endParaRPr lang="en-US" sz="2400" dirty="0"/>
          </a:p>
        </p:txBody>
      </p:sp>
      <p:sp>
        <p:nvSpPr>
          <p:cNvPr id="17" name="TextBox 16"/>
          <p:cNvSpPr txBox="1"/>
          <p:nvPr/>
        </p:nvSpPr>
        <p:spPr>
          <a:xfrm>
            <a:off x="6701073" y="675620"/>
            <a:ext cx="1828800" cy="461665"/>
          </a:xfrm>
          <a:prstGeom prst="rect">
            <a:avLst/>
          </a:prstGeom>
          <a:noFill/>
          <a:ln w="38100">
            <a:solidFill>
              <a:schemeClr val="accent1">
                <a:lumMod val="60000"/>
                <a:lumOff val="40000"/>
              </a:schemeClr>
            </a:solidFill>
          </a:ln>
        </p:spPr>
        <p:txBody>
          <a:bodyPr wrap="square" rtlCol="0">
            <a:spAutoFit/>
          </a:bodyPr>
          <a:lstStyle/>
          <a:p>
            <a:r>
              <a:rPr lang="en-US" sz="2400" dirty="0" smtClean="0"/>
              <a:t>Stakeholders</a:t>
            </a:r>
            <a:endParaRPr lang="en-US" sz="2400" dirty="0"/>
          </a:p>
        </p:txBody>
      </p:sp>
      <p:sp>
        <p:nvSpPr>
          <p:cNvPr id="18" name="TextBox 17"/>
          <p:cNvSpPr txBox="1"/>
          <p:nvPr/>
        </p:nvSpPr>
        <p:spPr>
          <a:xfrm>
            <a:off x="2612679" y="1430589"/>
            <a:ext cx="3276600" cy="954107"/>
          </a:xfrm>
          <a:prstGeom prst="rect">
            <a:avLst/>
          </a:prstGeom>
          <a:noFill/>
          <a:ln w="38100">
            <a:solidFill>
              <a:schemeClr val="accent1">
                <a:lumMod val="60000"/>
                <a:lumOff val="40000"/>
              </a:schemeClr>
            </a:solidFill>
          </a:ln>
        </p:spPr>
        <p:txBody>
          <a:bodyPr wrap="square" rtlCol="0">
            <a:spAutoFit/>
          </a:bodyPr>
          <a:lstStyle/>
          <a:p>
            <a:pPr algn="ctr"/>
            <a:r>
              <a:rPr lang="en-US" sz="2800" dirty="0" smtClean="0"/>
              <a:t>Community Forum</a:t>
            </a:r>
          </a:p>
          <a:p>
            <a:pPr algn="ctr"/>
            <a:r>
              <a:rPr lang="en-US" sz="2800" dirty="0" smtClean="0"/>
              <a:t>Community Sectors</a:t>
            </a:r>
            <a:endParaRPr lang="en-US" sz="2800" dirty="0"/>
          </a:p>
        </p:txBody>
      </p:sp>
      <p:cxnSp>
        <p:nvCxnSpPr>
          <p:cNvPr id="19" name="Straight Arrow Connector 18"/>
          <p:cNvCxnSpPr/>
          <p:nvPr/>
        </p:nvCxnSpPr>
        <p:spPr>
          <a:xfrm>
            <a:off x="1469679" y="1075730"/>
            <a:ext cx="1143000" cy="3548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450879" y="1068699"/>
            <a:ext cx="304800" cy="4380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flipH="1">
            <a:off x="4441479" y="1075730"/>
            <a:ext cx="647700" cy="431059"/>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flipH="1">
            <a:off x="5889279" y="1068699"/>
            <a:ext cx="1295400" cy="3618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8" idx="2"/>
          </p:cNvCxnSpPr>
          <p:nvPr/>
        </p:nvCxnSpPr>
        <p:spPr>
          <a:xfrm>
            <a:off x="4250979" y="2384696"/>
            <a:ext cx="0" cy="493693"/>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a:off x="2612679" y="2878389"/>
            <a:ext cx="3276600" cy="523220"/>
          </a:xfrm>
          <a:prstGeom prst="rect">
            <a:avLst/>
          </a:prstGeom>
          <a:noFill/>
          <a:ln w="38100">
            <a:solidFill>
              <a:schemeClr val="accent1">
                <a:lumMod val="60000"/>
                <a:lumOff val="40000"/>
              </a:schemeClr>
            </a:solidFill>
          </a:ln>
        </p:spPr>
        <p:txBody>
          <a:bodyPr wrap="square" rtlCol="0">
            <a:spAutoFit/>
          </a:bodyPr>
          <a:lstStyle/>
          <a:p>
            <a:pPr algn="ctr"/>
            <a:r>
              <a:rPr lang="en-US" sz="2800" dirty="0" smtClean="0"/>
              <a:t>Steering Committee</a:t>
            </a:r>
            <a:endParaRPr lang="en-US" sz="2800" dirty="0"/>
          </a:p>
        </p:txBody>
      </p:sp>
      <p:cxnSp>
        <p:nvCxnSpPr>
          <p:cNvPr id="25" name="Straight Arrow Connector 24"/>
          <p:cNvCxnSpPr/>
          <p:nvPr/>
        </p:nvCxnSpPr>
        <p:spPr>
          <a:xfrm>
            <a:off x="4289079" y="3564189"/>
            <a:ext cx="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650779" y="4138712"/>
            <a:ext cx="3276600" cy="954107"/>
          </a:xfrm>
          <a:prstGeom prst="rect">
            <a:avLst/>
          </a:prstGeom>
          <a:noFill/>
          <a:ln w="38100">
            <a:solidFill>
              <a:schemeClr val="accent1">
                <a:lumMod val="60000"/>
                <a:lumOff val="40000"/>
              </a:schemeClr>
            </a:solidFill>
          </a:ln>
        </p:spPr>
        <p:txBody>
          <a:bodyPr wrap="square" rtlCol="0">
            <a:spAutoFit/>
          </a:bodyPr>
          <a:lstStyle/>
          <a:p>
            <a:pPr algn="ctr"/>
            <a:r>
              <a:rPr lang="en-US" sz="2800" dirty="0" smtClean="0"/>
              <a:t>Community Sector Workshops</a:t>
            </a:r>
            <a:endParaRPr lang="en-US" sz="2800" dirty="0"/>
          </a:p>
        </p:txBody>
      </p:sp>
      <p:cxnSp>
        <p:nvCxnSpPr>
          <p:cNvPr id="27" name="Straight Arrow Connector 26"/>
          <p:cNvCxnSpPr/>
          <p:nvPr/>
        </p:nvCxnSpPr>
        <p:spPr>
          <a:xfrm>
            <a:off x="5355879" y="5164389"/>
            <a:ext cx="857250" cy="5334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467510" y="5614735"/>
            <a:ext cx="8305800" cy="954107"/>
          </a:xfrm>
          <a:prstGeom prst="rect">
            <a:avLst/>
          </a:prstGeom>
          <a:noFill/>
          <a:ln w="38100">
            <a:solidFill>
              <a:schemeClr val="accent1">
                <a:lumMod val="60000"/>
                <a:lumOff val="40000"/>
              </a:schemeClr>
            </a:solidFill>
          </a:ln>
        </p:spPr>
        <p:txBody>
          <a:bodyPr wrap="square" rtlCol="0">
            <a:spAutoFit/>
          </a:bodyPr>
          <a:lstStyle/>
          <a:p>
            <a:pPr algn="ctr"/>
            <a:r>
              <a:rPr lang="en-US" sz="2800" dirty="0" smtClean="0"/>
              <a:t>Sector Committees – Objectives, Strategies, Tactics, Action Plans, Implementation, Evaluation</a:t>
            </a:r>
            <a:endParaRPr lang="en-US" sz="2800" dirty="0"/>
          </a:p>
        </p:txBody>
      </p:sp>
      <p:cxnSp>
        <p:nvCxnSpPr>
          <p:cNvPr id="29" name="Straight Arrow Connector 28"/>
          <p:cNvCxnSpPr/>
          <p:nvPr/>
        </p:nvCxnSpPr>
        <p:spPr>
          <a:xfrm>
            <a:off x="5927379" y="3401609"/>
            <a:ext cx="1997421" cy="2219980"/>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flipH="1">
            <a:off x="1066800" y="3401609"/>
            <a:ext cx="1447800" cy="2160991"/>
          </a:xfrm>
          <a:prstGeom prst="straightConnector1">
            <a:avLst/>
          </a:prstGeom>
          <a:ln w="28575">
            <a:headEnd type="arrow"/>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a:off x="2003079" y="5164389"/>
            <a:ext cx="914400" cy="45720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8155123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5"/>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24"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alitionlarge.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827" y="140109"/>
            <a:ext cx="8864033" cy="6717891"/>
          </a:xfrm>
          <a:prstGeom prst="rect">
            <a:avLst/>
          </a:prstGeom>
        </p:spPr>
      </p:pic>
      <p:sp>
        <p:nvSpPr>
          <p:cNvPr id="4" name="Rectangle 3"/>
          <p:cNvSpPr/>
          <p:nvPr/>
        </p:nvSpPr>
        <p:spPr>
          <a:xfrm>
            <a:off x="310769" y="959207"/>
            <a:ext cx="8417748" cy="5673348"/>
          </a:xfrm>
          <a:prstGeom prst="rect">
            <a:avLst/>
          </a:prstGeom>
        </p:spPr>
        <p:txBody>
          <a:bodyPr wrap="square">
            <a:spAutoFit/>
          </a:bodyPr>
          <a:lstStyle/>
          <a:p>
            <a:r>
              <a:rPr lang="en-US" sz="3600" b="1" baseline="30000" dirty="0"/>
              <a:t>Can coalitions help reduce Rx drug abuse</a:t>
            </a:r>
            <a:r>
              <a:rPr lang="en-US" sz="3600" b="1" baseline="30000" dirty="0" smtClean="0"/>
              <a:t>?</a:t>
            </a:r>
          </a:p>
          <a:p>
            <a:endParaRPr lang="en-US" sz="3200" b="1" baseline="30000" dirty="0"/>
          </a:p>
          <a:p>
            <a:pPr marL="457200" indent="-457200">
              <a:buFont typeface="Arial"/>
              <a:buChar char="•"/>
            </a:pPr>
            <a:r>
              <a:rPr lang="en-US" sz="3200" baseline="30000" dirty="0" smtClean="0"/>
              <a:t>Counties </a:t>
            </a:r>
            <a:r>
              <a:rPr lang="en-US" sz="3200" baseline="30000" dirty="0"/>
              <a:t>with coalitions had 6.2% lower rate of ED visits for substance abuse than counties with no coalitions (but this could be due to random chance)</a:t>
            </a:r>
          </a:p>
          <a:p>
            <a:pPr marL="457200" indent="-457200">
              <a:buFont typeface="Arial"/>
              <a:buChar char="•"/>
            </a:pPr>
            <a:r>
              <a:rPr lang="en-US" sz="3200" baseline="30000" dirty="0"/>
              <a:t>However, counties with a coalition where the health department </a:t>
            </a:r>
            <a:r>
              <a:rPr lang="en-US" sz="3200" baseline="30000" dirty="0" smtClean="0"/>
              <a:t>was</a:t>
            </a:r>
            <a:r>
              <a:rPr lang="en-US" sz="3200" dirty="0"/>
              <a:t> </a:t>
            </a:r>
            <a:r>
              <a:rPr lang="en-US" sz="3200" baseline="30000" dirty="0" smtClean="0"/>
              <a:t>the</a:t>
            </a:r>
            <a:r>
              <a:rPr lang="en-US" sz="3200" dirty="0" smtClean="0"/>
              <a:t> </a:t>
            </a:r>
            <a:r>
              <a:rPr lang="en-US" sz="3200" baseline="30000" dirty="0" smtClean="0"/>
              <a:t>lead</a:t>
            </a:r>
            <a:r>
              <a:rPr lang="en-US" sz="3200" dirty="0" smtClean="0"/>
              <a:t> </a:t>
            </a:r>
            <a:r>
              <a:rPr lang="en-US" sz="3200" baseline="30000" dirty="0" smtClean="0"/>
              <a:t>agency </a:t>
            </a:r>
            <a:r>
              <a:rPr lang="en-US" sz="3200" baseline="30000" dirty="0"/>
              <a:t>had a statistically significant 23% lower rate of ED visits (X2=2.15, p=0.03) than other counties</a:t>
            </a:r>
          </a:p>
          <a:p>
            <a:pPr marL="457200" indent="-457200">
              <a:buFont typeface="Arial"/>
              <a:buChar char="•"/>
            </a:pPr>
            <a:r>
              <a:rPr lang="en-US" sz="3200" baseline="30000" dirty="0"/>
              <a:t>In counties with coalitions 1.7% more residents received opioids than in counties without a coalition.</a:t>
            </a:r>
          </a:p>
          <a:p>
            <a:pPr marL="457200" indent="-457200">
              <a:buFont typeface="Arial"/>
              <a:buChar char="•"/>
            </a:pPr>
            <a:r>
              <a:rPr lang="en-US" sz="3200" b="1" baseline="30000" dirty="0"/>
              <a:t>Coalitions may be useful in reducing the harms of Rx drug abuse while improving access to pain medications at the same time.</a:t>
            </a:r>
          </a:p>
          <a:p>
            <a:pPr marL="457200" indent="-457200">
              <a:buFont typeface="Arial"/>
              <a:buChar char="•"/>
            </a:pPr>
            <a:r>
              <a:rPr lang="en-US" sz="3200" b="1" baseline="30000" dirty="0"/>
              <a:t>More professional coalitions may have a greater impact on reducing Rx drug harms</a:t>
            </a:r>
            <a:r>
              <a:rPr lang="en-US" sz="3200" b="1" baseline="30000" dirty="0" smtClean="0"/>
              <a:t>.</a:t>
            </a:r>
          </a:p>
          <a:p>
            <a:pPr marL="457200" indent="-457200">
              <a:buFont typeface="Arial"/>
              <a:buChar char="•"/>
            </a:pPr>
            <a:endParaRPr lang="en-US" sz="3200" b="1" baseline="30000" dirty="0"/>
          </a:p>
          <a:p>
            <a:r>
              <a:rPr lang="en-US" sz="2800" baseline="30000" dirty="0"/>
              <a:t>Data Sources: NC Health Directors Survey, NC DETECT (2010), CSRS (2008-2010)</a:t>
            </a:r>
          </a:p>
        </p:txBody>
      </p:sp>
    </p:spTree>
    <p:extLst>
      <p:ext uri="{BB962C8B-B14F-4D97-AF65-F5344CB8AC3E}">
        <p14:creationId xmlns:p14="http://schemas.microsoft.com/office/powerpoint/2010/main" val="141620491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escriber.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8044" y="905168"/>
            <a:ext cx="7166496" cy="5079291"/>
          </a:xfrm>
          <a:prstGeom prst="rect">
            <a:avLst/>
          </a:prstGeom>
        </p:spPr>
      </p:pic>
    </p:spTree>
    <p:extLst>
      <p:ext uri="{BB962C8B-B14F-4D97-AF65-F5344CB8AC3E}">
        <p14:creationId xmlns:p14="http://schemas.microsoft.com/office/powerpoint/2010/main" val="3653307063"/>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6" y="171482"/>
            <a:ext cx="8857554" cy="6535976"/>
          </a:xfrm>
          <a:prstGeom prst="rect">
            <a:avLst/>
          </a:prstGeom>
        </p:spPr>
      </p:pic>
      <p:sp>
        <p:nvSpPr>
          <p:cNvPr id="4" name="TextBox 3"/>
          <p:cNvSpPr txBox="1"/>
          <p:nvPr/>
        </p:nvSpPr>
        <p:spPr>
          <a:xfrm>
            <a:off x="4557363" y="266387"/>
            <a:ext cx="4403770" cy="369332"/>
          </a:xfrm>
          <a:prstGeom prst="rect">
            <a:avLst/>
          </a:prstGeom>
          <a:noFill/>
        </p:spPr>
        <p:txBody>
          <a:bodyPr wrap="none" rtlCol="0">
            <a:spAutoFit/>
          </a:bodyPr>
          <a:lstStyle/>
          <a:p>
            <a:r>
              <a:rPr lang="en-US" dirty="0" smtClean="0">
                <a:latin typeface="Myriad Pro"/>
                <a:cs typeface="Myriad Pro"/>
              </a:rPr>
              <a:t>Prescriber Education: Chronic Pain Initiative</a:t>
            </a:r>
            <a:endParaRPr lang="en-US" dirty="0">
              <a:latin typeface="Myriad Pro"/>
              <a:cs typeface="Myriad Pro"/>
            </a:endParaRPr>
          </a:p>
        </p:txBody>
      </p:sp>
      <p:pic>
        <p:nvPicPr>
          <p:cNvPr id="5" name="Picture 4" descr="winstonnighttalk.jpg"/>
          <p:cNvPicPr>
            <a:picLocks noChangeAspect="1"/>
          </p:cNvPicPr>
          <p:nvPr/>
        </p:nvPicPr>
        <p:blipFill rotWithShape="1">
          <a:blip r:embed="rId4"/>
          <a:srcRect l="2" r="38"/>
          <a:stretch/>
        </p:blipFill>
        <p:spPr>
          <a:xfrm>
            <a:off x="478314" y="985842"/>
            <a:ext cx="3837642" cy="2571697"/>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926636" y="4205252"/>
            <a:ext cx="3260404" cy="1200329"/>
          </a:xfrm>
          <a:prstGeom prst="rect">
            <a:avLst/>
          </a:prstGeom>
          <a:noFill/>
        </p:spPr>
        <p:txBody>
          <a:bodyPr wrap="square" rtlCol="0">
            <a:spAutoFit/>
          </a:bodyPr>
          <a:lstStyle/>
          <a:p>
            <a:pPr algn="ctr"/>
            <a:r>
              <a:rPr lang="en-US" dirty="0" smtClean="0"/>
              <a:t>Locally-designed toolkits created by community coalitions have more legitimacy than those produced at a national level.</a:t>
            </a:r>
            <a:endParaRPr lang="en-US" dirty="0"/>
          </a:p>
        </p:txBody>
      </p:sp>
      <p:pic>
        <p:nvPicPr>
          <p:cNvPr id="7" name="Picture 6"/>
          <p:cNvPicPr>
            <a:picLocks noChangeAspect="1"/>
          </p:cNvPicPr>
          <p:nvPr/>
        </p:nvPicPr>
        <p:blipFill>
          <a:blip r:embed="rId5"/>
          <a:stretch>
            <a:fillRect/>
          </a:stretch>
        </p:blipFill>
        <p:spPr>
          <a:xfrm>
            <a:off x="478314" y="3739882"/>
            <a:ext cx="1851245" cy="2525446"/>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6"/>
          <a:stretch>
            <a:fillRect/>
          </a:stretch>
        </p:blipFill>
        <p:spPr>
          <a:xfrm>
            <a:off x="4665442" y="1881849"/>
            <a:ext cx="3845840" cy="2145574"/>
          </a:xfrm>
          <a:prstGeom prst="rect">
            <a:avLst/>
          </a:prstGeom>
          <a:ln>
            <a:noFill/>
          </a:ln>
          <a:effectLst>
            <a:outerShdw blurRad="292100" dist="139700" dir="2700000" algn="tl" rotWithShape="0">
              <a:srgbClr val="333333">
                <a:alpha val="65000"/>
              </a:srgbClr>
            </a:outerShdw>
          </a:effectLst>
        </p:spPr>
      </p:pic>
      <p:sp>
        <p:nvSpPr>
          <p:cNvPr id="10" name="TextBox 9"/>
          <p:cNvSpPr txBox="1"/>
          <p:nvPr/>
        </p:nvSpPr>
        <p:spPr>
          <a:xfrm>
            <a:off x="4665443" y="837189"/>
            <a:ext cx="3845839" cy="923330"/>
          </a:xfrm>
          <a:prstGeom prst="rect">
            <a:avLst/>
          </a:prstGeom>
          <a:noFill/>
        </p:spPr>
        <p:txBody>
          <a:bodyPr wrap="square" rtlCol="0">
            <a:spAutoFit/>
          </a:bodyPr>
          <a:lstStyle/>
          <a:p>
            <a:pPr algn="ctr"/>
            <a:r>
              <a:rPr lang="en-US" dirty="0"/>
              <a:t>P</a:t>
            </a:r>
            <a:r>
              <a:rPr lang="en-US" dirty="0" smtClean="0"/>
              <a:t>ain management education is being conducted statewide through Medicaid.</a:t>
            </a:r>
            <a:endParaRPr lang="en-US" dirty="0"/>
          </a:p>
        </p:txBody>
      </p:sp>
      <p:pic>
        <p:nvPicPr>
          <p:cNvPr id="11" name="Picture 10"/>
          <p:cNvPicPr>
            <a:picLocks noChangeAspect="1"/>
          </p:cNvPicPr>
          <p:nvPr/>
        </p:nvPicPr>
        <p:blipFill>
          <a:blip r:embed="rId7"/>
          <a:stretch>
            <a:fillRect/>
          </a:stretch>
        </p:blipFill>
        <p:spPr>
          <a:xfrm>
            <a:off x="2392606" y="3739882"/>
            <a:ext cx="1909508" cy="2532638"/>
          </a:xfrm>
          <a:prstGeom prst="rect">
            <a:avLst/>
          </a:prstGeom>
          <a:ln>
            <a:noFill/>
          </a:ln>
          <a:effectLst>
            <a:outerShdw blurRad="292100" dist="139700" dir="2700000" algn="tl" rotWithShape="0">
              <a:srgbClr val="333333">
                <a:alpha val="65000"/>
              </a:srgbClr>
            </a:outerShdw>
          </a:effectLst>
        </p:spPr>
      </p:pic>
      <p:sp>
        <p:nvSpPr>
          <p:cNvPr id="13" name="Rectangle 12"/>
          <p:cNvSpPr/>
          <p:nvPr/>
        </p:nvSpPr>
        <p:spPr>
          <a:xfrm>
            <a:off x="5259102" y="5505188"/>
            <a:ext cx="3334707" cy="923330"/>
          </a:xfrm>
          <a:prstGeom prst="rect">
            <a:avLst/>
          </a:prstGeom>
          <a:ln w="9525" cmpd="sng"/>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square">
            <a:spAutoFit/>
          </a:bodyPr>
          <a:lstStyle/>
          <a:p>
            <a:r>
              <a:rPr lang="en-US" i="1" dirty="0" smtClean="0">
                <a:latin typeface="Myriad Pro"/>
                <a:cs typeface="Myriad Pro"/>
              </a:rPr>
              <a:t>Registered to Use the PMP</a:t>
            </a:r>
          </a:p>
          <a:p>
            <a:r>
              <a:rPr lang="en-US" dirty="0" smtClean="0">
                <a:latin typeface="Myriad Pro"/>
                <a:cs typeface="Myriad Pro"/>
              </a:rPr>
              <a:t>Wilkes: 70%</a:t>
            </a:r>
          </a:p>
          <a:p>
            <a:r>
              <a:rPr lang="en-US" dirty="0" smtClean="0">
                <a:latin typeface="Myriad Pro"/>
                <a:cs typeface="Myriad Pro"/>
              </a:rPr>
              <a:t>NC Average: 28%</a:t>
            </a:r>
            <a:endParaRPr lang="en-US" dirty="0"/>
          </a:p>
        </p:txBody>
      </p:sp>
    </p:spTree>
    <p:extLst>
      <p:ext uri="{BB962C8B-B14F-4D97-AF65-F5344CB8AC3E}">
        <p14:creationId xmlns:p14="http://schemas.microsoft.com/office/powerpoint/2010/main" val="404756546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laz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4" y="108431"/>
            <a:ext cx="8848548" cy="6529331"/>
          </a:xfrm>
          <a:prstGeom prst="rect">
            <a:avLst/>
          </a:prstGeom>
        </p:spPr>
      </p:pic>
      <p:sp>
        <p:nvSpPr>
          <p:cNvPr id="6" name="TextBox 5"/>
          <p:cNvSpPr txBox="1"/>
          <p:nvPr/>
        </p:nvSpPr>
        <p:spPr>
          <a:xfrm>
            <a:off x="5277895" y="194328"/>
            <a:ext cx="1355909" cy="369332"/>
          </a:xfrm>
          <a:prstGeom prst="rect">
            <a:avLst/>
          </a:prstGeom>
          <a:noFill/>
        </p:spPr>
        <p:txBody>
          <a:bodyPr wrap="none" rtlCol="0">
            <a:spAutoFit/>
          </a:bodyPr>
          <a:lstStyle/>
          <a:p>
            <a:r>
              <a:rPr lang="en-US" dirty="0" smtClean="0">
                <a:latin typeface="Myriad Pro"/>
                <a:cs typeface="Myriad Pro"/>
              </a:rPr>
              <a:t>Who We Are</a:t>
            </a:r>
            <a:endParaRPr lang="en-US" dirty="0">
              <a:latin typeface="Myriad Pro"/>
              <a:cs typeface="Myriad Pro"/>
            </a:endParaRPr>
          </a:p>
        </p:txBody>
      </p:sp>
      <p:sp>
        <p:nvSpPr>
          <p:cNvPr id="8" name="TextBox 7"/>
          <p:cNvSpPr txBox="1"/>
          <p:nvPr/>
        </p:nvSpPr>
        <p:spPr>
          <a:xfrm>
            <a:off x="3665705" y="872267"/>
            <a:ext cx="4926637" cy="2585323"/>
          </a:xfrm>
          <a:prstGeom prst="rect">
            <a:avLst/>
          </a:prstGeom>
          <a:noFill/>
        </p:spPr>
        <p:txBody>
          <a:bodyPr wrap="square" rtlCol="0">
            <a:spAutoFit/>
          </a:bodyPr>
          <a:lstStyle/>
          <a:p>
            <a:r>
              <a:rPr lang="en-US" sz="1600" dirty="0" smtClean="0"/>
              <a:t>Project </a:t>
            </a:r>
            <a:r>
              <a:rPr lang="en-US" sz="1600" dirty="0"/>
              <a:t>Lazarus believes that communities are ultimately responsible for their own health and that every drug overdose is preventable. We are a secular, non-profit organization that provides technical assistance to community groups and clinicians throughout North Carolina and beyond. Using experience, data, and compassion we empower communities and individuals to prevent drug overdoses and meet the needs of those living with chronic pain</a:t>
            </a:r>
            <a:r>
              <a:rPr lang="en-US" sz="1600" dirty="0" smtClean="0"/>
              <a:t>.</a:t>
            </a:r>
            <a:endParaRPr lang="en-US" sz="1600" dirty="0"/>
          </a:p>
          <a:p>
            <a:endParaRPr lang="en-US" dirty="0"/>
          </a:p>
        </p:txBody>
      </p:sp>
      <p:pic>
        <p:nvPicPr>
          <p:cNvPr id="9" name="Picture 12"/>
          <p:cNvPicPr>
            <a:picLocks noChangeAspect="1"/>
          </p:cNvPicPr>
          <p:nvPr/>
        </p:nvPicPr>
        <p:blipFill>
          <a:blip r:embed="rId3" cstate="print">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216159" y="693569"/>
            <a:ext cx="3544888" cy="3019425"/>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rotWithShape="1">
          <a:blip r:embed="rId4"/>
          <a:srcRect b="29470"/>
          <a:stretch/>
        </p:blipFill>
        <p:spPr>
          <a:xfrm>
            <a:off x="510070" y="4254789"/>
            <a:ext cx="3250977" cy="1726118"/>
          </a:xfrm>
          <a:prstGeom prst="rect">
            <a:avLst/>
          </a:prstGeom>
        </p:spPr>
      </p:pic>
      <p:sp>
        <p:nvSpPr>
          <p:cNvPr id="11" name="TextBox 10"/>
          <p:cNvSpPr txBox="1"/>
          <p:nvPr/>
        </p:nvSpPr>
        <p:spPr>
          <a:xfrm>
            <a:off x="3761047" y="3712994"/>
            <a:ext cx="4926637" cy="2800767"/>
          </a:xfrm>
          <a:prstGeom prst="rect">
            <a:avLst/>
          </a:prstGeom>
          <a:noFill/>
        </p:spPr>
        <p:txBody>
          <a:bodyPr wrap="square" rtlCol="0">
            <a:spAutoFit/>
          </a:bodyPr>
          <a:lstStyle/>
          <a:p>
            <a:r>
              <a:rPr lang="en-US" sz="1600" dirty="0" smtClean="0"/>
              <a:t>North Carolina’s non-profit public-private partnership that oversees care to 1.1 million Medicaid beneficiaries. Focused on cost reduction and improvements in quality, CCNC is administered through 14 multi-county regional networks. The statewide Chronic Pain Initiative was created in conjunction with Project Lazarus to provide medical education to prescribers. It’s goals are to reduce the demand for, supply and diversion of, and harms resulting from prescription opioids; optimize the treatment of chronic pain, and manage substance abuse associated with opioid misuse.</a:t>
            </a:r>
            <a:endParaRPr lang="en-US" sz="1600" dirty="0"/>
          </a:p>
        </p:txBody>
      </p:sp>
    </p:spTree>
    <p:extLst>
      <p:ext uri="{BB962C8B-B14F-4D97-AF65-F5344CB8AC3E}">
        <p14:creationId xmlns:p14="http://schemas.microsoft.com/office/powerpoint/2010/main" val="3320476552"/>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586" y="171482"/>
            <a:ext cx="8857554" cy="6535976"/>
          </a:xfrm>
          <a:prstGeom prst="rect">
            <a:avLst/>
          </a:prstGeom>
        </p:spPr>
      </p:pic>
      <p:sp>
        <p:nvSpPr>
          <p:cNvPr id="4" name="TextBox 3"/>
          <p:cNvSpPr txBox="1"/>
          <p:nvPr/>
        </p:nvSpPr>
        <p:spPr>
          <a:xfrm>
            <a:off x="4557363" y="266387"/>
            <a:ext cx="4403770" cy="369332"/>
          </a:xfrm>
          <a:prstGeom prst="rect">
            <a:avLst/>
          </a:prstGeom>
          <a:noFill/>
        </p:spPr>
        <p:txBody>
          <a:bodyPr wrap="none" rtlCol="0">
            <a:spAutoFit/>
          </a:bodyPr>
          <a:lstStyle/>
          <a:p>
            <a:r>
              <a:rPr lang="en-US" dirty="0" smtClean="0">
                <a:latin typeface="Myriad Pro"/>
                <a:cs typeface="Myriad Pro"/>
              </a:rPr>
              <a:t>Prescriber Education: Chronic Pain Initiative</a:t>
            </a:r>
            <a:endParaRPr lang="en-US" dirty="0">
              <a:latin typeface="Myriad Pro"/>
              <a:cs typeface="Myriad Pro"/>
            </a:endParaRPr>
          </a:p>
        </p:txBody>
      </p:sp>
      <p:sp>
        <p:nvSpPr>
          <p:cNvPr id="2" name="Rectangle 1"/>
          <p:cNvSpPr/>
          <p:nvPr/>
        </p:nvSpPr>
        <p:spPr>
          <a:xfrm>
            <a:off x="340468" y="645883"/>
            <a:ext cx="8433787" cy="6294031"/>
          </a:xfrm>
          <a:prstGeom prst="rect">
            <a:avLst/>
          </a:prstGeom>
        </p:spPr>
        <p:txBody>
          <a:bodyPr wrap="square">
            <a:spAutoFit/>
          </a:bodyPr>
          <a:lstStyle/>
          <a:p>
            <a:pPr>
              <a:defRPr/>
            </a:pPr>
            <a:r>
              <a:rPr lang="en-US" sz="1300" b="1" dirty="0"/>
              <a:t>Introduction </a:t>
            </a:r>
            <a:endParaRPr lang="en-US" sz="1300" b="1" dirty="0" smtClean="0"/>
          </a:p>
          <a:p>
            <a:pPr>
              <a:defRPr/>
            </a:pPr>
            <a:r>
              <a:rPr lang="en-US" sz="1300" b="1" dirty="0" smtClean="0"/>
              <a:t>Section </a:t>
            </a:r>
            <a:r>
              <a:rPr lang="en-US" sz="1300" b="1" dirty="0"/>
              <a:t>I. Opioids in the Management of Chronic Pain </a:t>
            </a:r>
            <a:endParaRPr lang="en-US" sz="1300" b="1" dirty="0" smtClean="0"/>
          </a:p>
          <a:p>
            <a:pPr>
              <a:defRPr/>
            </a:pPr>
            <a:r>
              <a:rPr lang="en-US" sz="1300" dirty="0" smtClean="0"/>
              <a:t>	Opioids </a:t>
            </a:r>
            <a:r>
              <a:rPr lang="en-US" sz="1300" dirty="0"/>
              <a:t>in the Management of Chronic Pain: An </a:t>
            </a:r>
            <a:r>
              <a:rPr lang="en-US" sz="1300" dirty="0" smtClean="0"/>
              <a:t>Overview</a:t>
            </a:r>
          </a:p>
          <a:p>
            <a:pPr>
              <a:defRPr/>
            </a:pPr>
            <a:r>
              <a:rPr lang="en-US" sz="1300" b="1" dirty="0" smtClean="0"/>
              <a:t>Section </a:t>
            </a:r>
            <a:r>
              <a:rPr lang="en-US" sz="1300" b="1" dirty="0"/>
              <a:t>II. Assessment and Management Algorithms </a:t>
            </a:r>
            <a:endParaRPr lang="en-US" sz="1300" b="1" dirty="0" smtClean="0"/>
          </a:p>
          <a:p>
            <a:pPr>
              <a:defRPr/>
            </a:pPr>
            <a:r>
              <a:rPr lang="en-US" sz="1300" dirty="0" smtClean="0"/>
              <a:t>	Universal </a:t>
            </a:r>
            <a:r>
              <a:rPr lang="en-US" sz="1300" dirty="0"/>
              <a:t>Precautions for Pain Medicine </a:t>
            </a:r>
            <a:r>
              <a:rPr lang="en-US" sz="1300" dirty="0" smtClean="0"/>
              <a:t>Prescribing</a:t>
            </a:r>
          </a:p>
          <a:p>
            <a:pPr>
              <a:defRPr/>
            </a:pPr>
            <a:r>
              <a:rPr lang="en-US" sz="1300" dirty="0" smtClean="0"/>
              <a:t>	Assessment Algorithm</a:t>
            </a:r>
          </a:p>
          <a:p>
            <a:pPr>
              <a:defRPr/>
            </a:pPr>
            <a:r>
              <a:rPr lang="en-US" sz="1300" dirty="0" smtClean="0"/>
              <a:t>	Management </a:t>
            </a:r>
            <a:r>
              <a:rPr lang="en-US" sz="1300" dirty="0"/>
              <a:t>Algorithm </a:t>
            </a:r>
            <a:endParaRPr lang="en-US" sz="1300" dirty="0" smtClean="0"/>
          </a:p>
          <a:p>
            <a:pPr>
              <a:defRPr/>
            </a:pPr>
            <a:r>
              <a:rPr lang="fr-FR" sz="1300" dirty="0" smtClean="0"/>
              <a:t>	Management </a:t>
            </a:r>
            <a:r>
              <a:rPr lang="fr-FR" sz="1300" dirty="0" err="1"/>
              <a:t>Algorithm</a:t>
            </a:r>
            <a:r>
              <a:rPr lang="fr-FR" sz="1300" dirty="0"/>
              <a:t> ––</a:t>
            </a:r>
            <a:r>
              <a:rPr lang="fr-FR" sz="1300" dirty="0" err="1"/>
              <a:t>Neuropathic</a:t>
            </a:r>
            <a:r>
              <a:rPr lang="fr-FR" sz="1300" dirty="0"/>
              <a:t> </a:t>
            </a:r>
            <a:r>
              <a:rPr lang="fr-FR" sz="1300" dirty="0" smtClean="0"/>
              <a:t>Pain</a:t>
            </a:r>
          </a:p>
          <a:p>
            <a:pPr>
              <a:defRPr/>
            </a:pPr>
            <a:r>
              <a:rPr lang="en-US" sz="1300" b="1" dirty="0" smtClean="0"/>
              <a:t>Section </a:t>
            </a:r>
            <a:r>
              <a:rPr lang="en-US" sz="1300" b="1" dirty="0"/>
              <a:t>III. Patient Treatment </a:t>
            </a:r>
            <a:r>
              <a:rPr lang="en-US" sz="1300" b="1" dirty="0" smtClean="0"/>
              <a:t>Records</a:t>
            </a:r>
          </a:p>
          <a:p>
            <a:pPr>
              <a:defRPr/>
            </a:pPr>
            <a:r>
              <a:rPr lang="en-US" sz="1300" dirty="0" smtClean="0"/>
              <a:t>	Pain </a:t>
            </a:r>
            <a:r>
              <a:rPr lang="en-US" sz="1300" dirty="0"/>
              <a:t>Management Agreement </a:t>
            </a:r>
            <a:endParaRPr lang="en-US" sz="1300" dirty="0" smtClean="0"/>
          </a:p>
          <a:p>
            <a:pPr>
              <a:defRPr/>
            </a:pPr>
            <a:r>
              <a:rPr lang="en-US" sz="1300" dirty="0" smtClean="0"/>
              <a:t>	Chronic </a:t>
            </a:r>
            <a:r>
              <a:rPr lang="en-US" sz="1300" dirty="0"/>
              <a:t>Pain Management Progress </a:t>
            </a:r>
            <a:r>
              <a:rPr lang="en-US" sz="1300" dirty="0" smtClean="0"/>
              <a:t>Note</a:t>
            </a:r>
          </a:p>
          <a:p>
            <a:pPr>
              <a:defRPr/>
            </a:pPr>
            <a:r>
              <a:rPr lang="en-US" sz="1300" b="1" dirty="0" smtClean="0"/>
              <a:t>Section </a:t>
            </a:r>
            <a:r>
              <a:rPr lang="en-US" sz="1300" b="1" dirty="0"/>
              <a:t>IV. Opioid Overdose </a:t>
            </a:r>
            <a:r>
              <a:rPr lang="en-US" sz="1300" b="1" dirty="0" smtClean="0"/>
              <a:t>Prevention</a:t>
            </a:r>
          </a:p>
          <a:p>
            <a:pPr>
              <a:defRPr/>
            </a:pPr>
            <a:r>
              <a:rPr lang="en-US" sz="1300" dirty="0" smtClean="0"/>
              <a:t>	How </a:t>
            </a:r>
            <a:r>
              <a:rPr lang="en-US" sz="1300" dirty="0"/>
              <a:t>to Prevent an Opioid </a:t>
            </a:r>
            <a:r>
              <a:rPr lang="en-US" sz="1300" dirty="0" smtClean="0"/>
              <a:t>Overdose</a:t>
            </a:r>
          </a:p>
          <a:p>
            <a:pPr lvl="1">
              <a:defRPr/>
            </a:pPr>
            <a:r>
              <a:rPr lang="en-US" sz="1300" dirty="0" smtClean="0"/>
              <a:t>How </a:t>
            </a:r>
            <a:r>
              <a:rPr lang="en-US" sz="1300" dirty="0"/>
              <a:t>to Recognize and Reverse and Opiod </a:t>
            </a:r>
            <a:r>
              <a:rPr lang="en-US" sz="1300" dirty="0" smtClean="0"/>
              <a:t>Overdose</a:t>
            </a:r>
          </a:p>
          <a:p>
            <a:pPr lvl="1">
              <a:defRPr/>
            </a:pPr>
            <a:r>
              <a:rPr lang="en-US" sz="1300" dirty="0" smtClean="0"/>
              <a:t>How </a:t>
            </a:r>
            <a:r>
              <a:rPr lang="en-US" sz="1300" dirty="0"/>
              <a:t>to Make an Overdose </a:t>
            </a:r>
            <a:r>
              <a:rPr lang="en-US" sz="1300" dirty="0" smtClean="0"/>
              <a:t>Plan</a:t>
            </a:r>
            <a:endParaRPr lang="en-US" sz="1300" dirty="0"/>
          </a:p>
          <a:p>
            <a:pPr>
              <a:defRPr/>
            </a:pPr>
            <a:r>
              <a:rPr lang="en-US" sz="1300" b="1" dirty="0"/>
              <a:t>Section V. Prescriber and Patient Education Materials and Resources </a:t>
            </a:r>
            <a:endParaRPr lang="en-US" sz="1300" b="1" dirty="0" smtClean="0"/>
          </a:p>
          <a:p>
            <a:pPr>
              <a:defRPr/>
            </a:pPr>
            <a:r>
              <a:rPr lang="en-US" sz="1300" dirty="0" smtClean="0"/>
              <a:t>	Chronic </a:t>
            </a:r>
            <a:r>
              <a:rPr lang="en-US" sz="1300" dirty="0"/>
              <a:t>Pain </a:t>
            </a:r>
            <a:r>
              <a:rPr lang="en-US" sz="1300" dirty="0" smtClean="0"/>
              <a:t>Overview</a:t>
            </a:r>
          </a:p>
          <a:p>
            <a:pPr>
              <a:defRPr/>
            </a:pPr>
            <a:r>
              <a:rPr lang="en-US" sz="1300" dirty="0" smtClean="0"/>
              <a:t>	Resource Links</a:t>
            </a:r>
          </a:p>
          <a:p>
            <a:pPr>
              <a:defRPr/>
            </a:pPr>
            <a:r>
              <a:rPr lang="en-US" sz="1300" b="1" dirty="0" smtClean="0"/>
              <a:t>Section </a:t>
            </a:r>
            <a:r>
              <a:rPr lang="en-US" sz="1300" b="1" dirty="0"/>
              <a:t>VI. Screening Forms and Brief </a:t>
            </a:r>
            <a:r>
              <a:rPr lang="en-US" sz="1300" b="1" dirty="0" smtClean="0"/>
              <a:t>Intervention</a:t>
            </a:r>
          </a:p>
          <a:p>
            <a:pPr>
              <a:defRPr/>
            </a:pPr>
            <a:r>
              <a:rPr lang="en-US" sz="1300" dirty="0" smtClean="0"/>
              <a:t>	Annual </a:t>
            </a:r>
            <a:r>
              <a:rPr lang="en-US" sz="1300" dirty="0"/>
              <a:t>Screening </a:t>
            </a:r>
            <a:r>
              <a:rPr lang="en-US" sz="1300" dirty="0" smtClean="0"/>
              <a:t>Questionnaire</a:t>
            </a:r>
          </a:p>
          <a:p>
            <a:pPr lvl="2">
              <a:defRPr/>
            </a:pPr>
            <a:r>
              <a:rPr lang="en-US" sz="1300" dirty="0" smtClean="0"/>
              <a:t>SBIRT </a:t>
            </a:r>
            <a:r>
              <a:rPr lang="en-US" sz="1300" dirty="0"/>
              <a:t>Audit Form </a:t>
            </a:r>
            <a:endParaRPr lang="en-US" sz="1300" dirty="0" smtClean="0"/>
          </a:p>
          <a:p>
            <a:pPr lvl="2">
              <a:defRPr/>
            </a:pPr>
            <a:r>
              <a:rPr lang="en-US" sz="1300" dirty="0" smtClean="0"/>
              <a:t>SBIRT </a:t>
            </a:r>
            <a:r>
              <a:rPr lang="en-US" sz="1300" dirty="0"/>
              <a:t>DAST-10 </a:t>
            </a:r>
            <a:r>
              <a:rPr lang="en-US" sz="1300" dirty="0" smtClean="0"/>
              <a:t>Form</a:t>
            </a:r>
          </a:p>
          <a:p>
            <a:pPr lvl="2">
              <a:defRPr/>
            </a:pPr>
            <a:r>
              <a:rPr lang="en-US" sz="1300" dirty="0" smtClean="0"/>
              <a:t>Template </a:t>
            </a:r>
            <a:r>
              <a:rPr lang="en-US" sz="1300" dirty="0"/>
              <a:t>for Scoring the SBIRT-Audit Form/ </a:t>
            </a:r>
            <a:r>
              <a:rPr lang="en-US" sz="1300" dirty="0" smtClean="0"/>
              <a:t>DAST-10</a:t>
            </a:r>
          </a:p>
          <a:p>
            <a:pPr lvl="2">
              <a:defRPr/>
            </a:pPr>
            <a:r>
              <a:rPr lang="en-US" sz="1300" dirty="0" smtClean="0"/>
              <a:t>The </a:t>
            </a:r>
            <a:r>
              <a:rPr lang="en-US" sz="1300" dirty="0"/>
              <a:t>CRAFFT Screening </a:t>
            </a:r>
            <a:r>
              <a:rPr lang="en-US" sz="1300" dirty="0" smtClean="0"/>
              <a:t>Interview</a:t>
            </a:r>
          </a:p>
          <a:p>
            <a:pPr lvl="2">
              <a:defRPr/>
            </a:pPr>
            <a:r>
              <a:rPr lang="en-US" sz="1300" dirty="0" smtClean="0"/>
              <a:t>Narcotics </a:t>
            </a:r>
            <a:r>
              <a:rPr lang="en-US" sz="1300" dirty="0"/>
              <a:t>Utilization </a:t>
            </a:r>
            <a:r>
              <a:rPr lang="en-US" sz="1300" dirty="0" smtClean="0"/>
              <a:t>Report/Explanation</a:t>
            </a:r>
          </a:p>
          <a:p>
            <a:pPr lvl="2">
              <a:defRPr/>
            </a:pPr>
            <a:r>
              <a:rPr lang="en-US" sz="1300" dirty="0" smtClean="0"/>
              <a:t>Interpreting </a:t>
            </a:r>
            <a:r>
              <a:rPr lang="en-US" sz="1300" dirty="0"/>
              <a:t>Urine Toxicology </a:t>
            </a:r>
            <a:r>
              <a:rPr lang="en-US" sz="1300" dirty="0" smtClean="0"/>
              <a:t>Screens</a:t>
            </a:r>
          </a:p>
          <a:p>
            <a:pPr>
              <a:defRPr/>
            </a:pPr>
            <a:r>
              <a:rPr lang="en-US" sz="1300" b="1" dirty="0" smtClean="0"/>
              <a:t>Section </a:t>
            </a:r>
            <a:r>
              <a:rPr lang="en-US" sz="1300" b="1" dirty="0"/>
              <a:t>VII. Controlled Substance Reporting System (CSRS) and Medicaid Pharmacy Lock-In </a:t>
            </a:r>
            <a:r>
              <a:rPr lang="en-US" sz="1300" b="1" dirty="0" smtClean="0"/>
              <a:t>Program</a:t>
            </a:r>
          </a:p>
          <a:p>
            <a:pPr>
              <a:defRPr/>
            </a:pPr>
            <a:r>
              <a:rPr lang="en-US" sz="1300" dirty="0" smtClean="0"/>
              <a:t>	Controlled </a:t>
            </a:r>
            <a:r>
              <a:rPr lang="en-US" sz="1300" dirty="0"/>
              <a:t>Substance Reporting System </a:t>
            </a:r>
            <a:endParaRPr lang="en-US" sz="1300" dirty="0" smtClean="0"/>
          </a:p>
          <a:p>
            <a:pPr>
              <a:defRPr/>
            </a:pPr>
            <a:r>
              <a:rPr lang="en-US" sz="1300" dirty="0" smtClean="0"/>
              <a:t>	DMA </a:t>
            </a:r>
            <a:r>
              <a:rPr lang="en-US" sz="1300" dirty="0"/>
              <a:t>Lock-in </a:t>
            </a:r>
            <a:r>
              <a:rPr lang="en-US" sz="1300" dirty="0" smtClean="0"/>
              <a:t>Program</a:t>
            </a:r>
          </a:p>
          <a:p>
            <a:pPr lvl="1">
              <a:defRPr/>
            </a:pPr>
            <a:r>
              <a:rPr lang="en-US" sz="1300" dirty="0" smtClean="0"/>
              <a:t>	Lock-in </a:t>
            </a:r>
            <a:r>
              <a:rPr lang="en-US" sz="1300" dirty="0"/>
              <a:t>Referral </a:t>
            </a:r>
            <a:r>
              <a:rPr lang="en-US" sz="1300" dirty="0" smtClean="0"/>
              <a:t>Form</a:t>
            </a:r>
          </a:p>
          <a:p>
            <a:pPr lvl="1">
              <a:defRPr/>
            </a:pPr>
            <a:endParaRPr lang="en-US" sz="1300" dirty="0"/>
          </a:p>
        </p:txBody>
      </p:sp>
    </p:spTree>
    <p:extLst>
      <p:ext uri="{BB962C8B-B14F-4D97-AF65-F5344CB8AC3E}">
        <p14:creationId xmlns:p14="http://schemas.microsoft.com/office/powerpoint/2010/main" val="196808595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8" y="171482"/>
            <a:ext cx="8857554" cy="6535976"/>
          </a:xfrm>
          <a:prstGeom prst="rect">
            <a:avLst/>
          </a:prstGeom>
        </p:spPr>
      </p:pic>
      <p:sp>
        <p:nvSpPr>
          <p:cNvPr id="4" name="TextBox 3"/>
          <p:cNvSpPr txBox="1"/>
          <p:nvPr/>
        </p:nvSpPr>
        <p:spPr>
          <a:xfrm>
            <a:off x="4557363" y="266387"/>
            <a:ext cx="3044423" cy="369332"/>
          </a:xfrm>
          <a:prstGeom prst="rect">
            <a:avLst/>
          </a:prstGeom>
          <a:noFill/>
        </p:spPr>
        <p:txBody>
          <a:bodyPr wrap="none" rtlCol="0">
            <a:spAutoFit/>
          </a:bodyPr>
          <a:lstStyle/>
          <a:p>
            <a:r>
              <a:rPr lang="en-US" dirty="0" smtClean="0">
                <a:latin typeface="Myriad Pro"/>
                <a:cs typeface="Myriad Pro"/>
              </a:rPr>
              <a:t>Hospital ED Dispensing Policy</a:t>
            </a:r>
            <a:endParaRPr lang="en-US" dirty="0">
              <a:latin typeface="Myriad Pro"/>
              <a:cs typeface="Myriad Pro"/>
            </a:endParaRPr>
          </a:p>
        </p:txBody>
      </p:sp>
      <p:pic>
        <p:nvPicPr>
          <p:cNvPr id="2" name="Picture 1"/>
          <p:cNvPicPr>
            <a:picLocks noChangeAspect="1"/>
          </p:cNvPicPr>
          <p:nvPr/>
        </p:nvPicPr>
        <p:blipFill>
          <a:blip r:embed="rId4"/>
          <a:stretch>
            <a:fillRect/>
          </a:stretch>
        </p:blipFill>
        <p:spPr>
          <a:xfrm>
            <a:off x="647764" y="999594"/>
            <a:ext cx="2144297" cy="2847989"/>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5"/>
          <a:stretch>
            <a:fillRect/>
          </a:stretch>
        </p:blipFill>
        <p:spPr>
          <a:xfrm>
            <a:off x="3466799" y="999594"/>
            <a:ext cx="5098523" cy="5227888"/>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414309" y="4358880"/>
            <a:ext cx="2774045" cy="1477328"/>
          </a:xfrm>
          <a:prstGeom prst="rect">
            <a:avLst/>
          </a:prstGeom>
          <a:noFill/>
        </p:spPr>
        <p:txBody>
          <a:bodyPr wrap="square" rtlCol="0">
            <a:spAutoFit/>
          </a:bodyPr>
          <a:lstStyle/>
          <a:p>
            <a:pPr algn="ctr"/>
            <a:r>
              <a:rPr lang="en-US" dirty="0" smtClean="0"/>
              <a:t>Managing chronic pain patients in the ED can be supported with tight policies and case management.</a:t>
            </a:r>
            <a:endParaRPr lang="en-US" dirty="0"/>
          </a:p>
        </p:txBody>
      </p:sp>
    </p:spTree>
    <p:extLst>
      <p:ext uri="{BB962C8B-B14F-4D97-AF65-F5344CB8AC3E}">
        <p14:creationId xmlns:p14="http://schemas.microsoft.com/office/powerpoint/2010/main" val="412932621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3068" y="171482"/>
            <a:ext cx="8857554" cy="6535976"/>
          </a:xfrm>
          <a:prstGeom prst="rect">
            <a:avLst/>
          </a:prstGeom>
        </p:spPr>
      </p:pic>
      <p:sp>
        <p:nvSpPr>
          <p:cNvPr id="4" name="TextBox 3"/>
          <p:cNvSpPr txBox="1"/>
          <p:nvPr/>
        </p:nvSpPr>
        <p:spPr>
          <a:xfrm>
            <a:off x="4557363" y="266387"/>
            <a:ext cx="1603591" cy="369332"/>
          </a:xfrm>
          <a:prstGeom prst="rect">
            <a:avLst/>
          </a:prstGeom>
          <a:noFill/>
        </p:spPr>
        <p:txBody>
          <a:bodyPr wrap="none" rtlCol="0">
            <a:spAutoFit/>
          </a:bodyPr>
          <a:lstStyle/>
          <a:p>
            <a:r>
              <a:rPr lang="en-US" dirty="0" smtClean="0">
                <a:latin typeface="Myriad Pro"/>
                <a:cs typeface="Myriad Pro"/>
              </a:rPr>
              <a:t>Risk Reduction</a:t>
            </a:r>
            <a:endParaRPr lang="en-US" dirty="0">
              <a:latin typeface="Myriad Pro"/>
              <a:cs typeface="Myriad Pro"/>
            </a:endParaRPr>
          </a:p>
        </p:txBody>
      </p:sp>
      <p:pic>
        <p:nvPicPr>
          <p:cNvPr id="5" name="Picture 19"/>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53976" y="3334986"/>
            <a:ext cx="4949059" cy="193160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432320" y="801676"/>
            <a:ext cx="5584122" cy="3046988"/>
          </a:xfrm>
          <a:prstGeom prst="rect">
            <a:avLst/>
          </a:prstGeom>
          <a:noFill/>
        </p:spPr>
        <p:txBody>
          <a:bodyPr wrap="square" rtlCol="0">
            <a:spAutoFit/>
          </a:bodyPr>
          <a:lstStyle/>
          <a:p>
            <a:pPr fontAlgn="auto">
              <a:spcAft>
                <a:spcPts val="0"/>
              </a:spcAft>
              <a:buFont typeface="Arial" charset="0"/>
              <a:buNone/>
              <a:defRPr/>
            </a:pPr>
            <a:r>
              <a:rPr lang="en-US" sz="1600" dirty="0" smtClean="0"/>
              <a:t>“The </a:t>
            </a:r>
            <a:r>
              <a:rPr lang="en-US" sz="1600" b="1" dirty="0" smtClean="0"/>
              <a:t>[NC Medical] Board </a:t>
            </a:r>
            <a:r>
              <a:rPr lang="en-US" sz="1600" dirty="0" smtClean="0"/>
              <a:t>encourages </a:t>
            </a:r>
            <a:r>
              <a:rPr lang="en-US" sz="1600" dirty="0"/>
              <a:t>its licensees to abide by the protocols employed by Project Lazarus and to cooperate with the program’s efforts to make naloxone available to persons at risk of suffering drug overdose</a:t>
            </a:r>
            <a:r>
              <a:rPr lang="en-US" sz="1600" dirty="0" smtClean="0"/>
              <a:t>.”</a:t>
            </a:r>
          </a:p>
          <a:p>
            <a:pPr marL="285750" indent="-285750" fontAlgn="auto">
              <a:spcAft>
                <a:spcPts val="0"/>
              </a:spcAft>
              <a:buFontTx/>
              <a:buChar char="-"/>
              <a:defRPr/>
            </a:pPr>
            <a:r>
              <a:rPr lang="en-US" altLang="ja-JP" sz="1600" dirty="0" smtClean="0"/>
              <a:t>August 2008 (</a:t>
            </a:r>
            <a:r>
              <a:rPr lang="en-US" altLang="ja-JP" sz="1600" dirty="0" err="1" smtClean="0"/>
              <a:t>ncmedboard.org</a:t>
            </a:r>
            <a:r>
              <a:rPr lang="en-US" altLang="ja-JP" sz="1600" dirty="0" smtClean="0"/>
              <a:t>)</a:t>
            </a:r>
          </a:p>
          <a:p>
            <a:pPr marL="742950" lvl="1" indent="-285750">
              <a:buFontTx/>
              <a:buChar char="-"/>
              <a:defRPr/>
            </a:pPr>
            <a:endParaRPr lang="en-US" sz="1600" dirty="0"/>
          </a:p>
          <a:p>
            <a:r>
              <a:rPr lang="en-US" sz="1600" dirty="0" smtClean="0"/>
              <a:t>“</a:t>
            </a:r>
            <a:r>
              <a:rPr lang="en-US" sz="1600" dirty="0"/>
              <a:t>Educating both physicians and patients about the availability of naloxone and supporting the accessibility of this lifesaving drug will help to prevent unnecessary </a:t>
            </a:r>
            <a:r>
              <a:rPr lang="en-US" sz="1600" dirty="0" smtClean="0"/>
              <a:t>deaths.     </a:t>
            </a:r>
            <a:r>
              <a:rPr lang="en-US" sz="1600" b="1" dirty="0" smtClean="0"/>
              <a:t>AMA</a:t>
            </a:r>
            <a:r>
              <a:rPr lang="en-US" sz="1600" b="1" dirty="0"/>
              <a:t>, June 19, 2012</a:t>
            </a:r>
          </a:p>
          <a:p>
            <a:pPr>
              <a:defRPr/>
            </a:pPr>
            <a:endParaRPr lang="en-US" sz="1600" dirty="0"/>
          </a:p>
          <a:p>
            <a:pPr fontAlgn="auto">
              <a:spcAft>
                <a:spcPts val="0"/>
              </a:spcAft>
              <a:defRPr/>
            </a:pPr>
            <a:endParaRPr lang="en-US" sz="1600" dirty="0"/>
          </a:p>
          <a:p>
            <a:endParaRPr lang="en-US" sz="1600" dirty="0"/>
          </a:p>
        </p:txBody>
      </p:sp>
      <p:sp>
        <p:nvSpPr>
          <p:cNvPr id="7" name="TextBox 6"/>
          <p:cNvSpPr txBox="1"/>
          <p:nvPr/>
        </p:nvSpPr>
        <p:spPr>
          <a:xfrm>
            <a:off x="324239" y="5471915"/>
            <a:ext cx="5467037" cy="923330"/>
          </a:xfrm>
          <a:prstGeom prst="rect">
            <a:avLst/>
          </a:prstGeom>
          <a:noFill/>
        </p:spPr>
        <p:txBody>
          <a:bodyPr wrap="square" rtlCol="0">
            <a:spAutoFit/>
          </a:bodyPr>
          <a:lstStyle/>
          <a:p>
            <a:pPr algn="ctr"/>
            <a:r>
              <a:rPr lang="en-US" dirty="0" smtClean="0"/>
              <a:t>A script gives patients specific language that they can use with their family to talk about overdose and develop an action plan, similar to a fire evacuation plan.</a:t>
            </a:r>
            <a:endParaRPr lang="en-US" dirty="0"/>
          </a:p>
        </p:txBody>
      </p:sp>
      <p:pic>
        <p:nvPicPr>
          <p:cNvPr id="8" name="Picture 7"/>
          <p:cNvPicPr>
            <a:picLocks noChangeAspect="1"/>
          </p:cNvPicPr>
          <p:nvPr/>
        </p:nvPicPr>
        <p:blipFill rotWithShape="1">
          <a:blip r:embed="rId4"/>
          <a:srcRect l="40151" t="15629" r="735" b="4810"/>
          <a:stretch/>
        </p:blipFill>
        <p:spPr>
          <a:xfrm>
            <a:off x="5953395" y="3566926"/>
            <a:ext cx="2719490" cy="2828319"/>
          </a:xfrm>
          <a:prstGeom prst="rect">
            <a:avLst/>
          </a:prstGeom>
          <a:ln>
            <a:noFill/>
          </a:ln>
          <a:effectLst>
            <a:outerShdw blurRad="292100" dist="139700" dir="2700000" algn="tl" rotWithShape="0">
              <a:srgbClr val="333333">
                <a:alpha val="65000"/>
              </a:srgbClr>
            </a:outerShdw>
          </a:effectLst>
        </p:spPr>
      </p:pic>
      <p:pic>
        <p:nvPicPr>
          <p:cNvPr id="9" name="Picture 8" descr="Nalxone Kit 1.jpg"/>
          <p:cNvPicPr>
            <a:picLocks noChangeAspect="1"/>
          </p:cNvPicPr>
          <p:nvPr/>
        </p:nvPicPr>
        <p:blipFill rotWithShape="1">
          <a:blip r:embed="rId5">
            <a:extLst>
              <a:ext uri="{28A0092B-C50C-407E-A947-70E740481C1C}">
                <a14:useLocalDpi xmlns:a14="http://schemas.microsoft.com/office/drawing/2010/main" val="0"/>
              </a:ext>
            </a:extLst>
          </a:blip>
          <a:srcRect l="9982" t="17871" r="2953" b="19429"/>
          <a:stretch/>
        </p:blipFill>
        <p:spPr>
          <a:xfrm>
            <a:off x="6016442" y="801676"/>
            <a:ext cx="2698949" cy="2591556"/>
          </a:xfrm>
          <a:prstGeom prst="rect">
            <a:avLst/>
          </a:prstGeom>
        </p:spPr>
      </p:pic>
    </p:spTree>
    <p:extLst>
      <p:ext uri="{BB962C8B-B14F-4D97-AF65-F5344CB8AC3E}">
        <p14:creationId xmlns:p14="http://schemas.microsoft.com/office/powerpoint/2010/main" val="209404334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8" y="171482"/>
            <a:ext cx="8857554" cy="6535976"/>
          </a:xfrm>
          <a:prstGeom prst="rect">
            <a:avLst/>
          </a:prstGeom>
        </p:spPr>
      </p:pic>
      <p:sp>
        <p:nvSpPr>
          <p:cNvPr id="4" name="TextBox 3"/>
          <p:cNvSpPr txBox="1"/>
          <p:nvPr/>
        </p:nvSpPr>
        <p:spPr>
          <a:xfrm>
            <a:off x="4557363" y="266387"/>
            <a:ext cx="1997853" cy="369332"/>
          </a:xfrm>
          <a:prstGeom prst="rect">
            <a:avLst/>
          </a:prstGeom>
          <a:noFill/>
        </p:spPr>
        <p:txBody>
          <a:bodyPr wrap="none" rtlCol="0">
            <a:spAutoFit/>
          </a:bodyPr>
          <a:lstStyle/>
          <a:p>
            <a:r>
              <a:rPr lang="en-US" dirty="0" smtClean="0">
                <a:latin typeface="Myriad Pro"/>
                <a:cs typeface="Myriad Pro"/>
              </a:rPr>
              <a:t>Rescue Medication</a:t>
            </a:r>
            <a:endParaRPr lang="en-US" dirty="0">
              <a:latin typeface="Myriad Pro"/>
              <a:cs typeface="Myriad Pro"/>
            </a:endParaRPr>
          </a:p>
        </p:txBody>
      </p:sp>
      <p:sp>
        <p:nvSpPr>
          <p:cNvPr id="2" name="TextBox 1"/>
          <p:cNvSpPr txBox="1"/>
          <p:nvPr/>
        </p:nvSpPr>
        <p:spPr>
          <a:xfrm>
            <a:off x="432320" y="1044856"/>
            <a:ext cx="4125043" cy="646331"/>
          </a:xfrm>
          <a:prstGeom prst="rect">
            <a:avLst/>
          </a:prstGeom>
          <a:noFill/>
        </p:spPr>
        <p:txBody>
          <a:bodyPr wrap="square" rtlCol="0">
            <a:spAutoFit/>
          </a:bodyPr>
          <a:lstStyle/>
          <a:p>
            <a:pPr fontAlgn="auto">
              <a:spcAft>
                <a:spcPts val="0"/>
              </a:spcAft>
              <a:buFont typeface="Arial" charset="0"/>
              <a:buNone/>
              <a:defRPr/>
            </a:pPr>
            <a:r>
              <a:rPr lang="en-US" dirty="0" smtClean="0"/>
              <a:t>Addiction medicine </a:t>
            </a:r>
            <a:r>
              <a:rPr lang="en-US" dirty="0"/>
              <a:t>d</a:t>
            </a:r>
            <a:r>
              <a:rPr lang="en-US" dirty="0" smtClean="0"/>
              <a:t>octors count lives saved with take-home naloxone. </a:t>
            </a:r>
            <a:endParaRPr lang="en-US" dirty="0"/>
          </a:p>
        </p:txBody>
      </p:sp>
      <p:sp>
        <p:nvSpPr>
          <p:cNvPr id="11" name="Rectangle 10"/>
          <p:cNvSpPr/>
          <p:nvPr/>
        </p:nvSpPr>
        <p:spPr>
          <a:xfrm>
            <a:off x="553925" y="2269675"/>
            <a:ext cx="3783311" cy="3416320"/>
          </a:xfrm>
          <a:prstGeom prst="rect">
            <a:avLst/>
          </a:prstGeom>
        </p:spPr>
        <p:txBody>
          <a:bodyPr wrap="square">
            <a:spAutoFit/>
          </a:bodyPr>
          <a:lstStyle/>
          <a:p>
            <a:r>
              <a:rPr lang="en-US" dirty="0"/>
              <a:t>“I’m not ready to die. I’m only 26 years old. I always thought people who died from drugs didn’t know how to do them right and took too much. But I took the same amount I’m used to taking. I don’t know why I overdosed that time. It made me see I’ve got to do something different if I want to stay alive. My brother was a worse addict than me, and I’ve seen him change his life since he’s been on methadone. I want that too.”</a:t>
            </a:r>
          </a:p>
        </p:txBody>
      </p:sp>
      <p:pic>
        <p:nvPicPr>
          <p:cNvPr id="12" name="Picture 11"/>
          <p:cNvPicPr>
            <a:picLocks noChangeAspect="1"/>
          </p:cNvPicPr>
          <p:nvPr/>
        </p:nvPicPr>
        <p:blipFill rotWithShape="1">
          <a:blip r:embed="rId4"/>
          <a:srcRect b="19503"/>
          <a:stretch/>
        </p:blipFill>
        <p:spPr>
          <a:xfrm>
            <a:off x="4716185" y="770818"/>
            <a:ext cx="4065096" cy="552050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20403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8" y="171482"/>
            <a:ext cx="8857554" cy="6535976"/>
          </a:xfrm>
          <a:prstGeom prst="rect">
            <a:avLst/>
          </a:prstGeom>
        </p:spPr>
      </p:pic>
      <p:sp>
        <p:nvSpPr>
          <p:cNvPr id="4" name="TextBox 3"/>
          <p:cNvSpPr txBox="1"/>
          <p:nvPr/>
        </p:nvSpPr>
        <p:spPr>
          <a:xfrm>
            <a:off x="4557363" y="266387"/>
            <a:ext cx="3041410" cy="369332"/>
          </a:xfrm>
          <a:prstGeom prst="rect">
            <a:avLst/>
          </a:prstGeom>
          <a:noFill/>
        </p:spPr>
        <p:txBody>
          <a:bodyPr wrap="none" rtlCol="0">
            <a:spAutoFit/>
          </a:bodyPr>
          <a:lstStyle/>
          <a:p>
            <a:r>
              <a:rPr lang="en-US" dirty="0" smtClean="0">
                <a:latin typeface="Myriad Pro"/>
                <a:cs typeface="Myriad Pro"/>
              </a:rPr>
              <a:t>Rescue Medication – US Army</a:t>
            </a:r>
            <a:endParaRPr lang="en-US" dirty="0">
              <a:latin typeface="Myriad Pro"/>
              <a:cs typeface="Myriad Pro"/>
            </a:endParaRPr>
          </a:p>
        </p:txBody>
      </p:sp>
      <p:sp>
        <p:nvSpPr>
          <p:cNvPr id="7" name="Title 1"/>
          <p:cNvSpPr txBox="1">
            <a:spLocks/>
          </p:cNvSpPr>
          <p:nvPr/>
        </p:nvSpPr>
        <p:spPr>
          <a:xfrm>
            <a:off x="914400" y="838200"/>
            <a:ext cx="7681913" cy="15240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defTabSz="914363">
              <a:defRPr/>
            </a:pPr>
            <a:r>
              <a:rPr lang="en-US" dirty="0" smtClean="0"/>
              <a:t>Operation </a:t>
            </a:r>
            <a:r>
              <a:rPr lang="en-US" dirty="0" err="1" smtClean="0"/>
              <a:t>OpioidSAFE</a:t>
            </a:r>
            <a:endParaRPr lang="en-US" dirty="0"/>
          </a:p>
        </p:txBody>
      </p:sp>
      <p:sp>
        <p:nvSpPr>
          <p:cNvPr id="8" name="Subtitle 2"/>
          <p:cNvSpPr txBox="1">
            <a:spLocks/>
          </p:cNvSpPr>
          <p:nvPr/>
        </p:nvSpPr>
        <p:spPr>
          <a:xfrm>
            <a:off x="762000" y="4800600"/>
            <a:ext cx="7681913" cy="1569660"/>
          </a:xfrm>
          <a:prstGeom prst="rect">
            <a:avLst/>
          </a:prstGeom>
        </p:spPr>
        <p:txBody>
          <a:bodyPr>
            <a:sp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ct val="0"/>
              </a:spcBef>
            </a:pPr>
            <a:r>
              <a:rPr lang="en-US" i="1" dirty="0" smtClean="0"/>
              <a:t>Lt Colonel Anthony Dragovich MD</a:t>
            </a:r>
          </a:p>
          <a:p>
            <a:pPr>
              <a:spcBef>
                <a:spcPct val="0"/>
              </a:spcBef>
            </a:pPr>
            <a:r>
              <a:rPr lang="en-US" i="1" dirty="0" smtClean="0"/>
              <a:t>Medical Director, Pain Medicine</a:t>
            </a:r>
          </a:p>
          <a:p>
            <a:pPr>
              <a:spcBef>
                <a:spcPct val="0"/>
              </a:spcBef>
            </a:pPr>
            <a:r>
              <a:rPr lang="en-US" i="1" dirty="0" smtClean="0"/>
              <a:t>Ft. Bragg, NC</a:t>
            </a:r>
          </a:p>
        </p:txBody>
      </p:sp>
      <p:pic>
        <p:nvPicPr>
          <p:cNvPr id="9" name="Picture 3" descr="wamc 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62000"/>
            <a:ext cx="1752600" cy="173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Content Placeholder 2"/>
          <p:cNvSpPr txBox="1">
            <a:spLocks/>
          </p:cNvSpPr>
          <p:nvPr/>
        </p:nvSpPr>
        <p:spPr bwMode="auto">
          <a:xfrm>
            <a:off x="381000" y="2667000"/>
            <a:ext cx="8382000" cy="177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defTabSz="912813" eaLnBrk="0" hangingPunct="0">
              <a:defRPr>
                <a:solidFill>
                  <a:schemeClr val="tx1"/>
                </a:solidFill>
                <a:latin typeface="Calibri" pitchFamily="34" charset="0"/>
                <a:cs typeface="Arial" pitchFamily="34" charset="0"/>
              </a:defRPr>
            </a:lvl1pPr>
            <a:lvl2pPr marL="742950" indent="-285750" defTabSz="912813" eaLnBrk="0" hangingPunct="0">
              <a:defRPr>
                <a:solidFill>
                  <a:schemeClr val="tx1"/>
                </a:solidFill>
                <a:latin typeface="Calibri" pitchFamily="34" charset="0"/>
                <a:cs typeface="Arial" pitchFamily="34" charset="0"/>
              </a:defRPr>
            </a:lvl2pPr>
            <a:lvl3pPr marL="1143000" indent="-228600" defTabSz="912813" eaLnBrk="0" hangingPunct="0">
              <a:defRPr>
                <a:solidFill>
                  <a:schemeClr val="tx1"/>
                </a:solidFill>
                <a:latin typeface="Calibri" pitchFamily="34" charset="0"/>
                <a:cs typeface="Arial" pitchFamily="34" charset="0"/>
              </a:defRPr>
            </a:lvl3pPr>
            <a:lvl4pPr marL="1600200" indent="-228600" defTabSz="912813" eaLnBrk="0" hangingPunct="0">
              <a:defRPr>
                <a:solidFill>
                  <a:schemeClr val="tx1"/>
                </a:solidFill>
                <a:latin typeface="Calibri" pitchFamily="34" charset="0"/>
                <a:cs typeface="Arial" pitchFamily="34" charset="0"/>
              </a:defRPr>
            </a:lvl4pPr>
            <a:lvl5pPr marL="2057400" indent="-228600" defTabSz="912813" eaLnBrk="0" hangingPunct="0">
              <a:defRPr>
                <a:solidFill>
                  <a:schemeClr val="tx1"/>
                </a:solidFill>
                <a:latin typeface="Calibri" pitchFamily="34" charset="0"/>
                <a:cs typeface="Arial" pitchFamily="34" charset="0"/>
              </a:defRPr>
            </a:lvl5pPr>
            <a:lvl6pPr marL="2514600" indent="-228600" defTabSz="912813"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12813"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12813"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12813" eaLnBrk="0" fontAlgn="base" hangingPunct="0">
              <a:spcBef>
                <a:spcPct val="0"/>
              </a:spcBef>
              <a:spcAft>
                <a:spcPct val="0"/>
              </a:spcAft>
              <a:defRPr>
                <a:solidFill>
                  <a:schemeClr val="tx1"/>
                </a:solidFill>
                <a:latin typeface="Calibri" pitchFamily="34" charset="0"/>
                <a:cs typeface="Arial" pitchFamily="34" charset="0"/>
              </a:defRPr>
            </a:lvl9pPr>
          </a:lstStyle>
          <a:p>
            <a:pPr algn="ctr" eaLnBrk="1" hangingPunct="1">
              <a:lnSpc>
                <a:spcPct val="90000"/>
              </a:lnSpc>
            </a:pPr>
            <a:r>
              <a:rPr lang="en-US" sz="3200" dirty="0"/>
              <a:t>	Operation </a:t>
            </a:r>
            <a:r>
              <a:rPr lang="en-US" sz="3200" dirty="0" err="1"/>
              <a:t>OpioidSAFE</a:t>
            </a:r>
            <a:r>
              <a:rPr lang="en-US" sz="3200" dirty="0"/>
              <a:t> is a novel provider, patient and community education program with the added advantage of lay person diagnosis and reversal of opioid overdose. </a:t>
            </a:r>
          </a:p>
        </p:txBody>
      </p:sp>
    </p:spTree>
    <p:extLst>
      <p:ext uri="{BB962C8B-B14F-4D97-AF65-F5344CB8AC3E}">
        <p14:creationId xmlns:p14="http://schemas.microsoft.com/office/powerpoint/2010/main" val="323970312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8" y="171482"/>
            <a:ext cx="8857554" cy="6535976"/>
          </a:xfrm>
          <a:prstGeom prst="rect">
            <a:avLst/>
          </a:prstGeom>
        </p:spPr>
      </p:pic>
      <p:sp>
        <p:nvSpPr>
          <p:cNvPr id="4" name="TextBox 3"/>
          <p:cNvSpPr txBox="1"/>
          <p:nvPr/>
        </p:nvSpPr>
        <p:spPr>
          <a:xfrm>
            <a:off x="4557363" y="266387"/>
            <a:ext cx="2147756" cy="369332"/>
          </a:xfrm>
          <a:prstGeom prst="rect">
            <a:avLst/>
          </a:prstGeom>
          <a:noFill/>
        </p:spPr>
        <p:txBody>
          <a:bodyPr wrap="none" rtlCol="0">
            <a:spAutoFit/>
          </a:bodyPr>
          <a:lstStyle/>
          <a:p>
            <a:r>
              <a:rPr lang="en-US" dirty="0" smtClean="0">
                <a:latin typeface="Myriad Pro"/>
                <a:cs typeface="Myriad Pro"/>
              </a:rPr>
              <a:t>Rescue Medication </a:t>
            </a:r>
            <a:endParaRPr lang="en-US" dirty="0">
              <a:latin typeface="Myriad Pro"/>
              <a:cs typeface="Myriad Pro"/>
            </a:endParaRPr>
          </a:p>
        </p:txBody>
      </p:sp>
      <p:sp>
        <p:nvSpPr>
          <p:cNvPr id="11" name="Subtitle 2"/>
          <p:cNvSpPr txBox="1">
            <a:spLocks/>
          </p:cNvSpPr>
          <p:nvPr/>
        </p:nvSpPr>
        <p:spPr>
          <a:xfrm>
            <a:off x="434219" y="1021442"/>
            <a:ext cx="7043738" cy="461963"/>
          </a:xfrm>
          <a:prstGeom prst="rect">
            <a:avLst/>
          </a:prstGeom>
        </p:spPr>
        <p:txBody>
          <a:bodyPr rtlCol="0"/>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defTabSz="914363">
              <a:defRPr/>
            </a:pPr>
            <a:r>
              <a:rPr lang="en-US" b="1" dirty="0" smtClean="0">
                <a:effectLst>
                  <a:outerShdw blurRad="38100" dist="38100" dir="2700000" algn="tl">
                    <a:srgbClr val="000000">
                      <a:alpha val="43137"/>
                    </a:srgbClr>
                  </a:outerShdw>
                </a:effectLst>
              </a:rPr>
              <a:t> </a:t>
            </a:r>
            <a:r>
              <a:rPr lang="en-US" b="1" dirty="0" err="1" smtClean="0">
                <a:effectLst>
                  <a:outerShdw blurRad="38100" dist="38100" dir="2700000" algn="tl">
                    <a:srgbClr val="000000">
                      <a:alpha val="43137"/>
                    </a:srgbClr>
                  </a:outerShdw>
                </a:effectLst>
              </a:rPr>
              <a:t>Qualla</a:t>
            </a:r>
            <a:r>
              <a:rPr lang="en-US" b="1" dirty="0" smtClean="0">
                <a:effectLst>
                  <a:outerShdw blurRad="38100" dist="38100" dir="2700000" algn="tl">
                    <a:srgbClr val="000000">
                      <a:alpha val="43137"/>
                    </a:srgbClr>
                  </a:outerShdw>
                </a:effectLst>
              </a:rPr>
              <a:t> Boundary </a:t>
            </a:r>
          </a:p>
          <a:p>
            <a:pPr marL="457200" lvl="1" indent="0" defTabSz="914363">
              <a:buNone/>
              <a:defRPr/>
            </a:pPr>
            <a:r>
              <a:rPr lang="en-US" b="1" dirty="0" smtClean="0">
                <a:effectLst>
                  <a:outerShdw blurRad="38100" dist="38100" dir="2700000" algn="tl">
                    <a:srgbClr val="000000">
                      <a:alpha val="43137"/>
                    </a:srgbClr>
                  </a:outerShdw>
                </a:effectLst>
              </a:rPr>
              <a:t>Eastern Band of the Cherokee Indians</a:t>
            </a:r>
          </a:p>
          <a:p>
            <a:pPr marL="514350" indent="-457200" defTabSz="914363">
              <a:defRPr/>
            </a:pPr>
            <a:r>
              <a:rPr lang="en-US" b="1" dirty="0" smtClean="0">
                <a:effectLst>
                  <a:outerShdw blurRad="38100" dist="38100" dir="2700000" algn="tl">
                    <a:srgbClr val="000000">
                      <a:alpha val="43137"/>
                    </a:srgbClr>
                  </a:outerShdw>
                </a:effectLst>
              </a:rPr>
              <a:t>NC Medicaid</a:t>
            </a:r>
          </a:p>
          <a:p>
            <a:pPr defTabSz="914363">
              <a:defRPr/>
            </a:pPr>
            <a:r>
              <a:rPr lang="en-US" b="1" dirty="0" smtClean="0">
                <a:effectLst>
                  <a:outerShdw blurRad="38100" dist="38100" dir="2700000" algn="tl">
                    <a:srgbClr val="000000">
                      <a:alpha val="43137"/>
                    </a:srgbClr>
                  </a:outerShdw>
                </a:effectLst>
              </a:rPr>
              <a:t> Emergency Departments</a:t>
            </a:r>
          </a:p>
          <a:p>
            <a:pPr defTabSz="914363">
              <a:defRPr/>
            </a:pPr>
            <a:r>
              <a:rPr lang="en-US" b="1" dirty="0" smtClean="0">
                <a:effectLst>
                  <a:outerShdw blurRad="38100" dist="38100" dir="2700000" algn="tl">
                    <a:srgbClr val="000000">
                      <a:alpha val="43137"/>
                    </a:srgbClr>
                  </a:outerShdw>
                </a:effectLst>
              </a:rPr>
              <a:t>NC Opioid Treatment Programs (OTP)</a:t>
            </a:r>
          </a:p>
          <a:p>
            <a:pPr defTabSz="914363">
              <a:defRPr/>
            </a:pPr>
            <a:r>
              <a:rPr lang="en-US" b="1" dirty="0" smtClean="0">
                <a:effectLst>
                  <a:outerShdw blurRad="38100" dist="38100" dir="2700000" algn="tl">
                    <a:srgbClr val="000000">
                      <a:alpha val="43137"/>
                    </a:srgbClr>
                  </a:outerShdw>
                </a:effectLst>
              </a:rPr>
              <a:t> Law Enforcement – </a:t>
            </a:r>
            <a:r>
              <a:rPr lang="en-US" b="1" dirty="0" smtClean="0">
                <a:effectLst>
                  <a:outerShdw blurRad="38100" dist="38100" dir="2700000" algn="tl">
                    <a:srgbClr val="000000">
                      <a:alpha val="43137"/>
                    </a:srgbClr>
                  </a:outerShdw>
                </a:effectLst>
              </a:rPr>
              <a:t>NADDI – </a:t>
            </a:r>
          </a:p>
          <a:p>
            <a:pPr lvl="1" defTabSz="914363">
              <a:defRPr/>
            </a:pPr>
            <a:r>
              <a:rPr lang="en-US" b="1" dirty="0" smtClean="0">
                <a:effectLst>
                  <a:outerShdw blurRad="38100" dist="38100" dir="2700000" algn="tl">
                    <a:srgbClr val="000000">
                      <a:alpha val="43137"/>
                    </a:srgbClr>
                  </a:outerShdw>
                </a:effectLst>
              </a:rPr>
              <a:t>Quincy</a:t>
            </a:r>
            <a:r>
              <a:rPr lang="en-US" b="1" dirty="0" smtClean="0">
                <a:effectLst>
                  <a:outerShdw blurRad="38100" dist="38100" dir="2700000" algn="tl">
                    <a:srgbClr val="000000">
                      <a:alpha val="43137"/>
                    </a:srgbClr>
                  </a:outerShdw>
                </a:effectLst>
              </a:rPr>
              <a:t>, MA &amp; Suffolk </a:t>
            </a:r>
            <a:r>
              <a:rPr lang="en-US" b="1" dirty="0" err="1" smtClean="0">
                <a:effectLst>
                  <a:outerShdw blurRad="38100" dist="38100" dir="2700000" algn="tl">
                    <a:srgbClr val="000000">
                      <a:alpha val="43137"/>
                    </a:srgbClr>
                  </a:outerShdw>
                </a:effectLst>
              </a:rPr>
              <a:t>Cty</a:t>
            </a:r>
            <a:r>
              <a:rPr lang="en-US" b="1" dirty="0" smtClean="0">
                <a:effectLst>
                  <a:outerShdw blurRad="38100" dist="38100" dir="2700000" algn="tl">
                    <a:srgbClr val="000000">
                      <a:alpha val="43137"/>
                    </a:srgbClr>
                  </a:outerShdw>
                </a:effectLst>
              </a:rPr>
              <a:t>, NY</a:t>
            </a:r>
          </a:p>
          <a:p>
            <a:pPr lvl="1" defTabSz="914363">
              <a:defRPr/>
            </a:pPr>
            <a:r>
              <a:rPr lang="en-US" b="1" dirty="0" smtClean="0">
                <a:effectLst>
                  <a:outerShdw blurRad="38100" dist="38100" dir="2700000" algn="tl">
                    <a:srgbClr val="000000">
                      <a:alpha val="43137"/>
                    </a:srgbClr>
                  </a:outerShdw>
                </a:effectLst>
              </a:rPr>
              <a:t>Jails</a:t>
            </a:r>
          </a:p>
          <a:p>
            <a:pPr defTabSz="914363">
              <a:defRPr/>
            </a:pPr>
            <a:r>
              <a:rPr lang="en-US" b="1" dirty="0" smtClean="0">
                <a:effectLst>
                  <a:outerShdw blurRad="38100" dist="38100" dir="2700000" algn="tl">
                    <a:srgbClr val="000000">
                      <a:alpha val="43137"/>
                    </a:srgbClr>
                  </a:outerShdw>
                </a:effectLst>
              </a:rPr>
              <a:t>First Responders</a:t>
            </a:r>
          </a:p>
          <a:p>
            <a:pPr defTabSz="914363">
              <a:defRPr/>
            </a:pPr>
            <a:r>
              <a:rPr lang="en-US" b="1" dirty="0" smtClean="0">
                <a:effectLst>
                  <a:outerShdw blurRad="38100" dist="38100" dir="2700000" algn="tl">
                    <a:srgbClr val="000000">
                      <a:alpha val="43137"/>
                    </a:srgbClr>
                  </a:outerShdw>
                </a:effectLst>
              </a:rPr>
              <a:t>NM, OH, ME, NY, MA, CA, etc. </a:t>
            </a:r>
          </a:p>
          <a:p>
            <a:pPr marL="0" indent="0" defTabSz="914363">
              <a:buNone/>
              <a:defRPr/>
            </a:pPr>
            <a:endParaRPr lang="en-US" b="1" dirty="0">
              <a:effectLst>
                <a:outerShdw blurRad="38100" dist="38100" dir="2700000" algn="tl">
                  <a:srgbClr val="000000">
                    <a:alpha val="43137"/>
                  </a:srgbClr>
                </a:outerShdw>
              </a:effectLst>
            </a:endParaRPr>
          </a:p>
        </p:txBody>
      </p:sp>
      <p:pic>
        <p:nvPicPr>
          <p:cNvPr id="12" name="Picture 4" descr="http://t2.gstatic.com/images?q=tbn:Uxaipx9urclCFM:http://livingwatersnc.org/Images/qualla_sign.gif&amp;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53912" y="745325"/>
            <a:ext cx="2048090" cy="888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07116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rescriberslar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068" y="171482"/>
            <a:ext cx="8857554" cy="6535976"/>
          </a:xfrm>
          <a:prstGeom prst="rect">
            <a:avLst/>
          </a:prstGeom>
        </p:spPr>
      </p:pic>
      <p:sp>
        <p:nvSpPr>
          <p:cNvPr id="4" name="TextBox 3"/>
          <p:cNvSpPr txBox="1"/>
          <p:nvPr/>
        </p:nvSpPr>
        <p:spPr>
          <a:xfrm>
            <a:off x="4557363" y="266387"/>
            <a:ext cx="2147756" cy="369332"/>
          </a:xfrm>
          <a:prstGeom prst="rect">
            <a:avLst/>
          </a:prstGeom>
          <a:noFill/>
        </p:spPr>
        <p:txBody>
          <a:bodyPr wrap="none" rtlCol="0">
            <a:spAutoFit/>
          </a:bodyPr>
          <a:lstStyle/>
          <a:p>
            <a:r>
              <a:rPr lang="en-US" dirty="0" smtClean="0">
                <a:latin typeface="Myriad Pro"/>
                <a:cs typeface="Myriad Pro"/>
              </a:rPr>
              <a:t>Rescue Medication </a:t>
            </a:r>
            <a:endParaRPr lang="en-US" dirty="0">
              <a:latin typeface="Myriad Pro"/>
              <a:cs typeface="Myriad Pro"/>
            </a:endParaRPr>
          </a:p>
        </p:txBody>
      </p:sp>
      <p:sp>
        <p:nvSpPr>
          <p:cNvPr id="2" name="Rectangle 1"/>
          <p:cNvSpPr/>
          <p:nvPr/>
        </p:nvSpPr>
        <p:spPr>
          <a:xfrm>
            <a:off x="601579" y="1028343"/>
            <a:ext cx="8114632" cy="5386089"/>
          </a:xfrm>
          <a:prstGeom prst="rect">
            <a:avLst/>
          </a:prstGeom>
        </p:spPr>
        <p:txBody>
          <a:bodyPr wrap="square">
            <a:spAutoFit/>
          </a:bodyPr>
          <a:lstStyle/>
          <a:p>
            <a:pPr algn="ctr"/>
            <a:r>
              <a:rPr lang="en-US" sz="3200" dirty="0"/>
              <a:t>NADDI supports nasal naloxone</a:t>
            </a:r>
          </a:p>
          <a:p>
            <a:r>
              <a:rPr lang="en-US" sz="2400" dirty="0"/>
              <a:t>The National Association of Drug Diversion Investigators (NADDI) has taken a position to encourage law enforcement agencies to adopt policies that would allow officers to carry nasal naloxone with them to administer to individuals involved in a an opioid overdose. Proper training and certification by the proper authority of each state helps to ensure proper use of nasal naloxone on those in distress due to a drug overdose</a:t>
            </a:r>
            <a:r>
              <a:rPr lang="en-US" sz="2400" dirty="0" smtClean="0"/>
              <a:t>.</a:t>
            </a:r>
          </a:p>
          <a:p>
            <a:endParaRPr lang="en-US" sz="2400" dirty="0"/>
          </a:p>
          <a:p>
            <a:r>
              <a:rPr lang="en-US" sz="2400" dirty="0"/>
              <a:t> It is the opinion of the NADDI Executive Board that the ready availability of this product will ultimately save many lives, as police officers are oftentimes the first responders where delays of only a few seconds can mean the difference between life and death. </a:t>
            </a:r>
            <a:r>
              <a:rPr lang="en-US" sz="2400" dirty="0" smtClean="0"/>
              <a:t> </a:t>
            </a:r>
            <a:r>
              <a:rPr lang="en-US" sz="2400" dirty="0" smtClean="0">
                <a:hlinkClick r:id="rId4"/>
              </a:rPr>
              <a:t>www.naddi.org</a:t>
            </a:r>
            <a:r>
              <a:rPr lang="en-US" sz="2400" dirty="0" smtClean="0"/>
              <a:t> </a:t>
            </a:r>
            <a:endParaRPr lang="en-US" sz="2400" dirty="0"/>
          </a:p>
        </p:txBody>
      </p:sp>
    </p:spTree>
    <p:extLst>
      <p:ext uri="{BB962C8B-B14F-4D97-AF65-F5344CB8AC3E}">
        <p14:creationId xmlns:p14="http://schemas.microsoft.com/office/powerpoint/2010/main" val="28006804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359" y="99421"/>
            <a:ext cx="8974641" cy="6622375"/>
          </a:xfrm>
          <a:prstGeom prst="rect">
            <a:avLst/>
          </a:prstGeom>
        </p:spPr>
      </p:pic>
      <p:sp>
        <p:nvSpPr>
          <p:cNvPr id="6" name="TextBox 5"/>
          <p:cNvSpPr txBox="1"/>
          <p:nvPr/>
        </p:nvSpPr>
        <p:spPr>
          <a:xfrm>
            <a:off x="4620410" y="144090"/>
            <a:ext cx="2747134" cy="369332"/>
          </a:xfrm>
          <a:prstGeom prst="rect">
            <a:avLst/>
          </a:prstGeom>
          <a:noFill/>
        </p:spPr>
        <p:txBody>
          <a:bodyPr wrap="none" rtlCol="0">
            <a:spAutoFit/>
          </a:bodyPr>
          <a:lstStyle/>
          <a:p>
            <a:r>
              <a:rPr lang="en-US" dirty="0" smtClean="0">
                <a:latin typeface="Myriad Pro"/>
                <a:cs typeface="Myriad Pro"/>
              </a:rPr>
              <a:t>Prescribing Data from PMP</a:t>
            </a:r>
            <a:endParaRPr lang="en-US" dirty="0">
              <a:latin typeface="Myriad Pro"/>
              <a:cs typeface="Myriad Pro"/>
            </a:endParaRPr>
          </a:p>
        </p:txBody>
      </p:sp>
      <p:sp>
        <p:nvSpPr>
          <p:cNvPr id="7" name="TextBox 6"/>
          <p:cNvSpPr txBox="1"/>
          <p:nvPr/>
        </p:nvSpPr>
        <p:spPr>
          <a:xfrm>
            <a:off x="7560552" y="6365849"/>
            <a:ext cx="1211840" cy="276999"/>
          </a:xfrm>
          <a:prstGeom prst="rect">
            <a:avLst/>
          </a:prstGeom>
          <a:noFill/>
        </p:spPr>
        <p:txBody>
          <a:bodyPr wrap="none" rtlCol="0">
            <a:spAutoFit/>
          </a:bodyPr>
          <a:lstStyle/>
          <a:p>
            <a:r>
              <a:rPr lang="en-US" sz="1200" dirty="0" smtClean="0"/>
              <a:t>Source: NC CSRS</a:t>
            </a:r>
            <a:endParaRPr lang="en-US" sz="1200" dirty="0"/>
          </a:p>
        </p:txBody>
      </p:sp>
      <p:sp>
        <p:nvSpPr>
          <p:cNvPr id="18" name="_s1028"/>
          <p:cNvSpPr>
            <a:spLocks noChangeArrowheads="1" noTextEdit="1"/>
          </p:cNvSpPr>
          <p:nvPr/>
        </p:nvSpPr>
        <p:spPr bwMode="auto">
          <a:xfrm>
            <a:off x="1669970" y="3280344"/>
            <a:ext cx="2966248" cy="3085505"/>
          </a:xfrm>
          <a:prstGeom prst="ellipse">
            <a:avLst/>
          </a:prstGeom>
          <a:solidFill>
            <a:schemeClr val="accent3">
              <a:lumMod val="60000"/>
              <a:lumOff val="40000"/>
              <a:alpha val="50000"/>
            </a:schemeClr>
          </a:solidFill>
          <a:ln w="4669">
            <a:solidFill>
              <a:schemeClr val="accent2"/>
            </a:solidFill>
            <a:round/>
            <a:headEnd/>
            <a:tailEnd/>
          </a:ln>
        </p:spPr>
        <p:txBody>
          <a:bodyPr anchor="ctr"/>
          <a:lstStyle/>
          <a:p>
            <a:endParaRPr lang="en-US"/>
          </a:p>
        </p:txBody>
      </p:sp>
      <p:sp>
        <p:nvSpPr>
          <p:cNvPr id="20" name="_s1028"/>
          <p:cNvSpPr>
            <a:spLocks noChangeArrowheads="1" noTextEdit="1"/>
          </p:cNvSpPr>
          <p:nvPr/>
        </p:nvSpPr>
        <p:spPr bwMode="auto">
          <a:xfrm>
            <a:off x="5120356" y="3280344"/>
            <a:ext cx="2966248" cy="3085505"/>
          </a:xfrm>
          <a:prstGeom prst="ellipse">
            <a:avLst/>
          </a:prstGeom>
          <a:solidFill>
            <a:schemeClr val="accent1">
              <a:lumMod val="60000"/>
              <a:lumOff val="40000"/>
              <a:alpha val="50000"/>
            </a:schemeClr>
          </a:solidFill>
          <a:ln w="4669">
            <a:solidFill>
              <a:schemeClr val="accent2"/>
            </a:solidFill>
            <a:round/>
            <a:headEnd/>
            <a:tailEnd/>
          </a:ln>
        </p:spPr>
        <p:txBody>
          <a:bodyPr anchor="ctr"/>
          <a:lstStyle/>
          <a:p>
            <a:endParaRPr lang="en-US"/>
          </a:p>
        </p:txBody>
      </p:sp>
      <p:grpSp>
        <p:nvGrpSpPr>
          <p:cNvPr id="8" name="Diagram 2"/>
          <p:cNvGrpSpPr>
            <a:grpSpLocks noChangeAspect="1"/>
          </p:cNvGrpSpPr>
          <p:nvPr/>
        </p:nvGrpSpPr>
        <p:grpSpPr bwMode="auto">
          <a:xfrm>
            <a:off x="-685800" y="0"/>
            <a:ext cx="10969625" cy="8228013"/>
            <a:chOff x="883" y="720"/>
            <a:chExt cx="3994" cy="2880"/>
          </a:xfrm>
        </p:grpSpPr>
        <p:sp>
          <p:nvSpPr>
            <p:cNvPr id="9" name="AutoShape 3"/>
            <p:cNvSpPr>
              <a:spLocks noChangeAspect="1" noChangeArrowheads="1" noTextEdit="1"/>
            </p:cNvSpPr>
            <p:nvPr/>
          </p:nvSpPr>
          <p:spPr bwMode="auto">
            <a:xfrm>
              <a:off x="883" y="720"/>
              <a:ext cx="3994" cy="2880"/>
            </a:xfrm>
            <a:prstGeom prst="rect">
              <a:avLst/>
            </a:prstGeom>
            <a:noFill/>
            <a:extLst>
              <a:ext uri="{909E8E84-426E-40dd-AFC4-6F175D3DCCD1}">
                <a14:hiddenFill xmlns:a14="http://schemas.microsoft.com/office/drawing/2010/main">
                  <a:solidFill>
                    <a:srgbClr val="FFFFFF"/>
                  </a:solidFill>
                </a14:hiddenFill>
              </a:ext>
            </a:extLst>
          </p:spPr>
          <p:txBody>
            <a:bodyPr/>
            <a:lstStyle/>
            <a:p>
              <a:endParaRPr lang="en-US"/>
            </a:p>
          </p:txBody>
        </p:sp>
        <p:sp>
          <p:nvSpPr>
            <p:cNvPr id="12" name="_s1028"/>
            <p:cNvSpPr>
              <a:spLocks noChangeArrowheads="1" noTextEdit="1"/>
            </p:cNvSpPr>
            <p:nvPr/>
          </p:nvSpPr>
          <p:spPr bwMode="auto">
            <a:xfrm>
              <a:off x="1551" y="967"/>
              <a:ext cx="1080" cy="1080"/>
            </a:xfrm>
            <a:prstGeom prst="ellipse">
              <a:avLst/>
            </a:prstGeom>
            <a:solidFill>
              <a:schemeClr val="accent2">
                <a:alpha val="50000"/>
              </a:schemeClr>
            </a:solidFill>
            <a:ln w="4669">
              <a:solidFill>
                <a:schemeClr val="accent2"/>
              </a:solidFill>
              <a:round/>
              <a:headEnd/>
              <a:tailEnd/>
            </a:ln>
          </p:spPr>
          <p:txBody>
            <a:bodyPr anchor="ctr"/>
            <a:lstStyle/>
            <a:p>
              <a:endParaRPr lang="en-US"/>
            </a:p>
          </p:txBody>
        </p:sp>
        <p:sp>
          <p:nvSpPr>
            <p:cNvPr id="13" name="_s1029"/>
            <p:cNvSpPr>
              <a:spLocks noChangeArrowheads="1"/>
            </p:cNvSpPr>
            <p:nvPr/>
          </p:nvSpPr>
          <p:spPr bwMode="auto">
            <a:xfrm>
              <a:off x="1709" y="1392"/>
              <a:ext cx="772"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a:cs typeface="Arial" charset="0"/>
                </a:rPr>
                <a:t>Substance Abuse</a:t>
              </a:r>
            </a:p>
          </p:txBody>
        </p:sp>
        <p:sp>
          <p:nvSpPr>
            <p:cNvPr id="14" name="_s1030"/>
            <p:cNvSpPr>
              <a:spLocks noChangeArrowheads="1" noTextEdit="1"/>
            </p:cNvSpPr>
            <p:nvPr/>
          </p:nvSpPr>
          <p:spPr bwMode="auto">
            <a:xfrm>
              <a:off x="2997" y="1035"/>
              <a:ext cx="1080" cy="1080"/>
            </a:xfrm>
            <a:prstGeom prst="ellipse">
              <a:avLst/>
            </a:prstGeom>
            <a:solidFill>
              <a:schemeClr val="hlink">
                <a:alpha val="50000"/>
              </a:schemeClr>
            </a:solidFill>
            <a:ln w="4669">
              <a:solidFill>
                <a:schemeClr val="hlink"/>
              </a:solidFill>
              <a:round/>
              <a:headEnd/>
              <a:tailEnd/>
            </a:ln>
          </p:spPr>
          <p:txBody>
            <a:bodyPr anchor="ctr"/>
            <a:lstStyle/>
            <a:p>
              <a:endParaRPr lang="en-US"/>
            </a:p>
          </p:txBody>
        </p:sp>
        <p:sp>
          <p:nvSpPr>
            <p:cNvPr id="15" name="_s1031"/>
            <p:cNvSpPr>
              <a:spLocks noChangeArrowheads="1"/>
            </p:cNvSpPr>
            <p:nvPr/>
          </p:nvSpPr>
          <p:spPr bwMode="auto">
            <a:xfrm>
              <a:off x="3251" y="1392"/>
              <a:ext cx="699"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a:cs typeface="Arial" charset="0"/>
                </a:rPr>
                <a:t>Mental Health</a:t>
              </a:r>
            </a:p>
          </p:txBody>
        </p:sp>
        <p:sp>
          <p:nvSpPr>
            <p:cNvPr id="17" name="_s1033"/>
            <p:cNvSpPr>
              <a:spLocks noChangeArrowheads="1"/>
            </p:cNvSpPr>
            <p:nvPr/>
          </p:nvSpPr>
          <p:spPr bwMode="auto">
            <a:xfrm>
              <a:off x="2384" y="1845"/>
              <a:ext cx="717" cy="2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smtClean="0">
                  <a:cs typeface="Arial" charset="0"/>
                </a:rPr>
                <a:t> </a:t>
              </a:r>
              <a:r>
                <a:rPr lang="en-US" sz="2400" dirty="0">
                  <a:cs typeface="Arial" charset="0"/>
                </a:rPr>
                <a:t>Pain</a:t>
              </a:r>
            </a:p>
          </p:txBody>
        </p:sp>
        <p:sp>
          <p:nvSpPr>
            <p:cNvPr id="16" name="_s1032"/>
            <p:cNvSpPr>
              <a:spLocks noChangeArrowheads="1" noTextEdit="1"/>
            </p:cNvSpPr>
            <p:nvPr/>
          </p:nvSpPr>
          <p:spPr bwMode="auto">
            <a:xfrm>
              <a:off x="2230" y="1400"/>
              <a:ext cx="1080" cy="1080"/>
            </a:xfrm>
            <a:prstGeom prst="ellipse">
              <a:avLst/>
            </a:prstGeom>
            <a:solidFill>
              <a:schemeClr val="folHlink">
                <a:alpha val="50000"/>
              </a:schemeClr>
            </a:solidFill>
            <a:ln w="4669">
              <a:solidFill>
                <a:schemeClr val="folHlink"/>
              </a:solidFill>
              <a:round/>
              <a:headEnd/>
              <a:tailEnd/>
            </a:ln>
          </p:spPr>
          <p:txBody>
            <a:bodyPr anchor="ctr"/>
            <a:lstStyle/>
            <a:p>
              <a:endParaRPr lang="en-US"/>
            </a:p>
          </p:txBody>
        </p:sp>
      </p:grpSp>
      <p:sp>
        <p:nvSpPr>
          <p:cNvPr id="19" name="_s1029"/>
          <p:cNvSpPr>
            <a:spLocks noChangeArrowheads="1"/>
          </p:cNvSpPr>
          <p:nvPr/>
        </p:nvSpPr>
        <p:spPr bwMode="auto">
          <a:xfrm>
            <a:off x="2094157" y="4446857"/>
            <a:ext cx="2120318" cy="77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smtClean="0">
                <a:cs typeface="Arial" charset="0"/>
              </a:rPr>
              <a:t>TBI</a:t>
            </a:r>
            <a:endParaRPr lang="en-US" sz="2400" dirty="0">
              <a:cs typeface="Arial" charset="0"/>
            </a:endParaRPr>
          </a:p>
        </p:txBody>
      </p:sp>
      <p:sp>
        <p:nvSpPr>
          <p:cNvPr id="21" name="_s1029"/>
          <p:cNvSpPr>
            <a:spLocks noChangeArrowheads="1"/>
          </p:cNvSpPr>
          <p:nvPr/>
        </p:nvSpPr>
        <p:spPr bwMode="auto">
          <a:xfrm>
            <a:off x="5687778" y="4599257"/>
            <a:ext cx="2120318" cy="77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p>
            <a:pPr algn="ctr"/>
            <a:r>
              <a:rPr lang="en-US" sz="2400" dirty="0" smtClean="0">
                <a:cs typeface="Arial" charset="0"/>
              </a:rPr>
              <a:t>PTSD</a:t>
            </a:r>
            <a:endParaRPr lang="en-US" sz="2400" dirty="0">
              <a:cs typeface="Arial" charset="0"/>
            </a:endParaRPr>
          </a:p>
        </p:txBody>
      </p:sp>
    </p:spTree>
    <p:extLst>
      <p:ext uri="{BB962C8B-B14F-4D97-AF65-F5344CB8AC3E}">
        <p14:creationId xmlns:p14="http://schemas.microsoft.com/office/powerpoint/2010/main" val="636357266"/>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laz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4" y="108431"/>
            <a:ext cx="8848548" cy="6529331"/>
          </a:xfrm>
          <a:prstGeom prst="rect">
            <a:avLst/>
          </a:prstGeom>
        </p:spPr>
      </p:pic>
      <p:sp>
        <p:nvSpPr>
          <p:cNvPr id="6" name="TextBox 5"/>
          <p:cNvSpPr txBox="1"/>
          <p:nvPr/>
        </p:nvSpPr>
        <p:spPr>
          <a:xfrm>
            <a:off x="5277895" y="194328"/>
            <a:ext cx="2082621" cy="369332"/>
          </a:xfrm>
          <a:prstGeom prst="rect">
            <a:avLst/>
          </a:prstGeom>
          <a:noFill/>
        </p:spPr>
        <p:txBody>
          <a:bodyPr wrap="none" rtlCol="0">
            <a:spAutoFit/>
          </a:bodyPr>
          <a:lstStyle/>
          <a:p>
            <a:r>
              <a:rPr lang="en-US" dirty="0" smtClean="0">
                <a:latin typeface="Myriad Pro"/>
                <a:cs typeface="Myriad Pro"/>
              </a:rPr>
              <a:t>Pilot Project Setting</a:t>
            </a:r>
            <a:endParaRPr lang="en-US" dirty="0">
              <a:latin typeface="Myriad Pro"/>
              <a:cs typeface="Myriad Pro"/>
            </a:endParaRPr>
          </a:p>
        </p:txBody>
      </p:sp>
      <p:sp>
        <p:nvSpPr>
          <p:cNvPr id="8" name="TextBox 7"/>
          <p:cNvSpPr txBox="1"/>
          <p:nvPr/>
        </p:nvSpPr>
        <p:spPr>
          <a:xfrm>
            <a:off x="4593390" y="971348"/>
            <a:ext cx="4089019" cy="1200329"/>
          </a:xfrm>
          <a:prstGeom prst="rect">
            <a:avLst/>
          </a:prstGeom>
          <a:noFill/>
        </p:spPr>
        <p:txBody>
          <a:bodyPr wrap="square" rtlCol="0">
            <a:spAutoFit/>
          </a:bodyPr>
          <a:lstStyle/>
          <a:p>
            <a:pPr algn="ctr"/>
            <a:r>
              <a:rPr lang="en-US" dirty="0" smtClean="0"/>
              <a:t>Wilkes County had the 3</a:t>
            </a:r>
            <a:r>
              <a:rPr lang="en-US" baseline="30000" dirty="0" smtClean="0"/>
              <a:t>rd</a:t>
            </a:r>
            <a:r>
              <a:rPr lang="en-US" dirty="0" smtClean="0"/>
              <a:t> highest overdose death rate in the nation in 2007, due exclusively to prescription opioid pain relievers.</a:t>
            </a:r>
          </a:p>
        </p:txBody>
      </p:sp>
      <p:pic>
        <p:nvPicPr>
          <p:cNvPr id="9" name="Picture 8" descr="C:\Users\nabarun\07-094 - Wilkes Co. DPA grant\Wilkes county, regional South.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61577" y="842513"/>
            <a:ext cx="4231813" cy="27135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 name="Picture 2" descr="C:\Users\nabarun\Desktop\People Shots\IMG_0346.JP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5085573" y="2509156"/>
            <a:ext cx="3392186" cy="25441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1" name="Picture 10" descr="IMG_0586.JPG"/>
          <p:cNvPicPr>
            <a:picLocks noChangeAspect="1"/>
          </p:cNvPicPr>
          <p:nvPr/>
        </p:nvPicPr>
        <p:blipFill rotWithShape="1">
          <a:blip r:embed="rId5" cstate="screen">
            <a:extLst>
              <a:ext uri="{28A0092B-C50C-407E-A947-70E740481C1C}">
                <a14:useLocalDpi xmlns:a14="http://schemas.microsoft.com/office/drawing/2010/main"/>
              </a:ext>
            </a:extLst>
          </a:blip>
          <a:srcRect l="30157" t="15999" b="18484"/>
          <a:stretch/>
        </p:blipFill>
        <p:spPr>
          <a:xfrm>
            <a:off x="555483" y="3742495"/>
            <a:ext cx="3866780" cy="2373522"/>
          </a:xfrm>
          <a:prstGeom prst="rect">
            <a:avLst/>
          </a:prstGeom>
          <a:ln>
            <a:noFill/>
          </a:ln>
          <a:effectLst>
            <a:outerShdw blurRad="292100" dist="139700" dir="2700000" algn="tl" rotWithShape="0">
              <a:srgbClr val="333333">
                <a:alpha val="65000"/>
              </a:srgbClr>
            </a:outerShdw>
          </a:effectLst>
        </p:spPr>
      </p:pic>
      <p:sp>
        <p:nvSpPr>
          <p:cNvPr id="12" name="TextBox 11"/>
          <p:cNvSpPr txBox="1"/>
          <p:nvPr/>
        </p:nvSpPr>
        <p:spPr>
          <a:xfrm>
            <a:off x="4673737" y="5316815"/>
            <a:ext cx="4089019" cy="646331"/>
          </a:xfrm>
          <a:prstGeom prst="rect">
            <a:avLst/>
          </a:prstGeom>
          <a:noFill/>
        </p:spPr>
        <p:txBody>
          <a:bodyPr wrap="square" rtlCol="0">
            <a:spAutoFit/>
          </a:bodyPr>
          <a:lstStyle/>
          <a:p>
            <a:pPr algn="ctr"/>
            <a:r>
              <a:rPr lang="en-US" dirty="0" smtClean="0"/>
              <a:t>Manual labor dominates employment options in this county of 68,000. </a:t>
            </a:r>
          </a:p>
        </p:txBody>
      </p:sp>
    </p:spTree>
    <p:extLst>
      <p:ext uri="{BB962C8B-B14F-4D97-AF65-F5344CB8AC3E}">
        <p14:creationId xmlns:p14="http://schemas.microsoft.com/office/powerpoint/2010/main" val="2918552336"/>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lazb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4" y="108431"/>
            <a:ext cx="8848548" cy="6529331"/>
          </a:xfrm>
          <a:prstGeom prst="rect">
            <a:avLst/>
          </a:prstGeom>
        </p:spPr>
      </p:pic>
      <p:pic>
        <p:nvPicPr>
          <p:cNvPr id="5" name="Picture 4" descr="Wilkes NC and USA poisoning mortalit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90258" y="1473560"/>
            <a:ext cx="6688629" cy="4651464"/>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4634573" y="6289936"/>
            <a:ext cx="4077108" cy="276999"/>
          </a:xfrm>
          <a:prstGeom prst="rect">
            <a:avLst/>
          </a:prstGeom>
          <a:noFill/>
        </p:spPr>
        <p:txBody>
          <a:bodyPr wrap="none" rtlCol="0">
            <a:spAutoFit/>
          </a:bodyPr>
          <a:lstStyle/>
          <a:p>
            <a:r>
              <a:rPr lang="en-US" sz="1200" dirty="0" smtClean="0"/>
              <a:t>Source: Wilkes Co. Health Department; NC SCHS; CDC Wonder</a:t>
            </a:r>
            <a:endParaRPr lang="en-US" sz="1200" dirty="0"/>
          </a:p>
        </p:txBody>
      </p:sp>
      <p:sp>
        <p:nvSpPr>
          <p:cNvPr id="7" name="TextBox 6"/>
          <p:cNvSpPr txBox="1"/>
          <p:nvPr/>
        </p:nvSpPr>
        <p:spPr>
          <a:xfrm>
            <a:off x="5277895" y="194328"/>
            <a:ext cx="2742979" cy="369332"/>
          </a:xfrm>
          <a:prstGeom prst="rect">
            <a:avLst/>
          </a:prstGeom>
          <a:noFill/>
        </p:spPr>
        <p:txBody>
          <a:bodyPr wrap="none" rtlCol="0">
            <a:spAutoFit/>
          </a:bodyPr>
          <a:lstStyle/>
          <a:p>
            <a:r>
              <a:rPr lang="en-US" dirty="0" smtClean="0">
                <a:latin typeface="Myriad Pro"/>
                <a:cs typeface="Myriad Pro"/>
              </a:rPr>
              <a:t>Results: Opioid Prescribing</a:t>
            </a:r>
            <a:endParaRPr lang="en-US" dirty="0">
              <a:latin typeface="Myriad Pro"/>
              <a:cs typeface="Myriad Pro"/>
            </a:endParaRPr>
          </a:p>
        </p:txBody>
      </p:sp>
      <p:sp>
        <p:nvSpPr>
          <p:cNvPr id="8" name="TextBox 7"/>
          <p:cNvSpPr txBox="1"/>
          <p:nvPr/>
        </p:nvSpPr>
        <p:spPr>
          <a:xfrm>
            <a:off x="729540" y="827229"/>
            <a:ext cx="7952870" cy="646331"/>
          </a:xfrm>
          <a:prstGeom prst="rect">
            <a:avLst/>
          </a:prstGeom>
          <a:noFill/>
        </p:spPr>
        <p:txBody>
          <a:bodyPr wrap="square" rtlCol="0">
            <a:spAutoFit/>
          </a:bodyPr>
          <a:lstStyle/>
          <a:p>
            <a:pPr algn="ctr"/>
            <a:r>
              <a:rPr lang="en-US" dirty="0" smtClean="0"/>
              <a:t>The overdose death rate dropped 71% in two years after the start of Project Lazarus and the Chronic Pain Initiative.</a:t>
            </a:r>
          </a:p>
        </p:txBody>
      </p:sp>
    </p:spTree>
    <p:extLst>
      <p:ext uri="{BB962C8B-B14F-4D97-AF65-F5344CB8AC3E}">
        <p14:creationId xmlns:p14="http://schemas.microsoft.com/office/powerpoint/2010/main" val="165029265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lazbi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074" y="108431"/>
            <a:ext cx="8848548" cy="6529331"/>
          </a:xfrm>
          <a:prstGeom prst="rect">
            <a:avLst/>
          </a:prstGeom>
        </p:spPr>
      </p:pic>
      <p:sp>
        <p:nvSpPr>
          <p:cNvPr id="6" name="TextBox 5"/>
          <p:cNvSpPr txBox="1"/>
          <p:nvPr/>
        </p:nvSpPr>
        <p:spPr>
          <a:xfrm>
            <a:off x="5277895" y="194328"/>
            <a:ext cx="1355909" cy="369332"/>
          </a:xfrm>
          <a:prstGeom prst="rect">
            <a:avLst/>
          </a:prstGeom>
          <a:noFill/>
        </p:spPr>
        <p:txBody>
          <a:bodyPr wrap="none" rtlCol="0">
            <a:spAutoFit/>
          </a:bodyPr>
          <a:lstStyle/>
          <a:p>
            <a:r>
              <a:rPr lang="en-US" dirty="0" smtClean="0">
                <a:latin typeface="Myriad Pro"/>
                <a:cs typeface="Myriad Pro"/>
              </a:rPr>
              <a:t>Who We Are</a:t>
            </a:r>
            <a:endParaRPr lang="en-US" dirty="0">
              <a:latin typeface="Myriad Pro"/>
              <a:cs typeface="Myriad Pro"/>
            </a:endParaRPr>
          </a:p>
        </p:txBody>
      </p:sp>
      <p:pic>
        <p:nvPicPr>
          <p:cNvPr id="9" name="Picture 12"/>
          <p:cNvPicPr>
            <a:picLocks noChangeAspect="1"/>
          </p:cNvPicPr>
          <p:nvPr/>
        </p:nvPicPr>
        <p:blipFill>
          <a:blip r:embed="rId3" cstate="print">
            <a:clrChange>
              <a:clrFrom>
                <a:srgbClr val="FFFFFF"/>
              </a:clrFrom>
              <a:clrTo>
                <a:srgbClr val="FFFFFF">
                  <a:alpha val="0"/>
                </a:srgbClr>
              </a:clrTo>
            </a:clrChange>
            <a:lum contrast="100000"/>
            <a:extLst>
              <a:ext uri="{28A0092B-C50C-407E-A947-70E740481C1C}">
                <a14:useLocalDpi xmlns:a14="http://schemas.microsoft.com/office/drawing/2010/main" val="0"/>
              </a:ext>
            </a:extLst>
          </a:blip>
          <a:srcRect/>
          <a:stretch>
            <a:fillRect/>
          </a:stretch>
        </p:blipFill>
        <p:spPr bwMode="auto">
          <a:xfrm>
            <a:off x="216159" y="693569"/>
            <a:ext cx="999888" cy="851673"/>
          </a:xfrm>
          <a:prstGeom prst="rect">
            <a:avLst/>
          </a:prstGeom>
          <a:solidFill>
            <a:srgbClr val="FFFFFF">
              <a:alpha val="0"/>
            </a:srgbClr>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13442" y="1572262"/>
            <a:ext cx="8174540" cy="4524316"/>
          </a:xfrm>
          <a:prstGeom prst="rect">
            <a:avLst/>
          </a:prstGeom>
        </p:spPr>
        <p:txBody>
          <a:bodyPr wrap="square">
            <a:spAutoFit/>
          </a:bodyPr>
          <a:lstStyle/>
          <a:p>
            <a:pPr algn="ctr"/>
            <a:r>
              <a:rPr lang="en-US" b="1" dirty="0"/>
              <a:t>STATEMENT </a:t>
            </a:r>
            <a:r>
              <a:rPr lang="en-US" b="1" dirty="0" smtClean="0"/>
              <a:t>OF R</a:t>
            </a:r>
            <a:r>
              <a:rPr lang="en-US" b="1" dirty="0"/>
              <a:t>. GIL </a:t>
            </a:r>
            <a:r>
              <a:rPr lang="en-US" b="1" dirty="0" smtClean="0"/>
              <a:t>KERLIKOWSKE DIRECTOR OFFICE </a:t>
            </a:r>
            <a:r>
              <a:rPr lang="en-US" b="1" dirty="0"/>
              <a:t>OF NATIONAL DRUG CONTROL </a:t>
            </a:r>
            <a:r>
              <a:rPr lang="en-US" b="1" dirty="0" smtClean="0"/>
              <a:t>POLICY EXECUTIVE </a:t>
            </a:r>
            <a:r>
              <a:rPr lang="en-US" b="1" dirty="0"/>
              <a:t>OFFICE OF THE </a:t>
            </a:r>
            <a:r>
              <a:rPr lang="en-US" b="1" dirty="0" smtClean="0"/>
              <a:t>PRESIDENT</a:t>
            </a:r>
          </a:p>
          <a:p>
            <a:pPr algn="ctr"/>
            <a:endParaRPr lang="en-US" b="1" dirty="0"/>
          </a:p>
          <a:p>
            <a:r>
              <a:rPr lang="en-US" i="1" dirty="0" smtClean="0"/>
              <a:t>“Project </a:t>
            </a:r>
            <a:r>
              <a:rPr lang="en-US" i="1" dirty="0"/>
              <a:t>Lazarus is an exceptional organization—not only because it saves lives in Wilkes County, but also because it sets a pioneering example in community-based public health for the rest of the country</a:t>
            </a:r>
            <a:r>
              <a:rPr lang="en-US" i="1" dirty="0" smtClean="0"/>
              <a:t>.”</a:t>
            </a:r>
            <a:endParaRPr lang="en-US" i="1" dirty="0"/>
          </a:p>
          <a:p>
            <a:endParaRPr lang="en-US" i="1" dirty="0" smtClean="0"/>
          </a:p>
          <a:p>
            <a:r>
              <a:rPr lang="en-US" i="1" dirty="0" smtClean="0"/>
              <a:t>“This </a:t>
            </a:r>
            <a:r>
              <a:rPr lang="en-US" i="1" dirty="0"/>
              <a:t>Administration understands that substance dependence is a health issue—not necessarily a criminal justice issue—and we support innovative ways to bring treatment to people who need it </a:t>
            </a:r>
            <a:r>
              <a:rPr lang="en-US" i="1" dirty="0" smtClean="0"/>
              <a:t>most………….</a:t>
            </a:r>
            <a:endParaRPr lang="en-US" i="1" dirty="0"/>
          </a:p>
          <a:p>
            <a:pPr algn="ctr"/>
            <a:r>
              <a:rPr lang="en-US" i="1" dirty="0" smtClean="0"/>
              <a:t>………..</a:t>
            </a:r>
            <a:r>
              <a:rPr lang="en-US" i="1" dirty="0"/>
              <a:t> </a:t>
            </a:r>
            <a:r>
              <a:rPr lang="en-US" i="1" dirty="0" smtClean="0"/>
              <a:t>Project </a:t>
            </a:r>
            <a:r>
              <a:rPr lang="en-US" i="1" dirty="0"/>
              <a:t>Lazarus is a striking example of this kind of innovation</a:t>
            </a:r>
            <a:r>
              <a:rPr lang="en-US" i="1" dirty="0" smtClean="0"/>
              <a:t>.” </a:t>
            </a:r>
          </a:p>
          <a:p>
            <a:pPr algn="ctr"/>
            <a:endParaRPr lang="en-US" i="1" dirty="0"/>
          </a:p>
          <a:p>
            <a:pPr algn="ctr"/>
            <a:r>
              <a:rPr lang="en-US" i="1" dirty="0" smtClean="0"/>
              <a:t>“My </a:t>
            </a:r>
            <a:r>
              <a:rPr lang="en-US" i="1" dirty="0"/>
              <a:t>office remains steadfast in its support of a health and science-based approach to this Nation’s drug problem. We’re pleased to partner with groups on the forefront of drug policy like Project Lazarus to build a safer, healthier America</a:t>
            </a:r>
            <a:r>
              <a:rPr lang="en-US" i="1" dirty="0" smtClean="0"/>
              <a:t>.”</a:t>
            </a:r>
            <a:endParaRPr lang="en-US" i="1" dirty="0"/>
          </a:p>
          <a:p>
            <a:pPr algn="ctr"/>
            <a:endParaRPr lang="en-US" i="1" dirty="0"/>
          </a:p>
        </p:txBody>
      </p:sp>
      <p:sp>
        <p:nvSpPr>
          <p:cNvPr id="10" name="Rectangle 9"/>
          <p:cNvSpPr/>
          <p:nvPr/>
        </p:nvSpPr>
        <p:spPr>
          <a:xfrm>
            <a:off x="1216047" y="898911"/>
            <a:ext cx="7228726" cy="646331"/>
          </a:xfrm>
          <a:prstGeom prst="rect">
            <a:avLst/>
          </a:prstGeom>
        </p:spPr>
        <p:txBody>
          <a:bodyPr wrap="square">
            <a:spAutoFit/>
          </a:bodyPr>
          <a:lstStyle/>
          <a:p>
            <a:pPr algn="ctr"/>
            <a:r>
              <a:rPr lang="en-US" b="1" dirty="0"/>
              <a:t>“A PUBLIC HEALTH APPROACH TO OVERDOSE PREVENTION”</a:t>
            </a:r>
            <a:r>
              <a:rPr lang="en-US" dirty="0"/>
              <a:t>  </a:t>
            </a:r>
            <a:r>
              <a:rPr lang="en-US" b="1" dirty="0"/>
              <a:t>AUGUST 23, 2012</a:t>
            </a:r>
            <a:endParaRPr lang="en-US" dirty="0"/>
          </a:p>
        </p:txBody>
      </p:sp>
    </p:spTree>
    <p:extLst>
      <p:ext uri="{BB962C8B-B14F-4D97-AF65-F5344CB8AC3E}">
        <p14:creationId xmlns:p14="http://schemas.microsoft.com/office/powerpoint/2010/main" val="2130284241"/>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lazb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4" y="108431"/>
            <a:ext cx="8848548" cy="6529331"/>
          </a:xfrm>
          <a:prstGeom prst="rect">
            <a:avLst/>
          </a:prstGeom>
        </p:spPr>
      </p:pic>
      <p:sp>
        <p:nvSpPr>
          <p:cNvPr id="6" name="TextBox 5"/>
          <p:cNvSpPr txBox="1"/>
          <p:nvPr/>
        </p:nvSpPr>
        <p:spPr>
          <a:xfrm>
            <a:off x="5277895" y="194328"/>
            <a:ext cx="2742979" cy="369332"/>
          </a:xfrm>
          <a:prstGeom prst="rect">
            <a:avLst/>
          </a:prstGeom>
          <a:noFill/>
        </p:spPr>
        <p:txBody>
          <a:bodyPr wrap="none" rtlCol="0">
            <a:spAutoFit/>
          </a:bodyPr>
          <a:lstStyle/>
          <a:p>
            <a:r>
              <a:rPr lang="en-US" dirty="0" smtClean="0">
                <a:latin typeface="Myriad Pro"/>
                <a:cs typeface="Myriad Pro"/>
              </a:rPr>
              <a:t>Results: Opioid Prescribing</a:t>
            </a:r>
            <a:endParaRPr lang="en-US" dirty="0">
              <a:latin typeface="Myriad Pro"/>
              <a:cs typeface="Myriad Pro"/>
            </a:endParaRPr>
          </a:p>
        </p:txBody>
      </p:sp>
      <p:sp>
        <p:nvSpPr>
          <p:cNvPr id="8" name="TextBox 7"/>
          <p:cNvSpPr txBox="1"/>
          <p:nvPr/>
        </p:nvSpPr>
        <p:spPr>
          <a:xfrm>
            <a:off x="356993" y="746164"/>
            <a:ext cx="8154290" cy="923330"/>
          </a:xfrm>
          <a:prstGeom prst="rect">
            <a:avLst/>
          </a:prstGeom>
          <a:noFill/>
        </p:spPr>
        <p:txBody>
          <a:bodyPr wrap="square" rtlCol="0">
            <a:spAutoFit/>
          </a:bodyPr>
          <a:lstStyle/>
          <a:p>
            <a:pPr algn="ctr"/>
            <a:r>
              <a:rPr lang="en-US" dirty="0"/>
              <a:t>Wilkes </a:t>
            </a:r>
            <a:r>
              <a:rPr lang="en-US" dirty="0" smtClean="0"/>
              <a:t>County </a:t>
            </a:r>
            <a:r>
              <a:rPr lang="en-US" dirty="0"/>
              <a:t>had higher than state average opioid dispensing during the implementation of Project Lazarus and the Chronic Pain </a:t>
            </a:r>
            <a:r>
              <a:rPr lang="en-US" dirty="0" smtClean="0"/>
              <a:t>Initiative. Access to </a:t>
            </a:r>
            <a:r>
              <a:rPr lang="en-US" dirty="0" smtClean="0">
                <a:solidFill>
                  <a:srgbClr val="000000"/>
                </a:solidFill>
              </a:rPr>
              <a:t>prescription</a:t>
            </a:r>
            <a:r>
              <a:rPr lang="en-US" dirty="0" smtClean="0">
                <a:solidFill>
                  <a:srgbClr val="FF0000"/>
                </a:solidFill>
              </a:rPr>
              <a:t> </a:t>
            </a:r>
            <a:r>
              <a:rPr lang="en-US" dirty="0" smtClean="0"/>
              <a:t>opioids was not dramatically decreased.</a:t>
            </a:r>
          </a:p>
        </p:txBody>
      </p:sp>
      <p:pic>
        <p:nvPicPr>
          <p:cNvPr id="5" name="Picture 4" descr="image002.gif"/>
          <p:cNvPicPr>
            <a:picLocks noChangeAspect="1"/>
          </p:cNvPicPr>
          <p:nvPr/>
        </p:nvPicPr>
        <p:blipFill rotWithShape="1">
          <a:blip r:embed="rId4">
            <a:extLst>
              <a:ext uri="{28A0092B-C50C-407E-A947-70E740481C1C}">
                <a14:useLocalDpi xmlns:a14="http://schemas.microsoft.com/office/drawing/2010/main" val="0"/>
              </a:ext>
            </a:extLst>
          </a:blip>
          <a:srcRect b="5683"/>
          <a:stretch/>
        </p:blipFill>
        <p:spPr>
          <a:xfrm>
            <a:off x="1215898" y="1767091"/>
            <a:ext cx="6952038" cy="4420986"/>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7304400" y="6360763"/>
            <a:ext cx="1211840" cy="276999"/>
          </a:xfrm>
          <a:prstGeom prst="rect">
            <a:avLst/>
          </a:prstGeom>
          <a:noFill/>
        </p:spPr>
        <p:txBody>
          <a:bodyPr wrap="none" rtlCol="0">
            <a:spAutoFit/>
          </a:bodyPr>
          <a:lstStyle/>
          <a:p>
            <a:r>
              <a:rPr lang="en-US" sz="1200" dirty="0" smtClean="0"/>
              <a:t>Source: NC CSRS</a:t>
            </a:r>
            <a:endParaRPr lang="en-US" sz="1200" dirty="0"/>
          </a:p>
        </p:txBody>
      </p:sp>
    </p:spTree>
    <p:extLst>
      <p:ext uri="{BB962C8B-B14F-4D97-AF65-F5344CB8AC3E}">
        <p14:creationId xmlns:p14="http://schemas.microsoft.com/office/powerpoint/2010/main" val="43965310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lazb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4" y="108431"/>
            <a:ext cx="8848548" cy="6529331"/>
          </a:xfrm>
          <a:prstGeom prst="rect">
            <a:avLst/>
          </a:prstGeom>
        </p:spPr>
      </p:pic>
      <p:sp>
        <p:nvSpPr>
          <p:cNvPr id="6" name="TextBox 5"/>
          <p:cNvSpPr txBox="1"/>
          <p:nvPr/>
        </p:nvSpPr>
        <p:spPr>
          <a:xfrm>
            <a:off x="5277895" y="194328"/>
            <a:ext cx="866313" cy="369332"/>
          </a:xfrm>
          <a:prstGeom prst="rect">
            <a:avLst/>
          </a:prstGeom>
          <a:noFill/>
        </p:spPr>
        <p:txBody>
          <a:bodyPr wrap="none" rtlCol="0">
            <a:spAutoFit/>
          </a:bodyPr>
          <a:lstStyle/>
          <a:p>
            <a:r>
              <a:rPr lang="en-US" dirty="0" smtClean="0">
                <a:latin typeface="Myriad Pro"/>
                <a:cs typeface="Myriad Pro"/>
              </a:rPr>
              <a:t>Results</a:t>
            </a:r>
            <a:endParaRPr lang="en-US" dirty="0">
              <a:latin typeface="Myriad Pro"/>
              <a:cs typeface="Myriad Pro"/>
            </a:endParaRPr>
          </a:p>
        </p:txBody>
      </p:sp>
      <p:sp>
        <p:nvSpPr>
          <p:cNvPr id="8" name="TextBox 7"/>
          <p:cNvSpPr txBox="1"/>
          <p:nvPr/>
        </p:nvSpPr>
        <p:spPr>
          <a:xfrm>
            <a:off x="356993" y="746164"/>
            <a:ext cx="8154290" cy="923330"/>
          </a:xfrm>
          <a:prstGeom prst="rect">
            <a:avLst/>
          </a:prstGeom>
          <a:noFill/>
        </p:spPr>
        <p:txBody>
          <a:bodyPr wrap="square" rtlCol="0">
            <a:spAutoFit/>
          </a:bodyPr>
          <a:lstStyle/>
          <a:p>
            <a:pPr algn="ctr"/>
            <a:r>
              <a:rPr lang="en-US" dirty="0" smtClean="0"/>
              <a:t>In 2011, not a single OD decedent had an opioid prescription from a Wilkes County prescriber. The fundamental risk:benefit ratio for opioids can be altered for the better through a community-wide approach.</a:t>
            </a:r>
          </a:p>
        </p:txBody>
      </p:sp>
      <p:pic>
        <p:nvPicPr>
          <p:cNvPr id="5" name="Picture 4" descr="ProLaz results script history.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1657" y="1883422"/>
            <a:ext cx="7506154" cy="4299679"/>
          </a:xfrm>
          <a:prstGeom prst="rect">
            <a:avLst/>
          </a:prstGeom>
          <a:ln>
            <a:noFill/>
          </a:ln>
          <a:effectLst>
            <a:outerShdw blurRad="292100" dist="139700" dir="2700000" algn="tl" rotWithShape="0">
              <a:srgbClr val="333333">
                <a:alpha val="65000"/>
              </a:srgbClr>
            </a:outerShdw>
          </a:effectLst>
        </p:spPr>
      </p:pic>
      <p:sp>
        <p:nvSpPr>
          <p:cNvPr id="2" name="Rectangle 1"/>
          <p:cNvSpPr/>
          <p:nvPr/>
        </p:nvSpPr>
        <p:spPr>
          <a:xfrm>
            <a:off x="6064391" y="6321600"/>
            <a:ext cx="2586090" cy="276999"/>
          </a:xfrm>
          <a:prstGeom prst="rect">
            <a:avLst/>
          </a:prstGeom>
        </p:spPr>
        <p:txBody>
          <a:bodyPr wrap="none">
            <a:spAutoFit/>
          </a:bodyPr>
          <a:lstStyle/>
          <a:p>
            <a:r>
              <a:rPr lang="en-US" sz="1200" dirty="0"/>
              <a:t>Source: Wilkes Co. Health Department</a:t>
            </a:r>
          </a:p>
        </p:txBody>
      </p:sp>
    </p:spTree>
    <p:extLst>
      <p:ext uri="{BB962C8B-B14F-4D97-AF65-F5344CB8AC3E}">
        <p14:creationId xmlns:p14="http://schemas.microsoft.com/office/powerpoint/2010/main" val="3233958537"/>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Box 1"/>
          <p:cNvSpPr txBox="1">
            <a:spLocks noChangeArrowheads="1"/>
          </p:cNvSpPr>
          <p:nvPr/>
        </p:nvSpPr>
        <p:spPr bwMode="auto">
          <a:xfrm>
            <a:off x="429416" y="240321"/>
            <a:ext cx="871458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defRPr/>
            </a:pPr>
            <a:r>
              <a:rPr lang="en-US" sz="3600" dirty="0" err="1" smtClean="0"/>
              <a:t>projectlazarus.org</a:t>
            </a:r>
            <a:r>
              <a:rPr lang="en-US" sz="3600" dirty="0" smtClean="0"/>
              <a:t>       </a:t>
            </a:r>
            <a:r>
              <a:rPr lang="en-US" sz="3600" dirty="0" err="1" smtClean="0"/>
              <a:t>communitycarewnc.org</a:t>
            </a:r>
            <a:endParaRPr lang="en-US" sz="3600" dirty="0" smtClean="0"/>
          </a:p>
        </p:txBody>
      </p:sp>
      <p:pic>
        <p:nvPicPr>
          <p:cNvPr id="2" name="Picture 1"/>
          <p:cNvPicPr>
            <a:picLocks noChangeAspect="1"/>
          </p:cNvPicPr>
          <p:nvPr/>
        </p:nvPicPr>
        <p:blipFill>
          <a:blip r:embed="rId3"/>
          <a:stretch>
            <a:fillRect/>
          </a:stretch>
        </p:blipFill>
        <p:spPr>
          <a:xfrm>
            <a:off x="157290" y="1330526"/>
            <a:ext cx="4449736" cy="4158231"/>
          </a:xfrm>
          <a:prstGeom prst="rect">
            <a:avLst/>
          </a:prstGeom>
        </p:spPr>
      </p:pic>
      <p:pic>
        <p:nvPicPr>
          <p:cNvPr id="8" name="Picture 7"/>
          <p:cNvPicPr>
            <a:picLocks noChangeAspect="1"/>
          </p:cNvPicPr>
          <p:nvPr/>
        </p:nvPicPr>
        <p:blipFill rotWithShape="1">
          <a:blip r:embed="rId4"/>
          <a:srcRect b="29470"/>
          <a:stretch/>
        </p:blipFill>
        <p:spPr>
          <a:xfrm>
            <a:off x="4753249" y="1966689"/>
            <a:ext cx="4326254" cy="2297040"/>
          </a:xfrm>
          <a:prstGeom prst="rect">
            <a:avLst/>
          </a:prstGeom>
        </p:spPr>
      </p:pic>
    </p:spTree>
    <p:extLst>
      <p:ext uri="{BB962C8B-B14F-4D97-AF65-F5344CB8AC3E}">
        <p14:creationId xmlns:p14="http://schemas.microsoft.com/office/powerpoint/2010/main" val="3731111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prolazbi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2074" y="108431"/>
            <a:ext cx="8848548" cy="6529331"/>
          </a:xfrm>
          <a:prstGeom prst="rect">
            <a:avLst/>
          </a:prstGeom>
        </p:spPr>
      </p:pic>
      <p:sp>
        <p:nvSpPr>
          <p:cNvPr id="6" name="TextBox 5"/>
          <p:cNvSpPr txBox="1"/>
          <p:nvPr/>
        </p:nvSpPr>
        <p:spPr>
          <a:xfrm>
            <a:off x="5277895" y="194328"/>
            <a:ext cx="866313" cy="369332"/>
          </a:xfrm>
          <a:prstGeom prst="rect">
            <a:avLst/>
          </a:prstGeom>
          <a:noFill/>
        </p:spPr>
        <p:txBody>
          <a:bodyPr wrap="none" rtlCol="0">
            <a:spAutoFit/>
          </a:bodyPr>
          <a:lstStyle/>
          <a:p>
            <a:r>
              <a:rPr lang="en-US" dirty="0" smtClean="0">
                <a:latin typeface="Myriad Pro"/>
                <a:cs typeface="Myriad Pro"/>
              </a:rPr>
              <a:t>Results</a:t>
            </a:r>
            <a:endParaRPr lang="en-US" dirty="0">
              <a:latin typeface="Myriad Pro"/>
              <a:cs typeface="Myriad Pro"/>
            </a:endParaRPr>
          </a:p>
        </p:txBody>
      </p:sp>
      <p:sp>
        <p:nvSpPr>
          <p:cNvPr id="362" name="Rectangle 710"/>
          <p:cNvSpPr>
            <a:spLocks noChangeArrowheads="1"/>
          </p:cNvSpPr>
          <p:nvPr/>
        </p:nvSpPr>
        <p:spPr bwMode="auto">
          <a:xfrm>
            <a:off x="475401" y="6203517"/>
            <a:ext cx="7924800" cy="276225"/>
          </a:xfrm>
          <a:prstGeom prst="rect">
            <a:avLst/>
          </a:prstGeom>
          <a:noFill/>
          <a:ln w="9525">
            <a:noFill/>
            <a:miter lim="800000"/>
            <a:headEnd/>
            <a:tailEnd/>
          </a:ln>
        </p:spPr>
        <p:txBody>
          <a:bodyPr>
            <a:spAutoFit/>
          </a:bodyPr>
          <a:lstStyle/>
          <a:p>
            <a:pPr algn="r" fontAlgn="base">
              <a:spcBef>
                <a:spcPct val="50000"/>
              </a:spcBef>
              <a:spcAft>
                <a:spcPct val="0"/>
              </a:spcAft>
            </a:pPr>
            <a:r>
              <a:rPr lang="en-US" sz="1200" dirty="0">
                <a:solidFill>
                  <a:prstClr val="black"/>
                </a:solidFill>
                <a:ea typeface="MS PGothic" pitchFamily="34" charset="-128"/>
              </a:rPr>
              <a:t>Source: CCNC 2011</a:t>
            </a:r>
          </a:p>
        </p:txBody>
      </p:sp>
      <p:pic>
        <p:nvPicPr>
          <p:cNvPr id="363" name="Picture 2"/>
          <p:cNvPicPr>
            <a:picLocks noChangeAspect="1" noChangeArrowheads="1"/>
          </p:cNvPicPr>
          <p:nvPr/>
        </p:nvPicPr>
        <p:blipFill>
          <a:blip r:embed="rId4"/>
          <a:srcRect/>
          <a:stretch>
            <a:fillRect/>
          </a:stretch>
        </p:blipFill>
        <p:spPr bwMode="auto">
          <a:xfrm>
            <a:off x="619918" y="789902"/>
            <a:ext cx="8010525" cy="1053974"/>
          </a:xfrm>
          <a:prstGeom prst="rect">
            <a:avLst/>
          </a:prstGeom>
          <a:noFill/>
          <a:ln w="9525">
            <a:noFill/>
            <a:miter lim="800000"/>
            <a:headEnd/>
            <a:tailEnd/>
          </a:ln>
        </p:spPr>
      </p:pic>
      <p:sp>
        <p:nvSpPr>
          <p:cNvPr id="364" name="TextBox 363"/>
          <p:cNvSpPr txBox="1"/>
          <p:nvPr/>
        </p:nvSpPr>
        <p:spPr>
          <a:xfrm>
            <a:off x="627800" y="4408839"/>
            <a:ext cx="4149725" cy="1754327"/>
          </a:xfrm>
          <a:prstGeom prst="rect">
            <a:avLst/>
          </a:prstGeom>
          <a:noFill/>
        </p:spPr>
        <p:txBody>
          <a:bodyPr wrap="square" rtlCol="0">
            <a:spAutoFit/>
          </a:bodyPr>
          <a:lstStyle/>
          <a:p>
            <a:r>
              <a:rPr lang="en-US" dirty="0" smtClean="0"/>
              <a:t>NC Medical Board</a:t>
            </a:r>
          </a:p>
          <a:p>
            <a:r>
              <a:rPr lang="en-US" dirty="0" smtClean="0"/>
              <a:t>NC Medical Society</a:t>
            </a:r>
          </a:p>
          <a:p>
            <a:r>
              <a:rPr lang="en-US" dirty="0" smtClean="0"/>
              <a:t>NC College of Emergency Physicians</a:t>
            </a:r>
          </a:p>
          <a:p>
            <a:r>
              <a:rPr lang="en-US" dirty="0" smtClean="0"/>
              <a:t>Carolinas Poison Center</a:t>
            </a:r>
          </a:p>
          <a:p>
            <a:r>
              <a:rPr lang="en-US" dirty="0" smtClean="0"/>
              <a:t>Dental Society</a:t>
            </a:r>
          </a:p>
          <a:p>
            <a:r>
              <a:rPr lang="en-US" dirty="0" smtClean="0"/>
              <a:t>SBI</a:t>
            </a:r>
            <a:endParaRPr lang="en-US" dirty="0"/>
          </a:p>
        </p:txBody>
      </p:sp>
      <p:pic>
        <p:nvPicPr>
          <p:cNvPr id="3" name="Picture 2"/>
          <p:cNvPicPr>
            <a:picLocks noChangeAspect="1"/>
          </p:cNvPicPr>
          <p:nvPr/>
        </p:nvPicPr>
        <p:blipFill>
          <a:blip r:embed="rId5"/>
          <a:stretch>
            <a:fillRect/>
          </a:stretch>
        </p:blipFill>
        <p:spPr>
          <a:xfrm>
            <a:off x="0" y="1843876"/>
            <a:ext cx="9144000" cy="3400868"/>
          </a:xfrm>
          <a:prstGeom prst="rect">
            <a:avLst/>
          </a:prstGeom>
        </p:spPr>
      </p:pic>
    </p:spTree>
    <p:extLst>
      <p:ext uri="{BB962C8B-B14F-4D97-AF65-F5344CB8AC3E}">
        <p14:creationId xmlns:p14="http://schemas.microsoft.com/office/powerpoint/2010/main" val="367471081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0" y="0"/>
            <a:ext cx="9144000" cy="457200"/>
          </a:xfrm>
          <a:prstGeom prst="rect">
            <a:avLst/>
          </a:prstGeom>
          <a:solidFill>
            <a:srgbClr val="66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24579" name="Rectangle 3"/>
          <p:cNvSpPr>
            <a:spLocks noChangeArrowheads="1"/>
          </p:cNvSpPr>
          <p:nvPr/>
        </p:nvSpPr>
        <p:spPr bwMode="auto">
          <a:xfrm>
            <a:off x="0" y="457200"/>
            <a:ext cx="9144000" cy="152400"/>
          </a:xfrm>
          <a:prstGeom prst="rect">
            <a:avLst/>
          </a:prstGeom>
          <a:solidFill>
            <a:srgbClr val="3399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pic>
        <p:nvPicPr>
          <p:cNvPr id="24580" name="Picture 13" descr="Unintentional_Poisoning_1999_2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371600"/>
            <a:ext cx="6553200" cy="506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1" name="Picture 11" descr="NCPH-3PM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563" y="6200775"/>
            <a:ext cx="554037"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6" name="Picture 14" descr="Unintentional_Poisoning_2002_200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85838" y="1030288"/>
            <a:ext cx="6554787" cy="506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7" name="Picture 15" descr="Unintentional_Poisoning_2006_200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60463" y="1422400"/>
            <a:ext cx="6213475"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Rectangle 8"/>
          <p:cNvSpPr>
            <a:spLocks noGrp="1" noChangeArrowheads="1"/>
          </p:cNvSpPr>
          <p:nvPr>
            <p:ph type="title"/>
          </p:nvPr>
        </p:nvSpPr>
        <p:spPr>
          <a:xfrm>
            <a:off x="533400" y="609600"/>
            <a:ext cx="8001000" cy="868363"/>
          </a:xfrm>
        </p:spPr>
        <p:txBody>
          <a:bodyPr>
            <a:normAutofit fontScale="90000"/>
          </a:bodyPr>
          <a:lstStyle/>
          <a:p>
            <a:pPr defTabSz="914363" eaLnBrk="1" fontAlgn="auto" hangingPunct="1">
              <a:spcAft>
                <a:spcPts val="0"/>
              </a:spcAft>
              <a:defRPr/>
            </a:pPr>
            <a:r>
              <a:rPr sz="2800">
                <a:solidFill>
                  <a:schemeClr val="accent1">
                    <a:lumMod val="60000"/>
                    <a:lumOff val="40000"/>
                  </a:schemeClr>
                </a:solidFill>
              </a:rPr>
              <a:t>Unintentional Poisoning Deaths by County: N.C., 1999-2009</a:t>
            </a:r>
          </a:p>
        </p:txBody>
      </p:sp>
      <p:sp>
        <p:nvSpPr>
          <p:cNvPr id="24585" name="Date Placeholder 11"/>
          <p:cNvSpPr>
            <a:spLocks noGrp="1"/>
          </p:cNvSpPr>
          <p:nvPr>
            <p:ph type="dt" sz="quarter" idx="4294967295"/>
          </p:nvPr>
        </p:nvSpPr>
        <p:spPr bwMode="auto">
          <a:xfrm>
            <a:off x="0" y="6400800"/>
            <a:ext cx="914400" cy="304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144E92C7-EDC3-44A7-B55F-3BA325FE02AD}" type="datetime1">
              <a:rPr lang="en-US">
                <a:latin typeface="Arial" pitchFamily="34" charset="0"/>
              </a:rPr>
              <a:pPr eaLnBrk="1" hangingPunct="1"/>
              <a:t>11/12/12</a:t>
            </a:fld>
            <a:endParaRPr lang="en-US">
              <a:latin typeface="Arial" pitchFamily="34" charset="0"/>
            </a:endParaRPr>
          </a:p>
        </p:txBody>
      </p:sp>
      <p:sp>
        <p:nvSpPr>
          <p:cNvPr id="24586" name="Slide Number Placeholder 12"/>
          <p:cNvSpPr>
            <a:spLocks noGrp="1"/>
          </p:cNvSpPr>
          <p:nvPr>
            <p:ph type="sldNum" sz="quarter" idx="4294967295"/>
          </p:nvPr>
        </p:nvSpPr>
        <p:spPr bwMode="auto">
          <a:xfrm>
            <a:off x="70104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fld id="{F585B489-279E-4B9D-A767-DAD92EFDB120}" type="slidenum">
              <a:rPr lang="en-US">
                <a:latin typeface="Arial" pitchFamily="34" charset="0"/>
              </a:rPr>
              <a:pPr eaLnBrk="1" hangingPunct="1"/>
              <a:t>6</a:t>
            </a:fld>
            <a:endParaRPr lang="en-US">
              <a:latin typeface="Arial" pitchFamily="34" charset="0"/>
            </a:endParaRPr>
          </a:p>
        </p:txBody>
      </p:sp>
      <p:sp>
        <p:nvSpPr>
          <p:cNvPr id="24587" name="Footer Placeholder 13"/>
          <p:cNvSpPr>
            <a:spLocks noGrp="1"/>
          </p:cNvSpPr>
          <p:nvPr>
            <p:ph type="ftr" sz="quarter" idx="4294967295"/>
          </p:nvPr>
        </p:nvSpPr>
        <p:spPr bwMode="auto">
          <a:xfrm>
            <a:off x="0" y="6140450"/>
            <a:ext cx="2895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1000">
                <a:solidFill>
                  <a:schemeClr val="bg1"/>
                </a:solidFill>
                <a:latin typeface="Arial" pitchFamily="34" charset="0"/>
              </a:rPr>
              <a:t>Prepared by Project Lazarus with an unrestricted educational grant from Purdue Pharma LP, NED101356</a:t>
            </a:r>
          </a:p>
        </p:txBody>
      </p:sp>
      <p:pic>
        <p:nvPicPr>
          <p:cNvPr id="24588" name="Picture 10" descr="logo masthead b"/>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6096000"/>
            <a:ext cx="8458200" cy="609600"/>
          </a:xfrm>
          <a:prstGeom prst="rect">
            <a:avLst/>
          </a:prstGeom>
          <a:noFill/>
          <a:ln w="31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9" name="TextBox 5"/>
          <p:cNvSpPr txBox="1">
            <a:spLocks noChangeArrowheads="1"/>
          </p:cNvSpPr>
          <p:nvPr/>
        </p:nvSpPr>
        <p:spPr bwMode="auto">
          <a:xfrm>
            <a:off x="762000" y="6096000"/>
            <a:ext cx="251460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eaLnBrk="1" hangingPunct="1"/>
            <a:r>
              <a:rPr lang="en-US" sz="900">
                <a:solidFill>
                  <a:schemeClr val="bg1"/>
                </a:solidFill>
              </a:rPr>
              <a:t>Source: N.C. State Center for Health Statistics, Vital Statistics-Deaths, 1999-2009 Analysis by Injury Epidemiology and Surveillance Unit</a:t>
            </a:r>
          </a:p>
          <a:p>
            <a:pPr eaLnBrk="1" hangingPunct="1"/>
            <a:endParaRPr lang="en-US" sz="1000">
              <a:solidFill>
                <a:schemeClr val="bg1"/>
              </a:solidFill>
            </a:endParaRPr>
          </a:p>
        </p:txBody>
      </p:sp>
    </p:spTree>
    <p:extLst>
      <p:ext uri="{BB962C8B-B14F-4D97-AF65-F5344CB8AC3E}">
        <p14:creationId xmlns:p14="http://schemas.microsoft.com/office/powerpoint/2010/main" val="1076618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8206"/>
                                        </p:tgtEl>
                                        <p:attrNameLst>
                                          <p:attrName>style.visibility</p:attrName>
                                        </p:attrNameLst>
                                      </p:cBhvr>
                                      <p:to>
                                        <p:strVal val="visible"/>
                                      </p:to>
                                    </p:set>
                                    <p:animEffect transition="in" filter="fade">
                                      <p:cBhvr>
                                        <p:cTn id="7" dur="2000"/>
                                        <p:tgtEl>
                                          <p:spTgt spid="820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8207"/>
                                        </p:tgtEl>
                                        <p:attrNameLst>
                                          <p:attrName>style.visibility</p:attrName>
                                        </p:attrNameLst>
                                      </p:cBhvr>
                                      <p:to>
                                        <p:strVal val="visible"/>
                                      </p:to>
                                    </p:set>
                                    <p:animEffect transition="in" filter="fade">
                                      <p:cBhvr>
                                        <p:cTn id="12" dur="2000"/>
                                        <p:tgtEl>
                                          <p:spTgt spid="82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1"/>
          <p:cNvPicPr>
            <a:picLocks/>
          </p:cNvPicPr>
          <p:nvPr/>
        </p:nvPicPr>
        <p:blipFill>
          <a:blip r:embed="rId2">
            <a:alphaModFix amt="84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2"/>
          <p:cNvSpPr txBox="1"/>
          <p:nvPr/>
        </p:nvSpPr>
        <p:spPr>
          <a:xfrm>
            <a:off x="723900" y="457200"/>
            <a:ext cx="8420100" cy="508000"/>
          </a:xfrm>
          <a:prstGeom prst="rect">
            <a:avLst/>
          </a:prstGeom>
          <a:noFill/>
        </p:spPr>
        <p:txBody>
          <a:bodyPr wrap="none" lIns="0" tIns="0" rIns="0" bIns="0">
            <a:spAutoFit/>
          </a:bodyPr>
          <a:lstStyle/>
          <a:p>
            <a:pPr fontAlgn="auto">
              <a:lnSpc>
                <a:spcPts val="3220"/>
              </a:lnSpc>
              <a:spcBef>
                <a:spcPts val="0"/>
              </a:spcBef>
              <a:spcAft>
                <a:spcPts val="0"/>
              </a:spcAft>
              <a:defRPr/>
            </a:pPr>
            <a:r>
              <a:rPr lang="en-CA" sz="2806" b="1">
                <a:solidFill>
                  <a:srgbClr val="FFC000"/>
                </a:solidFill>
                <a:latin typeface="Arial Bold"/>
                <a:ea typeface="+mn-ea"/>
                <a:cs typeface="Arial Bold"/>
              </a:rPr>
              <a:t>Public Health Impact of Opioid Analgesic Use</a:t>
            </a:r>
          </a:p>
          <a:p>
            <a:pPr fontAlgn="auto">
              <a:lnSpc>
                <a:spcPts val="3220"/>
              </a:lnSpc>
              <a:spcBef>
                <a:spcPts val="0"/>
              </a:spcBef>
              <a:spcAft>
                <a:spcPts val="0"/>
              </a:spcAft>
              <a:defRPr/>
            </a:pPr>
            <a:endParaRPr lang="en-CA" sz="2796">
              <a:solidFill>
                <a:srgbClr val="000000"/>
              </a:solidFill>
              <a:latin typeface="+mn-lt"/>
              <a:ea typeface="+mn-ea"/>
            </a:endParaRPr>
          </a:p>
        </p:txBody>
      </p:sp>
      <p:sp>
        <p:nvSpPr>
          <p:cNvPr id="3" name="TextBox 3"/>
          <p:cNvSpPr txBox="1"/>
          <p:nvPr/>
        </p:nvSpPr>
        <p:spPr>
          <a:xfrm>
            <a:off x="1816100" y="1524000"/>
            <a:ext cx="7327900" cy="393700"/>
          </a:xfrm>
          <a:prstGeom prst="rect">
            <a:avLst/>
          </a:prstGeom>
          <a:noFill/>
        </p:spPr>
        <p:txBody>
          <a:bodyPr wrap="none" lIns="0" tIns="0" rIns="0" bIns="0">
            <a:spAutoFit/>
          </a:bodyPr>
          <a:lstStyle/>
          <a:p>
            <a:pPr fontAlgn="auto">
              <a:lnSpc>
                <a:spcPts val="2530"/>
              </a:lnSpc>
              <a:spcBef>
                <a:spcPts val="0"/>
              </a:spcBef>
              <a:spcAft>
                <a:spcPts val="0"/>
              </a:spcAft>
              <a:defRPr/>
            </a:pPr>
            <a:r>
              <a:rPr lang="en-CA" sz="2206" b="1">
                <a:solidFill>
                  <a:srgbClr val="FFC000"/>
                </a:solidFill>
                <a:latin typeface="Arial Bold"/>
                <a:ea typeface="+mn-ea"/>
                <a:cs typeface="Arial Bold"/>
              </a:rPr>
              <a:t>For every 1 overdose death there are</a:t>
            </a:r>
          </a:p>
          <a:p>
            <a:pPr fontAlgn="auto">
              <a:lnSpc>
                <a:spcPts val="2530"/>
              </a:lnSpc>
              <a:spcBef>
                <a:spcPts val="0"/>
              </a:spcBef>
              <a:spcAft>
                <a:spcPts val="0"/>
              </a:spcAft>
              <a:defRPr/>
            </a:pPr>
            <a:endParaRPr lang="en-CA" sz="2196">
              <a:solidFill>
                <a:srgbClr val="000000"/>
              </a:solidFill>
              <a:latin typeface="+mn-lt"/>
              <a:ea typeface="+mn-ea"/>
            </a:endParaRPr>
          </a:p>
        </p:txBody>
      </p:sp>
      <p:sp>
        <p:nvSpPr>
          <p:cNvPr id="35845" name="TextBox 4"/>
          <p:cNvSpPr txBox="1">
            <a:spLocks noChangeArrowheads="1"/>
          </p:cNvSpPr>
          <p:nvPr/>
        </p:nvSpPr>
        <p:spPr bwMode="auto">
          <a:xfrm>
            <a:off x="939800" y="2374900"/>
            <a:ext cx="32131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763"/>
              </a:lnSpc>
            </a:pPr>
            <a:r>
              <a:rPr lang="en-CA">
                <a:solidFill>
                  <a:srgbClr val="FFC000"/>
                </a:solidFill>
                <a:cs typeface="Arial" charset="0"/>
              </a:rPr>
              <a:t>Abuse treatment admissions</a:t>
            </a:r>
          </a:p>
          <a:p>
            <a:pPr eaLnBrk="1" hangingPunct="1">
              <a:lnSpc>
                <a:spcPts val="2763"/>
              </a:lnSpc>
            </a:pPr>
            <a:endParaRPr lang="en-US">
              <a:latin typeface="Calibri" charset="0"/>
            </a:endParaRPr>
          </a:p>
        </p:txBody>
      </p:sp>
      <p:sp>
        <p:nvSpPr>
          <p:cNvPr id="5" name="TextBox 5"/>
          <p:cNvSpPr txBox="1"/>
          <p:nvPr/>
        </p:nvSpPr>
        <p:spPr>
          <a:xfrm>
            <a:off x="4394200" y="2311400"/>
            <a:ext cx="393700" cy="457200"/>
          </a:xfrm>
          <a:prstGeom prst="rect">
            <a:avLst/>
          </a:prstGeom>
          <a:noFill/>
        </p:spPr>
        <p:txBody>
          <a:bodyPr wrap="none" lIns="0" tIns="0" rIns="0" bIns="0">
            <a:spAutoFit/>
          </a:bodyPr>
          <a:lstStyle/>
          <a:p>
            <a:pPr fontAlgn="auto">
              <a:lnSpc>
                <a:spcPts val="2760"/>
              </a:lnSpc>
              <a:spcBef>
                <a:spcPts val="0"/>
              </a:spcBef>
              <a:spcAft>
                <a:spcPts val="0"/>
              </a:spcAft>
              <a:defRPr/>
            </a:pPr>
            <a:r>
              <a:rPr lang="en-CA" sz="2410" b="1">
                <a:solidFill>
                  <a:srgbClr val="FFC000"/>
                </a:solidFill>
                <a:latin typeface="Arial Bold"/>
                <a:ea typeface="+mn-ea"/>
                <a:cs typeface="Arial Bold"/>
              </a:rPr>
              <a:t>9</a:t>
            </a:r>
          </a:p>
          <a:p>
            <a:pPr fontAlgn="auto">
              <a:lnSpc>
                <a:spcPts val="2760"/>
              </a:lnSpc>
              <a:spcBef>
                <a:spcPts val="0"/>
              </a:spcBef>
              <a:spcAft>
                <a:spcPts val="0"/>
              </a:spcAft>
              <a:defRPr/>
            </a:pPr>
            <a:endParaRPr>
              <a:latin typeface="+mn-lt"/>
              <a:ea typeface="+mn-ea"/>
            </a:endParaRPr>
          </a:p>
        </p:txBody>
      </p:sp>
      <p:sp>
        <p:nvSpPr>
          <p:cNvPr id="35847" name="TextBox 6"/>
          <p:cNvSpPr txBox="1">
            <a:spLocks noChangeArrowheads="1"/>
          </p:cNvSpPr>
          <p:nvPr/>
        </p:nvSpPr>
        <p:spPr bwMode="auto">
          <a:xfrm>
            <a:off x="863600" y="3365500"/>
            <a:ext cx="32893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763"/>
              </a:lnSpc>
            </a:pPr>
            <a:r>
              <a:rPr lang="en-CA">
                <a:solidFill>
                  <a:srgbClr val="FFC000"/>
                </a:solidFill>
                <a:cs typeface="Arial" charset="0"/>
              </a:rPr>
              <a:t>ED visits for misuse or abuse</a:t>
            </a:r>
          </a:p>
          <a:p>
            <a:pPr eaLnBrk="1" hangingPunct="1">
              <a:lnSpc>
                <a:spcPts val="2763"/>
              </a:lnSpc>
            </a:pPr>
            <a:endParaRPr lang="en-US">
              <a:latin typeface="Calibri" charset="0"/>
            </a:endParaRPr>
          </a:p>
        </p:txBody>
      </p:sp>
      <p:sp>
        <p:nvSpPr>
          <p:cNvPr id="7" name="TextBox 7"/>
          <p:cNvSpPr txBox="1"/>
          <p:nvPr/>
        </p:nvSpPr>
        <p:spPr>
          <a:xfrm>
            <a:off x="4622800" y="3263900"/>
            <a:ext cx="558800" cy="457200"/>
          </a:xfrm>
          <a:prstGeom prst="rect">
            <a:avLst/>
          </a:prstGeom>
          <a:noFill/>
        </p:spPr>
        <p:txBody>
          <a:bodyPr wrap="none" lIns="0" tIns="0" rIns="0" bIns="0">
            <a:spAutoFit/>
          </a:bodyPr>
          <a:lstStyle/>
          <a:p>
            <a:pPr fontAlgn="auto">
              <a:lnSpc>
                <a:spcPts val="2760"/>
              </a:lnSpc>
              <a:spcBef>
                <a:spcPts val="0"/>
              </a:spcBef>
              <a:spcAft>
                <a:spcPts val="0"/>
              </a:spcAft>
              <a:defRPr/>
            </a:pPr>
            <a:r>
              <a:rPr lang="en-CA" sz="2410" b="1">
                <a:solidFill>
                  <a:srgbClr val="FFC000"/>
                </a:solidFill>
                <a:latin typeface="Arial Bold"/>
                <a:ea typeface="+mn-ea"/>
                <a:cs typeface="Arial Bold"/>
              </a:rPr>
              <a:t>35</a:t>
            </a:r>
          </a:p>
          <a:p>
            <a:pPr fontAlgn="auto">
              <a:lnSpc>
                <a:spcPts val="2760"/>
              </a:lnSpc>
              <a:spcBef>
                <a:spcPts val="0"/>
              </a:spcBef>
              <a:spcAft>
                <a:spcPts val="0"/>
              </a:spcAft>
              <a:defRPr/>
            </a:pPr>
            <a:endParaRPr>
              <a:latin typeface="+mn-lt"/>
              <a:ea typeface="+mn-ea"/>
            </a:endParaRPr>
          </a:p>
        </p:txBody>
      </p:sp>
      <p:sp>
        <p:nvSpPr>
          <p:cNvPr id="35849" name="TextBox 8"/>
          <p:cNvSpPr txBox="1">
            <a:spLocks noChangeArrowheads="1"/>
          </p:cNvSpPr>
          <p:nvPr/>
        </p:nvSpPr>
        <p:spPr bwMode="auto">
          <a:xfrm>
            <a:off x="635000" y="4343400"/>
            <a:ext cx="35179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763"/>
              </a:lnSpc>
            </a:pPr>
            <a:r>
              <a:rPr lang="en-CA">
                <a:solidFill>
                  <a:srgbClr val="FFC000"/>
                </a:solidFill>
                <a:cs typeface="Arial" charset="0"/>
              </a:rPr>
              <a:t>People with abuse/dependence</a:t>
            </a:r>
          </a:p>
          <a:p>
            <a:pPr eaLnBrk="1" hangingPunct="1">
              <a:lnSpc>
                <a:spcPts val="2763"/>
              </a:lnSpc>
            </a:pPr>
            <a:endParaRPr lang="en-US">
              <a:latin typeface="Calibri" charset="0"/>
            </a:endParaRPr>
          </a:p>
        </p:txBody>
      </p:sp>
      <p:sp>
        <p:nvSpPr>
          <p:cNvPr id="9" name="TextBox 9"/>
          <p:cNvSpPr txBox="1"/>
          <p:nvPr/>
        </p:nvSpPr>
        <p:spPr>
          <a:xfrm>
            <a:off x="5613400" y="4267200"/>
            <a:ext cx="723900" cy="457200"/>
          </a:xfrm>
          <a:prstGeom prst="rect">
            <a:avLst/>
          </a:prstGeom>
          <a:noFill/>
        </p:spPr>
        <p:txBody>
          <a:bodyPr wrap="none" lIns="0" tIns="0" rIns="0" bIns="0">
            <a:spAutoFit/>
          </a:bodyPr>
          <a:lstStyle/>
          <a:p>
            <a:pPr fontAlgn="auto">
              <a:lnSpc>
                <a:spcPts val="2760"/>
              </a:lnSpc>
              <a:spcBef>
                <a:spcPts val="0"/>
              </a:spcBef>
              <a:spcAft>
                <a:spcPts val="0"/>
              </a:spcAft>
              <a:defRPr/>
            </a:pPr>
            <a:r>
              <a:rPr lang="en-CA" sz="2410" b="1">
                <a:solidFill>
                  <a:srgbClr val="FFC000"/>
                </a:solidFill>
                <a:latin typeface="Arial Bold"/>
                <a:ea typeface="+mn-ea"/>
                <a:cs typeface="Arial Bold"/>
              </a:rPr>
              <a:t>161</a:t>
            </a:r>
          </a:p>
          <a:p>
            <a:pPr fontAlgn="auto">
              <a:lnSpc>
                <a:spcPts val="2760"/>
              </a:lnSpc>
              <a:spcBef>
                <a:spcPts val="0"/>
              </a:spcBef>
              <a:spcAft>
                <a:spcPts val="0"/>
              </a:spcAft>
              <a:defRPr/>
            </a:pPr>
            <a:endParaRPr>
              <a:latin typeface="+mn-lt"/>
              <a:ea typeface="+mn-ea"/>
            </a:endParaRPr>
          </a:p>
        </p:txBody>
      </p:sp>
      <p:sp>
        <p:nvSpPr>
          <p:cNvPr id="35851" name="TextBox 10"/>
          <p:cNvSpPr txBox="1">
            <a:spLocks noChangeArrowheads="1"/>
          </p:cNvSpPr>
          <p:nvPr/>
        </p:nvSpPr>
        <p:spPr bwMode="auto">
          <a:xfrm>
            <a:off x="1993900" y="5321300"/>
            <a:ext cx="21590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a:solidFill>
                  <a:schemeClr val="tx1"/>
                </a:solidFill>
                <a:latin typeface="Arial" charset="0"/>
                <a:ea typeface="ＭＳ Ｐゴシック" charset="0"/>
              </a:defRPr>
            </a:lvl1pPr>
            <a:lvl2pPr marL="742950" indent="-285750" eaLnBrk="0" hangingPunct="0">
              <a:defRPr>
                <a:solidFill>
                  <a:schemeClr val="tx1"/>
                </a:solidFill>
                <a:latin typeface="Arial" charset="0"/>
                <a:ea typeface="ＭＳ Ｐゴシック" charset="0"/>
              </a:defRPr>
            </a:lvl2pPr>
            <a:lvl3pPr marL="1143000" indent="-228600" eaLnBrk="0" hangingPunct="0">
              <a:defRPr>
                <a:solidFill>
                  <a:schemeClr val="tx1"/>
                </a:solidFill>
                <a:latin typeface="Arial" charset="0"/>
                <a:ea typeface="ＭＳ Ｐゴシック" charset="0"/>
              </a:defRPr>
            </a:lvl3pPr>
            <a:lvl4pPr marL="1600200" indent="-228600" eaLnBrk="0" hangingPunct="0">
              <a:defRPr>
                <a:solidFill>
                  <a:schemeClr val="tx1"/>
                </a:solidFill>
                <a:latin typeface="Arial" charset="0"/>
                <a:ea typeface="ＭＳ Ｐゴシック" charset="0"/>
              </a:defRPr>
            </a:lvl4pPr>
            <a:lvl5pPr marL="2057400" indent="-228600" eaLnBrk="0" hangingPunct="0">
              <a:defRPr>
                <a:solidFill>
                  <a:schemeClr val="tx1"/>
                </a:solidFill>
                <a:latin typeface="Arial" charset="0"/>
                <a:ea typeface="ＭＳ Ｐゴシック" charset="0"/>
              </a:defRPr>
            </a:lvl5pPr>
            <a:lvl6pPr marL="2514600" indent="-228600" eaLnBrk="0" fontAlgn="base" hangingPunct="0">
              <a:spcBef>
                <a:spcPct val="0"/>
              </a:spcBef>
              <a:spcAft>
                <a:spcPct val="0"/>
              </a:spcAft>
              <a:defRPr>
                <a:solidFill>
                  <a:schemeClr val="tx1"/>
                </a:solidFill>
                <a:latin typeface="Arial" charset="0"/>
                <a:ea typeface="ＭＳ Ｐゴシック" charset="0"/>
              </a:defRPr>
            </a:lvl6pPr>
            <a:lvl7pPr marL="2971800" indent="-228600" eaLnBrk="0" fontAlgn="base" hangingPunct="0">
              <a:spcBef>
                <a:spcPct val="0"/>
              </a:spcBef>
              <a:spcAft>
                <a:spcPct val="0"/>
              </a:spcAft>
              <a:defRPr>
                <a:solidFill>
                  <a:schemeClr val="tx1"/>
                </a:solidFill>
                <a:latin typeface="Arial" charset="0"/>
                <a:ea typeface="ＭＳ Ｐゴシック" charset="0"/>
              </a:defRPr>
            </a:lvl7pPr>
            <a:lvl8pPr marL="3429000" indent="-228600" eaLnBrk="0" fontAlgn="base" hangingPunct="0">
              <a:spcBef>
                <a:spcPct val="0"/>
              </a:spcBef>
              <a:spcAft>
                <a:spcPct val="0"/>
              </a:spcAft>
              <a:defRPr>
                <a:solidFill>
                  <a:schemeClr val="tx1"/>
                </a:solidFill>
                <a:latin typeface="Arial" charset="0"/>
                <a:ea typeface="ＭＳ Ｐゴシック" charset="0"/>
              </a:defRPr>
            </a:lvl8pPr>
            <a:lvl9pPr marL="3886200" indent="-228600" eaLnBrk="0" fontAlgn="base" hangingPunct="0">
              <a:spcBef>
                <a:spcPct val="0"/>
              </a:spcBef>
              <a:spcAft>
                <a:spcPct val="0"/>
              </a:spcAft>
              <a:defRPr>
                <a:solidFill>
                  <a:schemeClr val="tx1"/>
                </a:solidFill>
                <a:latin typeface="Arial" charset="0"/>
                <a:ea typeface="ＭＳ Ｐゴシック" charset="0"/>
              </a:defRPr>
            </a:lvl9pPr>
          </a:lstStyle>
          <a:p>
            <a:pPr eaLnBrk="1" hangingPunct="1">
              <a:lnSpc>
                <a:spcPts val="2763"/>
              </a:lnSpc>
            </a:pPr>
            <a:r>
              <a:rPr lang="en-CA">
                <a:solidFill>
                  <a:srgbClr val="FFC000"/>
                </a:solidFill>
                <a:cs typeface="Arial" charset="0"/>
              </a:rPr>
              <a:t>Nonmedical users</a:t>
            </a:r>
          </a:p>
          <a:p>
            <a:pPr eaLnBrk="1" hangingPunct="1">
              <a:lnSpc>
                <a:spcPts val="2763"/>
              </a:lnSpc>
            </a:pPr>
            <a:endParaRPr lang="en-US">
              <a:latin typeface="Calibri" charset="0"/>
            </a:endParaRPr>
          </a:p>
        </p:txBody>
      </p:sp>
      <p:sp>
        <p:nvSpPr>
          <p:cNvPr id="11" name="TextBox 11"/>
          <p:cNvSpPr txBox="1"/>
          <p:nvPr/>
        </p:nvSpPr>
        <p:spPr>
          <a:xfrm>
            <a:off x="7975600" y="5232400"/>
            <a:ext cx="723900" cy="457200"/>
          </a:xfrm>
          <a:prstGeom prst="rect">
            <a:avLst/>
          </a:prstGeom>
          <a:noFill/>
        </p:spPr>
        <p:txBody>
          <a:bodyPr wrap="none" lIns="0" tIns="0" rIns="0" bIns="0">
            <a:spAutoFit/>
          </a:bodyPr>
          <a:lstStyle/>
          <a:p>
            <a:pPr fontAlgn="auto">
              <a:lnSpc>
                <a:spcPts val="2760"/>
              </a:lnSpc>
              <a:spcBef>
                <a:spcPts val="0"/>
              </a:spcBef>
              <a:spcAft>
                <a:spcPts val="0"/>
              </a:spcAft>
              <a:defRPr/>
            </a:pPr>
            <a:r>
              <a:rPr lang="en-CA" sz="2410" b="1">
                <a:solidFill>
                  <a:srgbClr val="FFC000"/>
                </a:solidFill>
                <a:latin typeface="Arial Bold"/>
                <a:ea typeface="+mn-ea"/>
                <a:cs typeface="Arial Bold"/>
              </a:rPr>
              <a:t>461</a:t>
            </a:r>
          </a:p>
          <a:p>
            <a:pPr fontAlgn="auto">
              <a:lnSpc>
                <a:spcPts val="2760"/>
              </a:lnSpc>
              <a:spcBef>
                <a:spcPts val="0"/>
              </a:spcBef>
              <a:spcAft>
                <a:spcPts val="0"/>
              </a:spcAft>
              <a:defRPr/>
            </a:pPr>
            <a:endParaRPr>
              <a:latin typeface="+mn-lt"/>
              <a:ea typeface="+mn-ea"/>
            </a:endParaRPr>
          </a:p>
        </p:txBody>
      </p:sp>
      <p:sp>
        <p:nvSpPr>
          <p:cNvPr id="12" name="TextBox 12"/>
          <p:cNvSpPr txBox="1"/>
          <p:nvPr/>
        </p:nvSpPr>
        <p:spPr>
          <a:xfrm>
            <a:off x="889000" y="6134100"/>
            <a:ext cx="4699000" cy="139700"/>
          </a:xfrm>
          <a:prstGeom prst="rect">
            <a:avLst/>
          </a:prstGeom>
          <a:noFill/>
        </p:spPr>
        <p:txBody>
          <a:bodyPr wrap="none" lIns="0" tIns="0" rIns="0" bIns="0">
            <a:spAutoFit/>
          </a:bodyPr>
          <a:lstStyle/>
          <a:p>
            <a:pPr fontAlgn="auto">
              <a:lnSpc>
                <a:spcPts val="1150"/>
              </a:lnSpc>
              <a:spcBef>
                <a:spcPts val="0"/>
              </a:spcBef>
              <a:spcAft>
                <a:spcPts val="0"/>
              </a:spcAft>
              <a:defRPr/>
            </a:pPr>
            <a:r>
              <a:rPr lang="en-CA" sz="998">
                <a:solidFill>
                  <a:srgbClr val="FFC000"/>
                </a:solidFill>
                <a:latin typeface="Gill Sans MT"/>
                <a:ea typeface="+mn-ea"/>
                <a:cs typeface="Gill Sans MT"/>
              </a:rPr>
              <a:t>Treatment admissions are for primary use of opioids from Treatment Exposure Data set</a:t>
            </a:r>
          </a:p>
          <a:p>
            <a:pPr fontAlgn="auto">
              <a:lnSpc>
                <a:spcPts val="1150"/>
              </a:lnSpc>
              <a:spcBef>
                <a:spcPts val="0"/>
              </a:spcBef>
              <a:spcAft>
                <a:spcPts val="0"/>
              </a:spcAft>
              <a:defRPr/>
            </a:pPr>
            <a:endParaRPr>
              <a:latin typeface="+mn-lt"/>
              <a:ea typeface="+mn-ea"/>
            </a:endParaRPr>
          </a:p>
        </p:txBody>
      </p:sp>
      <p:sp>
        <p:nvSpPr>
          <p:cNvPr id="13" name="TextBox 13"/>
          <p:cNvSpPr txBox="1"/>
          <p:nvPr/>
        </p:nvSpPr>
        <p:spPr>
          <a:xfrm>
            <a:off x="889000" y="6286500"/>
            <a:ext cx="7213600" cy="342900"/>
          </a:xfrm>
          <a:prstGeom prst="rect">
            <a:avLst/>
          </a:prstGeom>
          <a:noFill/>
        </p:spPr>
        <p:txBody>
          <a:bodyPr wrap="none" lIns="0" tIns="0" rIns="0" bIns="0">
            <a:spAutoFit/>
          </a:bodyPr>
          <a:lstStyle/>
          <a:p>
            <a:pPr fontAlgn="auto">
              <a:lnSpc>
                <a:spcPts val="1200"/>
              </a:lnSpc>
              <a:spcBef>
                <a:spcPts val="0"/>
              </a:spcBef>
              <a:spcAft>
                <a:spcPts val="0"/>
              </a:spcAft>
              <a:defRPr/>
            </a:pPr>
            <a:r>
              <a:rPr lang="en-CA" sz="996">
                <a:solidFill>
                  <a:srgbClr val="FFC000"/>
                </a:solidFill>
                <a:latin typeface="Gill Sans MT"/>
                <a:ea typeface="+mn-ea"/>
                <a:cs typeface="Gill Sans MT"/>
              </a:rPr>
              <a:t>Emergency department (ED) visits are from DAWN,Drug Abuse Warning Network, https://dawninfo.samhsa.gov/default.asp</a:t>
            </a:r>
            <a:r>
              <a:rPr lang="en-CA" sz="996">
                <a:solidFill>
                  <a:srgbClr val="000000"/>
                </a:solidFill>
                <a:latin typeface="Times New Roman"/>
                <a:ea typeface="+mn-ea"/>
              </a:rPr>
              <a:t/>
            </a:r>
            <a:br>
              <a:rPr lang="en-CA" sz="996">
                <a:solidFill>
                  <a:srgbClr val="000000"/>
                </a:solidFill>
                <a:latin typeface="Times New Roman"/>
                <a:ea typeface="+mn-ea"/>
              </a:rPr>
            </a:br>
            <a:r>
              <a:rPr lang="en-CA" sz="996">
                <a:solidFill>
                  <a:srgbClr val="FFC000"/>
                </a:solidFill>
                <a:latin typeface="Gill Sans MT"/>
                <a:ea typeface="+mn-ea"/>
                <a:cs typeface="Gill Sans MT"/>
              </a:rPr>
              <a:t>Abuse/dependence and nonmedical use in the past month are from the National Survey on Drug Use and Health</a:t>
            </a:r>
          </a:p>
          <a:p>
            <a:pPr fontAlgn="auto">
              <a:lnSpc>
                <a:spcPts val="1200"/>
              </a:lnSpc>
              <a:spcBef>
                <a:spcPts val="0"/>
              </a:spcBef>
              <a:spcAft>
                <a:spcPts val="0"/>
              </a:spcAft>
              <a:defRPr/>
            </a:pPr>
            <a:endParaRPr lang="en-CA" sz="996">
              <a:solidFill>
                <a:srgbClr val="000000"/>
              </a:solidFill>
              <a:latin typeface="+mn-lt"/>
              <a:ea typeface="+mn-ea"/>
            </a:endParaRPr>
          </a:p>
        </p:txBody>
      </p:sp>
      <p:sp>
        <p:nvSpPr>
          <p:cNvPr id="14" name="TextBox 14"/>
          <p:cNvSpPr txBox="1"/>
          <p:nvPr/>
        </p:nvSpPr>
        <p:spPr>
          <a:xfrm>
            <a:off x="8204200" y="6324600"/>
            <a:ext cx="838200" cy="317500"/>
          </a:xfrm>
          <a:prstGeom prst="rect">
            <a:avLst/>
          </a:prstGeom>
          <a:noFill/>
        </p:spPr>
        <p:txBody>
          <a:bodyPr wrap="none" lIns="0" tIns="0" rIns="0" bIns="0">
            <a:spAutoFit/>
          </a:bodyPr>
          <a:lstStyle/>
          <a:p>
            <a:pPr fontAlgn="auto">
              <a:lnSpc>
                <a:spcPts val="1800"/>
              </a:lnSpc>
              <a:spcBef>
                <a:spcPts val="0"/>
              </a:spcBef>
              <a:spcAft>
                <a:spcPts val="0"/>
              </a:spcAft>
              <a:defRPr/>
            </a:pPr>
            <a:r>
              <a:rPr lang="en-CA" sz="1596">
                <a:solidFill>
                  <a:srgbClr val="FFC000"/>
                </a:solidFill>
                <a:latin typeface="Gill Sans MT"/>
                <a:ea typeface="+mn-ea"/>
                <a:cs typeface="Gill Sans MT"/>
              </a:rPr>
              <a:t>7</a:t>
            </a:r>
          </a:p>
          <a:p>
            <a:pPr fontAlgn="auto">
              <a:lnSpc>
                <a:spcPts val="1840"/>
              </a:lnSpc>
              <a:spcBef>
                <a:spcPts val="0"/>
              </a:spcBef>
              <a:spcAft>
                <a:spcPts val="0"/>
              </a:spcAft>
              <a:defRPr/>
            </a:pPr>
            <a:endParaRPr lang="en-CA" sz="1596">
              <a:solidFill>
                <a:srgbClr val="000000"/>
              </a:solidFill>
              <a:latin typeface="+mn-lt"/>
              <a:ea typeface="+mn-ea"/>
            </a:endParaRPr>
          </a:p>
        </p:txBody>
      </p:sp>
    </p:spTree>
    <p:extLst>
      <p:ext uri="{BB962C8B-B14F-4D97-AF65-F5344CB8AC3E}">
        <p14:creationId xmlns:p14="http://schemas.microsoft.com/office/powerpoint/2010/main" val="180668465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5781" y="924644"/>
            <a:ext cx="7326361" cy="5133613"/>
          </a:xfrm>
          <a:prstGeom prst="rect">
            <a:avLst/>
          </a:prstGeom>
        </p:spPr>
      </p:pic>
    </p:spTree>
    <p:extLst>
      <p:ext uri="{BB962C8B-B14F-4D97-AF65-F5344CB8AC3E}">
        <p14:creationId xmlns:p14="http://schemas.microsoft.com/office/powerpoint/2010/main" val="40307106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ublichealthlarge.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53" y="99423"/>
            <a:ext cx="8974641" cy="6622375"/>
          </a:xfrm>
          <a:prstGeom prst="rect">
            <a:avLst/>
          </a:prstGeom>
        </p:spPr>
      </p:pic>
      <p:sp>
        <p:nvSpPr>
          <p:cNvPr id="4" name="TextBox 3"/>
          <p:cNvSpPr txBox="1"/>
          <p:nvPr/>
        </p:nvSpPr>
        <p:spPr>
          <a:xfrm>
            <a:off x="356993" y="746164"/>
            <a:ext cx="8154290" cy="646331"/>
          </a:xfrm>
          <a:prstGeom prst="rect">
            <a:avLst/>
          </a:prstGeom>
          <a:noFill/>
        </p:spPr>
        <p:txBody>
          <a:bodyPr wrap="square" rtlCol="0">
            <a:spAutoFit/>
          </a:bodyPr>
          <a:lstStyle/>
          <a:p>
            <a:pPr algn="ctr"/>
            <a:r>
              <a:rPr lang="en-US" dirty="0"/>
              <a:t>Deaths from prescription opioid overdoses increased in NC over the last decade. Methadone deaths peaked in 2006.</a:t>
            </a:r>
            <a:endParaRPr lang="en-US" dirty="0" smtClean="0"/>
          </a:p>
        </p:txBody>
      </p:sp>
      <p:sp>
        <p:nvSpPr>
          <p:cNvPr id="6" name="TextBox 5"/>
          <p:cNvSpPr txBox="1"/>
          <p:nvPr/>
        </p:nvSpPr>
        <p:spPr>
          <a:xfrm>
            <a:off x="4620410" y="144090"/>
            <a:ext cx="1833962" cy="369332"/>
          </a:xfrm>
          <a:prstGeom prst="rect">
            <a:avLst/>
          </a:prstGeom>
          <a:noFill/>
        </p:spPr>
        <p:txBody>
          <a:bodyPr wrap="none" rtlCol="0">
            <a:spAutoFit/>
          </a:bodyPr>
          <a:lstStyle/>
          <a:p>
            <a:r>
              <a:rPr lang="en-US" dirty="0" smtClean="0">
                <a:solidFill>
                  <a:srgbClr val="000000"/>
                </a:solidFill>
                <a:latin typeface="Myriad Pro"/>
                <a:cs typeface="Myriad Pro"/>
              </a:rPr>
              <a:t>Overdose Deaths</a:t>
            </a:r>
            <a:endParaRPr lang="en-US" dirty="0">
              <a:solidFill>
                <a:srgbClr val="000000"/>
              </a:solidFill>
              <a:latin typeface="Myriad Pro"/>
              <a:cs typeface="Myriad Pro"/>
            </a:endParaRPr>
          </a:p>
        </p:txBody>
      </p:sp>
      <p:pic>
        <p:nvPicPr>
          <p:cNvPr id="5" name="Picture 4" descr="NC substances.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3969" y="1392495"/>
            <a:ext cx="7451040" cy="4910109"/>
          </a:xfrm>
          <a:prstGeom prst="rect">
            <a:avLst/>
          </a:prstGeom>
          <a:ln>
            <a:noFill/>
          </a:ln>
          <a:effectLst>
            <a:outerShdw blurRad="292100" dist="139700" dir="2700000" algn="tl" rotWithShape="0">
              <a:srgbClr val="333333">
                <a:alpha val="65000"/>
              </a:srgbClr>
            </a:outerShdw>
          </a:effectLst>
        </p:spPr>
      </p:pic>
      <p:sp>
        <p:nvSpPr>
          <p:cNvPr id="7" name="TextBox 6"/>
          <p:cNvSpPr txBox="1"/>
          <p:nvPr/>
        </p:nvSpPr>
        <p:spPr>
          <a:xfrm>
            <a:off x="2193735" y="6342397"/>
            <a:ext cx="6672169" cy="276999"/>
          </a:xfrm>
          <a:prstGeom prst="rect">
            <a:avLst/>
          </a:prstGeom>
          <a:noFill/>
        </p:spPr>
        <p:txBody>
          <a:bodyPr wrap="none" rtlCol="0">
            <a:spAutoFit/>
          </a:bodyPr>
          <a:lstStyle/>
          <a:p>
            <a:r>
              <a:rPr lang="en-US" sz="1200" dirty="0" smtClean="0"/>
              <a:t>Source: NC SCHS. North Carolina, 2010. Underlying COD X40-49.0 and Y10.-Y19.9; Contributing COD T40</a:t>
            </a:r>
            <a:endParaRPr lang="en-US" sz="1200" dirty="0"/>
          </a:p>
        </p:txBody>
      </p:sp>
    </p:spTree>
    <p:extLst>
      <p:ext uri="{BB962C8B-B14F-4D97-AF65-F5344CB8AC3E}">
        <p14:creationId xmlns:p14="http://schemas.microsoft.com/office/powerpoint/2010/main" val="59886351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921</TotalTime>
  <Words>1990</Words>
  <Application>Microsoft Macintosh PowerPoint</Application>
  <PresentationFormat>On-screen Show (4:3)</PresentationFormat>
  <Paragraphs>313</Paragraphs>
  <Slides>42</Slides>
  <Notes>31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42</vt:i4>
      </vt:variant>
    </vt:vector>
  </HeadingPairs>
  <TitlesOfParts>
    <vt:vector size="44" baseType="lpstr">
      <vt:lpstr>Office Theme</vt:lpstr>
      <vt:lpstr>Worksheet</vt:lpstr>
      <vt:lpstr>PowerPoint Presentation</vt:lpstr>
      <vt:lpstr>PowerPoint Presentation</vt:lpstr>
      <vt:lpstr>PowerPoint Presentation</vt:lpstr>
      <vt:lpstr>PowerPoint Presentation</vt:lpstr>
      <vt:lpstr>PowerPoint Presentation</vt:lpstr>
      <vt:lpstr>Unintentional Poisoning Deaths by County: N.C., 1999-2009</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Project Lazarus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 Brason II</dc:creator>
  <cp:lastModifiedBy>Fred Brason II</cp:lastModifiedBy>
  <cp:revision>18</cp:revision>
  <cp:lastPrinted>2012-11-12T12:35:49Z</cp:lastPrinted>
  <dcterms:created xsi:type="dcterms:W3CDTF">2012-10-23T12:47:49Z</dcterms:created>
  <dcterms:modified xsi:type="dcterms:W3CDTF">2012-11-12T12:36:00Z</dcterms:modified>
</cp:coreProperties>
</file>