
<file path=[Content_Types].xml><?xml version="1.0" encoding="utf-8"?>
<Types xmlns="http://schemas.openxmlformats.org/package/2006/content-types"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828" r:id="rId1"/>
    <p:sldMasterId id="2147483891" r:id="rId2"/>
  </p:sldMasterIdLst>
  <p:sldIdLst>
    <p:sldId id="292" r:id="rId3"/>
    <p:sldId id="281" r:id="rId4"/>
    <p:sldId id="257" r:id="rId5"/>
    <p:sldId id="293" r:id="rId6"/>
    <p:sldId id="259" r:id="rId7"/>
    <p:sldId id="272" r:id="rId8"/>
    <p:sldId id="283" r:id="rId9"/>
    <p:sldId id="271" r:id="rId10"/>
    <p:sldId id="267" r:id="rId11"/>
    <p:sldId id="279" r:id="rId12"/>
    <p:sldId id="273" r:id="rId13"/>
    <p:sldId id="286" r:id="rId14"/>
    <p:sldId id="294" r:id="rId15"/>
    <p:sldId id="291" r:id="rId16"/>
    <p:sldId id="274" r:id="rId17"/>
    <p:sldId id="284" r:id="rId18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FFF99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9724" autoAdjust="0"/>
    <p:restoredTop sz="94676" autoAdjust="0"/>
  </p:normalViewPr>
  <p:slideViewPr>
    <p:cSldViewPr>
      <p:cViewPr>
        <p:scale>
          <a:sx n="66" d="100"/>
          <a:sy n="66" d="100"/>
        </p:scale>
        <p:origin x="-1200" y="-5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3CA5CF-9F54-4E21-A55B-EC4E47864DD3}" type="datetimeFigureOut">
              <a:rPr lang="en-US" smtClean="0"/>
              <a:pPr/>
              <a:t>11/7/12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E8D5A0-9D5E-4DF0-AD7C-ADCC9A78C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A5CF-9F54-4E21-A55B-EC4E47864DD3}" type="datetimeFigureOut">
              <a:rPr lang="en-US" smtClean="0"/>
              <a:pPr/>
              <a:t>11/7/12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5A0-9D5E-4DF0-AD7C-ADCC9A78C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A5CF-9F54-4E21-A55B-EC4E47864DD3}" type="datetimeFigureOut">
              <a:rPr lang="en-US" smtClean="0"/>
              <a:pPr/>
              <a:t>11/7/12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5A0-9D5E-4DF0-AD7C-ADCC9A78C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294"/>
            <a:ext cx="1600200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C53CA5CF-9F54-4E21-A55B-EC4E47864DD3}" type="datetimeFigureOut">
              <a:rPr lang="en-US" smtClean="0"/>
              <a:pPr/>
              <a:t>11/7/12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294"/>
            <a:ext cx="56388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294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CEE8D5A0-9D5E-4DF0-AD7C-ADCC9A78C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A5CF-9F54-4E21-A55B-EC4E47864DD3}" type="datetimeFigureOut">
              <a:rPr lang="en-US" smtClean="0"/>
              <a:pPr/>
              <a:t>11/7/12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5A0-9D5E-4DF0-AD7C-ADCC9A78C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A5CF-9F54-4E21-A55B-EC4E47864DD3}" type="datetimeFigureOut">
              <a:rPr lang="en-US" smtClean="0"/>
              <a:pPr/>
              <a:t>11/7/12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5A0-9D5E-4DF0-AD7C-ADCC9A78C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A5CF-9F54-4E21-A55B-EC4E47864DD3}" type="datetimeFigureOut">
              <a:rPr lang="en-US" smtClean="0"/>
              <a:pPr/>
              <a:t>11/7/12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5A0-9D5E-4DF0-AD7C-ADCC9A78C5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A5CF-9F54-4E21-A55B-EC4E47864DD3}" type="datetimeFigureOut">
              <a:rPr lang="en-US" smtClean="0"/>
              <a:pPr/>
              <a:t>11/7/12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5A0-9D5E-4DF0-AD7C-ADCC9A78C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A5CF-9F54-4E21-A55B-EC4E47864DD3}" type="datetimeFigureOut">
              <a:rPr lang="en-US" smtClean="0"/>
              <a:pPr/>
              <a:t>11/7/12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5A0-9D5E-4DF0-AD7C-ADCC9A78C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A5CF-9F54-4E21-A55B-EC4E47864DD3}" type="datetimeFigureOut">
              <a:rPr lang="en-US" smtClean="0"/>
              <a:pPr/>
              <a:t>11/7/12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5A0-9D5E-4DF0-AD7C-ADCC9A78C5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A5CF-9F54-4E21-A55B-EC4E47864DD3}" type="datetimeFigureOut">
              <a:rPr lang="en-US" smtClean="0"/>
              <a:pPr/>
              <a:t>11/7/12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5A0-9D5E-4DF0-AD7C-ADCC9A78C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A5CF-9F54-4E21-A55B-EC4E47864DD3}" type="datetimeFigureOut">
              <a:rPr lang="en-US" smtClean="0"/>
              <a:pPr/>
              <a:t>11/7/12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5A0-9D5E-4DF0-AD7C-ADCC9A78C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A5CF-9F54-4E21-A55B-EC4E47864DD3}" type="datetimeFigureOut">
              <a:rPr lang="en-US" smtClean="0"/>
              <a:pPr/>
              <a:t>11/7/12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5A0-9D5E-4DF0-AD7C-ADCC9A78C5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A5CF-9F54-4E21-A55B-EC4E47864DD3}" type="datetimeFigureOut">
              <a:rPr lang="en-US" smtClean="0"/>
              <a:pPr/>
              <a:t>11/7/12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5A0-9D5E-4DF0-AD7C-ADCC9A78C5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A5CF-9F54-4E21-A55B-EC4E47864DD3}" type="datetimeFigureOut">
              <a:rPr lang="en-US" smtClean="0"/>
              <a:pPr/>
              <a:t>11/7/12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5A0-9D5E-4DF0-AD7C-ADCC9A78C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A5CF-9F54-4E21-A55B-EC4E47864DD3}" type="datetimeFigureOut">
              <a:rPr lang="en-US" smtClean="0"/>
              <a:pPr/>
              <a:t>11/7/12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5A0-9D5E-4DF0-AD7C-ADCC9A78C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A5CF-9F54-4E21-A55B-EC4E47864DD3}" type="datetimeFigureOut">
              <a:rPr lang="en-US" smtClean="0"/>
              <a:pPr/>
              <a:t>11/7/12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5A0-9D5E-4DF0-AD7C-ADCC9A78C5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A5CF-9F54-4E21-A55B-EC4E47864DD3}" type="datetimeFigureOut">
              <a:rPr lang="en-US" smtClean="0"/>
              <a:pPr/>
              <a:t>11/7/12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5A0-9D5E-4DF0-AD7C-ADCC9A78C5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A5CF-9F54-4E21-A55B-EC4E47864DD3}" type="datetimeFigureOut">
              <a:rPr lang="en-US" smtClean="0"/>
              <a:pPr/>
              <a:t>11/7/12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5A0-9D5E-4DF0-AD7C-ADCC9A78C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A5CF-9F54-4E21-A55B-EC4E47864DD3}" type="datetimeFigureOut">
              <a:rPr lang="en-US" smtClean="0"/>
              <a:pPr/>
              <a:t>11/7/12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5A0-9D5E-4DF0-AD7C-ADCC9A78C5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A5CF-9F54-4E21-A55B-EC4E47864DD3}" type="datetimeFigureOut">
              <a:rPr lang="en-US" smtClean="0"/>
              <a:pPr/>
              <a:t>11/7/12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5A0-9D5E-4DF0-AD7C-ADCC9A78C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C53CA5CF-9F54-4E21-A55B-EC4E47864DD3}" type="datetimeFigureOut">
              <a:rPr lang="en-US" smtClean="0"/>
              <a:pPr/>
              <a:t>11/7/12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8D5A0-9D5E-4DF0-AD7C-ADCC9A78C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3CA5CF-9F54-4E21-A55B-EC4E47864DD3}" type="datetimeFigureOut">
              <a:rPr lang="en-US" smtClean="0"/>
              <a:pPr/>
              <a:t>11/7/12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E8D5A0-9D5E-4DF0-AD7C-ADCC9A78C5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C53CA5CF-9F54-4E21-A55B-EC4E47864DD3}" type="datetimeFigureOut">
              <a:rPr lang="en-US" smtClean="0"/>
              <a:pPr/>
              <a:t>11/7/12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EE8D5A0-9D5E-4DF0-AD7C-ADCC9A78C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358" y="2044700"/>
            <a:ext cx="7167284" cy="408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29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C53CA5CF-9F54-4E21-A55B-EC4E47864DD3}" type="datetimeFigureOut">
              <a:rPr lang="en-US" smtClean="0"/>
              <a:pPr/>
              <a:t>11/7/12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318" y="6275294"/>
            <a:ext cx="564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29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CEE8D5A0-9D5E-4DF0-AD7C-ADCC9A78C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9.png"/><Relationship Id="rId3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4.png"/><Relationship Id="rId3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274638"/>
            <a:ext cx="8762319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dirty="0" smtClean="0">
                <a:solidFill>
                  <a:srgbClr val="FF0000"/>
                </a:solidFill>
              </a:rPr>
              <a:t>   </a:t>
            </a:r>
            <a:r>
              <a:rPr lang="en-US" sz="3100" dirty="0" smtClean="0">
                <a:solidFill>
                  <a:schemeClr val="tx1"/>
                </a:solidFill>
              </a:rPr>
              <a:t>Wes Workman        Kent Piatt          Leslie Cooper</a:t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n-US" sz="2000" dirty="0" smtClean="0">
                <a:solidFill>
                  <a:schemeClr val="tx1"/>
                </a:solidFill>
              </a:rPr>
              <a:t>10/31/89 – 4/22/08	           7/20/80 – 8/28/00                 </a:t>
            </a:r>
            <a:r>
              <a:rPr lang="en-US" sz="2222" dirty="0" smtClean="0">
                <a:solidFill>
                  <a:schemeClr val="tx1"/>
                </a:solidFill>
              </a:rPr>
              <a:t>10/20/74 – 10/3/09</a:t>
            </a:r>
            <a:endParaRPr lang="en-US" sz="2222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200" y="1752601"/>
            <a:ext cx="3124200" cy="40386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352800" y="2057400"/>
            <a:ext cx="2743200" cy="3886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248399" y="2318657"/>
            <a:ext cx="2666319" cy="3762375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887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8382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Success!</a:t>
            </a:r>
            <a:r>
              <a:rPr lang="en-US" sz="66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endParaRPr lang="en-US" sz="66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7391400" cy="868362"/>
          </a:xfrm>
        </p:spPr>
        <p:txBody>
          <a:bodyPr>
            <a:noAutofit/>
          </a:bodyPr>
          <a:lstStyle/>
          <a:p>
            <a:pPr algn="ctr"/>
            <a:r>
              <a:rPr lang="en-US" sz="2800" b="0" dirty="0" smtClean="0">
                <a:solidFill>
                  <a:srgbClr val="FFFF99"/>
                </a:solidFill>
                <a:ea typeface="Arial Unicode MS" pitchFamily="34" charset="-128"/>
                <a:cs typeface="Arial Unicode MS" pitchFamily="34" charset="-128"/>
              </a:rPr>
              <a:t>May 20, 2011-HB93 signed</a:t>
            </a:r>
            <a:endParaRPr lang="en-US" sz="2800" b="0" dirty="0">
              <a:solidFill>
                <a:srgbClr val="FFFF99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2420600" y="1981200"/>
            <a:ext cx="228600" cy="39593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 rot="21210132">
            <a:off x="13062076" y="1852207"/>
            <a:ext cx="449970" cy="63976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5" name="Content Placeholder 14" descr="HB93-Signing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762000" y="2209800"/>
            <a:ext cx="7086600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5181599" cy="17526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6000" b="1" dirty="0" smtClean="0">
                <a:solidFill>
                  <a:srgbClr val="FFFFFF"/>
                </a:solidFill>
              </a:rPr>
              <a:t>Faith Based</a:t>
            </a:r>
            <a:endParaRPr lang="en-US" sz="60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76200" y="5638800"/>
            <a:ext cx="9296400" cy="15240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en-US" dirty="0" smtClean="0"/>
          </a:p>
          <a:p>
            <a:pPr marL="68580" indent="0" algn="ctr">
              <a:buNone/>
            </a:pPr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The end of the 7</a:t>
            </a:r>
            <a:r>
              <a:rPr lang="en-US" sz="2400" baseline="30000" dirty="0" smtClean="0">
                <a:ea typeface="Arial Unicode MS" pitchFamily="34" charset="-128"/>
                <a:cs typeface="Arial Unicode MS" pitchFamily="34" charset="-128"/>
              </a:rPr>
              <a:t>th</a:t>
            </a:r>
            <a:r>
              <a:rPr lang="en-US" sz="2400" dirty="0" smtClean="0">
                <a:ea typeface="Arial Unicode MS" pitchFamily="34" charset="-128"/>
                <a:cs typeface="Arial Unicode MS" pitchFamily="34" charset="-128"/>
              </a:rPr>
              <a:t> March – God blessed us with a double rainbow!</a:t>
            </a:r>
          </a:p>
          <a:p>
            <a:pPr marL="68580" indent="0" algn="ctr">
              <a:buNone/>
            </a:pPr>
            <a:endParaRPr lang="en-US" sz="2400" dirty="0"/>
          </a:p>
          <a:p>
            <a:pPr marL="68580" indent="0" algn="ctr">
              <a:buNone/>
            </a:pPr>
            <a:endParaRPr lang="en-US" sz="2400" dirty="0"/>
          </a:p>
          <a:p>
            <a:pPr marL="68580" indent="0" algn="ctr">
              <a:buNone/>
            </a:pPr>
            <a:endParaRPr lang="en-US" sz="2400" dirty="0" smtClean="0"/>
          </a:p>
          <a:p>
            <a:pPr marL="68580" indent="0">
              <a:buNone/>
            </a:pPr>
            <a:endParaRPr lang="en-US" dirty="0" smtClean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749" y="2133600"/>
            <a:ext cx="5261851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Jo\Desktop\317791_257601867618368_100001056695066_829977_396624019_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7200"/>
            <a:ext cx="2971800" cy="4195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1676400"/>
            <a:ext cx="48347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>
              <a:buNone/>
            </a:pP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“7 Marches in 7 Weeks”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828800"/>
          </a:xfrm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z="2800" b="1" i="1" dirty="0" smtClean="0">
                <a:solidFill>
                  <a:srgbClr val="FFFFFF"/>
                </a:solidFill>
              </a:rPr>
              <a:t>Scioto County celebrates</a:t>
            </a:r>
            <a:r>
              <a:rPr lang="en-US" b="1" dirty="0" smtClean="0">
                <a:solidFill>
                  <a:srgbClr val="FFFFFF"/>
                </a:solidFill>
              </a:rPr>
              <a:t/>
            </a:r>
            <a:br>
              <a:rPr lang="en-US" b="1" dirty="0" smtClean="0">
                <a:solidFill>
                  <a:srgbClr val="FFFFFF"/>
                </a:solidFill>
              </a:rPr>
            </a:br>
            <a:r>
              <a:rPr lang="en-US" b="1" dirty="0" smtClean="0">
                <a:solidFill>
                  <a:srgbClr val="FFFFFF"/>
                </a:solidFill>
              </a:rPr>
              <a:t>Last Pain Clinic CLOSED!</a:t>
            </a:r>
            <a:br>
              <a:rPr lang="en-US" b="1" dirty="0" smtClean="0">
                <a:solidFill>
                  <a:srgbClr val="FFFFFF"/>
                </a:solidFill>
              </a:rPr>
            </a:br>
            <a:r>
              <a:rPr lang="en-US" sz="2400" b="1" i="1" dirty="0" smtClean="0">
                <a:solidFill>
                  <a:srgbClr val="FFFFFF"/>
                </a:solidFill>
              </a:rPr>
              <a:t>Corporative effort between state and local law enforcement</a:t>
            </a:r>
            <a:endParaRPr lang="en-US" sz="2400" b="1" i="1" dirty="0">
              <a:solidFill>
                <a:srgbClr val="FFFF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876800" y="2362200"/>
            <a:ext cx="3657600" cy="2295525"/>
          </a:xfrm>
          <a:effectLst>
            <a:softEdge rad="127000"/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200" y="2133600"/>
            <a:ext cx="4038600" cy="3142869"/>
          </a:xfr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498224" y="4830489"/>
            <a:ext cx="2819400" cy="185624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TextBox 9"/>
          <p:cNvSpPr txBox="1"/>
          <p:nvPr/>
        </p:nvSpPr>
        <p:spPr>
          <a:xfrm>
            <a:off x="304800" y="54864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Barbara Howard speaks about her daughter Leslie Cooper. Leslie had obtained a prescription at this clinic the day before she died.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668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228600"/>
            <a:ext cx="9144000" cy="23622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rgbClr val="FFFFFF"/>
                </a:solidFill>
                <a:latin typeface="Century Go"/>
                <a:cs typeface="Century Go"/>
              </a:rPr>
              <a:t>New precedent set in the state of Ohio</a:t>
            </a:r>
            <a:r>
              <a:rPr lang="en-US" sz="2800" b="1" dirty="0" smtClean="0">
                <a:solidFill>
                  <a:srgbClr val="FFFFFF"/>
                </a:solidFill>
                <a:latin typeface="Century Go"/>
                <a:cs typeface="Century Go"/>
              </a:rPr>
              <a:t/>
            </a:r>
            <a:br>
              <a:rPr lang="en-US" sz="2800" b="1" dirty="0" smtClean="0">
                <a:solidFill>
                  <a:srgbClr val="FFFFFF"/>
                </a:solidFill>
                <a:latin typeface="Century Go"/>
                <a:cs typeface="Century Go"/>
              </a:rPr>
            </a:br>
            <a:r>
              <a:rPr lang="en-US" sz="2800" dirty="0" smtClean="0">
                <a:solidFill>
                  <a:srgbClr val="FFFFFF"/>
                </a:solidFill>
                <a:latin typeface="+mn-lt"/>
                <a:cs typeface="Century Go"/>
              </a:rPr>
              <a:t>If you do the crime you will do the time</a:t>
            </a:r>
            <a:r>
              <a:rPr lang="en-US" sz="6000" b="1" dirty="0" smtClean="0">
                <a:latin typeface="Century Go"/>
                <a:cs typeface="Century Go"/>
              </a:rPr>
              <a:t/>
            </a:r>
            <a:br>
              <a:rPr lang="en-US" sz="6000" b="1" dirty="0" smtClean="0">
                <a:latin typeface="Century Go"/>
                <a:cs typeface="Century Go"/>
              </a:rPr>
            </a:br>
            <a:r>
              <a:rPr lang="en-US" sz="6000" b="1" dirty="0" smtClean="0">
                <a:latin typeface="Century Go"/>
                <a:cs typeface="Century Go"/>
              </a:rPr>
              <a:t/>
            </a:r>
            <a:br>
              <a:rPr lang="en-US" sz="6000" b="1" dirty="0" smtClean="0">
                <a:latin typeface="Century Go"/>
                <a:cs typeface="Century Go"/>
              </a:rPr>
            </a:br>
            <a:endParaRPr lang="en-US" sz="60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5105400"/>
            <a:ext cx="8763000" cy="1524000"/>
          </a:xfrm>
        </p:spPr>
        <p:txBody>
          <a:bodyPr>
            <a:normAutofit fontScale="40000" lnSpcReduction="20000"/>
          </a:bodyPr>
          <a:lstStyle/>
          <a:p>
            <a:pPr marL="68580" indent="0">
              <a:buNone/>
            </a:pPr>
            <a:endParaRPr lang="en-US" dirty="0" smtClean="0"/>
          </a:p>
          <a:p>
            <a:pPr marL="68580" indent="0" algn="ctr">
              <a:buNone/>
            </a:pPr>
            <a:r>
              <a:rPr lang="en-US" sz="4211" dirty="0" smtClean="0"/>
              <a:t>Pill Mill Dr. Paul </a:t>
            </a:r>
            <a:r>
              <a:rPr lang="en-US" sz="4211" dirty="0" err="1" smtClean="0"/>
              <a:t>Volkman</a:t>
            </a:r>
            <a:r>
              <a:rPr lang="en-US" sz="4211" dirty="0" smtClean="0"/>
              <a:t>, Gets 4 Life Terms In Drug Overdose Case</a:t>
            </a:r>
            <a:br>
              <a:rPr lang="en-US" sz="4211" dirty="0" smtClean="0"/>
            </a:br>
            <a:r>
              <a:rPr lang="en-US" sz="4211" dirty="0" smtClean="0"/>
              <a:t/>
            </a:r>
            <a:br>
              <a:rPr lang="en-US" sz="4211" dirty="0" smtClean="0"/>
            </a:br>
            <a:r>
              <a:rPr lang="en-US" sz="4211" dirty="0" smtClean="0"/>
              <a:t>Pain Clinic Owner Marshall Adkins was sentenced to 10 yrs. for engaging in a pattern of corrupt activity, permitting drug abuse, aggravated trafficking in drugs &amp;  forgery.</a:t>
            </a:r>
            <a:br>
              <a:rPr lang="en-US" sz="4211" dirty="0" smtClean="0"/>
            </a:br>
            <a:endParaRPr lang="en-US" sz="4211" dirty="0" smtClean="0">
              <a:ea typeface="Arial Unicode MS" pitchFamily="34" charset="-128"/>
              <a:cs typeface="Arial Unicode MS" pitchFamily="34" charset="-128"/>
            </a:endParaRPr>
          </a:p>
          <a:p>
            <a:pPr marL="68580" indent="0" algn="ctr">
              <a:buNone/>
            </a:pPr>
            <a:endParaRPr lang="en-US" sz="2400" dirty="0"/>
          </a:p>
          <a:p>
            <a:pPr marL="68580" indent="0" algn="ctr">
              <a:buNone/>
            </a:pPr>
            <a:endParaRPr lang="en-US" sz="2400" dirty="0"/>
          </a:p>
          <a:p>
            <a:pPr marL="68580" indent="0" algn="ctr">
              <a:buNone/>
            </a:pPr>
            <a:endParaRPr lang="en-US" sz="2400" dirty="0" smtClean="0"/>
          </a:p>
          <a:p>
            <a:pPr marL="68580" indent="0">
              <a:buNone/>
            </a:pP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286000"/>
            <a:ext cx="1981200" cy="2705000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876800" y="2362200"/>
            <a:ext cx="2070656" cy="253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447800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Scioto County: </a:t>
            </a:r>
            <a:r>
              <a:rPr lang="en-US" sz="3600" b="1" dirty="0" smtClean="0">
                <a:solidFill>
                  <a:srgbClr val="FFFFFF"/>
                </a:solidFill>
              </a:rPr>
              <a:t>Cold Hard Facts 2011 Shows Improvement!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8534400" cy="4648200"/>
          </a:xfrm>
        </p:spPr>
        <p:txBody>
          <a:bodyPr>
            <a:normAutofit fontScale="32500" lnSpcReduction="20000"/>
          </a:bodyPr>
          <a:lstStyle/>
          <a:p>
            <a:endParaRPr lang="en-US" dirty="0" smtClean="0"/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8615" dirty="0" smtClean="0">
                <a:solidFill>
                  <a:srgbClr val="FFFFFF"/>
                </a:solidFill>
              </a:rPr>
              <a:t>By the end of December  ALL pain clinics were closed (from 10 – 0). 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8615" dirty="0" smtClean="0">
                <a:solidFill>
                  <a:srgbClr val="FFFFFF"/>
                </a:solidFill>
              </a:rPr>
              <a:t>There were 1.5 million fewer pills prescribed in our county than the previous year.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8615" dirty="0" smtClean="0">
                <a:solidFill>
                  <a:srgbClr val="FFFFFF"/>
                </a:solidFill>
              </a:rPr>
              <a:t>Our number one prescriber has lost her license.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8615" dirty="0" smtClean="0">
                <a:solidFill>
                  <a:srgbClr val="FFFFFF"/>
                </a:solidFill>
              </a:rPr>
              <a:t>12 fewer people died from drug related deaths in Scioto County in 2011!</a:t>
            </a:r>
          </a:p>
          <a:p>
            <a:pPr>
              <a:buFont typeface="Wingdings" pitchFamily="2" charset="2"/>
              <a:buChar char="q"/>
            </a:pPr>
            <a:endParaRPr lang="en-US" sz="96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sz="9600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900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 </a:t>
            </a:r>
            <a:br>
              <a:rPr lang="en-US" sz="2400" dirty="0" smtClean="0">
                <a:solidFill>
                  <a:srgbClr val="FFFF00"/>
                </a:solidFill>
              </a:rPr>
            </a:b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33127" y="156946"/>
            <a:ext cx="2648545" cy="4708525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038600" y="990600"/>
            <a:ext cx="4572000" cy="5029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0" y="4114800"/>
            <a:ext cx="3505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Don’t Get Me Started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Campaign</a:t>
            </a:r>
            <a:endParaRPr lang="en-US" sz="36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022740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State Rep. Dr. Terry Johnson with Jo Anna </a:t>
            </a:r>
            <a:r>
              <a:rPr lang="en-US" sz="2000" dirty="0" err="1" smtClean="0"/>
              <a:t>Krohn</a:t>
            </a:r>
            <a:r>
              <a:rPr lang="en-US" sz="2000" dirty="0" smtClean="0"/>
              <a:t> after Gov. Kasich presented Jo Anna with  the first Medal of Courage.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38200" y="1828800"/>
            <a:ext cx="7471611" cy="1752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810000"/>
            <a:ext cx="8229600" cy="83820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i="1" dirty="0" smtClean="0"/>
              <a:t>In partnership with SOLACE of Portsmouth and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80" y="6096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chemeClr val="tx1"/>
                </a:solidFill>
              </a:rPr>
              <a:t/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SOLACE </a:t>
            </a:r>
            <a:r>
              <a:rPr lang="en-US" sz="4400" dirty="0">
                <a:solidFill>
                  <a:schemeClr val="tx1"/>
                </a:solidFill>
              </a:rPr>
              <a:t>Statewide </a:t>
            </a:r>
            <a:r>
              <a:rPr lang="en-US" sz="4400" dirty="0" smtClean="0">
                <a:solidFill>
                  <a:schemeClr val="tx1"/>
                </a:solidFill>
              </a:rPr>
              <a:t>Expansion</a:t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3100" i="1" dirty="0" smtClean="0">
                <a:solidFill>
                  <a:schemeClr val="tx1"/>
                </a:solidFill>
                <a:latin typeface="+mn-lt"/>
              </a:rPr>
              <a:t>A priority of</a:t>
            </a: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  <p:pic>
        <p:nvPicPr>
          <p:cNvPr id="1028" name="Picture 4" descr="http://drugfreeactionalliance.org/packages/dfaa/library/img/logo-dfaa-fo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67200"/>
            <a:ext cx="3190039" cy="21336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373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</a:rPr>
              <a:t>SOLACE founded on April 20, 2010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562600"/>
            <a:ext cx="4114800" cy="9144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2600" dirty="0" smtClean="0">
                <a:solidFill>
                  <a:srgbClr val="FFFF00"/>
                </a:solidFill>
              </a:rPr>
              <a:t>In memory of Wes Workman</a:t>
            </a:r>
          </a:p>
          <a:p>
            <a:pPr algn="ctr"/>
            <a:r>
              <a:rPr lang="en-US" sz="1900" dirty="0" smtClean="0">
                <a:solidFill>
                  <a:srgbClr val="FFFF00"/>
                </a:solidFill>
              </a:rPr>
              <a:t>Oct. 31, 1989 – April 22, 2008</a:t>
            </a:r>
            <a:endParaRPr lang="en-US" sz="1900" dirty="0">
              <a:solidFill>
                <a:srgbClr val="FFFF00"/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14400" y="1752600"/>
            <a:ext cx="2819400" cy="3352800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1066800"/>
            <a:ext cx="4648200" cy="4818189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endParaRPr lang="en-US" dirty="0" smtClean="0"/>
          </a:p>
          <a:p>
            <a:pPr marL="68580" indent="0" algn="ctr">
              <a:buNone/>
            </a:pPr>
            <a:r>
              <a:rPr lang="en-US" sz="2857" i="1" dirty="0" smtClean="0"/>
              <a:t>Solace – to seek comfort</a:t>
            </a:r>
            <a:endParaRPr lang="en-US" dirty="0" smtClean="0"/>
          </a:p>
          <a:p>
            <a:pPr marL="68580" indent="0" algn="ctr">
              <a:buNone/>
            </a:pPr>
            <a:r>
              <a:rPr lang="en-US" sz="4571" dirty="0" smtClean="0"/>
              <a:t>Surviving Our Loss And Continuing Everyday</a:t>
            </a:r>
            <a:endParaRPr lang="en-US" sz="1800" dirty="0" smtClean="0"/>
          </a:p>
          <a:p>
            <a:pPr marL="68580" indent="0" algn="ctr">
              <a:buNone/>
            </a:pPr>
            <a:r>
              <a:rPr lang="en-US" sz="1800" dirty="0" smtClean="0"/>
              <a:t>Presenter:  </a:t>
            </a:r>
          </a:p>
          <a:p>
            <a:pPr marL="68580" indent="0" algn="ctr">
              <a:buNone/>
            </a:pPr>
            <a:endParaRPr lang="en-US" sz="800" dirty="0" smtClean="0"/>
          </a:p>
          <a:p>
            <a:pPr marL="68580" indent="0" algn="ctr">
              <a:buNone/>
            </a:pPr>
            <a:r>
              <a:rPr lang="en-US" sz="2118" b="1" dirty="0" smtClean="0"/>
              <a:t>Jo Anna </a:t>
            </a:r>
            <a:r>
              <a:rPr lang="en-US" sz="2118" b="1" dirty="0" err="1" smtClean="0"/>
              <a:t>Krohn</a:t>
            </a:r>
            <a:r>
              <a:rPr lang="en-US" sz="2118" dirty="0" smtClean="0"/>
              <a:t>, Executive Director</a:t>
            </a:r>
          </a:p>
          <a:p>
            <a:pPr marL="68580" indent="0" algn="ctr">
              <a:buNone/>
            </a:pPr>
            <a:r>
              <a:rPr lang="en-US" sz="2118" dirty="0" smtClean="0"/>
              <a:t>&amp; Statewide Chair for SOLACE Expansion</a:t>
            </a:r>
          </a:p>
          <a:p>
            <a:pPr marL="68580" indent="0" algn="ctr">
              <a:buNone/>
            </a:pP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6172200"/>
            <a:ext cx="2519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DISCLOSURES: None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55013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FF"/>
                </a:solidFill>
                <a:effectLst/>
              </a:rPr>
              <a:t>Scioto County Rankings 2010:</a:t>
            </a:r>
            <a:br>
              <a:rPr lang="en-US" b="1" dirty="0" smtClean="0">
                <a:solidFill>
                  <a:srgbClr val="FFFFFF"/>
                </a:solidFill>
                <a:effectLst/>
              </a:rPr>
            </a:br>
            <a:r>
              <a:rPr lang="en-US" sz="2400" b="1" dirty="0" smtClean="0">
                <a:solidFill>
                  <a:srgbClr val="FFFFFF"/>
                </a:solidFill>
                <a:effectLst/>
              </a:rPr>
              <a:t>the cold hard facts</a:t>
            </a:r>
            <a:endParaRPr lang="en-US" sz="24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85360"/>
          </a:xfrm>
        </p:spPr>
        <p:txBody>
          <a:bodyPr>
            <a:normAutofit fontScale="47500" lnSpcReduction="20000"/>
          </a:bodyPr>
          <a:lstStyle/>
          <a:p>
            <a:endParaRPr lang="en-US" sz="4000" dirty="0" smtClean="0"/>
          </a:p>
          <a:p>
            <a:pPr>
              <a:buClr>
                <a:schemeClr val="tx1"/>
              </a:buClr>
            </a:pPr>
            <a:r>
              <a:rPr lang="en-US" sz="5053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sz="5053" baseline="30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rd</a:t>
            </a:r>
            <a:r>
              <a:rPr lang="en-US" sz="5053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5053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highest fatal overdose rate from Rx  drugs </a:t>
            </a:r>
          </a:p>
          <a:p>
            <a:pPr>
              <a:buClr>
                <a:schemeClr val="tx1"/>
              </a:buClr>
            </a:pPr>
            <a:r>
              <a:rPr lang="en-US" sz="5053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Highest Hepatitis C and B rate </a:t>
            </a:r>
          </a:p>
          <a:p>
            <a:pPr>
              <a:buClr>
                <a:schemeClr val="tx1"/>
              </a:buClr>
            </a:pPr>
            <a:r>
              <a:rPr lang="en-US" sz="5053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Highest homicide rate  (Rx crime driven)</a:t>
            </a:r>
          </a:p>
          <a:p>
            <a:pPr>
              <a:buClr>
                <a:schemeClr val="tx1"/>
              </a:buClr>
            </a:pPr>
            <a:r>
              <a:rPr lang="en-US" sz="5053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 pain clinics (pill mills) in Scioto County  (50% owned by convicted drug felons)</a:t>
            </a:r>
          </a:p>
          <a:p>
            <a:pPr>
              <a:buClr>
                <a:schemeClr val="tx1"/>
              </a:buClr>
            </a:pPr>
            <a:r>
              <a:rPr lang="en-US" sz="5053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9.7 pain pills dispensed (enough for 123 doses per person)</a:t>
            </a:r>
          </a:p>
          <a:p>
            <a:pPr>
              <a:buClr>
                <a:schemeClr val="tx1"/>
              </a:buClr>
            </a:pPr>
            <a:r>
              <a:rPr lang="en-US" sz="5053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Home to the #1 prescriber of Oxycontin in the nation.</a:t>
            </a:r>
          </a:p>
          <a:p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sz="28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762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SOLACE puts a “face” to the drug epidemic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33400" y="1371600"/>
            <a:ext cx="8153400" cy="5143500"/>
          </a:xfr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59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solidFill>
                  <a:srgbClr val="FFFFFF"/>
                </a:solidFill>
              </a:rPr>
              <a:t>“Taking Action</a:t>
            </a:r>
            <a:r>
              <a:rPr lang="en-US" sz="5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”</a:t>
            </a:r>
            <a:endParaRPr lang="en-US" sz="5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80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400" b="1" i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COALITION BUILDING:</a:t>
            </a:r>
            <a:endParaRPr lang="en-US" sz="1700" dirty="0" smtClean="0">
              <a:solidFill>
                <a:srgbClr val="FFFF00"/>
              </a:solidFill>
            </a:endParaRP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Scioto Co. Health Commissioner  declared Public Health Emergency &amp; formed the Scioto County Rx Drug Action Team</a:t>
            </a:r>
            <a:endParaRPr lang="en-US" sz="3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8580" indent="0">
              <a:lnSpc>
                <a:spcPct val="120000"/>
              </a:lnSpc>
              <a:buNone/>
            </a:pPr>
            <a:r>
              <a:rPr lang="en-US" sz="3400" b="1" i="1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ENGAGING THE COMMUNITY:</a:t>
            </a:r>
            <a:endParaRPr lang="en-US" sz="1700" dirty="0" smtClean="0">
              <a:solidFill>
                <a:srgbClr val="FFFF00"/>
              </a:solidFill>
            </a:endParaRP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Pill Mill Protests (Farewell Tour 2010)</a:t>
            </a: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“Be the Wall Against Drugs” campaign and SOLACE (Surviving Our Loss And Continuing Everyday) is born!</a:t>
            </a: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Ignited a community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evolt against occupation by criminal enterprises in the form of pill mills   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25095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March 2011 Scioto County is made “Ground Zero”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governor devil is runn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3678" b="-3678"/>
          <a:stretch>
            <a:fillRect/>
          </a:stretch>
        </p:blipFill>
        <p:spPr>
          <a:xfrm>
            <a:off x="5105400" y="1371600"/>
            <a:ext cx="3384550" cy="4844873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3733800" cy="4572000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4343400" cy="351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Farewell Tour 2010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30543" r="-30543"/>
          <a:stretch>
            <a:fillRect/>
          </a:stretch>
        </p:blipFill>
        <p:spPr>
          <a:xfrm>
            <a:off x="-76200" y="1143000"/>
            <a:ext cx="9366811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052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3962400" cy="2286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1">
                    <a:lumMod val="9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Engaging &amp; Educating</a:t>
            </a:r>
            <a:br>
              <a:rPr lang="en-US" sz="4800" b="1" dirty="0" smtClean="0">
                <a:solidFill>
                  <a:schemeClr val="tx1">
                    <a:lumMod val="95000"/>
                  </a:schemeClr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US" sz="4800" b="1" dirty="0" smtClean="0">
                <a:solidFill>
                  <a:schemeClr val="tx1">
                    <a:lumMod val="9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Our Youth</a:t>
            </a:r>
            <a:endParaRPr lang="en-US" sz="4800" b="1" dirty="0">
              <a:solidFill>
                <a:schemeClr val="tx1">
                  <a:lumMod val="95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38200" y="5029200"/>
            <a:ext cx="2209800" cy="1219200"/>
          </a:xfrm>
        </p:spPr>
        <p:txBody>
          <a:bodyPr>
            <a:normAutofit/>
          </a:bodyPr>
          <a:lstStyle/>
          <a:p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/>
          </a:p>
        </p:txBody>
      </p:sp>
      <p:pic>
        <p:nvPicPr>
          <p:cNvPr id="3074" name="Picture 2" descr="C:\Users\Jo\Desktop\34150_1318085437802_1400733533_30727702_341807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1"/>
            <a:ext cx="4099560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o\Desktop\July 2011 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76600"/>
            <a:ext cx="5479042" cy="3520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4800" y="2971800"/>
            <a:ext cx="29718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USDOJ-Operation Deliverance </a:t>
            </a:r>
            <a:r>
              <a:rPr lang="en-US" sz="3600" dirty="0" smtClean="0">
                <a:solidFill>
                  <a:schemeClr val="tx1"/>
                </a:solidFill>
              </a:rPr>
              <a:t>“</a:t>
            </a:r>
            <a:r>
              <a:rPr lang="en-US" sz="3600" i="1" u="sng" dirty="0" smtClean="0">
                <a:solidFill>
                  <a:schemeClr val="tx1"/>
                </a:solidFill>
              </a:rPr>
              <a:t>Independence Day” May 17, 2011 </a:t>
            </a:r>
            <a:endParaRPr lang="en-US" sz="3600" i="1" u="sng" dirty="0">
              <a:solidFill>
                <a:schemeClr val="tx1"/>
              </a:solidFill>
            </a:endParaRPr>
          </a:p>
        </p:txBody>
      </p:sp>
      <p:pic>
        <p:nvPicPr>
          <p:cNvPr id="10" name="Picture 9" descr="Clinic Raid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1508760"/>
            <a:ext cx="4870442" cy="283464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" name="Picture 11" descr="News 5-2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6600000">
            <a:off x="321830" y="2100988"/>
            <a:ext cx="2896840" cy="2151684"/>
          </a:xfrm>
          <a:prstGeom prst="rect">
            <a:avLst/>
          </a:prstGeom>
          <a:ln w="76200" cmpd="sng">
            <a:noFill/>
            <a:bevel/>
          </a:ln>
          <a:effectLst>
            <a:softEdge rad="31750"/>
          </a:effectLst>
        </p:spPr>
      </p:pic>
      <p:pic>
        <p:nvPicPr>
          <p:cNvPr id="14" name="Picture 13" descr="Lisa and horner hug celebrate mass clinic raids 502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4495800"/>
            <a:ext cx="3025079" cy="201168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Rectangle 2"/>
          <p:cNvSpPr/>
          <p:nvPr/>
        </p:nvSpPr>
        <p:spPr>
          <a:xfrm>
            <a:off x="4114800" y="4358641"/>
            <a:ext cx="477169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ea typeface="Arial Unicode MS" pitchFamily="34" charset="-128"/>
                <a:cs typeface="Arial Unicode MS" pitchFamily="34" charset="-128"/>
              </a:rPr>
              <a:t>Five 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physicians 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suspended, one 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pharmacist  suspended </a:t>
            </a:r>
            <a:endParaRPr lang="en-US" dirty="0">
              <a:ea typeface="Arial Unicode MS" pitchFamily="34" charset="-128"/>
              <a:cs typeface="Arial Unicode MS" pitchFamily="34" charset="-128"/>
            </a:endParaRPr>
          </a:p>
          <a:p>
            <a:pPr marL="171450" indent="-171450">
              <a:buFont typeface="Wingdings" pitchFamily="2" charset="2"/>
              <a:buChar char="Ø"/>
            </a:pPr>
            <a:endParaRPr lang="en-US" sz="800" dirty="0"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ea typeface="Arial Unicode MS" pitchFamily="34" charset="-128"/>
                <a:cs typeface="Arial Unicode MS" pitchFamily="34" charset="-128"/>
              </a:rPr>
              <a:t>One  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physician 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convicted 2011</a:t>
            </a:r>
          </a:p>
          <a:p>
            <a:pPr marL="171450" indent="-171450">
              <a:buFont typeface="Wingdings" pitchFamily="2" charset="2"/>
              <a:buChar char="Ø"/>
            </a:pPr>
            <a:endParaRPr lang="en-US" sz="800" dirty="0"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ea typeface="Arial Unicode MS" pitchFamily="34" charset="-128"/>
                <a:cs typeface="Arial Unicode MS" pitchFamily="34" charset="-128"/>
              </a:rPr>
              <a:t>Three 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clinic 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wners 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indicted  2011</a:t>
            </a:r>
          </a:p>
          <a:p>
            <a:pPr marL="171450" indent="-171450">
              <a:buFont typeface="Wingdings" pitchFamily="2" charset="2"/>
              <a:buChar char="Ø"/>
            </a:pPr>
            <a:endParaRPr lang="en-US" sz="800" dirty="0"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ea typeface="Arial Unicode MS" pitchFamily="34" charset="-128"/>
                <a:cs typeface="Arial Unicode MS" pitchFamily="34" charset="-128"/>
              </a:rPr>
              <a:t>90% reduction in Pill Mills achieved</a:t>
            </a:r>
          </a:p>
          <a:p>
            <a:r>
              <a:rPr lang="en-US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    by 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combined efforts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Twilight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3200</TotalTime>
  <Words>570</Words>
  <Application>Microsoft Macintosh PowerPoint</Application>
  <PresentationFormat>On-screen Show (4:3)</PresentationFormat>
  <Paragraphs>71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Concourse</vt:lpstr>
      <vt:lpstr>Twilight</vt:lpstr>
      <vt:lpstr>   Wes Workman        Kent Piatt          Leslie Cooper     10/31/89 – 4/22/08            7/20/80 – 8/28/00                 10/20/74 – 10/3/09</vt:lpstr>
      <vt:lpstr>SOLACE founded on April 20, 2010</vt:lpstr>
      <vt:lpstr>Scioto County Rankings 2010: the cold hard facts</vt:lpstr>
      <vt:lpstr>SOLACE puts a “face” to the drug epidemic</vt:lpstr>
      <vt:lpstr>“Taking Action”</vt:lpstr>
      <vt:lpstr>March 2011 Scioto County is made “Ground Zero”</vt:lpstr>
      <vt:lpstr>Farewell Tour 2010</vt:lpstr>
      <vt:lpstr>Engaging &amp; Educating Our Youth</vt:lpstr>
      <vt:lpstr>USDOJ-Operation Deliverance “Independence Day” May 17, 2011 </vt:lpstr>
      <vt:lpstr>Success! </vt:lpstr>
      <vt:lpstr> Faith Based</vt:lpstr>
      <vt:lpstr>Scioto County celebrates Last Pain Clinic CLOSED! Corporative effort between state and local law enforcement</vt:lpstr>
      <vt:lpstr> New precedent set in the state of Ohio If you do the crime you will do the time  </vt:lpstr>
      <vt:lpstr>Scioto County: Cold Hard Facts 2011 Shows Improvement!</vt:lpstr>
      <vt:lpstr>  </vt:lpstr>
      <vt:lpstr> SOLACE Statewide Expansion A priority of </vt:lpstr>
    </vt:vector>
  </TitlesOfParts>
  <Company>PCHD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 Prescription for Community Recovery”</dc:title>
  <dc:creator>PCHD</dc:creator>
  <cp:lastModifiedBy>Erin Winstanley</cp:lastModifiedBy>
  <cp:revision>149</cp:revision>
  <cp:lastPrinted>2012-04-19T23:00:39Z</cp:lastPrinted>
  <dcterms:created xsi:type="dcterms:W3CDTF">2012-11-07T22:20:13Z</dcterms:created>
  <dcterms:modified xsi:type="dcterms:W3CDTF">2012-11-07T22:22:00Z</dcterms:modified>
</cp:coreProperties>
</file>