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89" r:id="rId2"/>
    <p:sldId id="258" r:id="rId3"/>
    <p:sldId id="263" r:id="rId4"/>
    <p:sldId id="271" r:id="rId5"/>
    <p:sldId id="274" r:id="rId6"/>
    <p:sldId id="275" r:id="rId7"/>
    <p:sldId id="265" r:id="rId8"/>
    <p:sldId id="266" r:id="rId9"/>
    <p:sldId id="298" r:id="rId10"/>
    <p:sldId id="292" r:id="rId11"/>
    <p:sldId id="293" r:id="rId12"/>
    <p:sldId id="294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CCFF33"/>
    <a:srgbClr val="FFCCFF"/>
    <a:srgbClr val="33CCFF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39" autoAdjust="0"/>
  </p:normalViewPr>
  <p:slideViewPr>
    <p:cSldViewPr>
      <p:cViewPr varScale="1">
        <p:scale>
          <a:sx n="89" d="100"/>
          <a:sy n="89" d="100"/>
        </p:scale>
        <p:origin x="-8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manser\Desktop\data\My%20Documents\ICICA\Reports\Ratings%20Reports\ThermometerChartV2_1012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FF0000"/>
            </a:solidFill>
          </c:spPr>
          <c:dPt>
            <c:idx val="0"/>
            <c:spPr>
              <a:solidFill>
                <a:srgbClr val="F04D2C"/>
              </a:solidFill>
            </c:spPr>
          </c:dPt>
          <c:cat>
            <c:strRef>
              <c:f>Sheet1!$A$3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Sheet1!$B$3</c:f>
              <c:numCache>
                <c:formatCode>0%</c:formatCode>
                <c:ptCount val="1"/>
                <c:pt idx="0">
                  <c:v>0.53698074974670551</c:v>
                </c:pt>
              </c:numCache>
            </c:numRef>
          </c:val>
        </c:ser>
        <c:gapWidth val="0"/>
        <c:axId val="58568704"/>
        <c:axId val="58570240"/>
      </c:barChart>
      <c:catAx>
        <c:axId val="58568704"/>
        <c:scaling>
          <c:orientation val="minMax"/>
        </c:scaling>
        <c:delete val="1"/>
        <c:axPos val="b"/>
        <c:tickLblPos val="none"/>
        <c:crossAx val="58570240"/>
        <c:crosses val="autoZero"/>
        <c:auto val="1"/>
        <c:lblAlgn val="ctr"/>
        <c:lblOffset val="100"/>
      </c:catAx>
      <c:valAx>
        <c:axId val="58570240"/>
        <c:scaling>
          <c:orientation val="minMax"/>
          <c:max val="1"/>
          <c:min val="0"/>
        </c:scaling>
        <c:axPos val="l"/>
        <c:majorGridlines/>
        <c:numFmt formatCode="0%" sourceLinked="1"/>
        <c:minorTickMark val="in"/>
        <c:tickLblPos val="nextTo"/>
        <c:spPr>
          <a:ln>
            <a:solidFill>
              <a:schemeClr val="tx1"/>
            </a:solidFill>
          </a:ln>
        </c:spPr>
        <c:crossAx val="58568704"/>
        <c:crosses val="autoZero"/>
        <c:crossBetween val="between"/>
        <c:majorUnit val="0.1"/>
      </c:valAx>
      <c:spPr>
        <a:ln>
          <a:solidFill>
            <a:schemeClr val="tx1"/>
          </a:solidFill>
        </a:ln>
      </c:spPr>
    </c:plotArea>
    <c:plotVisOnly val="1"/>
  </c:chart>
  <c:spPr>
    <a:solidFill>
      <a:schemeClr val="accent1"/>
    </a:solidFill>
    <a:ln w="38100" cap="flat" cmpd="sng" algn="ctr">
      <a:solidFill>
        <a:schemeClr val="lt1"/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F14C0-12B7-4221-BE41-79A80EB1365B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BAB92-2A76-4781-9F06-4AA26D0A67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DFE0F-CA71-4908-A10A-32591774FFBE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87DEE-4FEF-4948-88E8-2448F6C3E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87DEE-4FEF-4948-88E8-2448F6C3ECA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87DEE-4FEF-4948-88E8-2448F6C3EC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87DEE-4FEF-4948-88E8-2448F6C3ECA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20E79A-1CD5-45EF-8AA4-71E20DEAEC82}" type="slidenum">
              <a:rPr lang="en-US"/>
              <a:pPr/>
              <a:t>4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Respondents were drawn from multiple levels of assessment within the structure of the clinical trial</a:t>
            </a:r>
          </a:p>
          <a:p>
            <a:r>
              <a:rPr lang="en-US"/>
              <a:t>Most Interviews were conducted in person and some by phone</a:t>
            </a:r>
          </a:p>
          <a:p>
            <a:r>
              <a:rPr lang="en-US"/>
              <a:t>Respondents were asked about their experiences related to the clinical trial, project implementation, and continued use of the intervention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Chi-square tests are used to test significance for 2x2.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T-tests are used to test differences between two means.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Test for Race: Fisher’s Exact Test (Alan suggested</a:t>
            </a:r>
            <a:r>
              <a:rPr lang="en-US" baseline="0" dirty="0" smtClean="0"/>
              <a:t> to use this)</a:t>
            </a: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Alan: Report p-values &gt; 0.10 to two decimals and p-values &lt; 0.10 to three</a:t>
            </a:r>
            <a:endParaRPr 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B484C6-CD84-45FF-84A2-6BABB96C2D0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Estimate, Confidence</a:t>
            </a:r>
            <a:r>
              <a:rPr lang="en-US" baseline="0" dirty="0" smtClean="0"/>
              <a:t> Interval, P-value are reported in each cell for simple regression model.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Example for Age: 0.021 is the expected difference for Proscribed Behavior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outcome that you might see between two individuals whose ages differ by one year.  Or 0.21 is the expected difference if their ages differ by 10 years.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Example</a:t>
            </a:r>
            <a:r>
              <a:rPr lang="en-US" baseline="0" dirty="0" smtClean="0"/>
              <a:t> for Gender: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males are averaging 0.64 higher than females on </a:t>
            </a:r>
            <a:r>
              <a:rPr lang="en-US" baseline="0" dirty="0" smtClean="0"/>
              <a:t>Proscribed Behavior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outcome.</a:t>
            </a:r>
          </a:p>
          <a:p>
            <a:pPr>
              <a:spcBef>
                <a:spcPct val="0"/>
              </a:spcBef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males are averaging 0.63 less than females on </a:t>
            </a:r>
            <a:r>
              <a:rPr lang="en-US" baseline="0" dirty="0" smtClean="0"/>
              <a:t>Empathy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outcome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0.098 less on Overall outcome.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</a:pPr>
            <a:r>
              <a:rPr lang="en-US" dirty="0" smtClean="0"/>
              <a:t>Example for Recovery: In recovery </a:t>
            </a:r>
            <a:r>
              <a:rPr lang="en-US" baseline="0" dirty="0" smtClean="0"/>
              <a:t>averaging 0.35 more on Proscribed behavior, 0.26 less in Empathy, 0.14 less in Overall.</a:t>
            </a: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Example for</a:t>
            </a:r>
            <a:r>
              <a:rPr lang="en-US" baseline="0" dirty="0" smtClean="0"/>
              <a:t> Caucasian: Caucasians are averaging 0.29 more than non-</a:t>
            </a:r>
            <a:r>
              <a:rPr lang="en-US" baseline="0" dirty="0" err="1" smtClean="0"/>
              <a:t>caucasians</a:t>
            </a:r>
            <a:r>
              <a:rPr lang="en-US" baseline="0" dirty="0" smtClean="0"/>
              <a:t> on Proscribed behavior </a:t>
            </a:r>
          </a:p>
          <a:p>
            <a:pPr>
              <a:spcBef>
                <a:spcPct val="0"/>
              </a:spcBef>
            </a:pPr>
            <a:r>
              <a:rPr lang="en-US" baseline="0" dirty="0" smtClean="0"/>
              <a:t>Caucasians are averaging 0.45 more than non-</a:t>
            </a:r>
            <a:r>
              <a:rPr lang="en-US" baseline="0" dirty="0" err="1" smtClean="0"/>
              <a:t>caucasians</a:t>
            </a:r>
            <a:r>
              <a:rPr lang="en-US" baseline="0" dirty="0" smtClean="0"/>
              <a:t> on Empathy, and 0.15 more on Overall. </a:t>
            </a:r>
            <a:endParaRPr lang="en-US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8CFE241-06C7-4CDE-927F-1F5C94F49B3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Goal Commitment</a:t>
            </a:r>
            <a:r>
              <a:rPr lang="en-US" baseline="0" dirty="0" smtClean="0"/>
              <a:t> remained related to proscribed behavior in analyses controlling for nesting within site</a:t>
            </a: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Estimate, Confidence</a:t>
            </a:r>
            <a:r>
              <a:rPr lang="en-US" baseline="0" dirty="0" smtClean="0"/>
              <a:t> Interval, P-value are reported in each cell for simple regression model. </a:t>
            </a:r>
          </a:p>
          <a:p>
            <a:pPr>
              <a:spcBef>
                <a:spcPct val="0"/>
              </a:spcBef>
            </a:pPr>
            <a:r>
              <a:rPr lang="en-US" baseline="0" dirty="0" smtClean="0"/>
              <a:t>Model: Proscribed = Age + Gender + General 12-step + Goal Commitment </a:t>
            </a:r>
          </a:p>
          <a:p>
            <a:pPr>
              <a:spcBef>
                <a:spcPct val="0"/>
              </a:spcBef>
            </a:pPr>
            <a:r>
              <a:rPr lang="en-US" baseline="0" dirty="0" smtClean="0"/>
              <a:t>Empathy = Age + Gender + General 12-step + Goal Commitment </a:t>
            </a:r>
          </a:p>
          <a:p>
            <a:pPr>
              <a:spcBef>
                <a:spcPct val="0"/>
              </a:spcBef>
            </a:pPr>
            <a:r>
              <a:rPr lang="en-US" baseline="0" dirty="0" smtClean="0"/>
              <a:t>Overall = Age + Gender + General 12-step + Goal Commitment </a:t>
            </a:r>
          </a:p>
          <a:p>
            <a:pPr>
              <a:spcBef>
                <a:spcPct val="0"/>
              </a:spcBef>
            </a:pPr>
            <a:r>
              <a:rPr lang="en-US" baseline="0" dirty="0" smtClean="0"/>
              <a:t>Gender: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males are averaging 0.57 higher than females on </a:t>
            </a:r>
            <a:r>
              <a:rPr lang="en-US" baseline="0" dirty="0" smtClean="0"/>
              <a:t>Proscribed Behavior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outcome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this model.</a:t>
            </a:r>
            <a:endParaRPr lang="en-US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8CFE241-06C7-4CDE-927F-1F5C94F49B3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520415-AA8E-4928-B8FF-6D981669E632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F513487-5A8A-4D1A-AA78-017734546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1219200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 smtClean="0"/>
              <a:t>The relationship of counselor-level variables to intervention adoption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362200" y="3505200"/>
            <a:ext cx="6172200" cy="2438400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70000"/>
              </a:lnSpc>
            </a:pPr>
            <a:r>
              <a:rPr lang="en-US" sz="2300" dirty="0" smtClean="0"/>
              <a:t>Joseph Guydish, Holly Fussell, Sarah Turcotte Manser,</a:t>
            </a:r>
          </a:p>
          <a:p>
            <a:pPr algn="ctr">
              <a:lnSpc>
                <a:spcPct val="170000"/>
              </a:lnSpc>
            </a:pPr>
            <a:r>
              <a:rPr lang="en-US" sz="2300" dirty="0" smtClean="0"/>
              <a:t> Lynn E. Kunkel, Mable Chan,  &amp; Dennis McCarty</a:t>
            </a:r>
          </a:p>
          <a:p>
            <a:pPr algn="ctr"/>
            <a:endParaRPr lang="en-US" sz="1600" dirty="0" smtClean="0"/>
          </a:p>
          <a:p>
            <a:pPr algn="ctr"/>
            <a:r>
              <a:rPr lang="en-US" sz="2300" dirty="0" smtClean="0"/>
              <a:t>AHSR 2010</a:t>
            </a:r>
          </a:p>
          <a:p>
            <a:pPr algn="ctr"/>
            <a:r>
              <a:rPr lang="en-US" sz="2300" dirty="0" smtClean="0"/>
              <a:t>Lexington, Kentucky</a:t>
            </a:r>
          </a:p>
          <a:p>
            <a:pPr algn="ctr"/>
            <a:endParaRPr lang="en-US" sz="1600" dirty="0" smtClean="0"/>
          </a:p>
          <a:p>
            <a:pPr algn="ctr"/>
            <a:endParaRPr lang="en-US" sz="1600" dirty="0" smtClean="0"/>
          </a:p>
          <a:p>
            <a:pPr algn="ctr"/>
            <a:r>
              <a:rPr lang="en-US" sz="1400" dirty="0" smtClean="0"/>
              <a:t>This work was supported by NIDA R01DA025600 and the Western States Research Node of the  NIDA Clinical Trials Network  (U10 DA015815</a:t>
            </a:r>
            <a:r>
              <a:rPr lang="en-US" sz="1100" dirty="0" smtClean="0"/>
              <a:t>)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990600"/>
          <a:ext cx="8610601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1"/>
                <a:gridCol w="2355654"/>
                <a:gridCol w="1690425"/>
                <a:gridCol w="1690425"/>
                <a:gridCol w="1426296"/>
              </a:tblGrid>
              <a:tr h="76200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STAGE-12</a:t>
                      </a:r>
                      <a:r>
                        <a:rPr lang="en-US" sz="1400" baseline="0" dirty="0" smtClean="0"/>
                        <a:t> Counselors 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n=29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Non-STAGE-12 Counselors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n=90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P-value</a:t>
                      </a:r>
                      <a:endParaRPr lang="en-US" sz="1400" dirty="0"/>
                    </a:p>
                  </a:txBody>
                  <a:tcPr anchor="ctr"/>
                </a:tc>
              </a:tr>
              <a:tr h="457200"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Mean (std)                                                        Age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52.0 (8.3)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47.4 (11.6)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0.051</a:t>
                      </a:r>
                      <a:endParaRPr lang="en-US" sz="1600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 gridSpan="2"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Years of Counseling Experience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12.3 (6.5)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10.6 (11.4)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0.30</a:t>
                      </a:r>
                      <a:endParaRPr lang="en-US" sz="1600" dirty="0"/>
                    </a:p>
                  </a:txBody>
                  <a:tcPr anchor="ctr"/>
                </a:tc>
              </a:tr>
              <a:tr h="457200"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Years of working at agency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6.5 (5.7)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6.2 (11.1)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0.90</a:t>
                      </a:r>
                      <a:endParaRPr lang="en-US" sz="1600" dirty="0"/>
                    </a:p>
                  </a:txBody>
                  <a:tcPr anchor="ctr"/>
                </a:tc>
              </a:tr>
              <a:tr h="457200">
                <a:tc gridSpan="2"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Years of formal education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16.6 (2.1)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15.8 (4.6)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0.19</a:t>
                      </a:r>
                      <a:endParaRPr lang="en-US" sz="1600" dirty="0"/>
                    </a:p>
                  </a:txBody>
                  <a:tcPr anchor="ctr"/>
                </a:tc>
              </a:tr>
              <a:tr h="457200"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General 12 step items</a:t>
                      </a:r>
                      <a:r>
                        <a:rPr lang="en-US" sz="1400" baseline="0" dirty="0" smtClean="0"/>
                        <a:t> scale</a:t>
                      </a:r>
                      <a:endParaRPr lang="en-US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9.0</a:t>
                      </a:r>
                      <a:r>
                        <a:rPr lang="en-US" sz="1600" baseline="0" dirty="0" smtClean="0"/>
                        <a:t> (1.0)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8.19 (1.6)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0.001</a:t>
                      </a:r>
                      <a:endParaRPr lang="en-US" sz="1600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Goal</a:t>
                      </a:r>
                      <a:r>
                        <a:rPr lang="en-US" sz="1400" baseline="0" dirty="0" smtClean="0"/>
                        <a:t> commitment scale</a:t>
                      </a:r>
                      <a:endParaRPr lang="en-US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4.2</a:t>
                      </a:r>
                      <a:r>
                        <a:rPr lang="en-US" sz="1600" baseline="0" dirty="0" smtClean="0"/>
                        <a:t> (0.6)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4.0 (0.6)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0.032</a:t>
                      </a:r>
                      <a:endParaRPr lang="en-US" sz="1600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 gridSpan="2"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N(%)                                                               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Recovery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15 (52%)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35 (39%)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0.25</a:t>
                      </a:r>
                      <a:endParaRPr lang="en-US" sz="1600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Gender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Female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21 (72%)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65 (72%)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0.82</a:t>
                      </a:r>
                      <a:endParaRPr lang="en-US" sz="1600" dirty="0"/>
                    </a:p>
                  </a:txBody>
                  <a:tcPr anchor="ctr"/>
                </a:tc>
              </a:tr>
              <a:tr h="365760">
                <a:tc rowSpan="3"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Race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African American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 (17%)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17 (19%)</a:t>
                      </a:r>
                      <a:endParaRPr lang="en-US" sz="16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1.0</a:t>
                      </a:r>
                      <a:endParaRPr lang="en-US" sz="1600" dirty="0"/>
                    </a:p>
                  </a:txBody>
                  <a:tcPr anchor="ctr"/>
                </a:tc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Caucasian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21 (72%)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63 (70%)</a:t>
                      </a: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Others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 (7%)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7(8%)</a:t>
                      </a: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18" name="TextBox 5"/>
          <p:cNvSpPr txBox="1">
            <a:spLocks noChangeArrowheads="1"/>
          </p:cNvSpPr>
          <p:nvPr/>
        </p:nvSpPr>
        <p:spPr bwMode="auto">
          <a:xfrm>
            <a:off x="304800" y="152400"/>
            <a:ext cx="822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Descriptive Statistics for STAGE-12 counselors as compared to non-STAGE-12 counselors in survey data (n=119)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381000" y="152400"/>
            <a:ext cx="822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Simple Regression 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Models (n=29</a:t>
            </a:r>
            <a:r>
              <a:rPr lang="en-US" dirty="0" smtClean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): Baseline variables predicting fidelity outcomes </a:t>
            </a:r>
            <a:endParaRPr lang="en-US" dirty="0">
              <a:solidFill>
                <a:schemeClr val="tx2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533397"/>
          <a:ext cx="8305800" cy="617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1939"/>
                <a:gridCol w="1861287"/>
                <a:gridCol w="1861287"/>
                <a:gridCol w="1861287"/>
              </a:tblGrid>
              <a:tr h="3684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Proscribed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Empathy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Overall</a:t>
                      </a:r>
                      <a:endParaRPr lang="en-US" dirty="0"/>
                    </a:p>
                  </a:txBody>
                  <a:tcPr anchor="ctr"/>
                </a:tc>
              </a:tr>
              <a:tr h="644857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0.021 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-0.012, 0.053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0.20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-0.0039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(-0.053, 0.045)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0.87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-0.020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(-0.060, 0.020)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0.31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44857">
                <a:tc>
                  <a:txBody>
                    <a:bodyPr/>
                    <a:lstStyle/>
                    <a:p>
                      <a:r>
                        <a:rPr lang="en-US" dirty="0" smtClean="0"/>
                        <a:t>Years of counseling experience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-0.0042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(-0.047,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0.039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0.84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0.012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(-0.051, 0.075)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0.69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0.011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(-0.041, 0.063)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0.66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44857">
                <a:tc>
                  <a:txBody>
                    <a:bodyPr/>
                    <a:lstStyle/>
                    <a:p>
                      <a:r>
                        <a:rPr lang="en-US" dirty="0" smtClean="0"/>
                        <a:t>Years</a:t>
                      </a:r>
                      <a:r>
                        <a:rPr lang="en-US" baseline="0" dirty="0" smtClean="0"/>
                        <a:t> of working at agency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-0.0027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(-0.052,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0.046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0.91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0.0071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(-0.065, 0.079)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0.84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0.015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(-0.044, 0.075)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0.60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44857">
                <a:tc>
                  <a:txBody>
                    <a:bodyPr/>
                    <a:lstStyle/>
                    <a:p>
                      <a:r>
                        <a:rPr lang="en-US" dirty="0" smtClean="0"/>
                        <a:t>Years of formal education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-0.061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(-0.19, 0.070)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0.35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0.063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(-0.13, 0.26)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0.51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0.098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(-0.059, 0.26)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0.21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44857"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0.64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-0.013, 1.30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0.0543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-0.63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(-1.63, 0.37)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0.20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-0.75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(-1.53, 0.025)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0.057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44857">
                <a:tc>
                  <a:txBody>
                    <a:bodyPr/>
                    <a:lstStyle/>
                    <a:p>
                      <a:r>
                        <a:rPr lang="en-US" dirty="0" smtClean="0"/>
                        <a:t>Recovery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0.35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(-0.20, 0.90)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0.21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-0.26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(-1.053, 0.54)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0.51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-0.14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(-0.82, 0.53)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0.66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44857">
                <a:tc>
                  <a:txBody>
                    <a:bodyPr/>
                    <a:lstStyle/>
                    <a:p>
                      <a:r>
                        <a:rPr lang="en-US" dirty="0" smtClean="0"/>
                        <a:t>Caucasian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0.29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(-0.32, 0.89)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0.34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0.45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(-0.44, 1.33)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0.31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0.15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(-0.60, 0.89)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0.69</a:t>
                      </a:r>
                    </a:p>
                  </a:txBody>
                  <a:tcPr anchor="ctr"/>
                </a:tc>
              </a:tr>
              <a:tr h="644857">
                <a:tc>
                  <a:txBody>
                    <a:bodyPr/>
                    <a:lstStyle/>
                    <a:p>
                      <a:r>
                        <a:rPr lang="en-US" dirty="0" smtClean="0"/>
                        <a:t>General 12-step </a:t>
                      </a:r>
                    </a:p>
                    <a:p>
                      <a:r>
                        <a:rPr lang="en-US" dirty="0" smtClean="0"/>
                        <a:t>Scale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0.078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(-0.19, 0.35)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0.56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-0.24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(-0.63, 0.15)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0.22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-0.22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(-0.54, 0.10)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0.18</a:t>
                      </a:r>
                    </a:p>
                  </a:txBody>
                  <a:tcPr anchor="ctr"/>
                </a:tc>
              </a:tr>
              <a:tr h="644857">
                <a:tc>
                  <a:txBody>
                    <a:bodyPr/>
                    <a:lstStyle/>
                    <a:p>
                      <a:r>
                        <a:rPr lang="en-US" dirty="0" smtClean="0"/>
                        <a:t>Goal Commitment Scale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-0.48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(-0.93, -0.035)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0.0356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0.25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(-0.45, 0.95)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0.47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0.17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(-0.42, 0.75)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0.56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381000" y="304800"/>
            <a:ext cx="822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Regression 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Models (n=29</a:t>
            </a:r>
            <a:r>
              <a:rPr lang="en-US" dirty="0" smtClean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): Baseline variables predicting fidelity outcomes </a:t>
            </a:r>
            <a:endParaRPr lang="en-US" dirty="0">
              <a:solidFill>
                <a:schemeClr val="tx2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762000"/>
          <a:ext cx="8595360" cy="5181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320"/>
                <a:gridCol w="2011680"/>
                <a:gridCol w="2011680"/>
                <a:gridCol w="2011680"/>
              </a:tblGrid>
              <a:tr h="6347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Proscribed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Empathy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Overall</a:t>
                      </a:r>
                      <a:endParaRPr lang="en-US" dirty="0"/>
                    </a:p>
                  </a:txBody>
                  <a:tcPr anchor="ctr"/>
                </a:tc>
              </a:tr>
              <a:tr h="1136708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0.0050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-0.029, 0.039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dirty="0" smtClean="0"/>
                        <a:t>0.76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0.023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-0.032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0.078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dirty="0" smtClean="0"/>
                        <a:t>0.39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0.0017</a:t>
                      </a:r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-0.042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0.045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0.94</a:t>
                      </a:r>
                      <a:endParaRPr lang="en-US" sz="1800" dirty="0"/>
                    </a:p>
                  </a:txBody>
                  <a:tcPr anchor="ctr"/>
                </a:tc>
              </a:tr>
              <a:tr h="1136708"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0.57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-0.070, 1.22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dirty="0" smtClean="0"/>
                        <a:t>0.0780</a:t>
                      </a:r>
                      <a:endParaRPr lang="en-US" sz="1800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-0.53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-1.59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0.52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dirty="0" smtClean="0"/>
                        <a:t>0.31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-0.62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-1.45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0.21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  <a:endParaRPr lang="en-US" sz="1800" dirty="0"/>
                    </a:p>
                  </a:txBody>
                  <a:tcPr anchor="ctr"/>
                </a:tc>
              </a:tr>
              <a:tr h="1136708">
                <a:tc>
                  <a:txBody>
                    <a:bodyPr/>
                    <a:lstStyle/>
                    <a:p>
                      <a:r>
                        <a:rPr lang="en-US" dirty="0" smtClean="0"/>
                        <a:t>General 12-step </a:t>
                      </a:r>
                    </a:p>
                    <a:p>
                      <a:r>
                        <a:rPr lang="en-US" dirty="0" smtClean="0"/>
                        <a:t>Scale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0.13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-0.17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0.43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dirty="0" smtClean="0"/>
                        <a:t>0.37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-0.38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-0.87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0.11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0.12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-0.25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-0.63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0.20</a:t>
                      </a:r>
                      <a:endParaRPr lang="en-US" sz="1800" dirty="0" smtClean="0"/>
                    </a:p>
                  </a:txBody>
                  <a:tcPr anchor="ctr"/>
                </a:tc>
              </a:tr>
              <a:tr h="1136708">
                <a:tc>
                  <a:txBody>
                    <a:bodyPr/>
                    <a:lstStyle/>
                    <a:p>
                      <a:r>
                        <a:rPr lang="en-US" dirty="0" smtClean="0"/>
                        <a:t>Goal Commitment Scale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-0.60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-1.077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-0.13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dirty="0" smtClean="0"/>
                        <a:t>0.0150*</a:t>
                      </a:r>
                      <a:endParaRPr lang="en-US" sz="1800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0.59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-0.19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1.36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0.43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-0.18</a:t>
                      </a:r>
                      <a:r>
                        <a:rPr lang="en-US" sz="1800" dirty="0" smtClean="0"/>
                        <a:t>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1.040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0.16</a:t>
                      </a:r>
                      <a:endParaRPr lang="en-US" sz="18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4800" y="6096000"/>
            <a:ext cx="3581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*significant at 0.05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248400" y="1676400"/>
            <a:ext cx="2247902" cy="4152900"/>
            <a:chOff x="0" y="0"/>
            <a:chExt cx="2047875" cy="4533900"/>
          </a:xfrm>
        </p:grpSpPr>
        <p:graphicFrame>
          <p:nvGraphicFramePr>
            <p:cNvPr id="8" name="Chart 7"/>
            <p:cNvGraphicFramePr/>
            <p:nvPr/>
          </p:nvGraphicFramePr>
          <p:xfrm>
            <a:off x="0" y="0"/>
            <a:ext cx="1304924" cy="45339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9" name="TextBox 2"/>
            <p:cNvSpPr txBox="1"/>
            <p:nvPr/>
          </p:nvSpPr>
          <p:spPr>
            <a:xfrm>
              <a:off x="257175" y="1143000"/>
              <a:ext cx="1181100" cy="73342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fld id="{2D7E49E9-E7BD-4740-97BB-051C2686D2F0}" type="TxLink">
                <a:rPr lang="en-US" sz="2400" b="1" cap="none" spc="0">
                  <a:ln w="1905">
                    <a:solidFill>
                      <a:sysClr val="windowText" lastClr="000000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pPr algn="ctr"/>
                <a:t>54%</a:t>
              </a:fld>
              <a:endParaRPr lang="en-US" sz="2400" b="1" cap="none" spc="0" dirty="0">
                <a:ln w="1905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10" name="TextBox 3"/>
            <p:cNvSpPr txBox="1"/>
            <p:nvPr/>
          </p:nvSpPr>
          <p:spPr>
            <a:xfrm rot="-1020000">
              <a:off x="19050" y="2609851"/>
              <a:ext cx="2028825" cy="7143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b="1" cap="none" spc="0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Progress</a:t>
              </a:r>
              <a:r>
                <a:rPr lang="en-US" sz="1800" b="1" cap="none" spc="0" baseline="0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 towards completion</a:t>
              </a:r>
              <a:endParaRPr lang="en-US" sz="18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371600" y="3810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Summary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1752600"/>
            <a:ext cx="5181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STAGE 12 counselors older, + 12 step attitudes, higher goal commitment</a:t>
            </a:r>
          </a:p>
          <a:p>
            <a:pPr marL="342900" indent="-342900"/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>
              <a:buAutoNum type="arabicPeriod" startAt="2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For 12 step counselors</a:t>
            </a:r>
          </a:p>
          <a:p>
            <a:pPr marL="342900" indent="-342900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     Women had lower proscribed behaviors</a:t>
            </a:r>
          </a:p>
          <a:p>
            <a:pPr marL="342900" indent="-342900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      and higher overall </a:t>
            </a:r>
            <a:r>
              <a:rPr lang="en-US" smtClean="0">
                <a:solidFill>
                  <a:schemeClr val="accent2">
                    <a:lumMod val="50000"/>
                  </a:schemeClr>
                </a:solidFill>
              </a:rPr>
              <a:t>fidelity </a:t>
            </a:r>
            <a:r>
              <a:rPr lang="en-US" smtClean="0">
                <a:solidFill>
                  <a:schemeClr val="accent2">
                    <a:lumMod val="50000"/>
                  </a:schemeClr>
                </a:solidFill>
              </a:rPr>
              <a:t>implementation</a:t>
            </a: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/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>
              <a:buAutoNum type="arabicPeriod" startAt="3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In regression predicting implementation:</a:t>
            </a:r>
          </a:p>
          <a:p>
            <a:pPr marL="342900" indent="-342900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    Goal Commitment, gender predict proscribed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beh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Adoption of Evidence-Based Practices (EBPs)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Century Schoolbook" pitchFamily="18" charset="0"/>
              <a:buChar char="●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One goal of  the CTN is to translate EBPs shown to be effective into clinical practice</a:t>
            </a:r>
          </a:p>
          <a:p>
            <a:pPr>
              <a:lnSpc>
                <a:spcPct val="200000"/>
              </a:lnSpc>
              <a:buFont typeface="Century Schoolbook" pitchFamily="18" charset="0"/>
              <a:buChar char="●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EBPs are tested in multi-site clinical trials</a:t>
            </a:r>
          </a:p>
          <a:p>
            <a:pPr>
              <a:lnSpc>
                <a:spcPct val="200000"/>
              </a:lnSpc>
              <a:buFont typeface="Century Schoolbook" pitchFamily="18" charset="0"/>
              <a:buChar char="●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Clinicians and supervisors trained</a:t>
            </a:r>
          </a:p>
          <a:p>
            <a:pPr>
              <a:lnSpc>
                <a:spcPct val="200000"/>
              </a:lnSpc>
              <a:buFont typeface="Century Schoolbook" pitchFamily="18" charset="0"/>
              <a:buChar char="●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Opportunity to try a new intervention</a:t>
            </a:r>
          </a:p>
          <a:p>
            <a:pPr>
              <a:lnSpc>
                <a:spcPct val="200000"/>
              </a:lnSpc>
              <a:buFont typeface="Century Schoolbook" pitchFamily="18" charset="0"/>
              <a:buChar char="●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What happens to the EBP once the trial ends?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Spaceship RCT</a:t>
            </a:r>
          </a:p>
        </p:txBody>
      </p:sp>
      <p:sp>
        <p:nvSpPr>
          <p:cNvPr id="3075" name="Oval 3"/>
          <p:cNvSpPr>
            <a:spLocks noChangeArrowheads="1"/>
          </p:cNvSpPr>
          <p:nvPr/>
        </p:nvSpPr>
        <p:spPr bwMode="auto">
          <a:xfrm>
            <a:off x="2819400" y="1219200"/>
            <a:ext cx="3581400" cy="1524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" charset="0"/>
              </a:rPr>
              <a:t>Clinical Trial</a:t>
            </a:r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1447800" y="2743200"/>
            <a:ext cx="15240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Resources</a:t>
            </a:r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6553200" y="2590800"/>
            <a:ext cx="15240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Adherence</a:t>
            </a:r>
            <a:endParaRPr lang="en-US" sz="18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2438400" y="2362200"/>
            <a:ext cx="609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V="1">
            <a:off x="4038600" y="2743200"/>
            <a:ext cx="76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H="1" flipV="1">
            <a:off x="5334000" y="26670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H="1" flipV="1">
            <a:off x="6096000" y="2438400"/>
            <a:ext cx="685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57200" y="4876800"/>
            <a:ext cx="8229600" cy="152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2590800" y="5410200"/>
            <a:ext cx="12192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1C1E18"/>
                </a:solidFill>
                <a:latin typeface="Arial Black" pitchFamily="34" charset="0"/>
              </a:rPr>
              <a:t>Admin</a:t>
            </a:r>
            <a:endParaRPr lang="en-US" dirty="0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2209800" y="3810000"/>
            <a:ext cx="0" cy="106680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743200" y="48768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Arial Black" pitchFamily="34" charset="0"/>
              </a:rPr>
              <a:t>	</a:t>
            </a:r>
            <a:r>
              <a:rPr lang="en-US" sz="2800">
                <a:solidFill>
                  <a:srgbClr val="1C1E18"/>
                </a:solidFill>
                <a:latin typeface="Arial" charset="0"/>
              </a:rPr>
              <a:t>Setting</a:t>
            </a:r>
            <a:endParaRPr lang="en-US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4495800" y="4191000"/>
            <a:ext cx="1828800" cy="114300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6172200" y="4267200"/>
            <a:ext cx="533400" cy="91440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flipH="1">
            <a:off x="7162800" y="3657600"/>
            <a:ext cx="152400" cy="152400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4114800" y="5410200"/>
            <a:ext cx="1066800" cy="762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Usual 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Staff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091" name="Picture 19" descr="z3cvutat[1]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924800" y="533400"/>
            <a:ext cx="838200" cy="741363"/>
          </a:xfrm>
          <a:noFill/>
          <a:ln/>
        </p:spPr>
      </p:pic>
      <p:sp>
        <p:nvSpPr>
          <p:cNvPr id="3092" name="Oval 20"/>
          <p:cNvSpPr>
            <a:spLocks noChangeArrowheads="1"/>
          </p:cNvSpPr>
          <p:nvPr/>
        </p:nvSpPr>
        <p:spPr bwMode="auto">
          <a:xfrm>
            <a:off x="3276600" y="3352800"/>
            <a:ext cx="13716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Training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93" name="Oval 21"/>
          <p:cNvSpPr>
            <a:spLocks noChangeArrowheads="1"/>
          </p:cNvSpPr>
          <p:nvPr/>
        </p:nvSpPr>
        <p:spPr bwMode="auto">
          <a:xfrm>
            <a:off x="4876800" y="3276600"/>
            <a:ext cx="16764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Intervention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533400" y="5334000"/>
            <a:ext cx="1905000" cy="838200"/>
          </a:xfrm>
          <a:prstGeom prst="hexagon">
            <a:avLst>
              <a:gd name="adj" fmla="val 56818"/>
              <a:gd name="vf" fmla="val 115470"/>
            </a:avLst>
          </a:prstGeom>
          <a:solidFill>
            <a:srgbClr val="DEFF9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Arial Black" pitchFamily="34" charset="0"/>
              </a:rPr>
              <a:t>Motivations</a:t>
            </a:r>
          </a:p>
          <a:p>
            <a:pPr algn="ctr"/>
            <a:r>
              <a:rPr lang="en-US" sz="1800" dirty="0">
                <a:latin typeface="Arial Black" pitchFamily="34" charset="0"/>
              </a:rPr>
              <a:t>Interests</a:t>
            </a:r>
            <a:endParaRPr lang="en-US" dirty="0"/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5486400" y="5486400"/>
            <a:ext cx="1447800" cy="6858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 Black" pitchFamily="34" charset="0"/>
              </a:rPr>
              <a:t>Supervisor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000"/>
                            </p:stCondLst>
                            <p:childTnLst>
                              <p:par>
                                <p:cTn id="6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3000"/>
                            </p:stCondLst>
                            <p:childTnLst>
                              <p:par>
                                <p:cTn id="6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000"/>
                            </p:stCondLst>
                            <p:childTnLst>
                              <p:par>
                                <p:cTn id="7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20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0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200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2000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000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20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200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200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200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200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2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2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2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2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20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3075" grpId="1" animBg="1"/>
      <p:bldP spid="3076" grpId="0" animBg="1"/>
      <p:bldP spid="3076" grpId="1" animBg="1"/>
      <p:bldP spid="3077" grpId="0" animBg="1"/>
      <p:bldP spid="3077" grpId="1" animBg="1"/>
      <p:bldP spid="3078" grpId="0" animBg="1"/>
      <p:bldP spid="3078" grpId="1" animBg="1"/>
      <p:bldP spid="3079" grpId="0" animBg="1"/>
      <p:bldP spid="3079" grpId="1" animBg="1"/>
      <p:bldP spid="3080" grpId="0" animBg="1"/>
      <p:bldP spid="3080" grpId="1" animBg="1"/>
      <p:bldP spid="3081" grpId="0" animBg="1"/>
      <p:bldP spid="3081" grpId="1" animBg="1"/>
      <p:bldP spid="3085" grpId="0" animBg="1"/>
      <p:bldP spid="3085" grpId="1" animBg="1"/>
      <p:bldP spid="3087" grpId="0" animBg="1"/>
      <p:bldP spid="3087" grpId="1" animBg="1"/>
      <p:bldP spid="3088" grpId="0" animBg="1"/>
      <p:bldP spid="3088" grpId="1" animBg="1"/>
      <p:bldP spid="3089" grpId="0" animBg="1"/>
      <p:bldP spid="3089" grpId="1" animBg="1"/>
      <p:bldP spid="3092" grpId="0" animBg="1"/>
      <p:bldP spid="3092" grpId="1" animBg="1"/>
      <p:bldP spid="3093" grpId="0" animBg="1"/>
      <p:bldP spid="309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0200" y="2895600"/>
            <a:ext cx="5619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Matrix Clinical Trial Interviews (n=42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</a:endParaRPr>
          </a:p>
          <a:p>
            <a:endParaRPr lang="en-US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10478" name="Group 238"/>
          <p:cNvGraphicFramePr>
            <a:graphicFrameLocks noGrp="1"/>
          </p:cNvGraphicFramePr>
          <p:nvPr/>
        </p:nvGraphicFramePr>
        <p:xfrm>
          <a:off x="1600200" y="3276600"/>
          <a:ext cx="4038601" cy="2926080"/>
        </p:xfrm>
        <a:graphic>
          <a:graphicData uri="http://schemas.openxmlformats.org/drawingml/2006/table">
            <a:tbl>
              <a:tblPr/>
              <a:tblGrid>
                <a:gridCol w="3276316"/>
                <a:gridCol w="762285"/>
              </a:tblGrid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Intervention Designer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Clinical Trial Funder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Steering Committee Member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Coordinating Center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Site Principal Investigator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7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Site Evaluator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Clinic Director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Clinical Staff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38" name="Rectangle 98"/>
          <p:cNvSpPr>
            <a:spLocks noChangeArrowheads="1"/>
          </p:cNvSpPr>
          <p:nvPr/>
        </p:nvSpPr>
        <p:spPr bwMode="auto">
          <a:xfrm>
            <a:off x="1524000" y="3183086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dirty="0">
                <a:latin typeface="Times New Roman" pitchFamily="18" charset="0"/>
                <a:cs typeface="Times New Roman" pitchFamily="18" charset="0"/>
              </a:rPr>
            </a:b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16" name="Text Box 276"/>
          <p:cNvSpPr txBox="1">
            <a:spLocks noChangeArrowheads="1"/>
          </p:cNvSpPr>
          <p:nvPr/>
        </p:nvSpPr>
        <p:spPr bwMode="auto">
          <a:xfrm>
            <a:off x="6019800" y="3429000"/>
            <a:ext cx="1600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Interviews were completed 2-12 months after treatment phase completion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381001"/>
            <a:ext cx="7239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Adoption of Matrix Following Clinical Trial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Adoption of  Matrix at 8 clinics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Qualitative interviews at multiple levels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 Transcribed and coded</a:t>
            </a:r>
          </a:p>
          <a:p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95398" y="2590801"/>
          <a:ext cx="6477000" cy="1440152"/>
        </p:xfrm>
        <a:graphic>
          <a:graphicData uri="http://schemas.openxmlformats.org/drawingml/2006/table">
            <a:tbl>
              <a:tblPr/>
              <a:tblGrid>
                <a:gridCol w="1030432"/>
                <a:gridCol w="1251238"/>
                <a:gridCol w="1030432"/>
                <a:gridCol w="1104034"/>
                <a:gridCol w="1030432"/>
                <a:gridCol w="1030432"/>
              </a:tblGrid>
              <a:tr h="9905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Opportunity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No Adoption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Counselor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Adoption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Partial Adoption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Times New Roman"/>
                        </a:rPr>
                        <a:t>Adoption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4495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Times New Roman"/>
                        </a:rPr>
                        <a:t>Clinics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47800" y="457200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Adoption of Matrix at Clinic Sites</a:t>
            </a: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95400" y="5410200"/>
            <a:ext cx="67056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chemeClr val="accent2">
                    <a:lumMod val="50000"/>
                  </a:schemeClr>
                </a:solidFill>
              </a:rPr>
              <a:t>Guydish, J.,</a:t>
            </a:r>
            <a:r>
              <a:rPr lang="en-US" sz="11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accent2">
                    <a:lumMod val="50000"/>
                  </a:schemeClr>
                </a:solidFill>
              </a:rPr>
              <a:t>Turcotte</a:t>
            </a:r>
            <a:r>
              <a:rPr lang="en-US" sz="1100" dirty="0" smtClean="0">
                <a:solidFill>
                  <a:schemeClr val="accent2">
                    <a:lumMod val="50000"/>
                  </a:schemeClr>
                </a:solidFill>
              </a:rPr>
              <a:t> Manser, S., Jessup, M., Tajima, B., Sears, C., &amp; </a:t>
            </a:r>
            <a:r>
              <a:rPr lang="en-US" sz="1100" dirty="0" err="1" smtClean="0">
                <a:solidFill>
                  <a:schemeClr val="accent2">
                    <a:lumMod val="50000"/>
                  </a:schemeClr>
                </a:solidFill>
              </a:rPr>
              <a:t>Montini</a:t>
            </a:r>
            <a:r>
              <a:rPr lang="en-US" sz="1100" dirty="0" smtClean="0">
                <a:solidFill>
                  <a:schemeClr val="accent2">
                    <a:lumMod val="50000"/>
                  </a:schemeClr>
                </a:solidFill>
              </a:rPr>
              <a:t>, T.  (2005) Multi-level assessment protocol (MAP) for adoption in multi-site clinical trials, </a:t>
            </a:r>
            <a:r>
              <a:rPr lang="en-US" sz="1100" u="sng" dirty="0" smtClean="0">
                <a:solidFill>
                  <a:schemeClr val="accent2">
                    <a:lumMod val="50000"/>
                  </a:schemeClr>
                </a:solidFill>
              </a:rPr>
              <a:t>Journal of Drug Issues. </a:t>
            </a:r>
            <a:r>
              <a:rPr lang="en-US" sz="1100" dirty="0" smtClean="0">
                <a:solidFill>
                  <a:schemeClr val="accent2">
                    <a:lumMod val="50000"/>
                  </a:schemeClr>
                </a:solidFill>
              </a:rPr>
              <a:t>35, 529-546.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19200" y="1524000"/>
          <a:ext cx="6400804" cy="2821893"/>
        </p:xfrm>
        <a:graphic>
          <a:graphicData uri="http://schemas.openxmlformats.org/drawingml/2006/table">
            <a:tbl>
              <a:tblPr/>
              <a:tblGrid>
                <a:gridCol w="1018310"/>
                <a:gridCol w="1236518"/>
                <a:gridCol w="1018310"/>
                <a:gridCol w="1091046"/>
                <a:gridCol w="1018310"/>
                <a:gridCol w="1018310"/>
              </a:tblGrid>
              <a:tr h="1145493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Organizational</a:t>
                      </a:r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1145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Opportunity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 Adoption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Counselor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(Toolbox)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Adoption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Partial Adoption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Adoption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53090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Clinics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47800" y="609600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Adoption of MI/MET at Clinic Sites</a:t>
            </a: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5029200"/>
            <a:ext cx="64770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chemeClr val="accent2">
                    <a:lumMod val="50000"/>
                  </a:schemeClr>
                </a:solidFill>
              </a:rPr>
              <a:t>Guydish, J.,  Jessup, M., Tajima, B., </a:t>
            </a:r>
            <a:r>
              <a:rPr lang="en-US" sz="1100" dirty="0" err="1" smtClean="0">
                <a:solidFill>
                  <a:schemeClr val="accent2">
                    <a:lumMod val="50000"/>
                  </a:schemeClr>
                </a:solidFill>
              </a:rPr>
              <a:t>Turcotte</a:t>
            </a:r>
            <a:r>
              <a:rPr lang="en-US" sz="1100" dirty="0" smtClean="0">
                <a:solidFill>
                  <a:schemeClr val="accent2">
                    <a:lumMod val="50000"/>
                  </a:schemeClr>
                </a:solidFill>
              </a:rPr>
              <a:t> Manser, S. (2010) Adoption of Motivational Interviewing and Motivational  Enhancement Therapy following clinical trials.  </a:t>
            </a:r>
            <a:r>
              <a:rPr lang="en-US" sz="1100" u="sng" dirty="0" smtClean="0">
                <a:solidFill>
                  <a:schemeClr val="accent2">
                    <a:lumMod val="50000"/>
                  </a:schemeClr>
                </a:solidFill>
              </a:rPr>
              <a:t>Journal of Psychoactive Drugs</a:t>
            </a:r>
            <a:r>
              <a:rPr lang="en-US" sz="1100" dirty="0" smtClean="0">
                <a:solidFill>
                  <a:schemeClr val="accent2">
                    <a:lumMod val="50000"/>
                  </a:schemeClr>
                </a:solidFill>
              </a:rPr>
              <a:t>, 6, 215-226.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67600" cy="884238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CTN 0031 STAGE-12:</a:t>
            </a:r>
            <a:br>
              <a:rPr lang="en-US" sz="2400" dirty="0" smtClean="0"/>
            </a:br>
            <a:r>
              <a:rPr lang="en-US" sz="2400" dirty="0" smtClean="0"/>
              <a:t>Stimulant Abuser Groups to Engage in 12-Step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Century Schoolbook" pitchFamily="18" charset="0"/>
              <a:buChar char="●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Twelve Step Facilitation</a:t>
            </a:r>
          </a:p>
          <a:p>
            <a:pPr>
              <a:lnSpc>
                <a:spcPct val="200000"/>
              </a:lnSpc>
              <a:buFont typeface="Century Schoolbook" pitchFamily="18" charset="0"/>
              <a:buChar char="●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10 sites</a:t>
            </a:r>
          </a:p>
          <a:p>
            <a:pPr>
              <a:lnSpc>
                <a:spcPct val="200000"/>
              </a:lnSpc>
              <a:buFont typeface="Century Schoolbook" pitchFamily="18" charset="0"/>
              <a:buChar char="●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Stimulant Users</a:t>
            </a:r>
          </a:p>
          <a:p>
            <a:pPr>
              <a:lnSpc>
                <a:spcPct val="200000"/>
              </a:lnSpc>
              <a:buFont typeface="Century Schoolbook" pitchFamily="18" charset="0"/>
              <a:buChar char="●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5 group sessions and 3 individual sessions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/>
              <a:t>Relationships in Translational Research, Aligned with Stage -12 Clinical Trial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28600" y="2133600"/>
            <a:ext cx="2133600" cy="457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Pre-STAGE 12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590800" y="2133600"/>
            <a:ext cx="35052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During STAGE </a:t>
            </a:r>
            <a:r>
              <a:rPr lang="en-US" dirty="0">
                <a:solidFill>
                  <a:schemeClr val="bg1"/>
                </a:solidFill>
              </a:rPr>
              <a:t>12 Study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6477000" y="2133600"/>
            <a:ext cx="2209800" cy="457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Post STAGE 12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8600" y="2819400"/>
            <a:ext cx="2133600" cy="2362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Organizational  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Variables</a:t>
            </a:r>
          </a:p>
          <a:p>
            <a:pPr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Counselor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Factors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2514600" y="2819400"/>
            <a:ext cx="3657600" cy="1295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6324600" y="2819400"/>
            <a:ext cx="2438400" cy="2286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defRPr/>
            </a:pPr>
            <a:endParaRPr lang="en-US" sz="2000" dirty="0">
              <a:solidFill>
                <a:schemeClr val="bg1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Adoption</a:t>
            </a:r>
          </a:p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(Qualitative Measure</a:t>
            </a:r>
            <a:r>
              <a:rPr lang="en-US" sz="20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2819400" y="3048000"/>
            <a:ext cx="1371600" cy="838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</a:t>
            </a:r>
          </a:p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Fidelity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4724400" y="3048000"/>
            <a:ext cx="1371600" cy="838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Client </a:t>
            </a:r>
          </a:p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Outcomes</a:t>
            </a:r>
          </a:p>
        </p:txBody>
      </p: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1752600" y="3275012"/>
            <a:ext cx="762000" cy="1588"/>
          </a:xfrm>
          <a:prstGeom prst="straightConnector1">
            <a:avLst/>
          </a:prstGeom>
          <a:noFill/>
          <a:ln w="38100" algn="ctr">
            <a:solidFill>
              <a:srgbClr val="FFC000"/>
            </a:solidFill>
            <a:round/>
            <a:headEnd/>
            <a:tailEnd type="arrow" w="med" len="med"/>
          </a:ln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 flipV="1">
            <a:off x="1676400" y="3657600"/>
            <a:ext cx="990600" cy="609600"/>
          </a:xfrm>
          <a:prstGeom prst="straightConnector1">
            <a:avLst/>
          </a:prstGeom>
          <a:noFill/>
          <a:ln w="38100" algn="ctr">
            <a:solidFill>
              <a:srgbClr val="FFC000"/>
            </a:solidFill>
            <a:round/>
            <a:headEnd/>
            <a:tailEnd type="arrow" w="med" len="med"/>
          </a:ln>
        </p:spPr>
      </p:cxn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>
            <a:off x="4267200" y="3505200"/>
            <a:ext cx="381000" cy="1588"/>
          </a:xfrm>
          <a:prstGeom prst="straightConnector1">
            <a:avLst/>
          </a:prstGeom>
          <a:noFill/>
          <a:ln w="38100" algn="ctr">
            <a:solidFill>
              <a:srgbClr val="FFC000"/>
            </a:solidFill>
            <a:round/>
            <a:headEnd/>
            <a:tailEnd type="arrow" w="med" len="med"/>
          </a:ln>
        </p:spPr>
      </p:cxnSp>
      <p:cxnSp>
        <p:nvCxnSpPr>
          <p:cNvPr id="42" name="Straight Arrow Connector 41"/>
          <p:cNvCxnSpPr>
            <a:cxnSpLocks noChangeShapeType="1"/>
          </p:cNvCxnSpPr>
          <p:nvPr/>
        </p:nvCxnSpPr>
        <p:spPr bwMode="auto">
          <a:xfrm>
            <a:off x="6096000" y="3505200"/>
            <a:ext cx="304800" cy="1588"/>
          </a:xfrm>
          <a:prstGeom prst="straightConnector1">
            <a:avLst/>
          </a:prstGeom>
          <a:noFill/>
          <a:ln w="38100" algn="ctr">
            <a:solidFill>
              <a:srgbClr val="FFC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Summary of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371600"/>
            <a:ext cx="7467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Pre-STAGE 12  Staff Survey (119 Counselors)</a:t>
            </a: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ATSG (General 12 step attitudes)</a:t>
            </a:r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SIGCS (Goal Commitment)</a:t>
            </a:r>
          </a:p>
          <a:p>
            <a:pPr lvl="1"/>
            <a:endParaRPr lang="en-US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During STAGE 12 Implementation Fidelity (29 Counselors)</a:t>
            </a:r>
          </a:p>
          <a:p>
            <a:pPr marL="548640" lvl="2">
              <a:spcBef>
                <a:spcPts val="600"/>
              </a:spcBef>
              <a:buSzPct val="100000"/>
              <a:buFont typeface="Century Schoolbook" pitchFamily="18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Overall Skill and Fidelity</a:t>
            </a:r>
          </a:p>
          <a:p>
            <a:pPr marL="548640" lvl="2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Proscribed Behaviors</a:t>
            </a:r>
          </a:p>
          <a:p>
            <a:pPr marL="548640" lvl="2">
              <a:spcBef>
                <a:spcPts val="600"/>
              </a:spcBef>
              <a:buSzPct val="101000"/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Empathy</a:t>
            </a:r>
          </a:p>
          <a:p>
            <a:pPr marL="548640" lvl="2">
              <a:spcBef>
                <a:spcPts val="600"/>
              </a:spcBef>
              <a:buSzPct val="101000"/>
              <a:buFont typeface="Arial" pitchFamily="34" charset="0"/>
              <a:buChar char="•"/>
            </a:pP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During STAGE 12 Client Outcomes:  Days stimulant use in past 30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endParaRPr lang="en-US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Post-STAGE 12 Adoption:  Qualitative Interviews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200" dirty="0" smtClean="0">
                <a:solidFill>
                  <a:srgbClr val="2D5A87"/>
                </a:solidFill>
              </a:rPr>
              <a:t>ATSG: </a:t>
            </a:r>
            <a:r>
              <a:rPr lang="en-US" sz="1200" dirty="0" err="1" smtClean="0">
                <a:solidFill>
                  <a:srgbClr val="2D5A87"/>
                </a:solidFill>
              </a:rPr>
              <a:t>Laudet</a:t>
            </a:r>
            <a:r>
              <a:rPr lang="en-US" sz="1200" dirty="0" smtClean="0">
                <a:solidFill>
                  <a:srgbClr val="2D5A87"/>
                </a:solidFill>
              </a:rPr>
              <a:t>, A.B.; White, W.L. (2005) An exploratory investigation of the association between clinicians' attitudes toward twelve-step groups and referral rates. Alcohol Treatment Quarterly</a:t>
            </a:r>
            <a:r>
              <a:rPr lang="en-US" sz="1200" b="1" dirty="0" smtClean="0">
                <a:solidFill>
                  <a:srgbClr val="2D5A87"/>
                </a:solidFill>
              </a:rPr>
              <a:t>, </a:t>
            </a:r>
            <a:r>
              <a:rPr lang="en-US" sz="1200" i="1" dirty="0" smtClean="0">
                <a:solidFill>
                  <a:srgbClr val="2D5A87"/>
                </a:solidFill>
              </a:rPr>
              <a:t>23</a:t>
            </a:r>
            <a:r>
              <a:rPr lang="en-US" sz="1200" dirty="0" smtClean="0">
                <a:solidFill>
                  <a:srgbClr val="2D5A87"/>
                </a:solidFill>
              </a:rPr>
              <a:t> (1), 31-45.</a:t>
            </a:r>
          </a:p>
          <a:p>
            <a:r>
              <a:rPr lang="en-US" sz="1200" dirty="0" smtClean="0">
                <a:solidFill>
                  <a:srgbClr val="2D5A87"/>
                </a:solidFill>
              </a:rPr>
              <a:t>SIGCS:  Hollenbeck, J.R., C.R. Williams, &amp; H. Klein (1989).  “An empirical examination of the antecedents of commitment to difficult goals.”  Journal of Applied Psychology,</a:t>
            </a:r>
            <a:r>
              <a:rPr lang="en-US" sz="1200" i="1" dirty="0" smtClean="0">
                <a:solidFill>
                  <a:srgbClr val="2D5A87"/>
                </a:solidFill>
              </a:rPr>
              <a:t> </a:t>
            </a:r>
            <a:r>
              <a:rPr lang="en-US" sz="1200" dirty="0" smtClean="0">
                <a:solidFill>
                  <a:srgbClr val="2D5A87"/>
                </a:solidFill>
              </a:rPr>
              <a:t>74(1): 12-23.</a:t>
            </a:r>
          </a:p>
          <a:p>
            <a:endParaRPr lang="en-US" sz="1200" dirty="0" smtClean="0">
              <a:solidFill>
                <a:srgbClr val="2D5A87"/>
              </a:solidFill>
            </a:endParaRPr>
          </a:p>
          <a:p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1098</TotalTime>
  <Words>1273</Words>
  <Application>Microsoft Office PowerPoint</Application>
  <PresentationFormat>On-screen Show (4:3)</PresentationFormat>
  <Paragraphs>351</Paragraphs>
  <Slides>13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The relationship of counselor-level variables to intervention adoption </vt:lpstr>
      <vt:lpstr>Adoption of Evidence-Based Practices (EBPs)</vt:lpstr>
      <vt:lpstr>Spaceship RCT</vt:lpstr>
      <vt:lpstr>Slide 4</vt:lpstr>
      <vt:lpstr>Slide 5</vt:lpstr>
      <vt:lpstr>Slide 6</vt:lpstr>
      <vt:lpstr>CTN 0031 STAGE-12: Stimulant Abuser Groups to Engage in 12-Step</vt:lpstr>
      <vt:lpstr>Relationships in Translational Research, Aligned with Stage -12 Clinical Trial</vt:lpstr>
      <vt:lpstr>Summary of Measures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relationship of counselor-level variables to intervention adoption</dc:title>
  <dc:creator>Sarah Manser</dc:creator>
  <cp:lastModifiedBy>Joseph Guydish</cp:lastModifiedBy>
  <cp:revision>128</cp:revision>
  <dcterms:created xsi:type="dcterms:W3CDTF">2010-10-11T17:44:42Z</dcterms:created>
  <dcterms:modified xsi:type="dcterms:W3CDTF">2010-10-26T12:45:01Z</dcterms:modified>
</cp:coreProperties>
</file>