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8" r:id="rId3"/>
    <p:sldId id="259" r:id="rId4"/>
    <p:sldId id="260" r:id="rId5"/>
    <p:sldId id="261" r:id="rId6"/>
    <p:sldId id="290" r:id="rId7"/>
    <p:sldId id="283" r:id="rId8"/>
    <p:sldId id="284" r:id="rId9"/>
    <p:sldId id="262" r:id="rId10"/>
    <p:sldId id="264" r:id="rId11"/>
    <p:sldId id="265" r:id="rId12"/>
    <p:sldId id="266" r:id="rId13"/>
    <p:sldId id="267" r:id="rId14"/>
    <p:sldId id="291" r:id="rId15"/>
    <p:sldId id="269" r:id="rId16"/>
    <p:sldId id="286" r:id="rId17"/>
    <p:sldId id="271" r:id="rId18"/>
    <p:sldId id="277" r:id="rId19"/>
    <p:sldId id="280" r:id="rId20"/>
    <p:sldId id="281" r:id="rId21"/>
    <p:sldId id="273" r:id="rId22"/>
    <p:sldId id="282" r:id="rId23"/>
    <p:sldId id="287" r:id="rId24"/>
    <p:sldId id="288" r:id="rId25"/>
    <p:sldId id="292" r:id="rId26"/>
    <p:sldId id="293" r:id="rId27"/>
    <p:sldId id="276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lizabeth Buttrey" initials="EB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99FF"/>
    <a:srgbClr val="FFFF00"/>
    <a:srgbClr val="FFCC66"/>
    <a:srgbClr val="993300"/>
    <a:srgbClr val="000036"/>
    <a:srgbClr val="FFECD1"/>
    <a:srgbClr val="FFDF9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>
    <p:restoredLeft sz="19941" autoAdjust="0"/>
    <p:restoredTop sz="92871" autoAdjust="0"/>
  </p:normalViewPr>
  <p:slideViewPr>
    <p:cSldViewPr>
      <p:cViewPr varScale="1">
        <p:scale>
          <a:sx n="60" d="100"/>
          <a:sy n="60" d="100"/>
        </p:scale>
        <p:origin x="-312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01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20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C48F41-CB0E-45FA-A1B1-0505B38FA05F}" type="doc">
      <dgm:prSet loTypeId="urn:microsoft.com/office/officeart/2005/8/layout/venn2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A626203-B415-4517-ADC9-5174404F0149}">
      <dgm:prSet phldrT="[Text]" custT="1"/>
      <dgm:spPr/>
      <dgm:t>
        <a:bodyPr/>
        <a:lstStyle/>
        <a:p>
          <a:r>
            <a:rPr lang="en-US" sz="1800" b="1" dirty="0" smtClean="0">
              <a:solidFill>
                <a:schemeClr val="accent6">
                  <a:lumMod val="50000"/>
                </a:schemeClr>
              </a:solidFill>
            </a:rPr>
            <a:t>Clinical Staff Affected</a:t>
          </a:r>
          <a:endParaRPr lang="en-US" sz="1800" b="1" dirty="0">
            <a:solidFill>
              <a:schemeClr val="accent6">
                <a:lumMod val="50000"/>
              </a:schemeClr>
            </a:solidFill>
          </a:endParaRPr>
        </a:p>
      </dgm:t>
    </dgm:pt>
    <dgm:pt modelId="{34DEB073-8237-401C-B798-17C727D061F0}" type="parTrans" cxnId="{136735DF-797F-4874-B288-4DFFF6EB892E}">
      <dgm:prSet/>
      <dgm:spPr/>
      <dgm:t>
        <a:bodyPr/>
        <a:lstStyle/>
        <a:p>
          <a:endParaRPr lang="en-US" sz="2000" b="1">
            <a:solidFill>
              <a:srgbClr val="FFFF00"/>
            </a:solidFill>
          </a:endParaRPr>
        </a:p>
      </dgm:t>
    </dgm:pt>
    <dgm:pt modelId="{4B9DE485-9F7C-4621-9D94-C6CC7D2D6BC0}" type="sibTrans" cxnId="{136735DF-797F-4874-B288-4DFFF6EB892E}">
      <dgm:prSet/>
      <dgm:spPr/>
      <dgm:t>
        <a:bodyPr/>
        <a:lstStyle/>
        <a:p>
          <a:endParaRPr lang="en-US" sz="2000" b="1">
            <a:solidFill>
              <a:srgbClr val="FFFF00"/>
            </a:solidFill>
          </a:endParaRPr>
        </a:p>
      </dgm:t>
    </dgm:pt>
    <dgm:pt modelId="{5BD73B29-27D8-4021-8682-4D59DF491A8A}">
      <dgm:prSet phldrT="[Text]" custT="1"/>
      <dgm:spPr/>
      <dgm:t>
        <a:bodyPr/>
        <a:lstStyle/>
        <a:p>
          <a:r>
            <a:rPr lang="en-US" sz="1800" b="1" dirty="0" smtClean="0">
              <a:solidFill>
                <a:schemeClr val="accent6">
                  <a:lumMod val="50000"/>
                </a:schemeClr>
              </a:solidFill>
            </a:rPr>
            <a:t>Clinical Staff Involved</a:t>
          </a:r>
          <a:endParaRPr lang="en-US" sz="1800" b="1" dirty="0">
            <a:solidFill>
              <a:schemeClr val="accent6">
                <a:lumMod val="50000"/>
              </a:schemeClr>
            </a:solidFill>
          </a:endParaRPr>
        </a:p>
      </dgm:t>
    </dgm:pt>
    <dgm:pt modelId="{A9E98308-79DE-4F74-8AE3-B805A4086E6C}" type="parTrans" cxnId="{91A24F54-EDE5-4285-BE52-A47833419794}">
      <dgm:prSet/>
      <dgm:spPr/>
      <dgm:t>
        <a:bodyPr/>
        <a:lstStyle/>
        <a:p>
          <a:endParaRPr lang="en-US" sz="2000" b="1">
            <a:solidFill>
              <a:srgbClr val="FFFF00"/>
            </a:solidFill>
          </a:endParaRPr>
        </a:p>
      </dgm:t>
    </dgm:pt>
    <dgm:pt modelId="{0F198547-1397-4A3E-AD50-74A98D5725E5}" type="sibTrans" cxnId="{91A24F54-EDE5-4285-BE52-A47833419794}">
      <dgm:prSet/>
      <dgm:spPr/>
      <dgm:t>
        <a:bodyPr/>
        <a:lstStyle/>
        <a:p>
          <a:endParaRPr lang="en-US" sz="2000" b="1">
            <a:solidFill>
              <a:srgbClr val="FFFF00"/>
            </a:solidFill>
          </a:endParaRPr>
        </a:p>
      </dgm:t>
    </dgm:pt>
    <dgm:pt modelId="{A960F7D0-CD1E-480C-B872-CD51D16FC7C7}">
      <dgm:prSet phldrT="[Text]" custT="1"/>
      <dgm:spPr/>
      <dgm:t>
        <a:bodyPr/>
        <a:lstStyle/>
        <a:p>
          <a:r>
            <a:rPr lang="en-US" sz="1800" b="1" smtClean="0">
              <a:solidFill>
                <a:schemeClr val="accent6">
                  <a:lumMod val="50000"/>
                </a:schemeClr>
              </a:solidFill>
            </a:rPr>
            <a:t>Core Study Staff</a:t>
          </a:r>
          <a:endParaRPr lang="en-US" sz="1800" b="1" dirty="0">
            <a:solidFill>
              <a:schemeClr val="accent6">
                <a:lumMod val="50000"/>
              </a:schemeClr>
            </a:solidFill>
          </a:endParaRPr>
        </a:p>
      </dgm:t>
    </dgm:pt>
    <dgm:pt modelId="{75E093B5-1FAD-4AAC-A377-E2F7196A4DF0}" type="parTrans" cxnId="{861F3704-6B29-460D-9B51-242CB6357C61}">
      <dgm:prSet/>
      <dgm:spPr/>
      <dgm:t>
        <a:bodyPr/>
        <a:lstStyle/>
        <a:p>
          <a:endParaRPr lang="en-US" sz="2000" b="1">
            <a:solidFill>
              <a:srgbClr val="FFFF00"/>
            </a:solidFill>
          </a:endParaRPr>
        </a:p>
      </dgm:t>
    </dgm:pt>
    <dgm:pt modelId="{FFDEBFEE-CD77-4765-92C8-DBA6BD721367}" type="sibTrans" cxnId="{861F3704-6B29-460D-9B51-242CB6357C61}">
      <dgm:prSet/>
      <dgm:spPr/>
      <dgm:t>
        <a:bodyPr/>
        <a:lstStyle/>
        <a:p>
          <a:endParaRPr lang="en-US" sz="2000" b="1">
            <a:solidFill>
              <a:srgbClr val="FFFF00"/>
            </a:solidFill>
          </a:endParaRPr>
        </a:p>
      </dgm:t>
    </dgm:pt>
    <dgm:pt modelId="{9C096BFA-20A3-48F5-AF4B-1CBE809A5A8F}">
      <dgm:prSet phldrT="[Text]" custT="1"/>
      <dgm:spPr/>
      <dgm:t>
        <a:bodyPr/>
        <a:lstStyle/>
        <a:p>
          <a:r>
            <a:rPr lang="en-US" sz="1800" b="1" dirty="0" smtClean="0">
              <a:solidFill>
                <a:schemeClr val="accent6">
                  <a:lumMod val="50000"/>
                </a:schemeClr>
              </a:solidFill>
            </a:rPr>
            <a:t>Management  Administrative &amp; Support Staff</a:t>
          </a:r>
          <a:endParaRPr lang="en-US" sz="1800" b="1" dirty="0">
            <a:solidFill>
              <a:schemeClr val="accent6">
                <a:lumMod val="50000"/>
              </a:schemeClr>
            </a:solidFill>
          </a:endParaRPr>
        </a:p>
      </dgm:t>
    </dgm:pt>
    <dgm:pt modelId="{38A8C878-9351-4F53-981A-B65A2F07C3AD}" type="sibTrans" cxnId="{C8674BDE-EE08-4225-8B19-B711C33B1F27}">
      <dgm:prSet/>
      <dgm:spPr/>
      <dgm:t>
        <a:bodyPr/>
        <a:lstStyle/>
        <a:p>
          <a:endParaRPr lang="en-US" sz="2000" b="1">
            <a:solidFill>
              <a:srgbClr val="FFFF00"/>
            </a:solidFill>
          </a:endParaRPr>
        </a:p>
      </dgm:t>
    </dgm:pt>
    <dgm:pt modelId="{5CE13E6D-3EE0-4AFC-AE6F-A6B30DC57ECB}" type="parTrans" cxnId="{C8674BDE-EE08-4225-8B19-B711C33B1F27}">
      <dgm:prSet/>
      <dgm:spPr/>
      <dgm:t>
        <a:bodyPr/>
        <a:lstStyle/>
        <a:p>
          <a:endParaRPr lang="en-US" sz="2000" b="1">
            <a:solidFill>
              <a:srgbClr val="FFFF00"/>
            </a:solidFill>
          </a:endParaRPr>
        </a:p>
      </dgm:t>
    </dgm:pt>
    <dgm:pt modelId="{E0AC57D9-DD0F-4106-A1C7-0F7FA622904E}" type="pres">
      <dgm:prSet presAssocID="{06C48F41-CB0E-45FA-A1B1-0505B38FA05F}" presName="Name0" presStyleCnt="0">
        <dgm:presLayoutVars>
          <dgm:chMax val="7"/>
          <dgm:resizeHandles val="exact"/>
        </dgm:presLayoutVars>
      </dgm:prSet>
      <dgm:spPr/>
    </dgm:pt>
    <dgm:pt modelId="{F37F4F72-5683-4A60-8D29-42588C6B9856}" type="pres">
      <dgm:prSet presAssocID="{06C48F41-CB0E-45FA-A1B1-0505B38FA05F}" presName="comp1" presStyleCnt="0"/>
      <dgm:spPr/>
    </dgm:pt>
    <dgm:pt modelId="{3473D675-9B42-46F6-8BE3-8C9407855B57}" type="pres">
      <dgm:prSet presAssocID="{06C48F41-CB0E-45FA-A1B1-0505B38FA05F}" presName="circle1" presStyleLbl="node1" presStyleIdx="0" presStyleCnt="4"/>
      <dgm:spPr/>
      <dgm:t>
        <a:bodyPr/>
        <a:lstStyle/>
        <a:p>
          <a:endParaRPr lang="en-US"/>
        </a:p>
      </dgm:t>
    </dgm:pt>
    <dgm:pt modelId="{D6155E80-7EC5-4F3F-99C6-54E12D287358}" type="pres">
      <dgm:prSet presAssocID="{06C48F41-CB0E-45FA-A1B1-0505B38FA05F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3FC514-9F06-4B98-AC76-4B579B5760EC}" type="pres">
      <dgm:prSet presAssocID="{06C48F41-CB0E-45FA-A1B1-0505B38FA05F}" presName="comp2" presStyleCnt="0"/>
      <dgm:spPr/>
    </dgm:pt>
    <dgm:pt modelId="{28CBE204-8157-467C-BC6C-CB64884789A5}" type="pres">
      <dgm:prSet presAssocID="{06C48F41-CB0E-45FA-A1B1-0505B38FA05F}" presName="circle2" presStyleLbl="node1" presStyleIdx="1" presStyleCnt="4"/>
      <dgm:spPr/>
      <dgm:t>
        <a:bodyPr/>
        <a:lstStyle/>
        <a:p>
          <a:endParaRPr lang="en-US"/>
        </a:p>
      </dgm:t>
    </dgm:pt>
    <dgm:pt modelId="{361944C6-30F7-40DB-9AE3-6438819D054B}" type="pres">
      <dgm:prSet presAssocID="{06C48F41-CB0E-45FA-A1B1-0505B38FA05F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4D3561-2276-4704-B461-7549EB117475}" type="pres">
      <dgm:prSet presAssocID="{06C48F41-CB0E-45FA-A1B1-0505B38FA05F}" presName="comp3" presStyleCnt="0"/>
      <dgm:spPr/>
    </dgm:pt>
    <dgm:pt modelId="{61AC8AF8-8583-4FB6-A1FC-987BE7E24BFA}" type="pres">
      <dgm:prSet presAssocID="{06C48F41-CB0E-45FA-A1B1-0505B38FA05F}" presName="circle3" presStyleLbl="node1" presStyleIdx="2" presStyleCnt="4"/>
      <dgm:spPr/>
      <dgm:t>
        <a:bodyPr/>
        <a:lstStyle/>
        <a:p>
          <a:endParaRPr lang="en-US"/>
        </a:p>
      </dgm:t>
    </dgm:pt>
    <dgm:pt modelId="{B528D41B-E8CA-404E-B6C8-75A4B3CB419A}" type="pres">
      <dgm:prSet presAssocID="{06C48F41-CB0E-45FA-A1B1-0505B38FA05F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A23B9D-E848-4A77-A29C-BDC62338F6F2}" type="pres">
      <dgm:prSet presAssocID="{06C48F41-CB0E-45FA-A1B1-0505B38FA05F}" presName="comp4" presStyleCnt="0"/>
      <dgm:spPr/>
    </dgm:pt>
    <dgm:pt modelId="{4AB6F596-A288-4CFA-86D1-A536AEBFCE97}" type="pres">
      <dgm:prSet presAssocID="{06C48F41-CB0E-45FA-A1B1-0505B38FA05F}" presName="circle4" presStyleLbl="node1" presStyleIdx="3" presStyleCnt="4"/>
      <dgm:spPr/>
    </dgm:pt>
    <dgm:pt modelId="{D0FD3BB8-D048-4AA3-ABDE-72AAACB6B872}" type="pres">
      <dgm:prSet presAssocID="{06C48F41-CB0E-45FA-A1B1-0505B38FA05F}" presName="c4text" presStyleLbl="node1" presStyleIdx="3" presStyleCnt="4">
        <dgm:presLayoutVars>
          <dgm:bulletEnabled val="1"/>
        </dgm:presLayoutVars>
      </dgm:prSet>
      <dgm:spPr/>
    </dgm:pt>
  </dgm:ptLst>
  <dgm:cxnLst>
    <dgm:cxn modelId="{9F86A92D-25A7-49DA-BA26-C9D99B4C8210}" type="presOf" srcId="{9C096BFA-20A3-48F5-AF4B-1CBE809A5A8F}" destId="{3473D675-9B42-46F6-8BE3-8C9407855B57}" srcOrd="0" destOrd="0" presId="urn:microsoft.com/office/officeart/2005/8/layout/venn2"/>
    <dgm:cxn modelId="{36F4D734-C248-4EC7-A59D-6899444ED1E3}" type="presOf" srcId="{9C096BFA-20A3-48F5-AF4B-1CBE809A5A8F}" destId="{D6155E80-7EC5-4F3F-99C6-54E12D287358}" srcOrd="1" destOrd="0" presId="urn:microsoft.com/office/officeart/2005/8/layout/venn2"/>
    <dgm:cxn modelId="{136735DF-797F-4874-B288-4DFFF6EB892E}" srcId="{06C48F41-CB0E-45FA-A1B1-0505B38FA05F}" destId="{EA626203-B415-4517-ADC9-5174404F0149}" srcOrd="1" destOrd="0" parTransId="{34DEB073-8237-401C-B798-17C727D061F0}" sibTransId="{4B9DE485-9F7C-4621-9D94-C6CC7D2D6BC0}"/>
    <dgm:cxn modelId="{B9168616-F7BD-4E0B-A5C5-08BF73CB03A3}" type="presOf" srcId="{A960F7D0-CD1E-480C-B872-CD51D16FC7C7}" destId="{4AB6F596-A288-4CFA-86D1-A536AEBFCE97}" srcOrd="0" destOrd="0" presId="urn:microsoft.com/office/officeart/2005/8/layout/venn2"/>
    <dgm:cxn modelId="{C1EA876B-849D-4EA0-AFF5-5D56657D58FC}" type="presOf" srcId="{EA626203-B415-4517-ADC9-5174404F0149}" destId="{28CBE204-8157-467C-BC6C-CB64884789A5}" srcOrd="0" destOrd="0" presId="urn:microsoft.com/office/officeart/2005/8/layout/venn2"/>
    <dgm:cxn modelId="{4DA49BDF-4D75-4082-9AAF-D63710598B9F}" type="presOf" srcId="{5BD73B29-27D8-4021-8682-4D59DF491A8A}" destId="{61AC8AF8-8583-4FB6-A1FC-987BE7E24BFA}" srcOrd="0" destOrd="0" presId="urn:microsoft.com/office/officeart/2005/8/layout/venn2"/>
    <dgm:cxn modelId="{C8674BDE-EE08-4225-8B19-B711C33B1F27}" srcId="{06C48F41-CB0E-45FA-A1B1-0505B38FA05F}" destId="{9C096BFA-20A3-48F5-AF4B-1CBE809A5A8F}" srcOrd="0" destOrd="0" parTransId="{5CE13E6D-3EE0-4AFC-AE6F-A6B30DC57ECB}" sibTransId="{38A8C878-9351-4F53-981A-B65A2F07C3AD}"/>
    <dgm:cxn modelId="{91A24F54-EDE5-4285-BE52-A47833419794}" srcId="{06C48F41-CB0E-45FA-A1B1-0505B38FA05F}" destId="{5BD73B29-27D8-4021-8682-4D59DF491A8A}" srcOrd="2" destOrd="0" parTransId="{A9E98308-79DE-4F74-8AE3-B805A4086E6C}" sibTransId="{0F198547-1397-4A3E-AD50-74A98D5725E5}"/>
    <dgm:cxn modelId="{93CFCEA6-9C5A-41F9-A36B-3BC914119EDB}" type="presOf" srcId="{A960F7D0-CD1E-480C-B872-CD51D16FC7C7}" destId="{D0FD3BB8-D048-4AA3-ABDE-72AAACB6B872}" srcOrd="1" destOrd="0" presId="urn:microsoft.com/office/officeart/2005/8/layout/venn2"/>
    <dgm:cxn modelId="{18CA89F4-A9D1-428F-9D38-F58069B054EC}" type="presOf" srcId="{06C48F41-CB0E-45FA-A1B1-0505B38FA05F}" destId="{E0AC57D9-DD0F-4106-A1C7-0F7FA622904E}" srcOrd="0" destOrd="0" presId="urn:microsoft.com/office/officeart/2005/8/layout/venn2"/>
    <dgm:cxn modelId="{861F3704-6B29-460D-9B51-242CB6357C61}" srcId="{06C48F41-CB0E-45FA-A1B1-0505B38FA05F}" destId="{A960F7D0-CD1E-480C-B872-CD51D16FC7C7}" srcOrd="3" destOrd="0" parTransId="{75E093B5-1FAD-4AAC-A377-E2F7196A4DF0}" sibTransId="{FFDEBFEE-CD77-4765-92C8-DBA6BD721367}"/>
    <dgm:cxn modelId="{5EAB6074-A163-4783-B0EE-7E274E1C59D2}" type="presOf" srcId="{EA626203-B415-4517-ADC9-5174404F0149}" destId="{361944C6-30F7-40DB-9AE3-6438819D054B}" srcOrd="1" destOrd="0" presId="urn:microsoft.com/office/officeart/2005/8/layout/venn2"/>
    <dgm:cxn modelId="{3A129E1A-3793-4E95-A32C-ED82C58B9ABE}" type="presOf" srcId="{5BD73B29-27D8-4021-8682-4D59DF491A8A}" destId="{B528D41B-E8CA-404E-B6C8-75A4B3CB419A}" srcOrd="1" destOrd="0" presId="urn:microsoft.com/office/officeart/2005/8/layout/venn2"/>
    <dgm:cxn modelId="{B485AC24-AB07-4903-AE98-B14BB04FE8C4}" type="presParOf" srcId="{E0AC57D9-DD0F-4106-A1C7-0F7FA622904E}" destId="{F37F4F72-5683-4A60-8D29-42588C6B9856}" srcOrd="0" destOrd="0" presId="urn:microsoft.com/office/officeart/2005/8/layout/venn2"/>
    <dgm:cxn modelId="{85F4F6C1-DC07-4B67-BC1A-285BAEB3E7BD}" type="presParOf" srcId="{F37F4F72-5683-4A60-8D29-42588C6B9856}" destId="{3473D675-9B42-46F6-8BE3-8C9407855B57}" srcOrd="0" destOrd="0" presId="urn:microsoft.com/office/officeart/2005/8/layout/venn2"/>
    <dgm:cxn modelId="{130F42E4-383B-417F-9036-59624F847A9F}" type="presParOf" srcId="{F37F4F72-5683-4A60-8D29-42588C6B9856}" destId="{D6155E80-7EC5-4F3F-99C6-54E12D287358}" srcOrd="1" destOrd="0" presId="urn:microsoft.com/office/officeart/2005/8/layout/venn2"/>
    <dgm:cxn modelId="{75725853-273C-4E20-B7D8-6A31A202A67C}" type="presParOf" srcId="{E0AC57D9-DD0F-4106-A1C7-0F7FA622904E}" destId="{913FC514-9F06-4B98-AC76-4B579B5760EC}" srcOrd="1" destOrd="0" presId="urn:microsoft.com/office/officeart/2005/8/layout/venn2"/>
    <dgm:cxn modelId="{733B52DA-5356-4957-A105-27E91B165550}" type="presParOf" srcId="{913FC514-9F06-4B98-AC76-4B579B5760EC}" destId="{28CBE204-8157-467C-BC6C-CB64884789A5}" srcOrd="0" destOrd="0" presId="urn:microsoft.com/office/officeart/2005/8/layout/venn2"/>
    <dgm:cxn modelId="{DBBEA59E-8FBD-4244-A7C3-9D5F3133C8B4}" type="presParOf" srcId="{913FC514-9F06-4B98-AC76-4B579B5760EC}" destId="{361944C6-30F7-40DB-9AE3-6438819D054B}" srcOrd="1" destOrd="0" presId="urn:microsoft.com/office/officeart/2005/8/layout/venn2"/>
    <dgm:cxn modelId="{7B7DA112-FFE2-44F9-8C28-DC8C13BF2009}" type="presParOf" srcId="{E0AC57D9-DD0F-4106-A1C7-0F7FA622904E}" destId="{564D3561-2276-4704-B461-7549EB117475}" srcOrd="2" destOrd="0" presId="urn:microsoft.com/office/officeart/2005/8/layout/venn2"/>
    <dgm:cxn modelId="{4E3723A1-F204-4D34-A4D4-8C08F9688808}" type="presParOf" srcId="{564D3561-2276-4704-B461-7549EB117475}" destId="{61AC8AF8-8583-4FB6-A1FC-987BE7E24BFA}" srcOrd="0" destOrd="0" presId="urn:microsoft.com/office/officeart/2005/8/layout/venn2"/>
    <dgm:cxn modelId="{3A537D13-6749-4F7F-AF67-6103D8CA48D0}" type="presParOf" srcId="{564D3561-2276-4704-B461-7549EB117475}" destId="{B528D41B-E8CA-404E-B6C8-75A4B3CB419A}" srcOrd="1" destOrd="0" presId="urn:microsoft.com/office/officeart/2005/8/layout/venn2"/>
    <dgm:cxn modelId="{0B7B3B2F-0079-4BAC-B655-40E9F6EB2F6A}" type="presParOf" srcId="{E0AC57D9-DD0F-4106-A1C7-0F7FA622904E}" destId="{0BA23B9D-E848-4A77-A29C-BDC62338F6F2}" srcOrd="3" destOrd="0" presId="urn:microsoft.com/office/officeart/2005/8/layout/venn2"/>
    <dgm:cxn modelId="{A07C7355-8737-41E5-B401-693F50B0F956}" type="presParOf" srcId="{0BA23B9D-E848-4A77-A29C-BDC62338F6F2}" destId="{4AB6F596-A288-4CFA-86D1-A536AEBFCE97}" srcOrd="0" destOrd="0" presId="urn:microsoft.com/office/officeart/2005/8/layout/venn2"/>
    <dgm:cxn modelId="{AACD8DF2-8307-4DAE-9E8B-02C27843EB21}" type="presParOf" srcId="{0BA23B9D-E848-4A77-A29C-BDC62338F6F2}" destId="{D0FD3BB8-D048-4AA3-ABDE-72AAACB6B872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8726A0-8EA7-4CF3-9D69-B81C79BDC920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D0EDDA2-66CD-4014-A393-4BCBE06870FF}">
      <dgm:prSet phldrT="[Text]"/>
      <dgm:spPr/>
      <dgm:t>
        <a:bodyPr/>
        <a:lstStyle/>
        <a:p>
          <a:endParaRPr lang="en-US" dirty="0">
            <a:solidFill>
              <a:schemeClr val="accent5">
                <a:lumMod val="90000"/>
              </a:schemeClr>
            </a:solidFill>
          </a:endParaRPr>
        </a:p>
      </dgm:t>
    </dgm:pt>
    <dgm:pt modelId="{4157656C-8695-4603-91C5-0FD677529858}" type="parTrans" cxnId="{A8958BAB-C648-447F-A1C1-1E76E749297A}">
      <dgm:prSet/>
      <dgm:spPr/>
      <dgm:t>
        <a:bodyPr/>
        <a:lstStyle/>
        <a:p>
          <a:endParaRPr lang="en-US"/>
        </a:p>
      </dgm:t>
    </dgm:pt>
    <dgm:pt modelId="{27823372-4D3C-4E93-A5A3-ECB42FF5723C}" type="sibTrans" cxnId="{A8958BAB-C648-447F-A1C1-1E76E749297A}">
      <dgm:prSet/>
      <dgm:spPr/>
      <dgm:t>
        <a:bodyPr/>
        <a:lstStyle/>
        <a:p>
          <a:endParaRPr lang="en-US"/>
        </a:p>
      </dgm:t>
    </dgm:pt>
    <dgm:pt modelId="{DD5095BF-64E0-4DE1-A96C-6380B1D74BF3}">
      <dgm:prSet phldrT="[Text]"/>
      <dgm:spPr/>
      <dgm:t>
        <a:bodyPr/>
        <a:lstStyle/>
        <a:p>
          <a:endParaRPr lang="en-US" dirty="0"/>
        </a:p>
      </dgm:t>
    </dgm:pt>
    <dgm:pt modelId="{DB2077C0-CE00-4247-BF8C-18B751CCA044}" type="parTrans" cxnId="{A0E9C172-7E42-4680-9CDA-A302092108C7}">
      <dgm:prSet/>
      <dgm:spPr/>
      <dgm:t>
        <a:bodyPr/>
        <a:lstStyle/>
        <a:p>
          <a:endParaRPr lang="en-US"/>
        </a:p>
      </dgm:t>
    </dgm:pt>
    <dgm:pt modelId="{41316343-9B82-4DF4-B152-B01066054BC6}" type="sibTrans" cxnId="{A0E9C172-7E42-4680-9CDA-A302092108C7}">
      <dgm:prSet/>
      <dgm:spPr/>
      <dgm:t>
        <a:bodyPr/>
        <a:lstStyle/>
        <a:p>
          <a:endParaRPr lang="en-US"/>
        </a:p>
      </dgm:t>
    </dgm:pt>
    <dgm:pt modelId="{61DE17B4-2DC7-4239-888F-0F3B7EA4FD86}">
      <dgm:prSet phldrT="[Text]"/>
      <dgm:spPr/>
      <dgm:t>
        <a:bodyPr/>
        <a:lstStyle/>
        <a:p>
          <a:endParaRPr lang="en-US" dirty="0"/>
        </a:p>
      </dgm:t>
    </dgm:pt>
    <dgm:pt modelId="{F0270549-B701-417D-A3C1-8904BD0BB812}" type="parTrans" cxnId="{F26384D4-85C9-452F-AB5D-96541056A2E7}">
      <dgm:prSet/>
      <dgm:spPr/>
      <dgm:t>
        <a:bodyPr/>
        <a:lstStyle/>
        <a:p>
          <a:endParaRPr lang="en-US"/>
        </a:p>
      </dgm:t>
    </dgm:pt>
    <dgm:pt modelId="{991B481F-25CE-4372-8E75-8863C216051A}" type="sibTrans" cxnId="{F26384D4-85C9-452F-AB5D-96541056A2E7}">
      <dgm:prSet/>
      <dgm:spPr/>
      <dgm:t>
        <a:bodyPr/>
        <a:lstStyle/>
        <a:p>
          <a:endParaRPr lang="en-US"/>
        </a:p>
      </dgm:t>
    </dgm:pt>
    <dgm:pt modelId="{06FE0EFE-DF66-416A-9B2C-C5EC11F14779}">
      <dgm:prSet phldrT="[Text]"/>
      <dgm:spPr/>
      <dgm:t>
        <a:bodyPr/>
        <a:lstStyle/>
        <a:p>
          <a:endParaRPr lang="en-US" dirty="0"/>
        </a:p>
      </dgm:t>
    </dgm:pt>
    <dgm:pt modelId="{C1ED4DD1-C479-4ADA-9748-A487F5E9C587}" type="parTrans" cxnId="{A138AEBF-B102-4E58-A4C5-937B0D6EDF44}">
      <dgm:prSet/>
      <dgm:spPr/>
      <dgm:t>
        <a:bodyPr/>
        <a:lstStyle/>
        <a:p>
          <a:endParaRPr lang="en-US"/>
        </a:p>
      </dgm:t>
    </dgm:pt>
    <dgm:pt modelId="{725B65B6-EC2A-400C-A266-B308EBF72E52}" type="sibTrans" cxnId="{A138AEBF-B102-4E58-A4C5-937B0D6EDF44}">
      <dgm:prSet/>
      <dgm:spPr/>
      <dgm:t>
        <a:bodyPr/>
        <a:lstStyle/>
        <a:p>
          <a:endParaRPr lang="en-US"/>
        </a:p>
      </dgm:t>
    </dgm:pt>
    <dgm:pt modelId="{14979DAF-25F0-4F86-84CD-96A09D603AAC}">
      <dgm:prSet phldrT="[Text]"/>
      <dgm:spPr/>
      <dgm:t>
        <a:bodyPr/>
        <a:lstStyle/>
        <a:p>
          <a:endParaRPr lang="en-US" dirty="0"/>
        </a:p>
      </dgm:t>
    </dgm:pt>
    <dgm:pt modelId="{275351C3-4671-44A2-A1C0-CF0447027B39}" type="parTrans" cxnId="{5F7F60A0-2799-47C3-AFD7-4DD96C693536}">
      <dgm:prSet/>
      <dgm:spPr/>
      <dgm:t>
        <a:bodyPr/>
        <a:lstStyle/>
        <a:p>
          <a:endParaRPr lang="en-US"/>
        </a:p>
      </dgm:t>
    </dgm:pt>
    <dgm:pt modelId="{2B2D9336-DDB4-4EED-94D6-C73D68195EB9}" type="sibTrans" cxnId="{5F7F60A0-2799-47C3-AFD7-4DD96C693536}">
      <dgm:prSet/>
      <dgm:spPr/>
      <dgm:t>
        <a:bodyPr/>
        <a:lstStyle/>
        <a:p>
          <a:endParaRPr lang="en-US"/>
        </a:p>
      </dgm:t>
    </dgm:pt>
    <dgm:pt modelId="{C6FA6AB7-7812-4C11-ADE4-F884FE146467}" type="pres">
      <dgm:prSet presAssocID="{A08726A0-8EA7-4CF3-9D69-B81C79BDC920}" presName="cycle" presStyleCnt="0">
        <dgm:presLayoutVars>
          <dgm:dir/>
          <dgm:resizeHandles val="exact"/>
        </dgm:presLayoutVars>
      </dgm:prSet>
      <dgm:spPr/>
    </dgm:pt>
    <dgm:pt modelId="{EFBCA799-20D6-4771-9275-6EA8AFBD758A}" type="pres">
      <dgm:prSet presAssocID="{ED0EDDA2-66CD-4014-A393-4BCBE06870FF}" presName="node" presStyleLbl="node1" presStyleIdx="0" presStyleCnt="5" custRadScaleRad="100291" custRadScaleInc="-169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D08795-D0E2-4650-992E-2F2531AE88A4}" type="pres">
      <dgm:prSet presAssocID="{ED0EDDA2-66CD-4014-A393-4BCBE06870FF}" presName="spNode" presStyleCnt="0"/>
      <dgm:spPr/>
    </dgm:pt>
    <dgm:pt modelId="{6F484B26-052A-4D2C-B82C-9B03362F4741}" type="pres">
      <dgm:prSet presAssocID="{27823372-4D3C-4E93-A5A3-ECB42FF5723C}" presName="sibTrans" presStyleLbl="sibTrans1D1" presStyleIdx="0" presStyleCnt="5"/>
      <dgm:spPr/>
    </dgm:pt>
    <dgm:pt modelId="{00C6B85C-620F-4F9C-A833-1E12B70A0851}" type="pres">
      <dgm:prSet presAssocID="{DD5095BF-64E0-4DE1-A96C-6380B1D74BF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6FDC42-1C4E-400E-9E53-E419BB8CE5AA}" type="pres">
      <dgm:prSet presAssocID="{DD5095BF-64E0-4DE1-A96C-6380B1D74BF3}" presName="spNode" presStyleCnt="0"/>
      <dgm:spPr/>
    </dgm:pt>
    <dgm:pt modelId="{CD89BD1C-7852-466F-977F-A23C0A197687}" type="pres">
      <dgm:prSet presAssocID="{41316343-9B82-4DF4-B152-B01066054BC6}" presName="sibTrans" presStyleLbl="sibTrans1D1" presStyleIdx="1" presStyleCnt="5"/>
      <dgm:spPr/>
    </dgm:pt>
    <dgm:pt modelId="{6365262C-E616-4179-B5AB-C2E3C9DA12D6}" type="pres">
      <dgm:prSet presAssocID="{61DE17B4-2DC7-4239-888F-0F3B7EA4FD8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94930-2B2B-4613-B1B0-1DBBB3E42391}" type="pres">
      <dgm:prSet presAssocID="{61DE17B4-2DC7-4239-888F-0F3B7EA4FD86}" presName="spNode" presStyleCnt="0"/>
      <dgm:spPr/>
    </dgm:pt>
    <dgm:pt modelId="{4D6D7F83-0FF2-48A1-B797-E17E807C7747}" type="pres">
      <dgm:prSet presAssocID="{991B481F-25CE-4372-8E75-8863C216051A}" presName="sibTrans" presStyleLbl="sibTrans1D1" presStyleIdx="2" presStyleCnt="5"/>
      <dgm:spPr/>
    </dgm:pt>
    <dgm:pt modelId="{F48A1281-65BD-416B-A07F-26AB80059A23}" type="pres">
      <dgm:prSet presAssocID="{06FE0EFE-DF66-416A-9B2C-C5EC11F1477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199A11-D10D-4BC2-9B00-7973ADC0EC49}" type="pres">
      <dgm:prSet presAssocID="{06FE0EFE-DF66-416A-9B2C-C5EC11F14779}" presName="spNode" presStyleCnt="0"/>
      <dgm:spPr/>
    </dgm:pt>
    <dgm:pt modelId="{095B722F-C0F0-4B06-9754-7152413AF252}" type="pres">
      <dgm:prSet presAssocID="{725B65B6-EC2A-400C-A266-B308EBF72E52}" presName="sibTrans" presStyleLbl="sibTrans1D1" presStyleIdx="3" presStyleCnt="5"/>
      <dgm:spPr/>
    </dgm:pt>
    <dgm:pt modelId="{0F055679-9FB5-4E5D-902D-B210D4A5431B}" type="pres">
      <dgm:prSet presAssocID="{14979DAF-25F0-4F86-84CD-96A09D603AA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396670-16A5-49C9-8576-77077438C200}" type="pres">
      <dgm:prSet presAssocID="{14979DAF-25F0-4F86-84CD-96A09D603AAC}" presName="spNode" presStyleCnt="0"/>
      <dgm:spPr/>
    </dgm:pt>
    <dgm:pt modelId="{F5F0F5F7-9AA7-46B6-8CDD-153CB67F5176}" type="pres">
      <dgm:prSet presAssocID="{2B2D9336-DDB4-4EED-94D6-C73D68195EB9}" presName="sibTrans" presStyleLbl="sibTrans1D1" presStyleIdx="4" presStyleCnt="5"/>
      <dgm:spPr/>
    </dgm:pt>
  </dgm:ptLst>
  <dgm:cxnLst>
    <dgm:cxn modelId="{1B5025B1-F58C-49D5-9FB2-AEBD1EB7E3B2}" type="presOf" srcId="{A08726A0-8EA7-4CF3-9D69-B81C79BDC920}" destId="{C6FA6AB7-7812-4C11-ADE4-F884FE146467}" srcOrd="0" destOrd="0" presId="urn:microsoft.com/office/officeart/2005/8/layout/cycle6"/>
    <dgm:cxn modelId="{6F4DB47A-DB99-4A09-8F7B-47C324EDA1F4}" type="presOf" srcId="{2B2D9336-DDB4-4EED-94D6-C73D68195EB9}" destId="{F5F0F5F7-9AA7-46B6-8CDD-153CB67F5176}" srcOrd="0" destOrd="0" presId="urn:microsoft.com/office/officeart/2005/8/layout/cycle6"/>
    <dgm:cxn modelId="{AFA28B6F-1825-428A-B6C1-C5D0E02DE2A9}" type="presOf" srcId="{06FE0EFE-DF66-416A-9B2C-C5EC11F14779}" destId="{F48A1281-65BD-416B-A07F-26AB80059A23}" srcOrd="0" destOrd="0" presId="urn:microsoft.com/office/officeart/2005/8/layout/cycle6"/>
    <dgm:cxn modelId="{A8958BAB-C648-447F-A1C1-1E76E749297A}" srcId="{A08726A0-8EA7-4CF3-9D69-B81C79BDC920}" destId="{ED0EDDA2-66CD-4014-A393-4BCBE06870FF}" srcOrd="0" destOrd="0" parTransId="{4157656C-8695-4603-91C5-0FD677529858}" sibTransId="{27823372-4D3C-4E93-A5A3-ECB42FF5723C}"/>
    <dgm:cxn modelId="{5F7F60A0-2799-47C3-AFD7-4DD96C693536}" srcId="{A08726A0-8EA7-4CF3-9D69-B81C79BDC920}" destId="{14979DAF-25F0-4F86-84CD-96A09D603AAC}" srcOrd="4" destOrd="0" parTransId="{275351C3-4671-44A2-A1C0-CF0447027B39}" sibTransId="{2B2D9336-DDB4-4EED-94D6-C73D68195EB9}"/>
    <dgm:cxn modelId="{E50EB756-C844-428E-BDE8-0DB570A4190E}" type="presOf" srcId="{991B481F-25CE-4372-8E75-8863C216051A}" destId="{4D6D7F83-0FF2-48A1-B797-E17E807C7747}" srcOrd="0" destOrd="0" presId="urn:microsoft.com/office/officeart/2005/8/layout/cycle6"/>
    <dgm:cxn modelId="{F26384D4-85C9-452F-AB5D-96541056A2E7}" srcId="{A08726A0-8EA7-4CF3-9D69-B81C79BDC920}" destId="{61DE17B4-2DC7-4239-888F-0F3B7EA4FD86}" srcOrd="2" destOrd="0" parTransId="{F0270549-B701-417D-A3C1-8904BD0BB812}" sibTransId="{991B481F-25CE-4372-8E75-8863C216051A}"/>
    <dgm:cxn modelId="{8BB44CE3-D030-47F5-A84F-0D76403B7238}" type="presOf" srcId="{725B65B6-EC2A-400C-A266-B308EBF72E52}" destId="{095B722F-C0F0-4B06-9754-7152413AF252}" srcOrd="0" destOrd="0" presId="urn:microsoft.com/office/officeart/2005/8/layout/cycle6"/>
    <dgm:cxn modelId="{DC79E380-55F7-409C-8F9A-CB80031A7CA7}" type="presOf" srcId="{27823372-4D3C-4E93-A5A3-ECB42FF5723C}" destId="{6F484B26-052A-4D2C-B82C-9B03362F4741}" srcOrd="0" destOrd="0" presId="urn:microsoft.com/office/officeart/2005/8/layout/cycle6"/>
    <dgm:cxn modelId="{A138AEBF-B102-4E58-A4C5-937B0D6EDF44}" srcId="{A08726A0-8EA7-4CF3-9D69-B81C79BDC920}" destId="{06FE0EFE-DF66-416A-9B2C-C5EC11F14779}" srcOrd="3" destOrd="0" parTransId="{C1ED4DD1-C479-4ADA-9748-A487F5E9C587}" sibTransId="{725B65B6-EC2A-400C-A266-B308EBF72E52}"/>
    <dgm:cxn modelId="{88B689AB-C9F5-44AE-9028-AC4720784889}" type="presOf" srcId="{ED0EDDA2-66CD-4014-A393-4BCBE06870FF}" destId="{EFBCA799-20D6-4771-9275-6EA8AFBD758A}" srcOrd="0" destOrd="0" presId="urn:microsoft.com/office/officeart/2005/8/layout/cycle6"/>
    <dgm:cxn modelId="{C7189554-BC63-4724-8354-72CB1D2D65EC}" type="presOf" srcId="{41316343-9B82-4DF4-B152-B01066054BC6}" destId="{CD89BD1C-7852-466F-977F-A23C0A197687}" srcOrd="0" destOrd="0" presId="urn:microsoft.com/office/officeart/2005/8/layout/cycle6"/>
    <dgm:cxn modelId="{A0E9C172-7E42-4680-9CDA-A302092108C7}" srcId="{A08726A0-8EA7-4CF3-9D69-B81C79BDC920}" destId="{DD5095BF-64E0-4DE1-A96C-6380B1D74BF3}" srcOrd="1" destOrd="0" parTransId="{DB2077C0-CE00-4247-BF8C-18B751CCA044}" sibTransId="{41316343-9B82-4DF4-B152-B01066054BC6}"/>
    <dgm:cxn modelId="{992B30DF-3096-46B6-BD24-0D0D182F2287}" type="presOf" srcId="{61DE17B4-2DC7-4239-888F-0F3B7EA4FD86}" destId="{6365262C-E616-4179-B5AB-C2E3C9DA12D6}" srcOrd="0" destOrd="0" presId="urn:microsoft.com/office/officeart/2005/8/layout/cycle6"/>
    <dgm:cxn modelId="{BC3E9692-7C77-4A84-8262-7842BED177A9}" type="presOf" srcId="{DD5095BF-64E0-4DE1-A96C-6380B1D74BF3}" destId="{00C6B85C-620F-4F9C-A833-1E12B70A0851}" srcOrd="0" destOrd="0" presId="urn:microsoft.com/office/officeart/2005/8/layout/cycle6"/>
    <dgm:cxn modelId="{B12F97DE-CF2E-42AD-B43C-E5E147CEFB1F}" type="presOf" srcId="{14979DAF-25F0-4F86-84CD-96A09D603AAC}" destId="{0F055679-9FB5-4E5D-902D-B210D4A5431B}" srcOrd="0" destOrd="0" presId="urn:microsoft.com/office/officeart/2005/8/layout/cycle6"/>
    <dgm:cxn modelId="{3C6F4DF4-936D-4AE1-AA34-3BD8638D23A8}" type="presParOf" srcId="{C6FA6AB7-7812-4C11-ADE4-F884FE146467}" destId="{EFBCA799-20D6-4771-9275-6EA8AFBD758A}" srcOrd="0" destOrd="0" presId="urn:microsoft.com/office/officeart/2005/8/layout/cycle6"/>
    <dgm:cxn modelId="{89239038-917B-4292-B0B8-AAFAEA5F16FB}" type="presParOf" srcId="{C6FA6AB7-7812-4C11-ADE4-F884FE146467}" destId="{2ED08795-D0E2-4650-992E-2F2531AE88A4}" srcOrd="1" destOrd="0" presId="urn:microsoft.com/office/officeart/2005/8/layout/cycle6"/>
    <dgm:cxn modelId="{1A8D6377-7901-4285-A0EE-605E0587131E}" type="presParOf" srcId="{C6FA6AB7-7812-4C11-ADE4-F884FE146467}" destId="{6F484B26-052A-4D2C-B82C-9B03362F4741}" srcOrd="2" destOrd="0" presId="urn:microsoft.com/office/officeart/2005/8/layout/cycle6"/>
    <dgm:cxn modelId="{40DE3659-2046-4D3A-973C-C8BC7D737FB1}" type="presParOf" srcId="{C6FA6AB7-7812-4C11-ADE4-F884FE146467}" destId="{00C6B85C-620F-4F9C-A833-1E12B70A0851}" srcOrd="3" destOrd="0" presId="urn:microsoft.com/office/officeart/2005/8/layout/cycle6"/>
    <dgm:cxn modelId="{05E687FF-A1A8-4F91-883D-14A980ADCE0D}" type="presParOf" srcId="{C6FA6AB7-7812-4C11-ADE4-F884FE146467}" destId="{AC6FDC42-1C4E-400E-9E53-E419BB8CE5AA}" srcOrd="4" destOrd="0" presId="urn:microsoft.com/office/officeart/2005/8/layout/cycle6"/>
    <dgm:cxn modelId="{E57C978A-DE2F-420F-B307-5D8F8D3C642E}" type="presParOf" srcId="{C6FA6AB7-7812-4C11-ADE4-F884FE146467}" destId="{CD89BD1C-7852-466F-977F-A23C0A197687}" srcOrd="5" destOrd="0" presId="urn:microsoft.com/office/officeart/2005/8/layout/cycle6"/>
    <dgm:cxn modelId="{4FF24D69-626A-47E3-BFF9-00CAD164714B}" type="presParOf" srcId="{C6FA6AB7-7812-4C11-ADE4-F884FE146467}" destId="{6365262C-E616-4179-B5AB-C2E3C9DA12D6}" srcOrd="6" destOrd="0" presId="urn:microsoft.com/office/officeart/2005/8/layout/cycle6"/>
    <dgm:cxn modelId="{CD5C149A-6168-44F2-9779-1D7BB1625F9D}" type="presParOf" srcId="{C6FA6AB7-7812-4C11-ADE4-F884FE146467}" destId="{8DF94930-2B2B-4613-B1B0-1DBBB3E42391}" srcOrd="7" destOrd="0" presId="urn:microsoft.com/office/officeart/2005/8/layout/cycle6"/>
    <dgm:cxn modelId="{E02BBF06-013A-45AD-96D2-A72D2E1F1406}" type="presParOf" srcId="{C6FA6AB7-7812-4C11-ADE4-F884FE146467}" destId="{4D6D7F83-0FF2-48A1-B797-E17E807C7747}" srcOrd="8" destOrd="0" presId="urn:microsoft.com/office/officeart/2005/8/layout/cycle6"/>
    <dgm:cxn modelId="{84A4CA97-9D2B-441E-B05A-7AB94DE800B0}" type="presParOf" srcId="{C6FA6AB7-7812-4C11-ADE4-F884FE146467}" destId="{F48A1281-65BD-416B-A07F-26AB80059A23}" srcOrd="9" destOrd="0" presId="urn:microsoft.com/office/officeart/2005/8/layout/cycle6"/>
    <dgm:cxn modelId="{C5C8CA0F-A43B-46E1-ABDA-E11302BD1817}" type="presParOf" srcId="{C6FA6AB7-7812-4C11-ADE4-F884FE146467}" destId="{49199A11-D10D-4BC2-9B00-7973ADC0EC49}" srcOrd="10" destOrd="0" presId="urn:microsoft.com/office/officeart/2005/8/layout/cycle6"/>
    <dgm:cxn modelId="{2FA56B67-557D-4C1C-AFB6-E66AC48E10E4}" type="presParOf" srcId="{C6FA6AB7-7812-4C11-ADE4-F884FE146467}" destId="{095B722F-C0F0-4B06-9754-7152413AF252}" srcOrd="11" destOrd="0" presId="urn:microsoft.com/office/officeart/2005/8/layout/cycle6"/>
    <dgm:cxn modelId="{441AADBB-E001-4BEF-9F95-16C346CC240B}" type="presParOf" srcId="{C6FA6AB7-7812-4C11-ADE4-F884FE146467}" destId="{0F055679-9FB5-4E5D-902D-B210D4A5431B}" srcOrd="12" destOrd="0" presId="urn:microsoft.com/office/officeart/2005/8/layout/cycle6"/>
    <dgm:cxn modelId="{3B6E7B5B-D105-4AAE-930C-02F6777940DD}" type="presParOf" srcId="{C6FA6AB7-7812-4C11-ADE4-F884FE146467}" destId="{D3396670-16A5-49C9-8576-77077438C200}" srcOrd="13" destOrd="0" presId="urn:microsoft.com/office/officeart/2005/8/layout/cycle6"/>
    <dgm:cxn modelId="{2FCCE9FA-303C-4C14-A092-DEF714FCD580}" type="presParOf" srcId="{C6FA6AB7-7812-4C11-ADE4-F884FE146467}" destId="{F5F0F5F7-9AA7-46B6-8CDD-153CB67F5176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73D675-9B42-46F6-8BE3-8C9407855B57}">
      <dsp:nvSpPr>
        <dsp:cNvPr id="0" name=""/>
        <dsp:cNvSpPr/>
      </dsp:nvSpPr>
      <dsp:spPr>
        <a:xfrm>
          <a:off x="1143000" y="0"/>
          <a:ext cx="6858000" cy="6858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accent6">
                  <a:lumMod val="50000"/>
                </a:schemeClr>
              </a:solidFill>
            </a:rPr>
            <a:t>Management  Administrative &amp; Support Staff</a:t>
          </a:r>
          <a:endParaRPr lang="en-US" sz="1800" b="1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3613251" y="342899"/>
        <a:ext cx="1917496" cy="1028700"/>
      </dsp:txXfrm>
    </dsp:sp>
    <dsp:sp modelId="{28CBE204-8157-467C-BC6C-CB64884789A5}">
      <dsp:nvSpPr>
        <dsp:cNvPr id="0" name=""/>
        <dsp:cNvSpPr/>
      </dsp:nvSpPr>
      <dsp:spPr>
        <a:xfrm>
          <a:off x="1828800" y="1371599"/>
          <a:ext cx="5486400" cy="5486400"/>
        </a:xfrm>
        <a:prstGeom prst="ellipse">
          <a:avLst/>
        </a:prstGeom>
        <a:solidFill>
          <a:schemeClr val="accent2">
            <a:hueOff val="-4800000"/>
            <a:satOff val="-11111"/>
            <a:lumOff val="1000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accent6">
                  <a:lumMod val="50000"/>
                </a:schemeClr>
              </a:solidFill>
            </a:rPr>
            <a:t>Clinical Staff Affected</a:t>
          </a:r>
          <a:endParaRPr lang="en-US" sz="1800" b="1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3613251" y="1700783"/>
        <a:ext cx="1917496" cy="987552"/>
      </dsp:txXfrm>
    </dsp:sp>
    <dsp:sp modelId="{61AC8AF8-8583-4FB6-A1FC-987BE7E24BFA}">
      <dsp:nvSpPr>
        <dsp:cNvPr id="0" name=""/>
        <dsp:cNvSpPr/>
      </dsp:nvSpPr>
      <dsp:spPr>
        <a:xfrm>
          <a:off x="2514599" y="2743199"/>
          <a:ext cx="4114800" cy="4114800"/>
        </a:xfrm>
        <a:prstGeom prst="ellipse">
          <a:avLst/>
        </a:prstGeom>
        <a:solidFill>
          <a:schemeClr val="accent2">
            <a:hueOff val="-9600000"/>
            <a:satOff val="-22222"/>
            <a:lumOff val="2000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accent6">
                  <a:lumMod val="50000"/>
                </a:schemeClr>
              </a:solidFill>
            </a:rPr>
            <a:t>Clinical Staff Involved</a:t>
          </a:r>
          <a:endParaRPr lang="en-US" sz="1800" b="1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3613251" y="3051809"/>
        <a:ext cx="1917496" cy="925830"/>
      </dsp:txXfrm>
    </dsp:sp>
    <dsp:sp modelId="{4AB6F596-A288-4CFA-86D1-A536AEBFCE97}">
      <dsp:nvSpPr>
        <dsp:cNvPr id="0" name=""/>
        <dsp:cNvSpPr/>
      </dsp:nvSpPr>
      <dsp:spPr>
        <a:xfrm>
          <a:off x="3200400" y="4114800"/>
          <a:ext cx="2743200" cy="2743200"/>
        </a:xfrm>
        <a:prstGeom prst="ellipse">
          <a:avLst/>
        </a:prstGeom>
        <a:solidFill>
          <a:schemeClr val="accent2">
            <a:hueOff val="-14400000"/>
            <a:satOff val="-33333"/>
            <a:lumOff val="3000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smtClean="0">
              <a:solidFill>
                <a:schemeClr val="accent6">
                  <a:lumMod val="50000"/>
                </a:schemeClr>
              </a:solidFill>
            </a:rPr>
            <a:t>Core Study Staff</a:t>
          </a:r>
          <a:endParaRPr lang="en-US" sz="1800" b="1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3602132" y="4800600"/>
        <a:ext cx="1939735" cy="13716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BCA799-20D6-4771-9275-6EA8AFBD758A}">
      <dsp:nvSpPr>
        <dsp:cNvPr id="0" name=""/>
        <dsp:cNvSpPr/>
      </dsp:nvSpPr>
      <dsp:spPr>
        <a:xfrm>
          <a:off x="1098976" y="350"/>
          <a:ext cx="717351" cy="4662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>
            <a:solidFill>
              <a:schemeClr val="accent5">
                <a:lumMod val="90000"/>
              </a:schemeClr>
            </a:solidFill>
          </a:endParaRPr>
        </a:p>
      </dsp:txBody>
      <dsp:txXfrm>
        <a:off x="1098976" y="350"/>
        <a:ext cx="717351" cy="466278"/>
      </dsp:txXfrm>
    </dsp:sp>
    <dsp:sp modelId="{6F484B26-052A-4D2C-B82C-9B03362F4741}">
      <dsp:nvSpPr>
        <dsp:cNvPr id="0" name=""/>
        <dsp:cNvSpPr/>
      </dsp:nvSpPr>
      <dsp:spPr>
        <a:xfrm>
          <a:off x="589649" y="230169"/>
          <a:ext cx="1863770" cy="1863770"/>
        </a:xfrm>
        <a:custGeom>
          <a:avLst/>
          <a:gdLst/>
          <a:ahLst/>
          <a:cxnLst/>
          <a:rect l="0" t="0" r="0" b="0"/>
          <a:pathLst>
            <a:path>
              <a:moveTo>
                <a:pt x="1232404" y="49786"/>
              </a:moveTo>
              <a:arcTo wR="931885" hR="931885" stAng="17328795" swAng="222522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C6B85C-620F-4F9C-A833-1E12B70A0851}">
      <dsp:nvSpPr>
        <dsp:cNvPr id="0" name=""/>
        <dsp:cNvSpPr/>
      </dsp:nvSpPr>
      <dsp:spPr>
        <a:xfrm>
          <a:off x="2051599" y="644620"/>
          <a:ext cx="717351" cy="4662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/>
        </a:p>
      </dsp:txBody>
      <dsp:txXfrm>
        <a:off x="2051599" y="644620"/>
        <a:ext cx="717351" cy="466278"/>
      </dsp:txXfrm>
    </dsp:sp>
    <dsp:sp modelId="{CD89BD1C-7852-466F-977F-A23C0A197687}">
      <dsp:nvSpPr>
        <dsp:cNvPr id="0" name=""/>
        <dsp:cNvSpPr/>
      </dsp:nvSpPr>
      <dsp:spPr>
        <a:xfrm>
          <a:off x="592114" y="233843"/>
          <a:ext cx="1863770" cy="1863770"/>
        </a:xfrm>
        <a:custGeom>
          <a:avLst/>
          <a:gdLst/>
          <a:ahLst/>
          <a:cxnLst/>
          <a:rect l="0" t="0" r="0" b="0"/>
          <a:pathLst>
            <a:path>
              <a:moveTo>
                <a:pt x="1862488" y="883014"/>
              </a:moveTo>
              <a:arcTo wR="931885" hR="931885" stAng="21419631" swAng="219687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65262C-E616-4179-B5AB-C2E3C9DA12D6}">
      <dsp:nvSpPr>
        <dsp:cNvPr id="0" name=""/>
        <dsp:cNvSpPr/>
      </dsp:nvSpPr>
      <dsp:spPr>
        <a:xfrm>
          <a:off x="1713072" y="1686500"/>
          <a:ext cx="717351" cy="4662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/>
        </a:p>
      </dsp:txBody>
      <dsp:txXfrm>
        <a:off x="1713072" y="1686500"/>
        <a:ext cx="717351" cy="466278"/>
      </dsp:txXfrm>
    </dsp:sp>
    <dsp:sp modelId="{4D6D7F83-0FF2-48A1-B797-E17E807C7747}">
      <dsp:nvSpPr>
        <dsp:cNvPr id="0" name=""/>
        <dsp:cNvSpPr/>
      </dsp:nvSpPr>
      <dsp:spPr>
        <a:xfrm>
          <a:off x="592114" y="233843"/>
          <a:ext cx="1863770" cy="1863770"/>
        </a:xfrm>
        <a:custGeom>
          <a:avLst/>
          <a:gdLst/>
          <a:ahLst/>
          <a:cxnLst/>
          <a:rect l="0" t="0" r="0" b="0"/>
          <a:pathLst>
            <a:path>
              <a:moveTo>
                <a:pt x="1117253" y="1845148"/>
              </a:moveTo>
              <a:arcTo wR="931885" hR="931885" stAng="4711580" swAng="137684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8A1281-65BD-416B-A07F-26AB80059A23}">
      <dsp:nvSpPr>
        <dsp:cNvPr id="0" name=""/>
        <dsp:cNvSpPr/>
      </dsp:nvSpPr>
      <dsp:spPr>
        <a:xfrm>
          <a:off x="617575" y="1686500"/>
          <a:ext cx="717351" cy="4662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/>
        </a:p>
      </dsp:txBody>
      <dsp:txXfrm>
        <a:off x="617575" y="1686500"/>
        <a:ext cx="717351" cy="466278"/>
      </dsp:txXfrm>
    </dsp:sp>
    <dsp:sp modelId="{095B722F-C0F0-4B06-9754-7152413AF252}">
      <dsp:nvSpPr>
        <dsp:cNvPr id="0" name=""/>
        <dsp:cNvSpPr/>
      </dsp:nvSpPr>
      <dsp:spPr>
        <a:xfrm>
          <a:off x="592114" y="233843"/>
          <a:ext cx="1863770" cy="1863770"/>
        </a:xfrm>
        <a:custGeom>
          <a:avLst/>
          <a:gdLst/>
          <a:ahLst/>
          <a:cxnLst/>
          <a:rect l="0" t="0" r="0" b="0"/>
          <a:pathLst>
            <a:path>
              <a:moveTo>
                <a:pt x="155774" y="1447698"/>
              </a:moveTo>
              <a:arcTo wR="931885" hR="931885" stAng="8783491" swAng="219687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055679-9FB5-4E5D-902D-B210D4A5431B}">
      <dsp:nvSpPr>
        <dsp:cNvPr id="0" name=""/>
        <dsp:cNvSpPr/>
      </dsp:nvSpPr>
      <dsp:spPr>
        <a:xfrm>
          <a:off x="279048" y="644620"/>
          <a:ext cx="717351" cy="4662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/>
        </a:p>
      </dsp:txBody>
      <dsp:txXfrm>
        <a:off x="279048" y="644620"/>
        <a:ext cx="717351" cy="466278"/>
      </dsp:txXfrm>
    </dsp:sp>
    <dsp:sp modelId="{F5F0F5F7-9AA7-46B6-8CDD-153CB67F5176}">
      <dsp:nvSpPr>
        <dsp:cNvPr id="0" name=""/>
        <dsp:cNvSpPr/>
      </dsp:nvSpPr>
      <dsp:spPr>
        <a:xfrm>
          <a:off x="595231" y="229192"/>
          <a:ext cx="1863770" cy="1863770"/>
        </a:xfrm>
        <a:custGeom>
          <a:avLst/>
          <a:gdLst/>
          <a:ahLst/>
          <a:cxnLst/>
          <a:rect l="0" t="0" r="0" b="0"/>
          <a:pathLst>
            <a:path>
              <a:moveTo>
                <a:pt x="158798" y="411551"/>
              </a:moveTo>
              <a:arcTo wR="931885" hR="931885" stAng="12836576" swAng="170517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C51FB2-CA27-4E91-B03B-E34FA12BC93D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CBBD0D-0D18-4E60-9F52-2CC9EC76E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6C21261-842B-4EDA-A22D-6486F5EF8B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41D2B6-EBC7-4CBD-8832-691617895C89}" type="slidenum">
              <a:rPr lang="en-US"/>
              <a:pPr/>
              <a:t>2</a:t>
            </a:fld>
            <a:endParaRPr lang="en-U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Lesson descriptions should be brief.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41D2B6-EBC7-4CBD-8832-691617895C89}" type="slidenum">
              <a:rPr lang="en-US"/>
              <a:pPr/>
              <a:t>9</a:t>
            </a:fld>
            <a:endParaRPr lang="en-U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Lesson descriptions should be brief.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1261-842B-4EDA-A22D-6486F5EF8B1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hidden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CC66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5" name="Rectangle 10"/>
          <p:cNvSpPr>
            <a:spLocks noChangeArrowheads="1"/>
          </p:cNvSpPr>
          <p:nvPr userDrawn="1"/>
        </p:nvSpPr>
        <p:spPr bwMode="auto">
          <a:xfrm>
            <a:off x="2281238" y="1690688"/>
            <a:ext cx="585787" cy="642937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6" name="Rectangle 13"/>
          <p:cNvSpPr>
            <a:spLocks noChangeArrowheads="1"/>
          </p:cNvSpPr>
          <p:nvPr userDrawn="1"/>
        </p:nvSpPr>
        <p:spPr bwMode="auto">
          <a:xfrm>
            <a:off x="1716088" y="2324100"/>
            <a:ext cx="574675" cy="633413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7" name="Rectangle 15"/>
          <p:cNvSpPr>
            <a:spLocks noChangeArrowheads="1"/>
          </p:cNvSpPr>
          <p:nvPr userDrawn="1"/>
        </p:nvSpPr>
        <p:spPr bwMode="auto">
          <a:xfrm>
            <a:off x="1141413" y="2947988"/>
            <a:ext cx="584200" cy="644525"/>
          </a:xfrm>
          <a:prstGeom prst="rect">
            <a:avLst/>
          </a:prstGeom>
          <a:solidFill>
            <a:srgbClr val="FF9900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8" name="Rectangle 23"/>
          <p:cNvSpPr>
            <a:spLocks noChangeArrowheads="1"/>
          </p:cNvSpPr>
          <p:nvPr userDrawn="1"/>
        </p:nvSpPr>
        <p:spPr bwMode="auto">
          <a:xfrm>
            <a:off x="228600" y="3352800"/>
            <a:ext cx="574675" cy="633413"/>
          </a:xfrm>
          <a:prstGeom prst="rect">
            <a:avLst/>
          </a:prstGeom>
          <a:gradFill rotWithShape="1">
            <a:gsLst>
              <a:gs pos="0">
                <a:srgbClr val="FFCC66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CC66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grpSp>
        <p:nvGrpSpPr>
          <p:cNvPr id="9" name="Group 35"/>
          <p:cNvGrpSpPr>
            <a:grpSpLocks/>
          </p:cNvGrpSpPr>
          <p:nvPr userDrawn="1"/>
        </p:nvGrpSpPr>
        <p:grpSpPr bwMode="auto">
          <a:xfrm>
            <a:off x="0" y="-44450"/>
            <a:ext cx="9220200" cy="6902450"/>
            <a:chOff x="0" y="0"/>
            <a:chExt cx="5808" cy="4348"/>
          </a:xfrm>
        </p:grpSpPr>
        <p:sp>
          <p:nvSpPr>
            <p:cNvPr id="10" name="Rectangle 16"/>
            <p:cNvSpPr>
              <a:spLocks noChangeArrowheads="1"/>
            </p:cNvSpPr>
            <p:nvPr userDrawn="1"/>
          </p:nvSpPr>
          <p:spPr bwMode="auto">
            <a:xfrm>
              <a:off x="0" y="4156"/>
              <a:ext cx="580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b"/>
            <a:lstStyle/>
            <a:p>
              <a:pPr algn="ctr" eaLnBrk="1" hangingPunct="1">
                <a:defRPr/>
              </a:pPr>
              <a:r>
                <a:rPr lang="en-US" sz="1000" b="1" i="1">
                  <a:solidFill>
                    <a:schemeClr val="bg2"/>
                  </a:solidFill>
                </a:rPr>
                <a:t>"This training has been funded in whole or in part with Federal funds from the National Institute on Drug Abuse, </a:t>
              </a:r>
              <a:br>
                <a:rPr lang="en-US" sz="1000" b="1" i="1">
                  <a:solidFill>
                    <a:schemeClr val="bg2"/>
                  </a:solidFill>
                </a:rPr>
              </a:br>
              <a:r>
                <a:rPr lang="en-US" sz="1000" b="1" i="1">
                  <a:solidFill>
                    <a:schemeClr val="bg2"/>
                  </a:solidFill>
                </a:rPr>
                <a:t>National Institutes of Health, Department of Health and Human Services, under Contract No.HHSN271200522081C."</a:t>
              </a:r>
            </a:p>
          </p:txBody>
        </p:sp>
        <p:sp>
          <p:nvSpPr>
            <p:cNvPr id="11" name="Text Box 28"/>
            <p:cNvSpPr txBox="1">
              <a:spLocks noChangeArrowheads="1"/>
            </p:cNvSpPr>
            <p:nvPr userDrawn="1"/>
          </p:nvSpPr>
          <p:spPr bwMode="auto">
            <a:xfrm>
              <a:off x="1036" y="624"/>
              <a:ext cx="19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  <a:defRPr/>
              </a:pPr>
              <a:r>
                <a:rPr lang="en-US" b="1" dirty="0">
                  <a:solidFill>
                    <a:schemeClr val="bg2"/>
                  </a:solidFill>
                </a:rPr>
                <a:t>2010 Web Seminar Series</a:t>
              </a:r>
            </a:p>
          </p:txBody>
        </p:sp>
        <p:sp>
          <p:nvSpPr>
            <p:cNvPr id="12" name="Rectangle 16"/>
            <p:cNvSpPr>
              <a:spLocks noChangeArrowheads="1"/>
            </p:cNvSpPr>
            <p:nvPr userDrawn="1"/>
          </p:nvSpPr>
          <p:spPr bwMode="auto">
            <a:xfrm>
              <a:off x="0" y="3984"/>
              <a:ext cx="576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b"/>
            <a:lstStyle/>
            <a:p>
              <a:pPr algn="ctr" eaLnBrk="1" hangingPunct="1">
                <a:defRPr/>
              </a:pPr>
              <a:r>
                <a:rPr lang="en-US" sz="1000" b="1" i="1"/>
                <a:t>Produced by Liz Buttrey, NIDA CTN CCC Training Office</a:t>
              </a:r>
            </a:p>
          </p:txBody>
        </p:sp>
        <p:pic>
          <p:nvPicPr>
            <p:cNvPr id="13" name="Picture 30" descr="Untitled-1 copy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584" cy="10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Rectangle 4"/>
          <p:cNvSpPr>
            <a:spLocks noChangeArrowheads="1"/>
          </p:cNvSpPr>
          <p:nvPr userDrawn="1"/>
        </p:nvSpPr>
        <p:spPr bwMode="hidden">
          <a:xfrm>
            <a:off x="1716088" y="1690688"/>
            <a:ext cx="7427912" cy="2533650"/>
          </a:xfrm>
          <a:prstGeom prst="rect">
            <a:avLst/>
          </a:prstGeom>
          <a:solidFill>
            <a:srgbClr val="FF9900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5" name="Rectangle 6"/>
          <p:cNvSpPr>
            <a:spLocks noChangeArrowheads="1"/>
          </p:cNvSpPr>
          <p:nvPr userDrawn="1"/>
        </p:nvSpPr>
        <p:spPr bwMode="auto">
          <a:xfrm>
            <a:off x="573088" y="3582988"/>
            <a:ext cx="576262" cy="641350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6" name="Rectangle 7"/>
          <p:cNvSpPr>
            <a:spLocks noChangeArrowheads="1"/>
          </p:cNvSpPr>
          <p:nvPr userDrawn="1"/>
        </p:nvSpPr>
        <p:spPr bwMode="auto">
          <a:xfrm>
            <a:off x="1716088" y="1690688"/>
            <a:ext cx="574675" cy="642937"/>
          </a:xfrm>
          <a:prstGeom prst="rect">
            <a:avLst/>
          </a:prstGeom>
          <a:solidFill>
            <a:srgbClr val="FFCC66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7" name="Rectangle 9"/>
          <p:cNvSpPr>
            <a:spLocks noChangeArrowheads="1"/>
          </p:cNvSpPr>
          <p:nvPr userDrawn="1"/>
        </p:nvSpPr>
        <p:spPr bwMode="auto">
          <a:xfrm>
            <a:off x="1141413" y="3582988"/>
            <a:ext cx="584200" cy="641350"/>
          </a:xfrm>
          <a:prstGeom prst="rect">
            <a:avLst/>
          </a:prstGeom>
          <a:solidFill>
            <a:srgbClr val="FF9900"/>
          </a:solidFill>
          <a:ln w="19050">
            <a:solidFill>
              <a:srgbClr val="FF99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8" name="Rectangle 11"/>
          <p:cNvSpPr>
            <a:spLocks noChangeArrowheads="1"/>
          </p:cNvSpPr>
          <p:nvPr userDrawn="1"/>
        </p:nvSpPr>
        <p:spPr bwMode="auto">
          <a:xfrm>
            <a:off x="1141413" y="2324100"/>
            <a:ext cx="584200" cy="633413"/>
          </a:xfrm>
          <a:prstGeom prst="rect">
            <a:avLst/>
          </a:prstGeom>
          <a:solidFill>
            <a:srgbClr val="FFCC66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9" name="Rectangle 14"/>
          <p:cNvSpPr>
            <a:spLocks noChangeArrowheads="1"/>
          </p:cNvSpPr>
          <p:nvPr userDrawn="1"/>
        </p:nvSpPr>
        <p:spPr bwMode="auto">
          <a:xfrm>
            <a:off x="573088" y="2947988"/>
            <a:ext cx="576262" cy="644525"/>
          </a:xfrm>
          <a:prstGeom prst="rect">
            <a:avLst/>
          </a:prstGeom>
          <a:solidFill>
            <a:srgbClr val="FFCC66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 userDrawn="1"/>
        </p:nvSpPr>
        <p:spPr bwMode="auto">
          <a:xfrm>
            <a:off x="1514475" y="1844675"/>
            <a:ext cx="574675" cy="633413"/>
          </a:xfrm>
          <a:prstGeom prst="rect">
            <a:avLst/>
          </a:prstGeom>
          <a:gradFill rotWithShape="1">
            <a:gsLst>
              <a:gs pos="0">
                <a:srgbClr val="FFCC66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CC66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1" name="Rectangle 22"/>
          <p:cNvSpPr>
            <a:spLocks noChangeArrowheads="1"/>
          </p:cNvSpPr>
          <p:nvPr userDrawn="1"/>
        </p:nvSpPr>
        <p:spPr bwMode="auto">
          <a:xfrm>
            <a:off x="869950" y="2627313"/>
            <a:ext cx="574675" cy="633412"/>
          </a:xfrm>
          <a:prstGeom prst="rect">
            <a:avLst/>
          </a:prstGeom>
          <a:gradFill rotWithShape="1">
            <a:gsLst>
              <a:gs pos="0">
                <a:srgbClr val="FFCC66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CC66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2" name="Rectangle 25"/>
          <p:cNvSpPr>
            <a:spLocks noChangeArrowheads="1"/>
          </p:cNvSpPr>
          <p:nvPr userDrawn="1"/>
        </p:nvSpPr>
        <p:spPr bwMode="auto">
          <a:xfrm>
            <a:off x="15875" y="3579813"/>
            <a:ext cx="576263" cy="644525"/>
          </a:xfrm>
          <a:prstGeom prst="rect">
            <a:avLst/>
          </a:prstGeom>
          <a:solidFill>
            <a:srgbClr val="FFCC66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3" name="Rectangle 33"/>
          <p:cNvSpPr>
            <a:spLocks noChangeArrowheads="1"/>
          </p:cNvSpPr>
          <p:nvPr userDrawn="1"/>
        </p:nvSpPr>
        <p:spPr bwMode="auto">
          <a:xfrm>
            <a:off x="228600" y="3352800"/>
            <a:ext cx="574675" cy="633413"/>
          </a:xfrm>
          <a:prstGeom prst="rect">
            <a:avLst/>
          </a:prstGeom>
          <a:gradFill rotWithShape="1">
            <a:gsLst>
              <a:gs pos="0">
                <a:srgbClr val="FFCC66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CC66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513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4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175948-E46E-4905-AE45-7679D0D81E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304800"/>
            <a:ext cx="207645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7695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C635E-2829-4807-9E2A-4E825EB024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Clr>
                <a:srgbClr val="0099FF"/>
              </a:buClr>
              <a:buSzPct val="100000"/>
              <a:buFont typeface="Wingdings" pitchFamily="2" charset="2"/>
              <a:buChar char="§"/>
              <a:defRPr/>
            </a:lvl2pPr>
            <a:lvl3pPr>
              <a:buSzPct val="75000"/>
              <a:defRPr/>
            </a:lvl3pPr>
            <a:lvl4pPr>
              <a:buClr>
                <a:srgbClr val="0099FF"/>
              </a:buClr>
              <a:buFont typeface="Wingdings" pitchFamily="2" charset="2"/>
              <a:buChar char="§"/>
              <a:defRPr/>
            </a:lvl4pPr>
            <a:lvl5pPr>
              <a:buClr>
                <a:srgbClr val="FF9900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0F4A9-6B5D-4B91-A441-FA32592B75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08DB8-E16D-47E9-92F6-8F6704E273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767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2133600"/>
            <a:ext cx="40767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6111B-FF81-486F-A4B2-41263F1B17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D4318-2790-41FA-8462-52D4072B80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7DFAD-65C8-4A57-BEED-B701EF8ACC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E3FEA-B1D9-43EC-8318-720110D3DD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73A1A-A8E0-4CC2-BA10-98B10782AE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363E9F-9E7F-4DCD-A528-CE45239480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66"/>
            </a:gs>
            <a:gs pos="100000">
              <a:schemeClr val="bg1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pitchFamily="34" charset="0"/>
              </a:defRPr>
            </a:lvl1pPr>
          </a:lstStyle>
          <a:p>
            <a:pPr>
              <a:defRPr/>
            </a:pPr>
            <a:fld id="{31F54070-6991-448D-BF37-C2863224B2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7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924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133600"/>
            <a:ext cx="83058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9" name="Picture 17" descr="Untitled-1 copy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152400" y="-104775"/>
            <a:ext cx="1295400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20" name="Line 24"/>
          <p:cNvSpPr>
            <a:spLocks noChangeShapeType="1"/>
          </p:cNvSpPr>
          <p:nvPr userDrawn="1"/>
        </p:nvSpPr>
        <p:spPr bwMode="auto">
          <a:xfrm>
            <a:off x="304800" y="1676400"/>
            <a:ext cx="8534400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 type="diamond" w="med" len="med"/>
            <a:tailEnd type="diamond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m/imgres?imgurl=http://www.howtomotivate.org/wp-content/uploads/2009/10/How-To-Motivate.jpg&amp;imgrefurl=http://www.howtomotivate.org/&amp;usg=__NnibRxuzVHEzWE1fBh_yqjlTd-Y=&amp;h=300&amp;w=300&amp;sz=18&amp;hl=en&amp;start=4&amp;zoom=1&amp;um=1&amp;itbs=1&amp;tbnid=im0p905Jq5JHQM:&amp;tbnh=116&amp;tbnw=116&amp;prev=/images?q=motivate&amp;um=1&amp;hl=en&amp;tbs=isch:1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om/imgres?imgurl=http://sdisbury.com/wordpress/wp-content/uploads/2009/06/motivation.gif&amp;imgrefurl=http://sdisbury.com/wordpress/?tag=games-based-learning&amp;usg=__bw5Uv8OZjv3BrCj5CJECqGXyN7E=&amp;h=301&amp;w=297&amp;sz=6&amp;hl=en&amp;start=116&amp;zoom=1&amp;um=1&amp;itbs=1&amp;tbnid=oe7AfCVnfQQ48M:&amp;tbnh=116&amp;tbnw=114&amp;prev=/images?q=motivating&amp;start=100&amp;um=1&amp;hl=en&amp;sa=N&amp;ndsp=20&amp;tbs=isch:1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om/imgres?imgurl=http://www.openlearningworld.com/olw/coursecatalog/innerpages/pictures-1/motivating%20people.jpg&amp;imgrefurl=http://www.openlearningworld.com/olw/coursecatalog/innerpages/Motivating%20People.htm&amp;usg=__8mkJlLj4R3leNOOZnyR0dhfYtk8=&amp;h=237&amp;w=219&amp;sz=17&amp;hl=en&amp;start=20&amp;zoom=1&amp;um=1&amp;itbs=1&amp;tbnid=2KlgBrioyKrJrM:&amp;tbnh=109&amp;tbnw=101&amp;prev=/images?q=motivating&amp;um=1&amp;hl=en&amp;tbs=isch:1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om/imgres?imgurl=http://www.blueskyexperiences.com/images/pages/Team%20Development%20Right.jpg&amp;imgrefurl=http://www.blueskyexperiences.com/facilitated-team-development.cfm&amp;usg=__05n3pGe__yBjDgUf5bFOMHdGj1Q=&amp;h=309&amp;w=388&amp;sz=95&amp;hl=en&amp;start=17&amp;zoom=1&amp;um=1&amp;itbs=1&amp;tbnid=Sp8SMbUruIxUCM:&amp;tbnh=98&amp;tbnw=123&amp;prev=/images?q=team+development&amp;um=1&amp;hl=en&amp;sa=N&amp;tbs=isch: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humanresources.about.com/bio/Susan-M-Heathfield-6016.htm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imgres?imgurl=http://www.blueskyexperiences.com/images/pages/Team%20Development%20Right.jpg&amp;imgrefurl=http://www.blueskyexperiences.com/facilitated-team-development.cfm&amp;usg=__05n3pGe__yBjDgUf5bFOMHdGj1Q=&amp;h=309&amp;w=388&amp;sz=95&amp;hl=en&amp;start=17&amp;zoom=1&amp;um=1&amp;itbs=1&amp;tbnid=Sp8SMbUruIxUCM:&amp;tbnh=98&amp;tbnw=123&amp;prev=/images?q=team+development&amp;um=1&amp;hl=en&amp;sa=N&amp;tbs=isch:1" TargetMode="External"/><Relationship Id="rId2" Type="http://schemas.openxmlformats.org/officeDocument/2006/relationships/hyperlink" Target="http://humanresources.about.com/bio/Susan-M-Heathfield-6016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imgres?imgurl=http://www.blueskyexperiences.com/images/pages/Team%20Development%20Right.jpg&amp;imgrefurl=http://www.blueskyexperiences.com/facilitated-team-development.cfm&amp;usg=__05n3pGe__yBjDgUf5bFOMHdGj1Q=&amp;h=309&amp;w=388&amp;sz=95&amp;hl=en&amp;start=17&amp;zoom=1&amp;um=1&amp;itbs=1&amp;tbnid=Sp8SMbUruIxUCM:&amp;tbnh=98&amp;tbnw=123&amp;prev=/images?q=team+development&amp;um=1&amp;hl=en&amp;sa=N&amp;tbs=isch:1" TargetMode="External"/><Relationship Id="rId2" Type="http://schemas.openxmlformats.org/officeDocument/2006/relationships/hyperlink" Target="http://humanresources.about.com/bio/Susan-M-Heathfield-6016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imgres?imgurl=http://www.blueskyexperiences.com/images/pages/Team%20Development%20Right.jpg&amp;imgrefurl=http://www.blueskyexperiences.com/facilitated-team-development.cfm&amp;usg=__05n3pGe__yBjDgUf5bFOMHdGj1Q=&amp;h=309&amp;w=388&amp;sz=95&amp;hl=en&amp;start=17&amp;zoom=1&amp;um=1&amp;itbs=1&amp;tbnid=Sp8SMbUruIxUCM:&amp;tbnh=98&amp;tbnw=123&amp;prev=/images?q=team+development&amp;um=1&amp;hl=en&amp;sa=N&amp;tbs=isch:1" TargetMode="External"/><Relationship Id="rId2" Type="http://schemas.openxmlformats.org/officeDocument/2006/relationships/hyperlink" Target="http://humanresources.about.com/bio/Susan-M-Heathfield-6016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google.com/imgres?imgurl=http://www.directionservice.org/cadre/images/Image29.gif&amp;imgrefurl=http://www.directionservice.org/cadre/section4.cfm&amp;usg=__pEarvl-nAW19SI6--esBO_IgaPo=&amp;h=679&amp;w=840&amp;sz=15&amp;hl=en&amp;start=4&amp;zoom=1&amp;um=1&amp;itbs=1&amp;tbnid=tb-FQrkPZaPtUM:&amp;tbnh=117&amp;tbnw=145&amp;prev=/images?q=communication+barriers&amp;um=1&amp;hl=en&amp;sa=N&amp;tbs=isch:1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0.jpeg"/><Relationship Id="rId7" Type="http://schemas.openxmlformats.org/officeDocument/2006/relationships/diagramColors" Target="../diagrams/colors2.xml"/><Relationship Id="rId2" Type="http://schemas.openxmlformats.org/officeDocument/2006/relationships/hyperlink" Target="http://www.google.com/imgres?imgurl=http://www.science.mcmaster.ca/psychology/images/stories/images/perception.gif&amp;imgrefurl=http://www.science.mcmaster.ca/psychology/research-areas/cognition-perception.html&amp;usg=__ZnuXJ535_9IRKChSmhyh3BXAo9M=&amp;h=512&amp;w=512&amp;sz=88&amp;hl=en&amp;start=2&amp;zoom=1&amp;um=1&amp;itbs=1&amp;tbnid=KBFVa7by5p0sFM:&amp;tbnh=131&amp;tbnw=131&amp;prev=/images%3Fq%3Dperception%26um%3D1%26hl%3Den%26tbs%3Disch:1" TargetMode="External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www.google.com/imgres?imgurl=http://lauriejinkins.com/images/listening-ear1.gif&amp;imgrefurl=http://lauriejinkins.com/&amp;usg=__HSC28QvNTsPWoV4JEQpO8mjnhYk=&amp;h=345&amp;w=325&amp;sz=3&amp;hl=en&amp;start=5&amp;zoom=1&amp;um=1&amp;itbs=1&amp;tbnid=CpflesXKp6KMhM:&amp;tbnh=120&amp;tbnw=113&amp;prev=/images%3Fq%3Dlistening%26um%3D1%26hl%3Den%26tbs%3Disch:1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/imgres?imgurl=http://www.inter-conferences.com/images/team_building.jpg&amp;imgrefurl=http://www.inter-conferences.com/Team_Building_Events.html&amp;usg=__ebDpmoSo-sHPKFX-hcaB_v6LjvI=&amp;h=307&amp;w=419&amp;sz=30&amp;hl=en&amp;start=1&amp;zoom=1&amp;um=1&amp;itbs=1&amp;tbnid=BzxB21DJJUIybM:&amp;tbnh=92&amp;tbnw=125&amp;prev=/images?q=team+building&amp;um=1&amp;hl=en&amp;tbs=isch: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dutwist.com/elin/wp-content/uploads/2009/03/cartoon_large_intro1.gi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286000" y="1720850"/>
            <a:ext cx="6464300" cy="239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4400" b="1" kern="0" dirty="0" smtClean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Assuring Research Buy-In Throughout the Clinical Research Site</a:t>
            </a:r>
            <a:endParaRPr lang="en-US" sz="4400" b="1" kern="0" dirty="0">
              <a:solidFill>
                <a:schemeClr val="bg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28600" y="4724400"/>
            <a:ext cx="3505200" cy="1447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rgbClr val="FF9900"/>
              </a:buClr>
              <a:buSzPct val="75000"/>
              <a:buFont typeface="Wingdings" pitchFamily="2" charset="2"/>
              <a:buNone/>
              <a:defRPr/>
            </a:pPr>
            <a:r>
              <a:rPr lang="en-US" sz="2800" kern="0" dirty="0" smtClean="0">
                <a:solidFill>
                  <a:srgbClr val="993300"/>
                </a:solidFill>
                <a:latin typeface="+mn-lt"/>
              </a:rPr>
              <a:t>Greg Brigham, Ph.D.  </a:t>
            </a:r>
          </a:p>
          <a:p>
            <a:pPr eaLnBrk="1" hangingPunct="1">
              <a:spcBef>
                <a:spcPct val="20000"/>
              </a:spcBef>
              <a:buClr>
                <a:srgbClr val="FF9900"/>
              </a:buClr>
              <a:buSzPct val="75000"/>
              <a:buFont typeface="Wingdings" pitchFamily="2" charset="2"/>
              <a:buNone/>
              <a:defRPr/>
            </a:pPr>
            <a:r>
              <a:rPr lang="en-US" sz="2800" kern="0" dirty="0" smtClean="0">
                <a:solidFill>
                  <a:srgbClr val="993300"/>
                </a:solidFill>
              </a:rPr>
              <a:t>NIDA CTN </a:t>
            </a:r>
            <a:br>
              <a:rPr lang="en-US" sz="2800" kern="0" dirty="0" smtClean="0">
                <a:solidFill>
                  <a:srgbClr val="993300"/>
                </a:solidFill>
              </a:rPr>
            </a:br>
            <a:r>
              <a:rPr lang="en-US" sz="2800" kern="0" dirty="0" smtClean="0">
                <a:solidFill>
                  <a:srgbClr val="993300"/>
                </a:solidFill>
                <a:latin typeface="+mn-lt"/>
              </a:rPr>
              <a:t>Ohio Valley Node</a:t>
            </a:r>
          </a:p>
          <a:p>
            <a:pPr eaLnBrk="1" hangingPunct="1">
              <a:spcBef>
                <a:spcPct val="20000"/>
              </a:spcBef>
              <a:buClr>
                <a:srgbClr val="FF9900"/>
              </a:buClr>
              <a:buSzPct val="75000"/>
              <a:buFont typeface="Wingdings" pitchFamily="2" charset="2"/>
              <a:buNone/>
              <a:defRPr/>
            </a:pPr>
            <a:endParaRPr lang="en-US" sz="2800" kern="0" dirty="0">
              <a:solidFill>
                <a:srgbClr val="993300"/>
              </a:solidFill>
              <a:latin typeface="+mn-lt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419600" y="4724401"/>
            <a:ext cx="4724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eaLnBrk="1" hangingPunct="1">
              <a:spcBef>
                <a:spcPct val="20000"/>
              </a:spcBef>
              <a:buClr>
                <a:srgbClr val="FF9900"/>
              </a:buClr>
              <a:buSzPct val="75000"/>
              <a:buFont typeface="Wingdings" pitchFamily="2" charset="2"/>
              <a:buNone/>
              <a:defRPr/>
            </a:pPr>
            <a:r>
              <a:rPr lang="en-US" sz="2800" kern="0" dirty="0" smtClean="0">
                <a:solidFill>
                  <a:srgbClr val="993300"/>
                </a:solidFill>
                <a:latin typeface="+mn-lt"/>
              </a:rPr>
              <a:t>Jack </a:t>
            </a:r>
            <a:r>
              <a:rPr lang="en-US" sz="2800" kern="0" dirty="0" err="1" smtClean="0">
                <a:solidFill>
                  <a:srgbClr val="993300"/>
                </a:solidFill>
                <a:latin typeface="+mn-lt"/>
              </a:rPr>
              <a:t>Chally</a:t>
            </a:r>
            <a:r>
              <a:rPr lang="en-US" sz="2800" kern="0" dirty="0" smtClean="0">
                <a:solidFill>
                  <a:srgbClr val="993300"/>
                </a:solidFill>
                <a:latin typeface="+mn-lt"/>
              </a:rPr>
              <a:t>, M.B.A.</a:t>
            </a:r>
          </a:p>
          <a:p>
            <a:pPr algn="r" eaLnBrk="1" hangingPunct="1">
              <a:spcBef>
                <a:spcPct val="20000"/>
              </a:spcBef>
              <a:buClr>
                <a:srgbClr val="FF9900"/>
              </a:buClr>
              <a:buSzPct val="75000"/>
              <a:buFont typeface="Wingdings" pitchFamily="2" charset="2"/>
              <a:buNone/>
              <a:defRPr/>
            </a:pPr>
            <a:r>
              <a:rPr lang="en-US" sz="2800" kern="0" dirty="0" smtClean="0">
                <a:solidFill>
                  <a:srgbClr val="993300"/>
                </a:solidFill>
                <a:latin typeface="+mn-lt"/>
              </a:rPr>
              <a:t>NIDA CTN </a:t>
            </a:r>
          </a:p>
          <a:p>
            <a:pPr algn="r" eaLnBrk="1" hangingPunct="1">
              <a:spcBef>
                <a:spcPct val="20000"/>
              </a:spcBef>
              <a:buClr>
                <a:srgbClr val="FF9900"/>
              </a:buClr>
              <a:buSzPct val="75000"/>
              <a:buFont typeface="Wingdings" pitchFamily="2" charset="2"/>
              <a:buNone/>
              <a:defRPr/>
            </a:pPr>
            <a:r>
              <a:rPr lang="en-US" sz="2800" kern="0" dirty="0" smtClean="0">
                <a:solidFill>
                  <a:srgbClr val="993300"/>
                </a:solidFill>
                <a:latin typeface="+mn-lt"/>
              </a:rPr>
              <a:t>Clinical Coordinating Center</a:t>
            </a:r>
          </a:p>
          <a:p>
            <a:pPr algn="r" eaLnBrk="1" hangingPunct="1">
              <a:spcBef>
                <a:spcPct val="20000"/>
              </a:spcBef>
              <a:buClr>
                <a:srgbClr val="FF9900"/>
              </a:buClr>
              <a:buSzPct val="75000"/>
              <a:buFont typeface="Wingdings" pitchFamily="2" charset="2"/>
              <a:buNone/>
              <a:defRPr/>
            </a:pPr>
            <a:endParaRPr lang="en-US" sz="2800" kern="0" dirty="0">
              <a:solidFill>
                <a:srgbClr val="993300"/>
              </a:solidFill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76600" y="4191000"/>
            <a:ext cx="30075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buClr>
                <a:srgbClr val="FF9900"/>
              </a:buClr>
              <a:buSzPct val="75000"/>
              <a:defRPr/>
            </a:pPr>
            <a:r>
              <a:rPr lang="en-US" sz="3200" b="1" kern="0" dirty="0" smtClean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Presented by: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0" y="1143000"/>
            <a:ext cx="9144000" cy="1524000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1" hangingPunct="1"/>
            <a:r>
              <a:rPr lang="en-US" sz="4400" b="1" kern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rPr>
              <a:t>Developing and Motivating </a:t>
            </a:r>
            <a:br>
              <a:rPr lang="en-US" sz="4400" b="1" kern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4400" b="1" kern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rPr>
              <a:t>as Part of </a:t>
            </a:r>
            <a:r>
              <a:rPr lang="en-US" sz="4400" b="1" kern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rPr>
              <a:t>a </a:t>
            </a:r>
            <a:r>
              <a:rPr lang="en-US" sz="4400" b="1" kern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rPr>
              <a:t>Team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13318" name="Picture 6" descr="http://t1.gstatic.com/images?q=tbn:im0p905Jq5JHQM:http://www.howtomotivate.org/wp-content/uploads/2009/10/How-To-Motivate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4200" y="3581400"/>
            <a:ext cx="2895600" cy="2895603"/>
          </a:xfrm>
          <a:prstGeom prst="rect">
            <a:avLst/>
          </a:prstGeom>
          <a:noFill/>
          <a:ln>
            <a:solidFill>
              <a:srgbClr val="0099FF"/>
            </a:solidFill>
          </a:ln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04800" y="2768456"/>
            <a:ext cx="853458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new initiative without staff support is like dough without yeast: Work as you might, </a:t>
            </a:r>
            <a:b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you'll never get it to rise to success….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Scott Whitaker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696200" cy="1371600"/>
          </a:xfrm>
        </p:spPr>
        <p:txBody>
          <a:bodyPr/>
          <a:lstStyle/>
          <a:p>
            <a:r>
              <a:rPr lang="en-US" dirty="0" smtClean="0"/>
              <a:t>Developing and Motivating </a:t>
            </a:r>
            <a:br>
              <a:rPr lang="en-US" dirty="0" smtClean="0"/>
            </a:br>
            <a:r>
              <a:rPr lang="en-US" dirty="0" smtClean="0"/>
              <a:t>as Part of </a:t>
            </a:r>
            <a:r>
              <a:rPr lang="en-US" dirty="0" smtClean="0"/>
              <a:t>a </a:t>
            </a:r>
            <a:r>
              <a:rPr lang="en-US" dirty="0" smtClean="0"/>
              <a:t>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305800" cy="5029200"/>
          </a:xfrm>
        </p:spPr>
        <p:txBody>
          <a:bodyPr/>
          <a:lstStyle/>
          <a:p>
            <a:r>
              <a:rPr lang="en-US" dirty="0" smtClean="0"/>
              <a:t>In person conferences &amp; discussions</a:t>
            </a:r>
          </a:p>
          <a:p>
            <a:pPr lvl="1"/>
            <a:r>
              <a:rPr lang="en-US" dirty="0" smtClean="0"/>
              <a:t>Available to all staff </a:t>
            </a:r>
          </a:p>
          <a:p>
            <a:pPr lvl="2"/>
            <a:r>
              <a:rPr lang="en-US" dirty="0" smtClean="0"/>
              <a:t>multiple sessions may be required</a:t>
            </a:r>
          </a:p>
          <a:p>
            <a:r>
              <a:rPr lang="en-US" dirty="0" smtClean="0"/>
              <a:t>Specific time points</a:t>
            </a:r>
          </a:p>
          <a:p>
            <a:pPr lvl="1"/>
            <a:r>
              <a:rPr lang="en-US" dirty="0" smtClean="0"/>
              <a:t>Pre and post site selection</a:t>
            </a:r>
          </a:p>
          <a:p>
            <a:pPr lvl="1"/>
            <a:r>
              <a:rPr lang="en-US" dirty="0" smtClean="0"/>
              <a:t>Prior to endorsement</a:t>
            </a:r>
          </a:p>
          <a:p>
            <a:pPr lvl="1"/>
            <a:r>
              <a:rPr lang="en-US" dirty="0" smtClean="0"/>
              <a:t>Ongoing progress updates</a:t>
            </a:r>
          </a:p>
          <a:p>
            <a:pPr lvl="2"/>
            <a:r>
              <a:rPr lang="en-US" dirty="0" smtClean="0"/>
              <a:t>Monthly managers meeting</a:t>
            </a:r>
          </a:p>
          <a:p>
            <a:pPr lvl="2"/>
            <a:r>
              <a:rPr lang="en-US" dirty="0" smtClean="0"/>
              <a:t>Brown bag (lunch) updates</a:t>
            </a:r>
          </a:p>
          <a:p>
            <a:pPr lvl="2"/>
            <a:r>
              <a:rPr lang="en-US" dirty="0" smtClean="0"/>
              <a:t>Link to the buzz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40964" name="Picture 4" descr="http://t0.gstatic.com/images?q=tbn:oe7AfCVnfQQ48M:http://sdisbury.com/wordpress/wp-content/uploads/2009/06/motivation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04502" y="30996"/>
            <a:ext cx="1524000" cy="15507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924800" cy="1371600"/>
          </a:xfrm>
        </p:spPr>
        <p:txBody>
          <a:bodyPr/>
          <a:lstStyle/>
          <a:p>
            <a:r>
              <a:rPr lang="en-US" dirty="0" smtClean="0"/>
              <a:t>Developing and Motivating </a:t>
            </a:r>
            <a:br>
              <a:rPr lang="en-US" dirty="0" smtClean="0"/>
            </a:br>
            <a:r>
              <a:rPr lang="en-US" dirty="0" smtClean="0"/>
              <a:t>as Part of </a:t>
            </a:r>
            <a:r>
              <a:rPr lang="en-US" dirty="0" smtClean="0"/>
              <a:t>a </a:t>
            </a:r>
            <a:r>
              <a:rPr lang="en-US" dirty="0" smtClean="0"/>
              <a:t>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305800" cy="4572000"/>
          </a:xfrm>
        </p:spPr>
        <p:txBody>
          <a:bodyPr/>
          <a:lstStyle/>
          <a:p>
            <a:r>
              <a:rPr lang="en-US" dirty="0" smtClean="0"/>
              <a:t>Communications options </a:t>
            </a:r>
          </a:p>
          <a:p>
            <a:pPr lvl="1"/>
            <a:r>
              <a:rPr lang="en-US" dirty="0" smtClean="0"/>
              <a:t>The right mechanism</a:t>
            </a:r>
          </a:p>
          <a:p>
            <a:pPr lvl="2"/>
            <a:r>
              <a:rPr lang="en-US" dirty="0" smtClean="0"/>
              <a:t>In-person, conference call, handouts/brochures, one-on-one, or small group settings</a:t>
            </a:r>
          </a:p>
          <a:p>
            <a:pPr lvl="1"/>
            <a:r>
              <a:rPr lang="en-US" dirty="0" smtClean="0"/>
              <a:t>The right tone</a:t>
            </a:r>
          </a:p>
          <a:p>
            <a:pPr lvl="2"/>
            <a:r>
              <a:rPr lang="en-US" dirty="0" smtClean="0"/>
              <a:t>Enthusiastic</a:t>
            </a:r>
          </a:p>
          <a:p>
            <a:pPr lvl="2"/>
            <a:r>
              <a:rPr lang="en-US" dirty="0" smtClean="0"/>
              <a:t>Open</a:t>
            </a:r>
          </a:p>
          <a:p>
            <a:pPr lvl="2"/>
            <a:r>
              <a:rPr lang="en-US" dirty="0" smtClean="0"/>
              <a:t>Straight forward</a:t>
            </a:r>
          </a:p>
          <a:p>
            <a:pPr lvl="1"/>
            <a:r>
              <a:rPr lang="en-US" dirty="0" smtClean="0"/>
              <a:t>The right timing</a:t>
            </a:r>
          </a:p>
          <a:p>
            <a:pPr lvl="2"/>
            <a:r>
              <a:rPr lang="en-US" dirty="0" smtClean="0"/>
              <a:t>Customizable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5" name="Picture 4" descr="http://t0.gstatic.com/images?q=tbn:2KlgBrioyKrJrM:http://www.openlearningworld.com/olw/coursecatalog/innerpages/pictures-1/motivating%2520people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1247" y="0"/>
            <a:ext cx="1482754" cy="160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Developing and Motivating </a:t>
            </a:r>
            <a:br>
              <a:rPr lang="en-US" dirty="0" smtClean="0"/>
            </a:br>
            <a:r>
              <a:rPr lang="en-US" dirty="0" smtClean="0"/>
              <a:t>as Part of </a:t>
            </a:r>
            <a:r>
              <a:rPr lang="en-US" dirty="0" smtClean="0"/>
              <a:t>a </a:t>
            </a:r>
            <a:r>
              <a:rPr lang="en-US" dirty="0" smtClean="0"/>
              <a:t>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8534400" cy="4800600"/>
          </a:xfrm>
        </p:spPr>
        <p:txBody>
          <a:bodyPr/>
          <a:lstStyle/>
          <a:p>
            <a:r>
              <a:rPr lang="en-US" sz="2800" dirty="0" smtClean="0"/>
              <a:t>WIFM </a:t>
            </a:r>
            <a:r>
              <a:rPr lang="en-US" sz="2800" i="1" dirty="0" smtClean="0"/>
              <a:t>(What’s In It For Me) - </a:t>
            </a:r>
            <a:r>
              <a:rPr lang="en-US" sz="2800" dirty="0" smtClean="0"/>
              <a:t>Target message to the audience</a:t>
            </a:r>
          </a:p>
          <a:p>
            <a:pPr lvl="1"/>
            <a:r>
              <a:rPr lang="en-US" sz="2400" dirty="0" smtClean="0"/>
              <a:t>Value to the Community Program (site)</a:t>
            </a:r>
          </a:p>
          <a:p>
            <a:pPr lvl="1"/>
            <a:r>
              <a:rPr lang="en-US" sz="2400" dirty="0" smtClean="0"/>
              <a:t>Value of research for all staff</a:t>
            </a:r>
          </a:p>
          <a:p>
            <a:pPr lvl="1"/>
            <a:r>
              <a:rPr lang="en-US" sz="2400" dirty="0" smtClean="0"/>
              <a:t>Benefits to research participants</a:t>
            </a:r>
          </a:p>
          <a:p>
            <a:r>
              <a:rPr lang="en-US" sz="2800" dirty="0" smtClean="0"/>
              <a:t>Sell the Study and the CTN</a:t>
            </a:r>
          </a:p>
          <a:p>
            <a:pPr lvl="1"/>
            <a:r>
              <a:rPr lang="en-US" sz="2400" dirty="0" smtClean="0"/>
              <a:t>Explanation of CTN structure and mission</a:t>
            </a:r>
          </a:p>
          <a:p>
            <a:pPr lvl="2"/>
            <a:r>
              <a:rPr lang="en-US" sz="2000" dirty="0" smtClean="0"/>
              <a:t>Research to Practice </a:t>
            </a:r>
          </a:p>
          <a:p>
            <a:pPr lvl="1"/>
            <a:r>
              <a:rPr lang="en-US" sz="2400" dirty="0" smtClean="0"/>
              <a:t>Project relation to CTN mission</a:t>
            </a:r>
          </a:p>
          <a:p>
            <a:pPr lvl="1"/>
            <a:r>
              <a:rPr lang="en-US" sz="2400" dirty="0" smtClean="0"/>
              <a:t>Initiation or expansion of the relationship to the CTN</a:t>
            </a: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47800"/>
            <a:ext cx="9144000" cy="2362200"/>
          </a:xfrm>
          <a:solidFill>
            <a:schemeClr val="bg1"/>
          </a:solidFill>
          <a:ln w="38100">
            <a:solidFill>
              <a:srgbClr val="0099FF"/>
            </a:solidFill>
          </a:ln>
        </p:spPr>
        <p:txBody>
          <a:bodyPr/>
          <a:lstStyle/>
          <a:p>
            <a:pPr algn="ctr"/>
            <a:r>
              <a:rPr lang="en-US" dirty="0" smtClean="0"/>
              <a:t>So what does success or lack of success look like?</a:t>
            </a:r>
            <a:br>
              <a:rPr lang="en-US" dirty="0" smtClean="0"/>
            </a:br>
            <a:r>
              <a:rPr lang="en-US" sz="4000" i="1" dirty="0" smtClean="0">
                <a:solidFill>
                  <a:srgbClr val="FF9900"/>
                </a:solidFill>
              </a:rPr>
              <a:t>Thoughts or examples</a:t>
            </a:r>
            <a:endParaRPr lang="en-US" sz="3600" i="1" dirty="0">
              <a:solidFill>
                <a:srgbClr val="FF99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6D4318-2790-41FA-8462-52D4072B80B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 rot="20305002">
            <a:off x="7806154" y="6323474"/>
            <a:ext cx="1390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Interaction</a:t>
            </a:r>
            <a:r>
              <a:rPr lang="en-US" i="1" dirty="0" smtClean="0">
                <a:solidFill>
                  <a:srgbClr val="FF0000"/>
                </a:solidFill>
              </a:rPr>
              <a:t>!</a:t>
            </a:r>
            <a:endParaRPr lang="en-US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0" y="1143000"/>
            <a:ext cx="9144000" cy="1524000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1" hangingPunct="1"/>
            <a:r>
              <a:rPr lang="en-US" sz="4400" b="1" kern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rPr>
              <a:t>Team Development Stages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graphicFrame>
        <p:nvGraphicFramePr>
          <p:cNvPr id="10" name="Diagram 9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772400" cy="1371600"/>
          </a:xfrm>
        </p:spPr>
        <p:txBody>
          <a:bodyPr/>
          <a:lstStyle/>
          <a:p>
            <a:r>
              <a:rPr lang="en-US" dirty="0" smtClean="0"/>
              <a:t>Seven C’s of Team</a:t>
            </a:r>
            <a:br>
              <a:rPr lang="en-US" dirty="0" smtClean="0"/>
            </a:br>
            <a:r>
              <a:rPr lang="en-US" dirty="0" smtClean="0"/>
              <a:t>Building*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305800" cy="4495800"/>
          </a:xfrm>
        </p:spPr>
        <p:txBody>
          <a:bodyPr/>
          <a:lstStyle/>
          <a:p>
            <a:pPr marL="514350" indent="-514350" eaLnBrk="1" hangingPunct="1"/>
            <a:r>
              <a:rPr lang="en-US" sz="2800" dirty="0" smtClean="0"/>
              <a:t>Clear Expectations</a:t>
            </a:r>
          </a:p>
          <a:p>
            <a:pPr marL="1314450" lvl="2" indent="-514350" eaLnBrk="1" hangingPunct="1"/>
            <a:r>
              <a:rPr lang="en-US" sz="2000" dirty="0" smtClean="0"/>
              <a:t>Study staff roles clarified</a:t>
            </a:r>
          </a:p>
          <a:p>
            <a:pPr marL="1314450" lvl="2" indent="-514350" eaLnBrk="1" hangingPunct="1"/>
            <a:r>
              <a:rPr lang="en-US" sz="2000" dirty="0" smtClean="0"/>
              <a:t>CTP staff roles clarified</a:t>
            </a:r>
          </a:p>
          <a:p>
            <a:pPr marL="1314450" lvl="2" indent="-514350" eaLnBrk="1" hangingPunct="1"/>
            <a:r>
              <a:rPr lang="en-US" sz="2000" dirty="0" smtClean="0"/>
              <a:t>Interaction and communication between groups clarified</a:t>
            </a:r>
          </a:p>
          <a:p>
            <a:pPr marL="514350" indent="-514350" eaLnBrk="1" hangingPunct="1"/>
            <a:r>
              <a:rPr lang="en-US" sz="2800" dirty="0" smtClean="0"/>
              <a:t>Context</a:t>
            </a:r>
          </a:p>
          <a:p>
            <a:pPr marL="914400" lvl="1" indent="-514350" eaLnBrk="1" hangingPunct="1"/>
            <a:r>
              <a:rPr lang="en-US" sz="2400" dirty="0" smtClean="0"/>
              <a:t>Study mission in relation to CTP mission</a:t>
            </a:r>
          </a:p>
          <a:p>
            <a:pPr marL="914400" lvl="1" indent="-514350" eaLnBrk="1" hangingPunct="1"/>
            <a:r>
              <a:rPr lang="en-US" sz="2400" dirty="0" smtClean="0"/>
              <a:t>Potential impact of the trial </a:t>
            </a:r>
          </a:p>
          <a:p>
            <a:pPr marL="1314450" lvl="2" indent="-514350" eaLnBrk="1" hangingPunct="1"/>
            <a:r>
              <a:rPr lang="en-US" sz="2000" dirty="0" smtClean="0"/>
              <a:t>Locally (CTP, Region)</a:t>
            </a:r>
          </a:p>
          <a:p>
            <a:pPr marL="1314450" lvl="2" indent="-514350" eaLnBrk="1" hangingPunct="1"/>
            <a:r>
              <a:rPr lang="en-US" sz="2000" dirty="0" smtClean="0"/>
              <a:t>Nationally (Policy)</a:t>
            </a:r>
          </a:p>
          <a:p>
            <a:pPr marL="1314450" lvl="2" indent="-514350" eaLnBrk="1" hangingPunct="1"/>
            <a:r>
              <a:rPr lang="en-US" sz="2000" dirty="0" smtClean="0"/>
              <a:t>Funding (Continuation after research)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pic>
        <p:nvPicPr>
          <p:cNvPr id="5" name="Picture 2" descr="http://t2.gstatic.com/images?q=tbn:Sp8SMbUruIxUCM:http://www.blueskyexperiences.com/images/pages/Team%2520Development%2520Right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95432" y="0"/>
            <a:ext cx="2148568" cy="16002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* Adapted from the Twelve Tips for Team Building: How to Build Successful Work Teams by </a:t>
            </a:r>
            <a:r>
              <a:rPr lang="en-US" sz="1200" dirty="0" smtClean="0">
                <a:hlinkClick r:id="rId4"/>
              </a:rPr>
              <a:t>Susan M. </a:t>
            </a:r>
            <a:r>
              <a:rPr lang="en-US" sz="1200" dirty="0" err="1" smtClean="0">
                <a:hlinkClick r:id="rId4"/>
              </a:rPr>
              <a:t>Heathfield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848600" cy="1371600"/>
          </a:xfrm>
        </p:spPr>
        <p:txBody>
          <a:bodyPr/>
          <a:lstStyle/>
          <a:p>
            <a:r>
              <a:rPr lang="en-US" dirty="0" smtClean="0"/>
              <a:t>Seven C’s of Team</a:t>
            </a:r>
            <a:br>
              <a:rPr lang="en-US" dirty="0" smtClean="0"/>
            </a:br>
            <a:r>
              <a:rPr lang="en-US" dirty="0" smtClean="0"/>
              <a:t>Building*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610600" cy="5029200"/>
          </a:xfrm>
        </p:spPr>
        <p:txBody>
          <a:bodyPr/>
          <a:lstStyle/>
          <a:p>
            <a:pPr marL="514350" indent="-514350" eaLnBrk="1" hangingPunct="1"/>
            <a:r>
              <a:rPr lang="en-US" sz="2400" dirty="0" smtClean="0"/>
              <a:t>Commitment </a:t>
            </a:r>
          </a:p>
          <a:p>
            <a:pPr marL="914400" lvl="1" indent="-514350" eaLnBrk="1" hangingPunct="1"/>
            <a:r>
              <a:rPr lang="en-US" sz="2000" dirty="0" smtClean="0"/>
              <a:t>Study staff commitment to CTP/Site practices, policies, and procedures</a:t>
            </a:r>
          </a:p>
          <a:p>
            <a:pPr marL="914400" lvl="1" indent="-514350" eaLnBrk="1" hangingPunct="1"/>
            <a:r>
              <a:rPr lang="en-US" sz="2000" dirty="0" smtClean="0"/>
              <a:t>Institution staff commit to supporting the study staff and the research trial</a:t>
            </a:r>
          </a:p>
          <a:p>
            <a:pPr marL="914400" lvl="1" indent="-514350" eaLnBrk="1" hangingPunct="1"/>
            <a:r>
              <a:rPr lang="en-US" sz="2000" dirty="0" smtClean="0"/>
              <a:t>Shared vision or goal </a:t>
            </a:r>
          </a:p>
          <a:p>
            <a:pPr marL="1314450" lvl="2" indent="-514350" eaLnBrk="1" hangingPunct="1"/>
            <a:r>
              <a:rPr lang="en-US" sz="1800" dirty="0" smtClean="0"/>
              <a:t>Provide milestones toward vision/goal</a:t>
            </a:r>
          </a:p>
          <a:p>
            <a:pPr marL="514350" indent="-514350" eaLnBrk="1" hangingPunct="1"/>
            <a:r>
              <a:rPr lang="en-US" sz="2400" dirty="0" smtClean="0"/>
              <a:t>Competence</a:t>
            </a:r>
          </a:p>
          <a:p>
            <a:pPr marL="914400" lvl="1" indent="-514350" eaLnBrk="1" hangingPunct="1"/>
            <a:r>
              <a:rPr lang="en-US" sz="2000" dirty="0" smtClean="0"/>
              <a:t>Study staff confident in training, support, and capability to conduct research </a:t>
            </a:r>
          </a:p>
          <a:p>
            <a:pPr marL="914400" lvl="1" indent="-514350" eaLnBrk="1" hangingPunct="1"/>
            <a:r>
              <a:rPr lang="en-US" sz="2000" dirty="0" smtClean="0"/>
              <a:t>CTP/site staff are confident in the research staff’s ability to conduct research trial and motivated to support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* Adapted from the Twelve Tips for Team Building: How to Build Successful Work Teams by </a:t>
            </a:r>
            <a:r>
              <a:rPr lang="en-US" sz="1200" dirty="0" smtClean="0">
                <a:hlinkClick r:id="rId2"/>
              </a:rPr>
              <a:t>Susan M. </a:t>
            </a:r>
            <a:r>
              <a:rPr lang="en-US" sz="1200" dirty="0" err="1" smtClean="0">
                <a:hlinkClick r:id="rId2"/>
              </a:rPr>
              <a:t>Heathfield</a:t>
            </a:r>
            <a:endParaRPr lang="en-US" sz="1200" dirty="0"/>
          </a:p>
        </p:txBody>
      </p:sp>
      <p:pic>
        <p:nvPicPr>
          <p:cNvPr id="6" name="Picture 2" descr="http://t2.gstatic.com/images?q=tbn:Sp8SMbUruIxUCM:http://www.blueskyexperiences.com/images/pages/Team%2520Development%2520Right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95432" y="0"/>
            <a:ext cx="2148568" cy="160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/>
            <a:r>
              <a:rPr lang="en-US" dirty="0" smtClean="0"/>
              <a:t>Collaboration/Communication</a:t>
            </a:r>
          </a:p>
          <a:p>
            <a:pPr marL="914400" lvl="1" indent="-514350" eaLnBrk="1" hangingPunct="1"/>
            <a:r>
              <a:rPr lang="en-US" dirty="0" smtClean="0"/>
              <a:t>Study &amp; CTP staff understand that collaboration and ongoing communication are vital to research project success</a:t>
            </a:r>
          </a:p>
          <a:p>
            <a:pPr marL="514350" indent="-514350" eaLnBrk="1" hangingPunct="1"/>
            <a:r>
              <a:rPr lang="en-US" dirty="0" smtClean="0"/>
              <a:t>Creative value</a:t>
            </a:r>
          </a:p>
          <a:p>
            <a:pPr marL="914400" lvl="1" indent="-514350" eaLnBrk="1" hangingPunct="1"/>
            <a:r>
              <a:rPr lang="en-US" dirty="0" smtClean="0"/>
              <a:t>Study &amp; CTP staff recognize the value/potential value of research outcomes and the participation in research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924800" cy="1371600"/>
          </a:xfrm>
        </p:spPr>
        <p:txBody>
          <a:bodyPr/>
          <a:lstStyle/>
          <a:p>
            <a:r>
              <a:rPr lang="en-US" dirty="0" smtClean="0"/>
              <a:t>Seven C’s of Team</a:t>
            </a:r>
            <a:br>
              <a:rPr lang="en-US" dirty="0" smtClean="0"/>
            </a:br>
            <a:r>
              <a:rPr lang="en-US" dirty="0" smtClean="0"/>
              <a:t>Building*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* Adapted from the Twelve Tips for Team Building: How to Build Successful Work Teams by </a:t>
            </a:r>
            <a:r>
              <a:rPr lang="en-US" sz="1200" dirty="0" smtClean="0">
                <a:hlinkClick r:id="rId2"/>
              </a:rPr>
              <a:t>Susan M. </a:t>
            </a:r>
            <a:r>
              <a:rPr lang="en-US" sz="1200" dirty="0" err="1" smtClean="0">
                <a:hlinkClick r:id="rId2"/>
              </a:rPr>
              <a:t>Heathfield</a:t>
            </a:r>
            <a:endParaRPr lang="en-US" sz="1200" dirty="0"/>
          </a:p>
        </p:txBody>
      </p:sp>
      <p:pic>
        <p:nvPicPr>
          <p:cNvPr id="6" name="Picture 2" descr="http://t2.gstatic.com/images?q=tbn:Sp8SMbUruIxUCM:http://www.blueskyexperiences.com/images/pages/Team%2520Development%2520Right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95432" y="0"/>
            <a:ext cx="2148568" cy="160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Training Outline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305800" cy="415925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Preparation for buy-in</a:t>
            </a:r>
            <a:endParaRPr lang="en-US" sz="2800" dirty="0" smtClean="0">
              <a:solidFill>
                <a:srgbClr val="7030A0"/>
              </a:solidFill>
            </a:endParaRPr>
          </a:p>
          <a:p>
            <a:pPr eaLnBrk="1" hangingPunct="1"/>
            <a:r>
              <a:rPr lang="en-US" sz="2800" dirty="0" smtClean="0"/>
              <a:t>Developing and motivating as part of the team</a:t>
            </a:r>
          </a:p>
          <a:p>
            <a:pPr eaLnBrk="1" hangingPunct="1"/>
            <a:r>
              <a:rPr lang="en-US" sz="2800" dirty="0" smtClean="0"/>
              <a:t>Team development stages</a:t>
            </a:r>
          </a:p>
          <a:p>
            <a:pPr eaLnBrk="1" hangingPunct="1"/>
            <a:r>
              <a:rPr lang="en-US" sz="2800" dirty="0" smtClean="0"/>
              <a:t>Overcoming communication challenges</a:t>
            </a:r>
            <a:endParaRPr lang="en-US" sz="2800" dirty="0" smtClean="0">
              <a:solidFill>
                <a:srgbClr val="7030A0"/>
              </a:solidFill>
            </a:endParaRPr>
          </a:p>
          <a:p>
            <a:pPr lvl="1" eaLnBrk="1" hangingPunct="1"/>
            <a:r>
              <a:rPr lang="en-US" sz="2400" dirty="0" smtClean="0">
                <a:solidFill>
                  <a:srgbClr val="7030A0"/>
                </a:solidFill>
              </a:rPr>
              <a:t>Troubleshooting as a team</a:t>
            </a:r>
            <a:endParaRPr lang="en-US" sz="24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20822011">
            <a:off x="8049365" y="6373692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Poll</a:t>
            </a:r>
            <a:r>
              <a:rPr lang="en-US" i="1" dirty="0" smtClean="0">
                <a:solidFill>
                  <a:srgbClr val="FF0000"/>
                </a:solidFill>
              </a:rPr>
              <a:t>!</a:t>
            </a:r>
            <a:endParaRPr lang="en-US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305800" cy="4572000"/>
          </a:xfrm>
        </p:spPr>
        <p:txBody>
          <a:bodyPr/>
          <a:lstStyle/>
          <a:p>
            <a:pPr marL="514350" indent="-514350" eaLnBrk="1" hangingPunct="1"/>
            <a:r>
              <a:rPr lang="en-US" dirty="0" smtClean="0"/>
              <a:t>Consequences</a:t>
            </a:r>
          </a:p>
          <a:p>
            <a:pPr marL="914400" lvl="1" indent="-514350" eaLnBrk="1" hangingPunct="1"/>
            <a:r>
              <a:rPr lang="en-US" dirty="0" smtClean="0"/>
              <a:t>Study staff appreciate and try to mitigate any potential consequences on CTP staff that may arise from the research study</a:t>
            </a:r>
          </a:p>
          <a:p>
            <a:pPr marL="914400" lvl="1" indent="-514350" eaLnBrk="1" hangingPunct="1"/>
            <a:r>
              <a:rPr lang="en-US" dirty="0" smtClean="0"/>
              <a:t>CTP staff understand the consequences and benefits of introducing an additional research study at the facility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8305800" cy="1371600"/>
          </a:xfrm>
        </p:spPr>
        <p:txBody>
          <a:bodyPr/>
          <a:lstStyle/>
          <a:p>
            <a:r>
              <a:rPr lang="en-US" dirty="0" smtClean="0"/>
              <a:t>Seven C’s of Team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Building</a:t>
            </a:r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* Adapted from the Twelve Tips for Team Building: How to Build Successful Work Teams by </a:t>
            </a:r>
            <a:r>
              <a:rPr lang="en-US" sz="1200" dirty="0" smtClean="0">
                <a:hlinkClick r:id="rId2"/>
              </a:rPr>
              <a:t>Susan M. </a:t>
            </a:r>
            <a:r>
              <a:rPr lang="en-US" sz="1200" dirty="0" err="1" smtClean="0">
                <a:hlinkClick r:id="rId2"/>
              </a:rPr>
              <a:t>Heathfield</a:t>
            </a:r>
            <a:endParaRPr lang="en-US" sz="1200" dirty="0"/>
          </a:p>
        </p:txBody>
      </p:sp>
      <p:pic>
        <p:nvPicPr>
          <p:cNvPr id="7" name="Picture 2" descr="http://t2.gstatic.com/images?q=tbn:Sp8SMbUruIxUCM:http://www.blueskyexperiences.com/images/pages/Team%2520Development%2520Right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95432" y="0"/>
            <a:ext cx="2148568" cy="160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0" y="1143000"/>
            <a:ext cx="9144000" cy="1524000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1" hangingPunct="1"/>
            <a:r>
              <a:rPr lang="en-US" sz="4400" b="1" kern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rPr>
              <a:t>Overcoming Communication Challenges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pic>
        <p:nvPicPr>
          <p:cNvPr id="7170" name="Picture 2" descr="http://t1.gstatic.com/images?q=tbn:tb-FQrkPZaPtUM:http://www.directionservice.org/cadre/images/Image29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86100" y="3124200"/>
            <a:ext cx="2971800" cy="2397935"/>
          </a:xfrm>
          <a:prstGeom prst="rect">
            <a:avLst/>
          </a:prstGeom>
          <a:noFill/>
          <a:ln>
            <a:solidFill>
              <a:srgbClr val="0099FF"/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0" y="5562600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True communication is only accomplished through</a:t>
            </a:r>
            <a:br>
              <a:rPr lang="en-US" sz="2800" dirty="0" smtClean="0"/>
            </a:br>
            <a:r>
              <a:rPr lang="en-US" sz="2800" dirty="0" smtClean="0"/>
              <a:t>consistent and sustained effort.</a:t>
            </a:r>
            <a:endParaRPr lang="en-US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000" dirty="0" smtClean="0"/>
              <a:t>Organizational Structure</a:t>
            </a:r>
          </a:p>
          <a:p>
            <a:pPr lvl="1"/>
            <a:r>
              <a:rPr lang="en-US" sz="1800" dirty="0" smtClean="0"/>
              <a:t>Clear structure representation</a:t>
            </a:r>
          </a:p>
          <a:p>
            <a:pPr lvl="1"/>
            <a:r>
              <a:rPr lang="en-US" sz="1800" dirty="0" smtClean="0"/>
              <a:t>Communication </a:t>
            </a:r>
            <a:r>
              <a:rPr lang="en-US" sz="1800" dirty="0" smtClean="0"/>
              <a:t>plans</a:t>
            </a:r>
            <a:endParaRPr lang="en-US" sz="1800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000" dirty="0" smtClean="0"/>
              <a:t>Perception of Research</a:t>
            </a:r>
          </a:p>
          <a:p>
            <a:pPr lvl="1"/>
            <a:r>
              <a:rPr lang="en-US" sz="1800" dirty="0" smtClean="0"/>
              <a:t>Any personal bias against research</a:t>
            </a:r>
          </a:p>
          <a:p>
            <a:pPr lvl="1"/>
            <a:r>
              <a:rPr lang="en-US" sz="1800" dirty="0" smtClean="0"/>
              <a:t>Not my job, </a:t>
            </a:r>
            <a:r>
              <a:rPr lang="en-US" sz="1800" dirty="0" smtClean="0"/>
              <a:t>man</a:t>
            </a:r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pic>
        <p:nvPicPr>
          <p:cNvPr id="8196" name="Picture 4" descr="http://t1.gstatic.com/images?q=tbn:KBFVa7by5p0sFM:http://www.science.mcmaster.ca/psychology/images/stories/images/perception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4038600"/>
            <a:ext cx="2438400" cy="2438400"/>
          </a:xfrm>
          <a:prstGeom prst="rect">
            <a:avLst/>
          </a:prstGeom>
          <a:noFill/>
        </p:spPr>
      </p:pic>
      <p:graphicFrame>
        <p:nvGraphicFramePr>
          <p:cNvPr id="8" name="Diagram 7"/>
          <p:cNvGraphicFramePr/>
          <p:nvPr/>
        </p:nvGraphicFramePr>
        <p:xfrm>
          <a:off x="762000" y="4038600"/>
          <a:ext cx="3048000" cy="218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382000" cy="4648200"/>
          </a:xfrm>
        </p:spPr>
        <p:txBody>
          <a:bodyPr/>
          <a:lstStyle/>
          <a:p>
            <a:r>
              <a:rPr lang="en-US" sz="2000" dirty="0" smtClean="0"/>
              <a:t>Message scope for audience</a:t>
            </a:r>
          </a:p>
          <a:p>
            <a:pPr lvl="1"/>
            <a:r>
              <a:rPr lang="en-US" sz="1600" dirty="0" smtClean="0"/>
              <a:t>Value added for the audience</a:t>
            </a:r>
          </a:p>
          <a:p>
            <a:pPr lvl="1"/>
            <a:r>
              <a:rPr lang="en-US" sz="1600" dirty="0" smtClean="0"/>
              <a:t>The right details for the right group</a:t>
            </a:r>
          </a:p>
          <a:p>
            <a:r>
              <a:rPr lang="en-US" sz="2000" dirty="0" smtClean="0"/>
              <a:t>Proximity</a:t>
            </a:r>
          </a:p>
          <a:p>
            <a:pPr lvl="1"/>
            <a:r>
              <a:rPr lang="en-US" sz="1600" dirty="0" smtClean="0"/>
              <a:t>Close the gap</a:t>
            </a:r>
          </a:p>
          <a:p>
            <a:pPr lvl="1"/>
            <a:r>
              <a:rPr lang="en-US" sz="1600" dirty="0" smtClean="0"/>
              <a:t>Go to them</a:t>
            </a:r>
          </a:p>
          <a:p>
            <a:r>
              <a:rPr lang="en-US" sz="2000" dirty="0" smtClean="0"/>
              <a:t>Workload</a:t>
            </a:r>
          </a:p>
          <a:p>
            <a:pPr lvl="1"/>
            <a:r>
              <a:rPr lang="en-US" sz="1600" dirty="0" smtClean="0"/>
              <a:t>Motivate audience to make time</a:t>
            </a:r>
          </a:p>
          <a:p>
            <a:r>
              <a:rPr lang="en-US" sz="2000" dirty="0" smtClean="0"/>
              <a:t>Listening</a:t>
            </a:r>
          </a:p>
          <a:p>
            <a:pPr lvl="1"/>
            <a:r>
              <a:rPr lang="en-US" sz="1600" dirty="0" smtClean="0"/>
              <a:t>Are you talking to or talking with them?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924800" cy="1371600"/>
          </a:xfrm>
        </p:spPr>
        <p:txBody>
          <a:bodyPr/>
          <a:lstStyle/>
          <a:p>
            <a:r>
              <a:rPr lang="en-US" dirty="0" smtClean="0"/>
              <a:t>Communication Challenges</a:t>
            </a:r>
            <a:endParaRPr lang="en-US" dirty="0"/>
          </a:p>
        </p:txBody>
      </p:sp>
      <p:pic>
        <p:nvPicPr>
          <p:cNvPr id="7170" name="Picture 2" descr="http://t1.gstatic.com/images?q=tbn:CpflesXKp6KMhM:http://lauriejinkins.com/images/listening-ear1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5105400" y="3581400"/>
            <a:ext cx="2008170" cy="2074935"/>
          </a:xfrm>
          <a:prstGeom prst="rect">
            <a:avLst/>
          </a:prstGeom>
          <a:noFill/>
        </p:spPr>
      </p:pic>
      <p:pic>
        <p:nvPicPr>
          <p:cNvPr id="6" name="Picture 2" descr="http://t1.gstatic.com/images?q=tbn:CpflesXKp6KMhM:http://lauriejinkins.com/images/listening-ear1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3581400"/>
            <a:ext cx="1937383" cy="20573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382000" cy="4648200"/>
          </a:xfrm>
        </p:spPr>
        <p:txBody>
          <a:bodyPr/>
          <a:lstStyle/>
          <a:p>
            <a:r>
              <a:rPr lang="en-US" sz="2000" dirty="0" smtClean="0"/>
              <a:t>Learning styles </a:t>
            </a:r>
          </a:p>
          <a:p>
            <a:pPr lvl="1"/>
            <a:r>
              <a:rPr lang="en-US" sz="1800" dirty="0" smtClean="0"/>
              <a:t>Visual, Auditory, Experiential</a:t>
            </a:r>
          </a:p>
          <a:p>
            <a:r>
              <a:rPr lang="en-US" sz="2000" dirty="0" smtClean="0"/>
              <a:t>Information Overload</a:t>
            </a:r>
          </a:p>
          <a:p>
            <a:pPr lvl="1"/>
            <a:r>
              <a:rPr lang="en-US" sz="1600" dirty="0" smtClean="0"/>
              <a:t>Kiss – keep it simply simple</a:t>
            </a:r>
          </a:p>
          <a:p>
            <a:r>
              <a:rPr lang="en-US" sz="2000" dirty="0" smtClean="0"/>
              <a:t>Meeting Format &amp; Flexibility </a:t>
            </a:r>
          </a:p>
          <a:p>
            <a:pPr lvl="1"/>
            <a:r>
              <a:rPr lang="en-US" sz="1600" dirty="0" smtClean="0"/>
              <a:t>Understand conflicting priorities</a:t>
            </a:r>
          </a:p>
          <a:p>
            <a:pPr lvl="1"/>
            <a:r>
              <a:rPr lang="en-US" sz="1600" dirty="0" smtClean="0"/>
              <a:t>Offer a variety</a:t>
            </a:r>
          </a:p>
          <a:p>
            <a:pPr lvl="1"/>
            <a:r>
              <a:rPr lang="en-US" sz="1600" dirty="0" smtClean="0"/>
              <a:t>Vary </a:t>
            </a:r>
            <a:r>
              <a:rPr lang="en-US" sz="1600" dirty="0" smtClean="0"/>
              <a:t>media</a:t>
            </a:r>
            <a:endParaRPr lang="en-US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924800" cy="1371600"/>
          </a:xfrm>
        </p:spPr>
        <p:txBody>
          <a:bodyPr/>
          <a:lstStyle/>
          <a:p>
            <a:r>
              <a:rPr lang="en-US" dirty="0" smtClean="0"/>
              <a:t>Communication Challenges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47800"/>
            <a:ext cx="9144000" cy="2514600"/>
          </a:xfrm>
          <a:solidFill>
            <a:schemeClr val="bg1"/>
          </a:solidFill>
          <a:ln w="38100">
            <a:solidFill>
              <a:srgbClr val="0099FF"/>
            </a:solidFill>
          </a:ln>
        </p:spPr>
        <p:txBody>
          <a:bodyPr/>
          <a:lstStyle/>
          <a:p>
            <a:pPr algn="ctr"/>
            <a:r>
              <a:rPr lang="en-US" dirty="0" smtClean="0"/>
              <a:t>What </a:t>
            </a:r>
            <a:r>
              <a:rPr lang="en-US" dirty="0" smtClean="0"/>
              <a:t>have you found effective in overcoming </a:t>
            </a:r>
            <a:r>
              <a:rPr lang="en-US" dirty="0" smtClean="0"/>
              <a:t>communication challenges or barriers?</a:t>
            </a:r>
            <a:br>
              <a:rPr lang="en-US" dirty="0" smtClean="0"/>
            </a:br>
            <a:r>
              <a:rPr lang="en-US" sz="4000" i="1" dirty="0" smtClean="0">
                <a:solidFill>
                  <a:srgbClr val="FF9900"/>
                </a:solidFill>
              </a:rPr>
              <a:t>What worked? What didn’t work?</a:t>
            </a:r>
            <a:endParaRPr lang="en-US" sz="4000" i="1" dirty="0">
              <a:solidFill>
                <a:srgbClr val="FF99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6D4318-2790-41FA-8462-52D4072B80BF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 rot="20305002">
            <a:off x="7806154" y="6323474"/>
            <a:ext cx="1390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Interaction</a:t>
            </a:r>
            <a:r>
              <a:rPr lang="en-US" i="1" dirty="0" smtClean="0">
                <a:solidFill>
                  <a:srgbClr val="FF0000"/>
                </a:solidFill>
              </a:rPr>
              <a:t>!</a:t>
            </a:r>
            <a:endParaRPr lang="en-US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696200" cy="1371600"/>
          </a:xfrm>
        </p:spPr>
        <p:txBody>
          <a:bodyPr/>
          <a:lstStyle/>
          <a:p>
            <a:r>
              <a:rPr lang="en-US" dirty="0" smtClean="0"/>
              <a:t>Key Elements for Achieving Buy-in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305800" cy="4495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Genuinely e</a:t>
            </a:r>
            <a:r>
              <a:rPr lang="en-US" sz="2800" dirty="0" smtClean="0"/>
              <a:t>nthusiastic about the project</a:t>
            </a:r>
          </a:p>
          <a:p>
            <a:pPr lvl="1" eaLnBrk="1" hangingPunct="1"/>
            <a:r>
              <a:rPr lang="en-US" sz="2400" dirty="0" smtClean="0"/>
              <a:t>Who is your champion?</a:t>
            </a:r>
          </a:p>
          <a:p>
            <a:pPr lvl="2" eaLnBrk="1" hangingPunct="1"/>
            <a:r>
              <a:rPr lang="en-US" sz="2000" dirty="0" smtClean="0"/>
              <a:t>Knowledgeable individual who is on the ground at the site</a:t>
            </a:r>
          </a:p>
          <a:p>
            <a:pPr eaLnBrk="1" hangingPunct="1"/>
            <a:r>
              <a:rPr lang="en-US" sz="2800" dirty="0" smtClean="0"/>
              <a:t>E</a:t>
            </a:r>
            <a:r>
              <a:rPr lang="en-US" sz="2800" dirty="0" smtClean="0"/>
              <a:t>ffort </a:t>
            </a:r>
          </a:p>
          <a:p>
            <a:pPr lvl="1" eaLnBrk="1" hangingPunct="1"/>
            <a:r>
              <a:rPr lang="en-US" sz="2400" dirty="0" smtClean="0"/>
              <a:t>Have a plan</a:t>
            </a:r>
            <a:endParaRPr lang="en-US" sz="2400" dirty="0" smtClean="0"/>
          </a:p>
          <a:p>
            <a:pPr eaLnBrk="1" hangingPunct="1"/>
            <a:r>
              <a:rPr lang="en-US" sz="2800" dirty="0" smtClean="0"/>
              <a:t>Site </a:t>
            </a:r>
            <a:r>
              <a:rPr lang="en-US" sz="2800" dirty="0" smtClean="0"/>
              <a:t>and Node level communication plan</a:t>
            </a:r>
          </a:p>
          <a:p>
            <a:pPr eaLnBrk="1" hangingPunct="1"/>
            <a:r>
              <a:rPr lang="en-US" sz="2800" dirty="0" smtClean="0"/>
              <a:t>Continued meetings between site study staff and general site staff</a:t>
            </a:r>
          </a:p>
          <a:p>
            <a:pPr eaLnBrk="1" hangingPunct="1"/>
            <a:r>
              <a:rPr lang="en-US" sz="2800" dirty="0" smtClean="0"/>
              <a:t>Communication regarding recruitment goals, targets, &amp; strategies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534400" cy="1249363"/>
          </a:xfrm>
        </p:spPr>
        <p:txBody>
          <a:bodyPr/>
          <a:lstStyle/>
          <a:p>
            <a:pPr eaLnBrk="1" hangingPunct="1"/>
            <a:r>
              <a:rPr lang="en-US" sz="3000" b="1" i="1" dirty="0" smtClean="0">
                <a:solidFill>
                  <a:srgbClr val="A50021"/>
                </a:solidFill>
                <a:latin typeface="Times New Roman" pitchFamily="18" charset="0"/>
              </a:rPr>
              <a:t>      Clinical Trials Network ∙ Dissemination Library</a:t>
            </a:r>
          </a:p>
        </p:txBody>
      </p:sp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0" y="1066800"/>
            <a:ext cx="9144000" cy="762000"/>
          </a:xfrm>
          <a:prstGeom prst="rect">
            <a:avLst/>
          </a:prstGeom>
          <a:solidFill>
            <a:srgbClr val="004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 b="1" dirty="0">
                <a:solidFill>
                  <a:schemeClr val="bg1"/>
                </a:solidFill>
                <a:latin typeface="Verdana" pitchFamily="34" charset="0"/>
              </a:rPr>
              <a:t>  </a:t>
            </a:r>
            <a:r>
              <a:rPr lang="en-US" sz="2400" dirty="0">
                <a:solidFill>
                  <a:schemeClr val="bg1"/>
                </a:solidFill>
                <a:latin typeface="Verdana" pitchFamily="34" charset="0"/>
              </a:rPr>
              <a:t>National</a:t>
            </a:r>
            <a:r>
              <a:rPr lang="en-US" sz="24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Verdana" pitchFamily="34" charset="0"/>
              </a:rPr>
              <a:t>Drug</a:t>
            </a:r>
            <a:r>
              <a:rPr lang="en-US" sz="24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Verdana" pitchFamily="34" charset="0"/>
              </a:rPr>
              <a:t>Abuse</a:t>
            </a:r>
            <a:r>
              <a:rPr lang="en-US" sz="24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Verdana" pitchFamily="34" charset="0"/>
              </a:rPr>
              <a:t>Treatment</a:t>
            </a:r>
          </a:p>
        </p:txBody>
      </p:sp>
      <p:sp>
        <p:nvSpPr>
          <p:cNvPr id="11269" name="Text Box 6"/>
          <p:cNvSpPr txBox="1">
            <a:spLocks noChangeArrowheads="1"/>
          </p:cNvSpPr>
          <p:nvPr/>
        </p:nvSpPr>
        <p:spPr bwMode="auto">
          <a:xfrm>
            <a:off x="1371600" y="1905000"/>
            <a:ext cx="6858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000" b="1" dirty="0">
                <a:latin typeface="Verdana" pitchFamily="34" charset="0"/>
              </a:rPr>
              <a:t>A copy of this presentation will be available electronically after the meeting from:</a:t>
            </a:r>
            <a:r>
              <a:rPr lang="en-US" sz="4000" dirty="0">
                <a:latin typeface="Verdana" pitchFamily="34" charset="0"/>
              </a:rPr>
              <a:t> </a:t>
            </a:r>
          </a:p>
        </p:txBody>
      </p:sp>
      <p:sp>
        <p:nvSpPr>
          <p:cNvPr id="11270" name="Text Box 7"/>
          <p:cNvSpPr txBox="1">
            <a:spLocks noChangeArrowheads="1"/>
          </p:cNvSpPr>
          <p:nvPr/>
        </p:nvSpPr>
        <p:spPr bwMode="auto">
          <a:xfrm>
            <a:off x="1619250" y="3668713"/>
            <a:ext cx="6400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004080"/>
                </a:solidFill>
              </a:rPr>
              <a:t>http://ctndisseminationlibrary.org</a:t>
            </a:r>
            <a:endParaRPr lang="en-US" sz="3200"/>
          </a:p>
        </p:txBody>
      </p:sp>
      <p:sp>
        <p:nvSpPr>
          <p:cNvPr id="11271" name="Text Box 8"/>
          <p:cNvSpPr txBox="1">
            <a:spLocks noChangeArrowheads="1"/>
          </p:cNvSpPr>
          <p:nvPr/>
        </p:nvSpPr>
        <p:spPr bwMode="auto">
          <a:xfrm>
            <a:off x="1085850" y="2733675"/>
            <a:ext cx="7467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latin typeface="Verdana" pitchFamily="34" charset="0"/>
              </a:rPr>
              <a:t>CTN Dissemination Library</a:t>
            </a:r>
          </a:p>
        </p:txBody>
      </p:sp>
      <p:sp>
        <p:nvSpPr>
          <p:cNvPr id="11272" name="Text Box 9"/>
          <p:cNvSpPr txBox="1">
            <a:spLocks noChangeArrowheads="1"/>
          </p:cNvSpPr>
          <p:nvPr/>
        </p:nvSpPr>
        <p:spPr bwMode="auto">
          <a:xfrm>
            <a:off x="1619250" y="6019800"/>
            <a:ext cx="640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004080"/>
                </a:solidFill>
              </a:rPr>
              <a:t>https://livelink.nida.nih.gov</a:t>
            </a:r>
          </a:p>
        </p:txBody>
      </p:sp>
      <p:sp>
        <p:nvSpPr>
          <p:cNvPr id="11273" name="Text Box 10"/>
          <p:cNvSpPr txBox="1">
            <a:spLocks noChangeArrowheads="1"/>
          </p:cNvSpPr>
          <p:nvPr/>
        </p:nvSpPr>
        <p:spPr bwMode="auto">
          <a:xfrm>
            <a:off x="1085850" y="5083175"/>
            <a:ext cx="7467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latin typeface="Verdana" pitchFamily="34" charset="0"/>
              </a:rPr>
              <a:t>NIDA Livelink</a:t>
            </a:r>
          </a:p>
        </p:txBody>
      </p:sp>
      <p:sp>
        <p:nvSpPr>
          <p:cNvPr id="11274" name="Rectangle 11"/>
          <p:cNvSpPr>
            <a:spLocks noChangeArrowheads="1"/>
          </p:cNvSpPr>
          <p:nvPr/>
        </p:nvSpPr>
        <p:spPr bwMode="auto">
          <a:xfrm>
            <a:off x="4524375" y="4483100"/>
            <a:ext cx="590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and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0" y="1143000"/>
            <a:ext cx="9144000" cy="1524000"/>
          </a:xfrm>
          <a:prstGeom prst="rect">
            <a:avLst/>
          </a:prstGeom>
          <a:solidFill>
            <a:schemeClr val="bg1"/>
          </a:solidFill>
          <a:ln w="38100">
            <a:solidFill>
              <a:srgbClr val="0099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1" hangingPunct="1"/>
            <a:r>
              <a:rPr lang="en-US" sz="4400" b="1" kern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rPr>
              <a:t>Preparation for buy-in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20482" name="Picture 2" descr="http://t1.gstatic.com/images?q=tbn:BzxB21DJJUIybM:http://www.inter-conferences.com/images/team_building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63498" y="3048000"/>
            <a:ext cx="2898913" cy="2133600"/>
          </a:xfrm>
          <a:prstGeom prst="rect">
            <a:avLst/>
          </a:prstGeom>
          <a:noFill/>
          <a:ln>
            <a:solidFill>
              <a:srgbClr val="0099FF"/>
            </a:solidFill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Buy-in?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Buy-in </a:t>
            </a:r>
          </a:p>
          <a:p>
            <a:pPr lvl="1"/>
            <a:r>
              <a:rPr lang="en-US" dirty="0" smtClean="0"/>
              <a:t>The commitment to achieving a shared goal.</a:t>
            </a:r>
          </a:p>
          <a:p>
            <a:pPr lvl="2"/>
            <a:r>
              <a:rPr lang="en-US" dirty="0" smtClean="0"/>
              <a:t>What are the shared goals</a:t>
            </a:r>
          </a:p>
          <a:p>
            <a:pPr lvl="2"/>
            <a:r>
              <a:rPr lang="en-US" dirty="0" smtClean="0"/>
              <a:t>Who are the stakeholders</a:t>
            </a:r>
          </a:p>
          <a:p>
            <a:pPr lvl="2"/>
            <a:r>
              <a:rPr lang="en-US" dirty="0" smtClean="0"/>
              <a:t>Who facilitates the process and how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/>
          <a:lstStyle/>
          <a:p>
            <a:r>
              <a:rPr lang="en-US" dirty="0" smtClean="0"/>
              <a:t>How is Buy-in Achieved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4612" y="1535113"/>
            <a:ext cx="4040188" cy="639762"/>
          </a:xfrm>
        </p:spPr>
        <p:txBody>
          <a:bodyPr/>
          <a:lstStyle/>
          <a:p>
            <a:r>
              <a:rPr lang="en-US" dirty="0" smtClean="0"/>
              <a:t>More Effective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76200" y="2285999"/>
            <a:ext cx="3886200" cy="3840163"/>
          </a:xfrm>
        </p:spPr>
        <p:txBody>
          <a:bodyPr/>
          <a:lstStyle/>
          <a:p>
            <a:r>
              <a:rPr lang="en-US" dirty="0" smtClean="0"/>
              <a:t>Communication</a:t>
            </a:r>
          </a:p>
          <a:p>
            <a:pPr lvl="1"/>
            <a:r>
              <a:rPr lang="en-US" dirty="0" smtClean="0"/>
              <a:t>Personal Communication</a:t>
            </a:r>
          </a:p>
          <a:p>
            <a:pPr lvl="1"/>
            <a:r>
              <a:rPr lang="en-US" dirty="0" smtClean="0"/>
              <a:t>Ongoing communication</a:t>
            </a:r>
          </a:p>
          <a:p>
            <a:pPr lvl="1"/>
            <a:r>
              <a:rPr lang="en-US" dirty="0" smtClean="0"/>
              <a:t>Tell the study trial story</a:t>
            </a:r>
          </a:p>
          <a:p>
            <a:r>
              <a:rPr lang="en-US" dirty="0" smtClean="0"/>
              <a:t>Collaboration</a:t>
            </a:r>
          </a:p>
          <a:p>
            <a:r>
              <a:rPr lang="en-US" dirty="0" smtClean="0"/>
              <a:t>Enthusiasm for purpose</a:t>
            </a:r>
          </a:p>
          <a:p>
            <a:r>
              <a:rPr lang="en-US" dirty="0" smtClean="0"/>
              <a:t>Involves </a:t>
            </a:r>
            <a:r>
              <a:rPr lang="en-US" dirty="0" smtClean="0"/>
              <a:t>entire site</a:t>
            </a:r>
            <a:endParaRPr lang="en-US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876800" y="1535113"/>
            <a:ext cx="4114800" cy="639762"/>
          </a:xfrm>
        </p:spPr>
        <p:txBody>
          <a:bodyPr/>
          <a:lstStyle/>
          <a:p>
            <a:r>
              <a:rPr lang="en-US" dirty="0" smtClean="0"/>
              <a:t>Less Effective Methods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724400" y="2285999"/>
            <a:ext cx="4419600" cy="3840163"/>
          </a:xfrm>
        </p:spPr>
        <p:txBody>
          <a:bodyPr/>
          <a:lstStyle/>
          <a:p>
            <a:r>
              <a:rPr lang="en-US" dirty="0" smtClean="0"/>
              <a:t>Communication</a:t>
            </a:r>
          </a:p>
          <a:p>
            <a:pPr lvl="1"/>
            <a:r>
              <a:rPr lang="en-US" dirty="0" smtClean="0"/>
              <a:t>E-mail notification</a:t>
            </a:r>
          </a:p>
          <a:p>
            <a:pPr lvl="1"/>
            <a:r>
              <a:rPr lang="en-US" dirty="0" smtClean="0"/>
              <a:t>One time or limited</a:t>
            </a:r>
          </a:p>
          <a:p>
            <a:pPr lvl="1"/>
            <a:r>
              <a:rPr lang="en-US" dirty="0" smtClean="0"/>
              <a:t>Overly scientific or research centric</a:t>
            </a:r>
          </a:p>
          <a:p>
            <a:r>
              <a:rPr lang="en-US" dirty="0" smtClean="0"/>
              <a:t>Expectation</a:t>
            </a:r>
          </a:p>
          <a:p>
            <a:r>
              <a:rPr lang="en-US" dirty="0" smtClean="0"/>
              <a:t>Demanding</a:t>
            </a:r>
          </a:p>
          <a:p>
            <a:r>
              <a:rPr lang="en-US" dirty="0" smtClean="0"/>
              <a:t>Limited involvement</a:t>
            </a:r>
          </a:p>
          <a:p>
            <a:pPr lvl="1"/>
            <a:r>
              <a:rPr lang="en-US" dirty="0" smtClean="0"/>
              <a:t>Management only </a:t>
            </a:r>
          </a:p>
          <a:p>
            <a:pPr lvl="1"/>
            <a:r>
              <a:rPr lang="en-US" dirty="0" smtClean="0"/>
              <a:t>Obligated staff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47800"/>
            <a:ext cx="9144000" cy="2362200"/>
          </a:xfrm>
          <a:solidFill>
            <a:schemeClr val="bg1"/>
          </a:solidFill>
          <a:ln w="38100">
            <a:solidFill>
              <a:srgbClr val="0099FF"/>
            </a:solidFill>
          </a:ln>
        </p:spPr>
        <p:txBody>
          <a:bodyPr/>
          <a:lstStyle/>
          <a:p>
            <a:pPr algn="ctr"/>
            <a:r>
              <a:rPr lang="en-US" dirty="0" smtClean="0"/>
              <a:t>What buy-in methods</a:t>
            </a:r>
            <a:br>
              <a:rPr lang="en-US" dirty="0" smtClean="0"/>
            </a:br>
            <a:r>
              <a:rPr lang="en-US" dirty="0" smtClean="0"/>
              <a:t>have you experienced?</a:t>
            </a:r>
            <a:br>
              <a:rPr lang="en-US" dirty="0" smtClean="0"/>
            </a:br>
            <a:r>
              <a:rPr lang="en-US" sz="4000" i="1" dirty="0" smtClean="0">
                <a:solidFill>
                  <a:srgbClr val="FF9900"/>
                </a:solidFill>
              </a:rPr>
              <a:t>What worked? What didn’t work?</a:t>
            </a:r>
            <a:endParaRPr lang="en-US" sz="4000" i="1" dirty="0">
              <a:solidFill>
                <a:srgbClr val="FF99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6D4318-2790-41FA-8462-52D4072B80B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 rot="20305002">
            <a:off x="7806154" y="6323474"/>
            <a:ext cx="1390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Interaction</a:t>
            </a:r>
            <a:r>
              <a:rPr lang="en-US" i="1" dirty="0" smtClean="0">
                <a:solidFill>
                  <a:srgbClr val="FF0000"/>
                </a:solidFill>
              </a:rPr>
              <a:t>!</a:t>
            </a:r>
            <a:endParaRPr lang="en-US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</a:t>
            </a:r>
            <a:r>
              <a:rPr lang="en-US" dirty="0" smtClean="0"/>
              <a:t>Needs </a:t>
            </a:r>
            <a:r>
              <a:rPr lang="en-US" dirty="0" smtClean="0"/>
              <a:t>to Buy-in?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905000"/>
            <a:ext cx="8305800" cy="4419600"/>
          </a:xfrm>
        </p:spPr>
        <p:txBody>
          <a:bodyPr/>
          <a:lstStyle/>
          <a:p>
            <a:r>
              <a:rPr lang="en-US" sz="2800" dirty="0" smtClean="0"/>
              <a:t>Core research staff at the site</a:t>
            </a:r>
          </a:p>
          <a:p>
            <a:pPr lvl="1"/>
            <a:r>
              <a:rPr lang="en-US" sz="2400" dirty="0" smtClean="0"/>
              <a:t>Research Assistants</a:t>
            </a:r>
          </a:p>
          <a:p>
            <a:pPr lvl="1"/>
            <a:r>
              <a:rPr lang="en-US" sz="2400" dirty="0" smtClean="0"/>
              <a:t>Site PIs</a:t>
            </a:r>
          </a:p>
          <a:p>
            <a:pPr lvl="1"/>
            <a:r>
              <a:rPr lang="en-US" sz="2400" dirty="0" smtClean="0"/>
              <a:t>Site Coordinators</a:t>
            </a:r>
          </a:p>
          <a:p>
            <a:r>
              <a:rPr lang="en-US" dirty="0" smtClean="0"/>
              <a:t>Clinical staff involved in the </a:t>
            </a:r>
            <a:r>
              <a:rPr lang="en-US" dirty="0" smtClean="0"/>
              <a:t>research</a:t>
            </a:r>
          </a:p>
          <a:p>
            <a:pPr lvl="1"/>
            <a:r>
              <a:rPr lang="en-US" sz="2000" dirty="0" smtClean="0"/>
              <a:t>Clinicians/Counselors involved in the study</a:t>
            </a:r>
          </a:p>
          <a:p>
            <a:r>
              <a:rPr lang="en-US" sz="2800" dirty="0" smtClean="0"/>
              <a:t>Clinical staff affected by the </a:t>
            </a:r>
            <a:r>
              <a:rPr lang="en-US" sz="2800" dirty="0" smtClean="0"/>
              <a:t>research</a:t>
            </a:r>
          </a:p>
          <a:p>
            <a:pPr lvl="1"/>
            <a:r>
              <a:rPr lang="en-US" sz="2000" dirty="0" smtClean="0"/>
              <a:t>Program </a:t>
            </a:r>
            <a:r>
              <a:rPr lang="en-US" sz="2000" dirty="0" smtClean="0"/>
              <a:t>counselors and clinicians</a:t>
            </a:r>
          </a:p>
          <a:p>
            <a:pPr lvl="1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6D4318-2790-41FA-8462-52D4072B80B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305800" cy="4495800"/>
          </a:xfrm>
        </p:spPr>
        <p:txBody>
          <a:bodyPr/>
          <a:lstStyle/>
          <a:p>
            <a:r>
              <a:rPr lang="en-US" sz="2800" dirty="0" smtClean="0"/>
              <a:t>Administrative &amp; Management staff</a:t>
            </a:r>
          </a:p>
          <a:p>
            <a:pPr lvl="1"/>
            <a:r>
              <a:rPr lang="en-US" sz="2400" dirty="0" smtClean="0"/>
              <a:t>Program managers</a:t>
            </a:r>
          </a:p>
          <a:p>
            <a:pPr lvl="1"/>
            <a:r>
              <a:rPr lang="en-US" sz="2400" dirty="0" smtClean="0"/>
              <a:t>Executive staff</a:t>
            </a:r>
          </a:p>
          <a:p>
            <a:pPr lvl="1"/>
            <a:r>
              <a:rPr lang="en-US" sz="2400" dirty="0" smtClean="0"/>
              <a:t>Board members</a:t>
            </a:r>
          </a:p>
          <a:p>
            <a:r>
              <a:rPr lang="en-US" sz="2800" dirty="0" smtClean="0"/>
              <a:t>Support staff members</a:t>
            </a:r>
          </a:p>
          <a:p>
            <a:pPr lvl="1"/>
            <a:r>
              <a:rPr lang="en-US" dirty="0" smtClean="0"/>
              <a:t>Reception</a:t>
            </a:r>
          </a:p>
          <a:p>
            <a:pPr lvl="1"/>
            <a:r>
              <a:rPr lang="en-US" dirty="0" smtClean="0"/>
              <a:t>Intake staff</a:t>
            </a:r>
          </a:p>
          <a:p>
            <a:r>
              <a:rPr lang="en-US" dirty="0" smtClean="0"/>
              <a:t>Others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Title 7"/>
          <p:cNvSpPr>
            <a:spLocks noGrp="1"/>
          </p:cNvSpPr>
          <p:nvPr>
            <p:ph type="title"/>
          </p:nvPr>
        </p:nvSpPr>
        <p:spPr>
          <a:xfrm>
            <a:off x="685800" y="304800"/>
            <a:ext cx="7924800" cy="1371600"/>
          </a:xfrm>
        </p:spPr>
        <p:txBody>
          <a:bodyPr/>
          <a:lstStyle/>
          <a:p>
            <a:r>
              <a:rPr lang="en-US" dirty="0" smtClean="0"/>
              <a:t>Who needs to Buy-in?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96200" y="1752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Continued..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 rot="20322483">
            <a:off x="8046553" y="6307584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Poll</a:t>
            </a:r>
            <a:r>
              <a:rPr lang="en-US" i="1" dirty="0" smtClean="0">
                <a:solidFill>
                  <a:srgbClr val="FF0000"/>
                </a:solidFill>
              </a:rPr>
              <a:t>!</a:t>
            </a:r>
            <a:endParaRPr lang="en-US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772400" cy="1371600"/>
          </a:xfrm>
        </p:spPr>
        <p:txBody>
          <a:bodyPr/>
          <a:lstStyle/>
          <a:p>
            <a:pPr eaLnBrk="1" hangingPunct="1"/>
            <a:r>
              <a:rPr lang="en-US" dirty="0" smtClean="0"/>
              <a:t>Model for Achieving </a:t>
            </a:r>
            <a:br>
              <a:rPr lang="en-US" dirty="0" smtClean="0"/>
            </a:br>
            <a:r>
              <a:rPr lang="en-US" dirty="0" smtClean="0"/>
              <a:t>Buy-in at a CTN Site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305800" cy="415925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Initial communication during site selection phase</a:t>
            </a:r>
          </a:p>
          <a:p>
            <a:pPr lvl="1" eaLnBrk="1" hangingPunct="1"/>
            <a:r>
              <a:rPr lang="en-US" sz="2000" dirty="0" smtClean="0"/>
              <a:t>Brief description of study importance</a:t>
            </a:r>
          </a:p>
          <a:p>
            <a:pPr lvl="1" eaLnBrk="1" hangingPunct="1"/>
            <a:r>
              <a:rPr lang="en-US" sz="2000" dirty="0" smtClean="0"/>
              <a:t>Why this site is being considered</a:t>
            </a:r>
          </a:p>
          <a:p>
            <a:pPr lvl="2" eaLnBrk="1" hangingPunct="1"/>
            <a:r>
              <a:rPr lang="en-US" sz="1800" dirty="0" smtClean="0"/>
              <a:t>If not selected – communicate why</a:t>
            </a:r>
          </a:p>
          <a:p>
            <a:pPr eaLnBrk="1" hangingPunct="1"/>
            <a:r>
              <a:rPr lang="en-US" sz="2400" dirty="0" smtClean="0"/>
              <a:t>After site is selected</a:t>
            </a:r>
          </a:p>
          <a:p>
            <a:pPr lvl="1" eaLnBrk="1" hangingPunct="1"/>
            <a:r>
              <a:rPr lang="en-US" sz="2000" dirty="0" smtClean="0"/>
              <a:t>All hands protocol overview training</a:t>
            </a:r>
          </a:p>
          <a:p>
            <a:pPr lvl="2" eaLnBrk="1" hangingPunct="1"/>
            <a:r>
              <a:rPr lang="en-US" sz="1800" dirty="0" smtClean="0"/>
              <a:t>Recommend overview slide set be created by the LT and the CCC </a:t>
            </a:r>
          </a:p>
          <a:p>
            <a:pPr lvl="3" eaLnBrk="1" hangingPunct="1"/>
            <a:r>
              <a:rPr lang="en-US" sz="1600" dirty="0" smtClean="0"/>
              <a:t>Assure consistent communication throughout study sites</a:t>
            </a:r>
          </a:p>
          <a:p>
            <a:pPr eaLnBrk="1" hangingPunct="1"/>
            <a:r>
              <a:rPr lang="en-US" sz="2400" dirty="0" smtClean="0"/>
              <a:t>Prior to site launch</a:t>
            </a:r>
          </a:p>
          <a:p>
            <a:pPr lvl="1" eaLnBrk="1" hangingPunct="1"/>
            <a:r>
              <a:rPr lang="en-US" sz="2000" dirty="0" smtClean="0"/>
              <a:t>Detailed meetings and planning regarding specific study implementation and monetary implications at the site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17410" name="Picture 2" descr="See full size image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3735" y="0"/>
            <a:ext cx="2120265" cy="16002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9216</TotalTime>
  <Words>989</Words>
  <Application>Microsoft Office PowerPoint</Application>
  <PresentationFormat>On-screen Show (4:3)</PresentationFormat>
  <Paragraphs>226</Paragraphs>
  <Slides>27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Pixel</vt:lpstr>
      <vt:lpstr>Slide 1</vt:lpstr>
      <vt:lpstr>Training Outline</vt:lpstr>
      <vt:lpstr>Slide 3</vt:lpstr>
      <vt:lpstr>What’s Buy-in?</vt:lpstr>
      <vt:lpstr>How is Buy-in Achieved</vt:lpstr>
      <vt:lpstr>What buy-in methods have you experienced? What worked? What didn’t work?</vt:lpstr>
      <vt:lpstr>Who Needs to Buy-in?</vt:lpstr>
      <vt:lpstr>Who needs to Buy-in?</vt:lpstr>
      <vt:lpstr>Model for Achieving  Buy-in at a CTN Site</vt:lpstr>
      <vt:lpstr>Slide 10</vt:lpstr>
      <vt:lpstr>Developing and Motivating  as Part of a Team</vt:lpstr>
      <vt:lpstr>Developing and Motivating  as Part of a Team</vt:lpstr>
      <vt:lpstr>Developing and Motivating  as Part of a Team</vt:lpstr>
      <vt:lpstr>So what does success or lack of success look like? Thoughts or examples</vt:lpstr>
      <vt:lpstr>Slide 15</vt:lpstr>
      <vt:lpstr>Slide 16</vt:lpstr>
      <vt:lpstr>Seven C’s of Team Building*</vt:lpstr>
      <vt:lpstr>Seven C’s of Team Building*</vt:lpstr>
      <vt:lpstr>Seven C’s of Team Building*</vt:lpstr>
      <vt:lpstr>Seven C’s of Team  Building*</vt:lpstr>
      <vt:lpstr>Slide 21</vt:lpstr>
      <vt:lpstr>Communication Challenges</vt:lpstr>
      <vt:lpstr>Communication Challenges</vt:lpstr>
      <vt:lpstr>Communication Challenges</vt:lpstr>
      <vt:lpstr>What have you found effective in overcoming communication challenges or barriers? What worked? What didn’t work?</vt:lpstr>
      <vt:lpstr>Key Elements for Achieving Buy-in</vt:lpstr>
      <vt:lpstr>      Clinical Trials Network ∙ Dissemination Library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Liz Buttrey</dc:creator>
  <cp:lastModifiedBy>Elizabeth Buttrey</cp:lastModifiedBy>
  <cp:revision>416</cp:revision>
  <dcterms:created xsi:type="dcterms:W3CDTF">2010-06-10T14:16:20Z</dcterms:created>
  <dcterms:modified xsi:type="dcterms:W3CDTF">2010-11-29T22:15:24Z</dcterms:modified>
</cp:coreProperties>
</file>