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ommentAuthors.xml" ContentType="application/vnd.openxmlformats-officedocument.presentationml.commentAuth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</p:sldMasterIdLst>
  <p:notesMasterIdLst>
    <p:notesMasterId r:id="rId49"/>
  </p:notesMasterIdLst>
  <p:handoutMasterIdLst>
    <p:handoutMasterId r:id="rId50"/>
  </p:handoutMasterIdLst>
  <p:sldIdLst>
    <p:sldId id="256" r:id="rId2"/>
    <p:sldId id="260" r:id="rId3"/>
    <p:sldId id="331" r:id="rId4"/>
    <p:sldId id="323" r:id="rId5"/>
    <p:sldId id="302" r:id="rId6"/>
    <p:sldId id="301" r:id="rId7"/>
    <p:sldId id="304" r:id="rId8"/>
    <p:sldId id="303" r:id="rId9"/>
    <p:sldId id="324" r:id="rId10"/>
    <p:sldId id="310" r:id="rId11"/>
    <p:sldId id="312" r:id="rId12"/>
    <p:sldId id="311" r:id="rId13"/>
    <p:sldId id="261" r:id="rId14"/>
    <p:sldId id="313" r:id="rId15"/>
    <p:sldId id="294" r:id="rId16"/>
    <p:sldId id="314" r:id="rId17"/>
    <p:sldId id="295" r:id="rId18"/>
    <p:sldId id="315" r:id="rId19"/>
    <p:sldId id="296" r:id="rId20"/>
    <p:sldId id="316" r:id="rId21"/>
    <p:sldId id="297" r:id="rId22"/>
    <p:sldId id="325" r:id="rId23"/>
    <p:sldId id="317" r:id="rId24"/>
    <p:sldId id="299" r:id="rId25"/>
    <p:sldId id="300" r:id="rId26"/>
    <p:sldId id="330" r:id="rId27"/>
    <p:sldId id="332" r:id="rId28"/>
    <p:sldId id="329" r:id="rId29"/>
    <p:sldId id="286" r:id="rId30"/>
    <p:sldId id="263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5" r:id="rId42"/>
    <p:sldId id="282" r:id="rId43"/>
    <p:sldId id="283" r:id="rId44"/>
    <p:sldId id="268" r:id="rId45"/>
    <p:sldId id="319" r:id="rId46"/>
    <p:sldId id="266" r:id="rId47"/>
    <p:sldId id="267" r:id="rId4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Elizabeth Buttrey" initials="EB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FF"/>
    <a:srgbClr val="FF9900"/>
    <a:srgbClr val="FFFF00"/>
    <a:srgbClr val="993300"/>
    <a:srgbClr val="000036"/>
    <a:srgbClr val="FFECD1"/>
    <a:srgbClr val="FFDF9F"/>
    <a:srgbClr val="FFCC6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26424" autoAdjust="0"/>
    <p:restoredTop sz="94660"/>
  </p:normalViewPr>
  <p:slideViewPr>
    <p:cSldViewPr>
      <p:cViewPr varScale="1">
        <p:scale>
          <a:sx n="66" d="100"/>
          <a:sy n="66" d="100"/>
        </p:scale>
        <p:origin x="-114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16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55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commentAuthors" Target="commentAuthors.xml"/><Relationship Id="rId3" Type="http://schemas.openxmlformats.org/officeDocument/2006/relationships/slide" Target="slides/slide2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C51FB2-CA27-4E91-B03B-E34FA12BC93D}" type="datetimeFigureOut">
              <a:rPr lang="en-US" smtClean="0"/>
              <a:pPr/>
              <a:t>11/4/2010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0CBBD0D-0D18-4E60-9F52-2CC9EC76E99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/>
            </a:lvl1pPr>
          </a:lstStyle>
          <a:p>
            <a:pPr>
              <a:defRPr/>
            </a:pPr>
            <a:fld id="{26C21261-842B-4EDA-A22D-6486F5EF8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941D2B6-EBC7-4CBD-8832-691617895C89}" type="slidenum">
              <a:rPr lang="en-US"/>
              <a:pPr/>
              <a:t>2</a:t>
            </a:fld>
            <a:endParaRPr lang="en-US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3588" cy="3430588"/>
          </a:xfrm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r>
              <a:rPr lang="en-US" smtClean="0"/>
              <a:t>Lesson descriptions should be brief.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        6. </a:t>
            </a:r>
          </a:p>
          <a:p>
            <a:r>
              <a:rPr lang="en-US" dirty="0" smtClean="0"/>
              <a:t>       7.</a:t>
            </a:r>
            <a:r>
              <a:rPr lang="en-US" b="0" i="0" dirty="0" smtClean="0"/>
              <a:t> 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1261-842B-4EDA-A22D-6486F5EF8B16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(e.g., current cocaine use despite recognition of cocaine-induced depression, or continued drinking despite recognition that an ulcer was made worse by alcohol consumption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26C21261-842B-4EDA-A22D-6486F5EF8B16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 userDrawn="1"/>
        </p:nvSpPr>
        <p:spPr bwMode="hidden">
          <a:xfrm>
            <a:off x="0" y="0"/>
            <a:ext cx="9144000" cy="6858000"/>
          </a:xfrm>
          <a:prstGeom prst="rect">
            <a:avLst/>
          </a:prstGeom>
          <a:gradFill rotWithShape="1">
            <a:gsLst>
              <a:gs pos="0">
                <a:schemeClr val="bg1"/>
              </a:gs>
              <a:gs pos="100000">
                <a:srgbClr val="FFCC66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" name="Rectangle 10"/>
          <p:cNvSpPr>
            <a:spLocks noChangeArrowheads="1"/>
          </p:cNvSpPr>
          <p:nvPr userDrawn="1"/>
        </p:nvSpPr>
        <p:spPr bwMode="auto">
          <a:xfrm>
            <a:off x="2281238" y="1690688"/>
            <a:ext cx="585787" cy="642937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 userDrawn="1"/>
        </p:nvSpPr>
        <p:spPr bwMode="auto">
          <a:xfrm>
            <a:off x="1716088" y="2324100"/>
            <a:ext cx="574675" cy="633413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7" name="Rectangle 15"/>
          <p:cNvSpPr>
            <a:spLocks noChangeArrowheads="1"/>
          </p:cNvSpPr>
          <p:nvPr userDrawn="1"/>
        </p:nvSpPr>
        <p:spPr bwMode="auto">
          <a:xfrm>
            <a:off x="1141413" y="2947988"/>
            <a:ext cx="584200" cy="644525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8" name="Rectangle 23"/>
          <p:cNvSpPr>
            <a:spLocks noChangeArrowheads="1"/>
          </p:cNvSpPr>
          <p:nvPr userDrawn="1"/>
        </p:nvSpPr>
        <p:spPr bwMode="auto">
          <a:xfrm>
            <a:off x="228600" y="3352800"/>
            <a:ext cx="574675" cy="633413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grpSp>
        <p:nvGrpSpPr>
          <p:cNvPr id="9" name="Group 35"/>
          <p:cNvGrpSpPr>
            <a:grpSpLocks/>
          </p:cNvGrpSpPr>
          <p:nvPr userDrawn="1"/>
        </p:nvGrpSpPr>
        <p:grpSpPr bwMode="auto">
          <a:xfrm>
            <a:off x="0" y="-44450"/>
            <a:ext cx="9220200" cy="6902450"/>
            <a:chOff x="0" y="0"/>
            <a:chExt cx="5808" cy="4348"/>
          </a:xfrm>
        </p:grpSpPr>
        <p:sp>
          <p:nvSpPr>
            <p:cNvPr id="10" name="Rectangle 16"/>
            <p:cNvSpPr>
              <a:spLocks noChangeArrowheads="1"/>
            </p:cNvSpPr>
            <p:nvPr userDrawn="1"/>
          </p:nvSpPr>
          <p:spPr bwMode="auto">
            <a:xfrm>
              <a:off x="0" y="4156"/>
              <a:ext cx="58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b"/>
            <a:lstStyle/>
            <a:p>
              <a:pPr algn="ctr" eaLnBrk="1" hangingPunct="1">
                <a:defRPr/>
              </a:pPr>
              <a:r>
                <a:rPr lang="en-US" sz="1000" b="1" i="1">
                  <a:solidFill>
                    <a:schemeClr val="bg2"/>
                  </a:solidFill>
                </a:rPr>
                <a:t>"This training has been funded in whole or in part with Federal funds from the National Institute on Drug Abuse, </a:t>
              </a:r>
              <a:br>
                <a:rPr lang="en-US" sz="1000" b="1" i="1">
                  <a:solidFill>
                    <a:schemeClr val="bg2"/>
                  </a:solidFill>
                </a:rPr>
              </a:br>
              <a:r>
                <a:rPr lang="en-US" sz="1000" b="1" i="1">
                  <a:solidFill>
                    <a:schemeClr val="bg2"/>
                  </a:solidFill>
                </a:rPr>
                <a:t>National Institutes of Health, Department of Health and Human Services, under Contract No.HHSN271200522081C."</a:t>
              </a:r>
            </a:p>
          </p:txBody>
        </p:sp>
        <p:sp>
          <p:nvSpPr>
            <p:cNvPr id="11" name="Text Box 28"/>
            <p:cNvSpPr txBox="1">
              <a:spLocks noChangeArrowheads="1"/>
            </p:cNvSpPr>
            <p:nvPr userDrawn="1"/>
          </p:nvSpPr>
          <p:spPr bwMode="auto">
            <a:xfrm>
              <a:off x="1036" y="624"/>
              <a:ext cx="192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r" eaLnBrk="1" hangingPunct="1">
                <a:spcBef>
                  <a:spcPct val="50000"/>
                </a:spcBef>
                <a:defRPr/>
              </a:pPr>
              <a:r>
                <a:rPr lang="en-US" b="1">
                  <a:solidFill>
                    <a:schemeClr val="bg2"/>
                  </a:solidFill>
                </a:rPr>
                <a:t>2010 Web Seminar Series</a:t>
              </a:r>
            </a:p>
          </p:txBody>
        </p:sp>
        <p:sp>
          <p:nvSpPr>
            <p:cNvPr id="12" name="Rectangle 16"/>
            <p:cNvSpPr>
              <a:spLocks noChangeArrowheads="1"/>
            </p:cNvSpPr>
            <p:nvPr userDrawn="1"/>
          </p:nvSpPr>
          <p:spPr bwMode="auto">
            <a:xfrm>
              <a:off x="0" y="3984"/>
              <a:ext cx="5760" cy="14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anchor="b"/>
            <a:lstStyle/>
            <a:p>
              <a:pPr algn="ctr" eaLnBrk="1" hangingPunct="1">
                <a:defRPr/>
              </a:pPr>
              <a:r>
                <a:rPr lang="en-US" sz="1000" b="1" i="1"/>
                <a:t>Produced by Liz Buttrey, NIDA CTN CCC Training Office</a:t>
              </a:r>
            </a:p>
          </p:txBody>
        </p:sp>
        <p:pic>
          <p:nvPicPr>
            <p:cNvPr id="13" name="Picture 30" descr="Untitled-1 copy"/>
            <p:cNvPicPr>
              <a:picLocks noChangeAspect="1" noChangeArrowheads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0" y="0"/>
              <a:ext cx="1584" cy="10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4" name="Rectangle 4"/>
          <p:cNvSpPr>
            <a:spLocks noChangeArrowheads="1"/>
          </p:cNvSpPr>
          <p:nvPr userDrawn="1"/>
        </p:nvSpPr>
        <p:spPr bwMode="hidden">
          <a:xfrm>
            <a:off x="1716088" y="1690688"/>
            <a:ext cx="7427912" cy="2533650"/>
          </a:xfrm>
          <a:prstGeom prst="rect">
            <a:avLst/>
          </a:prstGeom>
          <a:solidFill>
            <a:srgbClr val="FF9900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5" name="Rectangle 6"/>
          <p:cNvSpPr>
            <a:spLocks noChangeArrowheads="1"/>
          </p:cNvSpPr>
          <p:nvPr userDrawn="1"/>
        </p:nvSpPr>
        <p:spPr bwMode="auto">
          <a:xfrm>
            <a:off x="573088" y="3582988"/>
            <a:ext cx="576262" cy="641350"/>
          </a:xfrm>
          <a:prstGeom prst="rect">
            <a:avLst/>
          </a:prstGeom>
          <a:solidFill>
            <a:srgbClr val="FF9900"/>
          </a:solidFill>
          <a:ln w="25400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6" name="Rectangle 7"/>
          <p:cNvSpPr>
            <a:spLocks noChangeArrowheads="1"/>
          </p:cNvSpPr>
          <p:nvPr userDrawn="1"/>
        </p:nvSpPr>
        <p:spPr bwMode="auto">
          <a:xfrm>
            <a:off x="1716088" y="1690688"/>
            <a:ext cx="574675" cy="642937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7" name="Rectangle 9"/>
          <p:cNvSpPr>
            <a:spLocks noChangeArrowheads="1"/>
          </p:cNvSpPr>
          <p:nvPr userDrawn="1"/>
        </p:nvSpPr>
        <p:spPr bwMode="auto">
          <a:xfrm>
            <a:off x="1141413" y="3582988"/>
            <a:ext cx="584200" cy="641350"/>
          </a:xfrm>
          <a:prstGeom prst="rect">
            <a:avLst/>
          </a:prstGeom>
          <a:solidFill>
            <a:srgbClr val="FF9900"/>
          </a:solidFill>
          <a:ln w="19050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8" name="Rectangle 11"/>
          <p:cNvSpPr>
            <a:spLocks noChangeArrowheads="1"/>
          </p:cNvSpPr>
          <p:nvPr userDrawn="1"/>
        </p:nvSpPr>
        <p:spPr bwMode="auto">
          <a:xfrm>
            <a:off x="1141413" y="2324100"/>
            <a:ext cx="584200" cy="633413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19" name="Rectangle 14"/>
          <p:cNvSpPr>
            <a:spLocks noChangeArrowheads="1"/>
          </p:cNvSpPr>
          <p:nvPr userDrawn="1"/>
        </p:nvSpPr>
        <p:spPr bwMode="auto">
          <a:xfrm>
            <a:off x="573088" y="2947988"/>
            <a:ext cx="576262" cy="644525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0" name="Rectangle 21"/>
          <p:cNvSpPr>
            <a:spLocks noChangeArrowheads="1"/>
          </p:cNvSpPr>
          <p:nvPr userDrawn="1"/>
        </p:nvSpPr>
        <p:spPr bwMode="auto">
          <a:xfrm>
            <a:off x="1514475" y="1844675"/>
            <a:ext cx="574675" cy="633413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1" name="Rectangle 22"/>
          <p:cNvSpPr>
            <a:spLocks noChangeArrowheads="1"/>
          </p:cNvSpPr>
          <p:nvPr userDrawn="1"/>
        </p:nvSpPr>
        <p:spPr bwMode="auto">
          <a:xfrm>
            <a:off x="869950" y="2627313"/>
            <a:ext cx="574675" cy="633412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2" name="Rectangle 25"/>
          <p:cNvSpPr>
            <a:spLocks noChangeArrowheads="1"/>
          </p:cNvSpPr>
          <p:nvPr userDrawn="1"/>
        </p:nvSpPr>
        <p:spPr bwMode="auto">
          <a:xfrm>
            <a:off x="15875" y="3579813"/>
            <a:ext cx="576263" cy="644525"/>
          </a:xfrm>
          <a:prstGeom prst="rect">
            <a:avLst/>
          </a:prstGeom>
          <a:solidFill>
            <a:srgbClr val="FFCC66"/>
          </a:solidFill>
          <a:ln w="9525">
            <a:solidFill>
              <a:srgbClr val="FF99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23" name="Rectangle 33"/>
          <p:cNvSpPr>
            <a:spLocks noChangeArrowheads="1"/>
          </p:cNvSpPr>
          <p:nvPr userDrawn="1"/>
        </p:nvSpPr>
        <p:spPr bwMode="auto">
          <a:xfrm>
            <a:off x="228600" y="3352800"/>
            <a:ext cx="574675" cy="633413"/>
          </a:xfrm>
          <a:prstGeom prst="rect">
            <a:avLst/>
          </a:prstGeom>
          <a:gradFill rotWithShape="1">
            <a:gsLst>
              <a:gs pos="0">
                <a:srgbClr val="FFCC66"/>
              </a:gs>
              <a:gs pos="100000">
                <a:srgbClr val="FF9900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FFCC66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>
              <a:defRPr/>
            </a:pPr>
            <a:endParaRPr lang="en-US" sz="2400">
              <a:latin typeface="Times New Roman" pitchFamily="18" charset="0"/>
            </a:endParaRPr>
          </a:p>
        </p:txBody>
      </p:sp>
      <p:sp>
        <p:nvSpPr>
          <p:cNvPr id="5139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140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F175948-E46E-4905-AE45-7679D0D81E1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86550" y="304800"/>
            <a:ext cx="2076450" cy="6096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76950" cy="6096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0C635E-2829-4807-9E2A-4E825EB0243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>
              <a:buClr>
                <a:srgbClr val="0099FF"/>
              </a:buClr>
              <a:buSzPct val="100000"/>
              <a:buFont typeface="Wingdings" pitchFamily="2" charset="2"/>
              <a:buChar char="§"/>
              <a:defRPr/>
            </a:lvl2pPr>
            <a:lvl3pPr>
              <a:buSzPct val="75000"/>
              <a:defRPr/>
            </a:lvl3pPr>
            <a:lvl4pPr>
              <a:buClr>
                <a:srgbClr val="0099FF"/>
              </a:buClr>
              <a:buFont typeface="Wingdings" pitchFamily="2" charset="2"/>
              <a:buChar char="§"/>
              <a:defRPr/>
            </a:lvl4pPr>
            <a:lvl5pPr>
              <a:buClr>
                <a:srgbClr val="FF9900"/>
              </a:buClr>
              <a:buFont typeface="Wingdings" pitchFamily="2" charset="2"/>
              <a:buChar char="§"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10F4A9-6B5D-4B91-A441-FA32592B75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508DB8-E16D-47E9-92F6-8F6704E273A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767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2133600"/>
            <a:ext cx="40767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96111B-FF81-486F-A4B2-41263F1B17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66D4318-2790-41FA-8462-52D4072B80B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327DFAD-65C8-4A57-BEED-B701EF8ACC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EE3FEA-B1D9-43EC-8318-720110D3DD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C73A1A-A8E0-4CC2-BA10-98B10782AE5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363E9F-9E7F-4DCD-A528-CE45239480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CC66"/>
            </a:gs>
            <a:gs pos="100000">
              <a:schemeClr val="bg1"/>
            </a:gs>
          </a:gsLst>
          <a:path path="rect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10400" y="64008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latin typeface="Arial Black" pitchFamily="34" charset="0"/>
              </a:defRPr>
            </a:lvl1pPr>
          </a:lstStyle>
          <a:p>
            <a:pPr>
              <a:defRPr/>
            </a:pPr>
            <a:fld id="{31F54070-6991-448D-BF37-C2863224B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27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924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8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2133600"/>
            <a:ext cx="83058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pic>
        <p:nvPicPr>
          <p:cNvPr id="1029" name="Picture 17" descr="Untitled-1 copy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-152400" y="-104775"/>
            <a:ext cx="1295400" cy="895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120" name="Line 24"/>
          <p:cNvSpPr>
            <a:spLocks noChangeShapeType="1"/>
          </p:cNvSpPr>
          <p:nvPr userDrawn="1"/>
        </p:nvSpPr>
        <p:spPr bwMode="auto">
          <a:xfrm>
            <a:off x="304800" y="1676400"/>
            <a:ext cx="8534400" cy="0"/>
          </a:xfrm>
          <a:prstGeom prst="line">
            <a:avLst/>
          </a:prstGeom>
          <a:noFill/>
          <a:ln w="38100">
            <a:solidFill>
              <a:srgbClr val="FF9900"/>
            </a:solidFill>
            <a:round/>
            <a:headEnd type="diamond" w="med" len="med"/>
            <a:tailEnd type="diamond" w="med" len="med"/>
          </a:ln>
          <a:effectLst/>
        </p:spPr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bg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SzPct val="75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9900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7" Type="http://schemas.openxmlformats.org/officeDocument/2006/relationships/image" Target="../media/image21.jpeg"/><Relationship Id="rId2" Type="http://schemas.openxmlformats.org/officeDocument/2006/relationships/hyperlink" Target="http://www.google.com/imgres?imgurl=http://www.bvcasa.org/Portals/5b3fb91b-1ee1-418f-a33d-d200573d3184/inhalant3.jpg&amp;imgrefurl=http://www.bvcasa.org/Helpful+Links/Abused+Drugs/Inhalants&amp;usg=__YDlPgSYFUKQLJzSRXjI8uzYaEHs=&amp;h=214&amp;w=288&amp;sz=24&amp;hl=en&amp;start=19&amp;zoom=1&amp;um=1&amp;itbs=1&amp;tbnid=7p0MaYlpuaDTPM:&amp;tbnh=85&amp;tbnw=115&amp;prev=/images?q=Inhalant&amp;um=1&amp;hl=en&amp;sa=G&amp;tbs=isch: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imgres?imgurl=http://www.inhalant-abuse.net/img/inhalants5.jpg&amp;imgrefurl=http://www.inhalant-abuse.net/pics-inhalants.htm&amp;usg=__RwXsFXgImRPeD0UshT7POVwwIeE=&amp;h=172&amp;w=161&amp;sz=8&amp;hl=en&amp;start=3&amp;zoom=1&amp;um=1&amp;itbs=1&amp;tbnid=soL3Zasizs4hCM:&amp;tbnh=100&amp;tbnw=94&amp;prev=/images?q=Inhalant&amp;um=1&amp;hl=en&amp;sa=G&amp;tbs=isch:1" TargetMode="External"/><Relationship Id="rId5" Type="http://schemas.openxmlformats.org/officeDocument/2006/relationships/image" Target="../media/image20.jpeg"/><Relationship Id="rId4" Type="http://schemas.openxmlformats.org/officeDocument/2006/relationships/hyperlink" Target="http://www.google.com/imgres?imgurl=http://www.teen-drug-abuse.com/images/inhalants.png&amp;imgrefurl=http://www.teen-drug-abuse.com/drug_info.php&amp;usg=__iq-oPKOQA14DjubS31k-zoBMvS4=&amp;h=156&amp;w=170&amp;sz=24&amp;hl=en&amp;start=10&amp;zoom=1&amp;um=1&amp;itbs=1&amp;tbnid=m04dN1XLLYP_MM:&amp;tbnh=91&amp;tbnw=99&amp;prev=/images?q=INHALANTS&amp;um=1&amp;hl=en&amp;sa=G&amp;tbs=isch:1" TargetMode="Externa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jpeg"/><Relationship Id="rId2" Type="http://schemas.openxmlformats.org/officeDocument/2006/relationships/hyperlink" Target="http://www.newyorkerstore.com/product_details.asp?sid=44083&amp;utm_source=Google&amp;utm_medium=Knol&amp;utm_campaign=Add+A+Cartoon&amp;affiliate=googleknol" TargetMode="Externa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oas.samhsa.gov/NSDUH/2k9NSDUH/2k9ResultsP.pdf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wmf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7" Type="http://schemas.openxmlformats.org/officeDocument/2006/relationships/image" Target="../media/image6.jpeg"/><Relationship Id="rId2" Type="http://schemas.openxmlformats.org/officeDocument/2006/relationships/hyperlink" Target="http://www.google.com/imgres?imgurl=http://mohebban.burjalsaheb.com/wp-content/uploads/2009/06/drugs.jpg&amp;imgrefurl=http://mohebban.burjalsaheb.com/?m=200906&amp;usg=__6SQpvWKkcu_TuFdCA7HUZjFB5is=&amp;h=999&amp;w=1672&amp;sz=199&amp;hl=en&amp;start=6&amp;zoom=1&amp;um=1&amp;itbs=1&amp;tbnid=v-BXhT2zwCsU_M:&amp;tbnh=90&amp;tbnw=150&amp;prev=/images?q=Alcohol&amp;um=1&amp;hl=en&amp;tbs=isch: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imgres?imgurl=http://www.1ameds.net/images/darvocet.gif&amp;imgrefurl=http://www.1ameds.net/propoxyphene.html&amp;usg=___VtVVhdkllHanJI2vBTbDjCxkjA=&amp;h=200&amp;w=165&amp;sz=9&amp;hl=en&amp;start=18&amp;zoom=1&amp;um=1&amp;itbs=1&amp;tbnid=wfkFwnEEmxIvLM:&amp;tbnh=104&amp;tbnw=86&amp;prev=/images?q=Alcohol+&amp;+Sedatives&amp;um=1&amp;hl=en&amp;sa=G&amp;tbs=isch:1" TargetMode="External"/><Relationship Id="rId5" Type="http://schemas.openxmlformats.org/officeDocument/2006/relationships/image" Target="../media/image5.jpeg"/><Relationship Id="rId4" Type="http://schemas.openxmlformats.org/officeDocument/2006/relationships/hyperlink" Target="http://www.google.com/imgres?imgurl=http://i.telegraph.co.uk/telegraph/multimedia/archive/01366/drinking_alcohol_1366916c.jpg&amp;imgrefurl=http://www.telegraph.co.uk/health/healthnews/5119345/Tough-action-needed-on-cut-price-alcohol-offers-doctors-say.html&amp;usg=__i3Y8Csp4WjD48nRm6P7Z7g09rhY=&amp;h=288&amp;w=460&amp;sz=38&amp;hl=en&amp;start=11&amp;zoom=1&amp;um=1&amp;itbs=1&amp;tbnid=2R1afwV0UUTWUM:&amp;tbnh=80&amp;tbnw=128&amp;prev=/images?q=alcohol+drinking&amp;um=1&amp;hl=en&amp;tbs=isch:1" TargetMode="Externa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7" Type="http://schemas.openxmlformats.org/officeDocument/2006/relationships/image" Target="../media/image36.wmf"/><Relationship Id="rId2" Type="http://schemas.openxmlformats.org/officeDocument/2006/relationships/image" Target="../media/image31.wm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wmf"/><Relationship Id="rId5" Type="http://schemas.openxmlformats.org/officeDocument/2006/relationships/image" Target="../media/image34.wmf"/><Relationship Id="rId4" Type="http://schemas.openxmlformats.org/officeDocument/2006/relationships/image" Target="../media/image33.wmf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7" Type="http://schemas.openxmlformats.org/officeDocument/2006/relationships/image" Target="../media/image9.jpeg"/><Relationship Id="rId2" Type="http://schemas.openxmlformats.org/officeDocument/2006/relationships/hyperlink" Target="http://www.google.com/imgres?imgurl=http://www.drugsinfo-bg.org/uploads/images/heroin.jpg&amp;imgrefurl=http://www.drugsinfo-bg.org/en/drugs-alphabet-8.html&amp;usg=__fPmH7zTRHqPTbubElMRBq-NzSNw=&amp;h=329&amp;w=400&amp;sz=18&amp;hl=en&amp;start=1&amp;zoom=1&amp;um=1&amp;itbs=1&amp;tbnid=eD-Jhb2osQ78HM:&amp;tbnh=102&amp;tbnw=124&amp;prev=/images?q=Heroine&amp;um=1&amp;hl=en&amp;tbs=isch: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imgres?imgurl=http://www.inexcess.tv/wp-content/uploads/230609_heroine_spoon.jpg&amp;imgrefurl=http://www.inexcess.tv/?p=6557&amp;paged=2&amp;usg=__YJuVZfTQODrrucQjzTMaEdiW3jE=&amp;h=350&amp;w=456&amp;sz=38&amp;hl=en&amp;start=32&amp;zoom=0&amp;um=1&amp;itbs=1&amp;tbnid=VwPVICwYfgPROM:&amp;tbnh=98&amp;tbnw=128&amp;prev=/images?q=heroine+the+drug&amp;start=20&amp;um=1&amp;hl=en&amp;sa=N&amp;ndsp=20&amp;tbs=isch:1" TargetMode="External"/><Relationship Id="rId5" Type="http://schemas.openxmlformats.org/officeDocument/2006/relationships/image" Target="../media/image8.jpeg"/><Relationship Id="rId4" Type="http://schemas.openxmlformats.org/officeDocument/2006/relationships/hyperlink" Target="http://www.google.com/imgres?imgurl=http://www.opioid.co.uk/opioids.png&amp;imgrefurl=http://www.opioid.co.uk/&amp;usg=__TXi_XYv6R881ZZSI7_00zPUZvIY=&amp;h=240&amp;w=500&amp;sz=188&amp;hl=en&amp;start=4&amp;zoom=1&amp;um=1&amp;itbs=1&amp;tbnid=1X58XuwlApZGkM:&amp;tbnh=62&amp;tbnw=130&amp;prev=/images?q=opioids&amp;um=1&amp;hl=en&amp;tbs=isch:1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7" Type="http://schemas.openxmlformats.org/officeDocument/2006/relationships/image" Target="../media/image12.jpeg"/><Relationship Id="rId2" Type="http://schemas.openxmlformats.org/officeDocument/2006/relationships/hyperlink" Target="http://www.google.com/imgres?imgurl=http://www.clevelandleader.com/files/a_cocaine.jpg&amp;imgrefurl=http://www.clevelandleader.com/node/11551&amp;usg=__JhyItg5Cqk9WkbhyWaRd9FJhASo=&amp;h=335&amp;w=421&amp;sz=32&amp;hl=en&amp;start=13&amp;zoom=1&amp;um=1&amp;itbs=1&amp;tbnid=3lLxyb5EerPqbM:&amp;tbnh=99&amp;tbnw=125&amp;prev=/images?q=Cocaine&amp;um=1&amp;hl=en&amp;sa=G&amp;tbs=isch: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imgres?imgurl=http://clubdir.gaa.ie/clg/clg_alcoholsubstanceabuseprevention/images/cocainesnifferfemale_edited.jpg&amp;imgrefurl=http://asap.gaa.ie/cocaine.html&amp;usg=__STtzXUYZHUrjmi-z5-hRZddUUSM=&amp;h=450&amp;w=419&amp;sz=169&amp;hl=en&amp;start=8&amp;zoom=1&amp;um=1&amp;itbs=1&amp;tbnid=I5fXEmSibXn8XM:&amp;tbnh=127&amp;tbnw=118&amp;prev=/images?q=Cocaine+&amp;+Stimulant+drugs&amp;um=1&amp;hl=en&amp;tbs=isch:1" TargetMode="External"/><Relationship Id="rId5" Type="http://schemas.openxmlformats.org/officeDocument/2006/relationships/image" Target="../media/image11.jpeg"/><Relationship Id="rId4" Type="http://schemas.openxmlformats.org/officeDocument/2006/relationships/hyperlink" Target="http://www.google.com/imgres?imgurl=http://www.you-can-learn-basic-employee-rights.com/images/cocaine-drug-test.jpg&amp;imgrefurl=http://www.you-can-learn-basic-employee-rights.com/cocaine-drug-test.html&amp;usg=__DPzOoyxg44nABqES2VvSP8PcWmo=&amp;h=283&amp;w=425&amp;sz=19&amp;hl=en&amp;start=98&amp;zoom=1&amp;um=1&amp;itbs=1&amp;tbnid=iFtqd227Nzy5qM:&amp;tbnh=84&amp;tbnw=126&amp;prev=/images?q=cocaine&amp;start=80&amp;um=1&amp;hl=en&amp;sa=N&amp;ndsp=20&amp;tbs=isch:1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7" Type="http://schemas.openxmlformats.org/officeDocument/2006/relationships/image" Target="../media/image15.jpeg"/><Relationship Id="rId2" Type="http://schemas.openxmlformats.org/officeDocument/2006/relationships/hyperlink" Target="http://www.google.com/imgres?imgurl=http://www.canadianhempco.com/canadianhempimages/metalpipe2.jpg&amp;imgrefurl=http://www.canadianhempco.com/index.php?main_page=index&amp;cPath=3_12&amp;usg=__ulVMaTJXBfbfyHALg4HYu6LDfWQ=&amp;h=200&amp;w=200&amp;sz=8&amp;hl=en&amp;start=4&amp;zoom=1&amp;um=1&amp;itbs=1&amp;tbnid=iellxYc3mMTy3M:&amp;tbnh=104&amp;tbnw=104&amp;prev=/images?q=pot+pipe&amp;um=1&amp;hl=en&amp;sa=N&amp;tbs=isch: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imgres?imgurl=http://o.aolcdn.com/dims-global/dims3/BLOG/resize/125x70%5e/crop/125x70/http://o.aolcdn.com/photo-hub/AC78B022715C5B8357B4DCA8045E8463B4DE2124/Fake_Pot_Ban.jpg_LR1.3089b0fdb25b40779720d9363f7fde88&amp;imgrefurl=http://www.aolnews.com/tag/synthetic-marijuana/&amp;usg=__7b_9o27ynTlE_dfOgH0cS4fneL4=&amp;h=70&amp;w=125&amp;sz=4&amp;hl=en&amp;start=33&amp;zoom=1&amp;um=1&amp;itbs=1&amp;tbnid=QDwjp3dFqq2_cM:&amp;tbnh=50&amp;tbnw=90&amp;prev=/images?q=synthetic+cannabis&amp;start=20&amp;um=1&amp;hl=en&amp;sa=N&amp;ndsp=20&amp;tbs=isch:1" TargetMode="External"/><Relationship Id="rId5" Type="http://schemas.openxmlformats.org/officeDocument/2006/relationships/image" Target="../media/image14.jpeg"/><Relationship Id="rId4" Type="http://schemas.openxmlformats.org/officeDocument/2006/relationships/hyperlink" Target="http://www.google.com/imgres?imgurl=http://static.howstuffworks.com/gif/marijuana-leaf.jpg&amp;imgrefurl=http://health.howstuffworks.com/wellness/drugs-alcohol/marijuana1.htm&amp;usg=__GnzNbwMfpn_6ThcemDFo0tzUApM=&amp;h=401&amp;w=400&amp;sz=55&amp;hl=en&amp;start=2&amp;zoom=1&amp;um=1&amp;itbs=1&amp;tbnid=hQFWVqbBZO4QeM:&amp;tbnh=124&amp;tbnw=124&amp;prev=/images?q=marijuana&amp;um=1&amp;hl=en&amp;tbs=isch:1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7" Type="http://schemas.openxmlformats.org/officeDocument/2006/relationships/image" Target="../media/image18.jpeg"/><Relationship Id="rId2" Type="http://schemas.openxmlformats.org/officeDocument/2006/relationships/hyperlink" Target="http://www.google.com/imgres?imgurl=http://images.pcworld.com/downloads/graphics/screenshots/4332f.jpg&amp;imgrefurl=http://kwjwrites.wordpress.com/2008/02/27/the-much-maligned-comma/&amp;usg=__bMuXT-oXoqNLfTcjQaQ6isA0Njw=&amp;h=480&amp;w=640&amp;sz=25&amp;hl=en&amp;start=18&amp;zoom=1&amp;um=1&amp;itbs=1&amp;tbnid=7-EsDmlZ5RVOoM:&amp;tbnh=103&amp;tbnw=137&amp;prev=/images?q=hallucinogenic+drugs&amp;um=1&amp;hl=en&amp;tbs=isch:1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google.com/imgres?imgurl=http://btmediadesign.com/html/business%20site/images/hallucinogens.jpg&amp;imgrefurl=http://btmediadesign.com/html/business%20site/html/home.html&amp;usg=__HRhOU5-HEE71A-bUieUaf6-snXY=&amp;h=157&amp;w=202&amp;sz=9&amp;hl=en&amp;start=12&amp;zoom=1&amp;um=1&amp;itbs=1&amp;tbnid=pMmL4l7N35OvdM:&amp;tbnh=82&amp;tbnw=105&amp;prev=/images?q=types+of+hallucinogenics&amp;um=1&amp;hl=en&amp;tbs=isch:1" TargetMode="External"/><Relationship Id="rId5" Type="http://schemas.openxmlformats.org/officeDocument/2006/relationships/image" Target="../media/image17.jpeg"/><Relationship Id="rId4" Type="http://schemas.openxmlformats.org/officeDocument/2006/relationships/hyperlink" Target="http://www.google.com/imgres?imgurl=http://www.jcrows.com/magicmushrooms_article.jpg&amp;imgrefurl=http://www.jcrows.com/mysticaleffects.html&amp;usg=__Cpn6UinlohKiNeaFkaTlmiq5FS0=&amp;h=276&amp;w=460&amp;sz=15&amp;hl=en&amp;start=5&amp;zoom=1&amp;um=1&amp;itbs=1&amp;tbnid=ahZh_UGGucrypM:&amp;tbnh=77&amp;tbnw=128&amp;prev=/images?q=hallucinogenic+drugs&amp;um=1&amp;hl=en&amp;tbs=isch:1" TargetMode="Externa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2730500" y="1873250"/>
            <a:ext cx="6019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eaLnBrk="1" hangingPunct="1">
              <a:defRPr/>
            </a:pPr>
            <a:r>
              <a:rPr lang="en-US" sz="5000" b="1" kern="0" dirty="0">
                <a:solidFill>
                  <a:schemeClr val="bg2"/>
                </a:solidFill>
                <a:latin typeface="+mj-lt"/>
                <a:ea typeface="+mj-ea"/>
                <a:cs typeface="+mj-cs"/>
              </a:rPr>
              <a:t>Drug Abuse 101</a:t>
            </a:r>
          </a:p>
        </p:txBody>
      </p:sp>
      <p:sp>
        <p:nvSpPr>
          <p:cNvPr id="7" name="Rectangle 3"/>
          <p:cNvSpPr txBox="1">
            <a:spLocks noChangeArrowheads="1"/>
          </p:cNvSpPr>
          <p:nvPr/>
        </p:nvSpPr>
        <p:spPr bwMode="auto">
          <a:xfrm>
            <a:off x="3124200" y="4267200"/>
            <a:ext cx="60198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>
                <a:solidFill>
                  <a:srgbClr val="993300"/>
                </a:solidFill>
                <a:latin typeface="+mn-lt"/>
              </a:rPr>
              <a:t>Presented by: Gloria M. </a:t>
            </a:r>
            <a:r>
              <a:rPr lang="en-US" sz="2800" kern="0" dirty="0" err="1">
                <a:solidFill>
                  <a:srgbClr val="993300"/>
                </a:solidFill>
                <a:latin typeface="+mn-lt"/>
              </a:rPr>
              <a:t>Miele</a:t>
            </a:r>
            <a:r>
              <a:rPr lang="en-US" sz="2800" kern="0" dirty="0">
                <a:solidFill>
                  <a:srgbClr val="993300"/>
                </a:solidFill>
                <a:latin typeface="+mn-lt"/>
              </a:rPr>
              <a:t>, Ph.D.</a:t>
            </a:r>
          </a:p>
          <a:p>
            <a:pPr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>
                <a:solidFill>
                  <a:srgbClr val="993300"/>
                </a:solidFill>
                <a:latin typeface="+mn-lt"/>
              </a:rPr>
              <a:t>Training Director </a:t>
            </a:r>
          </a:p>
          <a:p>
            <a:pPr eaLnBrk="1" hangingPunct="1">
              <a:spcBef>
                <a:spcPct val="20000"/>
              </a:spcBef>
              <a:buClr>
                <a:srgbClr val="FF9900"/>
              </a:buClr>
              <a:buSzPct val="75000"/>
              <a:buFont typeface="Wingdings" pitchFamily="2" charset="2"/>
              <a:buNone/>
              <a:defRPr/>
            </a:pPr>
            <a:r>
              <a:rPr lang="en-US" sz="2800" kern="0" dirty="0">
                <a:solidFill>
                  <a:srgbClr val="993300"/>
                </a:solidFill>
                <a:latin typeface="+mn-lt"/>
              </a:rPr>
              <a:t>Greater New York Node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Intoxication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Substance specific syndrome due to recent ingestion of a substance</a:t>
            </a:r>
          </a:p>
          <a:p>
            <a:r>
              <a:rPr lang="en-US" dirty="0" smtClean="0"/>
              <a:t>Clinically significant, maladaptive behavioral or psychological changes</a:t>
            </a:r>
          </a:p>
          <a:p>
            <a:r>
              <a:rPr lang="en-US" dirty="0" smtClean="0"/>
              <a:t>Symptoms not due to general medical condition or another mental disorder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Withdrawal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Substance-specific syndrome due to stopping or cutting down on heavy and prolonged substance use</a:t>
            </a:r>
          </a:p>
          <a:p>
            <a:r>
              <a:rPr lang="en-US" dirty="0" smtClean="0"/>
              <a:t>Causes clinically significant impairment or distress</a:t>
            </a:r>
          </a:p>
          <a:p>
            <a:r>
              <a:rPr lang="en-US" dirty="0" smtClean="0"/>
              <a:t>Not due to general medical condition or another mental disorder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Alcohol Intoxication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Inappropriate sexual or aggressive behavior</a:t>
            </a:r>
          </a:p>
          <a:p>
            <a:r>
              <a:rPr lang="en-US" dirty="0" smtClean="0"/>
              <a:t>Mood </a:t>
            </a:r>
            <a:r>
              <a:rPr lang="en-US" dirty="0" err="1" smtClean="0"/>
              <a:t>lability</a:t>
            </a:r>
            <a:endParaRPr lang="en-US" dirty="0" smtClean="0"/>
          </a:p>
          <a:p>
            <a:r>
              <a:rPr lang="en-US" dirty="0" smtClean="0"/>
              <a:t>Impaired judgment</a:t>
            </a:r>
          </a:p>
          <a:p>
            <a:r>
              <a:rPr lang="en-US" dirty="0" smtClean="0"/>
              <a:t>Impaired social/occupational functioning</a:t>
            </a:r>
          </a:p>
          <a:p>
            <a:endParaRPr lang="en-US" dirty="0" smtClean="0"/>
          </a:p>
          <a:p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4582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Alcohol &amp; Sedative Intoxication &amp; Withdrawal Syndromes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81000" y="2209800"/>
          <a:ext cx="83058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989"/>
                <a:gridCol w="4114088"/>
                <a:gridCol w="2949723"/>
              </a:tblGrid>
              <a:tr h="370840">
                <a:tc rowSpan="9">
                  <a:txBody>
                    <a:bodyPr/>
                    <a:lstStyle/>
                    <a:p>
                      <a:r>
                        <a:rPr lang="en-US" dirty="0" smtClean="0"/>
                        <a:t>Alcohol &amp; Sedative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Intoxication (1 or more)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Withdrawal (2</a:t>
                      </a:r>
                      <a:r>
                        <a:rPr lang="en-US" baseline="0" dirty="0" smtClean="0"/>
                        <a:t> or more)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Slurred speech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Autonomic hyperactivity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Incoordination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Increased hand tremor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Unsteady</a:t>
                      </a:r>
                      <a:r>
                        <a:rPr lang="en-US" baseline="0" dirty="0" smtClean="0"/>
                        <a:t> gait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</a:t>
                      </a:r>
                      <a:r>
                        <a:rPr lang="en-US" baseline="0" dirty="0" smtClean="0"/>
                        <a:t>motor agitation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Nystagmus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Nausea</a:t>
                      </a:r>
                      <a:r>
                        <a:rPr lang="en-US" baseline="0" dirty="0" smtClean="0"/>
                        <a:t> and vomiting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Impairment</a:t>
                      </a:r>
                      <a:r>
                        <a:rPr lang="en-US" baseline="0" dirty="0" smtClean="0"/>
                        <a:t> in attention and memory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Hallucination or</a:t>
                      </a:r>
                      <a:r>
                        <a:rPr lang="en-US" baseline="0" dirty="0" smtClean="0"/>
                        <a:t> illusions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Stupor</a:t>
                      </a:r>
                      <a:r>
                        <a:rPr lang="en-US" baseline="0" dirty="0" smtClean="0"/>
                        <a:t> or coma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Insomnia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Anxiety</a:t>
                      </a:r>
                      <a:r>
                        <a:rPr lang="en-US" baseline="0" dirty="0" smtClean="0"/>
                        <a:t> 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Grand mal seizure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Heroin/Opiate Intoxication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Initial euphoria followed by apathy</a:t>
            </a:r>
          </a:p>
          <a:p>
            <a:r>
              <a:rPr lang="en-US" dirty="0" err="1" smtClean="0"/>
              <a:t>Dysphoria</a:t>
            </a:r>
            <a:endParaRPr lang="en-US" dirty="0" smtClean="0"/>
          </a:p>
          <a:p>
            <a:r>
              <a:rPr lang="en-US" dirty="0" smtClean="0"/>
              <a:t>Psychomotor agitation or retardation</a:t>
            </a:r>
          </a:p>
          <a:p>
            <a:r>
              <a:rPr lang="en-US" dirty="0" smtClean="0"/>
              <a:t>Impaired judgment</a:t>
            </a:r>
          </a:p>
          <a:p>
            <a:r>
              <a:rPr lang="en-US" dirty="0" smtClean="0"/>
              <a:t>Impaired social or occupational functioning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458200" cy="1371600"/>
          </a:xfrm>
        </p:spPr>
        <p:txBody>
          <a:bodyPr/>
          <a:lstStyle/>
          <a:p>
            <a:r>
              <a:rPr lang="en-US" sz="4000" dirty="0" smtClean="0"/>
              <a:t>Heroin &amp; other Opiates Intoxication &amp; Withdrawal Syndromes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2209800"/>
          <a:ext cx="81534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19200"/>
                <a:gridCol w="4038600"/>
                <a:gridCol w="2895600"/>
              </a:tblGrid>
              <a:tr h="370840">
                <a:tc rowSpan="10">
                  <a:txBody>
                    <a:bodyPr/>
                    <a:lstStyle/>
                    <a:p>
                      <a:r>
                        <a:rPr lang="en-US" dirty="0" smtClean="0"/>
                        <a:t>Heroin &amp; other</a:t>
                      </a:r>
                      <a:r>
                        <a:rPr lang="en-US" baseline="0" dirty="0" smtClean="0"/>
                        <a:t> Opiates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Intoxication (2 or more)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Withdrawal (3</a:t>
                      </a:r>
                      <a:r>
                        <a:rPr lang="en-US" baseline="0" dirty="0" smtClean="0"/>
                        <a:t> or more)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Constricted pupils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Dilated pupils,</a:t>
                      </a:r>
                      <a:r>
                        <a:rPr lang="en-US" baseline="0" dirty="0" smtClean="0"/>
                        <a:t> sweating, </a:t>
                      </a:r>
                      <a:r>
                        <a:rPr lang="en-US" baseline="0" dirty="0" err="1" smtClean="0"/>
                        <a:t>piloerection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Drowsiness or coma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Insomnia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Slurred</a:t>
                      </a:r>
                      <a:r>
                        <a:rPr lang="en-US" baseline="0" dirty="0" smtClean="0"/>
                        <a:t> speech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Dysphoric</a:t>
                      </a:r>
                      <a:r>
                        <a:rPr lang="en-US" dirty="0" smtClean="0"/>
                        <a:t> mood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Impairment in attention or memory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Nausea or vomiting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Muscle aches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Water eyes,</a:t>
                      </a:r>
                      <a:r>
                        <a:rPr lang="en-US" baseline="0" dirty="0" smtClean="0"/>
                        <a:t> runny nose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Diarrhea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Yawning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Fever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Cocaine/Stimulant Intoxication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Euphoria or affective blunting</a:t>
            </a:r>
          </a:p>
          <a:p>
            <a:r>
              <a:rPr lang="en-US" dirty="0" smtClean="0"/>
              <a:t>Changes in sociability</a:t>
            </a:r>
          </a:p>
          <a:p>
            <a:r>
              <a:rPr lang="en-US" dirty="0" smtClean="0"/>
              <a:t>Hypervigilance</a:t>
            </a:r>
          </a:p>
          <a:p>
            <a:r>
              <a:rPr lang="en-US" dirty="0" smtClean="0"/>
              <a:t>Interpersonal sensitivity</a:t>
            </a:r>
          </a:p>
          <a:p>
            <a:r>
              <a:rPr lang="en-US" dirty="0" smtClean="0"/>
              <a:t>Anxiety, tension or anger</a:t>
            </a:r>
          </a:p>
          <a:p>
            <a:r>
              <a:rPr lang="en-US" dirty="0" smtClean="0"/>
              <a:t>Impaired judgment</a:t>
            </a:r>
          </a:p>
          <a:p>
            <a:r>
              <a:rPr lang="en-US" dirty="0" smtClean="0"/>
              <a:t>Impaired social or occupational functioning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304800"/>
            <a:ext cx="8763000" cy="1371600"/>
          </a:xfrm>
        </p:spPr>
        <p:txBody>
          <a:bodyPr/>
          <a:lstStyle/>
          <a:p>
            <a:pPr eaLnBrk="1" hangingPunct="1"/>
            <a:r>
              <a:rPr lang="en-US" sz="4000" dirty="0" smtClean="0"/>
              <a:t>Cocaine/Other Stimulant Intoxication &amp; Withdrawal Syndromes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None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1905000"/>
          <a:ext cx="815340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3657600"/>
                <a:gridCol w="2895600"/>
              </a:tblGrid>
              <a:tr h="370840">
                <a:tc rowSpan="10">
                  <a:txBody>
                    <a:bodyPr/>
                    <a:lstStyle/>
                    <a:p>
                      <a:r>
                        <a:rPr lang="en-US" dirty="0" smtClean="0"/>
                        <a:t>Cocaine &amp; other Stimulants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Intoxication (2 or more)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Withdrawal (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 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plus</a:t>
                      </a:r>
                      <a:r>
                        <a:rPr lang="en-US" baseline="0" dirty="0" smtClean="0">
                          <a:solidFill>
                            <a:schemeClr val="bg1"/>
                          </a:solidFill>
                        </a:rPr>
                        <a:t> 2</a:t>
                      </a:r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)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Heart racing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Dysphoric</a:t>
                      </a:r>
                      <a:r>
                        <a:rPr lang="en-US" dirty="0" smtClean="0"/>
                        <a:t> mood</a:t>
                      </a:r>
                      <a:r>
                        <a:rPr lang="en-US" dirty="0" smtClean="0">
                          <a:solidFill>
                            <a:srgbClr val="FF0000"/>
                          </a:solidFill>
                        </a:rPr>
                        <a:t>*</a:t>
                      </a:r>
                      <a:endParaRPr lang="en-US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Dilated pupils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Fatigue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Elevated/lowered blood</a:t>
                      </a:r>
                      <a:r>
                        <a:rPr lang="en-US" baseline="0" dirty="0" smtClean="0"/>
                        <a:t> pressure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Vivid</a:t>
                      </a:r>
                      <a:r>
                        <a:rPr lang="en-US" baseline="0" dirty="0" smtClean="0"/>
                        <a:t> unpleasant dreams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Perspiration or chills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Trouble sleeping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Nausea or vomiting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Increased appetite 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Evidence of weight loss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dirty="0" smtClean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Psychomotor</a:t>
                      </a:r>
                      <a:r>
                        <a:rPr lang="en-US" baseline="0" dirty="0" smtClean="0"/>
                        <a:t> agitation or retardation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Psychomotor retardation or agitation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Muscle weakness,</a:t>
                      </a:r>
                      <a:r>
                        <a:rPr lang="en-US" baseline="0" dirty="0" smtClean="0"/>
                        <a:t> cardiovascular effects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Confusion, seizures,</a:t>
                      </a:r>
                      <a:r>
                        <a:rPr lang="en-US" baseline="0" dirty="0" smtClean="0"/>
                        <a:t> coma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Cannabis Intoxication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Impaired motor coordination</a:t>
            </a:r>
          </a:p>
          <a:p>
            <a:r>
              <a:rPr lang="en-US" dirty="0" smtClean="0"/>
              <a:t>Euphoria</a:t>
            </a:r>
          </a:p>
          <a:p>
            <a:r>
              <a:rPr lang="en-US" dirty="0" smtClean="0"/>
              <a:t>Anxiety</a:t>
            </a:r>
          </a:p>
          <a:p>
            <a:r>
              <a:rPr lang="en-US" dirty="0" smtClean="0"/>
              <a:t>Sensation of slowed time</a:t>
            </a:r>
          </a:p>
          <a:p>
            <a:r>
              <a:rPr lang="en-US" dirty="0" smtClean="0"/>
              <a:t>Impaired judgment</a:t>
            </a:r>
          </a:p>
          <a:p>
            <a:r>
              <a:rPr lang="en-US" dirty="0" smtClean="0"/>
              <a:t>Social withdrawal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4582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Cannabis Intoxication &amp; Withdrawal Syndromes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None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304800" y="1714205"/>
          <a:ext cx="8534399" cy="48629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4975"/>
                <a:gridCol w="3030908"/>
                <a:gridCol w="3828516"/>
              </a:tblGrid>
              <a:tr h="586651">
                <a:tc rowSpan="8">
                  <a:txBody>
                    <a:bodyPr/>
                    <a:lstStyle/>
                    <a:p>
                      <a:r>
                        <a:rPr lang="en-US" dirty="0" smtClean="0"/>
                        <a:t>Cannabis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Intoxication (2 or more)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Withdrawal</a:t>
                      </a:r>
                      <a:r>
                        <a:rPr lang="en-US" baseline="0" dirty="0" smtClean="0"/>
                        <a:t> (proposed for DSM-5)</a:t>
                      </a:r>
                      <a:endParaRPr lang="en-US" dirty="0"/>
                    </a:p>
                  </a:txBody>
                  <a:tcPr/>
                </a:tc>
              </a:tr>
              <a:tr h="59676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Red eye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Irritability, anger or aggression</a:t>
                      </a:r>
                      <a:endParaRPr lang="en-US" i="1" dirty="0" smtClean="0"/>
                    </a:p>
                  </a:txBody>
                  <a:tcPr/>
                </a:tc>
              </a:tr>
              <a:tr h="3561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Increased appetite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/>
                        <a:t>Nervousness or anxiety</a:t>
                      </a:r>
                      <a:endParaRPr lang="en-US" dirty="0"/>
                    </a:p>
                  </a:txBody>
                  <a:tcPr/>
                </a:tc>
              </a:tr>
              <a:tr h="3561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Dry mouth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Sleep difficulty (insomnia) </a:t>
                      </a:r>
                      <a:endParaRPr lang="en-US" dirty="0"/>
                    </a:p>
                  </a:txBody>
                  <a:tcPr/>
                </a:tc>
              </a:tr>
              <a:tr h="59676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Heart racing (tachycardia)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Decreased appetite or weight loss</a:t>
                      </a:r>
                      <a:endParaRPr lang="en-US" dirty="0"/>
                    </a:p>
                  </a:txBody>
                  <a:tcPr/>
                </a:tc>
              </a:tr>
              <a:tr h="3561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1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Restlessness</a:t>
                      </a:r>
                    </a:p>
                  </a:txBody>
                  <a:tcPr/>
                </a:tc>
              </a:tr>
              <a:tr h="356162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Depressed mood</a:t>
                      </a:r>
                      <a:endParaRPr lang="en-US" dirty="0"/>
                    </a:p>
                  </a:txBody>
                  <a:tcPr/>
                </a:tc>
              </a:tr>
              <a:tr h="161978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At least on of the following physical symptoms causing significant discomfort: stomach pain, shakiness/tremors, sweating, fever, chills, headache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mtClean="0"/>
              <a:t>Training Outline &amp; Goal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159250"/>
          </a:xfrm>
        </p:spPr>
        <p:txBody>
          <a:bodyPr/>
          <a:lstStyle/>
          <a:p>
            <a:pPr eaLnBrk="1" hangingPunct="1"/>
            <a:r>
              <a:rPr lang="en-US" sz="2800" dirty="0" smtClean="0"/>
              <a:t>Review of drugs of abuse</a:t>
            </a:r>
          </a:p>
          <a:p>
            <a:pPr eaLnBrk="1" hangingPunct="1"/>
            <a:r>
              <a:rPr lang="en-US" sz="2800" dirty="0" smtClean="0"/>
              <a:t>Intoxication syndromes of various drug classes</a:t>
            </a:r>
          </a:p>
          <a:p>
            <a:pPr eaLnBrk="1" hangingPunct="1"/>
            <a:r>
              <a:rPr lang="en-US" sz="2800" dirty="0" smtClean="0"/>
              <a:t>Withdrawal syndromes of various drug classes</a:t>
            </a:r>
          </a:p>
          <a:p>
            <a:pPr eaLnBrk="1" hangingPunct="1"/>
            <a:r>
              <a:rPr lang="en-US" sz="2800" dirty="0" smtClean="0"/>
              <a:t>DSM-IV substance abuse criteria </a:t>
            </a:r>
          </a:p>
          <a:p>
            <a:pPr eaLnBrk="1" hangingPunct="1"/>
            <a:r>
              <a:rPr lang="en-US" sz="2800" dirty="0" smtClean="0"/>
              <a:t>DSM-IV substance dependence criteria</a:t>
            </a:r>
          </a:p>
          <a:p>
            <a:pPr eaLnBrk="1" hangingPunct="1"/>
            <a:r>
              <a:rPr lang="en-US" sz="2800" dirty="0" smtClean="0"/>
              <a:t>Commonly used methods and procedures to evaluate substance use, abuse and dependence measures 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Hallucinogen Intoxication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Marked anxiety or depression</a:t>
            </a:r>
          </a:p>
          <a:p>
            <a:r>
              <a:rPr lang="en-US" dirty="0" smtClean="0"/>
              <a:t>Ideas of reference</a:t>
            </a:r>
          </a:p>
          <a:p>
            <a:r>
              <a:rPr lang="en-US" dirty="0" smtClean="0"/>
              <a:t>Fear of losing one’s mind</a:t>
            </a:r>
          </a:p>
          <a:p>
            <a:r>
              <a:rPr lang="en-US" dirty="0" smtClean="0"/>
              <a:t>Paranoid ideation</a:t>
            </a:r>
          </a:p>
          <a:p>
            <a:r>
              <a:rPr lang="en-US" dirty="0" smtClean="0"/>
              <a:t>Impaired judgment</a:t>
            </a:r>
          </a:p>
          <a:p>
            <a:r>
              <a:rPr lang="en-US" dirty="0" smtClean="0"/>
              <a:t>Impaired social or occupational functioning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4582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Hallucinogen Intoxication &amp; Withdrawal Syndromes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2209800"/>
          <a:ext cx="81534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3200400"/>
                <a:gridCol w="3200400"/>
              </a:tblGrid>
              <a:tr h="370840">
                <a:tc rowSpan="9">
                  <a:txBody>
                    <a:bodyPr/>
                    <a:lstStyle/>
                    <a:p>
                      <a:r>
                        <a:rPr lang="en-US" dirty="0" smtClean="0"/>
                        <a:t>Hallucinogens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Intoxication (2 or more)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Withdrawal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Dilated pupils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dirty="0" smtClean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Tachycardia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Sweating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Palpitations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smtClean="0"/>
                        <a:t>Blurred</a:t>
                      </a:r>
                      <a:r>
                        <a:rPr lang="en-US" i="0" baseline="0" dirty="0" smtClean="0"/>
                        <a:t> vision</a:t>
                      </a:r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Tremors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Incoordination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04800"/>
            <a:ext cx="7772400" cy="1371600"/>
          </a:xfrm>
        </p:spPr>
        <p:txBody>
          <a:bodyPr/>
          <a:lstStyle/>
          <a:p>
            <a:r>
              <a:rPr lang="en-US" dirty="0" smtClean="0"/>
              <a:t>Hallucinogen Persisting Perception Disorder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Perceptual flashbacks</a:t>
            </a:r>
          </a:p>
          <a:p>
            <a:pPr lvl="1"/>
            <a:r>
              <a:rPr lang="en-US" dirty="0" smtClean="0"/>
              <a:t>Flashes of color</a:t>
            </a:r>
          </a:p>
          <a:p>
            <a:pPr lvl="1"/>
            <a:r>
              <a:rPr lang="en-US" dirty="0" smtClean="0"/>
              <a:t>Image trails</a:t>
            </a:r>
          </a:p>
          <a:p>
            <a:pPr lvl="1"/>
            <a:r>
              <a:rPr lang="en-US" dirty="0" smtClean="0"/>
              <a:t>Halos around objects</a:t>
            </a:r>
          </a:p>
          <a:p>
            <a:pPr lvl="1"/>
            <a:r>
              <a:rPr lang="en-US" dirty="0" smtClean="0"/>
              <a:t>Other false perceptions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Inhalant Intoxication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Belligerence</a:t>
            </a:r>
          </a:p>
          <a:p>
            <a:r>
              <a:rPr lang="en-US" dirty="0" err="1" smtClean="0"/>
              <a:t>Assaultiveness</a:t>
            </a:r>
            <a:endParaRPr lang="en-US" dirty="0" smtClean="0"/>
          </a:p>
          <a:p>
            <a:r>
              <a:rPr lang="en-US" dirty="0" smtClean="0"/>
              <a:t>Apathy</a:t>
            </a:r>
          </a:p>
          <a:p>
            <a:r>
              <a:rPr lang="en-US" dirty="0" smtClean="0"/>
              <a:t>Impaired judgment</a:t>
            </a:r>
          </a:p>
          <a:p>
            <a:r>
              <a:rPr lang="en-US" dirty="0" smtClean="0"/>
              <a:t>Impaired social or occupational functioning</a:t>
            </a:r>
            <a:endParaRPr lang="en-US" dirty="0"/>
          </a:p>
        </p:txBody>
      </p:sp>
      <p:pic>
        <p:nvPicPr>
          <p:cNvPr id="5" name="Picture 4" descr="http://t0.gstatic.com/images?q=tbn:7p0MaYlpuaDTPM:http://www.bvcasa.org/Portals/5b3fb91b-1ee1-418f-a33d-d200573d3184/inhalant3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96200" y="381000"/>
            <a:ext cx="1095375" cy="8096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6" name="Picture 18" descr="http://t1.gstatic.com/images?q=tbn:m04dN1XLLYP_MM:http://www.teen-drug-abuse.com/images/inhalants.pn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34200" y="0"/>
            <a:ext cx="942975" cy="86677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7" name="Picture 2" descr="http://t3.gstatic.com/images?q=tbn:soL3Zasizs4hCM:http://www.inhalant-abuse.net/img/inhalants5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248650" y="990600"/>
            <a:ext cx="895350" cy="9525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4582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Inhalant Intoxication &amp; Withdrawal Syndromes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None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2209800"/>
          <a:ext cx="815340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3657600"/>
                <a:gridCol w="3200400"/>
              </a:tblGrid>
              <a:tr h="370840">
                <a:tc rowSpan="10">
                  <a:txBody>
                    <a:bodyPr/>
                    <a:lstStyle/>
                    <a:p>
                      <a:r>
                        <a:rPr lang="en-US" dirty="0" smtClean="0"/>
                        <a:t>Inhalants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Intoxication (2 or more)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Withdrawal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Dizziness, </a:t>
                      </a:r>
                      <a:r>
                        <a:rPr lang="en-US" dirty="0" err="1" smtClean="0"/>
                        <a:t>incoordination</a:t>
                      </a:r>
                      <a:r>
                        <a:rPr lang="en-US" dirty="0" smtClean="0"/>
                        <a:t>,</a:t>
                      </a:r>
                      <a:r>
                        <a:rPr lang="en-US" baseline="0" dirty="0" smtClean="0"/>
                        <a:t> or unsteady gait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i="0" dirty="0" smtClean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Nystagmus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Lethargy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Psychomotor retardation (Depressed reflexes)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i="0" dirty="0" smtClean="0"/>
                        <a:t>Tremor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Generalized muscle weakness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aseline="0" dirty="0" smtClean="0"/>
                        <a:t>Blurred vision or </a:t>
                      </a:r>
                      <a:r>
                        <a:rPr lang="en-US" baseline="0" dirty="0" err="1" smtClean="0"/>
                        <a:t>d</a:t>
                      </a:r>
                      <a:r>
                        <a:rPr lang="en-US" dirty="0" err="1" smtClean="0"/>
                        <a:t>iplopia</a:t>
                      </a:r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Stupor or coma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Euphoria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8458200" cy="1371600"/>
          </a:xfrm>
        </p:spPr>
        <p:txBody>
          <a:bodyPr/>
          <a:lstStyle/>
          <a:p>
            <a:pPr eaLnBrk="1" hangingPunct="1"/>
            <a:r>
              <a:rPr lang="en-US" dirty="0" smtClean="0"/>
              <a:t>Nicotine Intoxication &amp; Withdrawal Syndromes</a:t>
            </a:r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1" eaLnBrk="1" hangingPunct="1">
              <a:buNone/>
            </a:pPr>
            <a:endParaRPr lang="en-US" dirty="0" smtClean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533400" y="2209800"/>
          <a:ext cx="8153400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3657600"/>
                <a:gridCol w="3200400"/>
              </a:tblGrid>
              <a:tr h="370840">
                <a:tc rowSpan="10">
                  <a:txBody>
                    <a:bodyPr/>
                    <a:lstStyle/>
                    <a:p>
                      <a:r>
                        <a:rPr lang="en-US" dirty="0" smtClean="0"/>
                        <a:t>Nicotine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Intoxication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Withdrawal (4 or more)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i="0" dirty="0" smtClean="0"/>
                        <a:t>Irritability, frustration or anger</a:t>
                      </a:r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Dysphoric</a:t>
                      </a:r>
                      <a:r>
                        <a:rPr lang="en-US" dirty="0" smtClean="0"/>
                        <a:t> or depressed mood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Insomnia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Anxiety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i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i="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Difficulty concentrating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Restlessness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Decreased heart rate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Increased appetite</a:t>
                      </a:r>
                      <a:r>
                        <a:rPr lang="en-US" baseline="0" dirty="0" smtClean="0"/>
                        <a:t> or weight gain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 bwMode="auto">
          <a:xfrm>
            <a:off x="0" y="1143000"/>
            <a:ext cx="9144000" cy="1524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Name that High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  <p:pic>
        <p:nvPicPr>
          <p:cNvPr id="1032" name="Picture 8" descr="http://img.brothersoft.com/screenshots/softimage/a/al_morale.s_game_show_presenter-17432-1.jpeg"/>
          <p:cNvPicPr>
            <a:picLocks noChangeAspect="1" noChangeArrowheads="1"/>
          </p:cNvPicPr>
          <p:nvPr/>
        </p:nvPicPr>
        <p:blipFill>
          <a:blip r:embed="rId2" cstate="print"/>
          <a:srcRect t="17742" b="9677"/>
          <a:stretch>
            <a:fillRect/>
          </a:stretch>
        </p:blipFill>
        <p:spPr bwMode="auto">
          <a:xfrm>
            <a:off x="1524000" y="2667000"/>
            <a:ext cx="6096000" cy="34290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  <p:sp>
        <p:nvSpPr>
          <p:cNvPr id="5" name="Title 1"/>
          <p:cNvSpPr txBox="1">
            <a:spLocks/>
          </p:cNvSpPr>
          <p:nvPr/>
        </p:nvSpPr>
        <p:spPr bwMode="auto">
          <a:xfrm>
            <a:off x="0" y="2819400"/>
            <a:ext cx="9144000" cy="1524000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Information</a:t>
            </a:r>
          </a:p>
        </p:txBody>
      </p:sp>
      <p:pic>
        <p:nvPicPr>
          <p:cNvPr id="7" name="Picture 6" descr="nida.bmp"/>
          <p:cNvPicPr>
            <a:picLocks noChangeAspect="1"/>
          </p:cNvPicPr>
          <p:nvPr/>
        </p:nvPicPr>
        <p:blipFill>
          <a:blip r:embed="rId2" cstate="print"/>
          <a:srcRect b="8333"/>
          <a:stretch>
            <a:fillRect/>
          </a:stretch>
        </p:blipFill>
        <p:spPr>
          <a:xfrm>
            <a:off x="0" y="838200"/>
            <a:ext cx="9144000" cy="1905000"/>
          </a:xfrm>
          <a:prstGeom prst="rect">
            <a:avLst/>
          </a:prstGeom>
          <a:ln>
            <a:solidFill>
              <a:srgbClr val="00B0F0"/>
            </a:solidFill>
          </a:ln>
        </p:spPr>
      </p:pic>
      <p:sp>
        <p:nvSpPr>
          <p:cNvPr id="8" name="TextBox 7"/>
          <p:cNvSpPr txBox="1"/>
          <p:nvPr/>
        </p:nvSpPr>
        <p:spPr>
          <a:xfrm>
            <a:off x="-76200" y="3733800"/>
            <a:ext cx="91440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dirty="0" smtClean="0"/>
              <a:t>http://www.nida.nih.gov</a:t>
            </a:r>
            <a:endParaRPr lang="en-US" sz="24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 bwMode="auto">
          <a:xfrm>
            <a:off x="0" y="1066800"/>
            <a:ext cx="9144000" cy="1981200"/>
          </a:xfrm>
          <a:prstGeom prst="rect">
            <a:avLst/>
          </a:prstGeom>
          <a:solidFill>
            <a:schemeClr val="bg1"/>
          </a:solidFill>
          <a:ln w="38100">
            <a:solidFill>
              <a:srgbClr val="FF99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Substance Abuse</a:t>
            </a:r>
            <a:b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 vs. </a:t>
            </a:r>
            <a:b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Substance Dependence</a:t>
            </a:r>
          </a:p>
        </p:txBody>
      </p:sp>
      <p:pic>
        <p:nvPicPr>
          <p:cNvPr id="6" name="Picture 2" descr="http://www.gstatic.com/knol/static/images/cartoons/44083-59656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83696" y="3267074"/>
            <a:ext cx="4000500" cy="35909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Substance Abuse vs. Substance Dependence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Abuse – consequences related to use</a:t>
            </a:r>
          </a:p>
          <a:p>
            <a:r>
              <a:rPr lang="en-US" dirty="0" smtClean="0"/>
              <a:t>Dependence</a:t>
            </a:r>
          </a:p>
          <a:p>
            <a:pPr lvl="1"/>
            <a:r>
              <a:rPr lang="en-US" dirty="0" smtClean="0"/>
              <a:t>Physiological symptoms</a:t>
            </a:r>
          </a:p>
          <a:p>
            <a:pPr lvl="1"/>
            <a:r>
              <a:rPr lang="en-US" dirty="0" smtClean="0"/>
              <a:t>Loss of Control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chart.bmp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0" y="1219200"/>
            <a:ext cx="9144000" cy="4756723"/>
          </a:xfrm>
          <a:ln>
            <a:solidFill>
              <a:srgbClr val="00B0F0"/>
            </a:solidFill>
          </a:ln>
        </p:spPr>
      </p:pic>
      <p:sp>
        <p:nvSpPr>
          <p:cNvPr id="6" name="TextBox 5"/>
          <p:cNvSpPr txBox="1"/>
          <p:nvPr/>
        </p:nvSpPr>
        <p:spPr>
          <a:xfrm>
            <a:off x="990600" y="6019800"/>
            <a:ext cx="6934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hlinkClick r:id="rId3"/>
              </a:rPr>
              <a:t>http://oas.samhsa.gov/NSDUH/2k9NSDUH/2k9ResultsP.pdf</a:t>
            </a:r>
            <a:endParaRPr lang="en-US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DSM-IV substance abuse criteria </a:t>
            </a:r>
          </a:p>
        </p:txBody>
      </p:sp>
      <p:sp>
        <p:nvSpPr>
          <p:cNvPr id="71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i="1" dirty="0" smtClean="0">
                <a:solidFill>
                  <a:schemeClr val="accent1"/>
                </a:solidFill>
              </a:rPr>
              <a:t>A)</a:t>
            </a:r>
            <a:r>
              <a:rPr lang="en-US" i="1" dirty="0" smtClean="0"/>
              <a:t> </a:t>
            </a:r>
            <a:r>
              <a:rPr lang="en-US" dirty="0" smtClean="0"/>
              <a:t>A maladaptive pattern of substance use leading to clinically significant impairment or distress, as manifested by </a:t>
            </a:r>
            <a:r>
              <a:rPr lang="en-US" u="sng" dirty="0" smtClean="0"/>
              <a:t>one</a:t>
            </a:r>
            <a:r>
              <a:rPr lang="en-US" dirty="0" smtClean="0"/>
              <a:t> (or more) of the following, occurring within a 12-month period: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3657600" y="1905000"/>
            <a:ext cx="5181600" cy="341632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</a:pPr>
            <a:r>
              <a:rPr lang="en-US" sz="2400" i="1" dirty="0" smtClean="0"/>
              <a:t>Recurrent </a:t>
            </a:r>
            <a:r>
              <a:rPr lang="en-US" sz="2400" i="1" dirty="0"/>
              <a:t>substance use resulting in a failure to fulfill major role obligations at work, school, or home (e.g., repeated absences or poor work performance related to substance use; substance-related absences, suspensions, or expulsions from school; neglect of children or household)</a:t>
            </a:r>
          </a:p>
        </p:txBody>
      </p:sp>
      <p:pic>
        <p:nvPicPr>
          <p:cNvPr id="22531" name="Picture 3" descr="PE07349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3429000"/>
            <a:ext cx="2947988" cy="3124200"/>
          </a:xfrm>
          <a:prstGeom prst="rect">
            <a:avLst/>
          </a:prstGeom>
          <a:noFill/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1371600" y="304800"/>
            <a:ext cx="7239000" cy="1371600"/>
          </a:xfrm>
        </p:spPr>
        <p:txBody>
          <a:bodyPr/>
          <a:lstStyle/>
          <a:p>
            <a:r>
              <a:rPr lang="en-US" dirty="0" smtClean="0"/>
              <a:t>Failure to Fulfill Major Role Obligations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ext Box 2"/>
          <p:cNvSpPr txBox="1">
            <a:spLocks noChangeArrowheads="1"/>
          </p:cNvSpPr>
          <p:nvPr/>
        </p:nvSpPr>
        <p:spPr bwMode="auto">
          <a:xfrm>
            <a:off x="914400" y="2133600"/>
            <a:ext cx="7620000" cy="120032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</a:pPr>
            <a:r>
              <a:rPr lang="en-US" sz="2400" i="1" dirty="0" smtClean="0"/>
              <a:t>Recurrent </a:t>
            </a:r>
            <a:r>
              <a:rPr lang="en-US" sz="2400" i="1" dirty="0"/>
              <a:t>substance use in situations in which it is physically hazardous (e.g., driving an automobile or operating a machine when impaired by substance use)</a:t>
            </a:r>
          </a:p>
        </p:txBody>
      </p:sp>
      <p:pic>
        <p:nvPicPr>
          <p:cNvPr id="23555" name="Picture 3" descr="TN01292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62200" y="3810000"/>
            <a:ext cx="4114800" cy="2890838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Substance Use in Dangerous Situations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ext Box 2"/>
          <p:cNvSpPr txBox="1">
            <a:spLocks noChangeArrowheads="1"/>
          </p:cNvSpPr>
          <p:nvPr/>
        </p:nvSpPr>
        <p:spPr bwMode="auto">
          <a:xfrm>
            <a:off x="838200" y="4495800"/>
            <a:ext cx="7239000" cy="830997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</a:pPr>
            <a:r>
              <a:rPr lang="en-US" sz="2400" i="1" dirty="0" smtClean="0"/>
              <a:t>Recurrent </a:t>
            </a:r>
            <a:r>
              <a:rPr lang="en-US" sz="2400" i="1" dirty="0"/>
              <a:t>substance-related legal problems (e.g., arrests for substance-related disorderly conduct)</a:t>
            </a:r>
          </a:p>
        </p:txBody>
      </p:sp>
      <p:pic>
        <p:nvPicPr>
          <p:cNvPr id="24579" name="Picture 3" descr="BS00285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2133600"/>
            <a:ext cx="1531938" cy="14224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Legal Problems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533400" y="2362200"/>
            <a:ext cx="5486400" cy="2677656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Clr>
                <a:schemeClr val="accent1"/>
              </a:buClr>
            </a:pPr>
            <a:r>
              <a:rPr lang="en-US" sz="2400" i="1" dirty="0" smtClean="0"/>
              <a:t>Continued </a:t>
            </a:r>
            <a:r>
              <a:rPr lang="en-US" sz="2400" i="1" dirty="0"/>
              <a:t>substance use despite having persistent or recurrent social or interpersonal problems caused or exacerbated by the effects of the substance (e.g., arguments with spouse about consequences of intoxication, physical fights)</a:t>
            </a:r>
          </a:p>
        </p:txBody>
      </p:sp>
      <p:pic>
        <p:nvPicPr>
          <p:cNvPr id="25603" name="Picture 3" descr="BS0091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77000" y="1828800"/>
            <a:ext cx="1927225" cy="200025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Continued Use Despite Social Problems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34</a:t>
            </a:fld>
            <a:endParaRPr lang="en-US"/>
          </a:p>
        </p:txBody>
      </p:sp>
    </p:spTree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ext Box 2"/>
          <p:cNvSpPr txBox="1">
            <a:spLocks noChangeArrowheads="1"/>
          </p:cNvSpPr>
          <p:nvPr/>
        </p:nvSpPr>
        <p:spPr bwMode="auto">
          <a:xfrm>
            <a:off x="1143000" y="1752600"/>
            <a:ext cx="6553200" cy="289560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en-US" sz="4000" i="1" dirty="0"/>
              <a:t>AND…</a:t>
            </a:r>
          </a:p>
          <a:p>
            <a:pPr eaLnBrk="0" hangingPunct="0">
              <a:spcBef>
                <a:spcPct val="50000"/>
              </a:spcBef>
            </a:pPr>
            <a:r>
              <a:rPr lang="en-US" sz="3200" i="1" dirty="0">
                <a:solidFill>
                  <a:schemeClr val="accent1"/>
                </a:solidFill>
              </a:rPr>
              <a:t>B)</a:t>
            </a:r>
            <a:r>
              <a:rPr lang="en-US" sz="3200" i="1" dirty="0"/>
              <a:t> </a:t>
            </a:r>
            <a:r>
              <a:rPr lang="en-US" sz="3200" i="1" dirty="0" smtClean="0"/>
              <a:t> The </a:t>
            </a:r>
            <a:r>
              <a:rPr lang="en-US" sz="3200" i="1" dirty="0"/>
              <a:t>symptoms have never met the criteria for Substance Dependence for this class of substance.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685800" y="304800"/>
            <a:ext cx="7924800" cy="13716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z="4400" dirty="0" smtClean="0"/>
              <a:t>DSM-IV substance abuse criteria </a:t>
            </a:r>
            <a:endParaRPr kumimoji="0" lang="en-US" sz="4400" b="0" i="0" u="none" strike="noStrike" kern="0" cap="none" spc="0" normalizeH="0" baseline="0" noProof="0" dirty="0">
              <a:ln>
                <a:noFill/>
              </a:ln>
              <a:solidFill>
                <a:schemeClr val="bg2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EE3FEA-B1D9-43EC-8318-720110D3DD70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DSM-IV Substance Dependence</a:t>
            </a:r>
            <a:endParaRPr lang="en-US" dirty="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charset="2"/>
              <a:buNone/>
            </a:pPr>
            <a:r>
              <a:rPr lang="en-US" dirty="0"/>
              <a:t>	A maladaptive pattern of substance use, leading to clinically significant impairment or distress, as manifested by </a:t>
            </a:r>
            <a:r>
              <a:rPr lang="en-US" u="sng" dirty="0"/>
              <a:t>three</a:t>
            </a:r>
            <a:r>
              <a:rPr lang="en-US" dirty="0"/>
              <a:t> (or more) of the following, occurring at any time in the same 12-month period: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1000"/>
            <a:ext cx="7772400" cy="1219200"/>
          </a:xfrm>
        </p:spPr>
        <p:txBody>
          <a:bodyPr/>
          <a:lstStyle/>
          <a:p>
            <a:pPr>
              <a:buClr>
                <a:schemeClr val="accent1"/>
              </a:buClr>
            </a:pPr>
            <a:r>
              <a:rPr lang="en-US" sz="3200" dirty="0"/>
              <a:t>Tolerance, as defined by either of the following: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2133600"/>
            <a:ext cx="7772400" cy="411480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	A need for markedly increased amounts of the substance to achieve intoxication or desired effect</a:t>
            </a:r>
          </a:p>
          <a:p>
            <a:pPr algn="ctr">
              <a:buFont typeface="Monotype Sorts" charset="2"/>
              <a:buNone/>
            </a:pPr>
            <a:r>
              <a:rPr lang="en-US"/>
              <a:t>OR</a:t>
            </a:r>
          </a:p>
          <a:p>
            <a:pPr>
              <a:buFont typeface="Monotype Sorts" charset="2"/>
              <a:buNone/>
            </a:pPr>
            <a:r>
              <a:rPr lang="en-US"/>
              <a:t>	Markedly diminished effect with continued use of the same amount of the substance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533400"/>
            <a:ext cx="7772400" cy="1143000"/>
          </a:xfrm>
        </p:spPr>
        <p:txBody>
          <a:bodyPr/>
          <a:lstStyle/>
          <a:p>
            <a:pPr>
              <a:buClr>
                <a:schemeClr val="accent1"/>
              </a:buClr>
            </a:pPr>
            <a:r>
              <a:rPr lang="en-US" dirty="0"/>
              <a:t>Withdrawal, as manifested by either of the following: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2438400"/>
            <a:ext cx="7772400" cy="4114800"/>
          </a:xfrm>
        </p:spPr>
        <p:txBody>
          <a:bodyPr/>
          <a:lstStyle/>
          <a:p>
            <a:pPr>
              <a:buFont typeface="Monotype Sorts" charset="2"/>
              <a:buNone/>
            </a:pPr>
            <a:r>
              <a:rPr lang="en-US"/>
              <a:t>	The characteristic withdrawal syndrome for the substance</a:t>
            </a:r>
          </a:p>
          <a:p>
            <a:pPr algn="ctr">
              <a:buFont typeface="Monotype Sorts" charset="2"/>
              <a:buNone/>
            </a:pPr>
            <a:r>
              <a:rPr lang="en-US"/>
              <a:t>OR                         </a:t>
            </a:r>
          </a:p>
          <a:p>
            <a:pPr>
              <a:buFont typeface="Monotype Sorts" charset="2"/>
              <a:buNone/>
            </a:pPr>
            <a:r>
              <a:rPr lang="en-US"/>
              <a:t>	The same (or a closely related) substance is taken to relieve or avoid withdrawal symptoms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685800" y="2057400"/>
            <a:ext cx="7315200" cy="1569660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</a:pPr>
            <a:r>
              <a:rPr lang="en-US" sz="3200" i="1" dirty="0"/>
              <a:t>The substance is often taken in larger amounts or over a longer period than was intended</a:t>
            </a:r>
          </a:p>
        </p:txBody>
      </p:sp>
      <p:pic>
        <p:nvPicPr>
          <p:cNvPr id="30723" name="Picture 3" descr="BS00587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3962400"/>
            <a:ext cx="1530350" cy="2133600"/>
          </a:xfrm>
          <a:prstGeom prst="rect">
            <a:avLst/>
          </a:prstGeom>
          <a:noFill/>
        </p:spPr>
      </p:pic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Larger or Longer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Drugs of Abuse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Alcohol and other Sedatives </a:t>
            </a:r>
          </a:p>
          <a:p>
            <a:pPr lvl="1"/>
            <a:r>
              <a:rPr lang="en-US" dirty="0" smtClean="0">
                <a:solidFill>
                  <a:srgbClr val="0099FF"/>
                </a:solidFill>
              </a:rPr>
              <a:t>Benzodiazepines</a:t>
            </a:r>
            <a:r>
              <a:rPr lang="en-US" dirty="0" smtClean="0"/>
              <a:t> – Valium, </a:t>
            </a:r>
            <a:r>
              <a:rPr lang="en-US" dirty="0" err="1" smtClean="0"/>
              <a:t>Ativan</a:t>
            </a:r>
            <a:r>
              <a:rPr lang="en-US" dirty="0" smtClean="0"/>
              <a:t>, </a:t>
            </a:r>
            <a:r>
              <a:rPr lang="en-US" dirty="0" err="1" smtClean="0"/>
              <a:t>Xanax</a:t>
            </a:r>
            <a:r>
              <a:rPr lang="en-US" dirty="0" smtClean="0"/>
              <a:t>, downers</a:t>
            </a:r>
          </a:p>
          <a:p>
            <a:pPr lvl="1"/>
            <a:r>
              <a:rPr lang="en-US" dirty="0" smtClean="0">
                <a:solidFill>
                  <a:srgbClr val="0099FF"/>
                </a:solidFill>
              </a:rPr>
              <a:t>Barbiturates</a:t>
            </a:r>
            <a:r>
              <a:rPr lang="en-US" dirty="0" smtClean="0"/>
              <a:t> – Phenobarbital, </a:t>
            </a:r>
            <a:r>
              <a:rPr lang="en-US" dirty="0" err="1" smtClean="0"/>
              <a:t>Seconal</a:t>
            </a:r>
            <a:r>
              <a:rPr lang="en-US" dirty="0" smtClean="0"/>
              <a:t>, reds, yellows</a:t>
            </a:r>
          </a:p>
          <a:p>
            <a:pPr lvl="1"/>
            <a:r>
              <a:rPr lang="en-US" dirty="0" smtClean="0">
                <a:solidFill>
                  <a:srgbClr val="0099FF"/>
                </a:solidFill>
              </a:rPr>
              <a:t>Rohypnol</a:t>
            </a:r>
            <a:r>
              <a:rPr lang="en-US" dirty="0" smtClean="0"/>
              <a:t> – Date rape drug, </a:t>
            </a:r>
            <a:r>
              <a:rPr lang="en-US" dirty="0" err="1" smtClean="0"/>
              <a:t>roofies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99FF"/>
                </a:solidFill>
              </a:rPr>
              <a:t>Other sedatives </a:t>
            </a:r>
            <a:r>
              <a:rPr lang="en-US" dirty="0" smtClean="0"/>
              <a:t>– GHB, </a:t>
            </a:r>
            <a:r>
              <a:rPr lang="en-US" dirty="0" err="1" smtClean="0"/>
              <a:t>Qaaludes</a:t>
            </a:r>
            <a:endParaRPr lang="en-US" dirty="0" smtClean="0"/>
          </a:p>
          <a:p>
            <a:pPr lvl="1"/>
            <a:endParaRPr lang="en-US" dirty="0" smtClean="0"/>
          </a:p>
          <a:p>
            <a:pPr lvl="2"/>
            <a:endParaRPr lang="en-US" dirty="0" smtClean="0"/>
          </a:p>
          <a:p>
            <a:pPr lvl="1"/>
            <a:endParaRPr lang="en-US" dirty="0"/>
          </a:p>
        </p:txBody>
      </p:sp>
      <p:pic>
        <p:nvPicPr>
          <p:cNvPr id="5" name="Picture 4" descr="http://t3.gstatic.com/images?q=tbn:v-BXhT2zwCsU_M:http://mohebban.burjalsaheb.com/wp-content/uploads/2009/06/drugs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86600" y="0"/>
            <a:ext cx="1200150" cy="85725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6" name="Picture 6" descr="http://t2.gstatic.com/images?q=tbn:2R1afwV0UUTWUM:http://i.telegraph.co.uk/telegraph/multimedia/archive/01366/drinking_alcohol_1366916c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924800" y="1143000"/>
            <a:ext cx="1219200" cy="7620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7" name="Picture 2" descr="http://t1.gstatic.com/images?q=tbn:wfkFwnEEmxIvLM:http://www.1ameds.net/images/darvocet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7772400" y="381000"/>
            <a:ext cx="819150" cy="99060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ext Box 2"/>
          <p:cNvSpPr txBox="1">
            <a:spLocks noChangeArrowheads="1"/>
          </p:cNvSpPr>
          <p:nvPr/>
        </p:nvSpPr>
        <p:spPr bwMode="auto">
          <a:xfrm>
            <a:off x="914400" y="228600"/>
            <a:ext cx="8229600" cy="1323439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>
            <a:spAutoFit/>
          </a:bodyPr>
          <a:lstStyle/>
          <a:p>
            <a:pPr eaLnBrk="0" hangingPunct="0">
              <a:spcBef>
                <a:spcPct val="50000"/>
              </a:spcBef>
              <a:buClr>
                <a:schemeClr val="accent1"/>
              </a:buClr>
            </a:pPr>
            <a:r>
              <a:rPr lang="en-US" sz="4000" dirty="0" smtClean="0">
                <a:solidFill>
                  <a:schemeClr val="bg2"/>
                </a:solidFill>
              </a:rPr>
              <a:t>Persistent </a:t>
            </a:r>
            <a:r>
              <a:rPr lang="en-US" sz="4000" dirty="0">
                <a:solidFill>
                  <a:schemeClr val="bg2"/>
                </a:solidFill>
              </a:rPr>
              <a:t>desire or </a:t>
            </a:r>
            <a:r>
              <a:rPr lang="en-US" sz="4000" dirty="0" smtClean="0">
                <a:solidFill>
                  <a:schemeClr val="bg2"/>
                </a:solidFill>
              </a:rPr>
              <a:t>unsuccessful </a:t>
            </a:r>
            <a:r>
              <a:rPr lang="en-US" sz="4000" dirty="0">
                <a:solidFill>
                  <a:schemeClr val="bg2"/>
                </a:solidFill>
              </a:rPr>
              <a:t>efforts to cut down or control </a:t>
            </a:r>
            <a:r>
              <a:rPr lang="en-US" sz="4000" dirty="0" smtClean="0">
                <a:solidFill>
                  <a:schemeClr val="bg2"/>
                </a:solidFill>
              </a:rPr>
              <a:t>use</a:t>
            </a:r>
            <a:endParaRPr lang="en-US" sz="4000" dirty="0">
              <a:solidFill>
                <a:schemeClr val="bg2"/>
              </a:solidFill>
            </a:endParaRPr>
          </a:p>
        </p:txBody>
      </p:sp>
      <p:pic>
        <p:nvPicPr>
          <p:cNvPr id="31747" name="Picture 3" descr="PE01497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2971800"/>
            <a:ext cx="4583113" cy="3032125"/>
          </a:xfrm>
          <a:prstGeom prst="rect">
            <a:avLst/>
          </a:prstGeom>
          <a:noFill/>
        </p:spPr>
      </p:pic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9CEE3FEA-B1D9-43EC-8318-720110D3DD70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Time Spent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i="1" dirty="0" smtClean="0"/>
              <a:t>A great deal of time is spent in activities necessary to obtain the substance (e.g., visiting multiple doctors or driving long distances), use the substance (e.g., chain-smoking), or recover from its effects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41</a:t>
            </a:fld>
            <a:endParaRPr lang="en-US"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0" y="228600"/>
            <a:ext cx="9144000" cy="1447800"/>
          </a:xfrm>
        </p:spPr>
        <p:txBody>
          <a:bodyPr/>
          <a:lstStyle/>
          <a:p>
            <a:pPr algn="ctr"/>
            <a:r>
              <a:rPr lang="en-US" sz="3200" dirty="0" smtClean="0"/>
              <a:t>Important social, occupational, </a:t>
            </a:r>
            <a:br>
              <a:rPr lang="en-US" sz="3200" dirty="0" smtClean="0"/>
            </a:br>
            <a:r>
              <a:rPr lang="en-US" sz="3200" dirty="0" smtClean="0"/>
              <a:t>or recreational activities are given up</a:t>
            </a:r>
            <a:br>
              <a:rPr lang="en-US" sz="3200" dirty="0" smtClean="0"/>
            </a:br>
            <a:r>
              <a:rPr lang="en-US" sz="3200" dirty="0" smtClean="0"/>
              <a:t> or reduced because of substance use</a:t>
            </a:r>
            <a:endParaRPr lang="en-US" dirty="0"/>
          </a:p>
        </p:txBody>
      </p:sp>
      <p:pic>
        <p:nvPicPr>
          <p:cNvPr id="33795" name="Picture 3" descr="SO00578_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3581400"/>
            <a:ext cx="1501775" cy="1849438"/>
          </a:xfrm>
          <a:prstGeom prst="rect">
            <a:avLst/>
          </a:prstGeom>
          <a:noFill/>
        </p:spPr>
      </p:pic>
      <p:pic>
        <p:nvPicPr>
          <p:cNvPr id="33796" name="Picture 4" descr="PE02326_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62400" y="2590800"/>
            <a:ext cx="1512888" cy="1296988"/>
          </a:xfrm>
          <a:prstGeom prst="rect">
            <a:avLst/>
          </a:prstGeom>
          <a:noFill/>
        </p:spPr>
      </p:pic>
      <p:pic>
        <p:nvPicPr>
          <p:cNvPr id="33797" name="Picture 5" descr="EN00769_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981200" y="4038600"/>
            <a:ext cx="1206500" cy="1735138"/>
          </a:xfrm>
          <a:prstGeom prst="rect">
            <a:avLst/>
          </a:prstGeom>
          <a:noFill/>
        </p:spPr>
      </p:pic>
      <p:sp>
        <p:nvSpPr>
          <p:cNvPr id="7" name="Slide Number Placeholder 6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  <p:pic>
        <p:nvPicPr>
          <p:cNvPr id="15361" name="Picture 1" descr="C:\Documents and Settings\newuser\Local Settings\Temporary Internet Files\Content.IE5\BWI728SI\MC900238162[1].wm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20923172">
            <a:off x="1706116" y="2354322"/>
            <a:ext cx="1600199" cy="1240953"/>
          </a:xfrm>
          <a:prstGeom prst="rect">
            <a:avLst/>
          </a:prstGeom>
          <a:noFill/>
        </p:spPr>
      </p:pic>
      <p:pic>
        <p:nvPicPr>
          <p:cNvPr id="15362" name="Picture 2" descr="C:\Documents and Settings\newuser\Local Settings\Temporary Internet Files\Content.IE5\HS18YFJ2\MC900234080[1].wmf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6019800" y="2133600"/>
            <a:ext cx="1295400" cy="1052700"/>
          </a:xfrm>
          <a:prstGeom prst="rect">
            <a:avLst/>
          </a:prstGeom>
          <a:noFill/>
        </p:spPr>
      </p:pic>
      <p:pic>
        <p:nvPicPr>
          <p:cNvPr id="15363" name="Picture 3" descr="C:\Documents and Settings\newuser\Local Settings\Temporary Internet Files\Content.IE5\HS18YFJ2\MC900045085[1].wmf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10000" y="4876800"/>
            <a:ext cx="1797710" cy="1147572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50000"/>
              </a:spcBef>
            </a:pPr>
            <a:r>
              <a:rPr lang="en-US" dirty="0" smtClean="0"/>
              <a:t>Continued despite knowledge of having a persistent or recurrent physical or psychological problem </a:t>
            </a:r>
          </a:p>
          <a:p>
            <a:pPr>
              <a:spcBef>
                <a:spcPct val="50000"/>
              </a:spcBef>
            </a:pPr>
            <a:r>
              <a:rPr lang="en-US" dirty="0" smtClean="0"/>
              <a:t>Problem likely to have been caused or exacerbated by the substance</a:t>
            </a:r>
            <a:endParaRPr lang="en-US" i="1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0" y="304800"/>
            <a:ext cx="7924800" cy="1371600"/>
          </a:xfrm>
        </p:spPr>
        <p:txBody>
          <a:bodyPr/>
          <a:lstStyle/>
          <a:p>
            <a:r>
              <a:rPr lang="en-US" sz="4000" dirty="0" smtClean="0"/>
              <a:t>Continued Use Despite Physical or Psychological Problem</a:t>
            </a:r>
            <a:endParaRPr lang="en-US" sz="4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43</a:t>
            </a:fld>
            <a:endParaRPr lang="en-US"/>
          </a:p>
        </p:txBody>
      </p:sp>
    </p:spTree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What’s in store for DSM-V?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572000"/>
          </a:xfrm>
        </p:spPr>
        <p:txBody>
          <a:bodyPr/>
          <a:lstStyle/>
          <a:p>
            <a:r>
              <a:rPr lang="en-US" dirty="0" smtClean="0"/>
              <a:t>New Category:  Addiction and Related Disorders</a:t>
            </a:r>
          </a:p>
          <a:p>
            <a:r>
              <a:rPr lang="en-US" dirty="0" smtClean="0"/>
              <a:t>No distinction between abuse and dependence</a:t>
            </a:r>
          </a:p>
          <a:p>
            <a:r>
              <a:rPr lang="en-US" dirty="0" smtClean="0"/>
              <a:t>Withdrawal and tolerance become indicators of physiological dependence</a:t>
            </a:r>
          </a:p>
          <a:p>
            <a:r>
              <a:rPr lang="en-US" dirty="0" smtClean="0"/>
              <a:t>Will include substance and non-substance related disorders</a:t>
            </a:r>
          </a:p>
          <a:p>
            <a:pPr lvl="1"/>
            <a:r>
              <a:rPr lang="en-US" dirty="0" smtClean="0"/>
              <a:t>Gambling, Internet addiction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44</a:t>
            </a:fld>
            <a:endParaRPr lang="en-US"/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What’s in store for DSM-V? 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305800" cy="4572000"/>
          </a:xfrm>
        </p:spPr>
        <p:txBody>
          <a:bodyPr/>
          <a:lstStyle/>
          <a:p>
            <a:r>
              <a:rPr lang="en-US" dirty="0" smtClean="0"/>
              <a:t>2 or more to meet diagnosis</a:t>
            </a:r>
          </a:p>
          <a:p>
            <a:r>
              <a:rPr lang="en-US" dirty="0" smtClean="0"/>
              <a:t>Added craving or strong desire or urge to use</a:t>
            </a:r>
          </a:p>
          <a:p>
            <a:r>
              <a:rPr lang="en-US" dirty="0" smtClean="0"/>
              <a:t>Severity </a:t>
            </a:r>
            <a:r>
              <a:rPr lang="en-US" dirty="0" err="1" smtClean="0"/>
              <a:t>specifiers</a:t>
            </a:r>
            <a:endParaRPr lang="en-US" dirty="0" smtClean="0"/>
          </a:p>
          <a:p>
            <a:pPr lvl="1"/>
            <a:r>
              <a:rPr lang="en-US" dirty="0" smtClean="0"/>
              <a:t>2-3 = moderate</a:t>
            </a:r>
          </a:p>
          <a:p>
            <a:pPr lvl="1"/>
            <a:r>
              <a:rPr lang="en-US" dirty="0" smtClean="0"/>
              <a:t>4 or more = severe</a:t>
            </a:r>
          </a:p>
          <a:p>
            <a:pPr eaLnBrk="1" hangingPunct="1"/>
            <a:endParaRPr lang="en-US" dirty="0" smtClean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>
          <a:xfrm>
            <a:off x="685800" y="304800"/>
            <a:ext cx="8458200" cy="1371600"/>
          </a:xfrm>
        </p:spPr>
        <p:txBody>
          <a:bodyPr/>
          <a:lstStyle/>
          <a:p>
            <a:pPr eaLnBrk="1" hangingPunct="1"/>
            <a:r>
              <a:rPr lang="en-US" sz="3600" dirty="0" smtClean="0"/>
              <a:t>Procedures to Evaluate Substance Use, Abuse &amp; Dependence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305800" cy="4495800"/>
          </a:xfrm>
        </p:spPr>
        <p:txBody>
          <a:bodyPr/>
          <a:lstStyle/>
          <a:p>
            <a:pPr eaLnBrk="1" hangingPunct="1"/>
            <a:r>
              <a:rPr lang="en-US" dirty="0" smtClean="0"/>
              <a:t>Objective measures</a:t>
            </a:r>
          </a:p>
          <a:p>
            <a:pPr lvl="1" eaLnBrk="1" hangingPunct="1"/>
            <a:r>
              <a:rPr lang="en-US" dirty="0" smtClean="0"/>
              <a:t>Urine and breath tests</a:t>
            </a:r>
          </a:p>
          <a:p>
            <a:pPr lvl="1" eaLnBrk="1" hangingPunct="1"/>
            <a:r>
              <a:rPr lang="en-US" dirty="0" smtClean="0"/>
              <a:t>Hair</a:t>
            </a:r>
          </a:p>
          <a:p>
            <a:pPr eaLnBrk="1" hangingPunct="1"/>
            <a:r>
              <a:rPr lang="en-US" dirty="0" smtClean="0"/>
              <a:t>Assessments</a:t>
            </a:r>
          </a:p>
          <a:p>
            <a:pPr lvl="1" eaLnBrk="1" hangingPunct="1"/>
            <a:r>
              <a:rPr lang="en-US" dirty="0" smtClean="0"/>
              <a:t>ASI</a:t>
            </a:r>
          </a:p>
          <a:p>
            <a:pPr lvl="1" eaLnBrk="1" hangingPunct="1"/>
            <a:r>
              <a:rPr lang="en-US" smtClean="0"/>
              <a:t>TLFB</a:t>
            </a:r>
            <a:endParaRPr lang="en-US" dirty="0" smtClean="0"/>
          </a:p>
          <a:p>
            <a:pPr lvl="1" eaLnBrk="1" hangingPunct="1"/>
            <a:r>
              <a:rPr lang="en-US" dirty="0" smtClean="0"/>
              <a:t>CIDI</a:t>
            </a:r>
          </a:p>
          <a:p>
            <a:pPr lvl="1" eaLnBrk="1" hangingPunct="1"/>
            <a:r>
              <a:rPr lang="en-US" dirty="0" smtClean="0"/>
              <a:t>SCID</a:t>
            </a:r>
          </a:p>
          <a:p>
            <a:pPr lvl="1" eaLnBrk="1" hangingPunct="1"/>
            <a:r>
              <a:rPr lang="en-US" dirty="0" smtClean="0"/>
              <a:t>DSM-IV Checklist</a:t>
            </a:r>
          </a:p>
          <a:p>
            <a:pPr eaLnBrk="1" hangingPunct="1">
              <a:buNone/>
            </a:pPr>
            <a:endParaRPr lang="en-US" dirty="0" smtClean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8534400" cy="1249363"/>
          </a:xfrm>
        </p:spPr>
        <p:txBody>
          <a:bodyPr/>
          <a:lstStyle/>
          <a:p>
            <a:pPr eaLnBrk="1" hangingPunct="1"/>
            <a:r>
              <a:rPr lang="en-US" sz="3000" b="1" i="1" smtClean="0">
                <a:solidFill>
                  <a:srgbClr val="A50021"/>
                </a:solidFill>
                <a:latin typeface="Times New Roman" pitchFamily="18" charset="0"/>
              </a:rPr>
              <a:t>      Clinical Trials Network ∙ Dissemination Library</a:t>
            </a:r>
          </a:p>
        </p:txBody>
      </p:sp>
      <p:sp>
        <p:nvSpPr>
          <p:cNvPr id="11267" name="Rectangle 4"/>
          <p:cNvSpPr>
            <a:spLocks noChangeArrowheads="1"/>
          </p:cNvSpPr>
          <p:nvPr/>
        </p:nvSpPr>
        <p:spPr bwMode="auto">
          <a:xfrm>
            <a:off x="0" y="1066800"/>
            <a:ext cx="9144000" cy="762000"/>
          </a:xfrm>
          <a:prstGeom prst="rect">
            <a:avLst/>
          </a:prstGeom>
          <a:solidFill>
            <a:srgbClr val="00408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en-US" sz="2400" b="1" dirty="0">
                <a:solidFill>
                  <a:schemeClr val="bg1"/>
                </a:solidFill>
                <a:latin typeface="Verdana" pitchFamily="34" charset="0"/>
              </a:rPr>
              <a:t>  </a:t>
            </a:r>
            <a:r>
              <a:rPr lang="en-US" sz="2400" dirty="0">
                <a:solidFill>
                  <a:schemeClr val="bg1"/>
                </a:solidFill>
                <a:latin typeface="Verdana" pitchFamily="34" charset="0"/>
              </a:rPr>
              <a:t>National</a:t>
            </a:r>
            <a:r>
              <a:rPr lang="en-US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Verdana" pitchFamily="34" charset="0"/>
              </a:rPr>
              <a:t>Drug</a:t>
            </a:r>
            <a:r>
              <a:rPr lang="en-US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Verdana" pitchFamily="34" charset="0"/>
              </a:rPr>
              <a:t>Abuse</a:t>
            </a:r>
            <a:r>
              <a:rPr lang="en-US" sz="2400" b="1" dirty="0">
                <a:solidFill>
                  <a:schemeClr val="bg1"/>
                </a:solidFill>
                <a:latin typeface="Verdana" pitchFamily="34" charset="0"/>
              </a:rPr>
              <a:t> </a:t>
            </a:r>
            <a:r>
              <a:rPr lang="en-US" sz="2400" dirty="0">
                <a:solidFill>
                  <a:schemeClr val="bg1"/>
                </a:solidFill>
                <a:latin typeface="Verdana" pitchFamily="34" charset="0"/>
              </a:rPr>
              <a:t>Treatment</a:t>
            </a:r>
          </a:p>
        </p:txBody>
      </p:sp>
      <p:sp>
        <p:nvSpPr>
          <p:cNvPr id="11269" name="Text Box 6"/>
          <p:cNvSpPr txBox="1">
            <a:spLocks noChangeArrowheads="1"/>
          </p:cNvSpPr>
          <p:nvPr/>
        </p:nvSpPr>
        <p:spPr bwMode="auto">
          <a:xfrm>
            <a:off x="1371600" y="1905000"/>
            <a:ext cx="6858000" cy="8239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2000" b="1" dirty="0">
                <a:latin typeface="Verdana" pitchFamily="34" charset="0"/>
              </a:rPr>
              <a:t>A copy of this presentation will be available electronically after the meeting from:</a:t>
            </a:r>
            <a:r>
              <a:rPr lang="en-US" sz="4000" dirty="0">
                <a:latin typeface="Verdana" pitchFamily="34" charset="0"/>
              </a:rPr>
              <a:t> </a:t>
            </a:r>
          </a:p>
        </p:txBody>
      </p:sp>
      <p:sp>
        <p:nvSpPr>
          <p:cNvPr id="11270" name="Text Box 7"/>
          <p:cNvSpPr txBox="1">
            <a:spLocks noChangeArrowheads="1"/>
          </p:cNvSpPr>
          <p:nvPr/>
        </p:nvSpPr>
        <p:spPr bwMode="auto">
          <a:xfrm>
            <a:off x="1619250" y="3668713"/>
            <a:ext cx="64008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4080"/>
                </a:solidFill>
              </a:rPr>
              <a:t>http://ctndisseminationlibrary.org</a:t>
            </a:r>
            <a:endParaRPr lang="en-US" sz="3200"/>
          </a:p>
        </p:txBody>
      </p:sp>
      <p:sp>
        <p:nvSpPr>
          <p:cNvPr id="11271" name="Text Box 8"/>
          <p:cNvSpPr txBox="1">
            <a:spLocks noChangeArrowheads="1"/>
          </p:cNvSpPr>
          <p:nvPr/>
        </p:nvSpPr>
        <p:spPr bwMode="auto">
          <a:xfrm>
            <a:off x="1085850" y="2733675"/>
            <a:ext cx="746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latin typeface="Verdana" pitchFamily="34" charset="0"/>
              </a:rPr>
              <a:t>CTN Dissemination Library</a:t>
            </a:r>
          </a:p>
        </p:txBody>
      </p:sp>
      <p:sp>
        <p:nvSpPr>
          <p:cNvPr id="11272" name="Text Box 9"/>
          <p:cNvSpPr txBox="1">
            <a:spLocks noChangeArrowheads="1"/>
          </p:cNvSpPr>
          <p:nvPr/>
        </p:nvSpPr>
        <p:spPr bwMode="auto">
          <a:xfrm>
            <a:off x="1619250" y="6019800"/>
            <a:ext cx="64008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200">
                <a:solidFill>
                  <a:srgbClr val="004080"/>
                </a:solidFill>
              </a:rPr>
              <a:t>https://livelink.nida.nih.gov</a:t>
            </a:r>
          </a:p>
        </p:txBody>
      </p:sp>
      <p:sp>
        <p:nvSpPr>
          <p:cNvPr id="11273" name="Text Box 10"/>
          <p:cNvSpPr txBox="1">
            <a:spLocks noChangeArrowheads="1"/>
          </p:cNvSpPr>
          <p:nvPr/>
        </p:nvSpPr>
        <p:spPr bwMode="auto">
          <a:xfrm>
            <a:off x="1085850" y="5083175"/>
            <a:ext cx="74676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000">
                <a:latin typeface="Verdana" pitchFamily="34" charset="0"/>
              </a:rPr>
              <a:t>NIDA Livelink</a:t>
            </a:r>
          </a:p>
        </p:txBody>
      </p:sp>
      <p:sp>
        <p:nvSpPr>
          <p:cNvPr id="11274" name="Rectangle 11"/>
          <p:cNvSpPr>
            <a:spLocks noChangeArrowheads="1"/>
          </p:cNvSpPr>
          <p:nvPr/>
        </p:nvSpPr>
        <p:spPr bwMode="auto">
          <a:xfrm>
            <a:off x="4524375" y="4483100"/>
            <a:ext cx="590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b="1"/>
              <a:t>and</a:t>
            </a: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Drugs of Abuse</a:t>
            </a:r>
          </a:p>
        </p:txBody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267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Heroin and other Opiates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B0F0"/>
                </a:solidFill>
              </a:rPr>
              <a:t>Heroin</a:t>
            </a:r>
            <a:r>
              <a:rPr lang="en-US" dirty="0" smtClean="0"/>
              <a:t> – Dope, smack, H, horse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B0F0"/>
                </a:solidFill>
              </a:rPr>
              <a:t>Opiates</a:t>
            </a:r>
            <a:r>
              <a:rPr lang="en-US" dirty="0" smtClean="0"/>
              <a:t> – </a:t>
            </a:r>
            <a:r>
              <a:rPr lang="en-US" dirty="0" err="1" smtClean="0"/>
              <a:t>Oxycodone</a:t>
            </a:r>
            <a:r>
              <a:rPr lang="en-US" dirty="0" smtClean="0"/>
              <a:t> HCL, Codeine, Morphine, </a:t>
            </a:r>
            <a:r>
              <a:rPr lang="en-US" dirty="0" err="1" smtClean="0"/>
              <a:t>Dilaudid</a:t>
            </a:r>
            <a:r>
              <a:rPr lang="en-US" dirty="0" smtClean="0"/>
              <a:t>, </a:t>
            </a:r>
            <a:r>
              <a:rPr lang="en-US" dirty="0" err="1" smtClean="0"/>
              <a:t>Vicodin</a:t>
            </a:r>
            <a:r>
              <a:rPr lang="en-US" dirty="0" smtClean="0"/>
              <a:t>, Percocet, </a:t>
            </a:r>
            <a:r>
              <a:rPr lang="en-US" dirty="0" err="1" smtClean="0"/>
              <a:t>Hydrocodone</a:t>
            </a:r>
            <a:r>
              <a:rPr lang="en-US" dirty="0" smtClean="0"/>
              <a:t>, </a:t>
            </a:r>
            <a:r>
              <a:rPr lang="en-US" dirty="0" err="1" smtClean="0"/>
              <a:t>Fentanyl</a:t>
            </a:r>
            <a:r>
              <a:rPr lang="en-US" dirty="0" smtClean="0"/>
              <a:t>, methadone, </a:t>
            </a:r>
            <a:r>
              <a:rPr lang="en-US" dirty="0" err="1" smtClean="0"/>
              <a:t>suboxone</a:t>
            </a:r>
            <a:r>
              <a:rPr lang="en-US" dirty="0" smtClean="0"/>
              <a:t> (Buprenorphine)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7010400" y="0"/>
            <a:ext cx="2133600" cy="2076450"/>
            <a:chOff x="7010400" y="0"/>
            <a:chExt cx="2133600" cy="2076450"/>
          </a:xfrm>
        </p:grpSpPr>
        <p:pic>
          <p:nvPicPr>
            <p:cNvPr id="5" name="Picture 2" descr="http://t1.gstatic.com/images?q=tbn:eD-Jhb2osQ78HM:http://www.drugsinfo-bg.org/uploads/images/heroin.jpg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620000" y="457200"/>
              <a:ext cx="1181100" cy="971551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</p:pic>
        <p:pic>
          <p:nvPicPr>
            <p:cNvPr id="6" name="Picture 5" descr="http://t0.gstatic.com/images?q=tbn:1X58XuwlApZGkM:http://www.opioid.co.uk/opioids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010400" y="0"/>
              <a:ext cx="1238250" cy="762000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</p:pic>
        <p:pic>
          <p:nvPicPr>
            <p:cNvPr id="7" name="Picture 8" descr="http://t1.gstatic.com/images?q=tbn:VwPVICwYfgPROM:http://www.inexcess.tv/wp-content/uploads/230609_heroine_spoon.jpg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924800" y="1143000"/>
              <a:ext cx="1219200" cy="933450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</p:pic>
      </p:grp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Drugs of Abuse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267200"/>
          </a:xfrm>
        </p:spPr>
        <p:txBody>
          <a:bodyPr/>
          <a:lstStyle/>
          <a:p>
            <a:r>
              <a:rPr lang="en-US" dirty="0" smtClean="0"/>
              <a:t>Cocaine and other Stimulants</a:t>
            </a:r>
            <a:endParaRPr lang="en-US" dirty="0"/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Cocaine</a:t>
            </a:r>
            <a:r>
              <a:rPr lang="en-US" dirty="0" smtClean="0"/>
              <a:t> - Blow, coke, crack, rock, toot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B0F0"/>
                </a:solidFill>
              </a:rPr>
              <a:t>Methamphetamine</a:t>
            </a:r>
            <a:r>
              <a:rPr lang="en-US" dirty="0" smtClean="0"/>
              <a:t> - Crank, crystal, ice, meth</a:t>
            </a:r>
            <a:endParaRPr lang="en-US" dirty="0"/>
          </a:p>
        </p:txBody>
      </p:sp>
      <p:grpSp>
        <p:nvGrpSpPr>
          <p:cNvPr id="4" name="Group 3"/>
          <p:cNvGrpSpPr/>
          <p:nvPr/>
        </p:nvGrpSpPr>
        <p:grpSpPr>
          <a:xfrm>
            <a:off x="6400800" y="0"/>
            <a:ext cx="2743200" cy="2171700"/>
            <a:chOff x="6400800" y="0"/>
            <a:chExt cx="2743200" cy="2171700"/>
          </a:xfrm>
        </p:grpSpPr>
        <p:pic>
          <p:nvPicPr>
            <p:cNvPr id="5" name="Picture 2" descr="http://t1.gstatic.com/images?q=tbn:3lLxyb5EerPqbM:http://www.clevelandleader.com/files/a_cocaine.jpg">
              <a:hlinkClick r:id="rId2"/>
            </p:cNvPr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400800" y="0"/>
              <a:ext cx="1539392" cy="1219200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</p:pic>
        <p:pic>
          <p:nvPicPr>
            <p:cNvPr id="6" name="Picture 12" descr="http://t2.gstatic.com/images?q=tbn:iFtqd227Nzy5qM:http://www.you-can-learn-basic-employee-rights.com/images/cocaine-drug-test.jp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7943850" y="1371600"/>
              <a:ext cx="1200150" cy="800100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</p:pic>
        <p:pic>
          <p:nvPicPr>
            <p:cNvPr id="7" name="Picture 2" descr="http://t3.gstatic.com/images?q=tbn:I5fXEmSibXn8XM:http://clubdir.gaa.ie/clg/clg_alcoholsubstanceabuseprevention/images/cocainesnifferfemale_edited.jpg">
              <a:hlinkClick r:id="rId6"/>
            </p:cNvPr>
            <p:cNvPicPr>
              <a:picLocks noChangeAspect="1" noChangeArrowheads="1"/>
            </p:cNvPicPr>
            <p:nvPr/>
          </p:nvPicPr>
          <p:blipFill>
            <a:blip r:embed="rId7" cstate="print"/>
            <a:srcRect/>
            <a:stretch>
              <a:fillRect/>
            </a:stretch>
          </p:blipFill>
          <p:spPr bwMode="auto">
            <a:xfrm>
              <a:off x="7620000" y="381000"/>
              <a:ext cx="1123950" cy="1209676"/>
            </a:xfrm>
            <a:prstGeom prst="rect">
              <a:avLst/>
            </a:prstGeom>
            <a:noFill/>
            <a:ln>
              <a:solidFill>
                <a:srgbClr val="00B0F0"/>
              </a:solidFill>
            </a:ln>
          </p:spPr>
        </p:pic>
      </p:grpSp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Drugs of Abuse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057400"/>
            <a:ext cx="8305800" cy="4343400"/>
          </a:xfrm>
        </p:spPr>
        <p:txBody>
          <a:bodyPr/>
          <a:lstStyle/>
          <a:p>
            <a:r>
              <a:rPr lang="en-US" dirty="0" err="1" smtClean="0"/>
              <a:t>Cannabinoids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Marijuana (Cannabis)</a:t>
            </a:r>
            <a:r>
              <a:rPr lang="en-US" dirty="0" smtClean="0"/>
              <a:t> – blunt, dope, ganja, grass, herb, joints, pot, reefer, weed, hash</a:t>
            </a:r>
          </a:p>
          <a:p>
            <a:pPr lvl="1"/>
            <a:r>
              <a:rPr lang="en-US" dirty="0" smtClean="0">
                <a:solidFill>
                  <a:srgbClr val="00B0F0"/>
                </a:solidFill>
              </a:rPr>
              <a:t>Synthetic formulations </a:t>
            </a:r>
            <a:r>
              <a:rPr lang="en-US" dirty="0" smtClean="0"/>
              <a:t>– Spice, K2</a:t>
            </a:r>
          </a:p>
          <a:p>
            <a:pPr lvl="1">
              <a:lnSpc>
                <a:spcPct val="90000"/>
              </a:lnSpc>
            </a:pPr>
            <a:endParaRPr lang="en-US" dirty="0"/>
          </a:p>
        </p:txBody>
      </p:sp>
      <p:pic>
        <p:nvPicPr>
          <p:cNvPr id="4" name="Picture 2" descr="http://t1.gstatic.com/images?q=tbn:iellxYc3mMTy3M:http://www.canadianhempco.com/canadianhempimages/metalpipe2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77100" y="228600"/>
            <a:ext cx="1371600" cy="1371602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6" name="Picture 4" descr="http://t2.gstatic.com/images?q=tbn:hQFWVqbBZO4QeM:http://static.howstuffworks.com/gif/marijuana-leaf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229600" y="1143000"/>
            <a:ext cx="914400" cy="91440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8" name="Picture 10" descr="http://t3.gstatic.com/images?q=tbn:QDwjp3dFqq2_cM:http://o.aolcdn.com/dims-global/dims3/BLOG/resize/125x70%255E/crop/125x70/http://o.aolcdn.com/photo-hub/AC78B022715C5B8357B4DCA8045E8463B4DE2124/Fake_Pot_Ban.jpg_LR1.3089b0fdb25b40779720d9363f7fde88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781800" y="0"/>
            <a:ext cx="1188720" cy="914400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sp>
        <p:nvSpPr>
          <p:cNvPr id="9" name="Slide Number Placeholder 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7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Drugs of Abuse</a:t>
            </a:r>
          </a:p>
        </p:txBody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05000"/>
            <a:ext cx="8305800" cy="46482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Psychedelics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B0F0"/>
                </a:solidFill>
              </a:rPr>
              <a:t>Hallucinogens</a:t>
            </a:r>
            <a:r>
              <a:rPr lang="en-US" dirty="0" smtClean="0"/>
              <a:t> - LSD, Mescaline, peyote, Psilocybin, </a:t>
            </a:r>
            <a:r>
              <a:rPr lang="en-US" dirty="0" err="1" smtClean="0"/>
              <a:t>shrooms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B0F0"/>
                </a:solidFill>
              </a:rPr>
              <a:t>Dissociative drugs </a:t>
            </a:r>
            <a:r>
              <a:rPr lang="en-US" dirty="0" smtClean="0"/>
              <a:t>- </a:t>
            </a:r>
            <a:r>
              <a:rPr lang="en-US" dirty="0" err="1" smtClean="0"/>
              <a:t>Ketamine</a:t>
            </a:r>
            <a:r>
              <a:rPr lang="en-US" dirty="0" smtClean="0"/>
              <a:t>, Special K, PCP, angel dust</a:t>
            </a:r>
          </a:p>
          <a:p>
            <a:pPr lvl="1">
              <a:lnSpc>
                <a:spcPct val="90000"/>
              </a:lnSpc>
            </a:pPr>
            <a:r>
              <a:rPr lang="en-US" dirty="0" smtClean="0">
                <a:solidFill>
                  <a:srgbClr val="00B0F0"/>
                </a:solidFill>
              </a:rPr>
              <a:t>MDMA</a:t>
            </a:r>
            <a:r>
              <a:rPr lang="en-US" dirty="0" smtClean="0"/>
              <a:t> - ecstasy</a:t>
            </a:r>
          </a:p>
          <a:p>
            <a:pPr lvl="3">
              <a:lnSpc>
                <a:spcPct val="90000"/>
              </a:lnSpc>
            </a:pPr>
            <a:r>
              <a:rPr lang="en-US" dirty="0" smtClean="0"/>
              <a:t>Psychedelic and Stimulant</a:t>
            </a:r>
          </a:p>
        </p:txBody>
      </p:sp>
      <p:pic>
        <p:nvPicPr>
          <p:cNvPr id="7" name="Picture 4" descr="http://t0.gstatic.com/images?q=tbn:7-EsDmlZ5RVOoM:http://images.pcworld.com/downloads/graphics/screenshots/4332f.jp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0" y="381000"/>
            <a:ext cx="1304925" cy="98107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8" name="Picture 2" descr="http://t1.gstatic.com/images?q=tbn:ahZh_UGGucrypM:http://www.jcrows.com/magicmushrooms_article.jp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010400" y="0"/>
            <a:ext cx="1219200" cy="733426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pic>
        <p:nvPicPr>
          <p:cNvPr id="9" name="Picture 6" descr="http://t3.gstatic.com/images?q=tbn:pMmL4l7N35OvdM:http://btmediadesign.com/html/business%2520site/images/hallucinogens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143875" y="1066800"/>
            <a:ext cx="1000125" cy="781051"/>
          </a:xfrm>
          <a:prstGeom prst="rect">
            <a:avLst/>
          </a:prstGeom>
          <a:noFill/>
          <a:ln>
            <a:solidFill>
              <a:srgbClr val="00B0F0"/>
            </a:solidFill>
          </a:ln>
        </p:spPr>
      </p:pic>
      <p:sp>
        <p:nvSpPr>
          <p:cNvPr id="10" name="Slide Number Placeholder 9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 txBox="1">
            <a:spLocks/>
          </p:cNvSpPr>
          <p:nvPr/>
        </p:nvSpPr>
        <p:spPr bwMode="auto">
          <a:xfrm>
            <a:off x="0" y="1295400"/>
            <a:ext cx="9144000" cy="1362075"/>
          </a:xfrm>
          <a:prstGeom prst="rect">
            <a:avLst/>
          </a:prstGeom>
          <a:solidFill>
            <a:schemeClr val="bg1"/>
          </a:solidFill>
          <a:ln w="38100">
            <a:solidFill>
              <a:srgbClr val="00B0F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 algn="ctr" eaLnBrk="1" hangingPunct="1"/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Substance </a:t>
            </a:r>
            <a:b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</a:br>
            <a:r>
              <a:rPr lang="en-US" sz="4400" b="1" kern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rgbClr val="00B0F0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+mj-lt"/>
                <a:ea typeface="+mj-ea"/>
                <a:cs typeface="+mj-cs"/>
              </a:rPr>
              <a:t>Intoxication and Withdrawal</a:t>
            </a:r>
          </a:p>
        </p:txBody>
      </p:sp>
      <p:sp>
        <p:nvSpPr>
          <p:cNvPr id="19" name="Slide Number Placeholder 18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910F4A9-6B5D-4B91-A441-FA32592B75F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ixel">
  <a:themeElements>
    <a:clrScheme name="Pixel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Pix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Pixel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ixel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ixel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8579</TotalTime>
  <Words>1345</Words>
  <Application>Microsoft Office PowerPoint</Application>
  <PresentationFormat>On-screen Show (4:3)</PresentationFormat>
  <Paragraphs>321</Paragraphs>
  <Slides>47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48" baseType="lpstr">
      <vt:lpstr>Pixel</vt:lpstr>
      <vt:lpstr>Slide 1</vt:lpstr>
      <vt:lpstr>Training Outline &amp; Goal</vt:lpstr>
      <vt:lpstr>Slide 3</vt:lpstr>
      <vt:lpstr>Drugs of Abuse</vt:lpstr>
      <vt:lpstr>Drugs of Abuse</vt:lpstr>
      <vt:lpstr>Drugs of Abuse</vt:lpstr>
      <vt:lpstr>Drugs of Abuse</vt:lpstr>
      <vt:lpstr>Drugs of Abuse</vt:lpstr>
      <vt:lpstr>Slide 9</vt:lpstr>
      <vt:lpstr>Intoxication</vt:lpstr>
      <vt:lpstr>Withdrawal</vt:lpstr>
      <vt:lpstr>Alcohol Intoxication</vt:lpstr>
      <vt:lpstr>Alcohol &amp; Sedative Intoxication &amp; Withdrawal Syndromes</vt:lpstr>
      <vt:lpstr>Heroin/Opiate Intoxication</vt:lpstr>
      <vt:lpstr>Heroin &amp; other Opiates Intoxication &amp; Withdrawal Syndromes</vt:lpstr>
      <vt:lpstr>Cocaine/Stimulant Intoxication</vt:lpstr>
      <vt:lpstr>Cocaine/Other Stimulant Intoxication &amp; Withdrawal Syndromes</vt:lpstr>
      <vt:lpstr>Cannabis Intoxication</vt:lpstr>
      <vt:lpstr>Cannabis Intoxication &amp; Withdrawal Syndromes</vt:lpstr>
      <vt:lpstr>Hallucinogen Intoxication</vt:lpstr>
      <vt:lpstr>Hallucinogen Intoxication &amp; Withdrawal Syndromes</vt:lpstr>
      <vt:lpstr>Hallucinogen Persisting Perception Disorder</vt:lpstr>
      <vt:lpstr>Inhalant Intoxication</vt:lpstr>
      <vt:lpstr>Inhalant Intoxication &amp; Withdrawal Syndromes</vt:lpstr>
      <vt:lpstr>Nicotine Intoxication &amp; Withdrawal Syndromes</vt:lpstr>
      <vt:lpstr>Slide 26</vt:lpstr>
      <vt:lpstr>Slide 27</vt:lpstr>
      <vt:lpstr>Slide 28</vt:lpstr>
      <vt:lpstr>Substance Abuse vs. Substance Dependence</vt:lpstr>
      <vt:lpstr>DSM-IV substance abuse criteria </vt:lpstr>
      <vt:lpstr>Failure to Fulfill Major Role Obligations</vt:lpstr>
      <vt:lpstr>Substance Use in Dangerous Situations</vt:lpstr>
      <vt:lpstr>Legal Problems</vt:lpstr>
      <vt:lpstr>Continued Use Despite Social Problems</vt:lpstr>
      <vt:lpstr>Slide 35</vt:lpstr>
      <vt:lpstr>DSM-IV Substance Dependence</vt:lpstr>
      <vt:lpstr>Tolerance, as defined by either of the following:</vt:lpstr>
      <vt:lpstr>Withdrawal, as manifested by either of the following:</vt:lpstr>
      <vt:lpstr>Larger or Longer</vt:lpstr>
      <vt:lpstr>Slide 40</vt:lpstr>
      <vt:lpstr>Time Spent</vt:lpstr>
      <vt:lpstr>Important social, occupational,  or recreational activities are given up  or reduced because of substance use</vt:lpstr>
      <vt:lpstr>Continued Use Despite Physical or Psychological Problem</vt:lpstr>
      <vt:lpstr>What’s in store for DSM-V? </vt:lpstr>
      <vt:lpstr>What’s in store for DSM-V? </vt:lpstr>
      <vt:lpstr>Procedures to Evaluate Substance Use, Abuse &amp; Dependence</vt:lpstr>
      <vt:lpstr>      Clinical Trials Network ∙ Dissemination Library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Liz Buttrey</dc:creator>
  <cp:lastModifiedBy>New</cp:lastModifiedBy>
  <cp:revision>316</cp:revision>
  <dcterms:created xsi:type="dcterms:W3CDTF">2010-06-10T14:16:20Z</dcterms:created>
  <dcterms:modified xsi:type="dcterms:W3CDTF">2010-11-04T14:32:28Z</dcterms:modified>
</cp:coreProperties>
</file>