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56" r:id="rId2"/>
    <p:sldId id="387" r:id="rId3"/>
    <p:sldId id="371" r:id="rId4"/>
    <p:sldId id="384" r:id="rId5"/>
    <p:sldId id="388" r:id="rId6"/>
    <p:sldId id="373" r:id="rId7"/>
    <p:sldId id="376" r:id="rId8"/>
    <p:sldId id="377" r:id="rId9"/>
    <p:sldId id="389" r:id="rId10"/>
    <p:sldId id="341" r:id="rId11"/>
    <p:sldId id="360" r:id="rId12"/>
    <p:sldId id="361" r:id="rId13"/>
    <p:sldId id="391" r:id="rId14"/>
    <p:sldId id="363" r:id="rId15"/>
    <p:sldId id="355" r:id="rId16"/>
    <p:sldId id="354" r:id="rId17"/>
    <p:sldId id="381" r:id="rId18"/>
    <p:sldId id="349" r:id="rId19"/>
    <p:sldId id="351" r:id="rId20"/>
    <p:sldId id="356" r:id="rId21"/>
    <p:sldId id="393" r:id="rId22"/>
    <p:sldId id="396" r:id="rId23"/>
    <p:sldId id="397" r:id="rId24"/>
    <p:sldId id="398" r:id="rId25"/>
    <p:sldId id="399" r:id="rId26"/>
    <p:sldId id="400" r:id="rId27"/>
    <p:sldId id="353" r:id="rId28"/>
    <p:sldId id="366" r:id="rId29"/>
    <p:sldId id="367" r:id="rId30"/>
    <p:sldId id="344" r:id="rId31"/>
    <p:sldId id="368" r:id="rId32"/>
    <p:sldId id="379" r:id="rId33"/>
    <p:sldId id="385" r:id="rId34"/>
    <p:sldId id="358" r:id="rId35"/>
    <p:sldId id="345" r:id="rId36"/>
    <p:sldId id="369" r:id="rId37"/>
    <p:sldId id="370" r:id="rId38"/>
    <p:sldId id="380" r:id="rId39"/>
    <p:sldId id="348" r:id="rId40"/>
    <p:sldId id="382" r:id="rId41"/>
    <p:sldId id="364" r:id="rId42"/>
    <p:sldId id="383" r:id="rId43"/>
    <p:sldId id="386" r:id="rId44"/>
    <p:sldId id="340" r:id="rId4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roduced by Liz Buttrey, Training Coordinator" initials="" lastIdx="7" clrIdx="0"/>
  <p:cmAuthor id="1" name="rverdeja" initials="" lastIdx="2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36"/>
    <a:srgbClr val="FFCC66"/>
    <a:srgbClr val="FFFF00"/>
    <a:srgbClr val="0099FF"/>
    <a:srgbClr val="993300"/>
    <a:srgbClr val="FFECD1"/>
    <a:srgbClr val="FFDF9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9161" autoAdjust="0"/>
    <p:restoredTop sz="90311" autoAdjust="0"/>
  </p:normalViewPr>
  <p:slideViewPr>
    <p:cSldViewPr>
      <p:cViewPr varScale="1">
        <p:scale>
          <a:sx n="60" d="100"/>
          <a:sy n="6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28"/>
    </p:cViewPr>
  </p:sorterViewPr>
  <p:notesViewPr>
    <p:cSldViewPr>
      <p:cViewPr>
        <p:scale>
          <a:sx n="75" d="100"/>
          <a:sy n="75" d="100"/>
        </p:scale>
        <p:origin x="-828" y="90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/>
            </a:lvl1pPr>
          </a:lstStyle>
          <a:p>
            <a:pPr>
              <a:defRPr/>
            </a:pPr>
            <a:fld id="{A3FB05DB-FC04-4078-A5DC-70251878C474}" type="datetimeFigureOut">
              <a:rPr lang="en-US"/>
              <a:pPr>
                <a:defRPr/>
              </a:pPr>
              <a:t>9/29/2010</a:t>
            </a:fld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/>
            </a:lvl1pPr>
          </a:lstStyle>
          <a:p>
            <a:pPr>
              <a:defRPr/>
            </a:pPr>
            <a:fld id="{25676A32-89EC-4848-893E-6B4C3B908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9" tIns="48330" rIns="96659" bIns="4833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/>
            </a:lvl1pPr>
          </a:lstStyle>
          <a:p>
            <a:pPr>
              <a:defRPr/>
            </a:pPr>
            <a:fld id="{85CA1D00-CBAA-4E43-AD8D-517EB492A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1270B3-BB53-49A5-95C4-A8D830D9B00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Proper protocol implementation:</a:t>
            </a:r>
          </a:p>
          <a:p>
            <a:r>
              <a:rPr lang="en-US" smtClean="0"/>
              <a:t>-adhere to protocol.</a:t>
            </a:r>
          </a:p>
          <a:p>
            <a:r>
              <a:rPr lang="en-US" smtClean="0"/>
              <a:t>-manual of operations and proceedures</a:t>
            </a:r>
          </a:p>
          <a:p>
            <a:endParaRPr lang="en-US" smtClean="0"/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E6B840-71FC-4D32-8DE5-C46AEA9650C4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Proper protocol implementation:</a:t>
            </a:r>
          </a:p>
          <a:p>
            <a:r>
              <a:rPr lang="en-US" smtClean="0"/>
              <a:t>-adhere to protocol.</a:t>
            </a:r>
          </a:p>
          <a:p>
            <a:r>
              <a:rPr lang="en-US" smtClean="0"/>
              <a:t>-manual of operations and proceedures</a:t>
            </a:r>
          </a:p>
          <a:p>
            <a:endParaRPr lang="en-US" smtClean="0"/>
          </a:p>
          <a:p>
            <a:r>
              <a:rPr lang="en-US" smtClean="0"/>
              <a:t>Matrix—I will go over later in detail</a:t>
            </a:r>
          </a:p>
          <a:p>
            <a:endParaRPr lang="en-US" smtClean="0"/>
          </a:p>
        </p:txBody>
      </p:sp>
      <p:sp>
        <p:nvSpPr>
          <p:cNvPr id="38915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59" tIns="48330" rIns="96659" bIns="48330" anchor="b"/>
          <a:lstStyle/>
          <a:p>
            <a:pPr algn="r" defTabSz="966788"/>
            <a:fld id="{1AFB3E03-5A55-4E47-B3D7-4CC5EA51356A}" type="slidenum">
              <a:rPr lang="en-US" sz="1300" b="0"/>
              <a:pPr algn="r" defTabSz="966788"/>
              <a:t>11</a:t>
            </a:fld>
            <a:endParaRPr lang="en-US" sz="1300" b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0730FB-9803-4E13-844C-B44821F33FEB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3011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59" tIns="48330" rIns="96659" bIns="48330" anchor="b"/>
          <a:lstStyle/>
          <a:p>
            <a:pPr algn="r" defTabSz="966788"/>
            <a:fld id="{5A6A0F77-AEFF-404F-A2A4-334573235F00}" type="slidenum">
              <a:rPr lang="en-US" sz="1300" b="0"/>
              <a:pPr algn="r" defTabSz="966788"/>
              <a:t>13</a:t>
            </a:fld>
            <a:endParaRPr lang="en-US" sz="1300" b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Washing Machine</a:t>
            </a:r>
          </a:p>
          <a:p>
            <a:endParaRPr lang="en-US" smtClean="0"/>
          </a:p>
          <a:p>
            <a:r>
              <a:rPr lang="en-US" smtClean="0"/>
              <a:t>Importance of defining terms - define in training plan</a:t>
            </a:r>
          </a:p>
          <a:p>
            <a:pPr lvl="2"/>
            <a:r>
              <a:rPr lang="en-US" smtClean="0"/>
              <a:t>Common understanding of words</a:t>
            </a:r>
          </a:p>
          <a:p>
            <a:pPr lvl="2"/>
            <a:r>
              <a:rPr lang="en-US" smtClean="0"/>
              <a:t>Acronym mania</a:t>
            </a:r>
          </a:p>
          <a:p>
            <a:endParaRPr lang="en-US" smtClean="0"/>
          </a:p>
        </p:txBody>
      </p:sp>
      <p:sp>
        <p:nvSpPr>
          <p:cNvPr id="45059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59" tIns="48330" rIns="96659" bIns="48330" anchor="b"/>
          <a:lstStyle/>
          <a:p>
            <a:pPr algn="r" defTabSz="966788"/>
            <a:fld id="{3A620177-E5CA-4A74-A604-27CCEDEEF427}" type="slidenum">
              <a:rPr lang="en-US" sz="1300" b="0"/>
              <a:pPr algn="r" defTabSz="966788"/>
              <a:t>14</a:t>
            </a:fld>
            <a:endParaRPr lang="en-US" sz="1300" b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Proper protocol implementation:</a:t>
            </a:r>
          </a:p>
          <a:p>
            <a:r>
              <a:rPr lang="en-US" smtClean="0"/>
              <a:t>-adhere to protocol.</a:t>
            </a:r>
          </a:p>
          <a:p>
            <a:r>
              <a:rPr lang="en-US" smtClean="0"/>
              <a:t>-manual of operations and proceedures</a:t>
            </a:r>
          </a:p>
          <a:p>
            <a:endParaRPr lang="en-US" smtClean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B48929-BC56-4F94-87E8-825D35410D8A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Example of appendices addressing refreshers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ECD42F-4DC9-4E0D-9B28-FBDA5566F602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Example of appendices addressing refreshers</a:t>
            </a: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815399-9319-4FED-8384-CC91231DF1B6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Typically the SC, or a designee, should be the person in charge of be responsible for monitoring the training for all site staff members and update the staff training completion log accordingly.  </a:t>
            </a: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6E3716-DB88-4B71-A522-787A53EEED31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E4207A-A4BE-4E7F-83C7-EC830048F9DF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A77F24-8C5E-45E3-9F99-8A6DC16E7A33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D6DB7B-5995-4408-9D0F-3EB848042661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21D20D-87ED-4E7B-A3CB-C80EEF194DD1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3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59" tIns="48330" rIns="96659" bIns="48330" anchor="b"/>
          <a:lstStyle/>
          <a:p>
            <a:pPr algn="r" defTabSz="966788"/>
            <a:fld id="{40AAA569-4A73-4BC2-B644-0DCF681A68D5}" type="slidenum">
              <a:rPr lang="en-US" sz="1300" b="0"/>
              <a:pPr algn="r" defTabSz="966788"/>
              <a:t>22</a:t>
            </a:fld>
            <a:endParaRPr lang="en-US" sz="1300" b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9F39D3-0024-4F8D-A07B-DE43C71D496C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04025C-C02E-4D9B-9A91-E0DAA68D19A9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09768B-EBF4-410A-9080-8898022FEFEE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Example of appendices addressing refreshers</a:t>
            </a:r>
          </a:p>
        </p:txBody>
      </p:sp>
      <p:sp>
        <p:nvSpPr>
          <p:cNvPr id="69635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59" tIns="48330" rIns="96659" bIns="48330" anchor="b"/>
          <a:lstStyle/>
          <a:p>
            <a:pPr algn="r" defTabSz="966788"/>
            <a:fld id="{FE20A067-EB38-47D4-987B-15093B0DFD9B}" type="slidenum">
              <a:rPr lang="en-US" sz="1300" b="0"/>
              <a:pPr algn="r" defTabSz="966788"/>
              <a:t>26</a:t>
            </a:fld>
            <a:endParaRPr lang="en-US" sz="1300" b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DB176F-BC18-4345-9382-8D2CA6E250DD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86EADE-4433-4574-B2A9-5DFF738C841C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999B17-5415-4118-89E7-A26D92745C49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B80527-2A2A-4341-87B8-6150EEE243AA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C8AD2F-F40D-4AD4-AC3E-D84A7375C7CA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9069C9-7A65-4A36-90FD-8D8C39C63D52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51181F-DF6F-48EE-907D-66904E53898E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3971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59" tIns="48330" rIns="96659" bIns="48330" anchor="b"/>
          <a:lstStyle/>
          <a:p>
            <a:pPr algn="r" defTabSz="966788"/>
            <a:fld id="{9B7BFA3B-13F7-4CF0-970C-850B1BB8E428}" type="slidenum">
              <a:rPr lang="en-US" sz="1300" b="0"/>
              <a:pPr algn="r" defTabSz="966788"/>
              <a:t>33</a:t>
            </a:fld>
            <a:endParaRPr lang="en-US" sz="1300" b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smtClean="0"/>
              <a:t>Devices for general sessions </a:t>
            </a:r>
            <a:endParaRPr lang="en-US" smtClean="0"/>
          </a:p>
          <a:p>
            <a:pPr>
              <a:buFontTx/>
              <a:buChar char="•"/>
            </a:pPr>
            <a:r>
              <a:rPr lang="en-US" smtClean="0"/>
              <a:t>The interactive communication devices require approval from the NIDA CCTN.  They have been used for several National Training Sessions.  </a:t>
            </a:r>
          </a:p>
          <a:p>
            <a:pPr>
              <a:buFontTx/>
              <a:buChar char="•"/>
            </a:pPr>
            <a:r>
              <a:rPr lang="en-US" smtClean="0"/>
              <a:t>Teams approved to use devices should make use of all device capabilities to increase our return on investment.  </a:t>
            </a:r>
          </a:p>
          <a:p>
            <a:pPr>
              <a:buFontTx/>
              <a:buChar char="•"/>
            </a:pPr>
            <a:r>
              <a:rPr lang="en-US" smtClean="0"/>
              <a:t>Benefits and utilization should include</a:t>
            </a:r>
          </a:p>
          <a:p>
            <a:pPr>
              <a:buFontTx/>
              <a:buChar char="•"/>
            </a:pPr>
            <a:r>
              <a:rPr lang="en-US" smtClean="0"/>
              <a:t>Documenting individual </a:t>
            </a:r>
          </a:p>
          <a:p>
            <a:pPr marL="742950" lvl="1" indent="-285750">
              <a:buFontTx/>
              <a:buChar char="•"/>
            </a:pPr>
            <a:r>
              <a:rPr lang="en-US" smtClean="0"/>
              <a:t>attendance, </a:t>
            </a:r>
          </a:p>
          <a:p>
            <a:pPr marL="742950" lvl="1" indent="-285750">
              <a:buFontTx/>
              <a:buChar char="•"/>
            </a:pPr>
            <a:r>
              <a:rPr lang="en-US" smtClean="0"/>
              <a:t>participation &amp; competency</a:t>
            </a:r>
          </a:p>
          <a:p>
            <a:pPr>
              <a:buFontTx/>
              <a:buChar char="•"/>
            </a:pPr>
            <a:r>
              <a:rPr lang="en-US" smtClean="0"/>
              <a:t>Real-time data:  presentation-specific polling assessments with verification of primary learning objective comprehension</a:t>
            </a:r>
          </a:p>
          <a:p>
            <a:r>
              <a:rPr lang="en-US" smtClean="0"/>
              <a:t>Direct post training efforts</a:t>
            </a:r>
          </a:p>
          <a:p>
            <a:r>
              <a:rPr lang="en-US" smtClean="0"/>
              <a:t>May be used to verify National Training completion based on quiz scoring</a:t>
            </a: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589DAA-06F3-422F-9337-C939E62A8733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622EE2-FAFA-402C-B099-8E6CCB97463E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59E638-68D8-4CEF-9118-ECFD87270BF4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C61F02-08B1-42D3-AEA0-DE6B2E0573B9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05F4D1-0E21-4E16-A6C1-268A2013567A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77D6EE-9300-4735-8FED-1496B0759773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34514D-A747-46E5-B848-BA6931916739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2817E-03CC-413E-A30F-2B03B73A0FF2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2BEACA-66ED-4AC6-93FB-7842518992A3}" type="slidenum">
              <a:rPr lang="en-US" smtClean="0"/>
              <a:pPr/>
              <a:t>41</a:t>
            </a:fld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024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24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53DCD4-9609-4943-8749-A8856DA35C82}" type="slidenum">
              <a:rPr lang="en-US" smtClean="0"/>
              <a:pPr/>
              <a:t>42</a:t>
            </a:fld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5F986B-3D9A-4C54-BDA6-6C8D8853C167}" type="slidenum">
              <a:rPr lang="en-US" smtClean="0"/>
              <a:pPr/>
              <a:t>43</a:t>
            </a:fld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18F8D3-F734-4D97-A27C-71DCDB3898D1}" type="slidenum">
              <a:rPr lang="en-US" smtClean="0"/>
              <a:pPr/>
              <a:t>44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1D7389-60E2-4E8A-A77E-B75F1AD8FA01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5CE373-DD86-4F30-9927-1DE344838C29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QA may also show deficiencies in training</a:t>
            </a:r>
          </a:p>
          <a:p>
            <a:endParaRPr lang="en-US" smtClean="0"/>
          </a:p>
          <a:p>
            <a:r>
              <a:rPr lang="en-US" smtClean="0"/>
              <a:t>Listen behind the question—give example (2 sites same question on ecrf---seems they are getting a query that wasn’t there before)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41C0F6-F18B-4557-A2DA-592B7EAD7967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8AF6EF-EB1B-4BAC-AC92-36D86B8791CC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4819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59" tIns="48330" rIns="96659" bIns="48330" anchor="b"/>
          <a:lstStyle/>
          <a:p>
            <a:pPr algn="r" defTabSz="966788"/>
            <a:fld id="{ECB5786D-10EE-451E-807B-3956A4EF3DEE}" type="slidenum">
              <a:rPr lang="en-US" sz="1300" b="0"/>
              <a:pPr algn="r" defTabSz="966788"/>
              <a:t>9</a:t>
            </a:fld>
            <a:endParaRPr lang="en-US" sz="1300" b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hidden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66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2281238" y="1690688"/>
            <a:ext cx="585787" cy="642937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>
            <a:off x="1716088" y="2324100"/>
            <a:ext cx="574675" cy="633413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 userDrawn="1"/>
        </p:nvSpPr>
        <p:spPr bwMode="auto">
          <a:xfrm>
            <a:off x="1141413" y="2947988"/>
            <a:ext cx="584200" cy="644525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8" name="Rectangle 23"/>
          <p:cNvSpPr>
            <a:spLocks noChangeArrowheads="1"/>
          </p:cNvSpPr>
          <p:nvPr userDrawn="1"/>
        </p:nvSpPr>
        <p:spPr bwMode="auto">
          <a:xfrm>
            <a:off x="228600" y="3352800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grpSp>
        <p:nvGrpSpPr>
          <p:cNvPr id="9" name="Group 35"/>
          <p:cNvGrpSpPr>
            <a:grpSpLocks/>
          </p:cNvGrpSpPr>
          <p:nvPr userDrawn="1"/>
        </p:nvGrpSpPr>
        <p:grpSpPr bwMode="auto">
          <a:xfrm>
            <a:off x="0" y="-44450"/>
            <a:ext cx="9220200" cy="6902450"/>
            <a:chOff x="0" y="0"/>
            <a:chExt cx="5808" cy="4348"/>
          </a:xfrm>
        </p:grpSpPr>
        <p:sp>
          <p:nvSpPr>
            <p:cNvPr id="10" name="Rectangle 16"/>
            <p:cNvSpPr>
              <a:spLocks noChangeArrowheads="1"/>
            </p:cNvSpPr>
            <p:nvPr userDrawn="1"/>
          </p:nvSpPr>
          <p:spPr bwMode="auto">
            <a:xfrm>
              <a:off x="0" y="4156"/>
              <a:ext cx="58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algn="ctr">
                <a:defRPr/>
              </a:pPr>
              <a:r>
                <a:rPr lang="en-US" sz="1000" i="1">
                  <a:solidFill>
                    <a:schemeClr val="bg2"/>
                  </a:solidFill>
                </a:rPr>
                <a:t>"This training has been funded in whole or in part with Federal funds from the National Institute on Drug Abuse, </a:t>
              </a:r>
              <a:br>
                <a:rPr lang="en-US" sz="1000" i="1">
                  <a:solidFill>
                    <a:schemeClr val="bg2"/>
                  </a:solidFill>
                </a:rPr>
              </a:br>
              <a:r>
                <a:rPr lang="en-US" sz="1000" i="1">
                  <a:solidFill>
                    <a:schemeClr val="bg2"/>
                  </a:solidFill>
                </a:rPr>
                <a:t>National Institutes of Health, Department of Health and Human Services, under Contract No.HHSN271200522081C."</a:t>
              </a:r>
            </a:p>
          </p:txBody>
        </p:sp>
        <p:sp>
          <p:nvSpPr>
            <p:cNvPr id="11" name="Text Box 28"/>
            <p:cNvSpPr txBox="1">
              <a:spLocks noChangeArrowheads="1"/>
            </p:cNvSpPr>
            <p:nvPr userDrawn="1"/>
          </p:nvSpPr>
          <p:spPr bwMode="auto">
            <a:xfrm>
              <a:off x="1036" y="624"/>
              <a:ext cx="19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  <a:defRPr/>
              </a:pPr>
              <a:r>
                <a:rPr lang="en-US">
                  <a:solidFill>
                    <a:schemeClr val="bg2"/>
                  </a:solidFill>
                </a:rPr>
                <a:t>2010 Web Seminar Series</a:t>
              </a:r>
            </a:p>
          </p:txBody>
        </p:sp>
        <p:sp>
          <p:nvSpPr>
            <p:cNvPr id="12" name="Rectangle 16"/>
            <p:cNvSpPr>
              <a:spLocks noChangeArrowheads="1"/>
            </p:cNvSpPr>
            <p:nvPr userDrawn="1"/>
          </p:nvSpPr>
          <p:spPr bwMode="auto">
            <a:xfrm>
              <a:off x="0" y="3984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algn="ctr">
                <a:defRPr/>
              </a:pPr>
              <a:r>
                <a:rPr lang="en-US" sz="1000" i="1"/>
                <a:t>Produced by Liz Buttrey, NIDA CTN CCC Training Office</a:t>
              </a:r>
            </a:p>
          </p:txBody>
        </p:sp>
        <p:pic>
          <p:nvPicPr>
            <p:cNvPr id="13" name="Picture 30" descr="Untitled-1 copy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584" cy="1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Rectangle 4"/>
          <p:cNvSpPr>
            <a:spLocks noChangeArrowheads="1"/>
          </p:cNvSpPr>
          <p:nvPr userDrawn="1"/>
        </p:nvSpPr>
        <p:spPr bwMode="hidden">
          <a:xfrm>
            <a:off x="1716088" y="1690688"/>
            <a:ext cx="7427912" cy="2533650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 userDrawn="1"/>
        </p:nvSpPr>
        <p:spPr bwMode="auto">
          <a:xfrm>
            <a:off x="573088" y="3582988"/>
            <a:ext cx="576262" cy="641350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 userDrawn="1"/>
        </p:nvSpPr>
        <p:spPr bwMode="auto">
          <a:xfrm>
            <a:off x="1716088" y="1690688"/>
            <a:ext cx="574675" cy="642937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 userDrawn="1"/>
        </p:nvSpPr>
        <p:spPr bwMode="auto">
          <a:xfrm>
            <a:off x="1141413" y="3582988"/>
            <a:ext cx="584200" cy="641350"/>
          </a:xfrm>
          <a:prstGeom prst="rect">
            <a:avLst/>
          </a:prstGeom>
          <a:solidFill>
            <a:srgbClr val="FF9900"/>
          </a:solidFill>
          <a:ln w="19050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18" name="Rectangle 11"/>
          <p:cNvSpPr>
            <a:spLocks noChangeArrowheads="1"/>
          </p:cNvSpPr>
          <p:nvPr userDrawn="1"/>
        </p:nvSpPr>
        <p:spPr bwMode="auto">
          <a:xfrm>
            <a:off x="1141413" y="2324100"/>
            <a:ext cx="584200" cy="633413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 userDrawn="1"/>
        </p:nvSpPr>
        <p:spPr bwMode="auto">
          <a:xfrm>
            <a:off x="573088" y="2947988"/>
            <a:ext cx="576262" cy="644525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 userDrawn="1"/>
        </p:nvSpPr>
        <p:spPr bwMode="auto">
          <a:xfrm>
            <a:off x="1514475" y="1844675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 userDrawn="1"/>
        </p:nvSpPr>
        <p:spPr bwMode="auto">
          <a:xfrm>
            <a:off x="869950" y="2627313"/>
            <a:ext cx="574675" cy="633412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 userDrawn="1"/>
        </p:nvSpPr>
        <p:spPr bwMode="auto">
          <a:xfrm>
            <a:off x="15875" y="3579813"/>
            <a:ext cx="576263" cy="644525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23" name="Rectangle 33"/>
          <p:cNvSpPr>
            <a:spLocks noChangeArrowheads="1"/>
          </p:cNvSpPr>
          <p:nvPr userDrawn="1"/>
        </p:nvSpPr>
        <p:spPr bwMode="auto">
          <a:xfrm>
            <a:off x="228600" y="3352800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b="0">
              <a:latin typeface="Times New Roman" pitchFamily="18" charset="0"/>
            </a:endParaRP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51E59-5025-4943-9329-F4B312A19F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B928-6E7A-4D6A-938F-CA09550A8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2133600"/>
            <a:ext cx="8305800" cy="4267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56E82-84B9-497B-9E48-4C642885E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9248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767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133600"/>
            <a:ext cx="40767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9FE15-A16C-49A9-A9FD-196205927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75B09-1710-489E-9667-381706201D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1A179-D78E-47ED-A4C8-B8D48B3F8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767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133600"/>
            <a:ext cx="40767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A65D2-F689-46D5-8D44-81A97DD30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E33B3-2CC6-429A-AF1D-33CDC615D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A8425-9D78-4120-99DC-B414D4D52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676E8-7E5F-4F74-B1F1-C2D7CF135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E94D5-B7A2-4355-B6F3-8AFD6B7F0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CB12B-0F76-48AA-BBC0-AF6E3FF71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66"/>
            </a:gs>
            <a:gs pos="100000">
              <a:schemeClr val="bg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bg2"/>
                </a:solidFill>
                <a:latin typeface="Arial Black" pitchFamily="34" charset="0"/>
              </a:defRPr>
            </a:lvl1pPr>
          </a:lstStyle>
          <a:p>
            <a:pPr>
              <a:defRPr/>
            </a:pPr>
            <a:fld id="{1AAACB2F-3F4D-4A9B-A3DE-890368B31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924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305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17" descr="Untitled-1 copy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-152400" y="-104775"/>
            <a:ext cx="12954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0" name="Line 24"/>
          <p:cNvSpPr>
            <a:spLocks noChangeShapeType="1"/>
          </p:cNvSpPr>
          <p:nvPr userDrawn="1"/>
        </p:nvSpPr>
        <p:spPr bwMode="auto">
          <a:xfrm>
            <a:off x="304800" y="1676400"/>
            <a:ext cx="85344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75000"/>
        <a:buFont typeface="Wingdings" pitchFamily="2" charset="2"/>
        <a:buChar char="n"/>
        <a:defRPr sz="32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75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75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www.abcdlady.com/2009-07/goal_setting.jpg&amp;imgrefurl=http://www.abcdlady.com/2009-07/art7.php&amp;usg=__a-iQBBCeL03Drdx3X8OKEg0FFtM=&amp;h=346&amp;w=347&amp;sz=30&amp;hl=en&amp;start=114&amp;sig2=fTV76QsfIUGyfquH1b7qDQ&amp;zoom=1&amp;um=1&amp;itbs=1&amp;tbnid=oIDX46-VfzqmzM:&amp;tbnh=120&amp;tbnw=120&amp;prev=/images?q=goal&amp;start=100&amp;um=1&amp;hl=en&amp;sa=N&amp;ndsp=20&amp;tbs=isch:1&amp;ei=ut2gTMHvHcL-8Aa0-MSJDQ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mailto:Rverdeja@med.miami.edu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685800"/>
          </a:xfrm>
        </p:spPr>
        <p:txBody>
          <a:bodyPr/>
          <a:lstStyle/>
          <a:p>
            <a:pPr eaLnBrk="1" hangingPunct="1"/>
            <a:r>
              <a:rPr lang="en-US" smtClean="0"/>
              <a:t>Training Plan</a:t>
            </a:r>
            <a:endParaRPr lang="en-US" sz="2000" b="0" smtClean="0">
              <a:solidFill>
                <a:srgbClr val="FF0000"/>
              </a:solidFill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752600"/>
          </a:xfrm>
        </p:spPr>
        <p:txBody>
          <a:bodyPr/>
          <a:lstStyle/>
          <a:p>
            <a:pPr algn="ctr" eaLnBrk="1" hangingPunct="1"/>
            <a:r>
              <a:rPr lang="en-US" sz="2000" b="0" smtClean="0">
                <a:solidFill>
                  <a:srgbClr val="993300"/>
                </a:solidFill>
              </a:rPr>
              <a:t>Presented by:</a:t>
            </a:r>
            <a:r>
              <a:rPr lang="en-US" sz="2800" b="0" smtClean="0">
                <a:solidFill>
                  <a:srgbClr val="993300"/>
                </a:solidFill>
              </a:rPr>
              <a:t/>
            </a:r>
            <a:br>
              <a:rPr lang="en-US" sz="2800" b="0" smtClean="0">
                <a:solidFill>
                  <a:srgbClr val="993300"/>
                </a:solidFill>
              </a:rPr>
            </a:br>
            <a:r>
              <a:rPr lang="en-US" sz="2800" b="0" smtClean="0">
                <a:solidFill>
                  <a:srgbClr val="993300"/>
                </a:solidFill>
              </a:rPr>
              <a:t>Rosa Verdeja, M.Ed. (Florida Node)</a:t>
            </a:r>
          </a:p>
          <a:p>
            <a:pPr algn="ctr" eaLnBrk="1" hangingPunct="1"/>
            <a:r>
              <a:rPr lang="en-US" sz="2800" b="0" smtClean="0">
                <a:solidFill>
                  <a:srgbClr val="993300"/>
                </a:solidFill>
              </a:rPr>
              <a:t>Liz Buttrey (NIDA CTN CCC) </a:t>
            </a:r>
          </a:p>
          <a:p>
            <a:pPr algn="ctr" eaLnBrk="1" hangingPunct="1"/>
            <a:r>
              <a:rPr lang="en-US" sz="2000" b="0" smtClean="0">
                <a:solidFill>
                  <a:srgbClr val="993300"/>
                </a:solidFill>
              </a:rPr>
              <a:t>September 29, 2010</a:t>
            </a: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2514600" y="2590800"/>
            <a:ext cx="6019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5000">
                <a:solidFill>
                  <a:schemeClr val="bg2"/>
                </a:solidFill>
              </a:rPr>
              <a:t>Development for </a:t>
            </a:r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1295400" y="3352800"/>
            <a:ext cx="7848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5000">
                <a:solidFill>
                  <a:schemeClr val="bg2"/>
                </a:solidFill>
              </a:rPr>
              <a:t>Protocol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BC3095A-C8AF-4A41-AB9D-82E222C00A8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Getting Started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686800" cy="4648200"/>
          </a:xfrm>
        </p:spPr>
        <p:txBody>
          <a:bodyPr/>
          <a:lstStyle/>
          <a:p>
            <a:r>
              <a:rPr lang="en-US" sz="2800" smtClean="0"/>
              <a:t>Obtain comprehensive </a:t>
            </a:r>
            <a:r>
              <a:rPr lang="en-US" sz="2800" b="0" smtClean="0">
                <a:solidFill>
                  <a:srgbClr val="0099FF"/>
                </a:solidFill>
              </a:rPr>
              <a:t>protocol</a:t>
            </a:r>
            <a:r>
              <a:rPr lang="en-US" sz="2800" smtClean="0"/>
              <a:t> knowledge</a:t>
            </a:r>
          </a:p>
          <a:p>
            <a:r>
              <a:rPr lang="en-US" sz="2800" smtClean="0"/>
              <a:t>Work as a </a:t>
            </a:r>
            <a:r>
              <a:rPr lang="en-US" sz="2800" b="0" smtClean="0">
                <a:solidFill>
                  <a:srgbClr val="0099FF"/>
                </a:solidFill>
              </a:rPr>
              <a:t>team</a:t>
            </a:r>
            <a:r>
              <a:rPr lang="en-US" sz="2800" smtClean="0"/>
              <a:t> during development phase</a:t>
            </a:r>
          </a:p>
          <a:p>
            <a:pPr lvl="1"/>
            <a:r>
              <a:rPr lang="en-US" sz="2400" smtClean="0"/>
              <a:t> Create a training team</a:t>
            </a:r>
          </a:p>
          <a:p>
            <a:pPr lvl="1"/>
            <a:r>
              <a:rPr lang="en-US" sz="2400" smtClean="0"/>
              <a:t> Hold regular development meetings</a:t>
            </a:r>
          </a:p>
          <a:p>
            <a:pPr lvl="1"/>
            <a:r>
              <a:rPr lang="en-US" sz="2400" smtClean="0"/>
              <a:t> Determine preliminary modules</a:t>
            </a:r>
          </a:p>
          <a:p>
            <a:pPr lvl="1"/>
            <a:r>
              <a:rPr lang="en-US" sz="2400" smtClean="0"/>
              <a:t> Identify presenters </a:t>
            </a:r>
          </a:p>
          <a:p>
            <a:r>
              <a:rPr lang="en-US" sz="2800" smtClean="0"/>
              <a:t>Designate </a:t>
            </a:r>
            <a:r>
              <a:rPr lang="en-US" sz="2800" b="0" smtClean="0">
                <a:solidFill>
                  <a:srgbClr val="0099FF"/>
                </a:solidFill>
              </a:rPr>
              <a:t>one person </a:t>
            </a:r>
            <a:r>
              <a:rPr lang="en-US" sz="2800" smtClean="0"/>
              <a:t>from the LT to </a:t>
            </a:r>
          </a:p>
          <a:p>
            <a:pPr lvl="1"/>
            <a:r>
              <a:rPr lang="en-US" sz="2400" smtClean="0"/>
              <a:t> Oversee and coordinate the training development plan</a:t>
            </a:r>
          </a:p>
          <a:p>
            <a:pPr lvl="1"/>
            <a:r>
              <a:rPr lang="en-US" sz="2400" smtClean="0"/>
              <a:t> Execute and follow-up on tasks</a:t>
            </a:r>
          </a:p>
          <a:p>
            <a:pPr lvl="1"/>
            <a:r>
              <a:rPr lang="en-US" sz="2400" smtClean="0"/>
              <a:t> Maintain training system at a Lead Team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AC1CA14-0094-4742-996E-AFBF09B6703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Getting Going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28800"/>
            <a:ext cx="8686800" cy="4648200"/>
          </a:xfrm>
        </p:spPr>
        <p:txBody>
          <a:bodyPr/>
          <a:lstStyle/>
          <a:p>
            <a:r>
              <a:rPr lang="en-US" smtClean="0"/>
              <a:t>Heavy </a:t>
            </a:r>
            <a:r>
              <a:rPr lang="en-US" b="0" smtClean="0">
                <a:solidFill>
                  <a:srgbClr val="00B0F0"/>
                </a:solidFill>
              </a:rPr>
              <a:t>Front-load </a:t>
            </a:r>
            <a:r>
              <a:rPr lang="en-US" smtClean="0"/>
              <a:t>work</a:t>
            </a:r>
            <a:endParaRPr lang="en-US" smtClean="0">
              <a:solidFill>
                <a:srgbClr val="0099FF"/>
              </a:solidFill>
            </a:endParaRPr>
          </a:p>
          <a:p>
            <a:r>
              <a:rPr lang="en-US" smtClean="0"/>
              <a:t> Develop training plan </a:t>
            </a:r>
            <a:r>
              <a:rPr lang="en-US" smtClean="0">
                <a:solidFill>
                  <a:schemeClr val="tx1"/>
                </a:solidFill>
              </a:rPr>
              <a:t>*</a:t>
            </a:r>
          </a:p>
          <a:p>
            <a:pPr lvl="1"/>
            <a:r>
              <a:rPr lang="en-US" smtClean="0"/>
              <a:t> Develop staff training requirements matrix *</a:t>
            </a:r>
          </a:p>
          <a:p>
            <a:pPr lvl="1"/>
            <a:r>
              <a:rPr lang="en-US" smtClean="0"/>
              <a:t> Develop manual of operations &amp; procedures (MOP)</a:t>
            </a:r>
          </a:p>
          <a:p>
            <a:pPr lvl="1"/>
            <a:r>
              <a:rPr lang="en-US" smtClean="0"/>
              <a:t> Identify &amp; coordinate presenters</a:t>
            </a:r>
          </a:p>
          <a:p>
            <a:pPr lvl="1"/>
            <a:r>
              <a:rPr lang="en-US" smtClean="0"/>
              <a:t> Develop training timeline</a:t>
            </a:r>
          </a:p>
          <a:p>
            <a:pPr lvl="2"/>
            <a:r>
              <a:rPr lang="en-US" smtClean="0"/>
              <a:t> great deal of coordination</a:t>
            </a:r>
          </a:p>
          <a:p>
            <a:pPr lvl="1"/>
            <a:r>
              <a:rPr lang="en-US" smtClean="0"/>
              <a:t> Develop &amp; maintain training completion log * </a:t>
            </a:r>
          </a:p>
          <a:p>
            <a:pPr lvl="2"/>
            <a:r>
              <a:rPr lang="en-US" smtClean="0"/>
              <a:t> for training verification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F1EDE48-10B4-4DC2-BE2D-908E62040E6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550275" cy="4495800"/>
          </a:xfrm>
        </p:spPr>
        <p:txBody>
          <a:bodyPr/>
          <a:lstStyle/>
          <a:p>
            <a:r>
              <a:rPr lang="en-US" smtClean="0"/>
              <a:t>Structure should be </a:t>
            </a:r>
            <a:r>
              <a:rPr lang="en-US" b="0" smtClean="0">
                <a:solidFill>
                  <a:srgbClr val="0099FF"/>
                </a:solidFill>
              </a:rPr>
              <a:t>solid</a:t>
            </a:r>
            <a:r>
              <a:rPr lang="en-US" smtClean="0"/>
              <a:t> from inception</a:t>
            </a:r>
          </a:p>
          <a:p>
            <a:pPr lvl="1"/>
            <a:r>
              <a:rPr lang="en-US" smtClean="0"/>
              <a:t> Training Plan</a:t>
            </a:r>
          </a:p>
          <a:p>
            <a:pPr lvl="1"/>
            <a:r>
              <a:rPr lang="en-US" smtClean="0"/>
              <a:t> Training Matrix</a:t>
            </a:r>
          </a:p>
          <a:p>
            <a:pPr lvl="1">
              <a:buFont typeface="Wingdings" pitchFamily="2" charset="2"/>
              <a:buNone/>
            </a:pPr>
            <a:endParaRPr lang="en-US" smtClean="0"/>
          </a:p>
          <a:p>
            <a:r>
              <a:rPr lang="en-US" smtClean="0"/>
              <a:t>Common repository for information</a:t>
            </a:r>
          </a:p>
          <a:p>
            <a:pPr lvl="1"/>
            <a:r>
              <a:rPr lang="en-US" smtClean="0"/>
              <a:t> E.g., Livelink</a:t>
            </a:r>
          </a:p>
          <a:p>
            <a:pPr lvl="1"/>
            <a:r>
              <a:rPr lang="en-US" smtClean="0"/>
              <a:t> Access to tools and training resources enables independence </a:t>
            </a:r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685800" y="304800"/>
            <a:ext cx="7924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4400" b="0">
                <a:solidFill>
                  <a:schemeClr val="bg2"/>
                </a:solidFill>
              </a:rPr>
              <a:t>Keep in Mind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06CA029-BC1F-449D-8C37-E1E36FEA3D7A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1986" name="Title 1"/>
          <p:cNvSpPr>
            <a:spLocks noGrp="1"/>
          </p:cNvSpPr>
          <p:nvPr>
            <p:ph type="title" idx="4294967295"/>
          </p:nvPr>
        </p:nvSpPr>
        <p:spPr>
          <a:xfrm>
            <a:off x="0" y="990600"/>
            <a:ext cx="9144000" cy="1524000"/>
          </a:xfrm>
          <a:solidFill>
            <a:srgbClr val="FFCC66"/>
          </a:solidFill>
          <a:ln w="76200">
            <a:solidFill>
              <a:srgbClr val="993300"/>
            </a:solidFill>
          </a:ln>
        </p:spPr>
        <p:txBody>
          <a:bodyPr/>
          <a:lstStyle/>
          <a:p>
            <a:pPr algn="ctr"/>
            <a:r>
              <a:rPr lang="en-US" smtClean="0"/>
              <a:t>Training Tools</a:t>
            </a:r>
          </a:p>
        </p:txBody>
      </p:sp>
      <p:sp>
        <p:nvSpPr>
          <p:cNvPr id="41987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250FA21-F3F7-4941-BBF5-097176BE738E}" type="slidenum">
              <a:rPr lang="en-US" sz="1200" b="0">
                <a:latin typeface="Arial Black" pitchFamily="34" charset="0"/>
              </a:rPr>
              <a:pPr algn="r"/>
              <a:t>13</a:t>
            </a:fld>
            <a:endParaRPr lang="en-US" sz="1200" b="0">
              <a:latin typeface="Arial Black" pitchFamily="34" charset="0"/>
            </a:endParaRPr>
          </a:p>
        </p:txBody>
      </p:sp>
      <p:pic>
        <p:nvPicPr>
          <p:cNvPr id="41988" name="Picture 8" descr="MC900237769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3200400"/>
            <a:ext cx="2700338" cy="275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E99E758-6B8A-457F-8E8D-736D18B0356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Defining Terms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981200"/>
            <a:ext cx="8610600" cy="4495800"/>
          </a:xfrm>
        </p:spPr>
        <p:txBody>
          <a:bodyPr/>
          <a:lstStyle/>
          <a:p>
            <a:r>
              <a:rPr lang="en-US" smtClean="0"/>
              <a:t>Importance of defining terms in the  training plan</a:t>
            </a:r>
          </a:p>
          <a:p>
            <a:pPr lvl="2"/>
            <a:r>
              <a:rPr lang="en-US" smtClean="0"/>
              <a:t>Common understanding of words</a:t>
            </a:r>
          </a:p>
          <a:p>
            <a:pPr lvl="2"/>
            <a:r>
              <a:rPr lang="en-US" smtClean="0"/>
              <a:t>Acronym mania</a:t>
            </a:r>
          </a:p>
          <a:p>
            <a:pPr lvl="1"/>
            <a:endParaRPr lang="en-US" smtClean="0"/>
          </a:p>
        </p:txBody>
      </p:sp>
      <p:pic>
        <p:nvPicPr>
          <p:cNvPr id="44036" name="Picture 5" descr="MC900240375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971800" y="4572000"/>
            <a:ext cx="987425" cy="182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icture 11" descr="MC90033565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4572000"/>
            <a:ext cx="228600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98F8CDA-27FE-43A2-9E90-BE5B3485598B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Plan—</a:t>
            </a:r>
            <a:r>
              <a:rPr lang="en-US" i="1" smtClean="0"/>
              <a:t>Answers what?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058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Protocol Dictates Training Requirements</a:t>
            </a:r>
          </a:p>
          <a:p>
            <a:pPr>
              <a:lnSpc>
                <a:spcPct val="90000"/>
              </a:lnSpc>
            </a:pPr>
            <a:r>
              <a:rPr lang="en-US" sz="3000" smtClean="0"/>
              <a:t>The training plan must answer: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Who are you training?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What are the required training topics?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Who is responsible for delivering training?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How/Who is assuring competency?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How is training completion documented?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How/Who is tracking training completion?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 How/Who trains incoming staff members?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91400" y="1828800"/>
            <a:ext cx="1676400" cy="3770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3900" dirty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A9AE2A-511D-40BA-875E-F4E71E2DDBB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Guides a Training Plan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419600"/>
          </a:xfrm>
        </p:spPr>
        <p:txBody>
          <a:bodyPr/>
          <a:lstStyle/>
          <a:p>
            <a:r>
              <a:rPr lang="en-US" sz="2800" smtClean="0"/>
              <a:t>Protocol Dictates Training Requirements</a:t>
            </a:r>
          </a:p>
          <a:p>
            <a:pPr lvl="1"/>
            <a:r>
              <a:rPr lang="en-US" sz="2400" smtClean="0"/>
              <a:t> Broad procedural plans</a:t>
            </a:r>
          </a:p>
          <a:p>
            <a:r>
              <a:rPr lang="en-US" sz="2800" smtClean="0"/>
              <a:t>Manual of Operations &amp; Procedures (MOP)</a:t>
            </a:r>
          </a:p>
          <a:p>
            <a:pPr lvl="1"/>
            <a:r>
              <a:rPr lang="en-US" sz="2400" smtClean="0"/>
              <a:t> Outlines specific step-by-step study procedures</a:t>
            </a:r>
          </a:p>
          <a:p>
            <a:pPr lvl="1"/>
            <a:r>
              <a:rPr lang="en-US" sz="2400" smtClean="0"/>
              <a:t> Guides protocol-specific training needs</a:t>
            </a:r>
          </a:p>
          <a:p>
            <a:pPr lvl="1"/>
            <a:r>
              <a:rPr lang="en-US" sz="2400" smtClean="0"/>
              <a:t> Importance of versions and change logs</a:t>
            </a:r>
          </a:p>
          <a:p>
            <a:pPr lvl="2"/>
            <a:r>
              <a:rPr lang="en-US" sz="2200" smtClean="0"/>
              <a:t>Should trigger training needs</a:t>
            </a:r>
          </a:p>
          <a:p>
            <a:pPr lvl="1"/>
            <a:r>
              <a:rPr lang="en-US" sz="2400" smtClean="0"/>
              <a:t> Appendices </a:t>
            </a:r>
          </a:p>
          <a:p>
            <a:pPr lvl="2"/>
            <a:r>
              <a:rPr lang="en-US" sz="2200" smtClean="0"/>
              <a:t>Address refreshers</a:t>
            </a:r>
          </a:p>
          <a:p>
            <a:pPr lvl="2"/>
            <a:r>
              <a:rPr lang="en-US" sz="2200" smtClean="0"/>
              <a:t>Reduce MOP versions</a:t>
            </a:r>
          </a:p>
        </p:txBody>
      </p:sp>
      <p:grpSp>
        <p:nvGrpSpPr>
          <p:cNvPr id="48132" name="Group 6"/>
          <p:cNvGrpSpPr>
            <a:grpSpLocks/>
          </p:cNvGrpSpPr>
          <p:nvPr/>
        </p:nvGrpSpPr>
        <p:grpSpPr bwMode="auto">
          <a:xfrm>
            <a:off x="6858000" y="4495800"/>
            <a:ext cx="2209800" cy="1600200"/>
            <a:chOff x="3984" y="3168"/>
            <a:chExt cx="1392" cy="1008"/>
          </a:xfrm>
        </p:grpSpPr>
        <p:sp>
          <p:nvSpPr>
            <p:cNvPr id="48133" name="Rounded Rectangle 3"/>
            <p:cNvSpPr>
              <a:spLocks noChangeArrowheads="1"/>
            </p:cNvSpPr>
            <p:nvPr/>
          </p:nvSpPr>
          <p:spPr bwMode="auto">
            <a:xfrm>
              <a:off x="3984" y="3168"/>
              <a:ext cx="1392" cy="100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b="0"/>
            </a:p>
          </p:txBody>
        </p:sp>
        <p:pic>
          <p:nvPicPr>
            <p:cNvPr id="48134" name="Picture 5" descr="MC90031218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99" y="3168"/>
              <a:ext cx="1163" cy="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0A9DBEB-6F02-48DF-9987-F4C28A5CEB6A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Developing a Training Plan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41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Training Plan Outline</a:t>
            </a:r>
            <a:endParaRPr lang="en-US" sz="2800" smtClean="0">
              <a:solidFill>
                <a:srgbClr val="0099FF"/>
              </a:solidFill>
            </a:endParaRPr>
          </a:p>
          <a:p>
            <a:pPr lvl="1"/>
            <a:r>
              <a:rPr lang="en-US" sz="2400" smtClean="0"/>
              <a:t> Introduction</a:t>
            </a:r>
          </a:p>
          <a:p>
            <a:pPr lvl="1"/>
            <a:r>
              <a:rPr lang="en-US" sz="2400" smtClean="0"/>
              <a:t> Outline of required trainings</a:t>
            </a:r>
          </a:p>
          <a:p>
            <a:pPr lvl="2"/>
            <a:r>
              <a:rPr lang="en-US" sz="2000" smtClean="0"/>
              <a:t>Local</a:t>
            </a:r>
          </a:p>
          <a:p>
            <a:pPr lvl="2"/>
            <a:r>
              <a:rPr lang="en-US" sz="2000" smtClean="0"/>
              <a:t>Protocol Specific</a:t>
            </a:r>
          </a:p>
          <a:p>
            <a:pPr lvl="1"/>
            <a:r>
              <a:rPr lang="en-US" sz="2400" smtClean="0"/>
              <a:t> Training Matrix</a:t>
            </a:r>
          </a:p>
          <a:p>
            <a:pPr lvl="1"/>
            <a:r>
              <a:rPr lang="en-US" sz="2400" smtClean="0"/>
              <a:t> Measuring competency</a:t>
            </a:r>
          </a:p>
          <a:p>
            <a:pPr lvl="1"/>
            <a:r>
              <a:rPr lang="en-US" sz="2400" smtClean="0"/>
              <a:t> Proof of completion</a:t>
            </a:r>
          </a:p>
          <a:p>
            <a:pPr lvl="1"/>
            <a:r>
              <a:rPr lang="en-US" sz="2400" smtClean="0"/>
              <a:t> Staff Training Tracking System</a:t>
            </a:r>
          </a:p>
          <a:p>
            <a:pPr lvl="1"/>
            <a:r>
              <a:rPr lang="en-US" sz="2400" smtClean="0"/>
              <a:t> Training of new/incoming staff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98DDE66-C9D9-4CCF-A139-5407D0C5E7F5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Plan—</a:t>
            </a:r>
            <a:r>
              <a:rPr lang="en-US" sz="4000" smtClean="0"/>
              <a:t>Staff Roles</a:t>
            </a:r>
            <a:endParaRPr lang="en-US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Develop List of Site Staff Roles</a:t>
            </a:r>
            <a:br>
              <a:rPr lang="en-US" sz="2800" smtClean="0"/>
            </a:br>
            <a:r>
              <a:rPr lang="en-US" sz="2000" smtClean="0">
                <a:solidFill>
                  <a:srgbClr val="0099FF"/>
                </a:solidFill>
              </a:rPr>
              <a:t>(template suggestion)</a:t>
            </a:r>
            <a:endParaRPr lang="en-US" sz="2800" smtClean="0">
              <a:solidFill>
                <a:srgbClr val="0099FF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100" smtClean="0">
              <a:solidFill>
                <a:srgbClr val="0099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400" smtClean="0"/>
              <a:t>Define role responsibility of each site staff (CTN)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Site Principal Investigator (PI)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Site Study Coordinator (SC)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Site Research Assistant (RA)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Site Interventionist/counselor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Site nurse, physician, etc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Other (e.g., receptionist?)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en-US" sz="1100" smtClean="0"/>
          </a:p>
          <a:p>
            <a:pPr lvl="1">
              <a:lnSpc>
                <a:spcPct val="90000"/>
              </a:lnSpc>
            </a:pPr>
            <a:r>
              <a:rPr lang="en-US" sz="2400" smtClean="0"/>
              <a:t>Define role responsibility of each node staff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University PI</a:t>
            </a:r>
          </a:p>
          <a:p>
            <a:pPr lvl="2">
              <a:lnSpc>
                <a:spcPct val="90000"/>
              </a:lnSpc>
            </a:pPr>
            <a:r>
              <a:rPr lang="en-US" sz="2000" smtClean="0"/>
              <a:t>Node Quality Assurance (QA) monitor</a:t>
            </a:r>
          </a:p>
        </p:txBody>
      </p:sp>
      <p:sp>
        <p:nvSpPr>
          <p:cNvPr id="52228" name="Sun 4"/>
          <p:cNvSpPr>
            <a:spLocks noChangeArrowheads="1"/>
          </p:cNvSpPr>
          <p:nvPr/>
        </p:nvSpPr>
        <p:spPr bwMode="auto">
          <a:xfrm>
            <a:off x="8077200" y="1905000"/>
            <a:ext cx="685800" cy="6096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42F067A-FB27-4822-9E57-9CDF7C64EDAD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Plan</a:t>
            </a:r>
            <a:r>
              <a:rPr lang="en-US" sz="4000" smtClean="0"/>
              <a:t>—Type of Trainings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Type of Training Requirements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solidFill>
                  <a:srgbClr val="0099FF"/>
                </a:solidFill>
              </a:rPr>
              <a:t>Local Training</a:t>
            </a:r>
            <a:r>
              <a:rPr lang="en-US" b="1" smtClean="0">
                <a:solidFill>
                  <a:srgbClr val="0099FF"/>
                </a:solidFill>
              </a:rPr>
              <a:t> 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Local IRB requirements</a:t>
            </a:r>
          </a:p>
          <a:p>
            <a:pPr lvl="3">
              <a:lnSpc>
                <a:spcPct val="90000"/>
              </a:lnSpc>
            </a:pPr>
            <a:r>
              <a:rPr lang="en-US" smtClean="0"/>
              <a:t> Required of all study staff in order to conduct quality research with human subjects (HSP) (GCP)</a:t>
            </a:r>
          </a:p>
          <a:p>
            <a:pPr lvl="3">
              <a:lnSpc>
                <a:spcPct val="90000"/>
              </a:lnSpc>
            </a:pPr>
            <a:r>
              <a:rPr lang="en-US" smtClean="0"/>
              <a:t> Must issue a certificate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 Other (e.g., Universal Precautions)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solidFill>
                  <a:srgbClr val="0099FF"/>
                </a:solidFill>
              </a:rPr>
              <a:t>Protocol Specific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Introductory Pre-training</a:t>
            </a:r>
            <a:endParaRPr lang="en-US" sz="2000" smtClean="0"/>
          </a:p>
          <a:p>
            <a:pPr lvl="2">
              <a:lnSpc>
                <a:spcPct val="90000"/>
              </a:lnSpc>
            </a:pPr>
            <a:r>
              <a:rPr lang="en-US" smtClean="0"/>
              <a:t>National Training/Investigator Meeting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Post training</a:t>
            </a: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F76F3F6-CEE7-4018-AB2E-1A1808E6735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Presentation Outline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The Training Process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Goal of training 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Understanding the process of transferring skills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Setting the stage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r>
              <a:rPr lang="en-US" sz="2800" smtClean="0"/>
              <a:t>Tools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Developing a training plan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Creating a training matrix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Measuring competency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Tracking training completion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21EE6AF-A244-401A-BCAB-CEFF625305A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Plan </a:t>
            </a:r>
            <a:br>
              <a:rPr lang="en-US" smtClean="0"/>
            </a:br>
            <a:r>
              <a:rPr lang="en-US" sz="4000" smtClean="0"/>
              <a:t>Who is Responsible…?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305800" cy="4267200"/>
          </a:xfrm>
        </p:spPr>
        <p:txBody>
          <a:bodyPr/>
          <a:lstStyle/>
          <a:p>
            <a:r>
              <a:rPr lang="en-US" smtClean="0"/>
              <a:t> </a:t>
            </a:r>
            <a:r>
              <a:rPr lang="en-US" b="0" smtClean="0"/>
              <a:t>…for training delivery?</a:t>
            </a:r>
          </a:p>
          <a:p>
            <a:pPr lvl="1"/>
            <a:r>
              <a:rPr lang="en-US" sz="2400" smtClean="0"/>
              <a:t> Local Training 			Site</a:t>
            </a:r>
          </a:p>
          <a:p>
            <a:pPr lvl="1"/>
            <a:r>
              <a:rPr lang="en-US" sz="2400" smtClean="0"/>
              <a:t> Protocol Specific Training		Lead Team </a:t>
            </a:r>
          </a:p>
          <a:p>
            <a:endParaRPr lang="en-US" sz="2400" b="0" smtClean="0"/>
          </a:p>
          <a:p>
            <a:r>
              <a:rPr lang="en-US" b="0" smtClean="0"/>
              <a:t>…for ensuring staff is properly trained?</a:t>
            </a:r>
            <a:endParaRPr lang="en-US" sz="2000" smtClean="0"/>
          </a:p>
          <a:p>
            <a:pPr lvl="1"/>
            <a:r>
              <a:rPr lang="en-US" sz="2400" smtClean="0"/>
              <a:t> PI  	Affirms staff qualifications</a:t>
            </a:r>
          </a:p>
          <a:p>
            <a:pPr lvl="1"/>
            <a:r>
              <a:rPr lang="en-US" sz="2400" smtClean="0"/>
              <a:t> SC 	Coordinates &amp; documents training completion</a:t>
            </a:r>
            <a:endParaRPr lang="en-US" sz="2000" smtClean="0"/>
          </a:p>
          <a:p>
            <a:pPr lvl="1"/>
            <a:r>
              <a:rPr lang="en-US" sz="2400" smtClean="0"/>
              <a:t> QA 	Monitors &amp; verifies completion</a:t>
            </a:r>
          </a:p>
        </p:txBody>
      </p:sp>
      <p:sp>
        <p:nvSpPr>
          <p:cNvPr id="56324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E81980F-7883-49D5-AC09-AA511C81DB02}" type="slidenum">
              <a:rPr lang="en-US" sz="1200" b="0">
                <a:latin typeface="Arial Black" pitchFamily="34" charset="0"/>
              </a:rPr>
              <a:pPr algn="r"/>
              <a:t>20</a:t>
            </a:fld>
            <a:endParaRPr lang="en-US" sz="1200" b="0">
              <a:latin typeface="Arial Black" pitchFamily="34" charset="0"/>
            </a:endParaRPr>
          </a:p>
        </p:txBody>
      </p:sp>
      <p:sp>
        <p:nvSpPr>
          <p:cNvPr id="56325" name="Right Arrow 4"/>
          <p:cNvSpPr>
            <a:spLocks noChangeArrowheads="1"/>
          </p:cNvSpPr>
          <p:nvPr/>
        </p:nvSpPr>
        <p:spPr bwMode="auto">
          <a:xfrm>
            <a:off x="3429000" y="2708275"/>
            <a:ext cx="2438400" cy="228600"/>
          </a:xfrm>
          <a:prstGeom prst="rightArrow">
            <a:avLst>
              <a:gd name="adj1" fmla="val 50000"/>
              <a:gd name="adj2" fmla="val 50025"/>
            </a:avLst>
          </a:prstGeom>
          <a:solidFill>
            <a:srgbClr val="0099FF"/>
          </a:solidFill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  <p:sp>
        <p:nvSpPr>
          <p:cNvPr id="56326" name="Right Arrow 5"/>
          <p:cNvSpPr>
            <a:spLocks noChangeArrowheads="1"/>
          </p:cNvSpPr>
          <p:nvPr/>
        </p:nvSpPr>
        <p:spPr bwMode="auto">
          <a:xfrm>
            <a:off x="4953000" y="3165475"/>
            <a:ext cx="9144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99FF"/>
          </a:solidFill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  <p:sp>
        <p:nvSpPr>
          <p:cNvPr id="56327" name="Right Arrow 6"/>
          <p:cNvSpPr>
            <a:spLocks noChangeArrowheads="1"/>
          </p:cNvSpPr>
          <p:nvPr/>
        </p:nvSpPr>
        <p:spPr bwMode="auto">
          <a:xfrm>
            <a:off x="1905000" y="4648200"/>
            <a:ext cx="3810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  <p:sp>
        <p:nvSpPr>
          <p:cNvPr id="56328" name="Right Arrow 7"/>
          <p:cNvSpPr>
            <a:spLocks noChangeArrowheads="1"/>
          </p:cNvSpPr>
          <p:nvPr/>
        </p:nvSpPr>
        <p:spPr bwMode="auto">
          <a:xfrm>
            <a:off x="1905000" y="5105400"/>
            <a:ext cx="3810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  <p:sp>
        <p:nvSpPr>
          <p:cNvPr id="56329" name="Right Arrow 8"/>
          <p:cNvSpPr>
            <a:spLocks noChangeArrowheads="1"/>
          </p:cNvSpPr>
          <p:nvPr/>
        </p:nvSpPr>
        <p:spPr bwMode="auto">
          <a:xfrm>
            <a:off x="1905000" y="5486400"/>
            <a:ext cx="381000" cy="228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00290B2-A3BB-4008-A9B6-ACBF0B0DAF2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Plan</a:t>
            </a:r>
            <a:br>
              <a:rPr lang="en-US" smtClean="0"/>
            </a:br>
            <a:r>
              <a:rPr lang="en-US" sz="4000" smtClean="0"/>
              <a:t>Local Training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b="0" smtClean="0"/>
              <a:t>Sites must be in compliance with their local IRB requirements</a:t>
            </a:r>
          </a:p>
          <a:p>
            <a:pPr>
              <a:lnSpc>
                <a:spcPct val="80000"/>
              </a:lnSpc>
            </a:pPr>
            <a:r>
              <a:rPr lang="en-US" sz="2400" b="0" smtClean="0"/>
              <a:t>Lead Team or Node may provide acceptable options for obtaining local training requirements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Human Subjects Protection (HSP)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Good Clinical Practice (GCP)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Universal Precautions, etc.</a:t>
            </a:r>
          </a:p>
          <a:p>
            <a:pPr>
              <a:lnSpc>
                <a:spcPct val="80000"/>
              </a:lnSpc>
            </a:pPr>
            <a:r>
              <a:rPr lang="en-US" sz="2400" b="0" smtClean="0"/>
              <a:t>Training Plan should provide a general description of each local training requirements module</a:t>
            </a:r>
          </a:p>
          <a:p>
            <a:pPr>
              <a:lnSpc>
                <a:spcPct val="80000"/>
              </a:lnSpc>
            </a:pPr>
            <a:r>
              <a:rPr lang="en-US" sz="2400" b="0" smtClean="0"/>
              <a:t>Training Plan specifies required evidence of completion</a:t>
            </a:r>
          </a:p>
          <a:p>
            <a:pPr>
              <a:lnSpc>
                <a:spcPct val="80000"/>
              </a:lnSpc>
            </a:pPr>
            <a:r>
              <a:rPr lang="en-US" sz="2400" b="0" smtClean="0"/>
              <a:t>RTS: keeper of regulatory evidence (HSP, CV, License)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B1FC57-3D00-435C-9903-1597CA0ECB1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0418" name="Title 1"/>
          <p:cNvSpPr>
            <a:spLocks noGrp="1"/>
          </p:cNvSpPr>
          <p:nvPr>
            <p:ph type="title" idx="4294967295"/>
          </p:nvPr>
        </p:nvSpPr>
        <p:spPr>
          <a:xfrm>
            <a:off x="0" y="990600"/>
            <a:ext cx="9144000" cy="1524000"/>
          </a:xfrm>
          <a:solidFill>
            <a:srgbClr val="FFCC66"/>
          </a:solidFill>
          <a:ln w="76200">
            <a:solidFill>
              <a:srgbClr val="993300"/>
            </a:solidFill>
          </a:ln>
        </p:spPr>
        <p:txBody>
          <a:bodyPr/>
          <a:lstStyle/>
          <a:p>
            <a:pPr algn="ctr"/>
            <a:r>
              <a:rPr lang="en-US" smtClean="0"/>
              <a:t>Protocol Specific Training</a:t>
            </a:r>
          </a:p>
        </p:txBody>
      </p:sp>
      <p:sp>
        <p:nvSpPr>
          <p:cNvPr id="60419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B14EEBA-BCCC-4554-BFDC-8C202139733D}" type="slidenum">
              <a:rPr lang="en-US" sz="1200" b="0">
                <a:latin typeface="Arial Black" pitchFamily="34" charset="0"/>
              </a:rPr>
              <a:pPr algn="r"/>
              <a:t>22</a:t>
            </a:fld>
            <a:endParaRPr lang="en-US" sz="1200" b="0">
              <a:latin typeface="Arial Black" pitchFamily="34" charset="0"/>
            </a:endParaRPr>
          </a:p>
        </p:txBody>
      </p:sp>
      <p:sp>
        <p:nvSpPr>
          <p:cNvPr id="60420" name="Rectangle 6"/>
          <p:cNvSpPr>
            <a:spLocks noChangeArrowheads="1"/>
          </p:cNvSpPr>
          <p:nvPr/>
        </p:nvSpPr>
        <p:spPr bwMode="auto">
          <a:xfrm>
            <a:off x="762000" y="3276600"/>
            <a:ext cx="8001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</a:pPr>
            <a:r>
              <a:rPr lang="en-US" sz="3200">
                <a:solidFill>
                  <a:schemeClr val="bg2"/>
                </a:solidFill>
              </a:rPr>
              <a:t>Pre Training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</a:pPr>
            <a:r>
              <a:rPr lang="en-US" sz="3200">
                <a:solidFill>
                  <a:schemeClr val="bg2"/>
                </a:solidFill>
              </a:rPr>
              <a:t>National Training 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</a:pPr>
            <a:r>
              <a:rPr lang="en-US" sz="3200">
                <a:solidFill>
                  <a:schemeClr val="bg2"/>
                </a:solidFill>
              </a:rPr>
              <a:t>Post Training</a:t>
            </a:r>
          </a:p>
        </p:txBody>
      </p:sp>
      <p:sp>
        <p:nvSpPr>
          <p:cNvPr id="130055" name="TextBox 12"/>
          <p:cNvSpPr txBox="1">
            <a:spLocks noChangeArrowheads="1"/>
          </p:cNvSpPr>
          <p:nvPr/>
        </p:nvSpPr>
        <p:spPr bwMode="auto">
          <a:xfrm>
            <a:off x="5562600" y="3702050"/>
            <a:ext cx="3124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0" dirty="0">
                <a:solidFill>
                  <a:schemeClr val="bg2">
                    <a:lumMod val="40000"/>
                    <a:lumOff val="60000"/>
                  </a:schemeClr>
                </a:solidFill>
                <a:latin typeface="Script MT Bold" pitchFamily="66" charset="0"/>
              </a:rPr>
              <a:t>… Courtesy of the Lead Team</a:t>
            </a:r>
          </a:p>
        </p:txBody>
      </p:sp>
      <p:sp>
        <p:nvSpPr>
          <p:cNvPr id="60422" name="AutoShape 8"/>
          <p:cNvSpPr>
            <a:spLocks/>
          </p:cNvSpPr>
          <p:nvPr/>
        </p:nvSpPr>
        <p:spPr bwMode="auto">
          <a:xfrm>
            <a:off x="4572000" y="3200400"/>
            <a:ext cx="762000" cy="1676400"/>
          </a:xfrm>
          <a:prstGeom prst="rightBrace">
            <a:avLst>
              <a:gd name="adj1" fmla="val 18333"/>
              <a:gd name="adj2" fmla="val 50000"/>
            </a:avLst>
          </a:prstGeom>
          <a:noFill/>
          <a:ln w="2222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Freeform 11"/>
          <p:cNvSpPr>
            <a:spLocks/>
          </p:cNvSpPr>
          <p:nvPr/>
        </p:nvSpPr>
        <p:spPr bwMode="auto">
          <a:xfrm>
            <a:off x="533400" y="5449888"/>
            <a:ext cx="8229600" cy="493712"/>
          </a:xfrm>
          <a:custGeom>
            <a:avLst/>
            <a:gdLst>
              <a:gd name="T0" fmla="*/ 0 w 3133436"/>
              <a:gd name="T1" fmla="*/ 33718 h 798946"/>
              <a:gd name="T2" fmla="*/ 96954774 w 3133436"/>
              <a:gd name="T3" fmla="*/ 6692 h 798946"/>
              <a:gd name="T4" fmla="*/ 257968876 w 3133436"/>
              <a:gd name="T5" fmla="*/ 44529 h 798946"/>
              <a:gd name="T6" fmla="*/ 372237300 w 3133436"/>
              <a:gd name="T7" fmla="*/ 6692 h 798946"/>
              <a:gd name="T8" fmla="*/ 373968275 w 3133436"/>
              <a:gd name="T9" fmla="*/ 4376 h 7989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33436"/>
              <a:gd name="T16" fmla="*/ 0 h 798946"/>
              <a:gd name="T17" fmla="*/ 3133436 w 3133436"/>
              <a:gd name="T18" fmla="*/ 798946 h 7989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33436" h="798946">
                <a:moveTo>
                  <a:pt x="0" y="604982"/>
                </a:moveTo>
                <a:cubicBezTo>
                  <a:pt x="215899" y="346364"/>
                  <a:pt x="431799" y="87746"/>
                  <a:pt x="775854" y="120073"/>
                </a:cubicBezTo>
                <a:cubicBezTo>
                  <a:pt x="1119909" y="152400"/>
                  <a:pt x="1697182" y="798946"/>
                  <a:pt x="2064327" y="798946"/>
                </a:cubicBezTo>
                <a:cubicBezTo>
                  <a:pt x="2431472" y="798946"/>
                  <a:pt x="2824018" y="240146"/>
                  <a:pt x="2978727" y="120073"/>
                </a:cubicBezTo>
                <a:cubicBezTo>
                  <a:pt x="3133436" y="0"/>
                  <a:pt x="3063009" y="39254"/>
                  <a:pt x="2992582" y="78509"/>
                </a:cubicBezTo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3148549-A715-4D5C-B6AF-6C9BC6A1D3C7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Plan</a:t>
            </a:r>
            <a:br>
              <a:rPr lang="en-US" smtClean="0"/>
            </a:br>
            <a:r>
              <a:rPr lang="en-US" sz="4000" smtClean="0"/>
              <a:t>Protocol Specific Training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267200"/>
          </a:xfrm>
        </p:spPr>
        <p:txBody>
          <a:bodyPr/>
          <a:lstStyle/>
          <a:p>
            <a:r>
              <a:rPr lang="en-US" smtClean="0"/>
              <a:t>Pre-Training</a:t>
            </a:r>
          </a:p>
          <a:p>
            <a:pPr lvl="1"/>
            <a:r>
              <a:rPr lang="en-US" smtClean="0"/>
              <a:t>General study overview</a:t>
            </a:r>
          </a:p>
          <a:p>
            <a:pPr lvl="1"/>
            <a:r>
              <a:rPr lang="en-US" smtClean="0"/>
              <a:t>Getting a head-start prior to National Training / Investigators Meeting / All-hands Meeting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650C576-13CE-46A3-9CF9-B4CAE2689154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Plan</a:t>
            </a:r>
            <a:br>
              <a:rPr lang="en-US" smtClean="0"/>
            </a:br>
            <a:r>
              <a:rPr lang="en-US" sz="4000" smtClean="0"/>
              <a:t>Protocol Specific Training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267200"/>
          </a:xfrm>
        </p:spPr>
        <p:txBody>
          <a:bodyPr/>
          <a:lstStyle/>
          <a:p>
            <a:r>
              <a:rPr lang="en-US" smtClean="0"/>
              <a:t>National Training Gathering in one place: meeting of colleagues</a:t>
            </a:r>
          </a:p>
          <a:p>
            <a:pPr lvl="1"/>
            <a:r>
              <a:rPr lang="en-US" smtClean="0"/>
              <a:t>Delivery of protocol specific training</a:t>
            </a:r>
          </a:p>
          <a:p>
            <a:pPr lvl="2"/>
            <a:r>
              <a:rPr lang="en-US" sz="2000" smtClean="0"/>
              <a:t>Study implementation procedures</a:t>
            </a:r>
          </a:p>
          <a:p>
            <a:pPr lvl="2"/>
            <a:r>
              <a:rPr lang="en-US" sz="2000" smtClean="0"/>
              <a:t>Study visit procedures  </a:t>
            </a:r>
          </a:p>
          <a:p>
            <a:pPr lvl="2"/>
            <a:r>
              <a:rPr lang="en-US" sz="2000" smtClean="0"/>
              <a:t>Documentation</a:t>
            </a:r>
          </a:p>
          <a:p>
            <a:pPr lvl="2"/>
            <a:r>
              <a:rPr lang="en-US" sz="2000" smtClean="0"/>
              <a:t>Regulatory binder, etc</a:t>
            </a:r>
          </a:p>
          <a:p>
            <a:pPr lvl="1"/>
            <a:r>
              <a:rPr lang="en-US" smtClean="0"/>
              <a:t>Intervention (may be hands on)</a:t>
            </a:r>
          </a:p>
          <a:p>
            <a:pPr lvl="1"/>
            <a:r>
              <a:rPr lang="en-US" smtClean="0"/>
              <a:t>Data capturing systems (may be hands 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85BD569-379D-43C5-85EE-836E329AE5BE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Plan</a:t>
            </a:r>
            <a:br>
              <a:rPr lang="en-US" smtClean="0"/>
            </a:br>
            <a:r>
              <a:rPr lang="en-US" sz="4000" smtClean="0"/>
              <a:t>Protocol Specific Training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267200"/>
          </a:xfrm>
        </p:spPr>
        <p:txBody>
          <a:bodyPr/>
          <a:lstStyle/>
          <a:p>
            <a:r>
              <a:rPr lang="en-US" smtClean="0"/>
              <a:t>Post Training</a:t>
            </a:r>
          </a:p>
          <a:p>
            <a:pPr lvl="1"/>
            <a:r>
              <a:rPr lang="en-US" smtClean="0"/>
              <a:t>Follow-up on training needs identified during National Training</a:t>
            </a:r>
          </a:p>
          <a:p>
            <a:pPr lvl="1"/>
            <a:r>
              <a:rPr lang="en-US" smtClean="0"/>
              <a:t>Provide training refreshers</a:t>
            </a:r>
          </a:p>
          <a:p>
            <a:pPr lvl="1"/>
            <a:r>
              <a:rPr lang="en-US" smtClean="0"/>
              <a:t>Deliver specific training closer to specific implementation date (e.g., before follow-up study visit)</a:t>
            </a:r>
          </a:p>
          <a:p>
            <a:pPr lvl="1"/>
            <a:r>
              <a:rPr lang="en-US" smtClean="0"/>
              <a:t>Newly developed sessions triggered during implementation</a:t>
            </a:r>
          </a:p>
          <a:p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3"/>
          <p:cNvSpPr txBox="1">
            <a:spLocks noGrp="1" noChangeArrowheads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DE43F5D-A15D-4050-9616-FBCC34338613}" type="slidenum">
              <a:rPr lang="en-US" sz="1200" b="0">
                <a:solidFill>
                  <a:schemeClr val="bg2"/>
                </a:solidFill>
                <a:latin typeface="Arial Black" pitchFamily="34" charset="0"/>
              </a:rPr>
              <a:pPr algn="r"/>
              <a:t>26</a:t>
            </a:fld>
            <a:endParaRPr lang="en-US" sz="1200" b="0">
              <a:solidFill>
                <a:schemeClr val="bg2"/>
              </a:solidFill>
              <a:latin typeface="Arial Black" pitchFamily="34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Developing a Training Plan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81200"/>
            <a:ext cx="8305800" cy="4419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Training Plan Outline </a:t>
            </a:r>
            <a:r>
              <a:rPr lang="en-US" sz="2000" smtClean="0">
                <a:solidFill>
                  <a:srgbClr val="0099FF"/>
                </a:solidFill>
              </a:rPr>
              <a:t>(sample)</a:t>
            </a:r>
            <a:endParaRPr lang="en-US" sz="2800" smtClean="0">
              <a:solidFill>
                <a:srgbClr val="0099FF"/>
              </a:solidFill>
            </a:endParaRPr>
          </a:p>
          <a:p>
            <a:pPr lvl="1"/>
            <a:r>
              <a:rPr lang="en-US" sz="2400" smtClean="0"/>
              <a:t> Introduction</a:t>
            </a:r>
          </a:p>
          <a:p>
            <a:pPr lvl="1"/>
            <a:r>
              <a:rPr lang="en-US" sz="2400" smtClean="0"/>
              <a:t> Outline of required trainings</a:t>
            </a:r>
          </a:p>
          <a:p>
            <a:pPr lvl="2"/>
            <a:r>
              <a:rPr lang="en-US" sz="2000" smtClean="0"/>
              <a:t>Local</a:t>
            </a:r>
          </a:p>
          <a:p>
            <a:pPr lvl="2"/>
            <a:r>
              <a:rPr lang="en-US" sz="2000" smtClean="0"/>
              <a:t>Protocol Specific</a:t>
            </a:r>
          </a:p>
          <a:p>
            <a:pPr lvl="1"/>
            <a:r>
              <a:rPr lang="en-US" sz="2400" smtClean="0"/>
              <a:t> Training Matrix</a:t>
            </a:r>
          </a:p>
          <a:p>
            <a:pPr lvl="1"/>
            <a:r>
              <a:rPr lang="en-US" sz="2400" smtClean="0"/>
              <a:t> Measuring competency</a:t>
            </a:r>
          </a:p>
          <a:p>
            <a:pPr lvl="1"/>
            <a:r>
              <a:rPr lang="en-US" sz="2400" smtClean="0"/>
              <a:t> Proof of completion</a:t>
            </a:r>
          </a:p>
          <a:p>
            <a:pPr lvl="1"/>
            <a:r>
              <a:rPr lang="en-US" sz="2400" smtClean="0"/>
              <a:t> Staff Training Tracking System</a:t>
            </a:r>
          </a:p>
          <a:p>
            <a:pPr lvl="1"/>
            <a:r>
              <a:rPr lang="en-US" sz="2400" smtClean="0"/>
              <a:t> Training of new/incoming staff</a:t>
            </a:r>
          </a:p>
        </p:txBody>
      </p:sp>
      <p:sp>
        <p:nvSpPr>
          <p:cNvPr id="68612" name="Sun 4"/>
          <p:cNvSpPr>
            <a:spLocks noChangeArrowheads="1"/>
          </p:cNvSpPr>
          <p:nvPr/>
        </p:nvSpPr>
        <p:spPr bwMode="auto">
          <a:xfrm>
            <a:off x="7924800" y="1905000"/>
            <a:ext cx="685800" cy="6096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59D5397-C6CF-4B43-9861-81F2EA114F6A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Matrix</a:t>
            </a:r>
            <a:endParaRPr lang="en-US" smtClean="0">
              <a:solidFill>
                <a:srgbClr val="FF0000"/>
              </a:solidFill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495800"/>
          </a:xfrm>
        </p:spPr>
        <p:txBody>
          <a:bodyPr/>
          <a:lstStyle/>
          <a:p>
            <a:r>
              <a:rPr lang="en-US" smtClean="0"/>
              <a:t>Lists Training Modules</a:t>
            </a:r>
          </a:p>
          <a:p>
            <a:pPr lvl="1"/>
            <a:r>
              <a:rPr lang="en-US" smtClean="0"/>
              <a:t> Local</a:t>
            </a:r>
          </a:p>
          <a:p>
            <a:pPr lvl="1"/>
            <a:r>
              <a:rPr lang="en-US" smtClean="0"/>
              <a:t> Protocol Specific Training</a:t>
            </a:r>
          </a:p>
          <a:p>
            <a:pPr lvl="2"/>
            <a:r>
              <a:rPr lang="en-US" smtClean="0"/>
              <a:t> Pre-training</a:t>
            </a:r>
          </a:p>
          <a:p>
            <a:pPr lvl="2"/>
            <a:r>
              <a:rPr lang="en-US" smtClean="0"/>
              <a:t> National Training</a:t>
            </a:r>
          </a:p>
          <a:p>
            <a:pPr lvl="2"/>
            <a:r>
              <a:rPr lang="en-US" smtClean="0"/>
              <a:t> Post-training</a:t>
            </a:r>
          </a:p>
          <a:p>
            <a:r>
              <a:rPr lang="en-US" smtClean="0"/>
              <a:t>Specifies training requirements for each study staff role</a:t>
            </a:r>
          </a:p>
          <a:p>
            <a:r>
              <a:rPr lang="en-US" smtClean="0"/>
              <a:t>Lists presenters, date, time, length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B868C0D-549C-4F06-9E1A-3DCF4C1843AD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Creating a Training Matrix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05800" cy="4495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Sharing a Training Matrix </a:t>
            </a:r>
            <a:r>
              <a:rPr lang="en-US" sz="2400" smtClean="0">
                <a:solidFill>
                  <a:srgbClr val="0099FF"/>
                </a:solidFill>
              </a:rPr>
              <a:t>(sample)</a:t>
            </a:r>
            <a:endParaRPr lang="en-US" smtClean="0">
              <a:solidFill>
                <a:srgbClr val="0099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mtClean="0"/>
              <a:t>Use of colors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Numbering modules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Definition of symbols (R,S,O)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R= Required, S= Suggested, O= Optional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Version control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 Some dates may be TBD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 Ability to add modules for post-training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Common repository, (e.g., Livelink) current    version</a:t>
            </a:r>
          </a:p>
        </p:txBody>
      </p:sp>
      <p:sp>
        <p:nvSpPr>
          <p:cNvPr id="72708" name="Sun 4"/>
          <p:cNvSpPr>
            <a:spLocks noChangeArrowheads="1"/>
          </p:cNvSpPr>
          <p:nvPr/>
        </p:nvSpPr>
        <p:spPr bwMode="auto">
          <a:xfrm>
            <a:off x="8153400" y="1828800"/>
            <a:ext cx="685800" cy="6096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A5E0F07-249E-4064-85F8-95C16460A8D1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Delivering Training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smtClean="0"/>
              <a:t>Local Trainings</a:t>
            </a:r>
          </a:p>
          <a:p>
            <a:pPr lvl="2"/>
            <a:r>
              <a:rPr lang="en-US" sz="1600" smtClean="0"/>
              <a:t>Sites are responsible</a:t>
            </a:r>
          </a:p>
          <a:p>
            <a:r>
              <a:rPr lang="en-US" sz="2400" smtClean="0"/>
              <a:t>Pre-Training</a:t>
            </a:r>
          </a:p>
          <a:p>
            <a:pPr lvl="2"/>
            <a:r>
              <a:rPr lang="en-US" sz="1600" smtClean="0"/>
              <a:t>Webinars</a:t>
            </a:r>
          </a:p>
          <a:p>
            <a:pPr lvl="2"/>
            <a:r>
              <a:rPr lang="en-US" sz="1600" smtClean="0"/>
              <a:t>Conference Calls/PPT presentations, videos</a:t>
            </a:r>
          </a:p>
          <a:p>
            <a:pPr lvl="2"/>
            <a:r>
              <a:rPr lang="en-US" sz="1600" smtClean="0"/>
              <a:t>Release of MOP</a:t>
            </a:r>
          </a:p>
          <a:p>
            <a:r>
              <a:rPr lang="en-US" sz="2400" smtClean="0"/>
              <a:t>National Trainings</a:t>
            </a:r>
          </a:p>
          <a:p>
            <a:pPr lvl="2"/>
            <a:r>
              <a:rPr lang="en-US" sz="1600" smtClean="0"/>
              <a:t>PowerPoint presentations</a:t>
            </a:r>
          </a:p>
          <a:p>
            <a:pPr lvl="2"/>
            <a:r>
              <a:rPr lang="en-US" sz="1600" smtClean="0"/>
              <a:t>Use of audience device (interactive/assess)</a:t>
            </a:r>
          </a:p>
          <a:p>
            <a:pPr lvl="2"/>
            <a:r>
              <a:rPr lang="en-US" sz="1600" smtClean="0"/>
              <a:t>Suggestions/Questions Box</a:t>
            </a:r>
          </a:p>
          <a:p>
            <a:pPr lvl="2"/>
            <a:r>
              <a:rPr lang="en-US" sz="1600" smtClean="0"/>
              <a:t>Hands on</a:t>
            </a:r>
          </a:p>
          <a:p>
            <a:endParaRPr lang="en-US" smtClean="0"/>
          </a:p>
        </p:txBody>
      </p:sp>
      <p:sp>
        <p:nvSpPr>
          <p:cNvPr id="74756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smtClean="0"/>
              <a:t>Pre-Post Trainings</a:t>
            </a:r>
          </a:p>
          <a:p>
            <a:pPr lvl="2"/>
            <a:r>
              <a:rPr lang="en-US" sz="1600" smtClean="0"/>
              <a:t>Webinars</a:t>
            </a:r>
          </a:p>
          <a:p>
            <a:pPr lvl="2"/>
            <a:r>
              <a:rPr lang="en-US" sz="1600" smtClean="0"/>
              <a:t>Conference calls</a:t>
            </a:r>
          </a:p>
          <a:p>
            <a:pPr lvl="2"/>
            <a:r>
              <a:rPr lang="en-US" sz="1600" smtClean="0"/>
              <a:t>Email messages</a:t>
            </a:r>
          </a:p>
          <a:p>
            <a:r>
              <a:rPr lang="en-US" sz="2400" smtClean="0"/>
              <a:t>On-site training of newly hired staff</a:t>
            </a:r>
          </a:p>
          <a:p>
            <a:pPr lvl="2"/>
            <a:r>
              <a:rPr lang="en-US" sz="1600" smtClean="0"/>
              <a:t>Site Coordinator’s role in training/ensuring training of new staff. Tools:</a:t>
            </a:r>
          </a:p>
          <a:p>
            <a:pPr lvl="3"/>
            <a:r>
              <a:rPr lang="en-US" sz="1400" smtClean="0"/>
              <a:t>Training Plan</a:t>
            </a:r>
          </a:p>
          <a:p>
            <a:pPr lvl="3"/>
            <a:r>
              <a:rPr lang="en-US" sz="1400" smtClean="0"/>
              <a:t>Training Matrix</a:t>
            </a:r>
          </a:p>
          <a:p>
            <a:pPr lvl="3"/>
            <a:r>
              <a:rPr lang="en-US" sz="1400" smtClean="0"/>
              <a:t>Staff Training Completion Log</a:t>
            </a:r>
          </a:p>
          <a:p>
            <a:pPr lvl="3"/>
            <a:r>
              <a:rPr lang="en-US" sz="1400" smtClean="0"/>
              <a:t>Checklists</a:t>
            </a:r>
            <a:endParaRPr lang="en-US" smtClean="0"/>
          </a:p>
        </p:txBody>
      </p:sp>
      <p:sp>
        <p:nvSpPr>
          <p:cNvPr id="74757" name="Slide Number Placeholder 4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0B4DB4A-7A77-4637-B0A9-9328581CBE58}" type="slidenum">
              <a:rPr lang="en-US" sz="1200" b="0">
                <a:latin typeface="Arial Black" pitchFamily="34" charset="0"/>
              </a:rPr>
              <a:pPr algn="r"/>
              <a:t>29</a:t>
            </a:fld>
            <a:endParaRPr lang="en-US" sz="1200" b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EC47AF1-1214-4B8B-9FBC-DBD6FDA9668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  <a:solidFill>
            <a:srgbClr val="FFCC66"/>
          </a:solidFill>
          <a:ln w="76200">
            <a:solidFill>
              <a:srgbClr val="993300"/>
            </a:solidFill>
          </a:ln>
        </p:spPr>
        <p:txBody>
          <a:bodyPr/>
          <a:lstStyle/>
          <a:p>
            <a:pPr algn="ctr"/>
            <a:r>
              <a:rPr lang="en-US" b="1" smtClean="0"/>
              <a:t>Training: An Ongoing Process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0" y="1981200"/>
            <a:ext cx="914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>
                <a:solidFill>
                  <a:srgbClr val="993300"/>
                </a:solidFill>
              </a:rPr>
              <a:t>THE GOAL</a:t>
            </a:r>
            <a:endParaRPr lang="en-US" sz="4800">
              <a:solidFill>
                <a:schemeClr val="bg2"/>
              </a:solidFill>
            </a:endParaRPr>
          </a:p>
        </p:txBody>
      </p:sp>
      <p:sp>
        <p:nvSpPr>
          <p:cNvPr id="18444" name="Text Box 5"/>
          <p:cNvSpPr txBox="1">
            <a:spLocks noChangeArrowheads="1"/>
          </p:cNvSpPr>
          <p:nvPr/>
        </p:nvSpPr>
        <p:spPr bwMode="auto">
          <a:xfrm>
            <a:off x="0" y="5638800"/>
            <a:ext cx="914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>
                <a:solidFill>
                  <a:schemeClr val="bg2"/>
                </a:solidFill>
              </a:rPr>
              <a:t>Competency on Performance</a:t>
            </a:r>
          </a:p>
        </p:txBody>
      </p:sp>
      <p:pic>
        <p:nvPicPr>
          <p:cNvPr id="18446" name="Picture 14" descr="goal_settin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2971800"/>
            <a:ext cx="2286000" cy="2286000"/>
          </a:xfrm>
          <a:prstGeom prst="rect">
            <a:avLst/>
          </a:prstGeom>
          <a:noFill/>
          <a:ln w="38100">
            <a:solidFill>
              <a:srgbClr val="FF9900"/>
            </a:solidFill>
            <a:miter lim="800000"/>
            <a:headEnd/>
            <a:tailEnd/>
          </a:ln>
        </p:spPr>
      </p:pic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3314700" y="2819400"/>
            <a:ext cx="2514600" cy="2590800"/>
          </a:xfrm>
          <a:prstGeom prst="rect">
            <a:avLst/>
          </a:prstGeom>
          <a:noFill/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1"/>
      <p:bldP spid="18444" grpId="1"/>
      <p:bldP spid="1844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39000BA-AFEC-4B96-860E-75E1213F0D41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Measuring Competency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It is ultimately the Site PI the one responsible for ensuring that site study personnel are trained and qualified to perform the assigned study responsibility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54128AE-9FBE-4754-AE5A-097F8EB404D1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Measuring Competency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	Individual Staff Responsibilities Log 	</a:t>
            </a:r>
            <a:r>
              <a:rPr lang="en-US" sz="2400" smtClean="0">
                <a:solidFill>
                  <a:srgbClr val="0099FF"/>
                </a:solidFill>
              </a:rPr>
              <a:t>(template)</a:t>
            </a:r>
            <a:endParaRPr lang="en-US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78852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077AD66-65DB-4E54-8548-5A030BBC4C5B}" type="slidenum">
              <a:rPr lang="en-US" sz="1200" b="0">
                <a:latin typeface="Arial Black" pitchFamily="34" charset="0"/>
              </a:rPr>
              <a:pPr algn="r"/>
              <a:t>31</a:t>
            </a:fld>
            <a:endParaRPr lang="en-US" sz="1200" b="0">
              <a:latin typeface="Arial Black" pitchFamily="34" charset="0"/>
            </a:endParaRPr>
          </a:p>
        </p:txBody>
      </p:sp>
      <p:sp>
        <p:nvSpPr>
          <p:cNvPr id="78853" name="Sun 4"/>
          <p:cNvSpPr>
            <a:spLocks noChangeArrowheads="1"/>
          </p:cNvSpPr>
          <p:nvPr/>
        </p:nvSpPr>
        <p:spPr bwMode="auto">
          <a:xfrm>
            <a:off x="8153400" y="1828800"/>
            <a:ext cx="685800" cy="6096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2F9C8AE-4CB1-4067-BD5C-83B4EBA611D3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Measuring Competency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5720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mtClean="0"/>
              <a:t>	Individual Staff Responsibilities Log 		</a:t>
            </a:r>
            <a:r>
              <a:rPr lang="en-US" sz="2400" smtClean="0">
                <a:solidFill>
                  <a:srgbClr val="0099FF"/>
                </a:solidFill>
              </a:rPr>
              <a:t>(template)</a:t>
            </a:r>
            <a:endParaRPr lang="en-US" smtClean="0">
              <a:solidFill>
                <a:srgbClr val="0099FF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en-US" sz="2000" smtClean="0">
              <a:solidFill>
                <a:srgbClr val="0099FF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800" i="1" smtClean="0">
                <a:solidFill>
                  <a:srgbClr val="0070C0"/>
                </a:solidFill>
              </a:rPr>
              <a:t>With my signature, I affirm the above staff member is trained and qualified to perform the responsibilities I have assigned to him/her for this protocol.</a:t>
            </a:r>
          </a:p>
          <a:p>
            <a:pPr marL="0" indent="0">
              <a:buFont typeface="Wingdings" pitchFamily="2" charset="2"/>
              <a:buNone/>
            </a:pPr>
            <a:endParaRPr lang="en-US" sz="2400" smtClean="0">
              <a:solidFill>
                <a:srgbClr val="0070C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sz="2400" smtClean="0">
                <a:solidFill>
                  <a:srgbClr val="0070C0"/>
                </a:solidFill>
              </a:rPr>
              <a:t>Site PI Signature  	Site PI Printed Name	Date</a:t>
            </a:r>
          </a:p>
        </p:txBody>
      </p:sp>
      <p:sp>
        <p:nvSpPr>
          <p:cNvPr id="80900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CCD0BF-7F94-4B23-ABF7-1729CB514691}" type="slidenum">
              <a:rPr lang="en-US" sz="1200" b="0">
                <a:latin typeface="Arial Black" pitchFamily="34" charset="0"/>
              </a:rPr>
              <a:pPr algn="r"/>
              <a:t>32</a:t>
            </a:fld>
            <a:endParaRPr lang="en-US" sz="1200" b="0">
              <a:latin typeface="Arial Black" pitchFamily="34" charset="0"/>
            </a:endParaRPr>
          </a:p>
        </p:txBody>
      </p:sp>
      <p:cxnSp>
        <p:nvCxnSpPr>
          <p:cNvPr id="80901" name="Straight Connector 5"/>
          <p:cNvCxnSpPr>
            <a:cxnSpLocks noChangeShapeType="1"/>
          </p:cNvCxnSpPr>
          <p:nvPr/>
        </p:nvCxnSpPr>
        <p:spPr bwMode="auto">
          <a:xfrm>
            <a:off x="609600" y="5486400"/>
            <a:ext cx="2362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0902" name="Straight Connector 6"/>
          <p:cNvCxnSpPr>
            <a:cxnSpLocks noChangeShapeType="1"/>
          </p:cNvCxnSpPr>
          <p:nvPr/>
        </p:nvCxnSpPr>
        <p:spPr bwMode="auto">
          <a:xfrm>
            <a:off x="3505200" y="5486400"/>
            <a:ext cx="2362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0903" name="Straight Connector 7"/>
          <p:cNvCxnSpPr>
            <a:cxnSpLocks noChangeShapeType="1"/>
          </p:cNvCxnSpPr>
          <p:nvPr/>
        </p:nvCxnSpPr>
        <p:spPr bwMode="auto">
          <a:xfrm>
            <a:off x="6400800" y="5486400"/>
            <a:ext cx="2362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9"/>
          <p:cNvSpPr>
            <a:spLocks noChangeArrowheads="1"/>
          </p:cNvSpPr>
          <p:nvPr/>
        </p:nvSpPr>
        <p:spPr bwMode="auto">
          <a:xfrm>
            <a:off x="0" y="5486400"/>
            <a:ext cx="9144000" cy="762000"/>
          </a:xfrm>
          <a:prstGeom prst="rect">
            <a:avLst/>
          </a:prstGeom>
          <a:solidFill>
            <a:srgbClr val="FFFF00">
              <a:alpha val="3999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ADC2E95-4638-47AE-8B53-BF2AD667730E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8294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Measuring Competency</a:t>
            </a:r>
          </a:p>
        </p:txBody>
      </p:sp>
      <p:sp>
        <p:nvSpPr>
          <p:cNvPr id="8294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		Individual Staff Responsibilities Log </a:t>
            </a:r>
            <a:r>
              <a:rPr lang="en-US" smtClean="0">
                <a:solidFill>
                  <a:srgbClr val="0099FF"/>
                </a:solidFill>
              </a:rPr>
              <a:t>	</a:t>
            </a:r>
            <a:r>
              <a:rPr lang="en-US" sz="2400" smtClean="0">
                <a:solidFill>
                  <a:srgbClr val="0099FF"/>
                </a:solidFill>
              </a:rPr>
              <a:t>(template)</a:t>
            </a:r>
            <a:endParaRPr lang="en-US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None/>
            </a:pPr>
            <a:endParaRPr lang="en-US" sz="200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2800" i="1" smtClean="0">
                <a:solidFill>
                  <a:srgbClr val="0070C0"/>
                </a:solidFill>
              </a:rPr>
              <a:t>With my signature, I affirm the above staff member is trained and qualified to perform the responsibilities I have assigned to him/her for this protocol.</a:t>
            </a:r>
          </a:p>
          <a:p>
            <a:pPr>
              <a:buFont typeface="Wingdings" pitchFamily="2" charset="2"/>
              <a:buNone/>
            </a:pPr>
            <a:endParaRPr lang="en-US" sz="240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rgbClr val="0070C0"/>
                </a:solidFill>
              </a:rPr>
              <a:t>Site PI Signature  	Site PI Printed Name	Date</a:t>
            </a:r>
          </a:p>
        </p:txBody>
      </p:sp>
      <p:sp>
        <p:nvSpPr>
          <p:cNvPr id="82949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BEF98BA-80C4-4C13-ACA1-635118A0005F}" type="slidenum">
              <a:rPr lang="en-US" sz="1200" b="0">
                <a:latin typeface="Arial Black" pitchFamily="34" charset="0"/>
              </a:rPr>
              <a:pPr algn="r"/>
              <a:t>33</a:t>
            </a:fld>
            <a:endParaRPr lang="en-US" sz="1200" b="0">
              <a:latin typeface="Arial Black" pitchFamily="34" charset="0"/>
            </a:endParaRPr>
          </a:p>
        </p:txBody>
      </p:sp>
      <p:cxnSp>
        <p:nvCxnSpPr>
          <p:cNvPr id="82950" name="Straight Connector 5"/>
          <p:cNvCxnSpPr>
            <a:cxnSpLocks noChangeShapeType="1"/>
          </p:cNvCxnSpPr>
          <p:nvPr/>
        </p:nvCxnSpPr>
        <p:spPr bwMode="auto">
          <a:xfrm>
            <a:off x="609600" y="5715000"/>
            <a:ext cx="2362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951" name="Straight Connector 6"/>
          <p:cNvCxnSpPr>
            <a:cxnSpLocks noChangeShapeType="1"/>
          </p:cNvCxnSpPr>
          <p:nvPr/>
        </p:nvCxnSpPr>
        <p:spPr bwMode="auto">
          <a:xfrm>
            <a:off x="3505200" y="5715000"/>
            <a:ext cx="2362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952" name="Straight Connector 7"/>
          <p:cNvCxnSpPr>
            <a:cxnSpLocks noChangeShapeType="1"/>
          </p:cNvCxnSpPr>
          <p:nvPr/>
        </p:nvCxnSpPr>
        <p:spPr bwMode="auto">
          <a:xfrm>
            <a:off x="6400800" y="5715000"/>
            <a:ext cx="23622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D8CC092-F880-42C0-91BE-B39262DD8EB5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r>
              <a:rPr lang="en-US" sz="4000" smtClean="0"/>
              <a:t>Options for Measuring Competency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305800" cy="4267200"/>
          </a:xfrm>
        </p:spPr>
        <p:txBody>
          <a:bodyPr/>
          <a:lstStyle/>
          <a:p>
            <a:r>
              <a:rPr lang="en-US" sz="2400" smtClean="0"/>
              <a:t>Devices for general sessions</a:t>
            </a:r>
          </a:p>
          <a:p>
            <a:pPr lvl="1"/>
            <a:r>
              <a:rPr lang="en-US" sz="2000" smtClean="0"/>
              <a:t>Immediate audience comprehension feedback (polls)</a:t>
            </a:r>
          </a:p>
          <a:p>
            <a:pPr lvl="2"/>
            <a:r>
              <a:rPr lang="en-US" sz="1800" smtClean="0"/>
              <a:t>Allows presenter to correct information on the spot</a:t>
            </a:r>
          </a:p>
          <a:p>
            <a:pPr lvl="1"/>
            <a:r>
              <a:rPr lang="en-US" sz="2000" smtClean="0"/>
              <a:t>Individualize comprehension assessment</a:t>
            </a:r>
          </a:p>
          <a:p>
            <a:r>
              <a:rPr lang="en-US" sz="2400" smtClean="0"/>
              <a:t>Checklists, observations, write-evaluation for specific intervention training</a:t>
            </a:r>
          </a:p>
          <a:p>
            <a:r>
              <a:rPr lang="en-US" sz="2400" smtClean="0"/>
              <a:t>Quizzes after presentations</a:t>
            </a:r>
          </a:p>
          <a:p>
            <a:r>
              <a:rPr lang="en-US" sz="2400" smtClean="0"/>
              <a:t>Quizzes based on MOP </a:t>
            </a:r>
            <a:r>
              <a:rPr lang="en-US" sz="1800" smtClean="0"/>
              <a:t>(survey monkey?)</a:t>
            </a:r>
          </a:p>
          <a:p>
            <a:r>
              <a:rPr lang="en-US" sz="2400" smtClean="0"/>
              <a:t>Randomized Participant walkthrough </a:t>
            </a:r>
          </a:p>
          <a:p>
            <a:r>
              <a:rPr lang="en-US" sz="2400" smtClean="0"/>
              <a:t>PI &amp; SC role in supervision </a:t>
            </a:r>
            <a:r>
              <a:rPr lang="en-US" sz="1800" smtClean="0"/>
              <a:t>(honor system) </a:t>
            </a:r>
            <a:endParaRPr lang="en-US" sz="2400" smtClean="0"/>
          </a:p>
          <a:p>
            <a:r>
              <a:rPr lang="en-US" sz="2400" smtClean="0"/>
              <a:t>QA monitor verification</a:t>
            </a:r>
          </a:p>
        </p:txBody>
      </p:sp>
      <p:sp>
        <p:nvSpPr>
          <p:cNvPr id="84996" name="Text Box 5"/>
          <p:cNvSpPr txBox="1">
            <a:spLocks noChangeArrowheads="1"/>
          </p:cNvSpPr>
          <p:nvPr/>
        </p:nvSpPr>
        <p:spPr bwMode="auto">
          <a:xfrm>
            <a:off x="7315200" y="58674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olidFill>
                  <a:srgbClr val="993300"/>
                </a:solidFill>
              </a:rPr>
              <a:t>What options work for you?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9169FE0-5297-478A-A17C-5CAE2399AB4E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r>
              <a:rPr lang="en-US" sz="4000" smtClean="0"/>
              <a:t>Training Completion Documentation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3886200" cy="4343400"/>
          </a:xfrm>
        </p:spPr>
        <p:txBody>
          <a:bodyPr/>
          <a:lstStyle/>
          <a:p>
            <a:r>
              <a:rPr lang="en-US" smtClean="0"/>
              <a:t>Local Training </a:t>
            </a:r>
          </a:p>
          <a:p>
            <a:endParaRPr lang="en-US" smtClean="0"/>
          </a:p>
          <a:p>
            <a:r>
              <a:rPr lang="en-US" smtClean="0"/>
              <a:t>Pre-Training</a:t>
            </a:r>
          </a:p>
          <a:p>
            <a:endParaRPr lang="en-US" smtClean="0"/>
          </a:p>
          <a:p>
            <a:r>
              <a:rPr lang="en-US" smtClean="0"/>
              <a:t>National Training</a:t>
            </a:r>
          </a:p>
          <a:p>
            <a:endParaRPr lang="en-US" smtClean="0"/>
          </a:p>
          <a:p>
            <a:r>
              <a:rPr lang="en-US" smtClean="0"/>
              <a:t>Post-Training</a:t>
            </a:r>
          </a:p>
        </p:txBody>
      </p:sp>
      <p:sp>
        <p:nvSpPr>
          <p:cNvPr id="87044" name="Right Arrow 3"/>
          <p:cNvSpPr>
            <a:spLocks noChangeArrowheads="1"/>
          </p:cNvSpPr>
          <p:nvPr/>
        </p:nvSpPr>
        <p:spPr bwMode="auto">
          <a:xfrm>
            <a:off x="4343400" y="2209800"/>
            <a:ext cx="914400" cy="422275"/>
          </a:xfrm>
          <a:prstGeom prst="rightArrow">
            <a:avLst>
              <a:gd name="adj1" fmla="val 50000"/>
              <a:gd name="adj2" fmla="val 50035"/>
            </a:avLst>
          </a:prstGeom>
          <a:solidFill>
            <a:srgbClr val="0099FF"/>
          </a:solidFill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486400" y="1905000"/>
            <a:ext cx="3352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0" kern="0" dirty="0">
                <a:latin typeface="+mn-lt"/>
              </a:rPr>
              <a:t>Regulatory Binder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0" kern="0" dirty="0">
                <a:latin typeface="+mn-lt"/>
              </a:rPr>
              <a:t>RTS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endParaRPr lang="en-US" sz="2400" b="0" kern="0" dirty="0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0" kern="0" dirty="0">
                <a:latin typeface="+mn-lt"/>
              </a:rPr>
              <a:t>Roll Call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0" kern="0" dirty="0">
                <a:latin typeface="+mn-lt"/>
              </a:rPr>
              <a:t>Attendance email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endParaRPr lang="en-US" sz="2400" b="0" kern="0" dirty="0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0" kern="0" dirty="0">
                <a:latin typeface="+mn-lt"/>
              </a:rPr>
              <a:t>Sign-in Sheet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endParaRPr lang="en-US" sz="2400" b="0" kern="0" dirty="0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0" kern="0" dirty="0">
                <a:latin typeface="+mn-lt"/>
              </a:rPr>
              <a:t>Roll Call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  <a:defRPr/>
            </a:pPr>
            <a:r>
              <a:rPr lang="en-US" sz="2400" b="0" kern="0" dirty="0">
                <a:latin typeface="+mn-lt"/>
              </a:rPr>
              <a:t>Attendance email</a:t>
            </a:r>
          </a:p>
        </p:txBody>
      </p:sp>
      <p:sp>
        <p:nvSpPr>
          <p:cNvPr id="87046" name="Right Arrow 5"/>
          <p:cNvSpPr>
            <a:spLocks noChangeArrowheads="1"/>
          </p:cNvSpPr>
          <p:nvPr/>
        </p:nvSpPr>
        <p:spPr bwMode="auto">
          <a:xfrm>
            <a:off x="4343400" y="3352800"/>
            <a:ext cx="914400" cy="422275"/>
          </a:xfrm>
          <a:prstGeom prst="rightArrow">
            <a:avLst>
              <a:gd name="adj1" fmla="val 50000"/>
              <a:gd name="adj2" fmla="val 50035"/>
            </a:avLst>
          </a:prstGeom>
          <a:solidFill>
            <a:srgbClr val="0099FF"/>
          </a:solidFill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  <p:sp>
        <p:nvSpPr>
          <p:cNvPr id="87047" name="Right Arrow 6"/>
          <p:cNvSpPr>
            <a:spLocks noChangeArrowheads="1"/>
          </p:cNvSpPr>
          <p:nvPr/>
        </p:nvSpPr>
        <p:spPr bwMode="auto">
          <a:xfrm>
            <a:off x="4343400" y="4495800"/>
            <a:ext cx="914400" cy="422275"/>
          </a:xfrm>
          <a:prstGeom prst="rightArrow">
            <a:avLst>
              <a:gd name="adj1" fmla="val 50000"/>
              <a:gd name="adj2" fmla="val 50035"/>
            </a:avLst>
          </a:prstGeom>
          <a:solidFill>
            <a:srgbClr val="0099FF"/>
          </a:solidFill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  <p:sp>
        <p:nvSpPr>
          <p:cNvPr id="87048" name="Right Arrow 7"/>
          <p:cNvSpPr>
            <a:spLocks noChangeArrowheads="1"/>
          </p:cNvSpPr>
          <p:nvPr/>
        </p:nvSpPr>
        <p:spPr bwMode="auto">
          <a:xfrm>
            <a:off x="4343400" y="5715000"/>
            <a:ext cx="914400" cy="422275"/>
          </a:xfrm>
          <a:prstGeom prst="rightArrow">
            <a:avLst>
              <a:gd name="adj1" fmla="val 50000"/>
              <a:gd name="adj2" fmla="val 50035"/>
            </a:avLst>
          </a:prstGeom>
          <a:solidFill>
            <a:srgbClr val="0099FF"/>
          </a:solidFill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F252A9A-C89F-4C74-9C3A-28CE4AC811AB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Staff Training Completion Log</a:t>
            </a:r>
            <a:endParaRPr lang="en-US" smtClean="0">
              <a:solidFill>
                <a:srgbClr val="FF0000"/>
              </a:solidFill>
            </a:endParaRP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267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Staff Training Completion Log </a:t>
            </a:r>
            <a:r>
              <a:rPr lang="en-US" sz="2400" smtClean="0">
                <a:solidFill>
                  <a:srgbClr val="0099FF"/>
                </a:solidFill>
              </a:rPr>
              <a:t>(template)</a:t>
            </a:r>
            <a:endParaRPr lang="en-US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None/>
            </a:pPr>
            <a:endParaRPr lang="en-US" sz="1400" smtClean="0"/>
          </a:p>
          <a:p>
            <a:pPr lvl="1"/>
            <a:r>
              <a:rPr lang="en-US" smtClean="0"/>
              <a:t>Created using the Training Matrix</a:t>
            </a:r>
          </a:p>
          <a:p>
            <a:pPr lvl="1"/>
            <a:r>
              <a:rPr lang="en-US" smtClean="0"/>
              <a:t>Each site has its own tab</a:t>
            </a:r>
          </a:p>
          <a:p>
            <a:pPr lvl="2"/>
            <a:r>
              <a:rPr lang="en-US" smtClean="0"/>
              <a:t>Site staff (name and role)</a:t>
            </a:r>
          </a:p>
          <a:p>
            <a:pPr lvl="2"/>
            <a:r>
              <a:rPr lang="en-US" smtClean="0"/>
              <a:t>Node staff (name and role)</a:t>
            </a:r>
          </a:p>
          <a:p>
            <a:pPr lvl="1"/>
            <a:r>
              <a:rPr lang="en-US" smtClean="0"/>
              <a:t>Completion marks</a:t>
            </a:r>
          </a:p>
          <a:p>
            <a:pPr lvl="2"/>
            <a:r>
              <a:rPr lang="en-US" smtClean="0"/>
              <a:t>Check marks</a:t>
            </a:r>
          </a:p>
          <a:p>
            <a:pPr lvl="2"/>
            <a:r>
              <a:rPr lang="en-US" smtClean="0"/>
              <a:t>Date of completion</a:t>
            </a:r>
          </a:p>
        </p:txBody>
      </p:sp>
      <p:sp>
        <p:nvSpPr>
          <p:cNvPr id="89092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B588303-0FC6-4C2E-B975-4DA85261101E}" type="slidenum">
              <a:rPr lang="en-US" sz="1200" b="0">
                <a:latin typeface="Arial Black" pitchFamily="34" charset="0"/>
              </a:rPr>
              <a:pPr algn="r"/>
              <a:t>36</a:t>
            </a:fld>
            <a:endParaRPr lang="en-US" sz="1200" b="0">
              <a:latin typeface="Arial Black" pitchFamily="34" charset="0"/>
            </a:endParaRPr>
          </a:p>
        </p:txBody>
      </p:sp>
      <p:sp>
        <p:nvSpPr>
          <p:cNvPr id="89093" name="Rectangle 6"/>
          <p:cNvSpPr>
            <a:spLocks noChangeArrowheads="1"/>
          </p:cNvSpPr>
          <p:nvPr/>
        </p:nvSpPr>
        <p:spPr bwMode="auto">
          <a:xfrm>
            <a:off x="6248400" y="5715000"/>
            <a:ext cx="2514600" cy="685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b="0"/>
              <a:t>Show the Project Aware STCL</a:t>
            </a:r>
          </a:p>
        </p:txBody>
      </p:sp>
      <p:sp>
        <p:nvSpPr>
          <p:cNvPr id="89094" name="Sun 4"/>
          <p:cNvSpPr>
            <a:spLocks noChangeArrowheads="1"/>
          </p:cNvSpPr>
          <p:nvPr/>
        </p:nvSpPr>
        <p:spPr bwMode="auto">
          <a:xfrm>
            <a:off x="8458200" y="1752600"/>
            <a:ext cx="685800" cy="6096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8BD2C76-39A0-4834-93CB-2DA8D4FE7FF7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Staff Training Completion Log</a:t>
            </a:r>
            <a:endParaRPr lang="en-US" smtClean="0">
              <a:solidFill>
                <a:srgbClr val="FF0000"/>
              </a:solidFill>
            </a:endParaRP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05800" cy="4267200"/>
          </a:xfrm>
        </p:spPr>
        <p:txBody>
          <a:bodyPr/>
          <a:lstStyle/>
          <a:p>
            <a:r>
              <a:rPr lang="en-US" smtClean="0"/>
              <a:t>Uses of Staff Training Completion Log </a:t>
            </a:r>
          </a:p>
          <a:p>
            <a:pPr lvl="1"/>
            <a:r>
              <a:rPr lang="en-US" smtClean="0"/>
              <a:t>Site Coordinator uses it to monitor and document site staff training</a:t>
            </a:r>
          </a:p>
          <a:p>
            <a:pPr lvl="1"/>
            <a:r>
              <a:rPr lang="en-US" smtClean="0"/>
              <a:t>Serves as evidence of training in the site Regulatory Binder </a:t>
            </a:r>
          </a:p>
          <a:p>
            <a:pPr lvl="1"/>
            <a:r>
              <a:rPr lang="en-US" smtClean="0"/>
              <a:t>QA monitors can easily review</a:t>
            </a:r>
          </a:p>
          <a:p>
            <a:pPr lvl="1"/>
            <a:r>
              <a:rPr lang="en-US" smtClean="0"/>
              <a:t>Lead Team monitors overall training of staff</a:t>
            </a:r>
          </a:p>
          <a:p>
            <a:pPr lvl="1"/>
            <a:r>
              <a:rPr lang="en-US" smtClean="0"/>
              <a:t>Cost-Analysis studies may use it to analyze amount and time of training</a:t>
            </a:r>
          </a:p>
        </p:txBody>
      </p:sp>
      <p:sp>
        <p:nvSpPr>
          <p:cNvPr id="91140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EC1BBD-DFDC-442A-872C-288668ED8D17}" type="slidenum">
              <a:rPr lang="en-US" sz="1200" b="0">
                <a:latin typeface="Arial Black" pitchFamily="34" charset="0"/>
              </a:rPr>
              <a:pPr algn="r"/>
              <a:t>37</a:t>
            </a:fld>
            <a:endParaRPr lang="en-US" sz="1200" b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4251867-0219-4F57-A49C-E19224AC0668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Evidence of Training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4648200"/>
          </a:xfrm>
        </p:spPr>
        <p:txBody>
          <a:bodyPr/>
          <a:lstStyle/>
          <a:p>
            <a:r>
              <a:rPr lang="en-US" sz="2800" smtClean="0"/>
              <a:t>Staff Training Completion Log</a:t>
            </a:r>
          </a:p>
          <a:p>
            <a:r>
              <a:rPr lang="en-US" sz="2800" smtClean="0"/>
              <a:t>Regulatory binder &amp; RTS </a:t>
            </a:r>
            <a:r>
              <a:rPr lang="en-US" sz="1400" smtClean="0">
                <a:solidFill>
                  <a:srgbClr val="0099FF"/>
                </a:solidFill>
              </a:rPr>
              <a:t>(Regulatory Tracking System EMMES)</a:t>
            </a:r>
            <a:endParaRPr lang="en-US" smtClean="0">
              <a:solidFill>
                <a:srgbClr val="0099FF"/>
              </a:solidFill>
            </a:endParaRPr>
          </a:p>
          <a:p>
            <a:pPr lvl="2"/>
            <a:r>
              <a:rPr lang="en-US" smtClean="0"/>
              <a:t>CV’s for e/ investigator listed on the</a:t>
            </a:r>
          </a:p>
          <a:p>
            <a:pPr lvl="2"/>
            <a:r>
              <a:rPr lang="en-US" smtClean="0"/>
              <a:t>Appropriate licenses for e/investigator listed IA</a:t>
            </a:r>
          </a:p>
          <a:p>
            <a:pPr lvl="2"/>
            <a:r>
              <a:rPr lang="en-US" smtClean="0"/>
              <a:t>Certification of Human Subject Protection (HSP)</a:t>
            </a:r>
          </a:p>
          <a:p>
            <a:pPr lvl="2"/>
            <a:r>
              <a:rPr lang="en-US" smtClean="0"/>
              <a:t>Individual Staff Responsibility Log *</a:t>
            </a:r>
          </a:p>
          <a:p>
            <a:pPr lvl="2"/>
            <a:r>
              <a:rPr lang="en-US" smtClean="0"/>
              <a:t>Signature Sheet &amp; Delegation of Responsibility Log (keep updated) *</a:t>
            </a:r>
          </a:p>
          <a:p>
            <a:r>
              <a:rPr lang="en-US" sz="2800" smtClean="0"/>
              <a:t>Access to data capturing systems (EDC)</a:t>
            </a:r>
          </a:p>
          <a:p>
            <a:pPr lvl="2"/>
            <a:r>
              <a:rPr lang="en-US" smtClean="0"/>
              <a:t> Electronic signature form </a:t>
            </a:r>
            <a:r>
              <a:rPr lang="en-US" sz="1600" smtClean="0"/>
              <a:t>(designed by individual vendor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4E7B241-E213-42CE-B85E-8BF34108403B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Staff Training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05800" cy="4267200"/>
          </a:xfrm>
        </p:spPr>
        <p:txBody>
          <a:bodyPr/>
          <a:lstStyle/>
          <a:p>
            <a:r>
              <a:rPr lang="en-US" sz="2800" smtClean="0"/>
              <a:t>Staff hired as addition or replacement after the national training</a:t>
            </a:r>
          </a:p>
          <a:p>
            <a:r>
              <a:rPr lang="en-US" sz="2800" smtClean="0"/>
              <a:t>Site Coordinator oversees training:</a:t>
            </a:r>
          </a:p>
          <a:p>
            <a:pPr lvl="1"/>
            <a:r>
              <a:rPr lang="en-US" smtClean="0"/>
              <a:t> Follows the training plan</a:t>
            </a:r>
          </a:p>
          <a:p>
            <a:pPr lvl="1"/>
            <a:r>
              <a:rPr lang="en-US" smtClean="0"/>
              <a:t> Uses the training matrix</a:t>
            </a:r>
          </a:p>
          <a:p>
            <a:pPr lvl="1"/>
            <a:r>
              <a:rPr lang="en-US" smtClean="0"/>
              <a:t> Updates Staff Training Completion Log</a:t>
            </a:r>
          </a:p>
          <a:p>
            <a:r>
              <a:rPr lang="en-US" smtClean="0"/>
              <a:t>Use of a site “master trainer” for specific training needs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F4F3643-40AE-4794-908C-0E511627B38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3554" name="Rectangle 3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Transferring Skills Process</a:t>
            </a:r>
          </a:p>
        </p:txBody>
      </p:sp>
      <p:sp>
        <p:nvSpPr>
          <p:cNvPr id="23555" name="Text Box 48"/>
          <p:cNvSpPr txBox="1">
            <a:spLocks noChangeArrowheads="1"/>
          </p:cNvSpPr>
          <p:nvPr/>
        </p:nvSpPr>
        <p:spPr bwMode="auto">
          <a:xfrm>
            <a:off x="838200" y="4114800"/>
            <a:ext cx="1905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chemeClr val="bg2"/>
                </a:solidFill>
              </a:rPr>
              <a:t>Feedback System</a:t>
            </a:r>
          </a:p>
        </p:txBody>
      </p:sp>
      <p:sp>
        <p:nvSpPr>
          <p:cNvPr id="23556" name="Text Box 42"/>
          <p:cNvSpPr txBox="1">
            <a:spLocks noChangeArrowheads="1"/>
          </p:cNvSpPr>
          <p:nvPr/>
        </p:nvSpPr>
        <p:spPr bwMode="auto">
          <a:xfrm>
            <a:off x="3886200" y="20574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2"/>
                </a:solidFill>
              </a:rPr>
              <a:t>Trainer</a:t>
            </a:r>
          </a:p>
        </p:txBody>
      </p:sp>
      <p:sp>
        <p:nvSpPr>
          <p:cNvPr id="23557" name="Text Box 44"/>
          <p:cNvSpPr txBox="1">
            <a:spLocks noChangeArrowheads="1"/>
          </p:cNvSpPr>
          <p:nvPr/>
        </p:nvSpPr>
        <p:spPr bwMode="auto">
          <a:xfrm>
            <a:off x="6019800" y="4810125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2"/>
                </a:solidFill>
              </a:rPr>
              <a:t>Trainee</a:t>
            </a:r>
          </a:p>
        </p:txBody>
      </p:sp>
      <p:pic>
        <p:nvPicPr>
          <p:cNvPr id="23558" name="Picture 2" descr="C:\Documents and Settings\rverdeja\Local Settings\Temporary Internet Files\Content.IE5\0JAXMH8Z\MC910216308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874733">
            <a:off x="2819400" y="2438400"/>
            <a:ext cx="3271838" cy="367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E11DD39-1A4F-47F6-A15A-2B1D986711FE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Wrapping up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267200"/>
          </a:xfrm>
        </p:spPr>
        <p:txBody>
          <a:bodyPr/>
          <a:lstStyle/>
          <a:p>
            <a:r>
              <a:rPr lang="en-US" sz="2800" smtClean="0"/>
              <a:t>Training is an ongoing process</a:t>
            </a:r>
          </a:p>
          <a:p>
            <a:pPr lvl="2"/>
            <a:r>
              <a:rPr lang="en-US" sz="2000" smtClean="0"/>
              <a:t> Feedback system</a:t>
            </a:r>
          </a:p>
          <a:p>
            <a:r>
              <a:rPr lang="en-US" sz="2800" smtClean="0"/>
              <a:t>Need for solid structure and foundation </a:t>
            </a:r>
          </a:p>
          <a:p>
            <a:pPr lvl="2"/>
            <a:r>
              <a:rPr lang="en-US" sz="2000" smtClean="0"/>
              <a:t> Plan</a:t>
            </a:r>
          </a:p>
          <a:p>
            <a:pPr lvl="2"/>
            <a:r>
              <a:rPr lang="en-US" sz="2000" smtClean="0"/>
              <a:t> Matrix</a:t>
            </a:r>
          </a:p>
          <a:p>
            <a:r>
              <a:rPr lang="en-US" sz="2800" smtClean="0"/>
              <a:t>System for measuring competency</a:t>
            </a:r>
          </a:p>
          <a:p>
            <a:r>
              <a:rPr lang="en-US" sz="2800" smtClean="0"/>
              <a:t>Tracking training documentation</a:t>
            </a:r>
          </a:p>
          <a:p>
            <a:r>
              <a:rPr lang="en-US" sz="2800" b="0" smtClean="0">
                <a:solidFill>
                  <a:srgbClr val="0099FF"/>
                </a:solidFill>
              </a:rPr>
              <a:t>Patience !</a:t>
            </a:r>
          </a:p>
          <a:p>
            <a:r>
              <a:rPr lang="en-US" sz="2800" smtClean="0">
                <a:solidFill>
                  <a:srgbClr val="000036"/>
                </a:solidFill>
              </a:rPr>
              <a:t>Tools </a:t>
            </a:r>
            <a:r>
              <a:rPr lang="en-US" sz="2800" smtClean="0">
                <a:solidFill>
                  <a:srgbClr val="000036"/>
                </a:solidFill>
                <a:sym typeface="Wingdings" pitchFamily="2" charset="2"/>
              </a:rPr>
              <a:t> see next page</a:t>
            </a:r>
            <a:endParaRPr lang="en-US" sz="2800" smtClean="0">
              <a:solidFill>
                <a:srgbClr val="000036"/>
              </a:solidFill>
            </a:endParaRPr>
          </a:p>
          <a:p>
            <a:endParaRPr lang="en-US" smtClean="0"/>
          </a:p>
        </p:txBody>
      </p:sp>
      <p:sp>
        <p:nvSpPr>
          <p:cNvPr id="97284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D1ED00A-72E9-44F1-9760-9E5F93D03EFC}" type="slidenum">
              <a:rPr lang="en-US" sz="1200" b="0">
                <a:latin typeface="Arial Black" pitchFamily="34" charset="0"/>
              </a:rPr>
              <a:pPr algn="r"/>
              <a:t>40</a:t>
            </a:fld>
            <a:endParaRPr lang="en-US" sz="1200" b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C18FCC5-88FE-44F7-9678-2268789E3839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Template Tool Box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534400" cy="4267200"/>
          </a:xfrm>
        </p:spPr>
        <p:txBody>
          <a:bodyPr/>
          <a:lstStyle/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smtClean="0"/>
              <a:t>Site Roles &amp; Responsibilities </a:t>
            </a:r>
            <a:r>
              <a:rPr lang="en-US" sz="2400" smtClean="0">
                <a:solidFill>
                  <a:srgbClr val="0099FF"/>
                </a:solidFill>
              </a:rPr>
              <a:t>—Template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smtClean="0"/>
              <a:t>Training Plan </a:t>
            </a:r>
            <a:r>
              <a:rPr lang="en-US" sz="2400" smtClean="0">
                <a:solidFill>
                  <a:srgbClr val="0099FF"/>
                </a:solidFill>
              </a:rPr>
              <a:t>— Sample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smtClean="0"/>
              <a:t>Training Matrix </a:t>
            </a:r>
            <a:r>
              <a:rPr lang="en-US" sz="2400" smtClean="0">
                <a:solidFill>
                  <a:srgbClr val="0099FF"/>
                </a:solidFill>
              </a:rPr>
              <a:t>— Sample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smtClean="0"/>
              <a:t>Individual Staff Responsibilities Log </a:t>
            </a:r>
            <a:r>
              <a:rPr lang="en-US" sz="2400" smtClean="0">
                <a:solidFill>
                  <a:srgbClr val="0099FF"/>
                </a:solidFill>
              </a:rPr>
              <a:t>— Sample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US" sz="2800" smtClean="0"/>
              <a:t>Staff Training Completion Log </a:t>
            </a:r>
            <a:r>
              <a:rPr lang="en-US" sz="2400" smtClean="0">
                <a:solidFill>
                  <a:srgbClr val="0099FF"/>
                </a:solidFill>
              </a:rPr>
              <a:t>— </a:t>
            </a:r>
            <a:r>
              <a:rPr lang="en-US" sz="2400" smtClean="0">
                <a:solidFill>
                  <a:srgbClr val="993300"/>
                </a:solidFill>
              </a:rPr>
              <a:t>2</a:t>
            </a:r>
            <a:r>
              <a:rPr lang="en-US" sz="2400" smtClean="0">
                <a:solidFill>
                  <a:srgbClr val="0099FF"/>
                </a:solidFill>
              </a:rPr>
              <a:t> Templates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29ACA83-A565-4063-A540-0BDE919C93B3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101378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3455A57-B856-480C-9924-2A0196B7C6AA}" type="slidenum">
              <a:rPr lang="en-US" sz="1200" b="0">
                <a:latin typeface="Arial Black" pitchFamily="34" charset="0"/>
              </a:rPr>
              <a:pPr algn="r"/>
              <a:t>42</a:t>
            </a:fld>
            <a:endParaRPr lang="en-US" sz="1200" b="0">
              <a:latin typeface="Arial Black" pitchFamily="34" charset="0"/>
            </a:endParaRPr>
          </a:p>
        </p:txBody>
      </p:sp>
      <p:sp>
        <p:nvSpPr>
          <p:cNvPr id="90131" name="Title 1"/>
          <p:cNvSpPr>
            <a:spLocks/>
          </p:cNvSpPr>
          <p:nvPr/>
        </p:nvSpPr>
        <p:spPr bwMode="auto">
          <a:xfrm>
            <a:off x="0" y="1295400"/>
            <a:ext cx="9144000" cy="1752600"/>
          </a:xfrm>
          <a:prstGeom prst="rect">
            <a:avLst/>
          </a:prstGeom>
          <a:solidFill>
            <a:srgbClr val="FFCC66"/>
          </a:solidFill>
          <a:ln w="76200">
            <a:solidFill>
              <a:srgbClr val="99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7200">
                <a:solidFill>
                  <a:srgbClr val="00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ench Script MT" pitchFamily="66" charset="0"/>
              </a:rPr>
              <a:t>Any Questions or Comments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0" y="3087688"/>
            <a:ext cx="1676400" cy="3733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3900" dirty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9F81983-2994-423B-A173-3F9C4EBD8ADB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103426" name="Title 1"/>
          <p:cNvSpPr>
            <a:spLocks/>
          </p:cNvSpPr>
          <p:nvPr/>
        </p:nvSpPr>
        <p:spPr bwMode="auto">
          <a:xfrm>
            <a:off x="685800" y="3048000"/>
            <a:ext cx="7924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7200" b="0">
              <a:solidFill>
                <a:srgbClr val="0099FF"/>
              </a:solidFill>
            </a:endParaRPr>
          </a:p>
        </p:txBody>
      </p:sp>
      <p:sp>
        <p:nvSpPr>
          <p:cNvPr id="108549" name="Title 1"/>
          <p:cNvSpPr>
            <a:spLocks/>
          </p:cNvSpPr>
          <p:nvPr/>
        </p:nvSpPr>
        <p:spPr bwMode="auto">
          <a:xfrm>
            <a:off x="0" y="1295400"/>
            <a:ext cx="9144000" cy="1752600"/>
          </a:xfrm>
          <a:prstGeom prst="rect">
            <a:avLst/>
          </a:prstGeom>
          <a:solidFill>
            <a:srgbClr val="FFCC66"/>
          </a:solidFill>
          <a:ln w="76200">
            <a:solidFill>
              <a:srgbClr val="993300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7200">
                <a:solidFill>
                  <a:srgbClr val="00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ench Script MT" pitchFamily="66" charset="0"/>
              </a:rPr>
              <a:t>Thank You</a:t>
            </a:r>
          </a:p>
        </p:txBody>
      </p:sp>
      <p:sp>
        <p:nvSpPr>
          <p:cNvPr id="103428" name="Text Box 5"/>
          <p:cNvSpPr txBox="1">
            <a:spLocks noChangeArrowheads="1"/>
          </p:cNvSpPr>
          <p:nvPr/>
        </p:nvSpPr>
        <p:spPr bwMode="auto">
          <a:xfrm>
            <a:off x="1714500" y="3733800"/>
            <a:ext cx="57150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>
                <a:solidFill>
                  <a:srgbClr val="0099FF"/>
                </a:solidFill>
              </a:rPr>
              <a:t>Rosa E. Verdeja, M.Ed.</a:t>
            </a:r>
            <a:endParaRPr lang="en-US">
              <a:solidFill>
                <a:srgbClr val="0099FF"/>
              </a:solidFill>
            </a:endParaRPr>
          </a:p>
          <a:p>
            <a:pPr algn="ctr"/>
            <a:r>
              <a:rPr lang="en-US"/>
              <a:t>National Protocol Implementation</a:t>
            </a:r>
          </a:p>
          <a:p>
            <a:pPr algn="ctr"/>
            <a:r>
              <a:rPr lang="en-US"/>
              <a:t>CTN 0032 and Project Aware</a:t>
            </a:r>
          </a:p>
          <a:p>
            <a:pPr algn="ctr"/>
            <a:r>
              <a:rPr lang="en-US"/>
              <a:t>Dept of Epidemiology &amp; Public Health</a:t>
            </a:r>
          </a:p>
          <a:p>
            <a:pPr algn="ctr"/>
            <a:r>
              <a:rPr lang="en-US"/>
              <a:t>University of Miami Miller School of Medicine</a:t>
            </a:r>
          </a:p>
          <a:p>
            <a:pPr algn="ctr"/>
            <a:r>
              <a:rPr lang="en-US"/>
              <a:t>CRB Room 1028, </a:t>
            </a:r>
            <a:br>
              <a:rPr lang="en-US"/>
            </a:br>
            <a:r>
              <a:rPr lang="en-US">
                <a:solidFill>
                  <a:srgbClr val="0099FF"/>
                </a:solidFill>
              </a:rPr>
              <a:t>Tel: 305-243-8028 </a:t>
            </a:r>
            <a:endParaRPr lang="en-US">
              <a:solidFill>
                <a:srgbClr val="0099FF"/>
              </a:solidFill>
              <a:hlinkClick r:id="rId3" tooltip="blocked::mailto:Rverdeja@med.miami.edu"/>
            </a:endParaRPr>
          </a:p>
          <a:p>
            <a:pPr algn="ctr"/>
            <a:r>
              <a:rPr lang="en-US">
                <a:solidFill>
                  <a:srgbClr val="0099FF"/>
                </a:solidFill>
                <a:hlinkClick r:id="rId3" tooltip="blocked::mailto:Rverdeja@med.miami.edu"/>
              </a:rPr>
              <a:t>Rverdeja@med.miami.edu</a:t>
            </a:r>
            <a:endParaRPr lang="en-US">
              <a:solidFill>
                <a:srgbClr val="00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1249363"/>
          </a:xfrm>
        </p:spPr>
        <p:txBody>
          <a:bodyPr/>
          <a:lstStyle/>
          <a:p>
            <a:r>
              <a:rPr lang="en-US" sz="3000" b="1" i="1" smtClean="0">
                <a:solidFill>
                  <a:srgbClr val="A50021"/>
                </a:solidFill>
                <a:latin typeface="Times New Roman" pitchFamily="18" charset="0"/>
              </a:rPr>
              <a:t>      Clinical Trials Network ∙ Dissemination Library</a:t>
            </a:r>
          </a:p>
        </p:txBody>
      </p:sp>
      <p:sp>
        <p:nvSpPr>
          <p:cNvPr id="105474" name="Rectangle 4"/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solidFill>
            <a:srgbClr val="004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chemeClr val="bg1"/>
                </a:solidFill>
                <a:latin typeface="Verdana" pitchFamily="34" charset="0"/>
              </a:rPr>
              <a:t>  </a:t>
            </a:r>
            <a:r>
              <a:rPr lang="en-US" sz="2400" b="0">
                <a:solidFill>
                  <a:schemeClr val="bg1"/>
                </a:solidFill>
                <a:latin typeface="Verdana" pitchFamily="34" charset="0"/>
              </a:rPr>
              <a:t>National</a:t>
            </a:r>
            <a:r>
              <a:rPr lang="en-US" sz="240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b="0">
                <a:solidFill>
                  <a:schemeClr val="bg1"/>
                </a:solidFill>
                <a:latin typeface="Verdana" pitchFamily="34" charset="0"/>
              </a:rPr>
              <a:t>Drug</a:t>
            </a:r>
            <a:r>
              <a:rPr lang="en-US" sz="240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b="0">
                <a:solidFill>
                  <a:schemeClr val="bg1"/>
                </a:solidFill>
                <a:latin typeface="Verdana" pitchFamily="34" charset="0"/>
              </a:rPr>
              <a:t>Abuse</a:t>
            </a:r>
            <a:r>
              <a:rPr lang="en-US" sz="240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b="0">
                <a:solidFill>
                  <a:schemeClr val="bg1"/>
                </a:solidFill>
                <a:latin typeface="Verdana" pitchFamily="34" charset="0"/>
              </a:rPr>
              <a:t>Treatment</a:t>
            </a:r>
          </a:p>
        </p:txBody>
      </p:sp>
      <p:sp>
        <p:nvSpPr>
          <p:cNvPr id="105475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152400"/>
          </a:xfrm>
          <a:prstGeom prst="rect">
            <a:avLst/>
          </a:prstGeom>
          <a:solidFill>
            <a:srgbClr val="C0C0C0"/>
          </a:solidFill>
          <a:ln w="9525">
            <a:solidFill>
              <a:srgbClr val="00408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/>
          </a:p>
        </p:txBody>
      </p:sp>
      <p:sp>
        <p:nvSpPr>
          <p:cNvPr id="105476" name="Text Box 6"/>
          <p:cNvSpPr txBox="1">
            <a:spLocks noChangeArrowheads="1"/>
          </p:cNvSpPr>
          <p:nvPr/>
        </p:nvSpPr>
        <p:spPr bwMode="auto">
          <a:xfrm>
            <a:off x="1390650" y="1676400"/>
            <a:ext cx="6858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>
                <a:latin typeface="Verdana" pitchFamily="34" charset="0"/>
              </a:rPr>
              <a:t>A copy of this presentation will be available electronically after the meeting from:</a:t>
            </a:r>
            <a:r>
              <a:rPr lang="en-US" sz="4000" b="0">
                <a:latin typeface="Verdana" pitchFamily="34" charset="0"/>
              </a:rPr>
              <a:t> </a:t>
            </a:r>
          </a:p>
        </p:txBody>
      </p:sp>
      <p:sp>
        <p:nvSpPr>
          <p:cNvPr id="105477" name="Text Box 7"/>
          <p:cNvSpPr txBox="1">
            <a:spLocks noChangeArrowheads="1"/>
          </p:cNvSpPr>
          <p:nvPr/>
        </p:nvSpPr>
        <p:spPr bwMode="auto">
          <a:xfrm>
            <a:off x="1619250" y="3668713"/>
            <a:ext cx="6400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0">
                <a:solidFill>
                  <a:srgbClr val="004080"/>
                </a:solidFill>
              </a:rPr>
              <a:t>http://ctndisseminationlibrary.org</a:t>
            </a:r>
            <a:endParaRPr lang="en-US" sz="3200" b="0"/>
          </a:p>
        </p:txBody>
      </p:sp>
      <p:sp>
        <p:nvSpPr>
          <p:cNvPr id="105478" name="Text Box 8"/>
          <p:cNvSpPr txBox="1">
            <a:spLocks noChangeArrowheads="1"/>
          </p:cNvSpPr>
          <p:nvPr/>
        </p:nvSpPr>
        <p:spPr bwMode="auto">
          <a:xfrm>
            <a:off x="1085850" y="2733675"/>
            <a:ext cx="746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0">
                <a:latin typeface="Verdana" pitchFamily="34" charset="0"/>
              </a:rPr>
              <a:t>CTN Dissemination Library</a:t>
            </a:r>
          </a:p>
        </p:txBody>
      </p:sp>
      <p:sp>
        <p:nvSpPr>
          <p:cNvPr id="105479" name="Text Box 9"/>
          <p:cNvSpPr txBox="1">
            <a:spLocks noChangeArrowheads="1"/>
          </p:cNvSpPr>
          <p:nvPr/>
        </p:nvSpPr>
        <p:spPr bwMode="auto">
          <a:xfrm>
            <a:off x="1619250" y="60198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0">
                <a:solidFill>
                  <a:srgbClr val="004080"/>
                </a:solidFill>
              </a:rPr>
              <a:t>https://livelink.nida.nih.gov</a:t>
            </a:r>
          </a:p>
        </p:txBody>
      </p:sp>
      <p:sp>
        <p:nvSpPr>
          <p:cNvPr id="105480" name="Text Box 10"/>
          <p:cNvSpPr txBox="1">
            <a:spLocks noChangeArrowheads="1"/>
          </p:cNvSpPr>
          <p:nvPr/>
        </p:nvSpPr>
        <p:spPr bwMode="auto">
          <a:xfrm>
            <a:off x="1085850" y="5083175"/>
            <a:ext cx="746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0">
                <a:latin typeface="Verdana" pitchFamily="34" charset="0"/>
              </a:rPr>
              <a:t>NIDA Livelink</a:t>
            </a:r>
          </a:p>
        </p:txBody>
      </p:sp>
      <p:sp>
        <p:nvSpPr>
          <p:cNvPr id="105481" name="Rectangle 11"/>
          <p:cNvSpPr>
            <a:spLocks noChangeArrowheads="1"/>
          </p:cNvSpPr>
          <p:nvPr/>
        </p:nvSpPr>
        <p:spPr bwMode="auto">
          <a:xfrm>
            <a:off x="4524375" y="44831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and</a:t>
            </a:r>
          </a:p>
        </p:txBody>
      </p:sp>
      <p:pic>
        <p:nvPicPr>
          <p:cNvPr id="105482" name="Picture 17" descr="Untitled-1 copy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316038"/>
            <a:ext cx="1296988" cy="893762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A7147CA-BBF0-427B-8764-DA5BB95296A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Transferring the Skills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336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The Trainer:</a:t>
            </a:r>
          </a:p>
          <a:p>
            <a:pPr lvl="1"/>
            <a:r>
              <a:rPr lang="en-US" sz="2400" smtClean="0"/>
              <a:t>Plans the training</a:t>
            </a:r>
          </a:p>
          <a:p>
            <a:pPr lvl="1"/>
            <a:r>
              <a:rPr lang="en-US" sz="2400" smtClean="0"/>
              <a:t>Identifies subject matter experts</a:t>
            </a:r>
          </a:p>
          <a:p>
            <a:pPr lvl="1"/>
            <a:r>
              <a:rPr lang="en-US" sz="2400" smtClean="0"/>
              <a:t>Develops written reference materials</a:t>
            </a:r>
            <a:br>
              <a:rPr lang="en-US" sz="2400" smtClean="0"/>
            </a:br>
            <a:r>
              <a:rPr lang="en-US" sz="2400" smtClean="0"/>
              <a:t>(&amp; updates)</a:t>
            </a:r>
          </a:p>
          <a:p>
            <a:pPr lvl="1"/>
            <a:r>
              <a:rPr lang="en-US" sz="2400" smtClean="0"/>
              <a:t>Implements a Model-Practice-Feedback system</a:t>
            </a:r>
          </a:p>
          <a:p>
            <a:pPr lvl="1"/>
            <a:r>
              <a:rPr lang="en-US" sz="2400" smtClean="0"/>
              <a:t>Tracks overall training completion</a:t>
            </a:r>
          </a:p>
          <a:p>
            <a:pPr lvl="1"/>
            <a:r>
              <a:rPr lang="en-US" sz="2400" b="1" smtClean="0"/>
              <a:t>Needs Patience!</a:t>
            </a:r>
            <a:endParaRPr lang="en-US" sz="2400" smtClean="0"/>
          </a:p>
        </p:txBody>
      </p:sp>
      <p:pic>
        <p:nvPicPr>
          <p:cNvPr id="25604" name="Picture 2" descr="C:\Documents and Settings\rverdeja\Local Settings\Temporary Internet Files\Content.IE5\0JAXMH8Z\MC910216308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860000">
            <a:off x="6781800" y="1828800"/>
            <a:ext cx="1951038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5FB624C-1B7A-4E92-B534-A90F717C368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Applying the Skills</a:t>
            </a:r>
          </a:p>
        </p:txBody>
      </p:sp>
      <p:sp>
        <p:nvSpPr>
          <p:cNvPr id="27651" name="Rectangle 16"/>
          <p:cNvSpPr>
            <a:spLocks noChangeArrowheads="1"/>
          </p:cNvSpPr>
          <p:nvPr/>
        </p:nvSpPr>
        <p:spPr bwMode="auto">
          <a:xfrm>
            <a:off x="457200" y="2133600"/>
            <a:ext cx="8305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</a:pPr>
            <a:r>
              <a:rPr lang="en-US" sz="2800">
                <a:solidFill>
                  <a:schemeClr val="bg2"/>
                </a:solidFill>
              </a:rPr>
              <a:t>The Trainee: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400" b="0"/>
              <a:t>Knowledge transfer and ownership</a:t>
            </a:r>
          </a:p>
          <a:p>
            <a:pPr marL="1143000" lvl="2" indent="-2286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</a:pPr>
            <a:r>
              <a:rPr lang="en-US" sz="2000" b="0"/>
              <a:t>Develops local SOPs</a:t>
            </a:r>
          </a:p>
          <a:p>
            <a:pPr marL="1143000" lvl="2" indent="-2286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</a:pPr>
            <a:r>
              <a:rPr lang="en-US" sz="2000" b="0"/>
              <a:t>Practices </a:t>
            </a:r>
          </a:p>
          <a:p>
            <a:pPr marL="1600200" lvl="3" indent="-228600" eaLnBrk="0" hangingPunct="0"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b="0"/>
              <a:t>Role play</a:t>
            </a:r>
          </a:p>
          <a:p>
            <a:pPr marL="1600200" lvl="3" indent="-228600" eaLnBrk="0" hangingPunct="0"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b="0"/>
              <a:t>Audio-recordings</a:t>
            </a:r>
          </a:p>
          <a:p>
            <a:pPr marL="1600200" lvl="3" indent="-228600" eaLnBrk="0" hangingPunct="0"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b="0"/>
              <a:t>Standardized participant walk-through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400" b="0"/>
              <a:t>Performance </a:t>
            </a:r>
          </a:p>
          <a:p>
            <a:pPr marL="1143000" lvl="2" indent="-2286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</a:pPr>
            <a:r>
              <a:rPr lang="en-US" sz="2000" b="0"/>
              <a:t> Applies knowledge in real time</a:t>
            </a:r>
          </a:p>
        </p:txBody>
      </p:sp>
      <p:pic>
        <p:nvPicPr>
          <p:cNvPr id="27652" name="Picture 2" descr="C:\Documents and Settings\rverdeja\Local Settings\Temporary Internet Files\Content.IE5\0JAXMH8Z\MC910216308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860000">
            <a:off x="6781800" y="1828800"/>
            <a:ext cx="1951038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C3F8310-D8B4-45C9-92EC-6ED18DC1BB0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Feedback Systems</a:t>
            </a:r>
          </a:p>
        </p:txBody>
      </p:sp>
      <p:sp>
        <p:nvSpPr>
          <p:cNvPr id="29699" name="Rectangle 18"/>
          <p:cNvSpPr>
            <a:spLocks noChangeArrowheads="1"/>
          </p:cNvSpPr>
          <p:nvPr/>
        </p:nvSpPr>
        <p:spPr bwMode="auto">
          <a:xfrm>
            <a:off x="457200" y="2133600"/>
            <a:ext cx="8305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</a:pPr>
            <a:r>
              <a:rPr lang="en-US" sz="2800">
                <a:solidFill>
                  <a:schemeClr val="bg2"/>
                </a:solidFill>
              </a:rPr>
              <a:t>Feedback System: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Char char="n"/>
            </a:pPr>
            <a:r>
              <a:rPr lang="en-US" sz="2400" b="0">
                <a:solidFill>
                  <a:schemeClr val="bg2"/>
                </a:solidFill>
              </a:rPr>
              <a:t>Triggers needs for improvement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000" b="0"/>
              <a:t>Questions from the sites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000" b="0"/>
              <a:t>Quality of data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000" b="0"/>
              <a:t>QA findings</a:t>
            </a:r>
          </a:p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rgbClr val="FF9900"/>
              </a:buClr>
              <a:buSzPct val="75000"/>
            </a:pPr>
            <a:r>
              <a:rPr lang="en-US" sz="2800">
                <a:solidFill>
                  <a:schemeClr val="bg2"/>
                </a:solidFill>
              </a:rPr>
              <a:t>Reminders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000" b="0"/>
              <a:t>Coach staff along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000" b="0"/>
              <a:t>Listen behind the questions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000" b="0"/>
              <a:t>Identify communication barriers/ use of other venues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000" b="0"/>
              <a:t>Timing of information: relevance impacts learning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buClr>
                <a:srgbClr val="0099FF"/>
              </a:buClr>
              <a:buSzPct val="75000"/>
              <a:buFont typeface="Wingdings" pitchFamily="2" charset="2"/>
              <a:buChar char="¨"/>
            </a:pPr>
            <a:r>
              <a:rPr lang="en-US" sz="2000" b="0"/>
              <a:t>Patience !!!</a:t>
            </a:r>
          </a:p>
        </p:txBody>
      </p:sp>
      <p:pic>
        <p:nvPicPr>
          <p:cNvPr id="29700" name="Picture 2" descr="C:\Documents and Settings\rverdeja\Local Settings\Temporary Internet Files\Content.IE5\0JAXMH8Z\MC910216308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860000">
            <a:off x="6781800" y="1828800"/>
            <a:ext cx="1951038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0359973-C783-485F-8212-2091CD44776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1746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304800"/>
            <a:ext cx="7696200" cy="1371600"/>
          </a:xfrm>
        </p:spPr>
        <p:txBody>
          <a:bodyPr/>
          <a:lstStyle/>
          <a:p>
            <a:r>
              <a:rPr lang="en-US" smtClean="0"/>
              <a:t>Transferring Skills Process </a:t>
            </a:r>
          </a:p>
        </p:txBody>
      </p:sp>
      <p:sp>
        <p:nvSpPr>
          <p:cNvPr id="31747" name="Slide Number Placeholder 4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21E1393-8F3E-4D90-AB04-C4D08E5BBEAA}" type="slidenum">
              <a:rPr lang="en-US" sz="1200" b="0">
                <a:latin typeface="Arial Black" pitchFamily="34" charset="0"/>
              </a:rPr>
              <a:pPr algn="r"/>
              <a:t>8</a:t>
            </a:fld>
            <a:endParaRPr lang="en-US" sz="1200" b="0">
              <a:latin typeface="Arial Black" pitchFamily="34" charset="0"/>
            </a:endParaRPr>
          </a:p>
        </p:txBody>
      </p:sp>
      <p:sp>
        <p:nvSpPr>
          <p:cNvPr id="28679" name="Text Box 5"/>
          <p:cNvSpPr txBox="1">
            <a:spLocks noChangeArrowheads="1"/>
          </p:cNvSpPr>
          <p:nvPr/>
        </p:nvSpPr>
        <p:spPr bwMode="auto">
          <a:xfrm>
            <a:off x="762000" y="4786313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rgbClr val="993300"/>
                </a:solidFill>
              </a:rPr>
              <a:t>THE GOAL</a:t>
            </a:r>
          </a:p>
        </p:txBody>
      </p:sp>
      <p:sp>
        <p:nvSpPr>
          <p:cNvPr id="28693" name="Text Box 5"/>
          <p:cNvSpPr txBox="1">
            <a:spLocks noChangeArrowheads="1"/>
          </p:cNvSpPr>
          <p:nvPr/>
        </p:nvSpPr>
        <p:spPr bwMode="auto">
          <a:xfrm>
            <a:off x="838200" y="56388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0">
                <a:solidFill>
                  <a:schemeClr val="bg2"/>
                </a:solidFill>
              </a:rPr>
              <a:t>Competency on Performance</a:t>
            </a:r>
          </a:p>
        </p:txBody>
      </p:sp>
      <p:sp>
        <p:nvSpPr>
          <p:cNvPr id="31750" name="Text Box 48"/>
          <p:cNvSpPr txBox="1">
            <a:spLocks noChangeArrowheads="1"/>
          </p:cNvSpPr>
          <p:nvPr/>
        </p:nvSpPr>
        <p:spPr bwMode="auto">
          <a:xfrm>
            <a:off x="1447800" y="3200400"/>
            <a:ext cx="1905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chemeClr val="bg2"/>
                </a:solidFill>
              </a:rPr>
              <a:t>Feedback System</a:t>
            </a:r>
          </a:p>
        </p:txBody>
      </p:sp>
      <p:sp>
        <p:nvSpPr>
          <p:cNvPr id="31751" name="Text Box 42"/>
          <p:cNvSpPr txBox="1">
            <a:spLocks noChangeArrowheads="1"/>
          </p:cNvSpPr>
          <p:nvPr/>
        </p:nvSpPr>
        <p:spPr bwMode="auto">
          <a:xfrm>
            <a:off x="3886200" y="18288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2"/>
                </a:solidFill>
              </a:rPr>
              <a:t>Trainer</a:t>
            </a:r>
          </a:p>
        </p:txBody>
      </p:sp>
      <p:sp>
        <p:nvSpPr>
          <p:cNvPr id="31752" name="Text Box 44"/>
          <p:cNvSpPr txBox="1">
            <a:spLocks noChangeArrowheads="1"/>
          </p:cNvSpPr>
          <p:nvPr/>
        </p:nvSpPr>
        <p:spPr bwMode="auto">
          <a:xfrm>
            <a:off x="5943600" y="39624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2"/>
                </a:solidFill>
              </a:rPr>
              <a:t>Trainee</a:t>
            </a:r>
          </a:p>
        </p:txBody>
      </p:sp>
      <p:pic>
        <p:nvPicPr>
          <p:cNvPr id="31753" name="Picture 2" descr="C:\Documents and Settings\rverdeja\Local Settings\Temporary Internet Files\Content.IE5\0JAXMH8Z\MC910216308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874733">
            <a:off x="3384550" y="2279650"/>
            <a:ext cx="2382838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9" grpId="0"/>
      <p:bldP spid="286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80F6249-33E4-4F70-89F6-22617453FCE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3794" name="Title 1"/>
          <p:cNvSpPr>
            <a:spLocks noGrp="1"/>
          </p:cNvSpPr>
          <p:nvPr>
            <p:ph type="title" idx="4294967295"/>
          </p:nvPr>
        </p:nvSpPr>
        <p:spPr>
          <a:xfrm>
            <a:off x="0" y="990600"/>
            <a:ext cx="9144000" cy="1524000"/>
          </a:xfrm>
          <a:solidFill>
            <a:srgbClr val="FFCC66"/>
          </a:solidFill>
          <a:ln w="76200">
            <a:solidFill>
              <a:srgbClr val="993300"/>
            </a:solidFill>
          </a:ln>
        </p:spPr>
        <p:txBody>
          <a:bodyPr/>
          <a:lstStyle/>
          <a:p>
            <a:pPr algn="ctr"/>
            <a:r>
              <a:rPr lang="en-US" smtClean="0"/>
              <a:t>Setting the Stage</a:t>
            </a:r>
          </a:p>
        </p:txBody>
      </p:sp>
      <p:sp>
        <p:nvSpPr>
          <p:cNvPr id="33795" name="Slide Number Placeholder 3"/>
          <p:cNvSpPr txBox="1">
            <a:spLocks noGrp="1"/>
          </p:cNvSpPr>
          <p:nvPr/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21B989B-74D9-4F02-9CC5-C1232BB7D723}" type="slidenum">
              <a:rPr lang="en-US" sz="1200" b="0">
                <a:latin typeface="Arial Black" pitchFamily="34" charset="0"/>
              </a:rPr>
              <a:pPr algn="r"/>
              <a:t>9</a:t>
            </a:fld>
            <a:endParaRPr lang="en-US" sz="1200" b="0">
              <a:latin typeface="Arial Black" pitchFamily="34" charset="0"/>
            </a:endParaRPr>
          </a:p>
        </p:txBody>
      </p:sp>
      <p:pic>
        <p:nvPicPr>
          <p:cNvPr id="33796" name="Picture 12" descr="MC900231035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2819400"/>
            <a:ext cx="4800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6159</TotalTime>
  <Words>1721</Words>
  <Application>Microsoft Office PowerPoint</Application>
  <PresentationFormat>On-screen Show (4:3)</PresentationFormat>
  <Paragraphs>494</Paragraphs>
  <Slides>44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4" baseType="lpstr">
      <vt:lpstr>Arial</vt:lpstr>
      <vt:lpstr>Wingdings</vt:lpstr>
      <vt:lpstr>Arial Black</vt:lpstr>
      <vt:lpstr>Times New Roman</vt:lpstr>
      <vt:lpstr>Symbol</vt:lpstr>
      <vt:lpstr>Script MT Bold</vt:lpstr>
      <vt:lpstr>French Script MT</vt:lpstr>
      <vt:lpstr>Verdana</vt:lpstr>
      <vt:lpstr>Pixel</vt:lpstr>
      <vt:lpstr>Pixel</vt:lpstr>
      <vt:lpstr>Training Plan</vt:lpstr>
      <vt:lpstr>Presentation Outline</vt:lpstr>
      <vt:lpstr>Training: An Ongoing Process</vt:lpstr>
      <vt:lpstr>Transferring Skills Process</vt:lpstr>
      <vt:lpstr>Transferring the Skills</vt:lpstr>
      <vt:lpstr>Applying the Skills</vt:lpstr>
      <vt:lpstr>Feedback Systems</vt:lpstr>
      <vt:lpstr>Transferring Skills Process </vt:lpstr>
      <vt:lpstr>Setting the Stage</vt:lpstr>
      <vt:lpstr>Getting Started</vt:lpstr>
      <vt:lpstr>Getting Going</vt:lpstr>
      <vt:lpstr>Slide 12</vt:lpstr>
      <vt:lpstr>Training Tools</vt:lpstr>
      <vt:lpstr>Defining Terms</vt:lpstr>
      <vt:lpstr>Training Plan—Answers what?</vt:lpstr>
      <vt:lpstr>What Guides a Training Plan</vt:lpstr>
      <vt:lpstr>Developing a Training Plan</vt:lpstr>
      <vt:lpstr>Training Plan—Staff Roles</vt:lpstr>
      <vt:lpstr>Training Plan—Type of Trainings</vt:lpstr>
      <vt:lpstr>Training Plan  Who is Responsible…?</vt:lpstr>
      <vt:lpstr>Training Plan Local Training</vt:lpstr>
      <vt:lpstr>Protocol Specific Training</vt:lpstr>
      <vt:lpstr>Training Plan Protocol Specific Training</vt:lpstr>
      <vt:lpstr>Training Plan Protocol Specific Training</vt:lpstr>
      <vt:lpstr>Training Plan Protocol Specific Training</vt:lpstr>
      <vt:lpstr>Developing a Training Plan</vt:lpstr>
      <vt:lpstr>Training Matrix</vt:lpstr>
      <vt:lpstr>Creating a Training Matrix</vt:lpstr>
      <vt:lpstr>Delivering Training</vt:lpstr>
      <vt:lpstr>Measuring Competency</vt:lpstr>
      <vt:lpstr>Measuring Competency</vt:lpstr>
      <vt:lpstr>Measuring Competency</vt:lpstr>
      <vt:lpstr>Measuring Competency</vt:lpstr>
      <vt:lpstr>Options for Measuring Competency</vt:lpstr>
      <vt:lpstr>Training Completion Documentation</vt:lpstr>
      <vt:lpstr>Staff Training Completion Log</vt:lpstr>
      <vt:lpstr>Staff Training Completion Log</vt:lpstr>
      <vt:lpstr>Evidence of Training</vt:lpstr>
      <vt:lpstr>New Staff Training</vt:lpstr>
      <vt:lpstr>Wrapping up</vt:lpstr>
      <vt:lpstr>Template Tool Box</vt:lpstr>
      <vt:lpstr>Slide 42</vt:lpstr>
      <vt:lpstr>Slide 43</vt:lpstr>
      <vt:lpstr>      Clinical Trials Network ∙ Dissemination Library</vt:lpstr>
    </vt:vector>
  </TitlesOfParts>
  <Manager>Liz Buttrey</Manager>
  <Company>CCC at The EMMES Corp.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Plan Development</dc:title>
  <dc:subject>Training- Local, Protocol-Specific, &amp; National</dc:subject>
  <dc:creator>Liz Buttrey</dc:creator>
  <cp:lastModifiedBy>Produced by Liz Buttrey, Training Coordinator</cp:lastModifiedBy>
  <cp:revision>995</cp:revision>
  <dcterms:created xsi:type="dcterms:W3CDTF">2010-06-10T14:16:20Z</dcterms:created>
  <dcterms:modified xsi:type="dcterms:W3CDTF">2010-09-29T20:49:57Z</dcterms:modified>
</cp:coreProperties>
</file>