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5" r:id="rId2"/>
    <p:sldMasterId id="2147483707" r:id="rId3"/>
    <p:sldMasterId id="2147483709" r:id="rId4"/>
  </p:sldMasterIdLst>
  <p:notesMasterIdLst>
    <p:notesMasterId r:id="rId84"/>
  </p:notesMasterIdLst>
  <p:handoutMasterIdLst>
    <p:handoutMasterId r:id="rId85"/>
  </p:handoutMasterIdLst>
  <p:sldIdLst>
    <p:sldId id="592" r:id="rId5"/>
    <p:sldId id="590" r:id="rId6"/>
    <p:sldId id="591" r:id="rId7"/>
    <p:sldId id="336" r:id="rId8"/>
    <p:sldId id="581" r:id="rId9"/>
    <p:sldId id="319" r:id="rId10"/>
    <p:sldId id="578" r:id="rId11"/>
    <p:sldId id="257" r:id="rId12"/>
    <p:sldId id="325" r:id="rId13"/>
    <p:sldId id="311" r:id="rId14"/>
    <p:sldId id="471" r:id="rId15"/>
    <p:sldId id="473" r:id="rId16"/>
    <p:sldId id="475" r:id="rId17"/>
    <p:sldId id="577" r:id="rId18"/>
    <p:sldId id="479" r:id="rId19"/>
    <p:sldId id="480" r:id="rId20"/>
    <p:sldId id="482" r:id="rId21"/>
    <p:sldId id="484" r:id="rId22"/>
    <p:sldId id="485" r:id="rId23"/>
    <p:sldId id="486" r:id="rId24"/>
    <p:sldId id="488" r:id="rId25"/>
    <p:sldId id="489" r:id="rId26"/>
    <p:sldId id="490" r:id="rId27"/>
    <p:sldId id="565" r:id="rId28"/>
    <p:sldId id="492" r:id="rId29"/>
    <p:sldId id="494" r:id="rId30"/>
    <p:sldId id="566" r:id="rId31"/>
    <p:sldId id="567" r:id="rId32"/>
    <p:sldId id="568" r:id="rId33"/>
    <p:sldId id="496" r:id="rId34"/>
    <p:sldId id="497" r:id="rId35"/>
    <p:sldId id="500" r:id="rId36"/>
    <p:sldId id="573" r:id="rId37"/>
    <p:sldId id="574" r:id="rId38"/>
    <p:sldId id="575" r:id="rId39"/>
    <p:sldId id="576" r:id="rId40"/>
    <p:sldId id="440" r:id="rId41"/>
    <p:sldId id="441" r:id="rId42"/>
    <p:sldId id="442" r:id="rId43"/>
    <p:sldId id="443" r:id="rId44"/>
    <p:sldId id="444" r:id="rId45"/>
    <p:sldId id="445" r:id="rId46"/>
    <p:sldId id="446" r:id="rId47"/>
    <p:sldId id="448" r:id="rId48"/>
    <p:sldId id="449" r:id="rId49"/>
    <p:sldId id="450" r:id="rId50"/>
    <p:sldId id="549" r:id="rId51"/>
    <p:sldId id="542" r:id="rId52"/>
    <p:sldId id="543" r:id="rId53"/>
    <p:sldId id="545" r:id="rId54"/>
    <p:sldId id="546" r:id="rId55"/>
    <p:sldId id="547" r:id="rId56"/>
    <p:sldId id="548" r:id="rId57"/>
    <p:sldId id="598" r:id="rId58"/>
    <p:sldId id="550" r:id="rId59"/>
    <p:sldId id="552" r:id="rId60"/>
    <p:sldId id="554" r:id="rId61"/>
    <p:sldId id="555" r:id="rId62"/>
    <p:sldId id="558" r:id="rId63"/>
    <p:sldId id="344" r:id="rId64"/>
    <p:sldId id="580" r:id="rId65"/>
    <p:sldId id="328" r:id="rId66"/>
    <p:sldId id="584" r:id="rId67"/>
    <p:sldId id="368" r:id="rId68"/>
    <p:sldId id="583" r:id="rId69"/>
    <p:sldId id="559" r:id="rId70"/>
    <p:sldId id="586" r:id="rId71"/>
    <p:sldId id="334" r:id="rId72"/>
    <p:sldId id="585" r:id="rId73"/>
    <p:sldId id="333" r:id="rId74"/>
    <p:sldId id="367" r:id="rId75"/>
    <p:sldId id="582" r:id="rId76"/>
    <p:sldId id="327" r:id="rId77"/>
    <p:sldId id="587" r:id="rId78"/>
    <p:sldId id="593" r:id="rId79"/>
    <p:sldId id="310" r:id="rId80"/>
    <p:sldId id="594" r:id="rId81"/>
    <p:sldId id="597" r:id="rId82"/>
    <p:sldId id="59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rner, Barbara" initials="T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174"/>
      </p:cViewPr>
      <p:guideLst>
        <p:guide orient="horz" pos="2160"/>
        <p:guide pos="2832"/>
      </p:guideLst>
    </p:cSldViewPr>
  </p:slideViewPr>
  <p:notesTextViewPr>
    <p:cViewPr>
      <p:scale>
        <a:sx n="1" d="1"/>
        <a:sy n="1" d="1"/>
      </p:scale>
      <p:origin x="0" y="0"/>
    </p:cViewPr>
  </p:notesTextViewPr>
  <p:sorterViewPr>
    <p:cViewPr>
      <p:scale>
        <a:sx n="193" d="100"/>
        <a:sy n="193" d="100"/>
      </p:scale>
      <p:origin x="0" y="253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6446399949934136E-2"/>
          <c:y val="0.15816527969548841"/>
          <c:w val="0.95864661654135586"/>
          <c:h val="0.64636351132964298"/>
        </c:manualLayout>
      </c:layout>
      <c:barChart>
        <c:barDir val="col"/>
        <c:grouping val="stacked"/>
        <c:ser>
          <c:idx val="0"/>
          <c:order val="0"/>
          <c:tx>
            <c:strRef>
              <c:f>Sheet1!$A$2</c:f>
              <c:strCache>
                <c:ptCount val="1"/>
                <c:pt idx="0">
                  <c:v>Moderate/severe pain</c:v>
                </c:pt>
              </c:strCache>
            </c:strRef>
          </c:tx>
          <c:spPr>
            <a:solidFill>
              <a:srgbClr val="0070C0"/>
            </a:solidFill>
          </c:spPr>
          <c:cat>
            <c:strRef>
              <c:f>Sheet1!$B$1:$F$1</c:f>
              <c:strCache>
                <c:ptCount val="5"/>
                <c:pt idx="0">
                  <c:v>Overall</c:v>
                </c:pt>
                <c:pt idx="1">
                  <c:v>Residential</c:v>
                </c:pt>
                <c:pt idx="2">
                  <c:v>Inpatient</c:v>
                </c:pt>
                <c:pt idx="3">
                  <c:v>Methadone</c:v>
                </c:pt>
                <c:pt idx="4">
                  <c:v>Psychosocial</c:v>
                </c:pt>
              </c:strCache>
            </c:strRef>
          </c:cat>
          <c:val>
            <c:numRef>
              <c:f>Sheet1!$B$2:$F$2</c:f>
              <c:numCache>
                <c:formatCode>0%</c:formatCode>
                <c:ptCount val="5"/>
                <c:pt idx="0">
                  <c:v>0.24000000000000013</c:v>
                </c:pt>
                <c:pt idx="1">
                  <c:v>0.21200000000000013</c:v>
                </c:pt>
                <c:pt idx="2">
                  <c:v>0.26800000000000002</c:v>
                </c:pt>
                <c:pt idx="3">
                  <c:v>0.33600000000000041</c:v>
                </c:pt>
                <c:pt idx="4">
                  <c:v>0.17600000000000013</c:v>
                </c:pt>
              </c:numCache>
            </c:numRef>
          </c:val>
        </c:ser>
        <c:dLbls>
          <c:showVal val="1"/>
        </c:dLbls>
        <c:gapWidth val="95"/>
        <c:overlap val="100"/>
        <c:axId val="103858560"/>
        <c:axId val="103860096"/>
      </c:barChart>
      <c:catAx>
        <c:axId val="103858560"/>
        <c:scaling>
          <c:orientation val="minMax"/>
        </c:scaling>
        <c:axPos val="b"/>
        <c:numFmt formatCode="General" sourceLinked="1"/>
        <c:majorTickMark val="none"/>
        <c:tickLblPos val="nextTo"/>
        <c:spPr>
          <a:ln w="4668">
            <a:solidFill>
              <a:srgbClr val="000000"/>
            </a:solidFill>
            <a:prstDash val="solid"/>
          </a:ln>
        </c:spPr>
        <c:txPr>
          <a:bodyPr rot="-2700000" vert="horz"/>
          <a:lstStyle/>
          <a:p>
            <a:pPr>
              <a:defRPr sz="1397" b="0" i="0" u="none" strike="noStrike" baseline="0">
                <a:solidFill>
                  <a:srgbClr val="000000"/>
                </a:solidFill>
                <a:latin typeface="Arial"/>
                <a:ea typeface="Arial"/>
                <a:cs typeface="Arial"/>
              </a:defRPr>
            </a:pPr>
            <a:endParaRPr lang="en-US"/>
          </a:p>
        </c:txPr>
        <c:crossAx val="103860096"/>
        <c:crosses val="autoZero"/>
        <c:auto val="1"/>
        <c:lblAlgn val="ctr"/>
        <c:lblOffset val="100"/>
        <c:tickLblSkip val="1"/>
        <c:tickMarkSkip val="1"/>
      </c:catAx>
      <c:valAx>
        <c:axId val="103860096"/>
        <c:scaling>
          <c:orientation val="minMax"/>
        </c:scaling>
        <c:delete val="1"/>
        <c:axPos val="l"/>
        <c:numFmt formatCode="0%" sourceLinked="1"/>
        <c:majorTickMark val="none"/>
        <c:tickLblPos val="none"/>
        <c:crossAx val="103858560"/>
        <c:crosses val="autoZero"/>
        <c:crossBetween val="between"/>
      </c:valAx>
      <c:spPr>
        <a:solidFill>
          <a:srgbClr val="C0C0C0"/>
        </a:solidFill>
        <a:ln w="18672">
          <a:solidFill>
            <a:srgbClr val="808080"/>
          </a:solidFill>
          <a:prstDash val="solid"/>
        </a:ln>
      </c:spPr>
    </c:plotArea>
    <c:plotVisOnly val="1"/>
    <c:dispBlanksAs val="gap"/>
  </c:chart>
  <c:spPr>
    <a:solidFill>
      <a:srgbClr val="FFFFFF"/>
    </a:solidFill>
    <a:ln w="4668">
      <a:noFill/>
      <a:prstDash val="solid"/>
    </a:ln>
  </c:spPr>
  <c:txPr>
    <a:bodyPr/>
    <a:lstStyle/>
    <a:p>
      <a:pPr>
        <a:defRPr sz="1397"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4942ED-6DA8-4E16-9492-71F6A821EA49}" type="datetimeFigureOut">
              <a:rPr lang="en-US" smtClean="0"/>
              <a:pPr/>
              <a:t>12/20/2012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D8915E-CC92-469C-9E8C-8A78196CFD51}"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56365-7F75-464E-A96A-5E26E2E66FAF}" type="datetimeFigureOut">
              <a:rPr lang="en-US" smtClean="0"/>
              <a:pPr/>
              <a:t>12/20/2012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44427-7B67-0545-B314-35D059562A57}" type="slidenum">
              <a:rPr lang="en-US" smtClean="0"/>
              <a:pPr/>
              <a:t>‹#›</a:t>
            </a:fld>
            <a:endParaRPr lang="en-US"/>
          </a:p>
        </p:txBody>
      </p:sp>
    </p:spTree>
    <p:extLst>
      <p:ext uri="{BB962C8B-B14F-4D97-AF65-F5344CB8AC3E}">
        <p14:creationId xmlns:p14="http://schemas.microsoft.com/office/powerpoint/2010/main" xmlns="" val="121887325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77BDC-C7B2-4B83-ADA3-67EF2657DA48}" type="slidenum">
              <a:rPr lang="en-US">
                <a:solidFill>
                  <a:prstClr val="black"/>
                </a:solidFill>
              </a:rPr>
              <a:pPr/>
              <a:t>4</a:t>
            </a:fld>
            <a:endParaRPr lang="en-US" dirty="0">
              <a:solidFill>
                <a:prstClr val="black"/>
              </a:solidFill>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Potential study participants were excluded if they used heroin more than 4 days in the past month; had a lifetime opioid dependence diagnosis due to heroin alone; and had ever injected heroin.</a:t>
            </a:r>
          </a:p>
        </p:txBody>
      </p:sp>
      <p:sp>
        <p:nvSpPr>
          <p:cNvPr id="1576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A257AC-9100-2445-A7F5-4158A8FBD106}" type="slidenum">
              <a:rPr lang="en-US" sz="1200"/>
              <a:pPr/>
              <a:t>18</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presence of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chronic pain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was operationalized by a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yes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answer to the first question of the Brief Pain Inventory (whether you have pain beyond usual aches and pains) AND a duration of pain of at least three months</a:t>
            </a:r>
            <a:r>
              <a:rPr lang="en-US" altLang="ja-JP" b="1">
                <a:latin typeface="Calibri" charset="0"/>
                <a:ea typeface="ＭＳ Ｐゴシック" charset="0"/>
                <a:cs typeface="ＭＳ Ｐゴシック" charset="0"/>
              </a:rPr>
              <a:t>.</a:t>
            </a:r>
            <a:endParaRPr lang="en-US" altLang="ja-JP">
              <a:latin typeface="Calibri" charset="0"/>
              <a:ea typeface="ＭＳ Ｐゴシック" charset="0"/>
              <a:cs typeface="ＭＳ Ｐゴシック" charset="0"/>
            </a:endParaRPr>
          </a:p>
          <a:p>
            <a:r>
              <a:rPr lang="en-US" b="1">
                <a:latin typeface="Calibri" charset="0"/>
                <a:ea typeface="ＭＳ Ｐゴシック" charset="0"/>
                <a:cs typeface="ＭＳ Ｐゴシック" charset="0"/>
              </a:rPr>
              <a:t> </a:t>
            </a:r>
            <a:endParaRPr lang="en-US">
              <a:latin typeface="Calibri" charset="0"/>
              <a:ea typeface="ＭＳ Ｐゴシック" charset="0"/>
              <a:cs typeface="ＭＳ Ｐゴシック" charset="0"/>
            </a:endParaRPr>
          </a:p>
          <a:p>
            <a:r>
              <a:rPr lang="en-US" b="1" i="1">
                <a:latin typeface="Calibri" charset="0"/>
                <a:ea typeface="ＭＳ Ｐゴシック" charset="0"/>
                <a:cs typeface="ＭＳ Ｐゴシック" charset="0"/>
              </a:rPr>
              <a:t>Additional Information for the Trainer(s):</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Chronic pain is widely believed to represent disease itself. It can be made worse by environmental and psychological factors. Chronic pain persists over a longer period of time than acute pain, and is resistant to most medical treatments. It can, and often does, cause severe problems for patients. A person may have two or more co-existing chronic pain conditions at any given time.</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A dilemma exists with regards to pain management. It is critical to accurately assess and diagnose acute and chronic pain, and provide the necessary and effective analgesia, if needed. There is a need to accurately diagnose disease and provide effective pain management. Some illnesses have no clearly explainable pathophysiology, but are frequently cited as reasons for pain syndromes needing medication treatment(s), including: headache; low back pain; pelvic pain; arthritis; Fibromyalgia; and Chronic Fatigue Syndrome. A misunderstanding and mismanagement of pain may contribute to abuse of pain medications.</a:t>
            </a:r>
          </a:p>
          <a:p>
            <a:endParaRPr lang="en-US">
              <a:latin typeface="Calibri" charset="0"/>
              <a:ea typeface="ＭＳ Ｐゴシック" charset="0"/>
              <a:cs typeface="ＭＳ Ｐゴシック" charset="0"/>
            </a:endParaRPr>
          </a:p>
          <a:p>
            <a:r>
              <a:rPr lang="en-US" u="sng">
                <a:latin typeface="Calibri" charset="0"/>
                <a:ea typeface="ＭＳ Ｐゴシック" charset="0"/>
                <a:cs typeface="ＭＳ Ｐゴシック" charset="0"/>
              </a:rPr>
              <a:t>Pain Control and Addiction</a:t>
            </a:r>
            <a:r>
              <a:rPr lang="en-US">
                <a:latin typeface="Calibri" charset="0"/>
                <a:ea typeface="ＭＳ Ｐゴシック" charset="0"/>
                <a:cs typeface="ＭＳ Ｐゴシック" charset="0"/>
              </a:rPr>
              <a:t>:</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Pseudoaddiction</a:t>
            </a:r>
            <a:r>
              <a:rPr lang="ja-JP" altLang="en-US">
                <a:latin typeface="Calibri" charset="0"/>
                <a:ea typeface="ＭＳ Ｐゴシック" charset="0"/>
                <a:cs typeface="ＭＳ Ｐゴシック" charset="0"/>
              </a:rPr>
              <a:t>”</a:t>
            </a:r>
            <a:endParaRPr lang="en-US" altLang="ja-JP">
              <a:latin typeface="Calibri" charset="0"/>
              <a:ea typeface="ＭＳ Ｐゴシック" charset="0"/>
              <a:cs typeface="ＭＳ Ｐゴシック" charset="0"/>
            </a:endParaRPr>
          </a:p>
          <a:p>
            <a:pPr>
              <a:buFontTx/>
              <a:buChar char="•"/>
            </a:pPr>
            <a:r>
              <a:rPr lang="en-US">
                <a:latin typeface="Calibri" charset="0"/>
                <a:ea typeface="ＭＳ Ｐゴシック" charset="0"/>
                <a:cs typeface="ＭＳ Ｐゴシック" charset="0"/>
              </a:rPr>
              <a:t>Presence of drug-seeking behavior in context of inadequate pain control </a:t>
            </a:r>
          </a:p>
          <a:p>
            <a:pPr>
              <a:buFontTx/>
              <a:buChar char="•"/>
            </a:pPr>
            <a:r>
              <a:rPr lang="en-US">
                <a:latin typeface="Calibri" charset="0"/>
                <a:ea typeface="ＭＳ Ｐゴシック" charset="0"/>
                <a:cs typeface="ＭＳ Ｐゴシック" charset="0"/>
              </a:rPr>
              <a:t>Behavior stops with adequate pain relief</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Physical dependence</a:t>
            </a:r>
          </a:p>
          <a:p>
            <a:pPr>
              <a:buFontTx/>
              <a:buChar char="•"/>
            </a:pPr>
            <a:r>
              <a:rPr lang="en-US">
                <a:latin typeface="Calibri" charset="0"/>
                <a:ea typeface="ＭＳ Ｐゴシック" charset="0"/>
                <a:cs typeface="ＭＳ Ｐゴシック" charset="0"/>
              </a:rPr>
              <a:t>with continued use, withdrawal syndrome produced by rapid dose reduction; occurs via neuroadaptation </a:t>
            </a:r>
          </a:p>
          <a:p>
            <a:pPr>
              <a:buFontTx/>
              <a:buChar char="•"/>
            </a:pPr>
            <a:r>
              <a:rPr lang="en-US" i="1">
                <a:latin typeface="Calibri" charset="0"/>
                <a:ea typeface="ＭＳ Ｐゴシック" charset="0"/>
                <a:cs typeface="ＭＳ Ｐゴシック" charset="0"/>
              </a:rPr>
              <a:t>Not synonymous with addiction</a:t>
            </a:r>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With regards to diagnosing addiction in opioid-maintained pain patients, there are no validated diagnostic criteria for addiction in pain patients; only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at risk</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behaviors, including: lack of control; compulsive use; continued use despite harm; increased craving; and psychiatric symptoms.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To identify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at risk</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patients, a clinician might use: patient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history; screening instruments; behavioral checklists; and therapeutic interactions.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With regards to early intervention for prescription drug abuse, health care providers should: (1) screen patients w/ abuse symptoms; (2) be aware of increases in medication amount needed; and (3) frequent, unscheduled refill requests.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Pharmacists can: (1) provide clear information about proper medication use, effects and danger of drug interactions; and (2) prevent prescription fraud by looking for false prescription forms.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Patients can: (1) provide complete medical history; (2) describe reason for the visit to ensure proper medication; (3) avoid increasing or decreasing doses or abruptly discontinuing prescription use without permission from a physician.</a:t>
            </a: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3D4A66-3AD9-1E4F-9DBD-D1E0781AEE40}" type="slidenum">
              <a:rPr lang="en-US" sz="1200"/>
              <a:pPr/>
              <a:t>19</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Potential study participants were excluded if they had experienced a major pain event in the past six months; had cancer-related pain; and were prescribed methadone (&gt;40mg/day) for pain. Potential participants needed to express an interest in stopping prescription opioid use to be enrolled in POATS.</a:t>
            </a:r>
          </a:p>
          <a:p>
            <a:endParaRPr lang="en-US">
              <a:latin typeface="Calibri" charset="0"/>
              <a:ea typeface="ＭＳ Ｐゴシック" charset="0"/>
              <a:cs typeface="ＭＳ Ｐゴシック" charset="0"/>
            </a:endParaRPr>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583CB6-61BA-124B-AAE7-3C2448423D7D}" type="slidenum">
              <a:rPr lang="en-US" sz="1200"/>
              <a:pPr/>
              <a:t>20</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a:t>
            </a:r>
            <a:r>
              <a:rPr lang="en-US" b="1">
                <a:latin typeface="Calibri" charset="0"/>
                <a:ea typeface="ＭＳ Ｐゴシック" charset="0"/>
                <a:cs typeface="ＭＳ Ｐゴシック" charset="0"/>
              </a:rPr>
              <a:t>primary research question </a:t>
            </a:r>
            <a:r>
              <a:rPr lang="en-US">
                <a:latin typeface="Calibri" charset="0"/>
                <a:ea typeface="ＭＳ Ｐゴシック" charset="0"/>
                <a:cs typeface="ＭＳ Ｐゴシック" charset="0"/>
              </a:rPr>
              <a:t>for the study was: What benefit does SMM+ODC offer over SMM in (a) a short-term treatment paradigm (a four-week buprenorphine-naloxone treatment with taper) and (b) a longer-term treatment paradigm (12 weeks of a stabilization dose of buprenorphine-naloxone) for subjects who have not responded successfully to the initial short-term buprenorphine-naloxone treatment with taper?</a:t>
            </a:r>
          </a:p>
          <a:p>
            <a:endParaRPr lang="en-US" b="1">
              <a:latin typeface="Calibri" charset="0"/>
              <a:ea typeface="ＭＳ Ｐゴシック" charset="0"/>
              <a:cs typeface="ＭＳ Ｐゴシック" charset="0"/>
            </a:endParaRPr>
          </a:p>
        </p:txBody>
      </p:sp>
      <p:sp>
        <p:nvSpPr>
          <p:cNvPr id="16589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015F04-734C-E445-9056-1C4BF9A88E0D}" type="slidenum">
              <a:rPr lang="en-US" sz="1200"/>
              <a:pPr/>
              <a:t>21</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Calibri" charset="0"/>
                <a:ea typeface="ＭＳ Ｐゴシック" charset="0"/>
                <a:cs typeface="ＭＳ Ｐゴシック" charset="0"/>
              </a:rPr>
              <a:t>Secondary research questions </a:t>
            </a:r>
            <a:r>
              <a:rPr lang="en-US">
                <a:latin typeface="Calibri" charset="0"/>
                <a:ea typeface="ＭＳ Ｐゴシック" charset="0"/>
                <a:cs typeface="ＭＳ Ｐゴシック" charset="0"/>
              </a:rPr>
              <a:t>included: (1) For those who failed phase 1, did the addition of individual opioid drug counseling to buprenorphine-naloxone and SMM improve outcome when administered over a longer stabilization period (phase 2)?; and (2) Were there subject characteristics that predict the likelihood of success in Phase 1, such as heroin use or chronic pain?</a:t>
            </a:r>
          </a:p>
          <a:p>
            <a:endParaRPr lang="en-US" b="1">
              <a:latin typeface="Calibri" charset="0"/>
              <a:ea typeface="ＭＳ Ｐゴシック" charset="0"/>
              <a:cs typeface="ＭＳ Ｐゴシック" charset="0"/>
            </a:endParaRPr>
          </a:p>
        </p:txBody>
      </p:sp>
      <p:sp>
        <p:nvSpPr>
          <p:cNvPr id="1679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8917E6-41F5-574F-9D5D-D7EBF9847718}" type="slidenum">
              <a:rPr lang="en-US" sz="1200"/>
              <a:pPr/>
              <a:t>22</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10A80772-8DCE-5646-87BF-71862CB1C673}" type="slidenum">
              <a:rPr lang="en-US" sz="1200"/>
              <a:pPr algn="r" defTabSz="914400" eaLnBrk="1" hangingPunct="1"/>
              <a:t>23</a:t>
            </a:fld>
            <a:endParaRPr lang="en-US" sz="1200"/>
          </a:p>
        </p:txBody>
      </p:sp>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hangingPunct="1"/>
            <a:r>
              <a:rPr lang="en-US">
                <a:latin typeface="Calibri" charset="0"/>
                <a:ea typeface="ＭＳ Ｐゴシック" charset="0"/>
                <a:cs typeface="ＭＳ Ｐゴシック" charset="0"/>
              </a:rPr>
              <a:t>The next set of slides describes, in more detail, the study treatments, including buprenorphine-naloxone, standard medical management, and individual opioid drug counseling.</a:t>
            </a:r>
          </a:p>
        </p:txBody>
      </p:sp>
      <p:sp>
        <p:nvSpPr>
          <p:cNvPr id="1699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CF269226-D6ED-1D4B-B82A-225609A1D328}" type="slidenum">
              <a:rPr lang="en-US" sz="1200">
                <a:latin typeface="Times New Roman" charset="0"/>
              </a:rPr>
              <a:pPr algn="r" defTabSz="914400" eaLnBrk="1" hangingPunct="1"/>
              <a:t>23</a:t>
            </a:fld>
            <a:endParaRPr lang="en-US" sz="1200">
              <a:latin typeface="Times New Roman" charset="0"/>
            </a:endParaRPr>
          </a:p>
        </p:txBody>
      </p:sp>
      <p:sp>
        <p:nvSpPr>
          <p:cNvPr id="6" name="Footer Placeholder 5"/>
          <p:cNvSpPr>
            <a:spLocks noGrp="1"/>
          </p:cNvSpPr>
          <p:nvPr>
            <p:ph type="ftr"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ED2D70B7-64E2-F74F-BE85-78C6E7DBB2EE}" type="slidenum">
              <a:rPr lang="en-US" sz="1200"/>
              <a:pPr algn="r" defTabSz="914400" eaLnBrk="1" hangingPunct="1"/>
              <a:t>24</a:t>
            </a:fld>
            <a:endParaRPr lang="en-US" sz="1200"/>
          </a:p>
        </p:txBody>
      </p:sp>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5A26DD48-7B71-6C49-8ECF-5DE7C8BDC1F4}" type="slidenum">
              <a:rPr lang="en-US" sz="1200">
                <a:latin typeface="Times New Roman" charset="0"/>
              </a:rPr>
              <a:pPr algn="r" defTabSz="914400" eaLnBrk="1" hangingPunct="1"/>
              <a:t>24</a:t>
            </a:fld>
            <a:endParaRPr lang="en-US" sz="120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Buprenorphine is a partial opioid agonist.  It has been shown to be safe and effective for the treatment of opioid addiction both as a maintenance agent and for use during withdrawal from opioids.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Buprenorphine binds to the receptors very strongly and comes off very slowly.  This makes it a very long-lasting medication that continues to be effective even if a dose is missed.</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Buprenorphine's abuse potential is relatively low when compared with the abuse potential of full agonist </a:t>
            </a:r>
            <a:r>
              <a:rPr lang="en-US" i="1">
                <a:latin typeface="Calibri" charset="0"/>
                <a:ea typeface="ＭＳ Ｐゴシック" charset="0"/>
                <a:cs typeface="ＭＳ Ｐゴシック" charset="0"/>
              </a:rPr>
              <a:t>mu opioids. </a:t>
            </a:r>
            <a:r>
              <a:rPr lang="en-US">
                <a:latin typeface="Calibri" charset="0"/>
                <a:ea typeface="ＭＳ Ｐゴシック" charset="0"/>
                <a:cs typeface="ＭＳ Ｐゴシック" charset="0"/>
              </a:rPr>
              <a:t>Low doses of injected buprenorphine (such as 1 mg or less) produce minimal effects and are primarily identified as placebo-like in opioid dependent patients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Clinical trials have established the effectiveness of buprenorphine for the treatment of heroin addiction.</a:t>
            </a:r>
          </a:p>
          <a:p>
            <a:r>
              <a:rPr lang="en-US">
                <a:latin typeface="Calibri" charset="0"/>
                <a:ea typeface="ＭＳ Ｐゴシック" charset="0"/>
                <a:cs typeface="ＭＳ Ｐゴシック" charset="0"/>
              </a:rPr>
              <a:t> </a:t>
            </a:r>
          </a:p>
          <a:p>
            <a:r>
              <a:rPr lang="en-US" b="1" i="1">
                <a:latin typeface="Calibri" charset="0"/>
                <a:ea typeface="ＭＳ Ｐゴシック" charset="0"/>
                <a:cs typeface="ＭＳ Ｐゴシック" charset="0"/>
              </a:rPr>
              <a:t>Additional Information for the Trainer(s):</a:t>
            </a:r>
            <a:endParaRPr lang="en-US">
              <a:latin typeface="Calibri" charset="0"/>
              <a:ea typeface="ＭＳ Ｐゴシック" charset="0"/>
              <a:cs typeface="ＭＳ Ｐゴシック" charset="0"/>
            </a:endParaRPr>
          </a:p>
          <a:p>
            <a:r>
              <a:rPr lang="en-US" u="sng">
                <a:latin typeface="Calibri" charset="0"/>
                <a:ea typeface="ＭＳ Ｐゴシック" charset="0"/>
                <a:cs typeface="ＭＳ Ｐゴシック" charset="0"/>
              </a:rPr>
              <a:t>Safety</a:t>
            </a:r>
            <a:r>
              <a:rPr lang="en-US">
                <a:latin typeface="Calibri" charset="0"/>
                <a:ea typeface="ＭＳ Ｐゴシック" charset="0"/>
                <a:cs typeface="ＭＳ Ｐゴシック" charset="0"/>
              </a:rPr>
              <a:t>:</a:t>
            </a:r>
            <a:r>
              <a:rPr lang="en-US" b="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Because of its ceiling effect and poor bioavailability, buprenorphine is safer in overdose than opioid full agonists. The maximal effects of buprenorphine appear to occur in the 16-32 mg dose range for sublingual tablets. Higher doses are unlikely to produce greater effects.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Respiratory depression from buprenorphine (or buprenorphine-naloxone) overdose is less likely than from other opioids. There is no evidence of organ damage with chronic use of buprenorphine, but increases in liver enzymes are sometimes seen. There is no evidence of significant disruption of cognitive or psychomotor performance with buprenorphine maintenance dosing.</a:t>
            </a:r>
          </a:p>
          <a:p>
            <a:r>
              <a:rPr lang="en-US" b="1">
                <a:latin typeface="Calibri" charset="0"/>
                <a:ea typeface="ＭＳ Ｐゴシック" charset="0"/>
                <a:cs typeface="ＭＳ Ｐゴシック" charset="0"/>
              </a:rPr>
              <a:t> </a:t>
            </a:r>
            <a:endParaRPr lang="en-US">
              <a:latin typeface="Calibri" charset="0"/>
              <a:ea typeface="ＭＳ Ｐゴシック" charset="0"/>
              <a:cs typeface="ＭＳ Ｐゴシック" charset="0"/>
            </a:endParaRPr>
          </a:p>
          <a:p>
            <a:r>
              <a:rPr lang="en-US" u="sng">
                <a:latin typeface="Calibri" charset="0"/>
                <a:ea typeface="ＭＳ Ｐゴシック" charset="0"/>
                <a:cs typeface="ＭＳ Ｐゴシック" charset="0"/>
              </a:rPr>
              <a:t>Side Effects</a:t>
            </a:r>
            <a:r>
              <a:rPr lang="en-US">
                <a:latin typeface="Calibri" charset="0"/>
                <a:ea typeface="ＭＳ Ｐゴシック" charset="0"/>
                <a:cs typeface="ＭＳ Ｐゴシック" charset="0"/>
              </a:rPr>
              <a:t>:</a:t>
            </a:r>
            <a:r>
              <a:rPr lang="en-US" b="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Side effects of buprenorphine are similar to those of other opioids and include nausea, vomiting, and constipation. Buprenorphine and buprenorphine/naloxone can precipitate the opioid withdrawal syndrome. Additionally, the withdrawal syndrome can be precipitated in individuals maintained on buprenorphine.</a:t>
            </a:r>
          </a:p>
        </p:txBody>
      </p:sp>
      <p:sp>
        <p:nvSpPr>
          <p:cNvPr id="6" name="Footer Placeholder 5"/>
          <p:cNvSpPr>
            <a:spLocks noGrp="1"/>
          </p:cNvSpPr>
          <p:nvPr>
            <p:ph type="ftr"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Manual-based Standard Medical Management (SMM), which has previously demonstrated efficacy, was provided to all the subjects by physicians certified to prescribe buprenorphine. During the initial session in each phase (45-60 minutes in phase 1 and 30-60 minutes in phase 2), the physician reviewed the patient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medical, psychiatric, and substance use problems; recommended abstinence; and referred the subject to self-help groups. In subsequent 15- to 20-minute visits, the physician assessed substance use, craving, and buprenorphine-naloxone response; recommended abstinence and self-help participation; and prescribed buprenorphine-naloxone.</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SMM represents a higher level of care than is routinely provided to patients receiving medical services for opioid addiction.</a:t>
            </a:r>
          </a:p>
          <a:p>
            <a:endParaRPr lang="en-US">
              <a:latin typeface="Calibri"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F5C5A3-04DE-0940-8946-E34D2F4CD698}" type="slidenum">
              <a:rPr lang="en-US" sz="1200"/>
              <a:pPr/>
              <a:t>25</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Counselors educated subjects about addiction and recovery, recommended self-help groups, and emphasized lifestyle change. Using a skills-based format with interactive exercise and take-home assignments, the counseling covered a wider range of relapse prevention issues in greater depth than did SMM, including coping with high-risk situations, managing emotions, and dealing with relationships.</a:t>
            </a:r>
          </a:p>
          <a:p>
            <a:endParaRPr lang="en-US" b="1" dirty="0">
              <a:latin typeface="Calibri" charset="0"/>
              <a:ea typeface="ＭＳ Ｐゴシック" charset="0"/>
              <a:cs typeface="ＭＳ Ｐゴシック" charset="0"/>
            </a:endParaRPr>
          </a:p>
        </p:txBody>
      </p:sp>
      <p:sp>
        <p:nvSpPr>
          <p:cNvPr id="178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294D68-FC38-E14F-B581-E33384A3D667}" type="slidenum">
              <a:rPr lang="en-US" sz="1200"/>
              <a:pPr/>
              <a:t>26</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EABAF-495E-43BE-A5D5-238DFA5CDBB6}" type="slidenum">
              <a:rPr lang="en-US"/>
              <a:pPr/>
              <a:t>5</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FC9AC8B3-6912-CB45-A819-2682E3D174C1}" type="slidenum">
              <a:rPr lang="en-US" sz="1200"/>
              <a:pPr algn="r" defTabSz="914400" eaLnBrk="1" hangingPunct="1"/>
              <a:t>30</a:t>
            </a:fld>
            <a:endParaRPr lang="en-US" sz="1200"/>
          </a:p>
        </p:txBody>
      </p:sp>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lstStyle/>
          <a:p>
            <a:pPr defTabSz="914400" eaLnBrk="1" hangingPunct="1"/>
            <a:r>
              <a:rPr lang="en-US">
                <a:latin typeface="Calibri" charset="0"/>
                <a:ea typeface="ＭＳ Ｐゴシック" charset="0"/>
                <a:cs typeface="ＭＳ Ｐゴシック" charset="0"/>
              </a:rPr>
              <a:t>The sociodemographic and clinical characteristics of the subjects enrolled did not differ between treatment groups. About one in four (23%) of all subjects reported lifetime heroin use and about four in 10 (42%) reported current chronic pain. Forty percent of the subjects were female, and approximately 90% were Caucasian. Less than 5% were Hispanic.</a:t>
            </a:r>
          </a:p>
        </p:txBody>
      </p:sp>
      <p:sp>
        <p:nvSpPr>
          <p:cNvPr id="18227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nchor="b"/>
          <a:lstStyle>
            <a:lvl1pPr defTabSz="904875" eaLnBrk="0" hangingPunct="0">
              <a:defRPr sz="2400">
                <a:solidFill>
                  <a:schemeClr val="tx1"/>
                </a:solidFill>
                <a:latin typeface="Arial" charset="0"/>
                <a:ea typeface="ＭＳ Ｐゴシック" charset="0"/>
                <a:cs typeface="ＭＳ Ｐゴシック" charset="0"/>
              </a:defRPr>
            </a:lvl1pPr>
            <a:lvl2pPr marL="742950" indent="-285750" defTabSz="904875" eaLnBrk="0" hangingPunct="0">
              <a:defRPr sz="2400">
                <a:solidFill>
                  <a:schemeClr val="tx1"/>
                </a:solidFill>
                <a:latin typeface="Arial" charset="0"/>
                <a:ea typeface="ＭＳ Ｐゴシック" charset="0"/>
              </a:defRPr>
            </a:lvl2pPr>
            <a:lvl3pPr marL="1143000" indent="-228600" defTabSz="904875" eaLnBrk="0" hangingPunct="0">
              <a:defRPr sz="2400">
                <a:solidFill>
                  <a:schemeClr val="tx1"/>
                </a:solidFill>
                <a:latin typeface="Arial" charset="0"/>
                <a:ea typeface="ＭＳ Ｐゴシック" charset="0"/>
              </a:defRPr>
            </a:lvl3pPr>
            <a:lvl4pPr marL="1600200" indent="-228600" defTabSz="904875" eaLnBrk="0" hangingPunct="0">
              <a:defRPr sz="2400">
                <a:solidFill>
                  <a:schemeClr val="tx1"/>
                </a:solidFill>
                <a:latin typeface="Arial" charset="0"/>
                <a:ea typeface="ＭＳ Ｐゴシック" charset="0"/>
              </a:defRPr>
            </a:lvl4pPr>
            <a:lvl5pPr marL="2057400" indent="-228600" defTabSz="904875" eaLnBrk="0" hangingPunct="0">
              <a:defRPr sz="2400">
                <a:solidFill>
                  <a:schemeClr val="tx1"/>
                </a:solidFill>
                <a:latin typeface="Arial"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8D0338-EDF7-BA4C-9ABA-A9D2FE0DE44F}" type="slidenum">
              <a:rPr lang="en-US" sz="1200">
                <a:latin typeface="Times New Roman" charset="0"/>
                <a:cs typeface="Arial" charset="0"/>
              </a:rPr>
              <a:pPr algn="r" eaLnBrk="1" hangingPunct="1"/>
              <a:t>30</a:t>
            </a:fld>
            <a:endParaRPr lang="en-US" sz="1200">
              <a:latin typeface="Times New Roman" charset="0"/>
              <a:cs typeface="Arial" charset="0"/>
            </a:endParaRPr>
          </a:p>
        </p:txBody>
      </p:sp>
      <p:sp>
        <p:nvSpPr>
          <p:cNvPr id="6" name="Footer Placeholder 5"/>
          <p:cNvSpPr>
            <a:spLocks noGrp="1"/>
          </p:cNvSpPr>
          <p:nvPr>
            <p:ph type="ftr" sz="quarter"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7AB7EA13-C1AE-284B-B7C4-DA31D38B7B34}" type="slidenum">
              <a:rPr lang="en-US" sz="1200"/>
              <a:pPr algn="r" defTabSz="914400" eaLnBrk="1" hangingPunct="1"/>
              <a:t>31</a:t>
            </a:fld>
            <a:endParaRPr lang="en-US" sz="1200"/>
          </a:p>
        </p:txBody>
      </p:sp>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lstStyle/>
          <a:p>
            <a:r>
              <a:rPr lang="en-US">
                <a:latin typeface="Calibri" charset="0"/>
                <a:ea typeface="ＭＳ Ｐゴシック" charset="0"/>
                <a:cs typeface="ＭＳ Ｐゴシック" charset="0"/>
              </a:rPr>
              <a:t>The POATS sample was well employed, with nearly two-thirds reporting current full-time employment. About half of the sample was never married.</a:t>
            </a:r>
          </a:p>
          <a:p>
            <a:endParaRPr lang="en-US">
              <a:latin typeface="Calibri" charset="0"/>
              <a:ea typeface="ＭＳ Ｐゴシック" charset="0"/>
              <a:cs typeface="Arial" charset="0"/>
            </a:endParaRPr>
          </a:p>
        </p:txBody>
      </p:sp>
      <p:sp>
        <p:nvSpPr>
          <p:cNvPr id="18432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nchor="b"/>
          <a:lstStyle>
            <a:lvl1pPr defTabSz="904875" eaLnBrk="0" hangingPunct="0">
              <a:defRPr sz="2400">
                <a:solidFill>
                  <a:schemeClr val="tx1"/>
                </a:solidFill>
                <a:latin typeface="Arial" charset="0"/>
                <a:ea typeface="ＭＳ Ｐゴシック" charset="0"/>
                <a:cs typeface="ＭＳ Ｐゴシック" charset="0"/>
              </a:defRPr>
            </a:lvl1pPr>
            <a:lvl2pPr marL="742950" indent="-285750" defTabSz="904875" eaLnBrk="0" hangingPunct="0">
              <a:defRPr sz="2400">
                <a:solidFill>
                  <a:schemeClr val="tx1"/>
                </a:solidFill>
                <a:latin typeface="Arial" charset="0"/>
                <a:ea typeface="ＭＳ Ｐゴシック" charset="0"/>
              </a:defRPr>
            </a:lvl2pPr>
            <a:lvl3pPr marL="1143000" indent="-228600" defTabSz="904875" eaLnBrk="0" hangingPunct="0">
              <a:defRPr sz="2400">
                <a:solidFill>
                  <a:schemeClr val="tx1"/>
                </a:solidFill>
                <a:latin typeface="Arial" charset="0"/>
                <a:ea typeface="ＭＳ Ｐゴシック" charset="0"/>
              </a:defRPr>
            </a:lvl3pPr>
            <a:lvl4pPr marL="1600200" indent="-228600" defTabSz="904875" eaLnBrk="0" hangingPunct="0">
              <a:defRPr sz="2400">
                <a:solidFill>
                  <a:schemeClr val="tx1"/>
                </a:solidFill>
                <a:latin typeface="Arial" charset="0"/>
                <a:ea typeface="ＭＳ Ｐゴシック" charset="0"/>
              </a:defRPr>
            </a:lvl4pPr>
            <a:lvl5pPr marL="2057400" indent="-228600" defTabSz="904875" eaLnBrk="0" hangingPunct="0">
              <a:defRPr sz="2400">
                <a:solidFill>
                  <a:schemeClr val="tx1"/>
                </a:solidFill>
                <a:latin typeface="Arial"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991285-4CC6-9341-BA7D-85B4A1D9F66D}" type="slidenum">
              <a:rPr lang="en-US" sz="1200">
                <a:latin typeface="Times New Roman" charset="0"/>
                <a:cs typeface="Arial" charset="0"/>
              </a:rPr>
              <a:pPr algn="r" eaLnBrk="1" hangingPunct="1"/>
              <a:t>31</a:t>
            </a:fld>
            <a:endParaRPr lang="en-US" sz="1200">
              <a:latin typeface="Times New Roman" charset="0"/>
              <a:cs typeface="Arial" charset="0"/>
            </a:endParaRPr>
          </a:p>
        </p:txBody>
      </p:sp>
      <p:sp>
        <p:nvSpPr>
          <p:cNvPr id="6" name="Footer Placeholder 5"/>
          <p:cNvSpPr>
            <a:spLocks noGrp="1"/>
          </p:cNvSpPr>
          <p:nvPr>
            <p:ph type="ftr" sz="quarter" idx="10"/>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a:ln/>
        </p:spPr>
      </p:sp>
      <p:sp>
        <p:nvSpPr>
          <p:cNvPr id="1904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lstStyle/>
          <a:p>
            <a:r>
              <a:rPr lang="en-US">
                <a:latin typeface="Calibri" charset="0"/>
                <a:ea typeface="ＭＳ Ｐゴシック" charset="0"/>
                <a:cs typeface="ＭＳ Ｐゴシック" charset="0"/>
              </a:rPr>
              <a:t>Overall, subjects tended to use prescription opioids almost daily, but not much else. The use of cannabis, sedatives/hypnotics, and alcohol was reportedly used in a range of 3-5 days in the past month.</a:t>
            </a:r>
          </a:p>
          <a:p>
            <a:endParaRPr lang="en-US">
              <a:latin typeface="Calibri" charset="0"/>
              <a:ea typeface="ＭＳ Ｐゴシック" charset="0"/>
              <a:cs typeface="ＭＳ Ｐゴシック" charset="0"/>
            </a:endParaRPr>
          </a:p>
        </p:txBody>
      </p:sp>
      <p:sp>
        <p:nvSpPr>
          <p:cNvPr id="1904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8D191B6-2E83-0149-B1B9-1E81BA3725D9}" type="slidenum">
              <a:rPr lang="en-US" sz="1200"/>
              <a:pPr algn="r" eaLnBrk="1" hangingPunct="1"/>
              <a:t>32</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65F94-8227-EF42-BCAF-FC3A15C884DA}" type="slidenum">
              <a:rPr lang="en-US"/>
              <a:pPr/>
              <a:t>62</a:t>
            </a:fld>
            <a:endParaRPr lang="en-US"/>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62C90-96CF-8A4B-84D1-B9E14CCD72E1}" type="slidenum">
              <a:rPr lang="en-US"/>
              <a:pPr/>
              <a:t>68</a:t>
            </a:fld>
            <a:endParaRPr lang="en-US"/>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11EBE8B6-5DC4-B04B-8E63-18D4998ECE87}" type="slidenum">
              <a:rPr lang="en-US"/>
              <a:pPr/>
              <a:t>70</a:t>
            </a:fld>
            <a:endParaRPr lang="en-US"/>
          </a:p>
        </p:txBody>
      </p:sp>
      <p:sp>
        <p:nvSpPr>
          <p:cNvPr id="139266" name="Rectangle 2"/>
          <p:cNvSpPr>
            <a:spLocks noChangeArrowheads="1"/>
          </p:cNvSpPr>
          <p:nvPr/>
        </p:nvSpPr>
        <p:spPr bwMode="auto">
          <a:xfrm>
            <a:off x="3886200" y="0"/>
            <a:ext cx="2971800" cy="45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267" name="Rectangle 3"/>
          <p:cNvSpPr>
            <a:spLocks noChangeArrowheads="1"/>
          </p:cNvSpPr>
          <p:nvPr/>
        </p:nvSpPr>
        <p:spPr bwMode="auto">
          <a:xfrm>
            <a:off x="0" y="8686489"/>
            <a:ext cx="2971800" cy="45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268" name="Rectangle 4"/>
          <p:cNvSpPr>
            <a:spLocks noChangeArrowheads="1"/>
          </p:cNvSpPr>
          <p:nvPr/>
        </p:nvSpPr>
        <p:spPr bwMode="auto">
          <a:xfrm>
            <a:off x="0" y="0"/>
            <a:ext cx="2971800" cy="45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9269" name="Rectangle 5"/>
          <p:cNvSpPr>
            <a:spLocks noGrp="1" noRot="1" noChangeAspect="1" noChangeArrowheads="1" noTextEdit="1"/>
          </p:cNvSpPr>
          <p:nvPr>
            <p:ph type="sldImg"/>
          </p:nvPr>
        </p:nvSpPr>
        <p:spPr>
          <a:ln w="12700" cap="flat"/>
          <a:extLst>
            <a:ext uri="{FAA26D3D-D897-4be2-8F04-BA451C77F1D7}">
              <ma14:placeholderFlag xmlns:ma14="http://schemas.microsoft.com/office/mac/drawingml/2011/main" xmlns="" val="1"/>
            </a:ext>
          </a:extLst>
        </p:spPr>
      </p:sp>
      <p:sp>
        <p:nvSpPr>
          <p:cNvPr id="139270" name="Rectangle 6"/>
          <p:cNvSpPr>
            <a:spLocks noGrp="1" noChangeArrowheads="1"/>
          </p:cNvSpPr>
          <p:nvPr>
            <p:ph type="body" idx="1"/>
          </p:nvPr>
        </p:nvSpPr>
        <p:spPr>
          <a:xfrm>
            <a:off x="914400" y="4344025"/>
            <a:ext cx="5029200" cy="4114488"/>
          </a:xfrm>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r>
              <a:rPr lang="en-US" dirty="0"/>
              <a:t>In some cases, a patient engaged in aberrant drug-related behavior should discontinue therapy. Pain can be treated in other ways, or the patient can be appropriately referred. In some cases, referral for addiction treatment is appropriate. If the decision is made to continue opioid therapy, the behaviors should be controlled using one or more strategies. These strategies may include frequent visits, small refills, checking of pill bottles, the use of long-acting drugs without rescue doses, the requirement that only one pharmacy be used, the use of spot urine </a:t>
            </a:r>
            <a:r>
              <a:rPr lang="en-US" dirty="0" err="1"/>
              <a:t>toxicologies</a:t>
            </a:r>
            <a:r>
              <a:rPr lang="en-US" dirty="0"/>
              <a:t> (to determine whether other drugs of abuse are being taken), and the requirement for visits with a sponsor or mental health care provider. In some cases, the use of a written “contract” is a useful intervention. It should stipulate guidelines for therapy and also indicate the consequences of further aberrant drug-related behavior. </a:t>
            </a:r>
          </a:p>
        </p:txBody>
      </p:sp>
      <p:sp>
        <p:nvSpPr>
          <p:cNvPr id="8" name="Footer Placeholder 7"/>
          <p:cNvSpPr>
            <a:spLocks noGrp="1"/>
          </p:cNvSpPr>
          <p:nvPr>
            <p:ph type="ftr"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A9451-5294-9D4C-A37A-E5EC18C0E960}" type="slidenum">
              <a:rPr lang="en-US"/>
              <a:pPr/>
              <a:t>73</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865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881F5-06F5-4079-AAC4-1EDE5ACF3B7C}" type="slidenum">
              <a:rPr lang="en-US">
                <a:solidFill>
                  <a:prstClr val="black"/>
                </a:solidFill>
              </a:rPr>
              <a:pPr/>
              <a:t>74</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1144588" y="684213"/>
            <a:ext cx="4570412" cy="3429000"/>
          </a:xfrm>
          <a:ln/>
        </p:spPr>
      </p:sp>
      <p:sp>
        <p:nvSpPr>
          <p:cNvPr id="26626"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20" tIns="44859" rIns="89720" bIns="44859"/>
          <a:lstStyle/>
          <a:p>
            <a:r>
              <a:rPr lang="en-US">
                <a:latin typeface="Calibri" charset="0"/>
                <a:ea typeface="ＭＳ Ｐゴシック" charset="0"/>
                <a:cs typeface="ＭＳ Ｐゴシック" charset="0"/>
              </a:rPr>
              <a:t>Unlike illicit drugs like heroin, cocaine, and methamphetamine, prescription medications are not illegal or inherently harmful. There has been an increase in legitimate commercial production and distribution of pharmaceuticals, as well as an increase in marketing to physicians and public regarding the availability of opioid pain medications. Some physicians have become more willing to prescribe medications, especially for pain management.</a:t>
            </a:r>
          </a:p>
          <a:p>
            <a:r>
              <a:rPr lang="en-US">
                <a:latin typeface="Calibri" charset="0"/>
                <a:ea typeface="ＭＳ Ｐゴシック" charset="0"/>
                <a:cs typeface="ＭＳ Ｐゴシック" charset="0"/>
              </a:rPr>
              <a:t> </a:t>
            </a:r>
          </a:p>
          <a:p>
            <a:r>
              <a:rPr lang="en-US" b="1" i="1">
                <a:latin typeface="Calibri" charset="0"/>
                <a:ea typeface="ＭＳ Ｐゴシック" charset="0"/>
                <a:cs typeface="ＭＳ Ｐゴシック" charset="0"/>
              </a:rPr>
              <a:t>Additional Information for the Trainer(s):</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In the terminology of the United States Drug Enforcement Administration (DEA), </a:t>
            </a:r>
            <a:r>
              <a:rPr lang="en-US" b="1">
                <a:latin typeface="Calibri" charset="0"/>
                <a:ea typeface="ＭＳ Ｐゴシック" charset="0"/>
                <a:cs typeface="ＭＳ Ｐゴシック" charset="0"/>
              </a:rPr>
              <a:t>diversion </a:t>
            </a:r>
            <a:r>
              <a:rPr lang="en-US">
                <a:latin typeface="Calibri" charset="0"/>
                <a:ea typeface="ＭＳ Ｐゴシック" charset="0"/>
                <a:cs typeface="ＭＳ Ｐゴシック" charset="0"/>
              </a:rPr>
              <a:t>is the use of prescription drugs for recreational purposes. The term comes from the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diverting</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of the drugs from their original purposes. The DEA employs Diversion Investigators to address these problems.</a:t>
            </a:r>
          </a:p>
          <a:p>
            <a:pPr>
              <a:buFontTx/>
              <a:buAutoNum type="arabicPeriod"/>
            </a:pPr>
            <a:endParaRPr lang="en-US">
              <a:latin typeface="Calibri"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next series of slides will present information on the NIDA CTN clinical trial conducted by Dr. Roger Weiss and colleagues of adjunctive counseling during brief and extended buprenorphine-naloxone treatment for prescription opioid dependence.</a:t>
            </a:r>
          </a:p>
          <a:p>
            <a:endParaRPr lang="en-US" u="sng">
              <a:latin typeface="Calibri" charset="0"/>
              <a:ea typeface="ＭＳ Ｐゴシック" charset="0"/>
              <a:cs typeface="ＭＳ Ｐゴシック" charset="0"/>
            </a:endParaRPr>
          </a:p>
          <a:p>
            <a:r>
              <a:rPr lang="en-US" u="sng">
                <a:latin typeface="Calibri" charset="0"/>
                <a:ea typeface="ＭＳ Ｐゴシック" charset="0"/>
                <a:cs typeface="ＭＳ Ｐゴシック" charset="0"/>
              </a:rPr>
              <a:t>References:</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Weiss, et al. (2011). Adjunctive counseling during brief and extended buprenorphine-naloxone treatment for prescription opioid dependence: A 2-phase randomized controlled trial. </a:t>
            </a:r>
            <a:r>
              <a:rPr lang="en-US" i="1">
                <a:latin typeface="Calibri" charset="0"/>
                <a:ea typeface="ＭＳ Ｐゴシック" charset="0"/>
                <a:cs typeface="ＭＳ Ｐゴシック" charset="0"/>
              </a:rPr>
              <a:t>Archives of General Psychiatry, 68</a:t>
            </a:r>
            <a:r>
              <a:rPr lang="en-US">
                <a:latin typeface="Calibri" charset="0"/>
                <a:ea typeface="ＭＳ Ｐゴシック" charset="0"/>
                <a:cs typeface="ＭＳ Ｐゴシック" charset="0"/>
              </a:rPr>
              <a:t>(12), 1238-46.</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Weiss, et al. (2010). A multi-site, two-phase, Prescription Opioid Addiction Treatment Study (POATS): Rationale, design, and methodology. </a:t>
            </a:r>
            <a:r>
              <a:rPr lang="en-US" i="1">
                <a:latin typeface="Calibri" charset="0"/>
                <a:ea typeface="ＭＳ Ｐゴシック" charset="0"/>
                <a:cs typeface="ＭＳ Ｐゴシック" charset="0"/>
              </a:rPr>
              <a:t>Contemporary Clinical Trials, 31</a:t>
            </a:r>
            <a:r>
              <a:rPr lang="en-US">
                <a:latin typeface="Calibri" charset="0"/>
                <a:ea typeface="ＭＳ Ｐゴシック" charset="0"/>
                <a:cs typeface="ＭＳ Ｐゴシック" charset="0"/>
              </a:rPr>
              <a:t>(2), 189-99.</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AEF888-E46E-F244-8E68-26763AF67CD5}" type="slidenum">
              <a:rPr lang="en-US" sz="1200"/>
              <a:pPr/>
              <a:t>11</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a:t>
            </a:r>
            <a:r>
              <a:rPr lang="en-US" b="1">
                <a:latin typeface="Calibri" charset="0"/>
                <a:ea typeface="ＭＳ Ｐゴシック" charset="0"/>
                <a:cs typeface="ＭＳ Ｐゴシック" charset="0"/>
              </a:rPr>
              <a:t>primary objective </a:t>
            </a:r>
            <a:r>
              <a:rPr lang="en-US">
                <a:latin typeface="Calibri" charset="0"/>
                <a:ea typeface="ＭＳ Ｐゴシック" charset="0"/>
                <a:cs typeface="ＭＳ Ｐゴシック" charset="0"/>
              </a:rPr>
              <a:t>of POATS was to determine whether the addition of individual drug counseling to the prescription of buprenorphine-naloxone along with Standard Medical Management (SMM) for subjects dependent on prescription opioids improves outcome both during (a) an initial four-week treatment with taper and (b) a 12-week stabilization treatment for those who do not respond successfully to the initial treatment with taper.</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Subjects underwent an initial four-week buprenorphine-naloxone outpatient treatment with taper, and were randomized to SMM or SMM+ODC, which consisted of SMM plus twice weekly individual outpatient drug counseling.</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After the initial treatment with taper, participants who were thus far successful were followed for eight weeks to assess success or failure. Initial treatment failures were eligible for treatment in phase 2. Phase 2 consisted of a 12-week outpatient stabilization treatment with buprenorphine-naloxone, plus random assignment to SMM or SMM+ODC, followed by a four-week taper and eight weeks of follow-up.</a:t>
            </a: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2F35EC-5615-7D40-B19D-D3BFC5AA2BD5}" type="slidenum">
              <a:rPr lang="en-US" sz="1200"/>
              <a:pPr/>
              <a:t>12</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POATS was a multi-site, randomized clinical trial that used a 2-phase adaptive treatment research design. Brief treatment (phase 1) included 2-week </a:t>
            </a:r>
            <a:r>
              <a:rPr lang="en-US" dirty="0" err="1">
                <a:latin typeface="Calibri" charset="0"/>
                <a:ea typeface="ＭＳ Ｐゴシック" charset="0"/>
                <a:cs typeface="ＭＳ Ｐゴシック" charset="0"/>
              </a:rPr>
              <a:t>buprenorphine-naloxone</a:t>
            </a:r>
            <a:r>
              <a:rPr lang="en-US" dirty="0">
                <a:latin typeface="Calibri" charset="0"/>
                <a:ea typeface="ＭＳ Ｐゴシック" charset="0"/>
                <a:cs typeface="ＭＳ Ｐゴシック" charset="0"/>
              </a:rPr>
              <a:t> stabilization, 2-week taper, and 8-week post-medication follow-up. Subjects with successful opioid use outcomes exited the study; unsuccessful subjects entered phase 2: extended (12-week) </a:t>
            </a:r>
            <a:r>
              <a:rPr lang="en-US" dirty="0" err="1">
                <a:latin typeface="Calibri" charset="0"/>
                <a:ea typeface="ＭＳ Ｐゴシック" charset="0"/>
                <a:cs typeface="ＭＳ Ｐゴシック" charset="0"/>
              </a:rPr>
              <a:t>buprenorphine-naloxone</a:t>
            </a:r>
            <a:r>
              <a:rPr lang="en-US" dirty="0">
                <a:latin typeface="Calibri" charset="0"/>
                <a:ea typeface="ＭＳ Ｐゴシック" charset="0"/>
                <a:cs typeface="ＭＳ Ｐゴシック" charset="0"/>
              </a:rPr>
              <a:t> treatment, 4-week taper, and 8-week post-medication follow-up.</a:t>
            </a:r>
          </a:p>
          <a:p>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The study compared outcomes for individuals receiving standard medical management (SMM) and those receiving manual-based opioid dependence counseling. The SMM visits encompassed strategies such as assessing cravings and recommending abstinence and self-help group participation. The more extensive opioid dependence counseling from behavioral health professionals employed relapse prevention and 12-step strategies.</a:t>
            </a:r>
          </a:p>
          <a:p>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Standard medical management (SMM) in the study was considered by the investigators to be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pretty good counseling.</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Doctors in the community usually see patients only once a month. In POATS, doctors saw patients for 15-20 minutes each week.</a:t>
            </a:r>
          </a:p>
          <a:p>
            <a:endParaRPr lang="en-US" dirty="0">
              <a:latin typeface="Calibri" charset="0"/>
              <a:ea typeface="ＭＳ Ｐゴシック" charset="0"/>
              <a:cs typeface="ＭＳ Ｐゴシック" charset="0"/>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F0ACCF-B14D-A74F-B664-D6FA9C6570AC}" type="slidenum">
              <a:rPr lang="en-US" sz="1200"/>
              <a:pPr/>
              <a:t>13</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latin typeface="Calibri" charset="0"/>
                <a:ea typeface="ＭＳ Ｐゴシック" charset="0"/>
                <a:cs typeface="ＭＳ Ｐゴシック" charset="0"/>
              </a:rPr>
              <a:t>Move forward and site locations will appear one at a time.</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This slide shows the sites that participated in the clinical trial.  There were a total of 10 sites across the United States.</a:t>
            </a:r>
          </a:p>
          <a:p>
            <a:r>
              <a:rPr lang="en-US">
                <a:latin typeface="Calibri" charset="0"/>
                <a:ea typeface="ＭＳ Ｐゴシック" charset="0"/>
                <a:cs typeface="ＭＳ Ｐゴシック" charset="0"/>
              </a:rPr>
              <a:t> </a:t>
            </a:r>
          </a:p>
          <a:p>
            <a:r>
              <a:rPr lang="en-US" b="1" i="1">
                <a:latin typeface="Calibri" charset="0"/>
                <a:ea typeface="ＭＳ Ｐゴシック" charset="0"/>
                <a:cs typeface="ＭＳ Ｐゴシック" charset="0"/>
              </a:rPr>
              <a:t>Additional Information for the Trainer(s):</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CTN works to ensure diversity among participating sites (geography, client demographics, etc.) to maximize generalizability.  CTN Nodes self-select community treatment programs for participation in a protocol based on interest in the protocol and the ability to recruit appropriate participants into the study (i.e., clients served by the agency are representative of the target population for the study).</a:t>
            </a:r>
          </a:p>
        </p:txBody>
      </p:sp>
      <p:sp>
        <p:nvSpPr>
          <p:cNvPr id="1474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A246296E-9775-0744-A42B-25374155D57E}" type="slidenum">
              <a:rPr lang="en-US" sz="1200"/>
              <a:pPr algn="r" defTabSz="914400" eaLnBrk="1" hangingPunct="1"/>
              <a:t>15</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a:ln/>
        </p:spPr>
      </p:sp>
      <p:sp>
        <p:nvSpPr>
          <p:cNvPr id="149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two-phase outpatient study included males and females 18 years of age or older, seeking detoxification from prescription opioid dependence in the absence of chronic pain severe enough to require ongoing opioid therapy or an acute pain event within the past six months. For subjects receiving opioids for pain, the study medical clinician consulted with the subject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prescribing physician to ensure that the subject was medically stable enough to enter the trial (e.g., the subject does not have a malignant tumor causing the pain). Subjects who used prescription opioids by injection were included as long as they had never injected heroin. Subjects had to meet the DSM-IV criteria for current dependence on prescription opioids. While physiologic features are essential, DSM-IV dependence requires more than just tolerance and withdrawal to be present; must have behavioral symptoms, as well. Physical dependence was not sufficient for study participation. Subjects were excluded if they required ongoing opioid therapy for pain.</a:t>
            </a:r>
            <a:endParaRPr lang="en-US">
              <a:latin typeface="Calibri" charset="0"/>
              <a:ea typeface="ＭＳ Ｐゴシック" charset="0"/>
              <a:cs typeface="ＭＳ Ｐゴシック" charset="0"/>
            </a:endParaRPr>
          </a:p>
        </p:txBody>
      </p:sp>
      <p:sp>
        <p:nvSpPr>
          <p:cNvPr id="149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124F2D-A6CF-1C4C-B4AB-1FE88B58D3E3}" type="slidenum">
              <a:rPr lang="en-US" sz="1200"/>
              <a:pPr/>
              <a:t>16</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ln/>
        </p:spPr>
      </p:sp>
      <p:sp>
        <p:nvSpPr>
          <p:cNvPr id="1536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Heroin use and chronic pain were used as stratification variables on the phase 1 primary end points, so secondary analyses could be performed on the phase 1 outcomes to see if there was a relationship between the outcomes and the one or both of the stratification factors.</a:t>
            </a:r>
          </a:p>
          <a:p>
            <a:r>
              <a:rPr lang="en-US">
                <a:latin typeface="Calibri" charset="0"/>
                <a:ea typeface="ＭＳ Ｐゴシック" charset="0"/>
                <a:cs typeface="ＭＳ Ｐゴシック" charset="0"/>
              </a:rPr>
              <a:t> </a:t>
            </a:r>
          </a:p>
          <a:p>
            <a:r>
              <a:rPr lang="en-US" b="1" i="1">
                <a:latin typeface="Calibri" charset="0"/>
                <a:ea typeface="ＭＳ Ｐゴシック" charset="0"/>
                <a:cs typeface="ＭＳ Ｐゴシック" charset="0"/>
              </a:rPr>
              <a:t>Additional Information for the Trainer(s):</a:t>
            </a: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For phase I, the randomization was stratified by whether or not the subject had ever used heroin, and whether or not the subject had current chronic pain. Whereas for phase 2, it was stratified by the treatment received in phase I (SMM+ODC or SMM). To keep the sequencing of treatment assignment confidential, block size was not revealed to the investigators.</a:t>
            </a:r>
          </a:p>
        </p:txBody>
      </p:sp>
      <p:sp>
        <p:nvSpPr>
          <p:cNvPr id="1536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EA7084-243D-3449-BBB0-2F2550B26BC2}" type="slidenum">
              <a:rPr lang="en-US" sz="1200"/>
              <a:pPr/>
              <a:t>17</a:t>
            </a:fld>
            <a:endParaRPr lang="en-US" sz="120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400800" y="6324600"/>
            <a:ext cx="2133600" cy="365125"/>
          </a:xfrm>
        </p:spPr>
        <p:txBody>
          <a:bodyPr/>
          <a:lstStyle>
            <a:lvl1pPr>
              <a:defRPr>
                <a:solidFill>
                  <a:schemeClr val="tx1"/>
                </a:solidFill>
              </a:defRPr>
            </a:lvl1pPr>
          </a:lstStyle>
          <a:p>
            <a:fld id="{24F8BA3A-A396-4B04-9D1C-80890BD4D666}" type="slidenum">
              <a:rPr lang="en-US" smtClean="0"/>
              <a:pPr/>
              <a:t>‹#›</a:t>
            </a:fld>
            <a:endParaRPr lang="en-US" dirty="0"/>
          </a:p>
        </p:txBody>
      </p:sp>
      <p:sp>
        <p:nvSpPr>
          <p:cNvPr id="14338" name="AutoShape 2" descr="data:image/jpeg;base64,/9j/4AAQSkZJRgABAQAAAQABAAD/2wBDAAkGBwgHBgkIBwgKCgkLDRYPDQwMDRsUFRAWIB0iIiAdHx8kKDQsJCYxJx8fLT0tMTU3Ojo6Iys/RD84QzQ5Ojf/2wBDAQoKCg0MDRoPDxo3JR8lNzc3Nzc3Nzc3Nzc3Nzc3Nzc3Nzc3Nzc3Nzc3Nzc3Nzc3Nzc3Nzc3Nzc3Nzc3Nzc3Nzf/wAARCACYAIADASIAAhEBAxEB/8QAGwAAAQUBAQAAAAAAAAAAAAAAAwECBAUGAAf/xAA6EAABAwMCBAUCBAMHBQAAAAABAAIRAwQhEjEFQVFhBhMicYGRoRQysdFCYsEWIzNEcvDxUpPC0uH/xAAXAQEBAQEAAAAAAAAAAAAAAAAAAQID/8QAGhEBAQEBAQEBAAAAAAAAAAAAAAERAiESMf/aAAwDAQACEQMRAD8AuGUUdlLJmMI1OmeY+qOKfb5hTF1F8r/cIjKPZSBTzsjspSB1TE1GFER+VcKI6FThR9l3lKmoYozkj4hL5IG26mCljZPbSE5n4Q1CFBL5JlThS7J3lDkOSJqvFvzhd+HE7SrEUZCXycouq3yex+V3k9lYGlBOEnlzhWJqCKHt9E78PLSpgpGSOXsneT6D7Kw1WspZ2Rm08ozWBFFIjMLKI4p9kVjMbIoZ2RQ0ShobaacKXbCMGp4aPhE1HFPGyUU9uSkhojIXBo6Y7oaD5Q35pW0+2UcAQlgEZVT6AFPmU4MzMfZGgJQAShqPoBwBhcaQ3UgNjkl0g7Kmoop5Kd5cMMhSA3KUt9J6wVYmqxrBKe1uyI2n7SiNbnf7LDWg6OqcG56IwpmQcJ7GSUZ0MN7J4ZyRdPZPDUTQQ3ZLp2Rw1doVAQwrtKMGdEukoAhoHulawzPNG05SBqAZYl0xlFDZKUtQBa3KcWiD0hEAylLYaY6LUFawIjW/CVoCI1qwpmlOZO0BOAz2TmD7IhQOfNPAQXXFNjwwS+odmNyVKpUqjgDUIb2GShlpgHRLpPRddut7Wn5ld7wP9RE/RQW8V4a50F9QCYB1uz91V+anBvRJ85XPY2CaN0Z6Ehw/dD/EVGCajA4c3N/ZEswWCSlAgpKVRlVs03A9uifGUQi4gp2y47opoCVw9JShL/CVRXtCKIQ2lPBWFKSqTinFHB3k2zw2cF87+yn8SrGnTNNpguGT0Cxl7XLLrJwdgm41zNbnw9RYLU1Y9TjGo81YNpOZVLg9xB5E7LBWviW6trZtvTqNbTaTB05ySc/VGb4kuif8d/1KfUaxfcY4NdcUuAKz206DTgtqS6OeIA+5TH+GGMtqdG1rO9B3qgGfpCqafiauDms4gdQpNHxQ45NScc4WomL2x4QLekKdSr5kHfSB8YVi6k1zdMYVHb+JKLo1gR2VtQvrevT8ynVZpAkyYj3Skyq69tqlt/e0DGeSJYX7biGuID0ziXGLLyalIOL3xiBifdZuzvw66eGxG+DzUtS8tryKVR7Ssa1FrjkjBUhGMKF3IpJShWCuY6cJ4diYHZRmO7ozTzBWG8V3EXF7qh3ysVx2uKVQSC5znANA9lqeI8QtKD6lOtXaHBxlgyR8DKxHH75tS8pOt2moGEkkgjp1CnTfMS7S2c86n6sqxp2IMYO3NQ+H8ZsBTDqrqjHDdpaTCmUPEXD3SHNrUo5vZP6ErKsxf3tSlc1abRgPLccgojeKPDQAAY565JUfiVV1xWrhtOabyZJJEqutab7akabKLQeZ1TK01jR23Erh35TA6Sr3h3n3BGqoY5QsfZ16jIDqR92rXcI4hbsY3WKjSBn0lNSxpaFhTLAXjIHvKj1rNtKoH0xEfoiUeLWppAm4aByBBn6IF/xm1ZTGgvqE49LDA75jqnjHrR8EqZLCfzCR8K4Wc8MXLLoGpRdqYGme22CtDJWox1+nRlO5FDBjuntMytIyzOMcPJgX1tPQ1mg/cqVTv7V35bqifao0/wBVn/weInA7p7bBrjBEx2XLa7ZEXxPSYy+ddU3BzKzROkzBAA/SFnKtRj3Rj5Wqq8JY9j2hrW6gRqDQD9l55xsV+GXT6dcOaWn/AGQp+tTFzppEcsbJj20o29pWRqcbe0kDMbFNHiDTh5KfNaa7yabpwQPhPbbUZGB7rL0vEbP4iR0Kn0OPUnwNQJ67JlGgZa0hDoyeY+FNpUWMYNQ1CdpVKy5dVazy3gTzB/VWNJ+lgdUfI3JBwVMosGMbOkHrsUOoKbZESFE/HsDRpc09D0UrhtJ97UhpBAPqdyURrPBlp5FnXuHNI8940iOQH7k/RaMSs1b8QvLalTosp2vlsAAAa8f1KOeNXgGbakT/AKyP6LpLI43m2r9phPDsLODjt0P8rQ/75/8AREbx240y6ypz/LXJ/wDFanUS81BL2Rn9U43FNjRMQN8qqe14PqB9oUK4qVWzuSViu2Lx97QY4yRI+VR+JrPh/HbM0q1UUazQfKrYOjsRzCpb24uAeYbPJVde5eJ1Oj4WdWcsbxfh11w24NK6YBBgVGHUx/sf3z2VW6pBK1/Er9mhzHjzRGWxhZK8axzyaNAUh0Dif+F25utYGKh5QntuC2YOY5qNof0Shj9oW/BY0eJV2EEVHCO6tKPiGuQGvcXNjms42m6WyDnktFwVlixzXOsi54/iqO1fbb7LNkg03hmxvuN1A4N8m2n1VqgIbH8v/V8YHMheoWFjb2duyhQ/KBuSJcepXn/Dryu6NAhpGAHbLR2F1cOIlxPyuLNmtR5Q5QAk0A+/JQKFWsWjVKm03uM7n5RnCikCcTsiCi0N5SlY7lzRGk5kA4Woil9J3Z8hMdRbGG7qrp3sgZ1d5RvxYx6h8BS10wS4tKD8kARsq664dbObgN9jCLVu8mDJ7of4iRLp+qizVNc+H7Wq6XNBCiP8KWjshgzylX5rzsMBO89hA1Bp6yN0is5/Y620yG5RGeELSRLM/C0IrwWzA9kZlYRq1NA91dooKfhO0bg0xPZqmUPDlsyPSR0Ok/srdlf5EbkIguCcgN6GP+VcT0Gz4ZRpwBIHsraja06YGB+6iMuCANj8xCPTumN9TuW+dkxE5jGyNttkZpkenZQm3DTuDHsifiWxAaYVRKY7Scb9JRGvO8nbaVAbcNDtXq+pTjdNAA5nqiWMUHujLgU8VTG65cpY3plSqZxICEahLjqBPchcuUxo4OO+knvGycyo+cAwM9Fy5MDzWdOHEb88JW1jG5PSVy5AZlRx5NLd9kfzhpiGx0JXLlrPEJ5+BpBnoCnCuWwXHPUcly5AWlcOcYklENwRuFy5Ec25jfY/zf8AxK25LWkud6ozJwuXIP/Z"/>
          <p:cNvSpPr>
            <a:spLocks noChangeAspect="1" noChangeArrowheads="1"/>
          </p:cNvSpPr>
          <p:nvPr/>
        </p:nvSpPr>
        <p:spPr bwMode="auto">
          <a:xfrm>
            <a:off x="63500" y="-496888"/>
            <a:ext cx="866775"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BDAAkGBwgHBgkIBwgKCgkLDRYPDQwMDRsUFRAWIB0iIiAdHx8kKDQsJCYxJx8fLT0tMTU3Ojo6Iys/RD84QzQ5Ojf/2wBDAQoKCg0MDRoPDxo3JR8lNzc3Nzc3Nzc3Nzc3Nzc3Nzc3Nzc3Nzc3Nzc3Nzc3Nzc3Nzc3Nzc3Nzc3Nzc3Nzc3Nzf/wAARCACYAIADASIAAhEBAxEB/8QAGwAAAQUBAQAAAAAAAAAAAAAAAwECBAUGAAf/xAA6EAABAwMCBAUCBAMHBQAAAAABAAIRAwQhEjEFQVFhBhMicYGRoRQysdFCYsEWIzNEcvDxUpPC0uH/xAAXAQEBAQEAAAAAAAAAAAAAAAAAAQID/8QAGhEBAQEBAQEBAAAAAAAAAAAAAAERAiESMf/aAAwDAQACEQMRAD8AuGUUdlLJmMI1OmeY+qOKfb5hTF1F8r/cIjKPZSBTzsjspSB1TE1GFER+VcKI6FThR9l3lKmoYozkj4hL5IG26mCljZPbSE5n4Q1CFBL5JlThS7J3lDkOSJqvFvzhd+HE7SrEUZCXycouq3yex+V3k9lYGlBOEnlzhWJqCKHt9E78PLSpgpGSOXsneT6D7Kw1WspZ2Rm08ozWBFFIjMLKI4p9kVjMbIoZ2RQ0ShobaacKXbCMGp4aPhE1HFPGyUU9uSkhojIXBo6Y7oaD5Q35pW0+2UcAQlgEZVT6AFPmU4MzMfZGgJQAShqPoBwBhcaQ3UgNjkl0g7Kmoop5Kd5cMMhSA3KUt9J6wVYmqxrBKe1uyI2n7SiNbnf7LDWg6OqcG56IwpmQcJ7GSUZ0MN7J4ZyRdPZPDUTQQ3ZLp2Rw1doVAQwrtKMGdEukoAhoHulawzPNG05SBqAZYl0xlFDZKUtQBa3KcWiD0hEAylLYaY6LUFawIjW/CVoCI1qwpmlOZO0BOAz2TmD7IhQOfNPAQXXFNjwwS+odmNyVKpUqjgDUIb2GShlpgHRLpPRddut7Wn5ld7wP9RE/RQW8V4a50F9QCYB1uz91V+anBvRJ85XPY2CaN0Z6Ehw/dD/EVGCajA4c3N/ZEswWCSlAgpKVRlVs03A9uifGUQi4gp2y47opoCVw9JShL/CVRXtCKIQ2lPBWFKSqTinFHB3k2zw2cF87+yn8SrGnTNNpguGT0Cxl7XLLrJwdgm41zNbnw9RYLU1Y9TjGo81YNpOZVLg9xB5E7LBWviW6trZtvTqNbTaTB05ySc/VGb4kuif8d/1KfUaxfcY4NdcUuAKz206DTgtqS6OeIA+5TH+GGMtqdG1rO9B3qgGfpCqafiauDms4gdQpNHxQ45NScc4WomL2x4QLekKdSr5kHfSB8YVi6k1zdMYVHb+JKLo1gR2VtQvrevT8ynVZpAkyYj3Skyq69tqlt/e0DGeSJYX7biGuID0ziXGLLyalIOL3xiBifdZuzvw66eGxG+DzUtS8tryKVR7Ssa1FrjkjBUhGMKF3IpJShWCuY6cJ4diYHZRmO7ozTzBWG8V3EXF7qh3ysVx2uKVQSC5znANA9lqeI8QtKD6lOtXaHBxlgyR8DKxHH75tS8pOt2moGEkkgjp1CnTfMS7S2c86n6sqxp2IMYO3NQ+H8ZsBTDqrqjHDdpaTCmUPEXD3SHNrUo5vZP6ErKsxf3tSlc1abRgPLccgojeKPDQAAY565JUfiVV1xWrhtOabyZJJEqutab7akabKLQeZ1TK01jR23Erh35TA6Sr3h3n3BGqoY5QsfZ16jIDqR92rXcI4hbsY3WKjSBn0lNSxpaFhTLAXjIHvKj1rNtKoH0xEfoiUeLWppAm4aByBBn6IF/xm1ZTGgvqE49LDA75jqnjHrR8EqZLCfzCR8K4Wc8MXLLoGpRdqYGme22CtDJWox1+nRlO5FDBjuntMytIyzOMcPJgX1tPQ1mg/cqVTv7V35bqifao0/wBVn/weInA7p7bBrjBEx2XLa7ZEXxPSYy+ddU3BzKzROkzBAA/SFnKtRj3Rj5Wqq8JY9j2hrW6gRqDQD9l55xsV+GXT6dcOaWn/AGQp+tTFzppEcsbJj20o29pWRqcbe0kDMbFNHiDTh5KfNaa7yabpwQPhPbbUZGB7rL0vEbP4iR0Kn0OPUnwNQJ67JlGgZa0hDoyeY+FNpUWMYNQ1CdpVKy5dVazy3gTzB/VWNJ+lgdUfI3JBwVMosGMbOkHrsUOoKbZESFE/HsDRpc09D0UrhtJ97UhpBAPqdyURrPBlp5FnXuHNI8940iOQH7k/RaMSs1b8QvLalTosp2vlsAAAa8f1KOeNXgGbakT/AKyP6LpLI43m2r9phPDsLODjt0P8rQ/75/8AREbx240y6ypz/LXJ/wDFanUS81BL2Rn9U43FNjRMQN8qqe14PqB9oUK4qVWzuSViu2Lx97QY4yRI+VR+JrPh/HbM0q1UUazQfKrYOjsRzCpb24uAeYbPJVde5eJ1Oj4WdWcsbxfh11w24NK6YBBgVGHUx/sf3z2VW6pBK1/Er9mhzHjzRGWxhZK8axzyaNAUh0Dif+F25utYGKh5QntuC2YOY5qNof0Shj9oW/BY0eJV2EEVHCO6tKPiGuQGvcXNjms42m6WyDnktFwVlixzXOsi54/iqO1fbb7LNkg03hmxvuN1A4N8m2n1VqgIbH8v/V8YHMheoWFjb2duyhQ/KBuSJcepXn/Dryu6NAhpGAHbLR2F1cOIlxPyuLNmtR5Q5QAk0A+/JQKFWsWjVKm03uM7n5RnCikCcTsiCi0N5SlY7lzRGk5kA4Woil9J3Z8hMdRbGG7qrp3sgZ1d5RvxYx6h8BS10wS4tKD8kARsq664dbObgN9jCLVu8mDJ7of4iRLp+qizVNc+H7Wq6XNBCiP8KWjshgzylX5rzsMBO89hA1Bp6yN0is5/Y620yG5RGeELSRLM/C0IrwWzA9kZlYRq1NA91dooKfhO0bg0xPZqmUPDlsyPSR0Ok/srdlf5EbkIguCcgN6GP+VcT0Gz4ZRpwBIHsraja06YGB+6iMuCANj8xCPTumN9TuW+dkxE5jGyNttkZpkenZQm3DTuDHsifiWxAaYVRKY7Scb9JRGvO8nbaVAbcNDtXq+pTjdNAA5nqiWMUHujLgU8VTG65cpY3plSqZxICEahLjqBPchcuUxo4OO+knvGycyo+cAwM9Fy5MDzWdOHEb88JW1jG5PSVy5AZlRx5NLd9kfzhpiGx0JXLlrPEJ5+BpBnoCnCuWwXHPUcly5AWlcOcYklENwRuFy5Ec25jfY/zf8AxK25LWkud6ozJwuXIP/Z"/>
          <p:cNvSpPr>
            <a:spLocks noChangeAspect="1" noChangeArrowheads="1"/>
          </p:cNvSpPr>
          <p:nvPr/>
        </p:nvSpPr>
        <p:spPr bwMode="auto">
          <a:xfrm>
            <a:off x="63500" y="-496888"/>
            <a:ext cx="866775"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t1.gstatic.com/images?q=tbn:ANd9GcQ5f1I-4xK_FhlodABFg72gphj9vgphCIgNJ2V0np6JlOnb2vC09Q"/>
          <p:cNvPicPr>
            <a:picLocks noChangeAspect="1" noChangeArrowheads="1"/>
          </p:cNvPicPr>
          <p:nvPr/>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2" name="Picture 2" descr="http://t1.gstatic.com/images?q=tbn:ANd9GcQ5f1I-4xK_FhlodABFg72gphj9vgphCIgNJ2V0np6JlOnb2vC09Q"/>
          <p:cNvPicPr>
            <a:picLocks noChangeAspect="1" noChangeArrowheads="1"/>
          </p:cNvPicPr>
          <p:nvPr/>
        </p:nvPicPr>
        <p:blipFill>
          <a:blip r:embed="rId2" cstate="print">
            <a:grayscl/>
          </a:blip>
          <a:srcRect l="18182" t="6052" r="18182" b="3171"/>
          <a:stretch>
            <a:fillRect/>
          </a:stretch>
        </p:blipFill>
        <p:spPr bwMode="auto">
          <a:xfrm>
            <a:off x="8610600" y="838200"/>
            <a:ext cx="533400" cy="571500"/>
          </a:xfrm>
          <a:prstGeom prst="rect">
            <a:avLst/>
          </a:prstGeom>
          <a:noFill/>
        </p:spPr>
      </p:pic>
      <p:pic>
        <p:nvPicPr>
          <p:cNvPr id="14" name="Picture 13" descr="snowflake.gif"/>
          <p:cNvPicPr>
            <a:picLocks noChangeAspect="1"/>
          </p:cNvPicPr>
          <p:nvPr/>
        </p:nvPicPr>
        <p:blipFill>
          <a:blip r:embed="rId3" cstate="print"/>
          <a:srcRect l="50627" t="9868" r="10526" b="43234"/>
          <a:stretch>
            <a:fillRect/>
          </a:stretch>
        </p:blipFill>
        <p:spPr>
          <a:xfrm>
            <a:off x="-25399" y="5945416"/>
            <a:ext cx="1124857" cy="9053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CE175-D553-4DE2-9709-A0BD0B0846FA}" type="datetime1">
              <a:rPr lang="en-US" smtClean="0">
                <a:solidFill>
                  <a:prstClr val="black">
                    <a:tint val="75000"/>
                  </a:prstClr>
                </a:solidFill>
              </a:rPr>
              <a:pPr/>
              <a:t>12/20/2012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EC4C5E-00A5-412C-88C0-9B6F95D277A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1"/>
            <a:ext cx="8382000" cy="762000"/>
          </a:xfrm>
          <a:noFill/>
          <a:ln>
            <a:noFill/>
          </a:ln>
          <a:effectLst>
            <a:outerShdw blurRad="50800" dist="38100" dir="18900000" algn="bl" rotWithShape="0">
              <a:prstClr val="black">
                <a:alpha val="40000"/>
              </a:prstClr>
            </a:outerShdw>
          </a:effectLst>
        </p:spPr>
        <p:txBody>
          <a:bodyPr anchor="t"/>
          <a:lstStyle>
            <a:lvl1pPr algn="ctr">
              <a:defRPr sz="4000" b="0" cap="all">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8" name="Picture 7" descr="snowflake.gif"/>
          <p:cNvPicPr>
            <a:picLocks noChangeAspect="1"/>
          </p:cNvPicPr>
          <p:nvPr userDrawn="1"/>
        </p:nvPicPr>
        <p:blipFill>
          <a:blip r:embed="rId2" cstate="print"/>
          <a:srcRect l="34483" t="37931" r="12644" b="17241"/>
          <a:stretch>
            <a:fillRect/>
          </a:stretch>
        </p:blipFill>
        <p:spPr>
          <a:xfrm>
            <a:off x="0" y="0"/>
            <a:ext cx="1752600" cy="990600"/>
          </a:xfrm>
          <a:prstGeom prst="rect">
            <a:avLst/>
          </a:prstGeom>
        </p:spPr>
      </p:pic>
      <p:cxnSp>
        <p:nvCxnSpPr>
          <p:cNvPr id="5" name="Straight Connector 4"/>
          <p:cNvCxnSpPr/>
          <p:nvPr userDrawn="1"/>
        </p:nvCxnSpPr>
        <p:spPr>
          <a:xfrm>
            <a:off x="457200" y="3057525"/>
            <a:ext cx="82296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pic>
        <p:nvPicPr>
          <p:cNvPr id="6" name="Picture 2" descr="http://t1.gstatic.com/images?q=tbn:ANd9GcQ5f1I-4xK_FhlodABFg72gphj9vgphCIgNJ2V0np6JlOnb2vC09Q"/>
          <p:cNvPicPr>
            <a:picLocks noChangeAspect="1" noChangeArrowheads="1"/>
          </p:cNvPicPr>
          <p:nvPr userDrawn="1"/>
        </p:nvPicPr>
        <p:blipFill>
          <a:blip r:embed="rId3" cstate="print">
            <a:grayscl/>
          </a:blip>
          <a:srcRect l="18182" t="6052" r="18182" b="3171"/>
          <a:stretch>
            <a:fillRect/>
          </a:stretch>
        </p:blipFill>
        <p:spPr bwMode="auto">
          <a:xfrm>
            <a:off x="0" y="2562225"/>
            <a:ext cx="533400" cy="571500"/>
          </a:xfrm>
          <a:prstGeom prst="rect">
            <a:avLst/>
          </a:prstGeom>
          <a:noFill/>
        </p:spPr>
      </p:pic>
      <p:pic>
        <p:nvPicPr>
          <p:cNvPr id="7" name="Picture 2" descr="http://t1.gstatic.com/images?q=tbn:ANd9GcQ5f1I-4xK_FhlodABFg72gphj9vgphCIgNJ2V0np6JlOnb2vC09Q"/>
          <p:cNvPicPr>
            <a:picLocks noChangeAspect="1" noChangeArrowheads="1"/>
          </p:cNvPicPr>
          <p:nvPr userDrawn="1"/>
        </p:nvPicPr>
        <p:blipFill>
          <a:blip r:embed="rId3" cstate="print">
            <a:grayscl/>
          </a:blip>
          <a:srcRect l="18182" t="6052" r="18182" b="3171"/>
          <a:stretch>
            <a:fillRect/>
          </a:stretch>
        </p:blipFill>
        <p:spPr bwMode="auto">
          <a:xfrm>
            <a:off x="8610600" y="2562225"/>
            <a:ext cx="533400" cy="571500"/>
          </a:xfrm>
          <a:prstGeom prst="rect">
            <a:avLst/>
          </a:prstGeom>
          <a:noFill/>
        </p:spPr>
      </p:pic>
      <p:pic>
        <p:nvPicPr>
          <p:cNvPr id="12" name="Picture 11" descr="snowflake.gif"/>
          <p:cNvPicPr>
            <a:picLocks noChangeAspect="1"/>
          </p:cNvPicPr>
          <p:nvPr userDrawn="1"/>
        </p:nvPicPr>
        <p:blipFill>
          <a:blip r:embed="rId2" cstate="print"/>
          <a:srcRect l="34694" t="37931"/>
          <a:stretch>
            <a:fillRect/>
          </a:stretch>
        </p:blipFill>
        <p:spPr>
          <a:xfrm flipH="1">
            <a:off x="6705600" y="0"/>
            <a:ext cx="2438400" cy="137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4F8BA3A-A396-4B04-9D1C-80890BD4D666}" type="slidenum">
              <a:rPr lang="en-US" smtClean="0"/>
              <a:pPr/>
              <a:t>‹#›</a:t>
            </a:fld>
            <a:endParaRPr lang="en-US" dirty="0"/>
          </a:p>
        </p:txBody>
      </p:sp>
    </p:spTree>
    <p:extLst>
      <p:ext uri="{BB962C8B-B14F-4D97-AF65-F5344CB8AC3E}">
        <p14:creationId xmlns:p14="http://schemas.microsoft.com/office/powerpoint/2010/main" xmlns="" val="195297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4F8BA3A-A396-4B04-9D1C-80890BD4D666}" type="slidenum">
              <a:rPr lang="en-US" smtClean="0"/>
              <a:pPr/>
              <a:t>‹#›</a:t>
            </a:fld>
            <a:endParaRPr lang="en-US" dirty="0"/>
          </a:p>
        </p:txBody>
      </p:sp>
    </p:spTree>
    <p:extLst>
      <p:ext uri="{BB962C8B-B14F-4D97-AF65-F5344CB8AC3E}">
        <p14:creationId xmlns:p14="http://schemas.microsoft.com/office/powerpoint/2010/main" xmlns="" val="102124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4F8BA3A-A396-4B04-9D1C-80890BD4D666}" type="slidenum">
              <a:rPr lang="en-US" smtClean="0"/>
              <a:pPr/>
              <a:t>‹#›</a:t>
            </a:fld>
            <a:endParaRPr lang="en-US" dirty="0"/>
          </a:p>
        </p:txBody>
      </p:sp>
    </p:spTree>
    <p:extLst>
      <p:ext uri="{BB962C8B-B14F-4D97-AF65-F5344CB8AC3E}">
        <p14:creationId xmlns:p14="http://schemas.microsoft.com/office/powerpoint/2010/main" xmlns="" val="286042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22237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16"/>
          <p:cNvSpPr>
            <a:spLocks noChangeArrowheads="1"/>
          </p:cNvSpPr>
          <p:nvPr userDrawn="1"/>
        </p:nvSpPr>
        <p:spPr bwMode="auto">
          <a:xfrm>
            <a:off x="0" y="6400800"/>
            <a:ext cx="9220200" cy="457200"/>
          </a:xfrm>
          <a:prstGeom prst="rect">
            <a:avLst/>
          </a:prstGeom>
          <a:noFill/>
          <a:ln w="9525">
            <a:noFill/>
            <a:miter lim="800000"/>
            <a:headEnd/>
            <a:tailEnd/>
          </a:ln>
        </p:spPr>
        <p:txBody>
          <a:bodyPr anchor="b"/>
          <a:lstStyle/>
          <a:p>
            <a:pPr algn="ctr">
              <a:defRPr/>
            </a:pPr>
            <a:r>
              <a:rPr lang="en-US" sz="1100" b="1" i="1" dirty="0">
                <a:solidFill>
                  <a:prstClr val="white">
                    <a:lumMod val="50000"/>
                  </a:prstClr>
                </a:solidFill>
              </a:rPr>
              <a:t>"This training has been funded in whole or in part with Federal funds from the National Institute on Drug Abuse, </a:t>
            </a:r>
            <a:br>
              <a:rPr lang="en-US" sz="1100" b="1" i="1" dirty="0">
                <a:solidFill>
                  <a:prstClr val="white">
                    <a:lumMod val="50000"/>
                  </a:prstClr>
                </a:solidFill>
              </a:rPr>
            </a:br>
            <a:r>
              <a:rPr lang="en-US" sz="1100" b="1" i="1" dirty="0">
                <a:solidFill>
                  <a:prstClr val="white">
                    <a:lumMod val="50000"/>
                  </a:prstClr>
                </a:solidFill>
              </a:rPr>
              <a:t>National Institutes of Health, Department of Health and Human Services, under Contract </a:t>
            </a:r>
            <a:r>
              <a:rPr lang="en-US" sz="1100" b="1" i="1" dirty="0" smtClean="0">
                <a:solidFill>
                  <a:prstClr val="white">
                    <a:lumMod val="50000"/>
                  </a:prstClr>
                </a:solidFill>
              </a:rPr>
              <a:t>No.HHSN271201000024C</a:t>
            </a:r>
            <a:r>
              <a:rPr lang="en-US" sz="1100" b="1" i="1" dirty="0">
                <a:solidFill>
                  <a:prstClr val="white">
                    <a:lumMod val="50000"/>
                  </a:prstClr>
                </a:solidFill>
              </a:rPr>
              <a:t>."</a:t>
            </a:r>
          </a:p>
        </p:txBody>
      </p:sp>
      <p:sp>
        <p:nvSpPr>
          <p:cNvPr id="8" name="Rectangle 16"/>
          <p:cNvSpPr>
            <a:spLocks noChangeArrowheads="1"/>
          </p:cNvSpPr>
          <p:nvPr userDrawn="1"/>
        </p:nvSpPr>
        <p:spPr bwMode="auto">
          <a:xfrm>
            <a:off x="0" y="5943600"/>
            <a:ext cx="9144000" cy="457200"/>
          </a:xfrm>
          <a:prstGeom prst="rect">
            <a:avLst/>
          </a:prstGeom>
          <a:noFill/>
          <a:ln w="9525">
            <a:noFill/>
            <a:miter lim="800000"/>
            <a:headEnd/>
            <a:tailEnd/>
          </a:ln>
          <a:effectLst/>
        </p:spPr>
        <p:txBody>
          <a:bodyPr anchor="b"/>
          <a:lstStyle/>
          <a:p>
            <a:pPr algn="ctr" defTabSz="744538">
              <a:spcBef>
                <a:spcPct val="20000"/>
              </a:spcBef>
              <a:buClr>
                <a:srgbClr val="FF9900"/>
              </a:buClr>
              <a:buSzPct val="75000"/>
              <a:tabLst>
                <a:tab pos="4457700" algn="l"/>
              </a:tabLst>
              <a:defRPr/>
            </a:pPr>
            <a:r>
              <a:rPr lang="en-US" sz="1600" b="1" i="1" kern="0" dirty="0">
                <a:solidFill>
                  <a:prstClr val="white">
                    <a:lumMod val="50000"/>
                  </a:prstClr>
                </a:solidFill>
              </a:rPr>
              <a:t>Produced by:   </a:t>
            </a:r>
            <a:r>
              <a:rPr lang="en-US" sz="1600" b="1" i="1" kern="0" dirty="0" smtClean="0">
                <a:solidFill>
                  <a:prstClr val="white">
                    <a:lumMod val="50000"/>
                  </a:prstClr>
                </a:solidFill>
              </a:rPr>
              <a:t>NIDA </a:t>
            </a:r>
            <a:r>
              <a:rPr lang="en-US" sz="1600" b="1" i="1" kern="0" dirty="0">
                <a:solidFill>
                  <a:prstClr val="white">
                    <a:lumMod val="50000"/>
                  </a:prstClr>
                </a:solidFill>
              </a:rPr>
              <a:t>CTN CCC Training </a:t>
            </a:r>
            <a:r>
              <a:rPr lang="en-US" sz="1600" b="1" i="1" kern="0" dirty="0" smtClean="0">
                <a:solidFill>
                  <a:prstClr val="white">
                    <a:lumMod val="50000"/>
                  </a:prstClr>
                </a:solidFill>
              </a:rPr>
              <a:t>Coordination</a:t>
            </a:r>
            <a:endParaRPr lang="en-US" sz="1600" b="1" i="1" kern="0" dirty="0">
              <a:solidFill>
                <a:prstClr val="white">
                  <a:lumMod val="50000"/>
                </a:prstClr>
              </a:solidFill>
            </a:endParaRPr>
          </a:p>
        </p:txBody>
      </p:sp>
      <p:sp>
        <p:nvSpPr>
          <p:cNvPr id="9" name="Text Box 28"/>
          <p:cNvSpPr txBox="1">
            <a:spLocks noChangeArrowheads="1"/>
          </p:cNvSpPr>
          <p:nvPr userDrawn="1"/>
        </p:nvSpPr>
        <p:spPr bwMode="auto">
          <a:xfrm>
            <a:off x="4495800" y="609600"/>
            <a:ext cx="4648200" cy="954107"/>
          </a:xfrm>
          <a:prstGeom prst="rect">
            <a:avLst/>
          </a:prstGeom>
          <a:noFill/>
          <a:ln w="9525">
            <a:noFill/>
            <a:miter lim="800000"/>
            <a:headEnd/>
            <a:tailEnd/>
          </a:ln>
          <a:effectLst/>
          <a:scene3d>
            <a:camera prst="perspectiveRelaxedModerately"/>
            <a:lightRig rig="threePt" dir="t"/>
          </a:scene3d>
        </p:spPr>
        <p:txBody>
          <a:bodyPr wrap="square">
            <a:spAutoFit/>
          </a:bodyPr>
          <a:lstStyle/>
          <a:p>
            <a:pPr algn="r">
              <a:spcBef>
                <a:spcPct val="50000"/>
              </a:spcBef>
              <a:defRPr/>
            </a:pPr>
            <a:r>
              <a:rPr lang="en-US" sz="2800" b="1" dirty="0" smtClean="0">
                <a:solidFill>
                  <a:srgbClr val="1C474B"/>
                </a:solidFill>
              </a:rPr>
              <a:t>2012</a:t>
            </a:r>
            <a:br>
              <a:rPr lang="en-US" sz="2800" b="1" dirty="0" smtClean="0">
                <a:solidFill>
                  <a:srgbClr val="1C474B"/>
                </a:solidFill>
              </a:rPr>
            </a:br>
            <a:r>
              <a:rPr lang="en-US" sz="2800" b="1" dirty="0" smtClean="0">
                <a:solidFill>
                  <a:srgbClr val="1C474B"/>
                </a:solidFill>
              </a:rPr>
              <a:t>Web </a:t>
            </a:r>
            <a:r>
              <a:rPr lang="en-US" sz="2800" b="1" dirty="0">
                <a:solidFill>
                  <a:srgbClr val="1C474B"/>
                </a:solidFill>
              </a:rPr>
              <a:t>Seminar Series</a:t>
            </a:r>
          </a:p>
        </p:txBody>
      </p:sp>
      <p:pic>
        <p:nvPicPr>
          <p:cNvPr id="10" name="Picture 9" descr="snowflake.gif"/>
          <p:cNvPicPr>
            <a:picLocks noChangeAspect="1"/>
          </p:cNvPicPr>
          <p:nvPr userDrawn="1"/>
        </p:nvPicPr>
        <p:blipFill>
          <a:blip r:embed="rId2" cstate="print"/>
          <a:stretch>
            <a:fillRect/>
          </a:stretch>
        </p:blipFill>
        <p:spPr>
          <a:xfrm>
            <a:off x="-228600" y="-304800"/>
            <a:ext cx="4457700" cy="2971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7C821-7E3A-40D3-B00B-670D09150659}" type="datetime1">
              <a:rPr lang="en-US" smtClean="0">
                <a:solidFill>
                  <a:prstClr val="black">
                    <a:tint val="75000"/>
                  </a:prstClr>
                </a:solidFill>
              </a:rPr>
              <a:pPr/>
              <a:t>12/20/2012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EC4C5E-00A5-412C-88C0-9B6F95D277AC}" type="slidenum">
              <a:rPr lang="en-US" smtClean="0">
                <a:solidFill>
                  <a:prstClr val="black">
                    <a:tint val="75000"/>
                  </a:prstClr>
                </a:solidFill>
              </a:rPr>
              <a:pPr/>
              <a:t>‹#›</a:t>
            </a:fld>
            <a:endParaRPr lang="en-US">
              <a:solidFill>
                <a:prstClr val="black">
                  <a:tint val="75000"/>
                </a:prstClr>
              </a:solidFill>
            </a:endParaRPr>
          </a:p>
        </p:txBody>
      </p:sp>
      <p:sp>
        <p:nvSpPr>
          <p:cNvPr id="14338" name="AutoShape 2" descr="data:image/jpeg;base64,/9j/4AAQSkZJRgABAQAAAQABAAD/2wBDAAkGBwgHBgkIBwgKCgkLDRYPDQwMDRsUFRAWIB0iIiAdHx8kKDQsJCYxJx8fLT0tMTU3Ojo6Iys/RD84QzQ5Ojf/2wBDAQoKCg0MDRoPDxo3JR8lNzc3Nzc3Nzc3Nzc3Nzc3Nzc3Nzc3Nzc3Nzc3Nzc3Nzc3Nzc3Nzc3Nzc3Nzc3Nzc3Nzf/wAARCACYAIADASIAAhEBAxEB/8QAGwAAAQUBAQAAAAAAAAAAAAAAAwECBAUGAAf/xAA6EAABAwMCBAUCBAMHBQAAAAABAAIRAwQhEjEFQVFhBhMicYGRoRQysdFCYsEWIzNEcvDxUpPC0uH/xAAXAQEBAQEAAAAAAAAAAAAAAAAAAQID/8QAGhEBAQEBAQEBAAAAAAAAAAAAAAERAiESMf/aAAwDAQACEQMRAD8AuGUUdlLJmMI1OmeY+qOKfb5hTF1F8r/cIjKPZSBTzsjspSB1TE1GFER+VcKI6FThR9l3lKmoYozkj4hL5IG26mCljZPbSE5n4Q1CFBL5JlThS7J3lDkOSJqvFvzhd+HE7SrEUZCXycouq3yex+V3k9lYGlBOEnlzhWJqCKHt9E78PLSpgpGSOXsneT6D7Kw1WspZ2Rm08ozWBFFIjMLKI4p9kVjMbIoZ2RQ0ShobaacKXbCMGp4aPhE1HFPGyUU9uSkhojIXBo6Y7oaD5Q35pW0+2UcAQlgEZVT6AFPmU4MzMfZGgJQAShqPoBwBhcaQ3UgNjkl0g7Kmoop5Kd5cMMhSA3KUt9J6wVYmqxrBKe1uyI2n7SiNbnf7LDWg6OqcG56IwpmQcJ7GSUZ0MN7J4ZyRdPZPDUTQQ3ZLp2Rw1doVAQwrtKMGdEukoAhoHulawzPNG05SBqAZYl0xlFDZKUtQBa3KcWiD0hEAylLYaY6LUFawIjW/CVoCI1qwpmlOZO0BOAz2TmD7IhQOfNPAQXXFNjwwS+odmNyVKpUqjgDUIb2GShlpgHRLpPRddut7Wn5ld7wP9RE/RQW8V4a50F9QCYB1uz91V+anBvRJ85XPY2CaN0Z6Ehw/dD/EVGCajA4c3N/ZEswWCSlAgpKVRlVs03A9uifGUQi4gp2y47opoCVw9JShL/CVRXtCKIQ2lPBWFKSqTinFHB3k2zw2cF87+yn8SrGnTNNpguGT0Cxl7XLLrJwdgm41zNbnw9RYLU1Y9TjGo81YNpOZVLg9xB5E7LBWviW6trZtvTqNbTaTB05ySc/VGb4kuif8d/1KfUaxfcY4NdcUuAKz206DTgtqS6OeIA+5TH+GGMtqdG1rO9B3qgGfpCqafiauDms4gdQpNHxQ45NScc4WomL2x4QLekKdSr5kHfSB8YVi6k1zdMYVHb+JKLo1gR2VtQvrevT8ynVZpAkyYj3Skyq69tqlt/e0DGeSJYX7biGuID0ziXGLLyalIOL3xiBifdZuzvw66eGxG+DzUtS8tryKVR7Ssa1FrjkjBUhGMKF3IpJShWCuY6cJ4diYHZRmO7ozTzBWG8V3EXF7qh3ysVx2uKVQSC5znANA9lqeI8QtKD6lOtXaHBxlgyR8DKxHH75tS8pOt2moGEkkgjp1CnTfMS7S2c86n6sqxp2IMYO3NQ+H8ZsBTDqrqjHDdpaTCmUPEXD3SHNrUo5vZP6ErKsxf3tSlc1abRgPLccgojeKPDQAAY565JUfiVV1xWrhtOabyZJJEqutab7akabKLQeZ1TK01jR23Erh35TA6Sr3h3n3BGqoY5QsfZ16jIDqR92rXcI4hbsY3WKjSBn0lNSxpaFhTLAXjIHvKj1rNtKoH0xEfoiUeLWppAm4aByBBn6IF/xm1ZTGgvqE49LDA75jqnjHrR8EqZLCfzCR8K4Wc8MXLLoGpRdqYGme22CtDJWox1+nRlO5FDBjuntMytIyzOMcPJgX1tPQ1mg/cqVTv7V35bqifao0/wBVn/weInA7p7bBrjBEx2XLa7ZEXxPSYy+ddU3BzKzROkzBAA/SFnKtRj3Rj5Wqq8JY9j2hrW6gRqDQD9l55xsV+GXT6dcOaWn/AGQp+tTFzppEcsbJj20o29pWRqcbe0kDMbFNHiDTh5KfNaa7yabpwQPhPbbUZGB7rL0vEbP4iR0Kn0OPUnwNQJ67JlGgZa0hDoyeY+FNpUWMYNQ1CdpVKy5dVazy3gTzB/VWNJ+lgdUfI3JBwVMosGMbOkHrsUOoKbZESFE/HsDRpc09D0UrhtJ97UhpBAPqdyURrPBlp5FnXuHNI8940iOQH7k/RaMSs1b8QvLalTosp2vlsAAAa8f1KOeNXgGbakT/AKyP6LpLI43m2r9phPDsLODjt0P8rQ/75/8AREbx240y6ypz/LXJ/wDFanUS81BL2Rn9U43FNjRMQN8qqe14PqB9oUK4qVWzuSViu2Lx97QY4yRI+VR+JrPh/HbM0q1UUazQfKrYOjsRzCpb24uAeYbPJVde5eJ1Oj4WdWcsbxfh11w24NK6YBBgVGHUx/sf3z2VW6pBK1/Er9mhzHjzRGWxhZK8axzyaNAUh0Dif+F25utYGKh5QntuC2YOY5qNof0Shj9oW/BY0eJV2EEVHCO6tKPiGuQGvcXNjms42m6WyDnktFwVlixzXOsi54/iqO1fbb7LNkg03hmxvuN1A4N8m2n1VqgIbH8v/V8YHMheoWFjb2duyhQ/KBuSJcepXn/Dryu6NAhpGAHbLR2F1cOIlxPyuLNmtR5Q5QAk0A+/JQKFWsWjVKm03uM7n5RnCikCcTsiCi0N5SlY7lzRGk5kA4Woil9J3Z8hMdRbGG7qrp3sgZ1d5RvxYx6h8BS10wS4tKD8kARsq664dbObgN9jCLVu8mDJ7of4iRLp+qizVNc+H7Wq6XNBCiP8KWjshgzylX5rzsMBO89hA1Bp6yN0is5/Y620yG5RGeELSRLM/C0IrwWzA9kZlYRq1NA91dooKfhO0bg0xPZqmUPDlsyPSR0Ok/srdlf5EbkIguCcgN6GP+VcT0Gz4ZRpwBIHsraja06YGB+6iMuCANj8xCPTumN9TuW+dkxE5jGyNttkZpkenZQm3DTuDHsifiWxAaYVRKY7Scb9JRGvO8nbaVAbcNDtXq+pTjdNAA5nqiWMUHujLgU8VTG65cpY3plSqZxICEahLjqBPchcuUxo4OO+knvGycyo+cAwM9Fy5MDzWdOHEb88JW1jG5PSVy5AZlRx5NLd9kfzhpiGx0JXLlrPEJ5+BpBnoCnCuWwXHPUcly5AWlcOcYklENwRuFy5Ec25jfY/zf8AxK25LWkud6ozJwuXIP/Z"/>
          <p:cNvSpPr>
            <a:spLocks noChangeAspect="1" noChangeArrowheads="1"/>
          </p:cNvSpPr>
          <p:nvPr userDrawn="1"/>
        </p:nvSpPr>
        <p:spPr bwMode="auto">
          <a:xfrm>
            <a:off x="63500" y="-496888"/>
            <a:ext cx="866775" cy="101917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40" name="AutoShape 4" descr="data:image/jpeg;base64,/9j/4AAQSkZJRgABAQAAAQABAAD/2wBDAAkGBwgHBgkIBwgKCgkLDRYPDQwMDRsUFRAWIB0iIiAdHx8kKDQsJCYxJx8fLT0tMTU3Ojo6Iys/RD84QzQ5Ojf/2wBDAQoKCg0MDRoPDxo3JR8lNzc3Nzc3Nzc3Nzc3Nzc3Nzc3Nzc3Nzc3Nzc3Nzc3Nzc3Nzc3Nzc3Nzc3Nzc3Nzc3Nzf/wAARCACYAIADASIAAhEBAxEB/8QAGwAAAQUBAQAAAAAAAAAAAAAAAwECBAUGAAf/xAA6EAABAwMCBAUCBAMHBQAAAAABAAIRAwQhEjEFQVFhBhMicYGRoRQysdFCYsEWIzNEcvDxUpPC0uH/xAAXAQEBAQEAAAAAAAAAAAAAAAAAAQID/8QAGhEBAQEBAQEBAAAAAAAAAAAAAAERAiESMf/aAAwDAQACEQMRAD8AuGUUdlLJmMI1OmeY+qOKfb5hTF1F8r/cIjKPZSBTzsjspSB1TE1GFER+VcKI6FThR9l3lKmoYozkj4hL5IG26mCljZPbSE5n4Q1CFBL5JlThS7J3lDkOSJqvFvzhd+HE7SrEUZCXycouq3yex+V3k9lYGlBOEnlzhWJqCKHt9E78PLSpgpGSOXsneT6D7Kw1WspZ2Rm08ozWBFFIjMLKI4p9kVjMbIoZ2RQ0ShobaacKXbCMGp4aPhE1HFPGyUU9uSkhojIXBo6Y7oaD5Q35pW0+2UcAQlgEZVT6AFPmU4MzMfZGgJQAShqPoBwBhcaQ3UgNjkl0g7Kmoop5Kd5cMMhSA3KUt9J6wVYmqxrBKe1uyI2n7SiNbnf7LDWg6OqcG56IwpmQcJ7GSUZ0MN7J4ZyRdPZPDUTQQ3ZLp2Rw1doVAQwrtKMGdEukoAhoHulawzPNG05SBqAZYl0xlFDZKUtQBa3KcWiD0hEAylLYaY6LUFawIjW/CVoCI1qwpmlOZO0BOAz2TmD7IhQOfNPAQXXFNjwwS+odmNyVKpUqjgDUIb2GShlpgHRLpPRddut7Wn5ld7wP9RE/RQW8V4a50F9QCYB1uz91V+anBvRJ85XPY2CaN0Z6Ehw/dD/EVGCajA4c3N/ZEswWCSlAgpKVRlVs03A9uifGUQi4gp2y47opoCVw9JShL/CVRXtCKIQ2lPBWFKSqTinFHB3k2zw2cF87+yn8SrGnTNNpguGT0Cxl7XLLrJwdgm41zNbnw9RYLU1Y9TjGo81YNpOZVLg9xB5E7LBWviW6trZtvTqNbTaTB05ySc/VGb4kuif8d/1KfUaxfcY4NdcUuAKz206DTgtqS6OeIA+5TH+GGMtqdG1rO9B3qgGfpCqafiauDms4gdQpNHxQ45NScc4WomL2x4QLekKdSr5kHfSB8YVi6k1zdMYVHb+JKLo1gR2VtQvrevT8ynVZpAkyYj3Skyq69tqlt/e0DGeSJYX7biGuID0ziXGLLyalIOL3xiBifdZuzvw66eGxG+DzUtS8tryKVR7Ssa1FrjkjBUhGMKF3IpJShWCuY6cJ4diYHZRmO7ozTzBWG8V3EXF7qh3ysVx2uKVQSC5znANA9lqeI8QtKD6lOtXaHBxlgyR8DKxHH75tS8pOt2moGEkkgjp1CnTfMS7S2c86n6sqxp2IMYO3NQ+H8ZsBTDqrqjHDdpaTCmUPEXD3SHNrUo5vZP6ErKsxf3tSlc1abRgPLccgojeKPDQAAY565JUfiVV1xWrhtOabyZJJEqutab7akabKLQeZ1TK01jR23Erh35TA6Sr3h3n3BGqoY5QsfZ16jIDqR92rXcI4hbsY3WKjSBn0lNSxpaFhTLAXjIHvKj1rNtKoH0xEfoiUeLWppAm4aByBBn6IF/xm1ZTGgvqE49LDA75jqnjHrR8EqZLCfzCR8K4Wc8MXLLoGpRdqYGme22CtDJWox1+nRlO5FDBjuntMytIyzOMcPJgX1tPQ1mg/cqVTv7V35bqifao0/wBVn/weInA7p7bBrjBEx2XLa7ZEXxPSYy+ddU3BzKzROkzBAA/SFnKtRj3Rj5Wqq8JY9j2hrW6gRqDQD9l55xsV+GXT6dcOaWn/AGQp+tTFzppEcsbJj20o29pWRqcbe0kDMbFNHiDTh5KfNaa7yabpwQPhPbbUZGB7rL0vEbP4iR0Kn0OPUnwNQJ67JlGgZa0hDoyeY+FNpUWMYNQ1CdpVKy5dVazy3gTzB/VWNJ+lgdUfI3JBwVMosGMbOkHrsUOoKbZESFE/HsDRpc09D0UrhtJ97UhpBAPqdyURrPBlp5FnXuHNI8940iOQH7k/RaMSs1b8QvLalTosp2vlsAAAa8f1KOeNXgGbakT/AKyP6LpLI43m2r9phPDsLODjt0P8rQ/75/8AREbx240y6ypz/LXJ/wDFanUS81BL2Rn9U43FNjRMQN8qqe14PqB9oUK4qVWzuSViu2Lx97QY4yRI+VR+JrPh/HbM0q1UUazQfKrYOjsRzCpb24uAeYbPJVde5eJ1Oj4WdWcsbxfh11w24NK6YBBgVGHUx/sf3z2VW6pBK1/Er9mhzHjzRGWxhZK8axzyaNAUh0Dif+F25utYGKh5QntuC2YOY5qNof0Shj9oW/BY0eJV2EEVHCO6tKPiGuQGvcXNjms42m6WyDnktFwVlixzXOsi54/iqO1fbb7LNkg03hmxvuN1A4N8m2n1VqgIbH8v/V8YHMheoWFjb2duyhQ/KBuSJcepXn/Dryu6NAhpGAHbLR2F1cOIlxPyuLNmtR5Q5QAk0A+/JQKFWsWjVKm03uM7n5RnCikCcTsiCi0N5SlY7lzRGk5kA4Woil9J3Z8hMdRbGG7qrp3sgZ1d5RvxYx6h8BS10wS4tKD8kARsq664dbObgN9jCLVu8mDJ7of4iRLp+qizVNc+H7Wq6XNBCiP8KWjshgzylX5rzsMBO89hA1Bp6yN0is5/Y620yG5RGeELSRLM/C0IrwWzA9kZlYRq1NA91dooKfhO0bg0xPZqmUPDlsyPSR0Ok/srdlf5EbkIguCcgN6GP+VcT0Gz4ZRpwBIHsraja06YGB+6iMuCANj8xCPTumN9TuW+dkxE5jGyNttkZpkenZQm3DTuDHsifiWxAaYVRKY7Scb9JRGvO8nbaVAbcNDtXq+pTjdNAA5nqiWMUHujLgU8VTG65cpY3plSqZxICEahLjqBPchcuUxo4OO+knvGycyo+cAwM9Fy5MDzWdOHEb88JW1jG5PSVy5AZlRx5NLd9kfzhpiGx0JXLlrPEJ5+BpBnoCnCuWwXHPUcly5AWlcOcYklENwRuFy5Ec25jfY/zf8AxK25LWkud6ozJwuXIP/Z"/>
          <p:cNvSpPr>
            <a:spLocks noChangeAspect="1" noChangeArrowheads="1"/>
          </p:cNvSpPr>
          <p:nvPr userDrawn="1"/>
        </p:nvSpPr>
        <p:spPr bwMode="auto">
          <a:xfrm>
            <a:off x="63500" y="-496888"/>
            <a:ext cx="866775" cy="101917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2"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pic>
        <p:nvPicPr>
          <p:cNvPr id="14" name="Picture 13" descr="snowflake.gif"/>
          <p:cNvPicPr>
            <a:picLocks noChangeAspect="1"/>
          </p:cNvPicPr>
          <p:nvPr userDrawn="1"/>
        </p:nvPicPr>
        <p:blipFill>
          <a:blip r:embed="rId3" cstate="print"/>
          <a:srcRect l="50627" t="9868" r="10526" b="43234"/>
          <a:stretch>
            <a:fillRect/>
          </a:stretch>
        </p:blipFill>
        <p:spPr>
          <a:xfrm>
            <a:off x="-25399" y="5945416"/>
            <a:ext cx="1124857" cy="9053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172200" y="6324600"/>
            <a:ext cx="2133600" cy="365125"/>
          </a:xfrm>
          <a:prstGeom prst="rect">
            <a:avLst/>
          </a:prstGeom>
        </p:spPr>
        <p:txBody>
          <a:bodyPr vert="horz" lIns="91440" tIns="45720" rIns="91440" bIns="45720" rtlCol="0" anchor="ctr"/>
          <a:lstStyle>
            <a:lvl1pPr algn="r">
              <a:defRPr sz="1200">
                <a:solidFill>
                  <a:schemeClr val="tx1"/>
                </a:solidFill>
              </a:defRPr>
            </a:lvl1pPr>
          </a:lstStyle>
          <a:p>
            <a:fld id="{24F8BA3A-A396-4B04-9D1C-80890BD4D6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3" r:id="rId6"/>
    <p:sldLayoutId id="2147483704" r:id="rId7"/>
  </p:sldLayoutIdLst>
  <p:hf hdr="0" dt="0"/>
  <p:txStyles>
    <p:titleStyle>
      <a:lvl1pPr algn="l" defTabSz="914400" rtl="0" eaLnBrk="1" latinLnBrk="0" hangingPunct="1">
        <a:spcBef>
          <a:spcPct val="0"/>
        </a:spcBef>
        <a:buNone/>
        <a:defRPr sz="4400" kern="1200">
          <a:solidFill>
            <a:srgbClr val="1C474B"/>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48400" y="6248400"/>
            <a:ext cx="2133600" cy="388914"/>
          </a:xfrm>
          <a:prstGeom prst="rect">
            <a:avLst/>
          </a:prstGeom>
        </p:spPr>
        <p:txBody>
          <a:bodyPr vert="horz" lIns="91440" tIns="45720" rIns="91440" bIns="45720" rtlCol="0" anchor="ctr"/>
          <a:lstStyle>
            <a:lvl1pPr algn="r">
              <a:defRPr sz="1200">
                <a:solidFill>
                  <a:schemeClr val="tx1"/>
                </a:solidFill>
              </a:defRPr>
            </a:lvl1pPr>
          </a:lstStyle>
          <a:p>
            <a:fld id="{55EC4C5E-00A5-412C-88C0-9B6F95D277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Lst>
  <p:hf hdr="0" dt="0"/>
  <p:txStyles>
    <p:titleStyle>
      <a:lvl1pPr algn="l" defTabSz="914400" rtl="0" eaLnBrk="1" latinLnBrk="0" hangingPunct="1">
        <a:spcBef>
          <a:spcPct val="0"/>
        </a:spcBef>
        <a:buNone/>
        <a:defRPr sz="4400" kern="1200">
          <a:solidFill>
            <a:srgbClr val="1C474B"/>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844E4-962D-4381-A3F4-4D55353AD2B3}" type="datetime1">
              <a:rPr lang="en-US" smtClean="0">
                <a:solidFill>
                  <a:prstClr val="black">
                    <a:tint val="75000"/>
                  </a:prstClr>
                </a:solidFill>
              </a:rPr>
              <a:pPr/>
              <a:t>12/20/2012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4C5E-00A5-412C-88C0-9B6F95D277A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400" rtl="0" eaLnBrk="1" latinLnBrk="0" hangingPunct="1">
        <a:spcBef>
          <a:spcPct val="0"/>
        </a:spcBef>
        <a:buNone/>
        <a:defRPr sz="4400" kern="1200">
          <a:solidFill>
            <a:srgbClr val="1C474B"/>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844E4-962D-4381-A3F4-4D55353AD2B3}" type="datetime1">
              <a:rPr lang="en-US" smtClean="0">
                <a:solidFill>
                  <a:prstClr val="black">
                    <a:tint val="75000"/>
                  </a:prstClr>
                </a:solidFill>
              </a:rPr>
              <a:pPr/>
              <a:t>12/20/2012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4C5E-00A5-412C-88C0-9B6F95D277A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914400" rtl="0" eaLnBrk="1" latinLnBrk="0" hangingPunct="1">
        <a:spcBef>
          <a:spcPct val="0"/>
        </a:spcBef>
        <a:buNone/>
        <a:defRPr sz="4400" kern="1200">
          <a:solidFill>
            <a:srgbClr val="1C474B"/>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iom.edu/Reports/2011/Relieving-Pain-in-America-A-Blueprint-for-Transforming-Prevention-Care-Education-Research.aspx" TargetMode="External"/><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hyperlink" Target="http://www.iom.edu/Reports/2012/Living-Well-with-Chronic-Illness.aspx" TargetMode="Externa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hyperlink" Target="http://www.cpdd.vcu.edu/Pages/NewsletterFINAL080108.pdf" TargetMode="Externa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content.nejm.org/"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1470025"/>
          </a:xfrm>
          <a:ln/>
        </p:spPr>
        <p:style>
          <a:lnRef idx="1">
            <a:schemeClr val="dk1"/>
          </a:lnRef>
          <a:fillRef idx="2">
            <a:schemeClr val="dk1"/>
          </a:fillRef>
          <a:effectRef idx="1">
            <a:schemeClr val="dk1"/>
          </a:effectRef>
          <a:fontRef idx="minor">
            <a:schemeClr val="dk1"/>
          </a:fontRef>
        </p:style>
        <p:txBody>
          <a:bodyPr>
            <a:noAutofit/>
          </a:bodyPr>
          <a:lstStyle/>
          <a:p>
            <a:pPr algn="ctr"/>
            <a:r>
              <a:rPr lang="en-US" sz="3600" i="1" dirty="0" smtClean="0">
                <a:solidFill>
                  <a:srgbClr val="1C474B"/>
                </a:solidFill>
              </a:rPr>
              <a:t>HELPING PATIENTS WITH</a:t>
            </a:r>
            <a:br>
              <a:rPr lang="en-US" sz="3600" i="1" dirty="0" smtClean="0">
                <a:solidFill>
                  <a:srgbClr val="1C474B"/>
                </a:solidFill>
              </a:rPr>
            </a:br>
            <a:r>
              <a:rPr lang="en-US" sz="3600" i="1" dirty="0" smtClean="0">
                <a:solidFill>
                  <a:srgbClr val="1C474B"/>
                </a:solidFill>
              </a:rPr>
              <a:t>SUBSTANCE USE DISORDERS AND PAIN</a:t>
            </a:r>
            <a:endParaRPr lang="en-US" sz="3600" i="1" dirty="0">
              <a:solidFill>
                <a:srgbClr val="1C474B"/>
              </a:solidFill>
            </a:endParaRPr>
          </a:p>
        </p:txBody>
      </p:sp>
      <p:sp>
        <p:nvSpPr>
          <p:cNvPr id="3" name="Subtitle 2"/>
          <p:cNvSpPr>
            <a:spLocks noGrp="1"/>
          </p:cNvSpPr>
          <p:nvPr>
            <p:ph type="subTitle" idx="1"/>
          </p:nvPr>
        </p:nvSpPr>
        <p:spPr>
          <a:xfrm>
            <a:off x="0" y="3810000"/>
            <a:ext cx="9144000" cy="1752600"/>
          </a:xfrm>
        </p:spPr>
        <p:txBody>
          <a:bodyPr/>
          <a:lstStyle/>
          <a:p>
            <a:pPr algn="l"/>
            <a:r>
              <a:rPr lang="nn-NO" dirty="0" smtClean="0">
                <a:solidFill>
                  <a:schemeClr val="tx1"/>
                </a:solidFill>
              </a:rPr>
              <a:t>Presented on December 19, 2012 by:</a:t>
            </a:r>
          </a:p>
        </p:txBody>
      </p:sp>
      <p:sp>
        <p:nvSpPr>
          <p:cNvPr id="5" name="Subtitle 2"/>
          <p:cNvSpPr txBox="1">
            <a:spLocks/>
          </p:cNvSpPr>
          <p:nvPr/>
        </p:nvSpPr>
        <p:spPr>
          <a:xfrm>
            <a:off x="0" y="4572000"/>
            <a:ext cx="9144000" cy="609600"/>
          </a:xfrm>
          <a:prstGeom prst="rect">
            <a:avLst/>
          </a:prstGeom>
        </p:spPr>
        <p:txBody>
          <a:bodyPr vert="horz" lIns="91440" tIns="45720" rIns="91440" bIns="45720" rtlCol="0">
            <a:noAutofit/>
          </a:bodyPr>
          <a:lstStyle/>
          <a:p>
            <a:pPr algn="r">
              <a:spcBef>
                <a:spcPct val="20000"/>
              </a:spcBef>
              <a:defRPr/>
            </a:pPr>
            <a:r>
              <a:rPr lang="en-US" sz="3200" dirty="0" smtClean="0">
                <a:solidFill>
                  <a:prstClr val="black"/>
                </a:solidFill>
              </a:rPr>
              <a:t>Jennifer Sharpe Potter, PhD, MPH</a:t>
            </a:r>
          </a:p>
          <a:p>
            <a:pPr algn="r">
              <a:spcBef>
                <a:spcPct val="20000"/>
              </a:spcBef>
              <a:defRPr/>
            </a:pPr>
            <a:r>
              <a:rPr lang="en-US" sz="3200" dirty="0" smtClean="0">
                <a:solidFill>
                  <a:prstClr val="black"/>
                </a:solidFill>
              </a:rPr>
              <a:t>Roger D. Weiss, MD</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0"/>
            <a:ext cx="8229600" cy="1143000"/>
          </a:xfrm>
        </p:spPr>
        <p:txBody>
          <a:bodyPr>
            <a:noAutofit/>
          </a:bodyPr>
          <a:lstStyle/>
          <a:p>
            <a:pPr>
              <a:defRPr/>
            </a:pPr>
            <a:r>
              <a:rPr lang="en-US" sz="3600" dirty="0" smtClean="0"/>
              <a:t>The Prescription drug epidemic is unique</a:t>
            </a:r>
          </a:p>
        </p:txBody>
      </p:sp>
      <p:sp>
        <p:nvSpPr>
          <p:cNvPr id="25602" name="Rectangle 3"/>
          <p:cNvSpPr>
            <a:spLocks noGrp="1" noChangeArrowheads="1"/>
          </p:cNvSpPr>
          <p:nvPr>
            <p:ph idx="1"/>
          </p:nvPr>
        </p:nvSpPr>
        <p:spPr/>
        <p:txBody>
          <a:bodyPr/>
          <a:lstStyle/>
          <a:p>
            <a:pPr>
              <a:buClr>
                <a:srgbClr val="000000"/>
              </a:buClr>
            </a:pPr>
            <a:r>
              <a:rPr lang="en-US" dirty="0">
                <a:latin typeface="Calibri" charset="0"/>
                <a:ea typeface="ＭＳ Ｐゴシック" charset="0"/>
                <a:cs typeface="ＭＳ Ｐゴシック" charset="0"/>
              </a:rPr>
              <a:t>Prescription drugs are </a:t>
            </a:r>
            <a:r>
              <a:rPr lang="en-US" dirty="0">
                <a:solidFill>
                  <a:srgbClr val="020BBE"/>
                </a:solidFill>
                <a:latin typeface="Calibri" charset="0"/>
                <a:ea typeface="ＭＳ Ｐゴシック" charset="0"/>
                <a:cs typeface="ＭＳ Ｐゴシック" charset="0"/>
              </a:rPr>
              <a:t>not inherently bad</a:t>
            </a:r>
          </a:p>
          <a:p>
            <a:pPr>
              <a:buClr>
                <a:srgbClr val="000000"/>
              </a:buClr>
            </a:pPr>
            <a:r>
              <a:rPr lang="en-US" dirty="0">
                <a:latin typeface="Calibri" charset="0"/>
                <a:ea typeface="ＭＳ Ｐゴシック" charset="0"/>
                <a:cs typeface="ＭＳ Ｐゴシック" charset="0"/>
              </a:rPr>
              <a:t>When used appropriately, they are </a:t>
            </a:r>
            <a:r>
              <a:rPr lang="en-US" dirty="0">
                <a:solidFill>
                  <a:srgbClr val="020BBE"/>
                </a:solidFill>
                <a:latin typeface="Calibri" charset="0"/>
                <a:ea typeface="ＭＳ Ｐゴシック" charset="0"/>
                <a:cs typeface="ＭＳ Ｐゴシック" charset="0"/>
              </a:rPr>
              <a:t>safe </a:t>
            </a:r>
            <a:r>
              <a:rPr lang="en-US" dirty="0">
                <a:latin typeface="Calibri" charset="0"/>
                <a:ea typeface="ＭＳ Ｐゴシック" charset="0"/>
                <a:cs typeface="ＭＳ Ｐゴシック" charset="0"/>
              </a:rPr>
              <a:t>and</a:t>
            </a:r>
            <a:r>
              <a:rPr lang="en-US" dirty="0">
                <a:solidFill>
                  <a:srgbClr val="020BBE"/>
                </a:solidFill>
                <a:latin typeface="Calibri" charset="0"/>
                <a:ea typeface="ＭＳ Ｐゴシック" charset="0"/>
                <a:cs typeface="ＭＳ Ｐゴシック" charset="0"/>
              </a:rPr>
              <a:t> necessary</a:t>
            </a:r>
          </a:p>
          <a:p>
            <a:pPr>
              <a:buClr>
                <a:srgbClr val="000000"/>
              </a:buClr>
            </a:pPr>
            <a:r>
              <a:rPr lang="en-US" dirty="0">
                <a:latin typeface="Calibri" charset="0"/>
                <a:ea typeface="ＭＳ Ｐゴシック" charset="0"/>
                <a:cs typeface="ＭＳ Ｐゴシック" charset="0"/>
              </a:rPr>
              <a:t>Threat comes from</a:t>
            </a:r>
            <a:r>
              <a:rPr lang="en-US" dirty="0">
                <a:solidFill>
                  <a:srgbClr val="020BBE"/>
                </a:solidFill>
                <a:latin typeface="Calibri" charset="0"/>
                <a:ea typeface="ＭＳ Ｐゴシック" charset="0"/>
                <a:cs typeface="ＭＳ Ｐゴシック" charset="0"/>
              </a:rPr>
              <a:t> abuse </a:t>
            </a:r>
            <a:r>
              <a:rPr lang="en-US" dirty="0">
                <a:latin typeface="Calibri" charset="0"/>
                <a:ea typeface="ＭＳ Ｐゴシック" charset="0"/>
                <a:cs typeface="ＭＳ Ｐゴシック" charset="0"/>
              </a:rPr>
              <a:t>and</a:t>
            </a:r>
            <a:r>
              <a:rPr lang="en-US" dirty="0">
                <a:solidFill>
                  <a:srgbClr val="FFFF00"/>
                </a:solidFill>
                <a:latin typeface="Calibri" charset="0"/>
                <a:ea typeface="ＭＳ Ｐゴシック" charset="0"/>
                <a:cs typeface="ＭＳ Ｐゴシック" charset="0"/>
              </a:rPr>
              <a:t> </a:t>
            </a:r>
            <a:r>
              <a:rPr lang="en-US" dirty="0">
                <a:solidFill>
                  <a:srgbClr val="020BBE"/>
                </a:solidFill>
                <a:latin typeface="Calibri" charset="0"/>
                <a:ea typeface="ＭＳ Ｐゴシック" charset="0"/>
                <a:cs typeface="ＭＳ Ｐゴシック" charset="0"/>
              </a:rPr>
              <a:t>diversion</a:t>
            </a:r>
          </a:p>
          <a:p>
            <a:pPr>
              <a:buClr>
                <a:srgbClr val="000000"/>
              </a:buClr>
            </a:pPr>
            <a:r>
              <a:rPr lang="en-US" dirty="0">
                <a:latin typeface="Calibri" charset="0"/>
                <a:ea typeface="ＭＳ Ｐゴシック" charset="0"/>
                <a:cs typeface="ＭＳ Ｐゴシック" charset="0"/>
              </a:rPr>
              <a:t>Just because prescription drugs are legal and are prescribed by an MD, they are </a:t>
            </a:r>
            <a:r>
              <a:rPr lang="en-US" dirty="0">
                <a:solidFill>
                  <a:srgbClr val="020BBE"/>
                </a:solidFill>
                <a:latin typeface="Calibri" charset="0"/>
                <a:ea typeface="ＭＳ Ｐゴシック" charset="0"/>
                <a:cs typeface="ＭＳ Ｐゴシック" charset="0"/>
              </a:rPr>
              <a:t>not necessarily safer than illicit substances</a:t>
            </a:r>
            <a:r>
              <a:rPr lang="en-US" dirty="0">
                <a:latin typeface="Calibri" charset="0"/>
                <a:ea typeface="ＭＳ Ｐゴシック" charset="0"/>
                <a:cs typeface="ＭＳ Ｐゴシック" charset="0"/>
              </a:rPr>
              <a:t>.</a:t>
            </a:r>
          </a:p>
        </p:txBody>
      </p:sp>
      <p:sp>
        <p:nvSpPr>
          <p:cNvPr id="35844" name="Rectangle 4"/>
          <p:cNvSpPr>
            <a:spLocks noChangeArrowheads="1"/>
          </p:cNvSpPr>
          <p:nvPr/>
        </p:nvSpPr>
        <p:spPr bwMode="auto">
          <a:xfrm>
            <a:off x="3503613" y="6521450"/>
            <a:ext cx="184150" cy="336550"/>
          </a:xfrm>
          <a:prstGeom prst="rect">
            <a:avLst/>
          </a:prstGeom>
          <a:noFill/>
          <a:ln>
            <a:noFill/>
          </a:ln>
          <a:effectLst>
            <a:outerShdw blurRad="63500" dist="57501" dir="3723739"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pPr algn="ctr" eaLnBrk="0" hangingPunct="0">
              <a:spcBef>
                <a:spcPct val="30000"/>
              </a:spcBef>
              <a:defRPr/>
            </a:pPr>
            <a:endParaRPr lang="en-US" sz="1600"/>
          </a:p>
        </p:txBody>
      </p:sp>
      <p:sp>
        <p:nvSpPr>
          <p:cNvPr id="25604" name="Rectangle 7"/>
          <p:cNvSpPr>
            <a:spLocks noChangeArrowheads="1"/>
          </p:cNvSpPr>
          <p:nvPr/>
        </p:nvSpPr>
        <p:spPr bwMode="auto">
          <a:xfrm>
            <a:off x="762000" y="6324600"/>
            <a:ext cx="5610225"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lnSpc>
                <a:spcPct val="80000"/>
              </a:lnSpc>
              <a:spcBef>
                <a:spcPct val="30000"/>
              </a:spcBef>
            </a:pPr>
            <a:r>
              <a:rPr lang="en-US" sz="1400" dirty="0">
                <a:solidFill>
                  <a:srgbClr val="000000"/>
                </a:solidFill>
                <a:latin typeface="Calibri" charset="0"/>
              </a:rPr>
              <a:t>SOURCE: ATTC National Office, CONNECT to Fight Prescription Drug Abuse.</a:t>
            </a:r>
          </a:p>
        </p:txBody>
      </p:sp>
      <p:sp>
        <p:nvSpPr>
          <p:cNvPr id="25605"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9580A2-C0A8-DF45-A47E-C38B5A3909C7}" type="slidenum">
              <a:rPr lang="en-US" sz="1200">
                <a:solidFill>
                  <a:schemeClr val="bg1"/>
                </a:solidFill>
                <a:latin typeface="Calibri" charset="0"/>
              </a:rPr>
              <a:pPr algn="r" eaLnBrk="1" hangingPunct="1"/>
              <a:t>10</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858000" y="6248400"/>
            <a:ext cx="1676400" cy="365125"/>
          </a:xfrm>
          <a:prstGeom prst="rect">
            <a:avLst/>
          </a:prstGeom>
        </p:spPr>
        <p:txBody>
          <a:bodyPr/>
          <a:lstStyle/>
          <a:p>
            <a:pPr algn="r">
              <a:defRPr/>
            </a:pPr>
            <a:fld id="{ABFEB759-26AE-42C0-BBE5-34B8868B096E}" type="slidenum">
              <a:rPr lang="en-US" sz="1400" smtClean="0"/>
              <a:pPr algn="r">
                <a:defRPr/>
              </a:pPr>
              <a:t>10</a:t>
            </a:fld>
            <a:endParaRPr lang="en-US" sz="1400" dirty="0"/>
          </a:p>
        </p:txBody>
      </p:sp>
    </p:spTree>
    <p:custDataLst>
      <p:tags r:id="rId1"/>
    </p:custDataLst>
    <p:extLst>
      <p:ext uri="{BB962C8B-B14F-4D97-AF65-F5344CB8AC3E}">
        <p14:creationId xmlns:p14="http://schemas.microsoft.com/office/powerpoint/2010/main" xmlns="" val="3931618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4114800"/>
            <a:ext cx="3352800" cy="2117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a:xfrm>
            <a:off x="381000" y="762000"/>
            <a:ext cx="8382000" cy="1295400"/>
          </a:xfrm>
        </p:spPr>
        <p:txBody>
          <a:bodyPr>
            <a:normAutofit fontScale="90000"/>
          </a:bodyPr>
          <a:lstStyle/>
          <a:p>
            <a:r>
              <a:rPr lang="en-US" b="1" dirty="0" smtClean="0">
                <a:effectLst>
                  <a:outerShdw blurRad="38100" dist="38100" dir="2700000" algn="tl">
                    <a:srgbClr val="DDDDDD"/>
                  </a:outerShdw>
                </a:effectLst>
                <a:latin typeface="Arial"/>
                <a:ea typeface="ＭＳ Ｐゴシック" charset="0"/>
                <a:cs typeface="Arial"/>
              </a:rPr>
              <a:t>Prescription Opioid Addiction Treatment Study</a:t>
            </a:r>
            <a:br>
              <a:rPr lang="en-US" b="1" dirty="0" smtClean="0">
                <a:effectLst>
                  <a:outerShdw blurRad="38100" dist="38100" dir="2700000" algn="tl">
                    <a:srgbClr val="DDDDDD"/>
                  </a:outerShdw>
                </a:effectLst>
                <a:latin typeface="Arial"/>
                <a:ea typeface="ＭＳ Ｐゴシック" charset="0"/>
                <a:cs typeface="Arial"/>
              </a:rPr>
            </a:br>
            <a:endParaRPr lang="en-US" dirty="0"/>
          </a:p>
        </p:txBody>
      </p:sp>
      <p:sp>
        <p:nvSpPr>
          <p:cNvPr id="68610" name="Rectangle 2"/>
          <p:cNvSpPr>
            <a:spLocks noGrp="1"/>
          </p:cNvSpPr>
          <p:nvPr>
            <p:ph idx="4294967295"/>
          </p:nvPr>
        </p:nvSpPr>
        <p:spPr>
          <a:xfrm>
            <a:off x="304800" y="1905000"/>
            <a:ext cx="8499475" cy="1524000"/>
          </a:xfrm>
        </p:spPr>
        <p:txBody>
          <a:bodyPr>
            <a:normAutofit fontScale="70000" lnSpcReduction="20000"/>
          </a:bodyPr>
          <a:lstStyle/>
          <a:p>
            <a:pPr algn="ctr">
              <a:lnSpc>
                <a:spcPct val="80000"/>
              </a:lnSpc>
              <a:buFont typeface="Arial" charset="0"/>
              <a:buNone/>
              <a:defRPr/>
            </a:pPr>
            <a:endParaRPr lang="en-US" sz="1200" dirty="0">
              <a:solidFill>
                <a:schemeClr val="bg1"/>
              </a:solidFill>
              <a:latin typeface="Impact" charset="0"/>
              <a:ea typeface="ＭＳ Ｐゴシック" charset="0"/>
              <a:cs typeface="ＭＳ Ｐゴシック" charset="0"/>
            </a:endParaRPr>
          </a:p>
          <a:p>
            <a:pPr algn="ctr">
              <a:lnSpc>
                <a:spcPct val="80000"/>
              </a:lnSpc>
              <a:buFont typeface="Arial" charset="0"/>
              <a:buNone/>
              <a:defRPr/>
            </a:pPr>
            <a:endParaRPr lang="en-US" sz="1800" b="1" dirty="0">
              <a:latin typeface="Arial"/>
              <a:ea typeface="ＭＳ Ｐゴシック" charset="0"/>
              <a:cs typeface="Arial"/>
            </a:endParaRPr>
          </a:p>
          <a:p>
            <a:pPr algn="ctr">
              <a:lnSpc>
                <a:spcPct val="80000"/>
              </a:lnSpc>
              <a:buFont typeface="Arial" charset="0"/>
              <a:buNone/>
              <a:defRPr/>
            </a:pPr>
            <a:r>
              <a:rPr lang="en-US" sz="2600" b="1" dirty="0">
                <a:effectLst>
                  <a:outerShdw blurRad="38100" dist="38100" dir="2700000" algn="tl">
                    <a:srgbClr val="DDDDDD"/>
                  </a:outerShdw>
                </a:effectLst>
                <a:latin typeface="Arial"/>
                <a:ea typeface="ＭＳ Ｐゴシック" charset="0"/>
                <a:cs typeface="Arial"/>
              </a:rPr>
              <a:t>The NIDA CTN Clinical Trial</a:t>
            </a:r>
          </a:p>
          <a:p>
            <a:pPr algn="ctr">
              <a:lnSpc>
                <a:spcPct val="80000"/>
              </a:lnSpc>
              <a:buFont typeface="Arial" charset="0"/>
              <a:buNone/>
              <a:defRPr/>
            </a:pPr>
            <a:r>
              <a:rPr lang="en-US" sz="2100" b="1" dirty="0">
                <a:effectLst>
                  <a:outerShdw blurRad="38100" dist="38100" dir="2700000" algn="tl">
                    <a:srgbClr val="DDDDDD"/>
                  </a:outerShdw>
                </a:effectLst>
                <a:latin typeface="Arial"/>
                <a:ea typeface="ＭＳ Ｐゴシック" charset="0"/>
                <a:cs typeface="Arial"/>
              </a:rPr>
              <a:t>R. Weiss, MD</a:t>
            </a:r>
          </a:p>
          <a:p>
            <a:pPr algn="ctr">
              <a:lnSpc>
                <a:spcPct val="80000"/>
              </a:lnSpc>
              <a:buFont typeface="Arial" charset="0"/>
              <a:buNone/>
              <a:defRPr/>
            </a:pPr>
            <a:r>
              <a:rPr lang="en-US" sz="2100" b="1" dirty="0">
                <a:effectLst>
                  <a:outerShdw blurRad="38100" dist="38100" dir="2700000" algn="tl">
                    <a:srgbClr val="DDDDDD"/>
                  </a:outerShdw>
                </a:effectLst>
                <a:latin typeface="Arial"/>
                <a:ea typeface="ＭＳ Ｐゴシック" charset="0"/>
                <a:cs typeface="Arial"/>
              </a:rPr>
              <a:t>Principal Investigator</a:t>
            </a:r>
          </a:p>
          <a:p>
            <a:pPr algn="ctr">
              <a:lnSpc>
                <a:spcPct val="80000"/>
              </a:lnSpc>
              <a:buFont typeface="Arial" charset="0"/>
              <a:buNone/>
              <a:defRPr/>
            </a:pPr>
            <a:r>
              <a:rPr lang="en-US" sz="2100" b="1" dirty="0" smtClean="0">
                <a:effectLst>
                  <a:outerShdw blurRad="38100" dist="38100" dir="2700000" algn="tl">
                    <a:srgbClr val="DDDDDD"/>
                  </a:outerShdw>
                </a:effectLst>
                <a:latin typeface="Arial"/>
                <a:ea typeface="ＭＳ Ｐゴシック" charset="0"/>
                <a:cs typeface="Arial"/>
              </a:rPr>
              <a:t>New England Consortium</a:t>
            </a:r>
            <a:endParaRPr lang="en-US" sz="2400" b="1" dirty="0" smtClean="0">
              <a:effectLst>
                <a:outerShdw blurRad="38100" dist="38100" dir="2700000" algn="tl">
                  <a:srgbClr val="DDDDDD"/>
                </a:outerShdw>
              </a:effectLst>
              <a:latin typeface="Arial"/>
              <a:ea typeface="ＭＳ Ｐゴシック" charset="0"/>
              <a:cs typeface="Arial"/>
            </a:endParaRPr>
          </a:p>
          <a:p>
            <a:pPr algn="ctr">
              <a:lnSpc>
                <a:spcPct val="80000"/>
              </a:lnSpc>
              <a:buFont typeface="Arial" charset="0"/>
              <a:buNone/>
              <a:defRPr/>
            </a:pPr>
            <a:endParaRPr lang="en-US" sz="2400" b="1" dirty="0">
              <a:effectLst>
                <a:outerShdw blurRad="38100" dist="38100" dir="2700000" algn="tl">
                  <a:srgbClr val="DDDDDD"/>
                </a:outerShdw>
              </a:effectLst>
              <a:latin typeface="Arial"/>
              <a:ea typeface="ＭＳ Ｐゴシック" charset="0"/>
              <a:cs typeface="Arial"/>
            </a:endParaRPr>
          </a:p>
          <a:p>
            <a:pPr>
              <a:lnSpc>
                <a:spcPct val="80000"/>
              </a:lnSpc>
              <a:buFont typeface="Arial" charset="0"/>
              <a:buNone/>
              <a:defRPr/>
            </a:pPr>
            <a:r>
              <a:rPr lang="en-US" sz="1400" b="1" dirty="0">
                <a:latin typeface="Arial"/>
                <a:ea typeface="ＭＳ Ｐゴシック" charset="0"/>
                <a:cs typeface="Arial"/>
              </a:rPr>
              <a:t>     </a:t>
            </a:r>
          </a:p>
          <a:p>
            <a:pPr>
              <a:lnSpc>
                <a:spcPct val="80000"/>
              </a:lnSpc>
              <a:buFont typeface="Arial" charset="0"/>
              <a:buNone/>
              <a:defRPr/>
            </a:pPr>
            <a:endParaRPr lang="en-US" sz="1400" dirty="0">
              <a:latin typeface="Calibri" charset="0"/>
              <a:ea typeface="ＭＳ Ｐゴシック" charset="0"/>
              <a:cs typeface="ＭＳ Ｐゴシック" charset="0"/>
            </a:endParaRPr>
          </a:p>
          <a:p>
            <a:pPr>
              <a:lnSpc>
                <a:spcPct val="80000"/>
              </a:lnSpc>
              <a:buFont typeface="Arial" charset="0"/>
              <a:buNone/>
              <a:defRPr/>
            </a:pPr>
            <a:endParaRPr lang="en-US" sz="1400" dirty="0">
              <a:latin typeface="Calibri" charset="0"/>
              <a:ea typeface="ＭＳ Ｐゴシック" charset="0"/>
              <a:cs typeface="ＭＳ Ｐゴシック" charset="0"/>
            </a:endParaRPr>
          </a:p>
          <a:p>
            <a:pPr>
              <a:lnSpc>
                <a:spcPct val="80000"/>
              </a:lnSpc>
              <a:buFont typeface="Arial" charset="0"/>
              <a:buNone/>
              <a:defRPr/>
            </a:pPr>
            <a:endParaRPr lang="en-US" sz="1400" dirty="0">
              <a:latin typeface="Calibri" charset="0"/>
              <a:ea typeface="ＭＳ Ｐゴシック" charset="0"/>
              <a:cs typeface="ＭＳ Ｐゴシック" charset="0"/>
            </a:endParaRPr>
          </a:p>
        </p:txBody>
      </p:sp>
      <p:sp>
        <p:nvSpPr>
          <p:cNvPr id="130050" name="Slide Number Placeholder 2"/>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29E570-50ED-D648-967E-463DD0FF3C5A}" type="slidenum">
              <a:rPr lang="en-US" sz="1200">
                <a:solidFill>
                  <a:schemeClr val="bg1"/>
                </a:solidFill>
                <a:latin typeface="Calibri" charset="0"/>
              </a:rPr>
              <a:pPr eaLnBrk="1" hangingPunct="1"/>
              <a:t>11</a:t>
            </a:fld>
            <a:endParaRPr lang="en-US" sz="1200">
              <a:solidFill>
                <a:schemeClr val="bg1"/>
              </a:solidFill>
              <a:latin typeface="Calibri" charset="0"/>
            </a:endParaRPr>
          </a:p>
        </p:txBody>
      </p:sp>
      <p:sp>
        <p:nvSpPr>
          <p:cNvPr id="2" name="Rectangle 1"/>
          <p:cNvSpPr/>
          <p:nvPr/>
        </p:nvSpPr>
        <p:spPr>
          <a:xfrm>
            <a:off x="228600" y="3962400"/>
            <a:ext cx="6629400" cy="2529923"/>
          </a:xfrm>
          <a:prstGeom prst="rect">
            <a:avLst/>
          </a:prstGeom>
        </p:spPr>
        <p:txBody>
          <a:bodyPr wrap="square">
            <a:spAutoFit/>
          </a:bodyPr>
          <a:lstStyle/>
          <a:p>
            <a:pPr>
              <a:buFont typeface="Arial" charset="0"/>
              <a:buNone/>
              <a:defRPr/>
            </a:pPr>
            <a:r>
              <a:rPr lang="en-US" dirty="0" smtClean="0">
                <a:latin typeface="Calibri" charset="0"/>
                <a:ea typeface="ＭＳ Ｐゴシック" charset="0"/>
                <a:cs typeface="ＭＳ Ｐゴシック" charset="0"/>
              </a:rPr>
              <a:t>Weiss</a:t>
            </a:r>
            <a:r>
              <a:rPr lang="en-US" dirty="0">
                <a:latin typeface="Calibri" charset="0"/>
                <a:ea typeface="ＭＳ Ｐゴシック" charset="0"/>
                <a:cs typeface="ＭＳ Ｐゴシック" charset="0"/>
              </a:rPr>
              <a:t>, et al. (2011). Adjunctive counseling during brief and extended buprenorphine-naloxone treatment for </a:t>
            </a:r>
            <a:r>
              <a:rPr lang="en-US" dirty="0" smtClean="0">
                <a:latin typeface="Calibri" charset="0"/>
                <a:ea typeface="ＭＳ Ｐゴシック" charset="0"/>
                <a:cs typeface="ＭＳ Ｐゴシック" charset="0"/>
              </a:rPr>
              <a:t>prescription </a:t>
            </a:r>
            <a:r>
              <a:rPr lang="en-US" dirty="0">
                <a:latin typeface="Calibri" charset="0"/>
                <a:ea typeface="ＭＳ Ｐゴシック" charset="0"/>
                <a:cs typeface="ＭＳ Ｐゴシック" charset="0"/>
              </a:rPr>
              <a:t>opioid dependence: A 2-phase randomized controlled trial. </a:t>
            </a:r>
            <a:r>
              <a:rPr lang="en-US" i="1" dirty="0">
                <a:latin typeface="Calibri" charset="0"/>
                <a:ea typeface="ＭＳ Ｐゴシック" charset="0"/>
                <a:cs typeface="ＭＳ Ｐゴシック" charset="0"/>
              </a:rPr>
              <a:t>Archives of General Psychiatry, </a:t>
            </a:r>
            <a:r>
              <a:rPr lang="en-US" i="1" dirty="0" smtClean="0">
                <a:latin typeface="Calibri" charset="0"/>
                <a:ea typeface="ＭＳ Ｐゴシック" charset="0"/>
                <a:cs typeface="ＭＳ Ｐゴシック" charset="0"/>
              </a:rPr>
              <a:t>68</a:t>
            </a:r>
            <a:r>
              <a:rPr lang="en-US" dirty="0">
                <a:latin typeface="Calibri" charset="0"/>
                <a:ea typeface="ＭＳ Ｐゴシック" charset="0"/>
                <a:cs typeface="ＭＳ Ｐゴシック" charset="0"/>
              </a:rPr>
              <a:t>(12), 1238-46. </a:t>
            </a:r>
          </a:p>
          <a:p>
            <a:pPr>
              <a:buFont typeface="Arial" charset="0"/>
              <a:buNone/>
              <a:defRPr/>
            </a:pPr>
            <a:r>
              <a:rPr lang="en-US" dirty="0">
                <a:latin typeface="Calibri" charset="0"/>
                <a:ea typeface="ＭＳ Ｐゴシック" charset="0"/>
                <a:cs typeface="ＭＳ Ｐゴシック" charset="0"/>
              </a:rPr>
              <a:t> </a:t>
            </a:r>
          </a:p>
          <a:p>
            <a:pPr>
              <a:buFont typeface="Arial" charset="0"/>
              <a:buNone/>
              <a:defRPr/>
            </a:pPr>
            <a:r>
              <a:rPr lang="en-US" dirty="0" smtClean="0">
                <a:latin typeface="Calibri" charset="0"/>
                <a:ea typeface="ＭＳ Ｐゴシック" charset="0"/>
                <a:cs typeface="ＭＳ Ｐゴシック" charset="0"/>
              </a:rPr>
              <a:t>Weiss</a:t>
            </a:r>
            <a:r>
              <a:rPr lang="en-US" dirty="0">
                <a:latin typeface="Calibri" charset="0"/>
                <a:ea typeface="ＭＳ Ｐゴシック" charset="0"/>
                <a:cs typeface="ＭＳ Ｐゴシック" charset="0"/>
              </a:rPr>
              <a:t>, et al. (2010). A multi-site, two-phase, Prescription Opioid Addiction Treatment Study (POATS): </a:t>
            </a:r>
            <a:r>
              <a:rPr lang="en-US" dirty="0" smtClean="0">
                <a:latin typeface="Calibri" charset="0"/>
                <a:ea typeface="ＭＳ Ｐゴシック" charset="0"/>
                <a:cs typeface="ＭＳ Ｐゴシック" charset="0"/>
              </a:rPr>
              <a:t> Rationale</a:t>
            </a:r>
            <a:r>
              <a:rPr lang="en-US" dirty="0">
                <a:latin typeface="Calibri" charset="0"/>
                <a:ea typeface="ＭＳ Ｐゴシック" charset="0"/>
                <a:cs typeface="ＭＳ Ｐゴシック" charset="0"/>
              </a:rPr>
              <a:t>, design, and methodology. </a:t>
            </a:r>
            <a:r>
              <a:rPr lang="en-US" i="1" dirty="0">
                <a:latin typeface="Calibri" charset="0"/>
                <a:ea typeface="ＭＳ Ｐゴシック" charset="0"/>
                <a:cs typeface="ＭＳ Ｐゴシック" charset="0"/>
              </a:rPr>
              <a:t>Contemporary Clinical Trials, 31</a:t>
            </a:r>
            <a:r>
              <a:rPr lang="en-US" dirty="0">
                <a:latin typeface="Calibri" charset="0"/>
                <a:ea typeface="ＭＳ Ｐゴシック" charset="0"/>
                <a:cs typeface="ＭＳ Ｐゴシック" charset="0"/>
              </a:rPr>
              <a:t>(2), 189-99.</a:t>
            </a:r>
          </a:p>
          <a:p>
            <a:pPr>
              <a:lnSpc>
                <a:spcPct val="80000"/>
              </a:lnSpc>
              <a:buFont typeface="Arial" charset="0"/>
              <a:buNone/>
              <a:defRPr/>
            </a:pPr>
            <a:endParaRPr lang="en-US" dirty="0">
              <a:latin typeface="Calibri" charset="0"/>
              <a:ea typeface="ＭＳ Ｐゴシック" charset="0"/>
              <a:cs typeface="ＭＳ Ｐゴシック" charset="0"/>
            </a:endParaRPr>
          </a:p>
        </p:txBody>
      </p:sp>
      <p:sp>
        <p:nvSpPr>
          <p:cNvPr id="7"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19914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ChangeArrowheads="1"/>
          </p:cNvSpPr>
          <p:nvPr/>
        </p:nvSpPr>
        <p:spPr bwMode="auto">
          <a:xfrm>
            <a:off x="457200" y="1219200"/>
            <a:ext cx="8153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a:spcBef>
                <a:spcPct val="20000"/>
              </a:spcBef>
              <a:buSzPct val="100000"/>
              <a:buFont typeface="Arial" charset="0"/>
              <a:buChar char="•"/>
            </a:pPr>
            <a:r>
              <a:rPr lang="en-US" sz="2600" b="1" dirty="0">
                <a:solidFill>
                  <a:srgbClr val="020BBE"/>
                </a:solidFill>
                <a:latin typeface="Calibri" charset="0"/>
                <a:cs typeface="Arial" charset="0"/>
              </a:rPr>
              <a:t>Largest study ever conducted for prescription opioid dependence – 653 participants enrolled</a:t>
            </a:r>
          </a:p>
          <a:p>
            <a:pPr marL="457200" indent="-457200">
              <a:spcBef>
                <a:spcPct val="20000"/>
              </a:spcBef>
              <a:buSzPct val="100000"/>
              <a:buFont typeface="Arial" charset="0"/>
              <a:buChar char="•"/>
            </a:pPr>
            <a:r>
              <a:rPr lang="en-US" sz="2600" dirty="0">
                <a:latin typeface="Calibri" charset="0"/>
                <a:cs typeface="Arial" charset="0"/>
              </a:rPr>
              <a:t>Compared treatments for prescription opioid dependence, using buprenorphine-naloxone and counseling </a:t>
            </a:r>
          </a:p>
          <a:p>
            <a:pPr marL="457200" indent="-457200">
              <a:spcBef>
                <a:spcPct val="20000"/>
              </a:spcBef>
              <a:buSzPct val="100000"/>
              <a:buFont typeface="Arial" charset="0"/>
              <a:buChar char="•"/>
            </a:pPr>
            <a:r>
              <a:rPr lang="en-US" sz="2600" dirty="0">
                <a:latin typeface="Calibri" charset="0"/>
                <a:cs typeface="Arial" charset="0"/>
              </a:rPr>
              <a:t>Conducted as part of NIDA Clinical Trials Network (CTN) at 10 participating sites across U.S. </a:t>
            </a:r>
          </a:p>
          <a:p>
            <a:pPr marL="457200" indent="-457200">
              <a:spcBef>
                <a:spcPct val="20000"/>
              </a:spcBef>
              <a:buSzPct val="100000"/>
              <a:buFont typeface="Arial" charset="0"/>
              <a:buChar char="•"/>
            </a:pPr>
            <a:r>
              <a:rPr lang="en-US" sz="2600" dirty="0">
                <a:latin typeface="Calibri" charset="0"/>
                <a:cs typeface="Arial" charset="0"/>
              </a:rPr>
              <a:t>Examined detoxification as initial treatment strategy, and for those who were unsuccessful, how well buprenorphine stabilization </a:t>
            </a:r>
            <a:r>
              <a:rPr lang="en-US" sz="2600" dirty="0" smtClean="0">
                <a:latin typeface="Calibri" charset="0"/>
                <a:cs typeface="Arial" charset="0"/>
              </a:rPr>
              <a:t>worked</a:t>
            </a:r>
          </a:p>
          <a:p>
            <a:pPr marL="457200" indent="-457200">
              <a:spcBef>
                <a:spcPct val="20000"/>
              </a:spcBef>
              <a:buSzPct val="100000"/>
              <a:buFont typeface="Arial" charset="0"/>
              <a:buChar char="•"/>
            </a:pPr>
            <a:r>
              <a:rPr lang="en-US" sz="2600" b="1" dirty="0" smtClean="0">
                <a:latin typeface="Calibri" charset="0"/>
                <a:cs typeface="Arial" charset="0"/>
              </a:rPr>
              <a:t>Patients randomized to standard medical management alone or SMM plus drug counseling</a:t>
            </a:r>
          </a:p>
          <a:p>
            <a:pPr marL="457200" indent="-457200">
              <a:spcBef>
                <a:spcPct val="20000"/>
              </a:spcBef>
              <a:buSzPct val="100000"/>
              <a:buFont typeface="Arial" charset="0"/>
              <a:buChar char="•"/>
            </a:pPr>
            <a:endParaRPr lang="en-US" sz="2800" b="1" dirty="0">
              <a:latin typeface="Calibri" charset="0"/>
            </a:endParaRPr>
          </a:p>
          <a:p>
            <a:pPr marL="457200" indent="-457200">
              <a:spcBef>
                <a:spcPct val="20000"/>
              </a:spcBef>
              <a:buSzPct val="75000"/>
              <a:buFont typeface="Arial" charset="0"/>
              <a:buChar char="•"/>
            </a:pPr>
            <a:endParaRPr lang="en-US" sz="2800" b="1" dirty="0">
              <a:latin typeface="Calibri" charset="0"/>
            </a:endParaRPr>
          </a:p>
        </p:txBody>
      </p:sp>
      <p:sp>
        <p:nvSpPr>
          <p:cNvPr id="134147"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37F7296-7C2B-8544-85D7-37FABB022A52}" type="slidenum">
              <a:rPr lang="en-US" sz="1200">
                <a:solidFill>
                  <a:schemeClr val="bg1"/>
                </a:solidFill>
                <a:latin typeface="Calibri" charset="0"/>
              </a:rPr>
              <a:pPr algn="r" eaLnBrk="1" hangingPunct="1"/>
              <a:t>12</a:t>
            </a:fld>
            <a:endParaRPr lang="en-US" sz="1200">
              <a:solidFill>
                <a:schemeClr val="bg1"/>
              </a:solidFill>
              <a:latin typeface="Calibri" charset="0"/>
            </a:endParaRPr>
          </a:p>
        </p:txBody>
      </p:sp>
      <p:sp>
        <p:nvSpPr>
          <p:cNvPr id="5" name="Title 4"/>
          <p:cNvSpPr>
            <a:spLocks noGrp="1"/>
          </p:cNvSpPr>
          <p:nvPr>
            <p:ph type="title"/>
          </p:nvPr>
        </p:nvSpPr>
        <p:spPr>
          <a:xfrm>
            <a:off x="533400" y="0"/>
            <a:ext cx="8229600" cy="1143000"/>
          </a:xfrm>
        </p:spPr>
        <p:txBody>
          <a:bodyPr>
            <a:noAutofit/>
          </a:bodyPr>
          <a:lstStyle/>
          <a:p>
            <a:pPr>
              <a:defRPr/>
            </a:pPr>
            <a:r>
              <a:rPr lang="en-US" sz="4000" dirty="0" smtClean="0"/>
              <a:t>The Prescription Opioid Addiction Treatment Study (POATS)</a:t>
            </a:r>
            <a:endParaRPr lang="en-US" sz="4000" dirty="0"/>
          </a:p>
        </p:txBody>
      </p:sp>
      <p:sp>
        <p:nvSpPr>
          <p:cNvPr id="8"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12</a:t>
            </a:fld>
            <a:endParaRPr lang="en-US" sz="1400" dirty="0"/>
          </a:p>
        </p:txBody>
      </p:sp>
    </p:spTree>
    <p:extLst>
      <p:ext uri="{BB962C8B-B14F-4D97-AF65-F5344CB8AC3E}">
        <p14:creationId xmlns:p14="http://schemas.microsoft.com/office/powerpoint/2010/main" xmlns="" val="49057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533400" y="15240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smtClean="0">
                <a:solidFill>
                  <a:srgbClr val="1C474B"/>
                </a:solidFill>
                <a:effectLst>
                  <a:outerShdw blurRad="38100" dist="38100" dir="2700000" algn="tl">
                    <a:srgbClr val="000000">
                      <a:alpha val="43137"/>
                    </a:srgbClr>
                  </a:outerShdw>
                </a:effectLst>
                <a:latin typeface="+mj-lt"/>
                <a:ea typeface="+mj-ea"/>
                <a:cs typeface="+mj-cs"/>
              </a:rPr>
              <a:t>POATS: Study design</a:t>
            </a:r>
          </a:p>
        </p:txBody>
      </p:sp>
      <p:sp>
        <p:nvSpPr>
          <p:cNvPr id="96259" name="Rectangle 3"/>
          <p:cNvSpPr>
            <a:spLocks noChangeArrowheads="1"/>
          </p:cNvSpPr>
          <p:nvPr/>
        </p:nvSpPr>
        <p:spPr bwMode="auto">
          <a:xfrm>
            <a:off x="381000" y="1447800"/>
            <a:ext cx="82296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buClr>
                <a:srgbClr val="1F497D"/>
              </a:buClr>
              <a:buSzPct val="100000"/>
              <a:buFont typeface="Arial" pitchFamily="34" charset="0"/>
              <a:buChar char="•"/>
              <a:defRPr/>
            </a:pPr>
            <a:r>
              <a:rPr lang="en-US" sz="2800" dirty="0">
                <a:ea typeface="ＭＳ Ｐゴシック"/>
                <a:cs typeface="Arial" pitchFamily="34" charset="0"/>
              </a:rPr>
              <a:t>Subjects who succeed in </a:t>
            </a:r>
            <a:r>
              <a:rPr lang="en-US" sz="2800" b="1" i="1" dirty="0">
                <a:solidFill>
                  <a:srgbClr val="020BBE"/>
                </a:solidFill>
                <a:ea typeface="ＭＳ Ｐゴシック"/>
                <a:cs typeface="Arial" pitchFamily="34" charset="0"/>
              </a:rPr>
              <a:t>Phase 1</a:t>
            </a:r>
            <a:r>
              <a:rPr lang="en-US" sz="2800" i="1" dirty="0">
                <a:ea typeface="ＭＳ Ｐゴシック"/>
                <a:cs typeface="Arial" pitchFamily="34" charset="0"/>
              </a:rPr>
              <a:t> </a:t>
            </a:r>
            <a:r>
              <a:rPr lang="en-US" sz="2800" dirty="0">
                <a:ea typeface="ＭＳ Ｐゴシック"/>
                <a:cs typeface="Arial" pitchFamily="34" charset="0"/>
              </a:rPr>
              <a:t>(1-month taper plus 2-month follow-up) are successfully finished with the study</a:t>
            </a:r>
          </a:p>
          <a:p>
            <a:pPr marL="342900" indent="-342900">
              <a:spcBef>
                <a:spcPct val="20000"/>
              </a:spcBef>
              <a:buClr>
                <a:srgbClr val="1F497D"/>
              </a:buClr>
              <a:buSzPct val="100000"/>
              <a:buFont typeface="Arial" pitchFamily="34" charset="0"/>
              <a:buChar char="•"/>
              <a:defRPr/>
            </a:pPr>
            <a:r>
              <a:rPr lang="en-US" sz="2800" dirty="0">
                <a:ea typeface="ＭＳ Ｐゴシック"/>
                <a:cs typeface="Arial" pitchFamily="34" charset="0"/>
              </a:rPr>
              <a:t>Subjects who relapse may go into </a:t>
            </a:r>
            <a:r>
              <a:rPr lang="en-US" sz="2800" b="1" i="1" dirty="0">
                <a:solidFill>
                  <a:srgbClr val="020BBE"/>
                </a:solidFill>
                <a:ea typeface="ＭＳ Ｐゴシック"/>
                <a:cs typeface="Arial" pitchFamily="34" charset="0"/>
              </a:rPr>
              <a:t>Phase 2</a:t>
            </a:r>
            <a:r>
              <a:rPr lang="en-US" sz="2800" dirty="0">
                <a:ea typeface="ＭＳ Ｐゴシック"/>
                <a:cs typeface="Arial" pitchFamily="34" charset="0"/>
              </a:rPr>
              <a:t>: </a:t>
            </a:r>
          </a:p>
          <a:p>
            <a:pPr marL="914400" lvl="1" indent="-457200">
              <a:spcBef>
                <a:spcPct val="20000"/>
              </a:spcBef>
              <a:buSzPct val="100000"/>
              <a:buFont typeface="Calibri" pitchFamily="34" charset="0"/>
              <a:buChar char="—"/>
              <a:defRPr/>
            </a:pPr>
            <a:r>
              <a:rPr lang="en-US" sz="2800" dirty="0">
                <a:ea typeface="ＭＳ Ｐゴシック"/>
                <a:cs typeface="Arial" pitchFamily="34" charset="0"/>
              </a:rPr>
              <a:t>Re-randomized to SMM or SMM + ODC in </a:t>
            </a:r>
            <a:r>
              <a:rPr lang="en-US" sz="2800" dirty="0" smtClean="0">
                <a:ea typeface="ＭＳ Ｐゴシック"/>
                <a:cs typeface="Arial" pitchFamily="34" charset="0"/>
              </a:rPr>
              <a:t/>
            </a:r>
            <a:br>
              <a:rPr lang="en-US" sz="2800" dirty="0" smtClean="0">
                <a:ea typeface="ＭＳ Ｐゴシック"/>
                <a:cs typeface="Arial" pitchFamily="34" charset="0"/>
              </a:rPr>
            </a:br>
            <a:r>
              <a:rPr lang="en-US" sz="2800" dirty="0" smtClean="0">
                <a:ea typeface="ＭＳ Ｐゴシック"/>
                <a:cs typeface="Arial" pitchFamily="34" charset="0"/>
              </a:rPr>
              <a:t>Phase </a:t>
            </a:r>
            <a:r>
              <a:rPr lang="en-US" sz="2800" dirty="0">
                <a:ea typeface="ＭＳ Ｐゴシック"/>
                <a:cs typeface="Arial" pitchFamily="34" charset="0"/>
              </a:rPr>
              <a:t>2</a:t>
            </a:r>
          </a:p>
          <a:p>
            <a:pPr marL="914400" lvl="1" indent="-457200">
              <a:spcBef>
                <a:spcPct val="20000"/>
              </a:spcBef>
              <a:buSzPct val="100000"/>
              <a:buFont typeface="Calibri" pitchFamily="34" charset="0"/>
              <a:buChar char="—"/>
              <a:defRPr/>
            </a:pPr>
            <a:r>
              <a:rPr lang="en-US" sz="2800" dirty="0">
                <a:ea typeface="ＭＳ Ｐゴシック"/>
                <a:cs typeface="Arial" pitchFamily="34" charset="0"/>
              </a:rPr>
              <a:t>3 months of BUP-NX stabilization, </a:t>
            </a:r>
          </a:p>
          <a:p>
            <a:pPr marL="914400" lvl="1" indent="-457200">
              <a:spcBef>
                <a:spcPct val="20000"/>
              </a:spcBef>
              <a:buSzPct val="100000"/>
              <a:buFont typeface="Calibri" pitchFamily="34" charset="0"/>
              <a:buChar char="—"/>
              <a:defRPr/>
            </a:pPr>
            <a:r>
              <a:rPr lang="en-US" sz="2800" dirty="0">
                <a:ea typeface="ＭＳ Ｐゴシック"/>
                <a:cs typeface="Arial" pitchFamily="34" charset="0"/>
              </a:rPr>
              <a:t>1- month taper off BUP-NX, </a:t>
            </a:r>
          </a:p>
          <a:p>
            <a:pPr marL="914400" lvl="1" indent="-457200">
              <a:spcBef>
                <a:spcPct val="20000"/>
              </a:spcBef>
              <a:buSzPct val="100000"/>
              <a:buFont typeface="Calibri" pitchFamily="34" charset="0"/>
              <a:buChar char="—"/>
              <a:defRPr/>
            </a:pPr>
            <a:r>
              <a:rPr lang="en-US" sz="2800" dirty="0">
                <a:ea typeface="ＭＳ Ｐゴシック"/>
                <a:cs typeface="Arial" pitchFamily="34" charset="0"/>
              </a:rPr>
              <a:t>2 months of follow-up </a:t>
            </a:r>
            <a:endParaRPr lang="en-US" sz="2800" dirty="0" smtClean="0">
              <a:solidFill>
                <a:srgbClr val="FF0000"/>
              </a:solidFill>
              <a:ea typeface="ＭＳ Ｐゴシック"/>
              <a:cs typeface="Arial" pitchFamily="34" charset="0"/>
            </a:endParaRPr>
          </a:p>
        </p:txBody>
      </p:sp>
      <p:sp>
        <p:nvSpPr>
          <p:cNvPr id="138243"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6057311-B436-4648-A7E5-D819A92F1947}" type="slidenum">
              <a:rPr lang="en-US" sz="1200">
                <a:solidFill>
                  <a:schemeClr val="bg1"/>
                </a:solidFill>
                <a:latin typeface="Calibri" charset="0"/>
              </a:rPr>
              <a:pPr algn="r" eaLnBrk="1" hangingPunct="1"/>
              <a:t>13</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13</a:t>
            </a:fld>
            <a:endParaRPr lang="en-US" sz="1400" dirty="0"/>
          </a:p>
        </p:txBody>
      </p:sp>
    </p:spTree>
    <p:extLst>
      <p:ext uri="{BB962C8B-B14F-4D97-AF65-F5344CB8AC3E}">
        <p14:creationId xmlns:p14="http://schemas.microsoft.com/office/powerpoint/2010/main" xmlns="" val="357971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8229600" cy="1143000"/>
          </a:xfrm>
        </p:spPr>
        <p:txBody>
          <a:bodyPr/>
          <a:lstStyle/>
          <a:p>
            <a:pPr eaLnBrk="1" hangingPunct="1"/>
            <a:r>
              <a:rPr lang="en-US" b="1" dirty="0" smtClean="0"/>
              <a:t>  </a:t>
            </a:r>
            <a:r>
              <a:rPr lang="en-US" sz="4000" dirty="0" smtClean="0"/>
              <a:t>POATS: Study schema</a:t>
            </a:r>
          </a:p>
        </p:txBody>
      </p:sp>
      <p:pic>
        <p:nvPicPr>
          <p:cNvPr id="8195" name="Picture 10" descr="potter.jpg"/>
          <p:cNvPicPr>
            <a:picLocks noChangeAspect="1"/>
          </p:cNvPicPr>
          <p:nvPr/>
        </p:nvPicPr>
        <p:blipFill>
          <a:blip r:embed="rId2" cstate="print"/>
          <a:srcRect/>
          <a:stretch>
            <a:fillRect/>
          </a:stretch>
        </p:blipFill>
        <p:spPr bwMode="auto">
          <a:xfrm>
            <a:off x="111125" y="1143000"/>
            <a:ext cx="8956675" cy="5486400"/>
          </a:xfrm>
          <a:prstGeom prst="rect">
            <a:avLst/>
          </a:prstGeom>
          <a:noFill/>
          <a:ln w="9525">
            <a:noFill/>
            <a:miter lim="800000"/>
            <a:headEnd/>
            <a:tailEnd/>
          </a:ln>
        </p:spPr>
      </p:pic>
      <p:sp>
        <p:nvSpPr>
          <p:cNvPr id="5" name="Slide Number Placeholder 4"/>
          <p:cNvSpPr>
            <a:spLocks noGrp="1"/>
          </p:cNvSpPr>
          <p:nvPr>
            <p:ph type="sldNum" sz="quarter" idx="12"/>
          </p:nvPr>
        </p:nvSpPr>
        <p:spPr>
          <a:xfrm>
            <a:off x="6705600" y="6324600"/>
            <a:ext cx="2133600" cy="365125"/>
          </a:xfrm>
        </p:spPr>
        <p:txBody>
          <a:bodyPr/>
          <a:lstStyle/>
          <a:p>
            <a:fld id="{24F8BA3A-A396-4B04-9D1C-80890BD4D666}" type="slidenum">
              <a:rPr lang="en-US" smtClean="0"/>
              <a:pPr/>
              <a:t>14</a:t>
            </a:fld>
            <a:endParaRPr lang="en-US" dirty="0"/>
          </a:p>
        </p:txBody>
      </p:sp>
    </p:spTree>
    <p:extLst>
      <p:ext uri="{BB962C8B-B14F-4D97-AF65-F5344CB8AC3E}">
        <p14:creationId xmlns:p14="http://schemas.microsoft.com/office/powerpoint/2010/main" xmlns="" val="32815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16"/>
          <p:cNvSpPr>
            <a:spLocks noGrp="1"/>
          </p:cNvSpPr>
          <p:nvPr>
            <p:ph type="sldNum" sz="quarter" idx="12"/>
          </p:nvPr>
        </p:nvSpPr>
        <p:spPr bwMode="auto">
          <a:xfrm>
            <a:off x="7280275" y="6456363"/>
            <a:ext cx="18192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2840A0-55AF-7A43-9480-0B3943C0050D}" type="slidenum">
              <a:rPr lang="en-US" sz="1200">
                <a:solidFill>
                  <a:schemeClr val="bg1"/>
                </a:solidFill>
                <a:latin typeface="Calibri" charset="0"/>
              </a:rPr>
              <a:pPr eaLnBrk="1" hangingPunct="1"/>
              <a:t>15</a:t>
            </a:fld>
            <a:endParaRPr lang="en-US" sz="1200">
              <a:solidFill>
                <a:schemeClr val="bg1"/>
              </a:solidFill>
              <a:latin typeface="Calibri" charset="0"/>
            </a:endParaRPr>
          </a:p>
        </p:txBody>
      </p:sp>
      <p:sp>
        <p:nvSpPr>
          <p:cNvPr id="70658" name="Title 1"/>
          <p:cNvSpPr>
            <a:spLocks noGrp="1"/>
          </p:cNvSpPr>
          <p:nvPr>
            <p:ph type="title" idx="4294967295"/>
          </p:nvPr>
        </p:nvSpPr>
        <p:spPr>
          <a:xfrm>
            <a:off x="0" y="152400"/>
            <a:ext cx="8313738" cy="707886"/>
          </a:xfrm>
        </p:spPr>
        <p:txBody>
          <a:bodyPr>
            <a:spAutoFit/>
          </a:bodyPr>
          <a:lstStyle/>
          <a:p>
            <a:pPr>
              <a:defRPr/>
            </a:pPr>
            <a:r>
              <a:rPr lang="en-US" sz="4000" dirty="0" smtClean="0"/>
              <a:t>POATS: Study locations</a:t>
            </a:r>
          </a:p>
        </p:txBody>
      </p:sp>
      <p:pic>
        <p:nvPicPr>
          <p:cNvPr id="146435" name="Picture 2" descr="C:\Documents and Settings\tfreese\Local Settings\Temporary Internet Files\Content.IE5\3XJW52EG\MCMP00224_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410" y="761999"/>
            <a:ext cx="8675589" cy="597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5721350" y="3503613"/>
            <a:ext cx="165100"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7" name="Oval 6"/>
          <p:cNvSpPr/>
          <p:nvPr/>
        </p:nvSpPr>
        <p:spPr bwMode="auto">
          <a:xfrm>
            <a:off x="7116763" y="3175000"/>
            <a:ext cx="166687"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8" name="Oval 7"/>
          <p:cNvSpPr/>
          <p:nvPr/>
        </p:nvSpPr>
        <p:spPr bwMode="auto">
          <a:xfrm>
            <a:off x="6807200" y="4241800"/>
            <a:ext cx="166688" cy="173038"/>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10" name="Oval 9"/>
          <p:cNvSpPr/>
          <p:nvPr/>
        </p:nvSpPr>
        <p:spPr bwMode="auto">
          <a:xfrm>
            <a:off x="8135938" y="2206625"/>
            <a:ext cx="166687"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14" name="Oval 13"/>
          <p:cNvSpPr/>
          <p:nvPr/>
        </p:nvSpPr>
        <p:spPr bwMode="auto">
          <a:xfrm>
            <a:off x="350838" y="1841500"/>
            <a:ext cx="165100"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18" name="Oval 17"/>
          <p:cNvSpPr/>
          <p:nvPr/>
        </p:nvSpPr>
        <p:spPr bwMode="auto">
          <a:xfrm>
            <a:off x="185738" y="3098800"/>
            <a:ext cx="165100"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26" name="Oval 25"/>
          <p:cNvSpPr/>
          <p:nvPr/>
        </p:nvSpPr>
        <p:spPr bwMode="auto">
          <a:xfrm>
            <a:off x="947738" y="873125"/>
            <a:ext cx="165100"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22" name="Oval 21"/>
          <p:cNvSpPr/>
          <p:nvPr/>
        </p:nvSpPr>
        <p:spPr bwMode="auto">
          <a:xfrm>
            <a:off x="528638" y="4060825"/>
            <a:ext cx="165100"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28" name="Oval 27"/>
          <p:cNvSpPr/>
          <p:nvPr/>
        </p:nvSpPr>
        <p:spPr bwMode="auto">
          <a:xfrm>
            <a:off x="7883525" y="2601913"/>
            <a:ext cx="165100" cy="171450"/>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5" name="Rounded Rectangle 4"/>
          <p:cNvSpPr>
            <a:spLocks noChangeArrowheads="1"/>
          </p:cNvSpPr>
          <p:nvPr/>
        </p:nvSpPr>
        <p:spPr bwMode="auto">
          <a:xfrm>
            <a:off x="976313" y="1303338"/>
            <a:ext cx="5362575" cy="4214812"/>
          </a:xfrm>
          <a:prstGeom prst="roundRect">
            <a:avLst>
              <a:gd name="adj" fmla="val 16667"/>
            </a:avLst>
          </a:prstGeom>
          <a:solidFill>
            <a:srgbClr val="FFFFFF">
              <a:alpha val="69803"/>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defRPr/>
            </a:pPr>
            <a:r>
              <a:rPr lang="en-US" sz="2100" dirty="0">
                <a:solidFill>
                  <a:prstClr val="black"/>
                </a:solidFill>
                <a:latin typeface="+mj-lt"/>
                <a:ea typeface="ＭＳ Ｐゴシック" pitchFamily="34" charset="-128"/>
                <a:cs typeface="+mn-cs"/>
              </a:rPr>
              <a:t>WA: Providence Behavioral Health Svc</a:t>
            </a:r>
          </a:p>
          <a:p>
            <a:pPr>
              <a:defRPr/>
            </a:pPr>
            <a:r>
              <a:rPr lang="en-US" sz="2100" dirty="0">
                <a:solidFill>
                  <a:prstClr val="black"/>
                </a:solidFill>
                <a:latin typeface="+mj-lt"/>
                <a:ea typeface="ＭＳ Ｐゴシック" pitchFamily="34" charset="-128"/>
                <a:cs typeface="+mn-cs"/>
              </a:rPr>
              <a:t>OR: ADAPT, Inc.</a:t>
            </a:r>
          </a:p>
          <a:p>
            <a:pPr>
              <a:defRPr/>
            </a:pPr>
            <a:r>
              <a:rPr lang="en-US" sz="2100" dirty="0">
                <a:solidFill>
                  <a:prstClr val="black"/>
                </a:solidFill>
                <a:latin typeface="+mj-lt"/>
                <a:ea typeface="ＭＳ Ｐゴシック" pitchFamily="34" charset="-128"/>
                <a:cs typeface="+mn-cs"/>
              </a:rPr>
              <a:t>CA: SF General Hospital</a:t>
            </a:r>
          </a:p>
          <a:p>
            <a:pPr>
              <a:defRPr/>
            </a:pPr>
            <a:r>
              <a:rPr lang="en-US" sz="2100" dirty="0">
                <a:solidFill>
                  <a:prstClr val="black"/>
                </a:solidFill>
                <a:latin typeface="+mj-lt"/>
                <a:ea typeface="ＭＳ Ｐゴシック" pitchFamily="34" charset="-128"/>
                <a:cs typeface="+mn-cs"/>
              </a:rPr>
              <a:t>CA: UCLA ISAP</a:t>
            </a:r>
          </a:p>
          <a:p>
            <a:pPr>
              <a:defRPr/>
            </a:pPr>
            <a:r>
              <a:rPr lang="en-US" sz="2100" dirty="0">
                <a:solidFill>
                  <a:prstClr val="black"/>
                </a:solidFill>
                <a:latin typeface="+mj-lt"/>
                <a:ea typeface="ＭＳ Ｐゴシック" pitchFamily="34" charset="-128"/>
                <a:cs typeface="+mn-cs"/>
              </a:rPr>
              <a:t>SC: Behavioral Health Services of Pickens Co</a:t>
            </a:r>
          </a:p>
          <a:p>
            <a:pPr>
              <a:defRPr/>
            </a:pPr>
            <a:r>
              <a:rPr lang="en-US" sz="2100" dirty="0">
                <a:solidFill>
                  <a:prstClr val="black"/>
                </a:solidFill>
                <a:latin typeface="+mj-lt"/>
                <a:ea typeface="ＭＳ Ｐゴシック" pitchFamily="34" charset="-128"/>
                <a:cs typeface="+mn-cs"/>
              </a:rPr>
              <a:t>IN: East Indiana Treatment Center</a:t>
            </a:r>
          </a:p>
          <a:p>
            <a:pPr>
              <a:defRPr/>
            </a:pPr>
            <a:r>
              <a:rPr lang="en-US" sz="2100" dirty="0">
                <a:solidFill>
                  <a:prstClr val="black"/>
                </a:solidFill>
                <a:latin typeface="+mj-lt"/>
                <a:ea typeface="ＭＳ Ｐゴシック" pitchFamily="34" charset="-128"/>
                <a:cs typeface="+mn-cs"/>
              </a:rPr>
              <a:t>WV: Chestnut Ridge Hospital</a:t>
            </a:r>
          </a:p>
          <a:p>
            <a:pPr>
              <a:defRPr/>
            </a:pPr>
            <a:r>
              <a:rPr lang="en-US" sz="2100" dirty="0">
                <a:solidFill>
                  <a:prstClr val="black"/>
                </a:solidFill>
                <a:latin typeface="+mj-lt"/>
                <a:ea typeface="ＭＳ Ｐゴシック" pitchFamily="34" charset="-128"/>
                <a:cs typeface="+mn-cs"/>
              </a:rPr>
              <a:t>NY: Bellevue Hospital Center</a:t>
            </a:r>
          </a:p>
          <a:p>
            <a:pPr>
              <a:defRPr/>
            </a:pPr>
            <a:r>
              <a:rPr lang="en-US" sz="2100" dirty="0">
                <a:solidFill>
                  <a:prstClr val="black"/>
                </a:solidFill>
                <a:latin typeface="+mj-lt"/>
                <a:ea typeface="ＭＳ Ｐゴシック" pitchFamily="34" charset="-128"/>
                <a:cs typeface="+mn-cs"/>
              </a:rPr>
              <a:t>NY: St. Luke's Roosevelt Hospital Center</a:t>
            </a:r>
          </a:p>
          <a:p>
            <a:pPr>
              <a:defRPr/>
            </a:pPr>
            <a:r>
              <a:rPr lang="en-US" sz="2100" dirty="0">
                <a:solidFill>
                  <a:prstClr val="black"/>
                </a:solidFill>
                <a:latin typeface="+mj-lt"/>
                <a:ea typeface="ＭＳ Ｐゴシック" pitchFamily="34" charset="-128"/>
                <a:cs typeface="+mn-cs"/>
              </a:rPr>
              <a:t>MA: McLean Hospital</a:t>
            </a:r>
          </a:p>
        </p:txBody>
      </p:sp>
      <p:sp>
        <p:nvSpPr>
          <p:cNvPr id="29" name="Oval 28"/>
          <p:cNvSpPr/>
          <p:nvPr/>
        </p:nvSpPr>
        <p:spPr bwMode="auto">
          <a:xfrm>
            <a:off x="7815263" y="2535238"/>
            <a:ext cx="165100" cy="173037"/>
          </a:xfrm>
          <a:prstGeom prst="ellipse">
            <a:avLst/>
          </a:prstGeom>
          <a:solidFill>
            <a:srgbClr val="FF0000"/>
          </a:solidFill>
          <a:ln w="9525" cap="flat" cmpd="sng" algn="ctr">
            <a:noFill/>
            <a:prstDash val="solid"/>
            <a:round/>
            <a:headEnd type="none" w="med" len="med"/>
            <a:tailEnd type="none" w="med" len="med"/>
          </a:ln>
          <a:effectLst>
            <a:glow rad="101600">
              <a:schemeClr val="accent4">
                <a:satMod val="175000"/>
                <a:alpha val="40000"/>
              </a:schemeClr>
            </a:glow>
          </a:effectLst>
        </p:spPr>
        <p:txBody>
          <a:bodyPr wrap="none"/>
          <a:lstStyle/>
          <a:p>
            <a:pPr defTabSz="914400">
              <a:defRPr/>
            </a:pPr>
            <a:endParaRPr lang="en-US">
              <a:latin typeface="Times New Roman" pitchFamily="18" charset="0"/>
              <a:ea typeface="+mn-ea"/>
              <a:cs typeface="+mn-cs"/>
            </a:endParaRPr>
          </a:p>
        </p:txBody>
      </p:sp>
      <p:sp>
        <p:nvSpPr>
          <p:cNvPr id="17"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663107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45">
                                          <p:stCondLst>
                                            <p:cond delay="0"/>
                                          </p:stCondLst>
                                        </p:cTn>
                                        <p:tgtEl>
                                          <p:spTgt spid="26"/>
                                        </p:tgtEl>
                                      </p:cBhvr>
                                    </p:animEffect>
                                    <p:anim calcmode="lin" valueType="num">
                                      <p:cBhvr>
                                        <p:cTn id="8" dur="456"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6"/>
                                        </p:tgtEl>
                                        <p:attrNameLst>
                                          <p:attrName>ppt_y</p:attrName>
                                        </p:attrNameLst>
                                      </p:cBhvr>
                                      <p:tavLst>
                                        <p:tav tm="0" fmla="#ppt_y-sin(pi*$)/81">
                                          <p:val>
                                            <p:fltVal val="0"/>
                                          </p:val>
                                        </p:tav>
                                        <p:tav tm="100000">
                                          <p:val>
                                            <p:fltVal val="1"/>
                                          </p:val>
                                        </p:tav>
                                      </p:tavLst>
                                    </p:anim>
                                    <p:animScale>
                                      <p:cBhvr>
                                        <p:cTn id="13" dur="6">
                                          <p:stCondLst>
                                            <p:cond delay="162"/>
                                          </p:stCondLst>
                                        </p:cTn>
                                        <p:tgtEl>
                                          <p:spTgt spid="26"/>
                                        </p:tgtEl>
                                      </p:cBhvr>
                                      <p:to x="100000" y="60000"/>
                                    </p:animScale>
                                    <p:animScale>
                                      <p:cBhvr>
                                        <p:cTn id="14" dur="42" decel="50000">
                                          <p:stCondLst>
                                            <p:cond delay="169"/>
                                          </p:stCondLst>
                                        </p:cTn>
                                        <p:tgtEl>
                                          <p:spTgt spid="26"/>
                                        </p:tgtEl>
                                      </p:cBhvr>
                                      <p:to x="100000" y="100000"/>
                                    </p:animScale>
                                    <p:animScale>
                                      <p:cBhvr>
                                        <p:cTn id="15" dur="6">
                                          <p:stCondLst>
                                            <p:cond delay="328"/>
                                          </p:stCondLst>
                                        </p:cTn>
                                        <p:tgtEl>
                                          <p:spTgt spid="26"/>
                                        </p:tgtEl>
                                      </p:cBhvr>
                                      <p:to x="100000" y="80000"/>
                                    </p:animScale>
                                    <p:animScale>
                                      <p:cBhvr>
                                        <p:cTn id="16" dur="42" decel="50000">
                                          <p:stCondLst>
                                            <p:cond delay="334"/>
                                          </p:stCondLst>
                                        </p:cTn>
                                        <p:tgtEl>
                                          <p:spTgt spid="26"/>
                                        </p:tgtEl>
                                      </p:cBhvr>
                                      <p:to x="100000" y="100000"/>
                                    </p:animScale>
                                    <p:animScale>
                                      <p:cBhvr>
                                        <p:cTn id="17" dur="6">
                                          <p:stCondLst>
                                            <p:cond delay="410"/>
                                          </p:stCondLst>
                                        </p:cTn>
                                        <p:tgtEl>
                                          <p:spTgt spid="26"/>
                                        </p:tgtEl>
                                      </p:cBhvr>
                                      <p:to x="100000" y="90000"/>
                                    </p:animScale>
                                    <p:animScale>
                                      <p:cBhvr>
                                        <p:cTn id="18" dur="42" decel="50000">
                                          <p:stCondLst>
                                            <p:cond delay="417"/>
                                          </p:stCondLst>
                                        </p:cTn>
                                        <p:tgtEl>
                                          <p:spTgt spid="26"/>
                                        </p:tgtEl>
                                      </p:cBhvr>
                                      <p:to x="100000" y="100000"/>
                                    </p:animScale>
                                    <p:animScale>
                                      <p:cBhvr>
                                        <p:cTn id="19" dur="6">
                                          <p:stCondLst>
                                            <p:cond delay="452"/>
                                          </p:stCondLst>
                                        </p:cTn>
                                        <p:tgtEl>
                                          <p:spTgt spid="26"/>
                                        </p:tgtEl>
                                      </p:cBhvr>
                                      <p:to x="100000" y="95000"/>
                                    </p:animScale>
                                    <p:animScale>
                                      <p:cBhvr>
                                        <p:cTn id="20" dur="42" decel="50000">
                                          <p:stCondLst>
                                            <p:cond delay="458"/>
                                          </p:stCondLst>
                                        </p:cTn>
                                        <p:tgtEl>
                                          <p:spTgt spid="26"/>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par>
                          <p:cTn id="24" fill="hold" nodeType="afterGroup">
                            <p:stCondLst>
                              <p:cond delay="500"/>
                            </p:stCondLst>
                            <p:childTnLst>
                              <p:par>
                                <p:cTn id="25" presetID="26"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45">
                                          <p:stCondLst>
                                            <p:cond delay="0"/>
                                          </p:stCondLst>
                                        </p:cTn>
                                        <p:tgtEl>
                                          <p:spTgt spid="14"/>
                                        </p:tgtEl>
                                      </p:cBhvr>
                                    </p:animEffect>
                                    <p:anim calcmode="lin" valueType="num">
                                      <p:cBhvr>
                                        <p:cTn id="28"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3" dur="6">
                                          <p:stCondLst>
                                            <p:cond delay="162"/>
                                          </p:stCondLst>
                                        </p:cTn>
                                        <p:tgtEl>
                                          <p:spTgt spid="14"/>
                                        </p:tgtEl>
                                      </p:cBhvr>
                                      <p:to x="100000" y="60000"/>
                                    </p:animScale>
                                    <p:animScale>
                                      <p:cBhvr>
                                        <p:cTn id="34" dur="42" decel="50000">
                                          <p:stCondLst>
                                            <p:cond delay="169"/>
                                          </p:stCondLst>
                                        </p:cTn>
                                        <p:tgtEl>
                                          <p:spTgt spid="14"/>
                                        </p:tgtEl>
                                      </p:cBhvr>
                                      <p:to x="100000" y="100000"/>
                                    </p:animScale>
                                    <p:animScale>
                                      <p:cBhvr>
                                        <p:cTn id="35" dur="6">
                                          <p:stCondLst>
                                            <p:cond delay="328"/>
                                          </p:stCondLst>
                                        </p:cTn>
                                        <p:tgtEl>
                                          <p:spTgt spid="14"/>
                                        </p:tgtEl>
                                      </p:cBhvr>
                                      <p:to x="100000" y="80000"/>
                                    </p:animScale>
                                    <p:animScale>
                                      <p:cBhvr>
                                        <p:cTn id="36" dur="42" decel="50000">
                                          <p:stCondLst>
                                            <p:cond delay="334"/>
                                          </p:stCondLst>
                                        </p:cTn>
                                        <p:tgtEl>
                                          <p:spTgt spid="14"/>
                                        </p:tgtEl>
                                      </p:cBhvr>
                                      <p:to x="100000" y="100000"/>
                                    </p:animScale>
                                    <p:animScale>
                                      <p:cBhvr>
                                        <p:cTn id="37" dur="6">
                                          <p:stCondLst>
                                            <p:cond delay="410"/>
                                          </p:stCondLst>
                                        </p:cTn>
                                        <p:tgtEl>
                                          <p:spTgt spid="14"/>
                                        </p:tgtEl>
                                      </p:cBhvr>
                                      <p:to x="100000" y="90000"/>
                                    </p:animScale>
                                    <p:animScale>
                                      <p:cBhvr>
                                        <p:cTn id="38" dur="42" decel="50000">
                                          <p:stCondLst>
                                            <p:cond delay="417"/>
                                          </p:stCondLst>
                                        </p:cTn>
                                        <p:tgtEl>
                                          <p:spTgt spid="14"/>
                                        </p:tgtEl>
                                      </p:cBhvr>
                                      <p:to x="100000" y="100000"/>
                                    </p:animScale>
                                    <p:animScale>
                                      <p:cBhvr>
                                        <p:cTn id="39" dur="6">
                                          <p:stCondLst>
                                            <p:cond delay="452"/>
                                          </p:stCondLst>
                                        </p:cTn>
                                        <p:tgtEl>
                                          <p:spTgt spid="14"/>
                                        </p:tgtEl>
                                      </p:cBhvr>
                                      <p:to x="100000" y="95000"/>
                                    </p:animScale>
                                    <p:animScale>
                                      <p:cBhvr>
                                        <p:cTn id="40" dur="42" decel="50000">
                                          <p:stCondLst>
                                            <p:cond delay="458"/>
                                          </p:stCondLst>
                                        </p:cTn>
                                        <p:tgtEl>
                                          <p:spTgt spid="14"/>
                                        </p:tgtEl>
                                      </p:cBhvr>
                                      <p:to x="100000" y="100000"/>
                                    </p:animScale>
                                  </p:childTnLst>
                                </p:cTn>
                              </p:par>
                              <p:par>
                                <p:cTn id="41" presetID="16" presetClass="entr" presetSubtype="21"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barn(inVertical)">
                                      <p:cBhvr>
                                        <p:cTn id="43" dur="500"/>
                                        <p:tgtEl>
                                          <p:spTgt spid="5">
                                            <p:txEl>
                                              <p:pRg st="1" end="1"/>
                                            </p:txEl>
                                          </p:spTgt>
                                        </p:tgtEl>
                                      </p:cBhvr>
                                    </p:animEffect>
                                  </p:childTnLst>
                                </p:cTn>
                              </p:par>
                            </p:childTnLst>
                          </p:cTn>
                        </p:par>
                        <p:par>
                          <p:cTn id="44" fill="hold" nodeType="afterGroup">
                            <p:stCondLst>
                              <p:cond delay="1000"/>
                            </p:stCondLst>
                            <p:childTnLst>
                              <p:par>
                                <p:cTn id="45" presetID="26"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145">
                                          <p:stCondLst>
                                            <p:cond delay="0"/>
                                          </p:stCondLst>
                                        </p:cTn>
                                        <p:tgtEl>
                                          <p:spTgt spid="18"/>
                                        </p:tgtEl>
                                      </p:cBhvr>
                                    </p:animEffect>
                                    <p:anim calcmode="lin" valueType="num">
                                      <p:cBhvr>
                                        <p:cTn id="48"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9"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0"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1"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2"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3" dur="6">
                                          <p:stCondLst>
                                            <p:cond delay="162"/>
                                          </p:stCondLst>
                                        </p:cTn>
                                        <p:tgtEl>
                                          <p:spTgt spid="18"/>
                                        </p:tgtEl>
                                      </p:cBhvr>
                                      <p:to x="100000" y="60000"/>
                                    </p:animScale>
                                    <p:animScale>
                                      <p:cBhvr>
                                        <p:cTn id="54" dur="42" decel="50000">
                                          <p:stCondLst>
                                            <p:cond delay="169"/>
                                          </p:stCondLst>
                                        </p:cTn>
                                        <p:tgtEl>
                                          <p:spTgt spid="18"/>
                                        </p:tgtEl>
                                      </p:cBhvr>
                                      <p:to x="100000" y="100000"/>
                                    </p:animScale>
                                    <p:animScale>
                                      <p:cBhvr>
                                        <p:cTn id="55" dur="6">
                                          <p:stCondLst>
                                            <p:cond delay="328"/>
                                          </p:stCondLst>
                                        </p:cTn>
                                        <p:tgtEl>
                                          <p:spTgt spid="18"/>
                                        </p:tgtEl>
                                      </p:cBhvr>
                                      <p:to x="100000" y="80000"/>
                                    </p:animScale>
                                    <p:animScale>
                                      <p:cBhvr>
                                        <p:cTn id="56" dur="42" decel="50000">
                                          <p:stCondLst>
                                            <p:cond delay="334"/>
                                          </p:stCondLst>
                                        </p:cTn>
                                        <p:tgtEl>
                                          <p:spTgt spid="18"/>
                                        </p:tgtEl>
                                      </p:cBhvr>
                                      <p:to x="100000" y="100000"/>
                                    </p:animScale>
                                    <p:animScale>
                                      <p:cBhvr>
                                        <p:cTn id="57" dur="6">
                                          <p:stCondLst>
                                            <p:cond delay="410"/>
                                          </p:stCondLst>
                                        </p:cTn>
                                        <p:tgtEl>
                                          <p:spTgt spid="18"/>
                                        </p:tgtEl>
                                      </p:cBhvr>
                                      <p:to x="100000" y="90000"/>
                                    </p:animScale>
                                    <p:animScale>
                                      <p:cBhvr>
                                        <p:cTn id="58" dur="42" decel="50000">
                                          <p:stCondLst>
                                            <p:cond delay="417"/>
                                          </p:stCondLst>
                                        </p:cTn>
                                        <p:tgtEl>
                                          <p:spTgt spid="18"/>
                                        </p:tgtEl>
                                      </p:cBhvr>
                                      <p:to x="100000" y="100000"/>
                                    </p:animScale>
                                    <p:animScale>
                                      <p:cBhvr>
                                        <p:cTn id="59" dur="6">
                                          <p:stCondLst>
                                            <p:cond delay="452"/>
                                          </p:stCondLst>
                                        </p:cTn>
                                        <p:tgtEl>
                                          <p:spTgt spid="18"/>
                                        </p:tgtEl>
                                      </p:cBhvr>
                                      <p:to x="100000" y="95000"/>
                                    </p:animScale>
                                    <p:animScale>
                                      <p:cBhvr>
                                        <p:cTn id="60" dur="42" decel="50000">
                                          <p:stCondLst>
                                            <p:cond delay="458"/>
                                          </p:stCondLst>
                                        </p:cTn>
                                        <p:tgtEl>
                                          <p:spTgt spid="18"/>
                                        </p:tgtEl>
                                      </p:cBhvr>
                                      <p:to x="100000" y="100000"/>
                                    </p:animScale>
                                  </p:childTnLst>
                                </p:cTn>
                              </p:par>
                              <p:par>
                                <p:cTn id="61" presetID="16" presetClass="entr" presetSubtype="21" fill="hold" nodeType="with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barn(inVertical)">
                                      <p:cBhvr>
                                        <p:cTn id="63" dur="500"/>
                                        <p:tgtEl>
                                          <p:spTgt spid="5">
                                            <p:txEl>
                                              <p:pRg st="2" end="2"/>
                                            </p:txEl>
                                          </p:spTgt>
                                        </p:tgtEl>
                                      </p:cBhvr>
                                    </p:animEffect>
                                  </p:childTnLst>
                                </p:cTn>
                              </p:par>
                            </p:childTnLst>
                          </p:cTn>
                        </p:par>
                        <p:par>
                          <p:cTn id="64" fill="hold" nodeType="afterGroup">
                            <p:stCondLst>
                              <p:cond delay="1500"/>
                            </p:stCondLst>
                            <p:childTnLst>
                              <p:par>
                                <p:cTn id="65" presetID="26"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145">
                                          <p:stCondLst>
                                            <p:cond delay="0"/>
                                          </p:stCondLst>
                                        </p:cTn>
                                        <p:tgtEl>
                                          <p:spTgt spid="22"/>
                                        </p:tgtEl>
                                      </p:cBhvr>
                                    </p:animEffect>
                                    <p:anim calcmode="lin" valueType="num">
                                      <p:cBhvr>
                                        <p:cTn id="68" dur="456"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22"/>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22"/>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22"/>
                                        </p:tgtEl>
                                        <p:attrNameLst>
                                          <p:attrName>ppt_y</p:attrName>
                                        </p:attrNameLst>
                                      </p:cBhvr>
                                      <p:tavLst>
                                        <p:tav tm="0" fmla="#ppt_y-sin(pi*$)/81">
                                          <p:val>
                                            <p:fltVal val="0"/>
                                          </p:val>
                                        </p:tav>
                                        <p:tav tm="100000">
                                          <p:val>
                                            <p:fltVal val="1"/>
                                          </p:val>
                                        </p:tav>
                                      </p:tavLst>
                                    </p:anim>
                                    <p:animScale>
                                      <p:cBhvr>
                                        <p:cTn id="73" dur="6">
                                          <p:stCondLst>
                                            <p:cond delay="162"/>
                                          </p:stCondLst>
                                        </p:cTn>
                                        <p:tgtEl>
                                          <p:spTgt spid="22"/>
                                        </p:tgtEl>
                                      </p:cBhvr>
                                      <p:to x="100000" y="60000"/>
                                    </p:animScale>
                                    <p:animScale>
                                      <p:cBhvr>
                                        <p:cTn id="74" dur="42" decel="50000">
                                          <p:stCondLst>
                                            <p:cond delay="169"/>
                                          </p:stCondLst>
                                        </p:cTn>
                                        <p:tgtEl>
                                          <p:spTgt spid="22"/>
                                        </p:tgtEl>
                                      </p:cBhvr>
                                      <p:to x="100000" y="100000"/>
                                    </p:animScale>
                                    <p:animScale>
                                      <p:cBhvr>
                                        <p:cTn id="75" dur="6">
                                          <p:stCondLst>
                                            <p:cond delay="328"/>
                                          </p:stCondLst>
                                        </p:cTn>
                                        <p:tgtEl>
                                          <p:spTgt spid="22"/>
                                        </p:tgtEl>
                                      </p:cBhvr>
                                      <p:to x="100000" y="80000"/>
                                    </p:animScale>
                                    <p:animScale>
                                      <p:cBhvr>
                                        <p:cTn id="76" dur="42" decel="50000">
                                          <p:stCondLst>
                                            <p:cond delay="334"/>
                                          </p:stCondLst>
                                        </p:cTn>
                                        <p:tgtEl>
                                          <p:spTgt spid="22"/>
                                        </p:tgtEl>
                                      </p:cBhvr>
                                      <p:to x="100000" y="100000"/>
                                    </p:animScale>
                                    <p:animScale>
                                      <p:cBhvr>
                                        <p:cTn id="77" dur="6">
                                          <p:stCondLst>
                                            <p:cond delay="410"/>
                                          </p:stCondLst>
                                        </p:cTn>
                                        <p:tgtEl>
                                          <p:spTgt spid="22"/>
                                        </p:tgtEl>
                                      </p:cBhvr>
                                      <p:to x="100000" y="90000"/>
                                    </p:animScale>
                                    <p:animScale>
                                      <p:cBhvr>
                                        <p:cTn id="78" dur="42" decel="50000">
                                          <p:stCondLst>
                                            <p:cond delay="417"/>
                                          </p:stCondLst>
                                        </p:cTn>
                                        <p:tgtEl>
                                          <p:spTgt spid="22"/>
                                        </p:tgtEl>
                                      </p:cBhvr>
                                      <p:to x="100000" y="100000"/>
                                    </p:animScale>
                                    <p:animScale>
                                      <p:cBhvr>
                                        <p:cTn id="79" dur="6">
                                          <p:stCondLst>
                                            <p:cond delay="452"/>
                                          </p:stCondLst>
                                        </p:cTn>
                                        <p:tgtEl>
                                          <p:spTgt spid="22"/>
                                        </p:tgtEl>
                                      </p:cBhvr>
                                      <p:to x="100000" y="95000"/>
                                    </p:animScale>
                                    <p:animScale>
                                      <p:cBhvr>
                                        <p:cTn id="80" dur="42" decel="50000">
                                          <p:stCondLst>
                                            <p:cond delay="458"/>
                                          </p:stCondLst>
                                        </p:cTn>
                                        <p:tgtEl>
                                          <p:spTgt spid="22"/>
                                        </p:tgtEl>
                                      </p:cBhvr>
                                      <p:to x="100000" y="100000"/>
                                    </p:animScale>
                                  </p:childTnLst>
                                </p:cTn>
                              </p:par>
                              <p:par>
                                <p:cTn id="81" presetID="16" presetClass="entr" presetSubtype="21" fill="hold" nodeType="with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Effect transition="in" filter="barn(inVertical)">
                                      <p:cBhvr>
                                        <p:cTn id="83" dur="500"/>
                                        <p:tgtEl>
                                          <p:spTgt spid="5">
                                            <p:txEl>
                                              <p:pRg st="3" end="3"/>
                                            </p:txEl>
                                          </p:spTgt>
                                        </p:tgtEl>
                                      </p:cBhvr>
                                    </p:animEffect>
                                  </p:childTnLst>
                                </p:cTn>
                              </p:par>
                            </p:childTnLst>
                          </p:cTn>
                        </p:par>
                        <p:par>
                          <p:cTn id="84" fill="hold" nodeType="afterGroup">
                            <p:stCondLst>
                              <p:cond delay="2000"/>
                            </p:stCondLst>
                            <p:childTnLst>
                              <p:par>
                                <p:cTn id="85" presetID="26"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145">
                                          <p:stCondLst>
                                            <p:cond delay="0"/>
                                          </p:stCondLst>
                                        </p:cTn>
                                        <p:tgtEl>
                                          <p:spTgt spid="8"/>
                                        </p:tgtEl>
                                      </p:cBhvr>
                                    </p:animEffect>
                                    <p:anim calcmode="lin" valueType="num">
                                      <p:cBhvr>
                                        <p:cTn id="8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9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9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93" dur="6">
                                          <p:stCondLst>
                                            <p:cond delay="162"/>
                                          </p:stCondLst>
                                        </p:cTn>
                                        <p:tgtEl>
                                          <p:spTgt spid="8"/>
                                        </p:tgtEl>
                                      </p:cBhvr>
                                      <p:to x="100000" y="60000"/>
                                    </p:animScale>
                                    <p:animScale>
                                      <p:cBhvr>
                                        <p:cTn id="94" dur="42" decel="50000">
                                          <p:stCondLst>
                                            <p:cond delay="169"/>
                                          </p:stCondLst>
                                        </p:cTn>
                                        <p:tgtEl>
                                          <p:spTgt spid="8"/>
                                        </p:tgtEl>
                                      </p:cBhvr>
                                      <p:to x="100000" y="100000"/>
                                    </p:animScale>
                                    <p:animScale>
                                      <p:cBhvr>
                                        <p:cTn id="95" dur="6">
                                          <p:stCondLst>
                                            <p:cond delay="328"/>
                                          </p:stCondLst>
                                        </p:cTn>
                                        <p:tgtEl>
                                          <p:spTgt spid="8"/>
                                        </p:tgtEl>
                                      </p:cBhvr>
                                      <p:to x="100000" y="80000"/>
                                    </p:animScale>
                                    <p:animScale>
                                      <p:cBhvr>
                                        <p:cTn id="96" dur="42" decel="50000">
                                          <p:stCondLst>
                                            <p:cond delay="334"/>
                                          </p:stCondLst>
                                        </p:cTn>
                                        <p:tgtEl>
                                          <p:spTgt spid="8"/>
                                        </p:tgtEl>
                                      </p:cBhvr>
                                      <p:to x="100000" y="100000"/>
                                    </p:animScale>
                                    <p:animScale>
                                      <p:cBhvr>
                                        <p:cTn id="97" dur="6">
                                          <p:stCondLst>
                                            <p:cond delay="410"/>
                                          </p:stCondLst>
                                        </p:cTn>
                                        <p:tgtEl>
                                          <p:spTgt spid="8"/>
                                        </p:tgtEl>
                                      </p:cBhvr>
                                      <p:to x="100000" y="90000"/>
                                    </p:animScale>
                                    <p:animScale>
                                      <p:cBhvr>
                                        <p:cTn id="98" dur="42" decel="50000">
                                          <p:stCondLst>
                                            <p:cond delay="417"/>
                                          </p:stCondLst>
                                        </p:cTn>
                                        <p:tgtEl>
                                          <p:spTgt spid="8"/>
                                        </p:tgtEl>
                                      </p:cBhvr>
                                      <p:to x="100000" y="100000"/>
                                    </p:animScale>
                                    <p:animScale>
                                      <p:cBhvr>
                                        <p:cTn id="99" dur="6">
                                          <p:stCondLst>
                                            <p:cond delay="452"/>
                                          </p:stCondLst>
                                        </p:cTn>
                                        <p:tgtEl>
                                          <p:spTgt spid="8"/>
                                        </p:tgtEl>
                                      </p:cBhvr>
                                      <p:to x="100000" y="95000"/>
                                    </p:animScale>
                                    <p:animScale>
                                      <p:cBhvr>
                                        <p:cTn id="100" dur="42" decel="50000">
                                          <p:stCondLst>
                                            <p:cond delay="458"/>
                                          </p:stCondLst>
                                        </p:cTn>
                                        <p:tgtEl>
                                          <p:spTgt spid="8"/>
                                        </p:tgtEl>
                                      </p:cBhvr>
                                      <p:to x="100000" y="100000"/>
                                    </p:animScale>
                                  </p:childTnLst>
                                </p:cTn>
                              </p:par>
                              <p:par>
                                <p:cTn id="101" presetID="16" presetClass="entr" presetSubtype="21" fill="hold" nodeType="withEffect">
                                  <p:stCondLst>
                                    <p:cond delay="0"/>
                                  </p:stCondLst>
                                  <p:childTnLst>
                                    <p:set>
                                      <p:cBhvr>
                                        <p:cTn id="102" dur="1" fill="hold">
                                          <p:stCondLst>
                                            <p:cond delay="0"/>
                                          </p:stCondLst>
                                        </p:cTn>
                                        <p:tgtEl>
                                          <p:spTgt spid="5">
                                            <p:txEl>
                                              <p:pRg st="4" end="4"/>
                                            </p:txEl>
                                          </p:spTgt>
                                        </p:tgtEl>
                                        <p:attrNameLst>
                                          <p:attrName>style.visibility</p:attrName>
                                        </p:attrNameLst>
                                      </p:cBhvr>
                                      <p:to>
                                        <p:strVal val="visible"/>
                                      </p:to>
                                    </p:set>
                                    <p:animEffect transition="in" filter="barn(inVertical)">
                                      <p:cBhvr>
                                        <p:cTn id="103" dur="500"/>
                                        <p:tgtEl>
                                          <p:spTgt spid="5">
                                            <p:txEl>
                                              <p:pRg st="4" end="4"/>
                                            </p:txEl>
                                          </p:spTgt>
                                        </p:tgtEl>
                                      </p:cBhvr>
                                    </p:animEffect>
                                  </p:childTnLst>
                                </p:cTn>
                              </p:par>
                            </p:childTnLst>
                          </p:cTn>
                        </p:par>
                        <p:par>
                          <p:cTn id="104" fill="hold" nodeType="afterGroup">
                            <p:stCondLst>
                              <p:cond delay="2500"/>
                            </p:stCondLst>
                            <p:childTnLst>
                              <p:par>
                                <p:cTn id="105" presetID="26" presetClass="entr" presetSubtype="0" fill="hold" nodeType="after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wipe(down)">
                                      <p:cBhvr>
                                        <p:cTn id="107" dur="145">
                                          <p:stCondLst>
                                            <p:cond delay="0"/>
                                          </p:stCondLst>
                                        </p:cTn>
                                        <p:tgtEl>
                                          <p:spTgt spid="6"/>
                                        </p:tgtEl>
                                      </p:cBhvr>
                                    </p:animEffect>
                                    <p:anim calcmode="lin" valueType="num">
                                      <p:cBhvr>
                                        <p:cTn id="10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13" dur="6">
                                          <p:stCondLst>
                                            <p:cond delay="162"/>
                                          </p:stCondLst>
                                        </p:cTn>
                                        <p:tgtEl>
                                          <p:spTgt spid="6"/>
                                        </p:tgtEl>
                                      </p:cBhvr>
                                      <p:to x="100000" y="60000"/>
                                    </p:animScale>
                                    <p:animScale>
                                      <p:cBhvr>
                                        <p:cTn id="114" dur="42" decel="50000">
                                          <p:stCondLst>
                                            <p:cond delay="169"/>
                                          </p:stCondLst>
                                        </p:cTn>
                                        <p:tgtEl>
                                          <p:spTgt spid="6"/>
                                        </p:tgtEl>
                                      </p:cBhvr>
                                      <p:to x="100000" y="100000"/>
                                    </p:animScale>
                                    <p:animScale>
                                      <p:cBhvr>
                                        <p:cTn id="115" dur="6">
                                          <p:stCondLst>
                                            <p:cond delay="328"/>
                                          </p:stCondLst>
                                        </p:cTn>
                                        <p:tgtEl>
                                          <p:spTgt spid="6"/>
                                        </p:tgtEl>
                                      </p:cBhvr>
                                      <p:to x="100000" y="80000"/>
                                    </p:animScale>
                                    <p:animScale>
                                      <p:cBhvr>
                                        <p:cTn id="116" dur="42" decel="50000">
                                          <p:stCondLst>
                                            <p:cond delay="334"/>
                                          </p:stCondLst>
                                        </p:cTn>
                                        <p:tgtEl>
                                          <p:spTgt spid="6"/>
                                        </p:tgtEl>
                                      </p:cBhvr>
                                      <p:to x="100000" y="100000"/>
                                    </p:animScale>
                                    <p:animScale>
                                      <p:cBhvr>
                                        <p:cTn id="117" dur="6">
                                          <p:stCondLst>
                                            <p:cond delay="410"/>
                                          </p:stCondLst>
                                        </p:cTn>
                                        <p:tgtEl>
                                          <p:spTgt spid="6"/>
                                        </p:tgtEl>
                                      </p:cBhvr>
                                      <p:to x="100000" y="90000"/>
                                    </p:animScale>
                                    <p:animScale>
                                      <p:cBhvr>
                                        <p:cTn id="118" dur="42" decel="50000">
                                          <p:stCondLst>
                                            <p:cond delay="417"/>
                                          </p:stCondLst>
                                        </p:cTn>
                                        <p:tgtEl>
                                          <p:spTgt spid="6"/>
                                        </p:tgtEl>
                                      </p:cBhvr>
                                      <p:to x="100000" y="100000"/>
                                    </p:animScale>
                                    <p:animScale>
                                      <p:cBhvr>
                                        <p:cTn id="119" dur="6">
                                          <p:stCondLst>
                                            <p:cond delay="452"/>
                                          </p:stCondLst>
                                        </p:cTn>
                                        <p:tgtEl>
                                          <p:spTgt spid="6"/>
                                        </p:tgtEl>
                                      </p:cBhvr>
                                      <p:to x="100000" y="95000"/>
                                    </p:animScale>
                                    <p:animScale>
                                      <p:cBhvr>
                                        <p:cTn id="120" dur="42" decel="50000">
                                          <p:stCondLst>
                                            <p:cond delay="458"/>
                                          </p:stCondLst>
                                        </p:cTn>
                                        <p:tgtEl>
                                          <p:spTgt spid="6"/>
                                        </p:tgtEl>
                                      </p:cBhvr>
                                      <p:to x="100000" y="100000"/>
                                    </p:animScale>
                                  </p:childTnLst>
                                </p:cTn>
                              </p:par>
                              <p:par>
                                <p:cTn id="121" presetID="16" presetClass="entr" presetSubtype="21" fill="hold" nodeType="withEffect">
                                  <p:stCondLst>
                                    <p:cond delay="0"/>
                                  </p:stCondLst>
                                  <p:childTnLst>
                                    <p:set>
                                      <p:cBhvr>
                                        <p:cTn id="122" dur="1" fill="hold">
                                          <p:stCondLst>
                                            <p:cond delay="0"/>
                                          </p:stCondLst>
                                        </p:cTn>
                                        <p:tgtEl>
                                          <p:spTgt spid="5">
                                            <p:txEl>
                                              <p:pRg st="5" end="5"/>
                                            </p:txEl>
                                          </p:spTgt>
                                        </p:tgtEl>
                                        <p:attrNameLst>
                                          <p:attrName>style.visibility</p:attrName>
                                        </p:attrNameLst>
                                      </p:cBhvr>
                                      <p:to>
                                        <p:strVal val="visible"/>
                                      </p:to>
                                    </p:set>
                                    <p:animEffect transition="in" filter="barn(inVertical)">
                                      <p:cBhvr>
                                        <p:cTn id="123" dur="500"/>
                                        <p:tgtEl>
                                          <p:spTgt spid="5">
                                            <p:txEl>
                                              <p:pRg st="5" end="5"/>
                                            </p:txEl>
                                          </p:spTgt>
                                        </p:tgtEl>
                                      </p:cBhvr>
                                    </p:animEffect>
                                  </p:childTnLst>
                                </p:cTn>
                              </p:par>
                            </p:childTnLst>
                          </p:cTn>
                        </p:par>
                        <p:par>
                          <p:cTn id="124" fill="hold" nodeType="afterGroup">
                            <p:stCondLst>
                              <p:cond delay="3000"/>
                            </p:stCondLst>
                            <p:childTnLst>
                              <p:par>
                                <p:cTn id="125" presetID="26" presetClass="entr" presetSubtype="0" fill="hold" nodeType="after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wipe(down)">
                                      <p:cBhvr>
                                        <p:cTn id="127" dur="145">
                                          <p:stCondLst>
                                            <p:cond delay="0"/>
                                          </p:stCondLst>
                                        </p:cTn>
                                        <p:tgtEl>
                                          <p:spTgt spid="7"/>
                                        </p:tgtEl>
                                      </p:cBhvr>
                                    </p:animEffect>
                                    <p:anim calcmode="lin" valueType="num">
                                      <p:cBhvr>
                                        <p:cTn id="12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3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3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3" dur="6">
                                          <p:stCondLst>
                                            <p:cond delay="162"/>
                                          </p:stCondLst>
                                        </p:cTn>
                                        <p:tgtEl>
                                          <p:spTgt spid="7"/>
                                        </p:tgtEl>
                                      </p:cBhvr>
                                      <p:to x="100000" y="60000"/>
                                    </p:animScale>
                                    <p:animScale>
                                      <p:cBhvr>
                                        <p:cTn id="134" dur="42" decel="50000">
                                          <p:stCondLst>
                                            <p:cond delay="169"/>
                                          </p:stCondLst>
                                        </p:cTn>
                                        <p:tgtEl>
                                          <p:spTgt spid="7"/>
                                        </p:tgtEl>
                                      </p:cBhvr>
                                      <p:to x="100000" y="100000"/>
                                    </p:animScale>
                                    <p:animScale>
                                      <p:cBhvr>
                                        <p:cTn id="135" dur="6">
                                          <p:stCondLst>
                                            <p:cond delay="328"/>
                                          </p:stCondLst>
                                        </p:cTn>
                                        <p:tgtEl>
                                          <p:spTgt spid="7"/>
                                        </p:tgtEl>
                                      </p:cBhvr>
                                      <p:to x="100000" y="80000"/>
                                    </p:animScale>
                                    <p:animScale>
                                      <p:cBhvr>
                                        <p:cTn id="136" dur="42" decel="50000">
                                          <p:stCondLst>
                                            <p:cond delay="334"/>
                                          </p:stCondLst>
                                        </p:cTn>
                                        <p:tgtEl>
                                          <p:spTgt spid="7"/>
                                        </p:tgtEl>
                                      </p:cBhvr>
                                      <p:to x="100000" y="100000"/>
                                    </p:animScale>
                                    <p:animScale>
                                      <p:cBhvr>
                                        <p:cTn id="137" dur="6">
                                          <p:stCondLst>
                                            <p:cond delay="410"/>
                                          </p:stCondLst>
                                        </p:cTn>
                                        <p:tgtEl>
                                          <p:spTgt spid="7"/>
                                        </p:tgtEl>
                                      </p:cBhvr>
                                      <p:to x="100000" y="90000"/>
                                    </p:animScale>
                                    <p:animScale>
                                      <p:cBhvr>
                                        <p:cTn id="138" dur="42" decel="50000">
                                          <p:stCondLst>
                                            <p:cond delay="417"/>
                                          </p:stCondLst>
                                        </p:cTn>
                                        <p:tgtEl>
                                          <p:spTgt spid="7"/>
                                        </p:tgtEl>
                                      </p:cBhvr>
                                      <p:to x="100000" y="100000"/>
                                    </p:animScale>
                                    <p:animScale>
                                      <p:cBhvr>
                                        <p:cTn id="139" dur="6">
                                          <p:stCondLst>
                                            <p:cond delay="452"/>
                                          </p:stCondLst>
                                        </p:cTn>
                                        <p:tgtEl>
                                          <p:spTgt spid="7"/>
                                        </p:tgtEl>
                                      </p:cBhvr>
                                      <p:to x="100000" y="95000"/>
                                    </p:animScale>
                                    <p:animScale>
                                      <p:cBhvr>
                                        <p:cTn id="140" dur="42" decel="50000">
                                          <p:stCondLst>
                                            <p:cond delay="458"/>
                                          </p:stCondLst>
                                        </p:cTn>
                                        <p:tgtEl>
                                          <p:spTgt spid="7"/>
                                        </p:tgtEl>
                                      </p:cBhvr>
                                      <p:to x="100000" y="100000"/>
                                    </p:animScale>
                                  </p:childTnLst>
                                </p:cTn>
                              </p:par>
                              <p:par>
                                <p:cTn id="141" presetID="16" presetClass="entr" presetSubtype="21" fill="hold" nodeType="withEffect">
                                  <p:stCondLst>
                                    <p:cond delay="0"/>
                                  </p:stCondLst>
                                  <p:childTnLst>
                                    <p:set>
                                      <p:cBhvr>
                                        <p:cTn id="142" dur="1" fill="hold">
                                          <p:stCondLst>
                                            <p:cond delay="0"/>
                                          </p:stCondLst>
                                        </p:cTn>
                                        <p:tgtEl>
                                          <p:spTgt spid="5">
                                            <p:txEl>
                                              <p:pRg st="6" end="6"/>
                                            </p:txEl>
                                          </p:spTgt>
                                        </p:tgtEl>
                                        <p:attrNameLst>
                                          <p:attrName>style.visibility</p:attrName>
                                        </p:attrNameLst>
                                      </p:cBhvr>
                                      <p:to>
                                        <p:strVal val="visible"/>
                                      </p:to>
                                    </p:set>
                                    <p:animEffect transition="in" filter="barn(inVertical)">
                                      <p:cBhvr>
                                        <p:cTn id="143" dur="500"/>
                                        <p:tgtEl>
                                          <p:spTgt spid="5">
                                            <p:txEl>
                                              <p:pRg st="6" end="6"/>
                                            </p:txEl>
                                          </p:spTgt>
                                        </p:tgtEl>
                                      </p:cBhvr>
                                    </p:animEffect>
                                  </p:childTnLst>
                                </p:cTn>
                              </p:par>
                            </p:childTnLst>
                          </p:cTn>
                        </p:par>
                        <p:par>
                          <p:cTn id="144" fill="hold" nodeType="afterGroup">
                            <p:stCondLst>
                              <p:cond delay="3500"/>
                            </p:stCondLst>
                            <p:childTnLst>
                              <p:par>
                                <p:cTn id="145" presetID="26" presetClass="entr" presetSubtype="0" fill="hold" nodeType="after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wipe(down)">
                                      <p:cBhvr>
                                        <p:cTn id="147" dur="145">
                                          <p:stCondLst>
                                            <p:cond delay="0"/>
                                          </p:stCondLst>
                                        </p:cTn>
                                        <p:tgtEl>
                                          <p:spTgt spid="28"/>
                                        </p:tgtEl>
                                      </p:cBhvr>
                                    </p:animEffect>
                                    <p:anim calcmode="lin" valueType="num">
                                      <p:cBhvr>
                                        <p:cTn id="148" dur="456"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9" dur="16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0" dur="166" tmFilter="0, 0; 0.125,0.2665; 0.25,0.4; 0.375,0.465; 0.5,0.5;  0.625,0.535; 0.75,0.6; 0.875,0.7335; 1,1">
                                          <p:stCondLst>
                                            <p:cond delay="166"/>
                                          </p:stCondLst>
                                        </p:cTn>
                                        <p:tgtEl>
                                          <p:spTgt spid="28"/>
                                        </p:tgtEl>
                                        <p:attrNameLst>
                                          <p:attrName>ppt_y</p:attrName>
                                        </p:attrNameLst>
                                      </p:cBhvr>
                                      <p:tavLst>
                                        <p:tav tm="0" fmla="#ppt_y-sin(pi*$)/9">
                                          <p:val>
                                            <p:fltVal val="0"/>
                                          </p:val>
                                        </p:tav>
                                        <p:tav tm="100000">
                                          <p:val>
                                            <p:fltVal val="1"/>
                                          </p:val>
                                        </p:tav>
                                      </p:tavLst>
                                    </p:anim>
                                    <p:anim calcmode="lin" valueType="num">
                                      <p:cBhvr>
                                        <p:cTn id="151" dur="83" tmFilter="0, 0; 0.125,0.2665; 0.25,0.4; 0.375,0.465; 0.5,0.5;  0.625,0.535; 0.75,0.6; 0.875,0.7335; 1,1">
                                          <p:stCondLst>
                                            <p:cond delay="331"/>
                                          </p:stCondLst>
                                        </p:cTn>
                                        <p:tgtEl>
                                          <p:spTgt spid="28"/>
                                        </p:tgtEl>
                                        <p:attrNameLst>
                                          <p:attrName>ppt_y</p:attrName>
                                        </p:attrNameLst>
                                      </p:cBhvr>
                                      <p:tavLst>
                                        <p:tav tm="0" fmla="#ppt_y-sin(pi*$)/27">
                                          <p:val>
                                            <p:fltVal val="0"/>
                                          </p:val>
                                        </p:tav>
                                        <p:tav tm="100000">
                                          <p:val>
                                            <p:fltVal val="1"/>
                                          </p:val>
                                        </p:tav>
                                      </p:tavLst>
                                    </p:anim>
                                    <p:anim calcmode="lin" valueType="num">
                                      <p:cBhvr>
                                        <p:cTn id="152" dur="41" tmFilter="0, 0; 0.125,0.2665; 0.25,0.4; 0.375,0.465; 0.5,0.5;  0.625,0.535; 0.75,0.6; 0.875,0.7335; 1,1">
                                          <p:stCondLst>
                                            <p:cond delay="414"/>
                                          </p:stCondLst>
                                        </p:cTn>
                                        <p:tgtEl>
                                          <p:spTgt spid="28"/>
                                        </p:tgtEl>
                                        <p:attrNameLst>
                                          <p:attrName>ppt_y</p:attrName>
                                        </p:attrNameLst>
                                      </p:cBhvr>
                                      <p:tavLst>
                                        <p:tav tm="0" fmla="#ppt_y-sin(pi*$)/81">
                                          <p:val>
                                            <p:fltVal val="0"/>
                                          </p:val>
                                        </p:tav>
                                        <p:tav tm="100000">
                                          <p:val>
                                            <p:fltVal val="1"/>
                                          </p:val>
                                        </p:tav>
                                      </p:tavLst>
                                    </p:anim>
                                    <p:animScale>
                                      <p:cBhvr>
                                        <p:cTn id="153" dur="6">
                                          <p:stCondLst>
                                            <p:cond delay="162"/>
                                          </p:stCondLst>
                                        </p:cTn>
                                        <p:tgtEl>
                                          <p:spTgt spid="28"/>
                                        </p:tgtEl>
                                      </p:cBhvr>
                                      <p:to x="100000" y="60000"/>
                                    </p:animScale>
                                    <p:animScale>
                                      <p:cBhvr>
                                        <p:cTn id="154" dur="42" decel="50000">
                                          <p:stCondLst>
                                            <p:cond delay="169"/>
                                          </p:stCondLst>
                                        </p:cTn>
                                        <p:tgtEl>
                                          <p:spTgt spid="28"/>
                                        </p:tgtEl>
                                      </p:cBhvr>
                                      <p:to x="100000" y="100000"/>
                                    </p:animScale>
                                    <p:animScale>
                                      <p:cBhvr>
                                        <p:cTn id="155" dur="6">
                                          <p:stCondLst>
                                            <p:cond delay="328"/>
                                          </p:stCondLst>
                                        </p:cTn>
                                        <p:tgtEl>
                                          <p:spTgt spid="28"/>
                                        </p:tgtEl>
                                      </p:cBhvr>
                                      <p:to x="100000" y="80000"/>
                                    </p:animScale>
                                    <p:animScale>
                                      <p:cBhvr>
                                        <p:cTn id="156" dur="42" decel="50000">
                                          <p:stCondLst>
                                            <p:cond delay="334"/>
                                          </p:stCondLst>
                                        </p:cTn>
                                        <p:tgtEl>
                                          <p:spTgt spid="28"/>
                                        </p:tgtEl>
                                      </p:cBhvr>
                                      <p:to x="100000" y="100000"/>
                                    </p:animScale>
                                    <p:animScale>
                                      <p:cBhvr>
                                        <p:cTn id="157" dur="6">
                                          <p:stCondLst>
                                            <p:cond delay="410"/>
                                          </p:stCondLst>
                                        </p:cTn>
                                        <p:tgtEl>
                                          <p:spTgt spid="28"/>
                                        </p:tgtEl>
                                      </p:cBhvr>
                                      <p:to x="100000" y="90000"/>
                                    </p:animScale>
                                    <p:animScale>
                                      <p:cBhvr>
                                        <p:cTn id="158" dur="42" decel="50000">
                                          <p:stCondLst>
                                            <p:cond delay="417"/>
                                          </p:stCondLst>
                                        </p:cTn>
                                        <p:tgtEl>
                                          <p:spTgt spid="28"/>
                                        </p:tgtEl>
                                      </p:cBhvr>
                                      <p:to x="100000" y="100000"/>
                                    </p:animScale>
                                    <p:animScale>
                                      <p:cBhvr>
                                        <p:cTn id="159" dur="6">
                                          <p:stCondLst>
                                            <p:cond delay="452"/>
                                          </p:stCondLst>
                                        </p:cTn>
                                        <p:tgtEl>
                                          <p:spTgt spid="28"/>
                                        </p:tgtEl>
                                      </p:cBhvr>
                                      <p:to x="100000" y="95000"/>
                                    </p:animScale>
                                    <p:animScale>
                                      <p:cBhvr>
                                        <p:cTn id="160" dur="42" decel="50000">
                                          <p:stCondLst>
                                            <p:cond delay="458"/>
                                          </p:stCondLst>
                                        </p:cTn>
                                        <p:tgtEl>
                                          <p:spTgt spid="28"/>
                                        </p:tgtEl>
                                      </p:cBhvr>
                                      <p:to x="100000" y="100000"/>
                                    </p:animScale>
                                  </p:childTnLst>
                                </p:cTn>
                              </p:par>
                              <p:par>
                                <p:cTn id="161" presetID="16" presetClass="entr" presetSubtype="21" fill="hold" nodeType="withEffect">
                                  <p:stCondLst>
                                    <p:cond delay="0"/>
                                  </p:stCondLst>
                                  <p:childTnLst>
                                    <p:set>
                                      <p:cBhvr>
                                        <p:cTn id="162" dur="1" fill="hold">
                                          <p:stCondLst>
                                            <p:cond delay="0"/>
                                          </p:stCondLst>
                                        </p:cTn>
                                        <p:tgtEl>
                                          <p:spTgt spid="5">
                                            <p:txEl>
                                              <p:pRg st="7" end="7"/>
                                            </p:txEl>
                                          </p:spTgt>
                                        </p:tgtEl>
                                        <p:attrNameLst>
                                          <p:attrName>style.visibility</p:attrName>
                                        </p:attrNameLst>
                                      </p:cBhvr>
                                      <p:to>
                                        <p:strVal val="visible"/>
                                      </p:to>
                                    </p:set>
                                    <p:animEffect transition="in" filter="barn(inVertical)">
                                      <p:cBhvr>
                                        <p:cTn id="163" dur="500"/>
                                        <p:tgtEl>
                                          <p:spTgt spid="5">
                                            <p:txEl>
                                              <p:pRg st="7" end="7"/>
                                            </p:txEl>
                                          </p:spTgt>
                                        </p:tgtEl>
                                      </p:cBhvr>
                                    </p:animEffect>
                                  </p:childTnLst>
                                </p:cTn>
                              </p:par>
                            </p:childTnLst>
                          </p:cTn>
                        </p:par>
                        <p:par>
                          <p:cTn id="164" fill="hold" nodeType="afterGroup">
                            <p:stCondLst>
                              <p:cond delay="4000"/>
                            </p:stCondLst>
                            <p:childTnLst>
                              <p:par>
                                <p:cTn id="165" presetID="26" presetClass="entr" presetSubtype="0" fill="hold" nodeType="after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wipe(down)">
                                      <p:cBhvr>
                                        <p:cTn id="167" dur="145">
                                          <p:stCondLst>
                                            <p:cond delay="0"/>
                                          </p:stCondLst>
                                        </p:cTn>
                                        <p:tgtEl>
                                          <p:spTgt spid="29"/>
                                        </p:tgtEl>
                                      </p:cBhvr>
                                    </p:animEffect>
                                    <p:anim calcmode="lin" valueType="num">
                                      <p:cBhvr>
                                        <p:cTn id="168"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173" dur="6">
                                          <p:stCondLst>
                                            <p:cond delay="162"/>
                                          </p:stCondLst>
                                        </p:cTn>
                                        <p:tgtEl>
                                          <p:spTgt spid="29"/>
                                        </p:tgtEl>
                                      </p:cBhvr>
                                      <p:to x="100000" y="60000"/>
                                    </p:animScale>
                                    <p:animScale>
                                      <p:cBhvr>
                                        <p:cTn id="174" dur="42" decel="50000">
                                          <p:stCondLst>
                                            <p:cond delay="169"/>
                                          </p:stCondLst>
                                        </p:cTn>
                                        <p:tgtEl>
                                          <p:spTgt spid="29"/>
                                        </p:tgtEl>
                                      </p:cBhvr>
                                      <p:to x="100000" y="100000"/>
                                    </p:animScale>
                                    <p:animScale>
                                      <p:cBhvr>
                                        <p:cTn id="175" dur="6">
                                          <p:stCondLst>
                                            <p:cond delay="328"/>
                                          </p:stCondLst>
                                        </p:cTn>
                                        <p:tgtEl>
                                          <p:spTgt spid="29"/>
                                        </p:tgtEl>
                                      </p:cBhvr>
                                      <p:to x="100000" y="80000"/>
                                    </p:animScale>
                                    <p:animScale>
                                      <p:cBhvr>
                                        <p:cTn id="176" dur="42" decel="50000">
                                          <p:stCondLst>
                                            <p:cond delay="334"/>
                                          </p:stCondLst>
                                        </p:cTn>
                                        <p:tgtEl>
                                          <p:spTgt spid="29"/>
                                        </p:tgtEl>
                                      </p:cBhvr>
                                      <p:to x="100000" y="100000"/>
                                    </p:animScale>
                                    <p:animScale>
                                      <p:cBhvr>
                                        <p:cTn id="177" dur="6">
                                          <p:stCondLst>
                                            <p:cond delay="410"/>
                                          </p:stCondLst>
                                        </p:cTn>
                                        <p:tgtEl>
                                          <p:spTgt spid="29"/>
                                        </p:tgtEl>
                                      </p:cBhvr>
                                      <p:to x="100000" y="90000"/>
                                    </p:animScale>
                                    <p:animScale>
                                      <p:cBhvr>
                                        <p:cTn id="178" dur="42" decel="50000">
                                          <p:stCondLst>
                                            <p:cond delay="417"/>
                                          </p:stCondLst>
                                        </p:cTn>
                                        <p:tgtEl>
                                          <p:spTgt spid="29"/>
                                        </p:tgtEl>
                                      </p:cBhvr>
                                      <p:to x="100000" y="100000"/>
                                    </p:animScale>
                                    <p:animScale>
                                      <p:cBhvr>
                                        <p:cTn id="179" dur="6">
                                          <p:stCondLst>
                                            <p:cond delay="452"/>
                                          </p:stCondLst>
                                        </p:cTn>
                                        <p:tgtEl>
                                          <p:spTgt spid="29"/>
                                        </p:tgtEl>
                                      </p:cBhvr>
                                      <p:to x="100000" y="95000"/>
                                    </p:animScale>
                                    <p:animScale>
                                      <p:cBhvr>
                                        <p:cTn id="180" dur="42" decel="50000">
                                          <p:stCondLst>
                                            <p:cond delay="458"/>
                                          </p:stCondLst>
                                        </p:cTn>
                                        <p:tgtEl>
                                          <p:spTgt spid="29"/>
                                        </p:tgtEl>
                                      </p:cBhvr>
                                      <p:to x="100000" y="100000"/>
                                    </p:animScale>
                                  </p:childTnLst>
                                </p:cTn>
                              </p:par>
                              <p:par>
                                <p:cTn id="181" presetID="16" presetClass="entr" presetSubtype="21" fill="hold" nodeType="withEffect">
                                  <p:stCondLst>
                                    <p:cond delay="0"/>
                                  </p:stCondLst>
                                  <p:childTnLst>
                                    <p:set>
                                      <p:cBhvr>
                                        <p:cTn id="182" dur="1" fill="hold">
                                          <p:stCondLst>
                                            <p:cond delay="0"/>
                                          </p:stCondLst>
                                        </p:cTn>
                                        <p:tgtEl>
                                          <p:spTgt spid="5">
                                            <p:txEl>
                                              <p:pRg st="8" end="8"/>
                                            </p:txEl>
                                          </p:spTgt>
                                        </p:tgtEl>
                                        <p:attrNameLst>
                                          <p:attrName>style.visibility</p:attrName>
                                        </p:attrNameLst>
                                      </p:cBhvr>
                                      <p:to>
                                        <p:strVal val="visible"/>
                                      </p:to>
                                    </p:set>
                                    <p:animEffect transition="in" filter="barn(inVertical)">
                                      <p:cBhvr>
                                        <p:cTn id="183" dur="500"/>
                                        <p:tgtEl>
                                          <p:spTgt spid="5">
                                            <p:txEl>
                                              <p:pRg st="8" end="8"/>
                                            </p:txEl>
                                          </p:spTgt>
                                        </p:tgtEl>
                                      </p:cBhvr>
                                    </p:animEffect>
                                  </p:childTnLst>
                                </p:cTn>
                              </p:par>
                            </p:childTnLst>
                          </p:cTn>
                        </p:par>
                        <p:par>
                          <p:cTn id="184" fill="hold" nodeType="afterGroup">
                            <p:stCondLst>
                              <p:cond delay="4500"/>
                            </p:stCondLst>
                            <p:childTnLst>
                              <p:par>
                                <p:cTn id="185" presetID="26" presetClass="entr" presetSubtype="0" fill="hold" nodeType="afterEffect">
                                  <p:stCondLst>
                                    <p:cond delay="0"/>
                                  </p:stCondLst>
                                  <p:childTnLst>
                                    <p:set>
                                      <p:cBhvr>
                                        <p:cTn id="186" dur="1" fill="hold">
                                          <p:stCondLst>
                                            <p:cond delay="0"/>
                                          </p:stCondLst>
                                        </p:cTn>
                                        <p:tgtEl>
                                          <p:spTgt spid="10"/>
                                        </p:tgtEl>
                                        <p:attrNameLst>
                                          <p:attrName>style.visibility</p:attrName>
                                        </p:attrNameLst>
                                      </p:cBhvr>
                                      <p:to>
                                        <p:strVal val="visible"/>
                                      </p:to>
                                    </p:set>
                                    <p:animEffect transition="in" filter="wipe(down)">
                                      <p:cBhvr>
                                        <p:cTn id="187" dur="145">
                                          <p:stCondLst>
                                            <p:cond delay="0"/>
                                          </p:stCondLst>
                                        </p:cTn>
                                        <p:tgtEl>
                                          <p:spTgt spid="10"/>
                                        </p:tgtEl>
                                      </p:cBhvr>
                                    </p:animEffect>
                                    <p:anim calcmode="lin" valueType="num">
                                      <p:cBhvr>
                                        <p:cTn id="18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9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9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93" dur="6">
                                          <p:stCondLst>
                                            <p:cond delay="162"/>
                                          </p:stCondLst>
                                        </p:cTn>
                                        <p:tgtEl>
                                          <p:spTgt spid="10"/>
                                        </p:tgtEl>
                                      </p:cBhvr>
                                      <p:to x="100000" y="60000"/>
                                    </p:animScale>
                                    <p:animScale>
                                      <p:cBhvr>
                                        <p:cTn id="194" dur="42" decel="50000">
                                          <p:stCondLst>
                                            <p:cond delay="169"/>
                                          </p:stCondLst>
                                        </p:cTn>
                                        <p:tgtEl>
                                          <p:spTgt spid="10"/>
                                        </p:tgtEl>
                                      </p:cBhvr>
                                      <p:to x="100000" y="100000"/>
                                    </p:animScale>
                                    <p:animScale>
                                      <p:cBhvr>
                                        <p:cTn id="195" dur="6">
                                          <p:stCondLst>
                                            <p:cond delay="328"/>
                                          </p:stCondLst>
                                        </p:cTn>
                                        <p:tgtEl>
                                          <p:spTgt spid="10"/>
                                        </p:tgtEl>
                                      </p:cBhvr>
                                      <p:to x="100000" y="80000"/>
                                    </p:animScale>
                                    <p:animScale>
                                      <p:cBhvr>
                                        <p:cTn id="196" dur="42" decel="50000">
                                          <p:stCondLst>
                                            <p:cond delay="334"/>
                                          </p:stCondLst>
                                        </p:cTn>
                                        <p:tgtEl>
                                          <p:spTgt spid="10"/>
                                        </p:tgtEl>
                                      </p:cBhvr>
                                      <p:to x="100000" y="100000"/>
                                    </p:animScale>
                                    <p:animScale>
                                      <p:cBhvr>
                                        <p:cTn id="197" dur="6">
                                          <p:stCondLst>
                                            <p:cond delay="410"/>
                                          </p:stCondLst>
                                        </p:cTn>
                                        <p:tgtEl>
                                          <p:spTgt spid="10"/>
                                        </p:tgtEl>
                                      </p:cBhvr>
                                      <p:to x="100000" y="90000"/>
                                    </p:animScale>
                                    <p:animScale>
                                      <p:cBhvr>
                                        <p:cTn id="198" dur="42" decel="50000">
                                          <p:stCondLst>
                                            <p:cond delay="417"/>
                                          </p:stCondLst>
                                        </p:cTn>
                                        <p:tgtEl>
                                          <p:spTgt spid="10"/>
                                        </p:tgtEl>
                                      </p:cBhvr>
                                      <p:to x="100000" y="100000"/>
                                    </p:animScale>
                                    <p:animScale>
                                      <p:cBhvr>
                                        <p:cTn id="199" dur="6">
                                          <p:stCondLst>
                                            <p:cond delay="452"/>
                                          </p:stCondLst>
                                        </p:cTn>
                                        <p:tgtEl>
                                          <p:spTgt spid="10"/>
                                        </p:tgtEl>
                                      </p:cBhvr>
                                      <p:to x="100000" y="95000"/>
                                    </p:animScale>
                                    <p:animScale>
                                      <p:cBhvr>
                                        <p:cTn id="200" dur="42" decel="50000">
                                          <p:stCondLst>
                                            <p:cond delay="458"/>
                                          </p:stCondLst>
                                        </p:cTn>
                                        <p:tgtEl>
                                          <p:spTgt spid="10"/>
                                        </p:tgtEl>
                                      </p:cBhvr>
                                      <p:to x="100000" y="100000"/>
                                    </p:animScale>
                                  </p:childTnLst>
                                </p:cTn>
                              </p:par>
                              <p:par>
                                <p:cTn id="201" presetID="16" presetClass="entr" presetSubtype="21" fill="hold" nodeType="withEffect">
                                  <p:stCondLst>
                                    <p:cond delay="0"/>
                                  </p:stCondLst>
                                  <p:childTnLst>
                                    <p:set>
                                      <p:cBhvr>
                                        <p:cTn id="202" dur="1" fill="hold">
                                          <p:stCondLst>
                                            <p:cond delay="0"/>
                                          </p:stCondLst>
                                        </p:cTn>
                                        <p:tgtEl>
                                          <p:spTgt spid="5">
                                            <p:txEl>
                                              <p:pRg st="9" end="9"/>
                                            </p:txEl>
                                          </p:spTgt>
                                        </p:tgtEl>
                                        <p:attrNameLst>
                                          <p:attrName>style.visibility</p:attrName>
                                        </p:attrNameLst>
                                      </p:cBhvr>
                                      <p:to>
                                        <p:strVal val="visible"/>
                                      </p:to>
                                    </p:set>
                                    <p:animEffect transition="in" filter="barn(inVertical)">
                                      <p:cBhvr>
                                        <p:cTn id="20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57200" y="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Key Eligibility Criteria</a:t>
            </a:r>
          </a:p>
        </p:txBody>
      </p:sp>
      <p:sp>
        <p:nvSpPr>
          <p:cNvPr id="148482" name="Rectangle 3"/>
          <p:cNvSpPr>
            <a:spLocks noChangeArrowheads="1"/>
          </p:cNvSpPr>
          <p:nvPr/>
        </p:nvSpPr>
        <p:spPr bwMode="auto">
          <a:xfrm>
            <a:off x="609600" y="1600200"/>
            <a:ext cx="7772400"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eaLnBrk="0" hangingPunct="0">
              <a:spcBef>
                <a:spcPct val="20000"/>
              </a:spcBef>
              <a:buSzPct val="100000"/>
              <a:buFont typeface="Arial" charset="0"/>
              <a:buChar char="•"/>
            </a:pPr>
            <a:r>
              <a:rPr lang="en-US" sz="3200" dirty="0">
                <a:latin typeface="Calibri" charset="0"/>
                <a:cs typeface="Arial" charset="0"/>
              </a:rPr>
              <a:t>DSM-IV opioid dependence</a:t>
            </a:r>
          </a:p>
          <a:p>
            <a:pPr marL="457200" indent="-457200" eaLnBrk="0" hangingPunct="0">
              <a:spcBef>
                <a:spcPct val="20000"/>
              </a:spcBef>
              <a:buSzPct val="100000"/>
              <a:buFont typeface="Arial" charset="0"/>
              <a:buChar char="•"/>
            </a:pPr>
            <a:r>
              <a:rPr lang="en-US" sz="3200" dirty="0">
                <a:latin typeface="Calibri" charset="0"/>
                <a:cs typeface="Arial" charset="0"/>
              </a:rPr>
              <a:t>≥ 20 days opioid use in past 30</a:t>
            </a:r>
          </a:p>
          <a:p>
            <a:pPr marL="457200" indent="-457200" eaLnBrk="0" hangingPunct="0">
              <a:spcBef>
                <a:spcPct val="20000"/>
              </a:spcBef>
              <a:buSzPct val="100000"/>
              <a:buFont typeface="Arial" charset="0"/>
              <a:buChar char="•"/>
            </a:pPr>
            <a:r>
              <a:rPr lang="en-US" sz="3200" dirty="0">
                <a:latin typeface="Calibri" charset="0"/>
                <a:cs typeface="Arial" charset="0"/>
              </a:rPr>
              <a:t>Additional SUDs eligible if not requiring immediate medical treatment</a:t>
            </a:r>
          </a:p>
          <a:p>
            <a:pPr marL="457200" indent="-457200" eaLnBrk="0" hangingPunct="0">
              <a:spcBef>
                <a:spcPct val="20000"/>
              </a:spcBef>
              <a:buSzPct val="100000"/>
              <a:buFont typeface="Arial" charset="0"/>
              <a:buChar char="•"/>
            </a:pPr>
            <a:r>
              <a:rPr lang="en-US" sz="3200" dirty="0">
                <a:latin typeface="Calibri" charset="0"/>
                <a:cs typeface="Arial" charset="0"/>
              </a:rPr>
              <a:t>Non-psychotic, psychiatrically stable</a:t>
            </a:r>
          </a:p>
          <a:p>
            <a:pPr marL="457200" indent="-457200" eaLnBrk="0" hangingPunct="0">
              <a:spcBef>
                <a:spcPct val="20000"/>
              </a:spcBef>
              <a:buSzPct val="100000"/>
              <a:buFont typeface="Arial" charset="0"/>
              <a:buChar char="•"/>
            </a:pPr>
            <a:endParaRPr lang="en-US" sz="3400" dirty="0">
              <a:latin typeface="Calibri" charset="0"/>
              <a:cs typeface="Arial" charset="0"/>
            </a:endParaRPr>
          </a:p>
          <a:p>
            <a:pPr marL="457200" indent="-457200" eaLnBrk="0" hangingPunct="0">
              <a:spcBef>
                <a:spcPct val="20000"/>
              </a:spcBef>
              <a:buSzPct val="100000"/>
              <a:buFont typeface="Arial" charset="0"/>
              <a:buChar char="•"/>
            </a:pPr>
            <a:endParaRPr lang="en-US" sz="3400" dirty="0">
              <a:latin typeface="Calibri" charset="0"/>
              <a:cs typeface="Arial"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16</a:t>
            </a:fld>
            <a:endParaRPr lang="en-US" sz="1400" dirty="0"/>
          </a:p>
        </p:txBody>
      </p:sp>
    </p:spTree>
    <p:extLst>
      <p:ext uri="{BB962C8B-B14F-4D97-AF65-F5344CB8AC3E}">
        <p14:creationId xmlns:p14="http://schemas.microsoft.com/office/powerpoint/2010/main" xmlns="" val="1878663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81000" y="1219200"/>
            <a:ext cx="8229600" cy="1600200"/>
          </a:xfrm>
        </p:spPr>
        <p:txBody>
          <a:bodyPr anchor="t">
            <a:noAutofit/>
          </a:bodyPr>
          <a:lstStyle/>
          <a:p>
            <a:pPr>
              <a:defRPr/>
            </a:pPr>
            <a:r>
              <a:rPr lang="en-US" sz="3600" dirty="0"/>
              <a:t>Factors in Defining a Study Population of Subjects with Prescription Opioid Dependence</a:t>
            </a:r>
          </a:p>
        </p:txBody>
      </p:sp>
      <p:sp>
        <p:nvSpPr>
          <p:cNvPr id="103427" name="Rectangle 3"/>
          <p:cNvSpPr>
            <a:spLocks noGrp="1" noChangeArrowheads="1"/>
          </p:cNvSpPr>
          <p:nvPr>
            <p:ph idx="1"/>
          </p:nvPr>
        </p:nvSpPr>
        <p:spPr>
          <a:xfrm>
            <a:off x="2514600" y="2819400"/>
            <a:ext cx="3962400" cy="3459162"/>
          </a:xfrm>
        </p:spPr>
        <p:txBody>
          <a:bodyPr/>
          <a:lstStyle/>
          <a:p>
            <a:pPr eaLnBrk="1" hangingPunct="1">
              <a:buFontTx/>
              <a:buNone/>
              <a:defRPr/>
            </a:pPr>
            <a:endParaRPr lang="en-US" dirty="0" smtClean="0">
              <a:latin typeface="+mj-lt"/>
              <a:ea typeface="ＭＳ Ｐゴシック"/>
              <a:cs typeface="Arial" pitchFamily="34" charset="0"/>
            </a:endParaRPr>
          </a:p>
          <a:p>
            <a:pPr eaLnBrk="1" hangingPunct="1">
              <a:buClr>
                <a:srgbClr val="1F497D"/>
              </a:buClr>
              <a:buFont typeface="Arial" pitchFamily="34" charset="0"/>
              <a:buChar char="•"/>
              <a:defRPr/>
            </a:pPr>
            <a:r>
              <a:rPr lang="en-US" sz="3600" dirty="0" smtClean="0">
                <a:ea typeface="ＭＳ Ｐゴシック"/>
                <a:cs typeface="Arial" pitchFamily="34" charset="0"/>
              </a:rPr>
              <a:t>Heroin use</a:t>
            </a:r>
          </a:p>
          <a:p>
            <a:pPr eaLnBrk="1" hangingPunct="1">
              <a:buClr>
                <a:srgbClr val="1F497D"/>
              </a:buClr>
              <a:buFont typeface="Arial" pitchFamily="34" charset="0"/>
              <a:buChar char="•"/>
              <a:defRPr/>
            </a:pPr>
            <a:r>
              <a:rPr lang="en-US" sz="3600" dirty="0" smtClean="0">
                <a:ea typeface="ＭＳ Ｐゴシック"/>
                <a:cs typeface="Arial" pitchFamily="34" charset="0"/>
              </a:rPr>
              <a:t>Chronic pain</a:t>
            </a:r>
            <a:endParaRPr lang="en-US" sz="2800" dirty="0" smtClean="0">
              <a:ea typeface="ＭＳ Ｐゴシック"/>
              <a:cs typeface="Arial" pitchFamily="34" charset="0"/>
            </a:endParaRPr>
          </a:p>
        </p:txBody>
      </p:sp>
      <p:sp>
        <p:nvSpPr>
          <p:cNvPr id="152579"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E920735-BFE4-1342-82E4-F1F8AFF400DF}" type="slidenum">
              <a:rPr lang="en-US" sz="1200">
                <a:solidFill>
                  <a:schemeClr val="bg1"/>
                </a:solidFill>
                <a:latin typeface="Calibri" charset="0"/>
              </a:rPr>
              <a:pPr algn="r" eaLnBrk="1" hangingPunct="1"/>
              <a:t>17</a:t>
            </a:fld>
            <a:endParaRPr lang="en-US" sz="1200">
              <a:solidFill>
                <a:schemeClr val="bg1"/>
              </a:solidFill>
              <a:latin typeface="Calibri" charset="0"/>
            </a:endParaRPr>
          </a:p>
        </p:txBody>
      </p:sp>
      <p:sp>
        <p:nvSpPr>
          <p:cNvPr id="5"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17</a:t>
            </a:fld>
            <a:endParaRPr lang="en-US" sz="1400" dirty="0"/>
          </a:p>
        </p:txBody>
      </p:sp>
    </p:spTree>
    <p:extLst>
      <p:ext uri="{BB962C8B-B14F-4D97-AF65-F5344CB8AC3E}">
        <p14:creationId xmlns:p14="http://schemas.microsoft.com/office/powerpoint/2010/main" xmlns="" val="30830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ppt_x</p:attrName>
                                        </p:attrNameLst>
                                      </p:cBhvr>
                                      <p:tavLst>
                                        <p:tav tm="0">
                                          <p:val>
                                            <p:strVal val="#ppt_x-.2"/>
                                          </p:val>
                                        </p:tav>
                                        <p:tav tm="100000">
                                          <p:val>
                                            <p:strVal val="#ppt_x"/>
                                          </p:val>
                                        </p:tav>
                                      </p:tavLst>
                                    </p:anim>
                                    <p:anim calcmode="lin" valueType="num">
                                      <p:cBhvr>
                                        <p:cTn id="8" dur="1000" fill="hold"/>
                                        <p:tgtEl>
                                          <p:spTgt spid="1034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4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3427">
                                            <p:txEl>
                                              <p:pRg st="1" end="1"/>
                                            </p:txEl>
                                          </p:spTgt>
                                        </p:tgtEl>
                                        <p:attrNameLst>
                                          <p:attrName>style.visibility</p:attrName>
                                        </p:attrNameLst>
                                      </p:cBhvr>
                                      <p:to>
                                        <p:strVal val="visible"/>
                                      </p:to>
                                    </p:set>
                                    <p:anim calcmode="lin" valueType="num">
                                      <p:cBhvr additive="base">
                                        <p:cTn id="14" dur="10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427">
                                            <p:txEl>
                                              <p:pRg st="2" end="2"/>
                                            </p:txEl>
                                          </p:spTgt>
                                        </p:tgtEl>
                                        <p:attrNameLst>
                                          <p:attrName>style.visibility</p:attrName>
                                        </p:attrNameLst>
                                      </p:cBhvr>
                                      <p:to>
                                        <p:strVal val="visible"/>
                                      </p:to>
                                    </p:set>
                                    <p:anim calcmode="lin" valueType="num">
                                      <p:cBhvr additive="base">
                                        <p:cTn id="20" dur="10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57200" y="65088"/>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Heroin-Related Exclusion Criteria</a:t>
            </a:r>
          </a:p>
        </p:txBody>
      </p:sp>
      <p:sp>
        <p:nvSpPr>
          <p:cNvPr id="105475" name="Rectangle 3"/>
          <p:cNvSpPr>
            <a:spLocks noChangeArrowheads="1"/>
          </p:cNvSpPr>
          <p:nvPr/>
        </p:nvSpPr>
        <p:spPr bwMode="auto">
          <a:xfrm>
            <a:off x="533400" y="1524000"/>
            <a:ext cx="7772400" cy="434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eaLnBrk="0" hangingPunct="0">
              <a:spcBef>
                <a:spcPct val="20000"/>
              </a:spcBef>
              <a:buSzPct val="100000"/>
              <a:buFont typeface="Arial" pitchFamily="34" charset="0"/>
              <a:buChar char="•"/>
              <a:defRPr/>
            </a:pPr>
            <a:r>
              <a:rPr lang="en-US" sz="3400" dirty="0">
                <a:ea typeface="ＭＳ Ｐゴシック"/>
                <a:cs typeface="Arial" pitchFamily="34" charset="0"/>
              </a:rPr>
              <a:t>&gt;4 days of heroin use in past 30 days</a:t>
            </a:r>
          </a:p>
          <a:p>
            <a:pPr marL="457200" indent="-457200" eaLnBrk="0" hangingPunct="0">
              <a:spcBef>
                <a:spcPct val="20000"/>
              </a:spcBef>
              <a:buSzPct val="100000"/>
              <a:buFont typeface="Arial" pitchFamily="34" charset="0"/>
              <a:buChar char="•"/>
              <a:defRPr/>
            </a:pPr>
            <a:r>
              <a:rPr lang="en-US" sz="3400" dirty="0">
                <a:ea typeface="ＭＳ Ｐゴシック"/>
                <a:cs typeface="Arial" pitchFamily="34" charset="0"/>
              </a:rPr>
              <a:t>Ever met criteria for opioid dependence as a result of heroin use alone</a:t>
            </a:r>
          </a:p>
          <a:p>
            <a:pPr marL="457200" indent="-457200" eaLnBrk="0" hangingPunct="0">
              <a:spcBef>
                <a:spcPct val="20000"/>
              </a:spcBef>
              <a:buSzPct val="100000"/>
              <a:buFont typeface="Arial" pitchFamily="34" charset="0"/>
              <a:buChar char="•"/>
              <a:defRPr/>
            </a:pPr>
            <a:r>
              <a:rPr lang="en-US" sz="3400" dirty="0">
                <a:ea typeface="ＭＳ Ｐゴシック"/>
                <a:cs typeface="Arial" pitchFamily="34" charset="0"/>
              </a:rPr>
              <a:t>Ever injected heroin</a:t>
            </a:r>
          </a:p>
          <a:p>
            <a:pPr marL="457200" indent="-457200" eaLnBrk="0" hangingPunct="0">
              <a:spcBef>
                <a:spcPct val="20000"/>
              </a:spcBef>
              <a:buSzPct val="100000"/>
              <a:buFont typeface="Arial" pitchFamily="34" charset="0"/>
              <a:buChar char="•"/>
              <a:defRPr/>
            </a:pPr>
            <a:endParaRPr lang="en-US" sz="3400" dirty="0">
              <a:latin typeface="+mj-lt"/>
              <a:ea typeface="ＭＳ Ｐゴシック"/>
              <a:cs typeface="Arial" pitchFamily="34" charset="0"/>
            </a:endParaRPr>
          </a:p>
          <a:p>
            <a:pPr marL="457200" indent="-457200" eaLnBrk="0" hangingPunct="0">
              <a:spcBef>
                <a:spcPct val="20000"/>
              </a:spcBef>
              <a:buSzPct val="100000"/>
              <a:buFont typeface="Arial" pitchFamily="34" charset="0"/>
              <a:buChar char="•"/>
              <a:defRPr/>
            </a:pPr>
            <a:endParaRPr lang="en-US" sz="3400" dirty="0">
              <a:latin typeface="+mj-lt"/>
              <a:ea typeface="ＭＳ Ｐゴシック"/>
              <a:cs typeface="Arial" pitchFamily="34" charset="0"/>
            </a:endParaRPr>
          </a:p>
          <a:p>
            <a:pPr marL="457200" indent="-457200" eaLnBrk="0" hangingPunct="0">
              <a:spcBef>
                <a:spcPct val="20000"/>
              </a:spcBef>
              <a:buSzPct val="100000"/>
              <a:buFont typeface="Arial" pitchFamily="34" charset="0"/>
              <a:buChar char="•"/>
              <a:defRPr/>
            </a:pPr>
            <a:endParaRPr lang="en-US" sz="3400" dirty="0">
              <a:latin typeface="+mj-lt"/>
              <a:ea typeface="ＭＳ Ｐゴシック"/>
              <a:cs typeface="Arial" pitchFamily="34" charset="0"/>
            </a:endParaRPr>
          </a:p>
        </p:txBody>
      </p:sp>
      <p:sp>
        <p:nvSpPr>
          <p:cNvPr id="156675" name="Rectangle 1"/>
          <p:cNvSpPr>
            <a:spLocks noChangeArrowheads="1"/>
          </p:cNvSpPr>
          <p:nvPr/>
        </p:nvSpPr>
        <p:spPr bwMode="auto">
          <a:xfrm>
            <a:off x="914401" y="6248400"/>
            <a:ext cx="32766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eaLnBrk="0" hangingPunct="0">
              <a:spcBef>
                <a:spcPct val="20000"/>
              </a:spcBef>
              <a:buClr>
                <a:srgbClr val="1F497D"/>
              </a:buClr>
              <a:buSzPct val="75000"/>
            </a:pPr>
            <a:r>
              <a:rPr lang="en-US" sz="1400" dirty="0">
                <a:solidFill>
                  <a:srgbClr val="000000"/>
                </a:solidFill>
                <a:latin typeface="Calibri" charset="0"/>
                <a:cs typeface="Arial" charset="0"/>
              </a:rPr>
              <a:t>SOURCE: Potter et al. (2010).</a:t>
            </a:r>
          </a:p>
        </p:txBody>
      </p:sp>
      <p:sp>
        <p:nvSpPr>
          <p:cNvPr id="156676"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C8A142-3318-6941-BAD5-C07B4854DDA2}" type="slidenum">
              <a:rPr lang="en-US" sz="1200">
                <a:solidFill>
                  <a:schemeClr val="bg1"/>
                </a:solidFill>
                <a:latin typeface="Calibri" charset="0"/>
              </a:rPr>
              <a:pPr algn="r" eaLnBrk="1" hangingPunct="1"/>
              <a:t>18</a:t>
            </a:fld>
            <a:endParaRPr lang="en-US" sz="1200">
              <a:solidFill>
                <a:schemeClr val="bg1"/>
              </a:solidFill>
              <a:latin typeface="Calibri" charset="0"/>
            </a:endParaRPr>
          </a:p>
        </p:txBody>
      </p:sp>
      <p:sp>
        <p:nvSpPr>
          <p:cNvPr id="8"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18</a:t>
            </a:fld>
            <a:endParaRPr lang="en-US" sz="1400" dirty="0"/>
          </a:p>
        </p:txBody>
      </p:sp>
    </p:spTree>
    <p:extLst>
      <p:ext uri="{BB962C8B-B14F-4D97-AF65-F5344CB8AC3E}">
        <p14:creationId xmlns:p14="http://schemas.microsoft.com/office/powerpoint/2010/main" xmlns="" val="2681066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381000"/>
            <a:ext cx="8229600" cy="1143000"/>
          </a:xfrm>
        </p:spPr>
        <p:txBody>
          <a:bodyPr anchor="t">
            <a:normAutofit/>
          </a:bodyPr>
          <a:lstStyle/>
          <a:p>
            <a:pPr>
              <a:defRPr/>
            </a:pPr>
            <a:r>
              <a:rPr lang="en-US" sz="4000" dirty="0"/>
              <a:t>Chronic Pain</a:t>
            </a:r>
          </a:p>
        </p:txBody>
      </p:sp>
      <p:sp>
        <p:nvSpPr>
          <p:cNvPr id="158722" name="Rectangle 3"/>
          <p:cNvSpPr>
            <a:spLocks noGrp="1" noChangeArrowheads="1"/>
          </p:cNvSpPr>
          <p:nvPr>
            <p:ph idx="1"/>
          </p:nvPr>
        </p:nvSpPr>
        <p:spPr>
          <a:xfrm>
            <a:off x="381000" y="1676400"/>
            <a:ext cx="8229600" cy="4232275"/>
          </a:xfrm>
        </p:spPr>
        <p:txBody>
          <a:bodyPr/>
          <a:lstStyle/>
          <a:p>
            <a:pPr marL="685800" indent="-685800" eaLnBrk="1" hangingPunct="1">
              <a:buClr>
                <a:srgbClr val="1F497D"/>
              </a:buClr>
            </a:pPr>
            <a:r>
              <a:rPr lang="en-US" dirty="0">
                <a:latin typeface="Calibri" charset="0"/>
                <a:ea typeface="ＭＳ Ｐゴシック" charset="0"/>
                <a:cs typeface="Arial" charset="0"/>
              </a:rPr>
              <a:t>Many, but not all, subjects with POD have been prescribed </a:t>
            </a:r>
            <a:r>
              <a:rPr lang="en-US" dirty="0" err="1">
                <a:latin typeface="Calibri" charset="0"/>
                <a:ea typeface="ＭＳ Ｐゴシック" charset="0"/>
                <a:cs typeface="Arial" charset="0"/>
              </a:rPr>
              <a:t>opioids</a:t>
            </a:r>
            <a:r>
              <a:rPr lang="en-US" dirty="0">
                <a:latin typeface="Calibri" charset="0"/>
                <a:ea typeface="ＭＳ Ｐゴシック" charset="0"/>
                <a:cs typeface="Arial" charset="0"/>
              </a:rPr>
              <a:t> for pain </a:t>
            </a:r>
          </a:p>
          <a:p>
            <a:pPr marL="685800" indent="-685800" eaLnBrk="1" hangingPunct="1">
              <a:buClr>
                <a:srgbClr val="1F497D"/>
              </a:buClr>
            </a:pPr>
            <a:r>
              <a:rPr lang="ja-JP" altLang="en-US">
                <a:latin typeface="Calibri" charset="0"/>
                <a:ea typeface="ＭＳ Ｐゴシック" charset="0"/>
                <a:cs typeface="Arial" charset="0"/>
              </a:rPr>
              <a:t>“</a:t>
            </a:r>
            <a:r>
              <a:rPr lang="en-US" altLang="ja-JP" dirty="0">
                <a:latin typeface="Calibri" charset="0"/>
                <a:ea typeface="ＭＳ Ｐゴシック" charset="0"/>
                <a:cs typeface="Arial" charset="0"/>
              </a:rPr>
              <a:t>Prescription</a:t>
            </a:r>
            <a:r>
              <a:rPr lang="ja-JP" altLang="en-US">
                <a:latin typeface="Calibri" charset="0"/>
                <a:ea typeface="ＭＳ Ｐゴシック" charset="0"/>
                <a:cs typeface="Arial" charset="0"/>
              </a:rPr>
              <a:t>”</a:t>
            </a:r>
            <a:r>
              <a:rPr lang="en-US" altLang="ja-JP" dirty="0">
                <a:latin typeface="Calibri" charset="0"/>
                <a:ea typeface="ＭＳ Ｐゴシック" charset="0"/>
                <a:cs typeface="Arial" charset="0"/>
              </a:rPr>
              <a:t> use ≠ </a:t>
            </a:r>
            <a:r>
              <a:rPr lang="en-US" altLang="ja-JP" dirty="0" smtClean="0">
                <a:latin typeface="Calibri" charset="0"/>
                <a:ea typeface="ＭＳ Ｐゴシック" charset="0"/>
                <a:cs typeface="Arial" charset="0"/>
              </a:rPr>
              <a:t>pain</a:t>
            </a:r>
            <a:endParaRPr lang="en-US" dirty="0">
              <a:latin typeface="Calibri" charset="0"/>
              <a:ea typeface="ＭＳ Ｐゴシック" charset="0"/>
              <a:cs typeface="Arial" charset="0"/>
            </a:endParaRPr>
          </a:p>
          <a:p>
            <a:pPr marL="685800" indent="-685800" eaLnBrk="1" hangingPunct="1">
              <a:buClr>
                <a:srgbClr val="1F497D"/>
              </a:buClr>
            </a:pPr>
            <a:r>
              <a:rPr lang="en-US" dirty="0">
                <a:latin typeface="Calibri" charset="0"/>
                <a:ea typeface="ＭＳ Ｐゴシック" charset="0"/>
                <a:cs typeface="Arial" charset="0"/>
              </a:rPr>
              <a:t>Some people </a:t>
            </a:r>
            <a:r>
              <a:rPr lang="en-US" i="1" dirty="0">
                <a:solidFill>
                  <a:srgbClr val="020BBE"/>
                </a:solidFill>
                <a:latin typeface="Calibri" charset="0"/>
                <a:ea typeface="ＭＳ Ｐゴシック" charset="0"/>
                <a:cs typeface="Arial" charset="0"/>
              </a:rPr>
              <a:t>with</a:t>
            </a:r>
            <a:r>
              <a:rPr lang="en-US" dirty="0">
                <a:solidFill>
                  <a:srgbClr val="020BBE"/>
                </a:solidFill>
                <a:latin typeface="Calibri" charset="0"/>
                <a:ea typeface="ＭＳ Ｐゴシック" charset="0"/>
                <a:cs typeface="Arial" charset="0"/>
              </a:rPr>
              <a:t> </a:t>
            </a:r>
            <a:r>
              <a:rPr lang="en-US" dirty="0">
                <a:latin typeface="Calibri" charset="0"/>
                <a:ea typeface="ＭＳ Ｐゴシック" charset="0"/>
                <a:cs typeface="Arial" charset="0"/>
              </a:rPr>
              <a:t>pain obtain </a:t>
            </a:r>
            <a:r>
              <a:rPr lang="en-US" dirty="0" err="1">
                <a:latin typeface="Calibri" charset="0"/>
                <a:ea typeface="ＭＳ Ｐゴシック" charset="0"/>
                <a:cs typeface="Arial" charset="0"/>
              </a:rPr>
              <a:t>opioids</a:t>
            </a:r>
            <a:r>
              <a:rPr lang="en-US" dirty="0">
                <a:latin typeface="Calibri" charset="0"/>
                <a:ea typeface="ＭＳ Ｐゴシック" charset="0"/>
                <a:cs typeface="Arial" charset="0"/>
              </a:rPr>
              <a:t> illicitly</a:t>
            </a:r>
          </a:p>
        </p:txBody>
      </p:sp>
      <p:sp>
        <p:nvSpPr>
          <p:cNvPr id="158723"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4BA6ECD-BB2C-1144-832B-A87C44E003A3}" type="slidenum">
              <a:rPr lang="en-US" sz="1200">
                <a:solidFill>
                  <a:schemeClr val="bg1"/>
                </a:solidFill>
                <a:latin typeface="Calibri" charset="0"/>
              </a:rPr>
              <a:pPr algn="r" eaLnBrk="1" hangingPunct="1"/>
              <a:t>19</a:t>
            </a:fld>
            <a:endParaRPr lang="en-US" sz="1200">
              <a:solidFill>
                <a:schemeClr val="bg1"/>
              </a:solidFill>
              <a:latin typeface="Calibri" charset="0"/>
            </a:endParaRPr>
          </a:p>
        </p:txBody>
      </p:sp>
      <p:sp>
        <p:nvSpPr>
          <p:cNvPr id="5"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19</a:t>
            </a:fld>
            <a:endParaRPr lang="en-US" sz="1400" dirty="0"/>
          </a:p>
        </p:txBody>
      </p:sp>
    </p:spTree>
    <p:extLst>
      <p:ext uri="{BB962C8B-B14F-4D97-AF65-F5344CB8AC3E}">
        <p14:creationId xmlns:p14="http://schemas.microsoft.com/office/powerpoint/2010/main" xmlns="" val="71495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1371600"/>
            <a:ext cx="6934200" cy="1676400"/>
          </a:xfrm>
        </p:spPr>
        <p:txBody>
          <a:bodyPr>
            <a:normAutofit fontScale="90000"/>
          </a:bodyPr>
          <a:lstStyle/>
          <a:p>
            <a:r>
              <a:rPr lang="en-US" dirty="0" smtClean="0"/>
              <a:t>Chronic pain and the prescription opioid problem in the united states</a:t>
            </a:r>
          </a:p>
        </p:txBody>
      </p:sp>
      <p:sp>
        <p:nvSpPr>
          <p:cNvPr id="4" name="Slide Number Placeholder 3"/>
          <p:cNvSpPr>
            <a:spLocks noGrp="1"/>
          </p:cNvSpPr>
          <p:nvPr>
            <p:ph type="sldNum" sz="quarter" idx="4294967295"/>
          </p:nvPr>
        </p:nvSpPr>
        <p:spPr>
          <a:xfrm>
            <a:off x="6705600" y="6248400"/>
            <a:ext cx="2133600" cy="365125"/>
          </a:xfrm>
        </p:spPr>
        <p:txBody>
          <a:bodyPr/>
          <a:lstStyle/>
          <a:p>
            <a:fld id="{55EC4C5E-00A5-412C-88C0-9B6F95D277AC}" type="slidenum">
              <a:rPr lang="en-US" smtClean="0"/>
              <a:pPr/>
              <a:t>2</a:t>
            </a:fld>
            <a:endParaRPr lang="en-US"/>
          </a:p>
        </p:txBody>
      </p:sp>
      <p:pic>
        <p:nvPicPr>
          <p:cNvPr id="5" name="Picture 4" descr="images.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199" y="3200400"/>
            <a:ext cx="3678469" cy="2501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457200" y="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Pain-Related</a:t>
            </a:r>
          </a:p>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Inclusion/Exclusion Criteria</a:t>
            </a:r>
          </a:p>
        </p:txBody>
      </p:sp>
      <p:sp>
        <p:nvSpPr>
          <p:cNvPr id="107523" name="Rectangle 3"/>
          <p:cNvSpPr>
            <a:spLocks noChangeArrowheads="1"/>
          </p:cNvSpPr>
          <p:nvPr/>
        </p:nvSpPr>
        <p:spPr bwMode="auto">
          <a:xfrm>
            <a:off x="533400" y="1676400"/>
            <a:ext cx="7927975" cy="434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Subjects prescribed opioids for pain were included only if approved by prescribing physician</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Cancer pain excluded</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No traumatic or major pain event within past 6 months</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Subjects expressed interest in stopping opioids</a:t>
            </a:r>
          </a:p>
          <a:p>
            <a:pPr marL="342900" indent="-342900" eaLnBrk="0" hangingPunct="0">
              <a:spcBef>
                <a:spcPct val="20000"/>
              </a:spcBef>
              <a:buSzPct val="100000"/>
              <a:buFont typeface="Arial" pitchFamily="34" charset="0"/>
              <a:buChar char="•"/>
              <a:defRPr/>
            </a:pPr>
            <a:endParaRPr lang="en-US" sz="2000" dirty="0">
              <a:latin typeface="+mj-lt"/>
              <a:ea typeface="ＭＳ Ｐゴシック"/>
              <a:cs typeface="Arial" pitchFamily="34" charset="0"/>
            </a:endParaRPr>
          </a:p>
          <a:p>
            <a:pPr marL="457200" indent="-457200" eaLnBrk="0" hangingPunct="0">
              <a:spcBef>
                <a:spcPct val="20000"/>
              </a:spcBef>
              <a:buSzPct val="100000"/>
              <a:buFont typeface="Arial" pitchFamily="34" charset="0"/>
              <a:buChar char="•"/>
              <a:defRPr/>
            </a:pPr>
            <a:endParaRPr lang="en-US" sz="3200" dirty="0">
              <a:latin typeface="+mj-lt"/>
              <a:ea typeface="ＭＳ Ｐゴシック"/>
              <a:cs typeface="Arial" pitchFamily="34" charset="0"/>
            </a:endParaRPr>
          </a:p>
        </p:txBody>
      </p:sp>
      <p:sp>
        <p:nvSpPr>
          <p:cNvPr id="160771"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83265F1-4FF2-5146-9CE4-61181B3D3CF5}" type="slidenum">
              <a:rPr lang="en-US" sz="1200">
                <a:solidFill>
                  <a:schemeClr val="bg1"/>
                </a:solidFill>
                <a:latin typeface="Calibri" charset="0"/>
              </a:rPr>
              <a:pPr algn="r" eaLnBrk="1" hangingPunct="1"/>
              <a:t>20</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20</a:t>
            </a:fld>
            <a:endParaRPr lang="en-US" sz="1400" dirty="0"/>
          </a:p>
        </p:txBody>
      </p:sp>
    </p:spTree>
    <p:extLst>
      <p:ext uri="{BB962C8B-B14F-4D97-AF65-F5344CB8AC3E}">
        <p14:creationId xmlns:p14="http://schemas.microsoft.com/office/powerpoint/2010/main" xmlns="" val="1090037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38150" y="-42863"/>
            <a:ext cx="7772400" cy="1219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POATS Study Questions</a:t>
            </a:r>
          </a:p>
        </p:txBody>
      </p:sp>
      <p:sp>
        <p:nvSpPr>
          <p:cNvPr id="101379" name="Rectangle 3"/>
          <p:cNvSpPr>
            <a:spLocks noChangeArrowheads="1"/>
          </p:cNvSpPr>
          <p:nvPr/>
        </p:nvSpPr>
        <p:spPr bwMode="auto">
          <a:xfrm>
            <a:off x="381000" y="1447800"/>
            <a:ext cx="8305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Arial" pitchFamily="34" charset="0"/>
              <a:buChar char="•"/>
              <a:defRPr/>
            </a:pPr>
            <a:r>
              <a:rPr lang="en-US" sz="3200" dirty="0">
                <a:ea typeface="ＭＳ Ｐゴシック"/>
                <a:cs typeface="Arial" pitchFamily="34" charset="0"/>
              </a:rPr>
              <a:t>Does adding </a:t>
            </a:r>
            <a:r>
              <a:rPr lang="en-US" sz="3200" dirty="0">
                <a:solidFill>
                  <a:srgbClr val="020BBE"/>
                </a:solidFill>
                <a:ea typeface="ＭＳ Ｐゴシック"/>
                <a:cs typeface="Arial" pitchFamily="34" charset="0"/>
              </a:rPr>
              <a:t>individual drug counseling  </a:t>
            </a:r>
            <a:r>
              <a:rPr lang="en-US" sz="3200" dirty="0">
                <a:ea typeface="ＭＳ Ｐゴシック"/>
                <a:cs typeface="Arial" pitchFamily="34" charset="0"/>
              </a:rPr>
              <a:t>to buprenorphine-naloxone (BUP-NX) + standard medical management (SMM) improve outcome? </a:t>
            </a:r>
          </a:p>
          <a:p>
            <a:pPr marL="914400" lvl="1" indent="-457200">
              <a:spcBef>
                <a:spcPct val="20000"/>
              </a:spcBef>
              <a:buSzPct val="75000"/>
              <a:buFont typeface="Calibri" pitchFamily="34" charset="0"/>
              <a:buChar char="—"/>
              <a:defRPr/>
            </a:pPr>
            <a:r>
              <a:rPr lang="en-US" sz="2800" dirty="0">
                <a:ea typeface="ＭＳ Ｐゴシック"/>
                <a:cs typeface="Arial" pitchFamily="34" charset="0"/>
              </a:rPr>
              <a:t>May be a proxy for drug abuse treatment program vs. office-based opioid treatment</a:t>
            </a:r>
          </a:p>
          <a:p>
            <a:pPr marL="342900" indent="-342900">
              <a:spcBef>
                <a:spcPct val="20000"/>
              </a:spcBef>
              <a:buClr>
                <a:schemeClr val="tx2"/>
              </a:buClr>
              <a:buSzPct val="75000"/>
              <a:buFont typeface="Arial" pitchFamily="34" charset="0"/>
              <a:buChar char="•"/>
              <a:defRPr/>
            </a:pPr>
            <a:r>
              <a:rPr lang="en-US" sz="3200" dirty="0">
                <a:ea typeface="ＭＳ Ｐゴシック"/>
                <a:cs typeface="Arial" pitchFamily="34" charset="0"/>
              </a:rPr>
              <a:t>Is </a:t>
            </a:r>
            <a:r>
              <a:rPr lang="en-US" sz="3200" dirty="0">
                <a:solidFill>
                  <a:srgbClr val="020BBE"/>
                </a:solidFill>
                <a:ea typeface="ＭＳ Ｐゴシック"/>
                <a:cs typeface="Arial" pitchFamily="34" charset="0"/>
              </a:rPr>
              <a:t>initial detox strategy successful </a:t>
            </a:r>
            <a:r>
              <a:rPr lang="en-US" sz="3200" dirty="0">
                <a:ea typeface="ＭＳ Ｐゴシック"/>
                <a:cs typeface="Arial" pitchFamily="34" charset="0"/>
              </a:rPr>
              <a:t>for subjects</a:t>
            </a:r>
            <a:r>
              <a:rPr lang="en-US" sz="3200" dirty="0" smtClean="0">
                <a:ea typeface="ＭＳ Ｐゴシック"/>
                <a:cs typeface="Arial" pitchFamily="34" charset="0"/>
              </a:rPr>
              <a:t>?</a:t>
            </a:r>
            <a:endParaRPr lang="en-US" sz="3200" dirty="0">
              <a:latin typeface="+mj-lt"/>
              <a:ea typeface="ＭＳ Ｐゴシック"/>
              <a:cs typeface="Arial" pitchFamily="34" charset="0"/>
            </a:endParaRPr>
          </a:p>
          <a:p>
            <a:pPr marL="342900" indent="-342900">
              <a:spcBef>
                <a:spcPct val="20000"/>
              </a:spcBef>
              <a:buClr>
                <a:schemeClr val="tx2"/>
              </a:buClr>
              <a:buSzPct val="75000"/>
              <a:buFont typeface="Monotype Sorts"/>
              <a:buChar char="n"/>
              <a:defRPr/>
            </a:pPr>
            <a:endParaRPr lang="en-US" sz="3400" dirty="0">
              <a:latin typeface="+mj-lt"/>
              <a:ea typeface="ＭＳ Ｐゴシック"/>
              <a:cs typeface="Arial" pitchFamily="34" charset="0"/>
            </a:endParaRPr>
          </a:p>
          <a:p>
            <a:pPr marL="342900" indent="-342900">
              <a:spcBef>
                <a:spcPct val="20000"/>
              </a:spcBef>
              <a:buClr>
                <a:schemeClr val="tx2"/>
              </a:buClr>
              <a:buSzPct val="75000"/>
              <a:buFont typeface="Monotype Sorts"/>
              <a:buNone/>
              <a:defRPr/>
            </a:pPr>
            <a:endParaRPr lang="en-US" sz="3400" dirty="0">
              <a:latin typeface="+mj-lt"/>
              <a:ea typeface="ＭＳ Ｐゴシック"/>
              <a:cs typeface="Arial" pitchFamily="34" charset="0"/>
            </a:endParaRPr>
          </a:p>
          <a:p>
            <a:pPr marL="342900" indent="-342900">
              <a:spcBef>
                <a:spcPct val="20000"/>
              </a:spcBef>
              <a:buClr>
                <a:schemeClr val="tx2"/>
              </a:buClr>
              <a:buSzPct val="75000"/>
              <a:buFont typeface="Monotype Sorts"/>
              <a:buNone/>
              <a:defRPr/>
            </a:pPr>
            <a:endParaRPr lang="en-US" sz="3400" dirty="0">
              <a:latin typeface="+mj-lt"/>
              <a:ea typeface="ＭＳ Ｐゴシック"/>
              <a:cs typeface="Arial" pitchFamily="34" charset="0"/>
            </a:endParaRPr>
          </a:p>
        </p:txBody>
      </p:sp>
      <p:sp>
        <p:nvSpPr>
          <p:cNvPr id="164867"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1D46821-4E5A-4148-8AD6-7B1855C98241}" type="slidenum">
              <a:rPr lang="en-US" sz="1200">
                <a:solidFill>
                  <a:schemeClr val="bg1"/>
                </a:solidFill>
                <a:latin typeface="Calibri" charset="0"/>
              </a:rPr>
              <a:pPr algn="r" eaLnBrk="1" hangingPunct="1"/>
              <a:t>21</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21</a:t>
            </a:fld>
            <a:endParaRPr lang="en-US" sz="1400" dirty="0"/>
          </a:p>
        </p:txBody>
      </p:sp>
    </p:spTree>
    <p:extLst>
      <p:ext uri="{BB962C8B-B14F-4D97-AF65-F5344CB8AC3E}">
        <p14:creationId xmlns:p14="http://schemas.microsoft.com/office/powerpoint/2010/main" xmlns="" val="896477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76250" y="-103188"/>
            <a:ext cx="7772400" cy="1219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POATS Study Questions (cont.)</a:t>
            </a:r>
          </a:p>
        </p:txBody>
      </p:sp>
      <p:sp>
        <p:nvSpPr>
          <p:cNvPr id="101379" name="Rectangle 3"/>
          <p:cNvSpPr>
            <a:spLocks noChangeArrowheads="1"/>
          </p:cNvSpPr>
          <p:nvPr/>
        </p:nvSpPr>
        <p:spPr bwMode="auto">
          <a:xfrm>
            <a:off x="381000" y="1382713"/>
            <a:ext cx="8229600" cy="486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a:spcBef>
                <a:spcPct val="20000"/>
              </a:spcBef>
              <a:buSzPct val="100000"/>
              <a:buFont typeface="Arial" pitchFamily="34" charset="0"/>
              <a:buChar char="•"/>
              <a:defRPr/>
            </a:pPr>
            <a:r>
              <a:rPr lang="en-US" sz="3200" dirty="0">
                <a:ea typeface="ＭＳ Ｐゴシック"/>
                <a:cs typeface="Arial" pitchFamily="34" charset="0"/>
              </a:rPr>
              <a:t>For those who fail the initial phase, does adding individual drug counseling  to buprenorphine-naloxone (BUP-NX) + standard medical management (SMM) </a:t>
            </a:r>
            <a:r>
              <a:rPr lang="en-US" sz="3200" dirty="0">
                <a:solidFill>
                  <a:srgbClr val="020BBE"/>
                </a:solidFill>
                <a:ea typeface="ＭＳ Ｐゴシック"/>
                <a:cs typeface="Arial" pitchFamily="34" charset="0"/>
              </a:rPr>
              <a:t>improve outcome </a:t>
            </a:r>
            <a:r>
              <a:rPr lang="en-US" sz="3200" dirty="0">
                <a:ea typeface="ＭＳ Ｐゴシック"/>
                <a:cs typeface="Arial" pitchFamily="34" charset="0"/>
              </a:rPr>
              <a:t>when administered over a </a:t>
            </a:r>
            <a:r>
              <a:rPr lang="en-US" sz="3200" dirty="0">
                <a:solidFill>
                  <a:srgbClr val="020BBE"/>
                </a:solidFill>
                <a:ea typeface="ＭＳ Ｐゴシック"/>
                <a:cs typeface="Arial" pitchFamily="34" charset="0"/>
              </a:rPr>
              <a:t>longer stabilization period</a:t>
            </a:r>
            <a:r>
              <a:rPr lang="en-US" sz="3200" dirty="0">
                <a:ea typeface="ＭＳ Ｐゴシック"/>
                <a:cs typeface="Arial" pitchFamily="34" charset="0"/>
              </a:rPr>
              <a:t>? </a:t>
            </a:r>
          </a:p>
          <a:p>
            <a:pPr marL="457200" indent="-457200">
              <a:spcBef>
                <a:spcPct val="20000"/>
              </a:spcBef>
              <a:buSzPct val="100000"/>
              <a:buFont typeface="Arial" pitchFamily="34" charset="0"/>
              <a:buChar char="•"/>
              <a:defRPr/>
            </a:pPr>
            <a:r>
              <a:rPr lang="en-US" sz="3200" dirty="0">
                <a:ea typeface="ＭＳ Ｐゴシック"/>
                <a:cs typeface="Arial" pitchFamily="34" charset="0"/>
              </a:rPr>
              <a:t>Do answers </a:t>
            </a:r>
            <a:r>
              <a:rPr lang="en-US" sz="3200" dirty="0">
                <a:solidFill>
                  <a:srgbClr val="020BBE"/>
                </a:solidFill>
                <a:ea typeface="ＭＳ Ｐゴシック"/>
                <a:cs typeface="Arial" pitchFamily="34" charset="0"/>
              </a:rPr>
              <a:t>vary according to </a:t>
            </a:r>
            <a:r>
              <a:rPr lang="en-US" sz="3200" dirty="0">
                <a:ea typeface="ＭＳ Ｐゴシック"/>
                <a:cs typeface="Arial" pitchFamily="34" charset="0"/>
              </a:rPr>
              <a:t>(1) presence of current </a:t>
            </a:r>
            <a:r>
              <a:rPr lang="en-US" sz="3200" dirty="0">
                <a:solidFill>
                  <a:srgbClr val="020BBE"/>
                </a:solidFill>
                <a:ea typeface="ＭＳ Ｐゴシック"/>
                <a:cs typeface="Arial" pitchFamily="34" charset="0"/>
              </a:rPr>
              <a:t>chronic pain</a:t>
            </a:r>
            <a:r>
              <a:rPr lang="en-US" sz="3200" dirty="0">
                <a:ea typeface="ＭＳ Ｐゴシック"/>
                <a:cs typeface="Arial" pitchFamily="34" charset="0"/>
              </a:rPr>
              <a:t>, or </a:t>
            </a:r>
            <a:br>
              <a:rPr lang="en-US" sz="3200" dirty="0">
                <a:ea typeface="ＭＳ Ｐゴシック"/>
                <a:cs typeface="Arial" pitchFamily="34" charset="0"/>
              </a:rPr>
            </a:br>
            <a:r>
              <a:rPr lang="en-US" sz="3200" dirty="0">
                <a:ea typeface="ＭＳ Ｐゴシック"/>
                <a:cs typeface="Arial" pitchFamily="34" charset="0"/>
              </a:rPr>
              <a:t>(2) a lifetime history of any </a:t>
            </a:r>
            <a:r>
              <a:rPr lang="en-US" sz="3200" dirty="0">
                <a:solidFill>
                  <a:srgbClr val="020BBE"/>
                </a:solidFill>
                <a:ea typeface="ＭＳ Ｐゴシック"/>
                <a:cs typeface="Arial" pitchFamily="34" charset="0"/>
              </a:rPr>
              <a:t>heroin use</a:t>
            </a:r>
            <a:r>
              <a:rPr lang="en-US" sz="3200" dirty="0">
                <a:ea typeface="ＭＳ Ｐゴシック"/>
                <a:cs typeface="Arial" pitchFamily="34" charset="0"/>
              </a:rPr>
              <a:t>?</a:t>
            </a:r>
          </a:p>
          <a:p>
            <a:pPr marL="457200" indent="-457200">
              <a:spcBef>
                <a:spcPct val="20000"/>
              </a:spcBef>
              <a:buSzPct val="100000"/>
              <a:buFont typeface="Arial" pitchFamily="34" charset="0"/>
              <a:buChar char="•"/>
              <a:defRPr/>
            </a:pPr>
            <a:endParaRPr lang="en-US" sz="3400" dirty="0">
              <a:latin typeface="+mj-lt"/>
              <a:ea typeface="ＭＳ Ｐゴシック"/>
              <a:cs typeface="Arial" pitchFamily="34" charset="0"/>
            </a:endParaRPr>
          </a:p>
          <a:p>
            <a:pPr marL="457200" indent="-457200">
              <a:spcBef>
                <a:spcPct val="20000"/>
              </a:spcBef>
              <a:buSzPct val="100000"/>
              <a:buFont typeface="Arial" pitchFamily="34" charset="0"/>
              <a:buChar char="•"/>
              <a:defRPr/>
            </a:pPr>
            <a:endParaRPr lang="en-US" sz="3400" dirty="0">
              <a:latin typeface="+mj-lt"/>
              <a:ea typeface="ＭＳ Ｐゴシック"/>
              <a:cs typeface="Arial" pitchFamily="34" charset="0"/>
            </a:endParaRPr>
          </a:p>
          <a:p>
            <a:pPr marL="457200" indent="-457200">
              <a:spcBef>
                <a:spcPct val="20000"/>
              </a:spcBef>
              <a:buSzPct val="100000"/>
              <a:buFont typeface="Arial" pitchFamily="34" charset="0"/>
              <a:buChar char="•"/>
              <a:defRPr/>
            </a:pPr>
            <a:endParaRPr lang="en-US" sz="3400" dirty="0">
              <a:latin typeface="+mj-lt"/>
              <a:ea typeface="ＭＳ Ｐゴシック"/>
              <a:cs typeface="Arial" pitchFamily="34" charset="0"/>
            </a:endParaRPr>
          </a:p>
          <a:p>
            <a:pPr marL="457200" indent="-457200">
              <a:spcBef>
                <a:spcPct val="20000"/>
              </a:spcBef>
              <a:buSzPct val="100000"/>
              <a:buFont typeface="Arial" pitchFamily="34" charset="0"/>
              <a:buChar char="•"/>
              <a:defRPr/>
            </a:pPr>
            <a:endParaRPr lang="en-US" sz="3400" dirty="0">
              <a:latin typeface="+mj-lt"/>
              <a:ea typeface="ＭＳ Ｐゴシック"/>
              <a:cs typeface="Arial" pitchFamily="34" charset="0"/>
            </a:endParaRPr>
          </a:p>
        </p:txBody>
      </p:sp>
      <p:sp>
        <p:nvSpPr>
          <p:cNvPr id="166915"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844AABF-C720-E242-AAB4-21C5CBE4DDD2}" type="slidenum">
              <a:rPr lang="en-US" sz="1200">
                <a:solidFill>
                  <a:schemeClr val="bg1"/>
                </a:solidFill>
                <a:latin typeface="Calibri" charset="0"/>
              </a:rPr>
              <a:pPr algn="r" eaLnBrk="1" hangingPunct="1"/>
              <a:t>22</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22</a:t>
            </a:fld>
            <a:endParaRPr lang="en-US" sz="1400" dirty="0"/>
          </a:p>
        </p:txBody>
      </p:sp>
    </p:spTree>
    <p:extLst>
      <p:ext uri="{BB962C8B-B14F-4D97-AF65-F5344CB8AC3E}">
        <p14:creationId xmlns:p14="http://schemas.microsoft.com/office/powerpoint/2010/main" xmlns="" val="201536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spAutoFit/>
          </a:bodyPr>
          <a:lstStyle/>
          <a:p>
            <a:pPr>
              <a:defRPr/>
            </a:pPr>
            <a:r>
              <a:rPr lang="en-US" sz="4000" dirty="0" smtClean="0"/>
              <a:t>Study Treatments</a:t>
            </a:r>
            <a:endParaRPr lang="en-US" sz="4000" dirty="0"/>
          </a:p>
        </p:txBody>
      </p:sp>
      <p:sp>
        <p:nvSpPr>
          <p:cNvPr id="168963" name="Slide Number Placeholder 4"/>
          <p:cNvSpPr>
            <a:spLocks noGrp="1"/>
          </p:cNvSpPr>
          <p:nvPr>
            <p:ph type="sldNum" sz="quarter" idx="4294967295"/>
          </p:nvPr>
        </p:nvSpPr>
        <p:spPr bwMode="auto">
          <a:xfrm>
            <a:off x="7324725" y="6456363"/>
            <a:ext cx="18192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FB7C88-B8AF-3845-ADD3-7385295140EF}" type="slidenum">
              <a:rPr lang="en-US" sz="1200">
                <a:solidFill>
                  <a:schemeClr val="bg1"/>
                </a:solidFill>
                <a:latin typeface="Calibri" charset="0"/>
              </a:rPr>
              <a:pPr eaLnBrk="1" hangingPunct="1"/>
              <a:t>23</a:t>
            </a:fld>
            <a:endParaRPr lang="en-US" sz="1200">
              <a:solidFill>
                <a:schemeClr val="bg1"/>
              </a:solidFill>
              <a:latin typeface="Calibri" charset="0"/>
            </a:endParaRPr>
          </a:p>
        </p:txBody>
      </p:sp>
      <p:sp>
        <p:nvSpPr>
          <p:cNvPr id="168962" name="Rectangle 34"/>
          <p:cNvSpPr txBox="1">
            <a:spLocks noGrp="1" noChangeArrowheads="1"/>
          </p:cNvSpPr>
          <p:nvPr/>
        </p:nvSpPr>
        <p:spPr bwMode="auto">
          <a:xfrm>
            <a:off x="7162800" y="631348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endParaRPr lang="en-US" sz="1400"/>
          </a:p>
        </p:txBody>
      </p:sp>
      <p:sp>
        <p:nvSpPr>
          <p:cNvPr id="5"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345733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spAutoFit/>
          </a:bodyPr>
          <a:lstStyle/>
          <a:p>
            <a:pPr>
              <a:defRPr/>
            </a:pPr>
            <a:r>
              <a:rPr lang="en-US" sz="4000" dirty="0"/>
              <a:t>Buprenorphine</a:t>
            </a:r>
          </a:p>
        </p:txBody>
      </p:sp>
      <p:sp>
        <p:nvSpPr>
          <p:cNvPr id="696324" name="Rectangle 4"/>
          <p:cNvSpPr>
            <a:spLocks noChangeArrowheads="1"/>
          </p:cNvSpPr>
          <p:nvPr/>
        </p:nvSpPr>
        <p:spPr bwMode="auto">
          <a:xfrm>
            <a:off x="457200" y="1524000"/>
            <a:ext cx="80994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defTabSz="914400">
              <a:spcBef>
                <a:spcPct val="20000"/>
              </a:spcBef>
              <a:buClr>
                <a:schemeClr val="tx1"/>
              </a:buClr>
              <a:buFontTx/>
              <a:buChar char="•"/>
            </a:pPr>
            <a:r>
              <a:rPr lang="en-US" sz="2600" dirty="0">
                <a:solidFill>
                  <a:schemeClr val="hlink"/>
                </a:solidFill>
                <a:latin typeface="Calibri" charset="0"/>
              </a:rPr>
              <a:t>Partial Opioid Agonist</a:t>
            </a:r>
          </a:p>
          <a:p>
            <a:pPr marL="625475" lvl="1" indent="-285750" defTabSz="914400">
              <a:spcBef>
                <a:spcPct val="20000"/>
              </a:spcBef>
              <a:buFont typeface="Calibri" charset="0"/>
              <a:buChar char="–"/>
            </a:pPr>
            <a:r>
              <a:rPr lang="en-US" sz="2600" dirty="0">
                <a:latin typeface="Calibri" charset="0"/>
              </a:rPr>
              <a:t>Has effects of </a:t>
            </a:r>
            <a:r>
              <a:rPr lang="en-US" sz="2600" dirty="0">
                <a:solidFill>
                  <a:schemeClr val="hlink"/>
                </a:solidFill>
                <a:latin typeface="Calibri" charset="0"/>
              </a:rPr>
              <a:t>typical opioid agonists at lower</a:t>
            </a:r>
            <a:r>
              <a:rPr lang="en-US" sz="2600" dirty="0">
                <a:solidFill>
                  <a:srgbClr val="FFBA49"/>
                </a:solidFill>
                <a:latin typeface="Calibri" charset="0"/>
              </a:rPr>
              <a:t> </a:t>
            </a:r>
            <a:r>
              <a:rPr lang="en-US" sz="2600" dirty="0">
                <a:latin typeface="Calibri" charset="0"/>
              </a:rPr>
              <a:t>doses </a:t>
            </a:r>
          </a:p>
          <a:p>
            <a:pPr marL="625475" lvl="1" indent="-285750" defTabSz="914400">
              <a:spcBef>
                <a:spcPct val="20000"/>
              </a:spcBef>
              <a:buFont typeface="Calibri" charset="0"/>
              <a:buChar char="–"/>
            </a:pPr>
            <a:r>
              <a:rPr lang="en-US" sz="2600" dirty="0">
                <a:latin typeface="Calibri" charset="0"/>
              </a:rPr>
              <a:t>Produces a </a:t>
            </a:r>
            <a:r>
              <a:rPr lang="en-US" sz="2600" dirty="0">
                <a:solidFill>
                  <a:schemeClr val="hlink"/>
                </a:solidFill>
                <a:latin typeface="Calibri" charset="0"/>
              </a:rPr>
              <a:t>ceiling effect at higher</a:t>
            </a:r>
            <a:r>
              <a:rPr lang="en-US" sz="2600" dirty="0">
                <a:solidFill>
                  <a:srgbClr val="FFBA49"/>
                </a:solidFill>
                <a:latin typeface="Calibri" charset="0"/>
              </a:rPr>
              <a:t> </a:t>
            </a:r>
            <a:r>
              <a:rPr lang="en-US" sz="2600" dirty="0">
                <a:latin typeface="Calibri" charset="0"/>
              </a:rPr>
              <a:t>doses</a:t>
            </a:r>
          </a:p>
          <a:p>
            <a:pPr marL="625475" lvl="1" indent="-285750" defTabSz="914400">
              <a:spcBef>
                <a:spcPct val="20000"/>
              </a:spcBef>
              <a:buFont typeface="Calibri" charset="0"/>
              <a:buChar char="–"/>
            </a:pPr>
            <a:r>
              <a:rPr lang="en-US" sz="2600" dirty="0">
                <a:latin typeface="Calibri" charset="0"/>
              </a:rPr>
              <a:t>Binds to opioid receptors and is </a:t>
            </a:r>
            <a:r>
              <a:rPr lang="en-US" sz="2600" dirty="0">
                <a:solidFill>
                  <a:schemeClr val="hlink"/>
                </a:solidFill>
                <a:latin typeface="Calibri" charset="0"/>
              </a:rPr>
              <a:t>long-acting</a:t>
            </a:r>
          </a:p>
          <a:p>
            <a:pPr marL="342900" indent="-342900" defTabSz="914400">
              <a:spcBef>
                <a:spcPct val="20000"/>
              </a:spcBef>
              <a:spcAft>
                <a:spcPct val="5000"/>
              </a:spcAft>
              <a:buClr>
                <a:schemeClr val="tx1"/>
              </a:buClr>
              <a:buFontTx/>
              <a:buChar char="•"/>
            </a:pPr>
            <a:r>
              <a:rPr lang="en-US" sz="2600" dirty="0">
                <a:solidFill>
                  <a:schemeClr val="hlink"/>
                </a:solidFill>
                <a:latin typeface="Calibri" charset="0"/>
              </a:rPr>
              <a:t>Safe and effective</a:t>
            </a:r>
            <a:r>
              <a:rPr lang="en-US" sz="2600" dirty="0">
                <a:solidFill>
                  <a:srgbClr val="FFBA49"/>
                </a:solidFill>
                <a:latin typeface="Calibri" charset="0"/>
              </a:rPr>
              <a:t> </a:t>
            </a:r>
            <a:r>
              <a:rPr lang="en-US" sz="2600" dirty="0">
                <a:latin typeface="Calibri" charset="0"/>
              </a:rPr>
              <a:t>therapy for opioid maintenance and detoxification in adults</a:t>
            </a:r>
          </a:p>
          <a:p>
            <a:pPr marL="342900" indent="-342900" defTabSz="914400">
              <a:spcBef>
                <a:spcPct val="20000"/>
              </a:spcBef>
              <a:spcAft>
                <a:spcPct val="5000"/>
              </a:spcAft>
              <a:buClr>
                <a:schemeClr val="tx1"/>
              </a:buClr>
              <a:buFontTx/>
              <a:buChar char="•"/>
            </a:pPr>
            <a:r>
              <a:rPr lang="en-US" sz="2600" dirty="0">
                <a:solidFill>
                  <a:schemeClr val="hlink"/>
                </a:solidFill>
                <a:latin typeface="Calibri" charset="0"/>
              </a:rPr>
              <a:t>Slow to dissociate from receptors</a:t>
            </a:r>
            <a:r>
              <a:rPr lang="en-US" sz="2600" dirty="0">
                <a:latin typeface="Calibri" charset="0"/>
              </a:rPr>
              <a:t> so effects last even if one daily dose is missed.</a:t>
            </a:r>
          </a:p>
          <a:p>
            <a:pPr marL="342900" indent="-342900" defTabSz="914400">
              <a:spcBef>
                <a:spcPct val="20000"/>
              </a:spcBef>
              <a:spcAft>
                <a:spcPct val="5000"/>
              </a:spcAft>
              <a:buClr>
                <a:schemeClr val="tx1"/>
              </a:buClr>
              <a:buFontTx/>
              <a:buChar char="•"/>
            </a:pPr>
            <a:r>
              <a:rPr lang="en-US" sz="2600" dirty="0">
                <a:solidFill>
                  <a:schemeClr val="hlink"/>
                </a:solidFill>
                <a:latin typeface="Calibri" charset="0"/>
              </a:rPr>
              <a:t>FDA approved</a:t>
            </a:r>
            <a:r>
              <a:rPr lang="en-US" sz="2600" dirty="0">
                <a:solidFill>
                  <a:srgbClr val="FFBA49"/>
                </a:solidFill>
                <a:latin typeface="Calibri" charset="0"/>
              </a:rPr>
              <a:t> </a:t>
            </a:r>
            <a:r>
              <a:rPr lang="en-US" sz="2600" dirty="0">
                <a:latin typeface="Calibri" charset="0"/>
              </a:rPr>
              <a:t>for use with opioid dependent persons aged </a:t>
            </a:r>
            <a:r>
              <a:rPr lang="en-US" sz="2600" dirty="0">
                <a:solidFill>
                  <a:schemeClr val="hlink"/>
                </a:solidFill>
                <a:latin typeface="Calibri" charset="0"/>
              </a:rPr>
              <a:t>16</a:t>
            </a:r>
            <a:r>
              <a:rPr lang="en-US" sz="2600" dirty="0">
                <a:solidFill>
                  <a:schemeClr val="bg1"/>
                </a:solidFill>
                <a:latin typeface="Calibri" charset="0"/>
              </a:rPr>
              <a:t> </a:t>
            </a:r>
            <a:r>
              <a:rPr lang="en-US" sz="2600" dirty="0">
                <a:latin typeface="Calibri" charset="0"/>
              </a:rPr>
              <a:t>and older</a:t>
            </a:r>
          </a:p>
        </p:txBody>
      </p:sp>
      <p:sp>
        <p:nvSpPr>
          <p:cNvPr id="105475" name="Rectangle 34"/>
          <p:cNvSpPr txBox="1">
            <a:spLocks noGrp="1" noChangeArrowheads="1"/>
          </p:cNvSpPr>
          <p:nvPr/>
        </p:nvSpPr>
        <p:spPr bwMode="auto">
          <a:xfrm>
            <a:off x="7162800" y="631348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endParaRPr lang="en-US" sz="1400"/>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24</a:t>
            </a:fld>
            <a:endParaRPr lang="en-US" sz="1400" dirty="0"/>
          </a:p>
        </p:txBody>
      </p:sp>
    </p:spTree>
    <p:extLst>
      <p:ext uri="{BB962C8B-B14F-4D97-AF65-F5344CB8AC3E}">
        <p14:creationId xmlns:p14="http://schemas.microsoft.com/office/powerpoint/2010/main" xmlns="" val="459506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24">
                                            <p:txEl>
                                              <p:pRg st="0" end="0"/>
                                            </p:txEl>
                                          </p:spTgt>
                                        </p:tgtEl>
                                        <p:attrNameLst>
                                          <p:attrName>style.visibility</p:attrName>
                                        </p:attrNameLst>
                                      </p:cBhvr>
                                      <p:to>
                                        <p:strVal val="visible"/>
                                      </p:to>
                                    </p:set>
                                    <p:animEffect transition="in" filter="wipe(left)">
                                      <p:cBhvr>
                                        <p:cTn id="7" dur="500"/>
                                        <p:tgtEl>
                                          <p:spTgt spid="696324">
                                            <p:txEl>
                                              <p:pRg st="0" end="0"/>
                                            </p:txEl>
                                          </p:spTgt>
                                        </p:tgtEl>
                                      </p:cBhvr>
                                    </p:animEffect>
                                  </p:childTnLst>
                                  <p:subTnLst>
                                    <p:animClr clrSpc="rgb" dir="cw">
                                      <p:cBhvr override="childStyle">
                                        <p:cTn dur="1" fill="hold" display="0" masterRel="nextClick" afterEffect="1"/>
                                        <p:tgtEl>
                                          <p:spTgt spid="696324">
                                            <p:txEl>
                                              <p:pRg st="0" end="0"/>
                                            </p:txEl>
                                          </p:spTgt>
                                        </p:tgtEl>
                                        <p:attrNameLst>
                                          <p:attrName>ppt_c</p:attrName>
                                        </p:attrNameLst>
                                      </p:cBhvr>
                                      <p:to>
                                        <a:srgbClr val="D86C00"/>
                                      </p:to>
                                    </p:animClr>
                                  </p:subTnLst>
                                </p:cTn>
                              </p:par>
                              <p:par>
                                <p:cTn id="8" presetID="22" presetClass="entr" presetSubtype="8" fill="hold" grpId="0" nodeType="withEffect">
                                  <p:stCondLst>
                                    <p:cond delay="0"/>
                                  </p:stCondLst>
                                  <p:childTnLst>
                                    <p:set>
                                      <p:cBhvr>
                                        <p:cTn id="9" dur="1" fill="hold">
                                          <p:stCondLst>
                                            <p:cond delay="0"/>
                                          </p:stCondLst>
                                        </p:cTn>
                                        <p:tgtEl>
                                          <p:spTgt spid="696324">
                                            <p:txEl>
                                              <p:pRg st="1" end="1"/>
                                            </p:txEl>
                                          </p:spTgt>
                                        </p:tgtEl>
                                        <p:attrNameLst>
                                          <p:attrName>style.visibility</p:attrName>
                                        </p:attrNameLst>
                                      </p:cBhvr>
                                      <p:to>
                                        <p:strVal val="visible"/>
                                      </p:to>
                                    </p:set>
                                    <p:animEffect transition="in" filter="wipe(left)">
                                      <p:cBhvr>
                                        <p:cTn id="10" dur="500"/>
                                        <p:tgtEl>
                                          <p:spTgt spid="696324">
                                            <p:txEl>
                                              <p:pRg st="1" end="1"/>
                                            </p:txEl>
                                          </p:spTgt>
                                        </p:tgtEl>
                                      </p:cBhvr>
                                    </p:animEffect>
                                  </p:childTnLst>
                                  <p:subTnLst>
                                    <p:animClr clrSpc="rgb" dir="cw">
                                      <p:cBhvr override="childStyle">
                                        <p:cTn dur="1" fill="hold" display="0" masterRel="nextClick" afterEffect="1"/>
                                        <p:tgtEl>
                                          <p:spTgt spid="696324">
                                            <p:txEl>
                                              <p:pRg st="1" end="1"/>
                                            </p:txEl>
                                          </p:spTgt>
                                        </p:tgtEl>
                                        <p:attrNameLst>
                                          <p:attrName>ppt_c</p:attrName>
                                        </p:attrNameLst>
                                      </p:cBhvr>
                                      <p:to>
                                        <a:srgbClr val="D86C00"/>
                                      </p:to>
                                    </p:animClr>
                                  </p:subTnLst>
                                </p:cTn>
                              </p:par>
                              <p:par>
                                <p:cTn id="11" presetID="22" presetClass="entr" presetSubtype="8" fill="hold" grpId="0" nodeType="withEffect">
                                  <p:stCondLst>
                                    <p:cond delay="0"/>
                                  </p:stCondLst>
                                  <p:childTnLst>
                                    <p:set>
                                      <p:cBhvr>
                                        <p:cTn id="12" dur="1" fill="hold">
                                          <p:stCondLst>
                                            <p:cond delay="0"/>
                                          </p:stCondLst>
                                        </p:cTn>
                                        <p:tgtEl>
                                          <p:spTgt spid="696324">
                                            <p:txEl>
                                              <p:pRg st="2" end="2"/>
                                            </p:txEl>
                                          </p:spTgt>
                                        </p:tgtEl>
                                        <p:attrNameLst>
                                          <p:attrName>style.visibility</p:attrName>
                                        </p:attrNameLst>
                                      </p:cBhvr>
                                      <p:to>
                                        <p:strVal val="visible"/>
                                      </p:to>
                                    </p:set>
                                    <p:animEffect transition="in" filter="wipe(left)">
                                      <p:cBhvr>
                                        <p:cTn id="13" dur="500"/>
                                        <p:tgtEl>
                                          <p:spTgt spid="696324">
                                            <p:txEl>
                                              <p:pRg st="2" end="2"/>
                                            </p:txEl>
                                          </p:spTgt>
                                        </p:tgtEl>
                                      </p:cBhvr>
                                    </p:animEffect>
                                  </p:childTnLst>
                                  <p:subTnLst>
                                    <p:animClr clrSpc="rgb" dir="cw">
                                      <p:cBhvr override="childStyle">
                                        <p:cTn dur="1" fill="hold" display="0" masterRel="nextClick" afterEffect="1"/>
                                        <p:tgtEl>
                                          <p:spTgt spid="696324">
                                            <p:txEl>
                                              <p:pRg st="2" end="2"/>
                                            </p:txEl>
                                          </p:spTgt>
                                        </p:tgtEl>
                                        <p:attrNameLst>
                                          <p:attrName>ppt_c</p:attrName>
                                        </p:attrNameLst>
                                      </p:cBhvr>
                                      <p:to>
                                        <a:srgbClr val="D86C00"/>
                                      </p:to>
                                    </p:animClr>
                                  </p:subTnLst>
                                </p:cTn>
                              </p:par>
                              <p:par>
                                <p:cTn id="14" presetID="22" presetClass="entr" presetSubtype="8" fill="hold" grpId="0" nodeType="withEffect">
                                  <p:stCondLst>
                                    <p:cond delay="0"/>
                                  </p:stCondLst>
                                  <p:childTnLst>
                                    <p:set>
                                      <p:cBhvr>
                                        <p:cTn id="15" dur="1" fill="hold">
                                          <p:stCondLst>
                                            <p:cond delay="0"/>
                                          </p:stCondLst>
                                        </p:cTn>
                                        <p:tgtEl>
                                          <p:spTgt spid="696324">
                                            <p:txEl>
                                              <p:pRg st="3" end="3"/>
                                            </p:txEl>
                                          </p:spTgt>
                                        </p:tgtEl>
                                        <p:attrNameLst>
                                          <p:attrName>style.visibility</p:attrName>
                                        </p:attrNameLst>
                                      </p:cBhvr>
                                      <p:to>
                                        <p:strVal val="visible"/>
                                      </p:to>
                                    </p:set>
                                    <p:animEffect transition="in" filter="wipe(left)">
                                      <p:cBhvr>
                                        <p:cTn id="16" dur="500"/>
                                        <p:tgtEl>
                                          <p:spTgt spid="696324">
                                            <p:txEl>
                                              <p:pRg st="3" end="3"/>
                                            </p:txEl>
                                          </p:spTgt>
                                        </p:tgtEl>
                                      </p:cBhvr>
                                    </p:animEffect>
                                  </p:childTnLst>
                                  <p:subTnLst>
                                    <p:animClr clrSpc="rgb" dir="cw">
                                      <p:cBhvr override="childStyle">
                                        <p:cTn dur="1" fill="hold" display="0" masterRel="nextClick" afterEffect="1"/>
                                        <p:tgtEl>
                                          <p:spTgt spid="696324">
                                            <p:txEl>
                                              <p:pRg st="3" end="3"/>
                                            </p:txEl>
                                          </p:spTgt>
                                        </p:tgtEl>
                                        <p:attrNameLst>
                                          <p:attrName>ppt_c</p:attrName>
                                        </p:attrNameLst>
                                      </p:cBhvr>
                                      <p:to>
                                        <a:srgbClr val="D86C0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96324">
                                            <p:txEl>
                                              <p:pRg st="4" end="4"/>
                                            </p:txEl>
                                          </p:spTgt>
                                        </p:tgtEl>
                                        <p:attrNameLst>
                                          <p:attrName>style.visibility</p:attrName>
                                        </p:attrNameLst>
                                      </p:cBhvr>
                                      <p:to>
                                        <p:strVal val="visible"/>
                                      </p:to>
                                    </p:set>
                                    <p:animEffect transition="in" filter="wipe(left)">
                                      <p:cBhvr>
                                        <p:cTn id="21" dur="500"/>
                                        <p:tgtEl>
                                          <p:spTgt spid="696324">
                                            <p:txEl>
                                              <p:pRg st="4" end="4"/>
                                            </p:txEl>
                                          </p:spTgt>
                                        </p:tgtEl>
                                      </p:cBhvr>
                                    </p:animEffect>
                                  </p:childTnLst>
                                  <p:subTnLst>
                                    <p:animClr clrSpc="rgb" dir="cw">
                                      <p:cBhvr override="childStyle">
                                        <p:cTn dur="1" fill="hold" display="0" masterRel="nextClick" afterEffect="1"/>
                                        <p:tgtEl>
                                          <p:spTgt spid="696324">
                                            <p:txEl>
                                              <p:pRg st="4" end="4"/>
                                            </p:txEl>
                                          </p:spTgt>
                                        </p:tgtEl>
                                        <p:attrNameLst>
                                          <p:attrName>ppt_c</p:attrName>
                                        </p:attrNameLst>
                                      </p:cBhvr>
                                      <p:to>
                                        <a:srgbClr val="D86C00"/>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6324">
                                            <p:txEl>
                                              <p:pRg st="5" end="5"/>
                                            </p:txEl>
                                          </p:spTgt>
                                        </p:tgtEl>
                                        <p:attrNameLst>
                                          <p:attrName>style.visibility</p:attrName>
                                        </p:attrNameLst>
                                      </p:cBhvr>
                                      <p:to>
                                        <p:strVal val="visible"/>
                                      </p:to>
                                    </p:set>
                                    <p:animEffect transition="in" filter="wipe(left)">
                                      <p:cBhvr>
                                        <p:cTn id="26" dur="500"/>
                                        <p:tgtEl>
                                          <p:spTgt spid="696324">
                                            <p:txEl>
                                              <p:pRg st="5" end="5"/>
                                            </p:txEl>
                                          </p:spTgt>
                                        </p:tgtEl>
                                      </p:cBhvr>
                                    </p:animEffect>
                                  </p:childTnLst>
                                  <p:subTnLst>
                                    <p:animClr clrSpc="rgb" dir="cw">
                                      <p:cBhvr override="childStyle">
                                        <p:cTn dur="1" fill="hold" display="0" masterRel="nextClick" afterEffect="1"/>
                                        <p:tgtEl>
                                          <p:spTgt spid="696324">
                                            <p:txEl>
                                              <p:pRg st="5" end="5"/>
                                            </p:txEl>
                                          </p:spTgt>
                                        </p:tgtEl>
                                        <p:attrNameLst>
                                          <p:attrName>ppt_c</p:attrName>
                                        </p:attrNameLst>
                                      </p:cBhvr>
                                      <p:to>
                                        <a:srgbClr val="D86C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96324">
                                            <p:txEl>
                                              <p:pRg st="6" end="6"/>
                                            </p:txEl>
                                          </p:spTgt>
                                        </p:tgtEl>
                                        <p:attrNameLst>
                                          <p:attrName>style.visibility</p:attrName>
                                        </p:attrNameLst>
                                      </p:cBhvr>
                                      <p:to>
                                        <p:strVal val="visible"/>
                                      </p:to>
                                    </p:set>
                                    <p:animEffect transition="in" filter="wipe(left)">
                                      <p:cBhvr>
                                        <p:cTn id="31" dur="500"/>
                                        <p:tgtEl>
                                          <p:spTgt spid="6963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57200" y="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Standard Medical Management</a:t>
            </a:r>
          </a:p>
        </p:txBody>
      </p:sp>
      <p:sp>
        <p:nvSpPr>
          <p:cNvPr id="111619" name="Rectangle 3"/>
          <p:cNvSpPr>
            <a:spLocks noChangeArrowheads="1"/>
          </p:cNvSpPr>
          <p:nvPr/>
        </p:nvSpPr>
        <p:spPr bwMode="auto">
          <a:xfrm>
            <a:off x="533400" y="1639888"/>
            <a:ext cx="7772400" cy="434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Manualized treatment*</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Weekly visits with buprenorphine-certified physician</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Initial visit: 45-60 min; f/u visits 15-20 min</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Assess substance use, craving, medication response</a:t>
            </a:r>
          </a:p>
          <a:p>
            <a:pPr marL="457200" indent="-457200" eaLnBrk="0" hangingPunct="0">
              <a:spcBef>
                <a:spcPct val="20000"/>
              </a:spcBef>
              <a:buSzPct val="100000"/>
              <a:buFont typeface="Arial" pitchFamily="34" charset="0"/>
              <a:buChar char="•"/>
              <a:defRPr/>
            </a:pPr>
            <a:r>
              <a:rPr lang="en-US" sz="3200" dirty="0">
                <a:ea typeface="ＭＳ Ｐゴシック"/>
                <a:cs typeface="Arial" pitchFamily="34" charset="0"/>
              </a:rPr>
              <a:t>Recommend abstinence, self-help</a:t>
            </a:r>
            <a:endParaRPr lang="en-US" sz="2000" dirty="0">
              <a:ea typeface="ＭＳ Ｐゴシック"/>
              <a:cs typeface="Arial" pitchFamily="34" charset="0"/>
            </a:endParaRPr>
          </a:p>
          <a:p>
            <a:pPr marL="457200" indent="-457200" eaLnBrk="0" hangingPunct="0">
              <a:spcBef>
                <a:spcPct val="20000"/>
              </a:spcBef>
              <a:buSzPct val="100000"/>
              <a:buFont typeface="Arial" pitchFamily="34" charset="0"/>
              <a:buChar char="•"/>
              <a:defRPr/>
            </a:pPr>
            <a:endParaRPr lang="en-US" sz="3200" dirty="0">
              <a:latin typeface="+mj-lt"/>
              <a:ea typeface="ＭＳ Ｐゴシック"/>
              <a:cs typeface="Arial" pitchFamily="34" charset="0"/>
            </a:endParaRPr>
          </a:p>
        </p:txBody>
      </p:sp>
      <p:sp>
        <p:nvSpPr>
          <p:cNvPr id="173059"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2D7225D-93A0-3C40-B6E2-DEBD0F6C8DD0}" type="slidenum">
              <a:rPr lang="en-US" sz="1200">
                <a:solidFill>
                  <a:schemeClr val="bg1"/>
                </a:solidFill>
                <a:latin typeface="Calibri" charset="0"/>
              </a:rPr>
              <a:pPr algn="r" eaLnBrk="1" hangingPunct="1"/>
              <a:t>25</a:t>
            </a:fld>
            <a:endParaRPr lang="en-US" sz="1200">
              <a:solidFill>
                <a:schemeClr val="bg1"/>
              </a:solidFill>
              <a:latin typeface="Calibri" charset="0"/>
            </a:endParaRPr>
          </a:p>
        </p:txBody>
      </p:sp>
      <p:sp>
        <p:nvSpPr>
          <p:cNvPr id="5" name="TextBox 4"/>
          <p:cNvSpPr txBox="1"/>
          <p:nvPr/>
        </p:nvSpPr>
        <p:spPr>
          <a:xfrm>
            <a:off x="696913" y="6248400"/>
            <a:ext cx="5780087" cy="307777"/>
          </a:xfrm>
          <a:prstGeom prst="rect">
            <a:avLst/>
          </a:prstGeom>
          <a:noFill/>
        </p:spPr>
        <p:txBody>
          <a:bodyPr wrap="square">
            <a:spAutoFit/>
          </a:bodyPr>
          <a:lstStyle/>
          <a:p>
            <a:pPr>
              <a:defRPr/>
            </a:pPr>
            <a:r>
              <a:rPr lang="en-US" sz="1400" dirty="0">
                <a:latin typeface="+mj-lt"/>
                <a:ea typeface="ＭＳ Ｐゴシック" pitchFamily="34" charset="-128"/>
                <a:cs typeface="+mn-cs"/>
              </a:rPr>
              <a:t>*SOURCE: Fiellin et al. (1999).</a:t>
            </a:r>
          </a:p>
        </p:txBody>
      </p:sp>
      <p:sp>
        <p:nvSpPr>
          <p:cNvPr id="8"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25</a:t>
            </a:fld>
            <a:endParaRPr lang="en-US" sz="1400" dirty="0"/>
          </a:p>
        </p:txBody>
      </p:sp>
    </p:spTree>
    <p:extLst>
      <p:ext uri="{BB962C8B-B14F-4D97-AF65-F5344CB8AC3E}">
        <p14:creationId xmlns:p14="http://schemas.microsoft.com/office/powerpoint/2010/main" xmlns="" val="4202872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81000" y="0"/>
            <a:ext cx="81565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spcBef>
                <a:spcPct val="0"/>
              </a:spcBef>
              <a:defRPr/>
            </a:pPr>
            <a:r>
              <a:rPr lang="en-US" sz="4000" dirty="0">
                <a:solidFill>
                  <a:srgbClr val="1C474B"/>
                </a:solidFill>
                <a:effectLst>
                  <a:outerShdw blurRad="38100" dist="38100" dir="2700000" algn="tl">
                    <a:srgbClr val="000000">
                      <a:alpha val="43137"/>
                    </a:srgbClr>
                  </a:outerShdw>
                </a:effectLst>
                <a:latin typeface="+mj-lt"/>
                <a:ea typeface="+mj-ea"/>
                <a:cs typeface="+mj-cs"/>
              </a:rPr>
              <a:t>Individual Opioid Drug </a:t>
            </a:r>
            <a:r>
              <a:rPr lang="en-US" sz="4000" dirty="0" smtClean="0">
                <a:solidFill>
                  <a:srgbClr val="1C474B"/>
                </a:solidFill>
                <a:effectLst>
                  <a:outerShdw blurRad="38100" dist="38100" dir="2700000" algn="tl">
                    <a:srgbClr val="000000">
                      <a:alpha val="43137"/>
                    </a:srgbClr>
                  </a:outerShdw>
                </a:effectLst>
                <a:latin typeface="+mj-lt"/>
                <a:ea typeface="+mj-ea"/>
                <a:cs typeface="+mj-cs"/>
              </a:rPr>
              <a:t>Counseling</a:t>
            </a:r>
            <a:endParaRPr lang="en-US" sz="4000" dirty="0">
              <a:solidFill>
                <a:srgbClr val="1C474B"/>
              </a:solidFill>
              <a:effectLst>
                <a:outerShdw blurRad="38100" dist="38100" dir="2700000" algn="tl">
                  <a:srgbClr val="000000">
                    <a:alpha val="43137"/>
                  </a:srgbClr>
                </a:outerShdw>
              </a:effectLst>
              <a:latin typeface="+mj-lt"/>
              <a:ea typeface="+mj-ea"/>
              <a:cs typeface="+mj-cs"/>
            </a:endParaRPr>
          </a:p>
        </p:txBody>
      </p:sp>
      <p:sp>
        <p:nvSpPr>
          <p:cNvPr id="113667" name="Rectangle 3"/>
          <p:cNvSpPr>
            <a:spLocks noChangeArrowheads="1"/>
          </p:cNvSpPr>
          <p:nvPr/>
        </p:nvSpPr>
        <p:spPr bwMode="auto">
          <a:xfrm>
            <a:off x="533400" y="1373188"/>
            <a:ext cx="8153400" cy="479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457200" indent="-457200" eaLnBrk="0" hangingPunct="0">
              <a:spcBef>
                <a:spcPct val="20000"/>
              </a:spcBef>
              <a:buSzPct val="100000"/>
              <a:buFont typeface="Arial" pitchFamily="34" charset="0"/>
              <a:buChar char="•"/>
              <a:defRPr/>
            </a:pPr>
            <a:r>
              <a:rPr lang="en-US" sz="3200" dirty="0">
                <a:latin typeface="+mj-lt"/>
                <a:ea typeface="ＭＳ Ｐゴシック"/>
                <a:cs typeface="Arial" pitchFamily="34" charset="0"/>
              </a:rPr>
              <a:t>Provide education about addiction and recovery</a:t>
            </a:r>
          </a:p>
          <a:p>
            <a:pPr marL="457200" indent="-457200" eaLnBrk="0" hangingPunct="0">
              <a:spcBef>
                <a:spcPct val="20000"/>
              </a:spcBef>
              <a:buSzPct val="100000"/>
              <a:buFont typeface="Arial" pitchFamily="34" charset="0"/>
              <a:buChar char="•"/>
              <a:defRPr/>
            </a:pPr>
            <a:r>
              <a:rPr lang="en-US" sz="3200" dirty="0">
                <a:latin typeface="+mj-lt"/>
                <a:ea typeface="ＭＳ Ｐゴシック"/>
                <a:cs typeface="Arial" pitchFamily="34" charset="0"/>
              </a:rPr>
              <a:t>Recommend abstinence</a:t>
            </a:r>
          </a:p>
          <a:p>
            <a:pPr marL="457200" indent="-457200" eaLnBrk="0" hangingPunct="0">
              <a:spcBef>
                <a:spcPct val="20000"/>
              </a:spcBef>
              <a:buSzPct val="100000"/>
              <a:buFont typeface="Arial" pitchFamily="34" charset="0"/>
              <a:buChar char="•"/>
              <a:defRPr/>
            </a:pPr>
            <a:r>
              <a:rPr lang="en-US" sz="3200" dirty="0">
                <a:latin typeface="+mj-lt"/>
                <a:ea typeface="ＭＳ Ｐゴシック"/>
                <a:cs typeface="Arial" pitchFamily="34" charset="0"/>
              </a:rPr>
              <a:t>Recommend self-help</a:t>
            </a:r>
          </a:p>
          <a:p>
            <a:pPr marL="457200" indent="-457200" eaLnBrk="0" hangingPunct="0">
              <a:spcBef>
                <a:spcPct val="20000"/>
              </a:spcBef>
              <a:buSzPct val="100000"/>
              <a:buFont typeface="Arial" pitchFamily="34" charset="0"/>
              <a:buChar char="•"/>
              <a:defRPr/>
            </a:pPr>
            <a:r>
              <a:rPr lang="en-US" sz="3200" dirty="0">
                <a:latin typeface="+mj-lt"/>
                <a:ea typeface="ＭＳ Ｐゴシック"/>
                <a:cs typeface="Arial" pitchFamily="34" charset="0"/>
              </a:rPr>
              <a:t>Provide skills-based interactive exercises and take-home assignments</a:t>
            </a:r>
          </a:p>
          <a:p>
            <a:pPr marL="457200" indent="-457200" eaLnBrk="0" hangingPunct="0">
              <a:spcBef>
                <a:spcPct val="20000"/>
              </a:spcBef>
              <a:buSzPct val="100000"/>
              <a:buFont typeface="Arial" pitchFamily="34" charset="0"/>
              <a:buChar char="•"/>
              <a:defRPr/>
            </a:pPr>
            <a:r>
              <a:rPr lang="en-US" sz="3200" dirty="0">
                <a:latin typeface="+mj-lt"/>
                <a:ea typeface="ＭＳ Ｐゴシック"/>
                <a:cs typeface="Arial" pitchFamily="34" charset="0"/>
              </a:rPr>
              <a:t>Address relapse prevention issues including: high-risk situations, managing emotions, and dealing with relationships</a:t>
            </a:r>
          </a:p>
          <a:p>
            <a:pPr marL="457200" indent="-457200" eaLnBrk="0" hangingPunct="0">
              <a:spcBef>
                <a:spcPct val="20000"/>
              </a:spcBef>
              <a:buSzPct val="100000"/>
              <a:buFont typeface="Arial" pitchFamily="34" charset="0"/>
              <a:buChar char="•"/>
              <a:defRPr/>
            </a:pPr>
            <a:endParaRPr lang="en-US" sz="3200" dirty="0">
              <a:latin typeface="+mj-lt"/>
              <a:ea typeface="ＭＳ Ｐゴシック"/>
              <a:cs typeface="Arial" pitchFamily="34" charset="0"/>
            </a:endParaRPr>
          </a:p>
          <a:p>
            <a:pPr marL="342900" indent="-342900" eaLnBrk="0" hangingPunct="0">
              <a:spcBef>
                <a:spcPct val="20000"/>
              </a:spcBef>
              <a:buSzPct val="100000"/>
              <a:buFont typeface="Arial" pitchFamily="34" charset="0"/>
              <a:buChar char="•"/>
              <a:defRPr/>
            </a:pPr>
            <a:endParaRPr lang="en-US" sz="2000" dirty="0">
              <a:latin typeface="+mj-lt"/>
              <a:ea typeface="ＭＳ Ｐゴシック"/>
              <a:cs typeface="Arial" pitchFamily="34" charset="0"/>
            </a:endParaRPr>
          </a:p>
          <a:p>
            <a:pPr marL="457200" indent="-457200" eaLnBrk="0" hangingPunct="0">
              <a:spcBef>
                <a:spcPct val="20000"/>
              </a:spcBef>
              <a:buSzPct val="100000"/>
              <a:buFont typeface="Arial" pitchFamily="34" charset="0"/>
              <a:buChar char="•"/>
              <a:defRPr/>
            </a:pPr>
            <a:endParaRPr lang="en-US" sz="3200" dirty="0">
              <a:latin typeface="+mj-lt"/>
              <a:ea typeface="ＭＳ Ｐゴシック"/>
              <a:cs typeface="Arial" pitchFamily="34" charset="0"/>
            </a:endParaRPr>
          </a:p>
        </p:txBody>
      </p:sp>
      <p:sp>
        <p:nvSpPr>
          <p:cNvPr id="177155"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22F9121-7AB6-1941-AC6F-7A1ED2B8485C}" type="slidenum">
              <a:rPr lang="en-US" sz="1200">
                <a:solidFill>
                  <a:schemeClr val="bg1"/>
                </a:solidFill>
                <a:latin typeface="Calibri" charset="0"/>
              </a:rPr>
              <a:pPr algn="r" eaLnBrk="1" hangingPunct="1"/>
              <a:t>26</a:t>
            </a:fld>
            <a:endParaRPr lang="en-US" sz="1200">
              <a:solidFill>
                <a:schemeClr val="bg1"/>
              </a:solidFill>
              <a:latin typeface="Calibri" charset="0"/>
            </a:endParaRPr>
          </a:p>
        </p:txBody>
      </p:sp>
      <p:sp>
        <p:nvSpPr>
          <p:cNvPr id="5" name="TextBox 4"/>
          <p:cNvSpPr txBox="1"/>
          <p:nvPr/>
        </p:nvSpPr>
        <p:spPr>
          <a:xfrm>
            <a:off x="1066800" y="6324600"/>
            <a:ext cx="5018087" cy="307975"/>
          </a:xfrm>
          <a:prstGeom prst="rect">
            <a:avLst/>
          </a:prstGeom>
          <a:noFill/>
        </p:spPr>
        <p:txBody>
          <a:bodyPr wrap="square">
            <a:spAutoFit/>
          </a:bodyPr>
          <a:lstStyle/>
          <a:p>
            <a:pPr>
              <a:defRPr/>
            </a:pPr>
            <a:r>
              <a:rPr lang="en-US" sz="1400" dirty="0">
                <a:latin typeface="+mj-lt"/>
                <a:ea typeface="ＭＳ Ｐゴシック" pitchFamily="34" charset="-128"/>
                <a:cs typeface="+mn-cs"/>
              </a:rPr>
              <a:t>SOURCE: </a:t>
            </a:r>
            <a:r>
              <a:rPr lang="en-US" sz="1400" dirty="0" err="1">
                <a:latin typeface="+mj-lt"/>
                <a:ea typeface="ＭＳ Ｐゴシック" pitchFamily="34" charset="-128"/>
                <a:cs typeface="+mn-cs"/>
              </a:rPr>
              <a:t>Pantalon</a:t>
            </a:r>
            <a:r>
              <a:rPr lang="en-US" sz="1400" dirty="0">
                <a:latin typeface="+mj-lt"/>
                <a:ea typeface="ＭＳ Ｐゴシック" pitchFamily="34" charset="-128"/>
                <a:cs typeface="+mn-cs"/>
              </a:rPr>
              <a:t> et al. (1999).</a:t>
            </a:r>
          </a:p>
        </p:txBody>
      </p:sp>
      <p:sp>
        <p:nvSpPr>
          <p:cNvPr id="8"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26</a:t>
            </a:fld>
            <a:endParaRPr lang="en-US" sz="1400" dirty="0"/>
          </a:p>
        </p:txBody>
      </p:sp>
    </p:spTree>
    <p:extLst>
      <p:ext uri="{BB962C8B-B14F-4D97-AF65-F5344CB8AC3E}">
        <p14:creationId xmlns:p14="http://schemas.microsoft.com/office/powerpoint/2010/main" xmlns="" val="957052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9"/>
          <p:cNvSpPr>
            <a:spLocks noGrp="1"/>
          </p:cNvSpPr>
          <p:nvPr>
            <p:ph type="title"/>
          </p:nvPr>
        </p:nvSpPr>
        <p:spPr>
          <a:xfrm>
            <a:off x="457200" y="1676400"/>
            <a:ext cx="8382000" cy="1219200"/>
          </a:xfrm>
          <a:noFill/>
        </p:spPr>
        <p:txBody>
          <a:bodyPr>
            <a:normAutofit fontScale="90000"/>
          </a:bodyPr>
          <a:lstStyle/>
          <a:p>
            <a:pPr eaLnBrk="1" hangingPunct="1"/>
            <a:r>
              <a:rPr lang="en-US" dirty="0" smtClean="0"/>
              <a:t>Description of the Study Population</a:t>
            </a:r>
            <a:br>
              <a:rPr lang="en-US" dirty="0" smtClean="0"/>
            </a:br>
            <a:r>
              <a:rPr lang="en-US" dirty="0" smtClean="0"/>
              <a:t>(N=653 in Phase 1)</a:t>
            </a:r>
            <a:r>
              <a:rPr lang="en-US" sz="4800" b="1" dirty="0" smtClean="0"/>
              <a:t/>
            </a:r>
            <a:br>
              <a:rPr lang="en-US" sz="4800" b="1" dirty="0" smtClean="0"/>
            </a:br>
            <a:endParaRPr lang="en-US" sz="4800" b="1" dirty="0" smtClean="0"/>
          </a:p>
        </p:txBody>
      </p:sp>
      <p:sp>
        <p:nvSpPr>
          <p:cNvPr id="31748" name="Date Placeholder 4"/>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31749"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
        <p:nvSpPr>
          <p:cNvPr id="31750"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endParaRPr lang="en-US" sz="1200" b="1">
              <a:solidFill>
                <a:schemeClr val="tx2"/>
              </a:solidFill>
              <a:latin typeface="Arial" pitchFamily="34" charset="0"/>
              <a:cs typeface="Arial" pitchFamily="34" charset="0"/>
            </a:endParaRPr>
          </a:p>
        </p:txBody>
      </p:sp>
      <p:sp>
        <p:nvSpPr>
          <p:cNvPr id="8"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823850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lang="en-US" sz="4000" dirty="0" smtClean="0"/>
              <a:t>Baseline Stratification Factors</a:t>
            </a:r>
          </a:p>
        </p:txBody>
      </p:sp>
      <p:graphicFrame>
        <p:nvGraphicFramePr>
          <p:cNvPr id="14352" name="Group 16"/>
          <p:cNvGraphicFramePr>
            <a:graphicFrameLocks noGrp="1"/>
          </p:cNvGraphicFramePr>
          <p:nvPr>
            <p:ph idx="1"/>
          </p:nvPr>
        </p:nvGraphicFramePr>
        <p:xfrm>
          <a:off x="1066800" y="1905000"/>
          <a:ext cx="6534468" cy="2194560"/>
        </p:xfrm>
        <a:graphic>
          <a:graphicData uri="http://schemas.openxmlformats.org/drawingml/2006/table">
            <a:tbl>
              <a:tblPr/>
              <a:tblGrid>
                <a:gridCol w="4286568"/>
                <a:gridCol w="2247900"/>
              </a:tblGrid>
              <a:tr h="10972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2"/>
                          </a:solidFill>
                          <a:effectLst/>
                          <a:latin typeface="+mn-lt"/>
                          <a:cs typeface="Arial" pitchFamily="34" charset="0"/>
                        </a:rPr>
                        <a:t>Lifetime heroin use</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cs typeface="Times New Roman" pitchFamily="18" charset="0"/>
                        </a:rPr>
                        <a:t>23.0%</a:t>
                      </a:r>
                      <a:endParaRPr kumimoji="0" lang="en-US" sz="4400" b="1" i="0" u="none" strike="noStrike" cap="none" normalizeH="0" baseline="0" dirty="0" smtClean="0">
                        <a:ln>
                          <a:noFill/>
                        </a:ln>
                        <a:solidFill>
                          <a:schemeClr val="tx1"/>
                        </a:solidFill>
                        <a:effectLst/>
                        <a:latin typeface="+mn-lt"/>
                        <a:cs typeface="Times New Roman" pitchFamily="18" charset="0"/>
                      </a:endParaRPr>
                    </a:p>
                  </a:txBody>
                  <a:tcPr marL="63500" marR="6350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2"/>
                          </a:solidFill>
                          <a:effectLst/>
                          <a:latin typeface="+mn-lt"/>
                          <a:cs typeface="Arial" pitchFamily="34" charset="0"/>
                        </a:rPr>
                        <a:t>Current chronic pain</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cs typeface="Times New Roman" pitchFamily="18" charset="0"/>
                        </a:rPr>
                        <a:t>42.0%</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9" name="TextBox 7"/>
          <p:cNvSpPr txBox="1">
            <a:spLocks noChangeArrowheads="1"/>
          </p:cNvSpPr>
          <p:nvPr/>
        </p:nvSpPr>
        <p:spPr bwMode="auto">
          <a:xfrm>
            <a:off x="990600" y="4635500"/>
            <a:ext cx="7239000" cy="1384300"/>
          </a:xfrm>
          <a:prstGeom prst="rect">
            <a:avLst/>
          </a:prstGeom>
          <a:noFill/>
          <a:ln w="9525">
            <a:noFill/>
            <a:miter lim="800000"/>
            <a:headEnd/>
            <a:tailEnd/>
          </a:ln>
        </p:spPr>
        <p:txBody>
          <a:bodyPr>
            <a:spAutoFit/>
          </a:bodyPr>
          <a:lstStyle/>
          <a:p>
            <a:pPr marL="228600" indent="-228600" eaLnBrk="0" hangingPunct="0">
              <a:buClr>
                <a:schemeClr val="tx2"/>
              </a:buClr>
              <a:buFont typeface="Wingdings" pitchFamily="2" charset="2"/>
              <a:buChar char="§"/>
            </a:pPr>
            <a:r>
              <a:rPr lang="en-US" sz="2800" b="1" dirty="0">
                <a:cs typeface="Arial" pitchFamily="34" charset="0"/>
              </a:rPr>
              <a:t>Chronic pain </a:t>
            </a:r>
            <a:r>
              <a:rPr lang="en-US" sz="2800" dirty="0">
                <a:cs typeface="Arial" pitchFamily="34" charset="0"/>
              </a:rPr>
              <a:t>defined as self-report of non-withdrawal pain, beyond the usual aches and pains for </a:t>
            </a:r>
            <a:r>
              <a:rPr lang="en-US" sz="2800" u="sng" dirty="0">
                <a:cs typeface="Arial" pitchFamily="34" charset="0"/>
              </a:rPr>
              <a:t>&gt;</a:t>
            </a:r>
            <a:r>
              <a:rPr lang="en-US" sz="2800" dirty="0">
                <a:cs typeface="Arial" pitchFamily="34" charset="0"/>
              </a:rPr>
              <a:t> 3 months.</a:t>
            </a:r>
            <a:r>
              <a:rPr lang="en-US" sz="2800" u="sng" dirty="0">
                <a:cs typeface="Arial" pitchFamily="34" charset="0"/>
              </a:rPr>
              <a:t> </a:t>
            </a:r>
          </a:p>
        </p:txBody>
      </p:sp>
      <p:sp>
        <p:nvSpPr>
          <p:cNvPr id="5"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28</a:t>
            </a:fld>
            <a:endParaRPr lang="en-US" sz="1400" dirty="0"/>
          </a:p>
        </p:txBody>
      </p:sp>
    </p:spTree>
    <p:extLst>
      <p:ext uri="{BB962C8B-B14F-4D97-AF65-F5344CB8AC3E}">
        <p14:creationId xmlns:p14="http://schemas.microsoft.com/office/powerpoint/2010/main" xmlns="" val="219990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a:defRPr/>
            </a:pPr>
            <a:r>
              <a:rPr lang="en-US" sz="3600" dirty="0" smtClean="0"/>
              <a:t>Baseline </a:t>
            </a:r>
            <a:r>
              <a:rPr lang="en-US" sz="3600" dirty="0" err="1" smtClean="0"/>
              <a:t>Sociodemographic</a:t>
            </a:r>
            <a:r>
              <a:rPr lang="en-US" sz="3600" dirty="0" smtClean="0"/>
              <a:t> Characteristics</a:t>
            </a:r>
          </a:p>
        </p:txBody>
      </p:sp>
      <p:graphicFrame>
        <p:nvGraphicFramePr>
          <p:cNvPr id="13337" name="Group 25"/>
          <p:cNvGraphicFramePr>
            <a:graphicFrameLocks noGrp="1"/>
          </p:cNvGraphicFramePr>
          <p:nvPr/>
        </p:nvGraphicFramePr>
        <p:xfrm>
          <a:off x="1828800" y="1828800"/>
          <a:ext cx="5405438" cy="2362200"/>
        </p:xfrm>
        <a:graphic>
          <a:graphicData uri="http://schemas.openxmlformats.org/drawingml/2006/table">
            <a:tbl>
              <a:tblPr/>
              <a:tblGrid>
                <a:gridCol w="2900363"/>
                <a:gridCol w="2505075"/>
              </a:tblGrid>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2"/>
                          </a:solidFill>
                          <a:effectLst/>
                          <a:latin typeface="+mn-lt"/>
                          <a:cs typeface="Arial" charset="0"/>
                        </a:rPr>
                        <a:t>Female</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mn-lt"/>
                          <a:cs typeface="Arial" charset="0"/>
                        </a:rPr>
                        <a:t>40.0%</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2"/>
                          </a:solidFill>
                          <a:effectLst/>
                          <a:latin typeface="+mn-lt"/>
                          <a:cs typeface="Arial" charset="0"/>
                        </a:rPr>
                        <a:t>Caucasian</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mn-lt"/>
                          <a:cs typeface="Arial" charset="0"/>
                        </a:rPr>
                        <a:t>91.4%</a:t>
                      </a:r>
                    </a:p>
                  </a:txBody>
                  <a:tcPr horzOverflow="overflow">
                    <a:lnL>
                      <a:noFill/>
                    </a:lnL>
                    <a:lnR>
                      <a:noFill/>
                    </a:lnR>
                    <a:lnT>
                      <a:noFill/>
                    </a:lnT>
                    <a:lnB>
                      <a:noFill/>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2"/>
                          </a:solidFill>
                          <a:effectLst/>
                          <a:latin typeface="+mn-lt"/>
                          <a:cs typeface="Arial" charset="0"/>
                        </a:rPr>
                        <a:t>Hispanic</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mn-lt"/>
                          <a:cs typeface="Arial" charset="0"/>
                        </a:rPr>
                        <a:t>  4.7%</a:t>
                      </a:r>
                    </a:p>
                  </a:txBody>
                  <a:tcPr anchor="ctr" horzOverflow="overflow">
                    <a:lnL>
                      <a:noFill/>
                    </a:lnL>
                    <a:lnR>
                      <a:noFill/>
                    </a:lnR>
                    <a:lnT>
                      <a:noFill/>
                    </a:lnT>
                    <a:lnB>
                      <a:noFill/>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2"/>
                          </a:solidFill>
                          <a:effectLst/>
                          <a:latin typeface="+mn-lt"/>
                          <a:cs typeface="Arial" charset="0"/>
                        </a:rPr>
                        <a:t>Age (mean, SD)</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n-lt"/>
                          <a:cs typeface="Arial" charset="0"/>
                        </a:rPr>
                        <a:t>      32.7 (10.2)</a:t>
                      </a:r>
                      <a:endParaRPr kumimoji="0" lang="en-US" sz="2800" b="0" i="0" u="none" strike="noStrike" cap="none" normalizeH="0" baseline="0" dirty="0" smtClean="0">
                        <a:ln>
                          <a:noFill/>
                        </a:ln>
                        <a:solidFill>
                          <a:schemeClr val="tx1"/>
                        </a:solidFill>
                        <a:effectLst/>
                        <a:latin typeface="+mn-lt"/>
                        <a:cs typeface="Arial" charset="0"/>
                      </a:endParaRPr>
                    </a:p>
                  </a:txBody>
                  <a:tcPr marL="63500" marR="6350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6" name="TextBox 8"/>
          <p:cNvSpPr txBox="1">
            <a:spLocks noChangeArrowheads="1"/>
          </p:cNvSpPr>
          <p:nvPr/>
        </p:nvSpPr>
        <p:spPr bwMode="auto">
          <a:xfrm>
            <a:off x="1219200" y="4876800"/>
            <a:ext cx="7086600" cy="830997"/>
          </a:xfrm>
          <a:prstGeom prst="rect">
            <a:avLst/>
          </a:prstGeom>
          <a:noFill/>
          <a:ln w="9525">
            <a:noFill/>
            <a:miter lim="800000"/>
            <a:headEnd/>
            <a:tailEnd/>
          </a:ln>
        </p:spPr>
        <p:txBody>
          <a:bodyPr>
            <a:spAutoFit/>
          </a:bodyPr>
          <a:lstStyle/>
          <a:p>
            <a:pPr eaLnBrk="0" hangingPunct="0"/>
            <a:r>
              <a:rPr lang="en-US" sz="2400" dirty="0">
                <a:cs typeface="Arial" pitchFamily="34" charset="0"/>
              </a:rPr>
              <a:t>No observable significant differences between </a:t>
            </a:r>
            <a:r>
              <a:rPr lang="en-US" sz="2400" dirty="0" smtClean="0">
                <a:cs typeface="Arial" pitchFamily="34" charset="0"/>
              </a:rPr>
              <a:t>SMM </a:t>
            </a:r>
            <a:r>
              <a:rPr lang="en-US" sz="2400" dirty="0">
                <a:cs typeface="Arial" pitchFamily="34" charset="0"/>
              </a:rPr>
              <a:t>and </a:t>
            </a:r>
            <a:r>
              <a:rPr lang="en-US" sz="2400" dirty="0" smtClean="0">
                <a:cs typeface="Arial" pitchFamily="34" charset="0"/>
              </a:rPr>
              <a:t>SMM + ODC </a:t>
            </a:r>
            <a:r>
              <a:rPr lang="en-US" sz="2400" dirty="0">
                <a:cs typeface="Arial" pitchFamily="34" charset="0"/>
              </a:rPr>
              <a:t>across baseline characteristics.</a:t>
            </a:r>
          </a:p>
        </p:txBody>
      </p:sp>
      <p:sp>
        <p:nvSpPr>
          <p:cNvPr id="6"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29</a:t>
            </a:fld>
            <a:endParaRPr lang="en-US" sz="1400" dirty="0"/>
          </a:p>
        </p:txBody>
      </p:sp>
    </p:spTree>
    <p:extLst>
      <p:ext uri="{BB962C8B-B14F-4D97-AF65-F5344CB8AC3E}">
        <p14:creationId xmlns:p14="http://schemas.microsoft.com/office/powerpoint/2010/main" xmlns="" val="2267203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4000" dirty="0" smtClean="0"/>
              <a:t>Outline:</a:t>
            </a:r>
            <a:endParaRPr lang="en-US" sz="4000" dirty="0"/>
          </a:p>
        </p:txBody>
      </p:sp>
      <p:sp>
        <p:nvSpPr>
          <p:cNvPr id="7" name="Content Placeholder 2"/>
          <p:cNvSpPr>
            <a:spLocks noGrp="1"/>
          </p:cNvSpPr>
          <p:nvPr>
            <p:ph idx="1"/>
          </p:nvPr>
        </p:nvSpPr>
        <p:spPr/>
        <p:txBody>
          <a:bodyPr>
            <a:normAutofit fontScale="92500"/>
          </a:bodyPr>
          <a:lstStyle/>
          <a:p>
            <a:r>
              <a:rPr lang="en-US" dirty="0" smtClean="0"/>
              <a:t>Basic education on pain complaints common in substance use treatment patient populations</a:t>
            </a:r>
          </a:p>
          <a:p>
            <a:r>
              <a:rPr lang="en-US" dirty="0" smtClean="0"/>
              <a:t>Guidelines for basic pain assessment</a:t>
            </a:r>
          </a:p>
          <a:p>
            <a:r>
              <a:rPr lang="en-US" dirty="0" smtClean="0"/>
              <a:t>Strategies for engaging pain specialists as part of the treatment team</a:t>
            </a:r>
          </a:p>
          <a:p>
            <a:r>
              <a:rPr lang="en-US" dirty="0" smtClean="0"/>
              <a:t>Recommendations for incorporating pain-related issues as part of substance use treatment</a:t>
            </a:r>
          </a:p>
          <a:p>
            <a:r>
              <a:rPr lang="en-US" dirty="0" smtClean="0"/>
              <a:t>Pharmacotherapy considerations</a:t>
            </a:r>
          </a:p>
        </p:txBody>
      </p:sp>
      <p:sp>
        <p:nvSpPr>
          <p:cNvPr id="2050" name="AutoShape 2" descr="data:image/jpeg;base64,/9j/4AAQSkZJRgABAQAAAQABAAD/2wBDAAkGBwgHBgkIBwgKCgkLDRYPDQwMDRsUFRAWIB0iIiAdHx8kKDQsJCYxJx8fLT0tMTU3Ojo6Iys/RD84QzQ5Ojf/2wBDAQoKCg0MDRoPDxo3JR8lNzc3Nzc3Nzc3Nzc3Nzc3Nzc3Nzc3Nzc3Nzc3Nzc3Nzc3Nzc3Nzc3Nzc3Nzc3Nzc3Nzf/wAARCACYAIADASIAAhEBAxEB/8QAGwAAAQUBAQAAAAAAAAAAAAAAAwECBAUGAAf/xAA6EAABAwMCBAUCBAMHBQAAAAABAAIRAwQhEjEFQVFhBhMicYGRoRQysdFCYsEWIzNEcvDxUpPC0uH/xAAXAQEBAQEAAAAAAAAAAAAAAAAAAQID/8QAGhEBAQEBAQEBAAAAAAAAAAAAAAERAiESMf/aAAwDAQACEQMRAD8AuGUUdlLJmMI1OmeY+qOKfb5hTF1F8r/cIjKPZSBTzsjspSB1TE1GFER+VcKI6FThR9l3lKmoYozkj4hL5IG26mCljZPbSE5n4Q1CFBL5JlThS7J3lDkOSJqvFvzhd+HE7SrEUZCXycouq3yex+V3k9lYGlBOEnlzhWJqCKHt9E78PLSpgpGSOXsneT6D7Kw1WspZ2Rm08ozWBFFIjMLKI4p9kVjMbIoZ2RQ0ShobaacKXbCMGp4aPhE1HFPGyUU9uSkhojIXBo6Y7oaD5Q35pW0+2UcAQlgEZVT6AFPmU4MzMfZGgJQAShqPoBwBhcaQ3UgNjkl0g7Kmoop5Kd5cMMhSA3KUt9J6wVYmqxrBKe1uyI2n7SiNbnf7LDWg6OqcG56IwpmQcJ7GSUZ0MN7J4ZyRdPZPDUTQQ3ZLp2Rw1doVAQwrtKMGdEukoAhoHulawzPNG05SBqAZYl0xlFDZKUtQBa3KcWiD0hEAylLYaY6LUFawIjW/CVoCI1qwpmlOZO0BOAz2TmD7IhQOfNPAQXXFNjwwS+odmNyVKpUqjgDUIb2GShlpgHRLpPRddut7Wn5ld7wP9RE/RQW8V4a50F9QCYB1uz91V+anBvRJ85XPY2CaN0Z6Ehw/dD/EVGCajA4c3N/ZEswWCSlAgpKVRlVs03A9uifGUQi4gp2y47opoCVw9JShL/CVRXtCKIQ2lPBWFKSqTinFHB3k2zw2cF87+yn8SrGnTNNpguGT0Cxl7XLLrJwdgm41zNbnw9RYLU1Y9TjGo81YNpOZVLg9xB5E7LBWviW6trZtvTqNbTaTB05ySc/VGb4kuif8d/1KfUaxfcY4NdcUuAKz206DTgtqS6OeIA+5TH+GGMtqdG1rO9B3qgGfpCqafiauDms4gdQpNHxQ45NScc4WomL2x4QLekKdSr5kHfSB8YVi6k1zdMYVHb+JKLo1gR2VtQvrevT8ynVZpAkyYj3Skyq69tqlt/e0DGeSJYX7biGuID0ziXGLLyalIOL3xiBifdZuzvw66eGxG+DzUtS8tryKVR7Ssa1FrjkjBUhGMKF3IpJShWCuY6cJ4diYHZRmO7ozTzBWG8V3EXF7qh3ysVx2uKVQSC5znANA9lqeI8QtKD6lOtXaHBxlgyR8DKxHH75tS8pOt2moGEkkgjp1CnTfMS7S2c86n6sqxp2IMYO3NQ+H8ZsBTDqrqjHDdpaTCmUPEXD3SHNrUo5vZP6ErKsxf3tSlc1abRgPLccgojeKPDQAAY565JUfiVV1xWrhtOabyZJJEqutab7akabKLQeZ1TK01jR23Erh35TA6Sr3h3n3BGqoY5QsfZ16jIDqR92rXcI4hbsY3WKjSBn0lNSxpaFhTLAXjIHvKj1rNtKoH0xEfoiUeLWppAm4aByBBn6IF/xm1ZTGgvqE49LDA75jqnjHrR8EqZLCfzCR8K4Wc8MXLLoGpRdqYGme22CtDJWox1+nRlO5FDBjuntMytIyzOMcPJgX1tPQ1mg/cqVTv7V35bqifao0/wBVn/weInA7p7bBrjBEx2XLa7ZEXxPSYy+ddU3BzKzROkzBAA/SFnKtRj3Rj5Wqq8JY9j2hrW6gRqDQD9l55xsV+GXT6dcOaWn/AGQp+tTFzppEcsbJj20o29pWRqcbe0kDMbFNHiDTh5KfNaa7yabpwQPhPbbUZGB7rL0vEbP4iR0Kn0OPUnwNQJ67JlGgZa0hDoyeY+FNpUWMYNQ1CdpVKy5dVazy3gTzB/VWNJ+lgdUfI3JBwVMosGMbOkHrsUOoKbZESFE/HsDRpc09D0UrhtJ97UhpBAPqdyURrPBlp5FnXuHNI8940iOQH7k/RaMSs1b8QvLalTosp2vlsAAAa8f1KOeNXgGbakT/AKyP6LpLI43m2r9phPDsLODjt0P8rQ/75/8AREbx240y6ypz/LXJ/wDFanUS81BL2Rn9U43FNjRMQN8qqe14PqB9oUK4qVWzuSViu2Lx97QY4yRI+VR+JrPh/HbM0q1UUazQfKrYOjsRzCpb24uAeYbPJVde5eJ1Oj4WdWcsbxfh11w24NK6YBBgVGHUx/sf3z2VW6pBK1/Er9mhzHjzRGWxhZK8axzyaNAUh0Dif+F25utYGKh5QntuC2YOY5qNof0Shj9oW/BY0eJV2EEVHCO6tKPiGuQGvcXNjms42m6WyDnktFwVlixzXOsi54/iqO1fbb7LNkg03hmxvuN1A4N8m2n1VqgIbH8v/V8YHMheoWFjb2duyhQ/KBuSJcepXn/Dryu6NAhpGAHbLR2F1cOIlxPyuLNmtR5Q5QAk0A+/JQKFWsWjVKm03uM7n5RnCikCcTsiCi0N5SlY7lzRGk5kA4Woil9J3Z8hMdRbGG7qrp3sgZ1d5RvxYx6h8BS10wS4tKD8kARsq664dbObgN9jCLVu8mDJ7of4iRLp+qizVNc+H7Wq6XNBCiP8KWjshgzylX5rzsMBO89hA1Bp6yN0is5/Y620yG5RGeELSRLM/C0IrwWzA9kZlYRq1NA91dooKfhO0bg0xPZqmUPDlsyPSR0Ok/srdlf5EbkIguCcgN6GP+VcT0Gz4ZRpwBIHsraja06YGB+6iMuCANj8xCPTumN9TuW+dkxE5jGyNttkZpkenZQm3DTuDHsifiWxAaYVRKY7Scb9JRGvO8nbaVAbcNDtXq+pTjdNAA5nqiWMUHujLgU8VTG65cpY3plSqZxICEahLjqBPchcuUxo4OO+knvGycyo+cAwM9Fy5MDzWdOHEb88JW1jG5PSVy5AZlRx5NLd9kfzhpiGx0JXLlrPEJ5+BpBnoCnCuWwXHPUcly5AWlcOcYklENwRuFy5Ec25jfY/zf8AxK25LWkud6ozJwuXIP/Z"/>
          <p:cNvSpPr>
            <a:spLocks noChangeAspect="1" noChangeArrowheads="1"/>
          </p:cNvSpPr>
          <p:nvPr/>
        </p:nvSpPr>
        <p:spPr bwMode="auto">
          <a:xfrm>
            <a:off x="63500" y="-496888"/>
            <a:ext cx="866775" cy="101917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3</a:t>
            </a:fld>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81000" y="0"/>
            <a:ext cx="8372475" cy="1077218"/>
          </a:xfrm>
        </p:spPr>
        <p:txBody>
          <a:bodyPr wrap="square">
            <a:spAutoFit/>
          </a:bodyPr>
          <a:lstStyle/>
          <a:p>
            <a:pPr>
              <a:spcBef>
                <a:spcPts val="600"/>
              </a:spcBef>
              <a:spcAft>
                <a:spcPts val="600"/>
              </a:spcAft>
              <a:defRPr/>
            </a:pPr>
            <a:r>
              <a:rPr lang="en-US" sz="3200" dirty="0" smtClean="0"/>
              <a:t>Baseline Stratification Factors and </a:t>
            </a:r>
            <a:r>
              <a:rPr lang="en-US" sz="3200" dirty="0" err="1" smtClean="0"/>
              <a:t>Sociodemographic</a:t>
            </a:r>
            <a:r>
              <a:rPr lang="en-US" sz="3200" dirty="0" smtClean="0"/>
              <a:t> Characteristics</a:t>
            </a:r>
            <a:endParaRPr lang="en-US" sz="2400" dirty="0" smtClean="0">
              <a:effectLst>
                <a:outerShdw blurRad="38100" dist="38100" dir="2700000" algn="tl">
                  <a:srgbClr val="C0C0C0"/>
                </a:outerShdw>
              </a:effectLst>
              <a:latin typeface="Impact" pitchFamily="34" charset="0"/>
              <a:ea typeface="ＭＳ Ｐゴシック" pitchFamily="34" charset="-128"/>
            </a:endParaRPr>
          </a:p>
        </p:txBody>
      </p:sp>
      <p:graphicFrame>
        <p:nvGraphicFramePr>
          <p:cNvPr id="181250" name="Content Placeholder 2"/>
          <p:cNvGraphicFramePr>
            <a:graphicFrameLocks noGrp="1"/>
          </p:cNvGraphicFramePr>
          <p:nvPr>
            <p:ph idx="1"/>
          </p:nvPr>
        </p:nvGraphicFramePr>
        <p:xfrm>
          <a:off x="685801" y="2057400"/>
          <a:ext cx="7924800" cy="4473575"/>
        </p:xfrm>
        <a:graphic>
          <a:graphicData uri="http://schemas.openxmlformats.org/presentationml/2006/ole">
            <p:oleObj spid="_x0000_s150548" name="Chart" r:id="rId4" imgW="8108383" imgH="4627265" progId="Excel.Sheet.8">
              <p:embed/>
            </p:oleObj>
          </a:graphicData>
        </a:graphic>
      </p:graphicFrame>
      <p:sp>
        <p:nvSpPr>
          <p:cNvPr id="5" name="TextBox 4"/>
          <p:cNvSpPr txBox="1"/>
          <p:nvPr/>
        </p:nvSpPr>
        <p:spPr>
          <a:xfrm>
            <a:off x="533400" y="1295400"/>
            <a:ext cx="3886200" cy="646331"/>
          </a:xfrm>
          <a:prstGeom prst="rect">
            <a:avLst/>
          </a:prstGeom>
          <a:noFill/>
        </p:spPr>
        <p:txBody>
          <a:bodyPr wrap="square" rtlCol="0">
            <a:spAutoFit/>
          </a:bodyPr>
          <a:lstStyle/>
          <a:p>
            <a:r>
              <a:rPr lang="en-US" dirty="0" smtClean="0"/>
              <a:t>Mean Age = 32.7 years</a:t>
            </a:r>
            <a:br>
              <a:rPr lang="en-US" dirty="0" smtClean="0"/>
            </a:br>
            <a:r>
              <a:rPr lang="en-US" dirty="0" smtClean="0"/>
              <a:t>Mean Years Education = 13 years</a:t>
            </a:r>
            <a:endParaRPr lang="en-US" dirty="0"/>
          </a:p>
        </p:txBody>
      </p:sp>
      <p:sp>
        <p:nvSpPr>
          <p:cNvPr id="6" name="Slide Number Placeholder 6"/>
          <p:cNvSpPr>
            <a:spLocks noGrp="1"/>
          </p:cNvSpPr>
          <p:nvPr>
            <p:ph type="sldNum" sz="quarter" idx="4294967295"/>
          </p:nvPr>
        </p:nvSpPr>
        <p:spPr>
          <a:xfrm>
            <a:off x="6781800" y="6492875"/>
            <a:ext cx="2133600" cy="365125"/>
          </a:xfrm>
          <a:prstGeom prst="rect">
            <a:avLst/>
          </a:prstGeom>
        </p:spPr>
        <p:txBody>
          <a:bodyPr/>
          <a:lstStyle/>
          <a:p>
            <a:pPr algn="r">
              <a:defRPr/>
            </a:pPr>
            <a:fld id="{ABFEB759-26AE-42C0-BBE5-34B8868B096E}" type="slidenum">
              <a:rPr lang="en-US" sz="1400" smtClean="0"/>
              <a:pPr algn="r">
                <a:defRPr/>
              </a:pPr>
              <a:t>30</a:t>
            </a:fld>
            <a:endParaRPr lang="en-US" sz="1400" dirty="0"/>
          </a:p>
        </p:txBody>
      </p:sp>
    </p:spTree>
    <p:extLst>
      <p:ext uri="{BB962C8B-B14F-4D97-AF65-F5344CB8AC3E}">
        <p14:creationId xmlns:p14="http://schemas.microsoft.com/office/powerpoint/2010/main" xmlns="" val="188482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217557"/>
            <a:ext cx="8229600" cy="707886"/>
          </a:xfrm>
        </p:spPr>
        <p:txBody>
          <a:bodyPr>
            <a:spAutoFit/>
          </a:bodyPr>
          <a:lstStyle/>
          <a:p>
            <a:pPr>
              <a:defRPr/>
            </a:pPr>
            <a:r>
              <a:rPr lang="en-US" sz="4000" dirty="0"/>
              <a:t>Participant Demographics</a:t>
            </a:r>
          </a:p>
        </p:txBody>
      </p:sp>
      <p:graphicFrame>
        <p:nvGraphicFramePr>
          <p:cNvPr id="183298" name="Content Placeholder 4"/>
          <p:cNvGraphicFramePr>
            <a:graphicFrameLocks noGrp="1"/>
          </p:cNvGraphicFramePr>
          <p:nvPr>
            <p:ph idx="1"/>
          </p:nvPr>
        </p:nvGraphicFramePr>
        <p:xfrm>
          <a:off x="457200" y="1524000"/>
          <a:ext cx="3886200" cy="4754563"/>
        </p:xfrm>
        <a:graphic>
          <a:graphicData uri="http://schemas.openxmlformats.org/presentationml/2006/ole">
            <p:oleObj spid="_x0000_s152614" r:id="rId4" imgW="4365114" imgH="5255207" progId="Excel.Sheet.8">
              <p:embed/>
            </p:oleObj>
          </a:graphicData>
        </a:graphic>
      </p:graphicFrame>
      <p:graphicFrame>
        <p:nvGraphicFramePr>
          <p:cNvPr id="183299" name="Content Placeholder 5"/>
          <p:cNvGraphicFramePr>
            <a:graphicFrameLocks noGrp="1"/>
          </p:cNvGraphicFramePr>
          <p:nvPr>
            <p:ph sz="half" idx="4294967295"/>
          </p:nvPr>
        </p:nvGraphicFramePr>
        <p:xfrm>
          <a:off x="4953000" y="1600201"/>
          <a:ext cx="3733800" cy="4724400"/>
        </p:xfrm>
        <a:graphic>
          <a:graphicData uri="http://schemas.openxmlformats.org/presentationml/2006/ole">
            <p:oleObj spid="_x0000_s152615" name="Chart" r:id="rId5" imgW="4206605" imgH="5255207" progId="Excel.Sheet.8">
              <p:embed/>
            </p:oleObj>
          </a:graphicData>
        </a:graphic>
      </p:graphicFrame>
      <p:sp>
        <p:nvSpPr>
          <p:cNvPr id="7" name="Slide Number Placeholder 6"/>
          <p:cNvSpPr>
            <a:spLocks noGrp="1"/>
          </p:cNvSpPr>
          <p:nvPr>
            <p:ph type="sldNum" sz="quarter" idx="4294967295"/>
          </p:nvPr>
        </p:nvSpPr>
        <p:spPr>
          <a:xfrm>
            <a:off x="6781800" y="6248400"/>
            <a:ext cx="2133600" cy="365125"/>
          </a:xfrm>
          <a:prstGeom prst="rect">
            <a:avLst/>
          </a:prstGeom>
        </p:spPr>
        <p:txBody>
          <a:bodyPr/>
          <a:lstStyle/>
          <a:p>
            <a:pPr algn="r">
              <a:defRPr/>
            </a:pPr>
            <a:fld id="{ABFEB759-26AE-42C0-BBE5-34B8868B096E}" type="slidenum">
              <a:rPr lang="en-US" sz="1400" smtClean="0"/>
              <a:pPr algn="r">
                <a:defRPr/>
              </a:pPr>
              <a:t>31</a:t>
            </a:fld>
            <a:endParaRPr lang="en-US" sz="1400" dirty="0"/>
          </a:p>
        </p:txBody>
      </p:sp>
    </p:spTree>
    <p:extLst>
      <p:ext uri="{BB962C8B-B14F-4D97-AF65-F5344CB8AC3E}">
        <p14:creationId xmlns:p14="http://schemas.microsoft.com/office/powerpoint/2010/main" xmlns="" val="1238829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rmAutofit/>
          </a:bodyPr>
          <a:lstStyle/>
          <a:p>
            <a:pPr>
              <a:defRPr/>
            </a:pPr>
            <a:r>
              <a:rPr lang="en-US" sz="4000" dirty="0"/>
              <a:t>Days of Use - Past 30 Days</a:t>
            </a:r>
          </a:p>
        </p:txBody>
      </p:sp>
      <p:graphicFrame>
        <p:nvGraphicFramePr>
          <p:cNvPr id="132136" name="Group 40"/>
          <p:cNvGraphicFramePr>
            <a:graphicFrameLocks noGrp="1"/>
          </p:cNvGraphicFramePr>
          <p:nvPr/>
        </p:nvGraphicFramePr>
        <p:xfrm>
          <a:off x="609600" y="2057400"/>
          <a:ext cx="7494588" cy="3657600"/>
        </p:xfrm>
        <a:graphic>
          <a:graphicData uri="http://schemas.openxmlformats.org/drawingml/2006/table">
            <a:tbl>
              <a:tblPr/>
              <a:tblGrid>
                <a:gridCol w="5938838"/>
                <a:gridCol w="1555750"/>
              </a:tblGrid>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20BBE"/>
                          </a:solidFill>
                          <a:effectLst/>
                          <a:latin typeface="+mn-lt"/>
                        </a:rPr>
                        <a:t>Opioid analgesics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020BBE"/>
                          </a:solidFill>
                          <a:effectLst/>
                          <a:latin typeface="+mn-lt"/>
                        </a:rPr>
                        <a:t>28.2 (3.5)</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rPr>
                        <a:t>Cannabis</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4.9 (9.4)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mn-lt"/>
                        </a:rPr>
                        <a:t>Sedatives/hypnotics (not barbiturates)</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3.8 (7.9)</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mn-lt"/>
                        </a:rPr>
                        <a:t>Alcohol</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3.0 (6.0)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rPr>
                        <a:t>Amphetamine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0.5 (3.3)</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mn-lt"/>
                        </a:rPr>
                        <a:t>Cocaine</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0.5 (2.0)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mn-lt"/>
                        </a:rPr>
                        <a:t>Barbiturates</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0.2 (2.0)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mn-lt"/>
                        </a:rPr>
                        <a:t>Heroin</a:t>
                      </a:r>
                      <a:endParaRPr kumimoji="0" lang="en-US" sz="2400" b="0" i="0" u="none" strike="noStrike" cap="none" normalizeH="0" baseline="0" smtClean="0">
                        <a:ln>
                          <a:noFill/>
                        </a:ln>
                        <a:solidFill>
                          <a:schemeClr val="tx1"/>
                        </a:solidFill>
                        <a:effectLst/>
                        <a:latin typeface="+mn-lt"/>
                      </a:endParaRP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0.1 (0.6)</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467"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172A3CA-6312-1E48-B9A3-12E71B104732}" type="slidenum">
              <a:rPr lang="en-US" sz="1200">
                <a:solidFill>
                  <a:schemeClr val="bg1"/>
                </a:solidFill>
                <a:latin typeface="Calibri" charset="0"/>
              </a:rPr>
              <a:pPr algn="r" eaLnBrk="1" hangingPunct="1"/>
              <a:t>32</a:t>
            </a:fld>
            <a:endParaRPr lang="en-US" sz="1200">
              <a:solidFill>
                <a:schemeClr val="bg1"/>
              </a:solidFill>
              <a:latin typeface="Calibri" charset="0"/>
            </a:endParaRPr>
          </a:p>
        </p:txBody>
      </p:sp>
      <p:sp>
        <p:nvSpPr>
          <p:cNvPr id="2" name="TextBox 1"/>
          <p:cNvSpPr txBox="1"/>
          <p:nvPr/>
        </p:nvSpPr>
        <p:spPr>
          <a:xfrm>
            <a:off x="6858000" y="1524000"/>
            <a:ext cx="1779588" cy="461963"/>
          </a:xfrm>
          <a:prstGeom prst="rect">
            <a:avLst/>
          </a:prstGeom>
          <a:noFill/>
        </p:spPr>
        <p:txBody>
          <a:bodyPr>
            <a:spAutoFit/>
          </a:bodyPr>
          <a:lstStyle/>
          <a:p>
            <a:pPr>
              <a:defRPr/>
            </a:pPr>
            <a:r>
              <a:rPr lang="en-US" b="1" dirty="0">
                <a:latin typeface="+mj-lt"/>
                <a:ea typeface="ＭＳ Ｐゴシック"/>
                <a:cs typeface="ＭＳ Ｐゴシック"/>
              </a:rPr>
              <a:t>Mean (SD)</a:t>
            </a: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32</a:t>
            </a:fld>
            <a:endParaRPr lang="en-US" sz="1400" dirty="0"/>
          </a:p>
        </p:txBody>
      </p:sp>
    </p:spTree>
    <p:extLst>
      <p:ext uri="{BB962C8B-B14F-4D97-AF65-F5344CB8AC3E}">
        <p14:creationId xmlns:p14="http://schemas.microsoft.com/office/powerpoint/2010/main" xmlns="" val="4171148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0"/>
            <a:ext cx="8001000" cy="1143000"/>
          </a:xfrm>
        </p:spPr>
        <p:txBody>
          <a:bodyPr>
            <a:noAutofit/>
          </a:bodyPr>
          <a:lstStyle/>
          <a:p>
            <a:pPr>
              <a:defRPr/>
            </a:pPr>
            <a:r>
              <a:rPr lang="en-US" sz="3600" dirty="0" smtClean="0"/>
              <a:t>Other </a:t>
            </a:r>
            <a:br>
              <a:rPr lang="en-US" sz="3600" dirty="0" smtClean="0"/>
            </a:br>
            <a:r>
              <a:rPr lang="en-US" sz="3600" dirty="0" smtClean="0"/>
              <a:t>Baseline Substance Use Characteristics</a:t>
            </a:r>
          </a:p>
        </p:txBody>
      </p:sp>
      <p:sp>
        <p:nvSpPr>
          <p:cNvPr id="38915"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38916"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
        <p:nvSpPr>
          <p:cNvPr id="3891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endParaRPr lang="en-US" sz="1200" b="1">
              <a:solidFill>
                <a:schemeClr val="tx2"/>
              </a:solidFill>
              <a:latin typeface="Arial" pitchFamily="34" charset="0"/>
              <a:cs typeface="Arial" pitchFamily="34" charset="0"/>
            </a:endParaRPr>
          </a:p>
        </p:txBody>
      </p:sp>
      <p:graphicFrame>
        <p:nvGraphicFramePr>
          <p:cNvPr id="39968" name="Group 32"/>
          <p:cNvGraphicFramePr>
            <a:graphicFrameLocks noGrp="1"/>
          </p:cNvGraphicFramePr>
          <p:nvPr/>
        </p:nvGraphicFramePr>
        <p:xfrm>
          <a:off x="609600" y="3048000"/>
          <a:ext cx="7596188" cy="1036320"/>
        </p:xfrm>
        <a:graphic>
          <a:graphicData uri="http://schemas.openxmlformats.org/drawingml/2006/table">
            <a:tbl>
              <a:tblPr/>
              <a:tblGrid>
                <a:gridCol w="5591175"/>
                <a:gridCol w="2005013"/>
              </a:tblGrid>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Mean years opioid use</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cs typeface="Arial" pitchFamily="34" charset="0"/>
                        </a:rPr>
                        <a:t>4.5</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Current cigarette smoker</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70.6%</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33</a:t>
            </a:fld>
            <a:endParaRPr lang="en-US" sz="1400" dirty="0"/>
          </a:p>
        </p:txBody>
      </p:sp>
    </p:spTree>
    <p:extLst>
      <p:ext uri="{BB962C8B-B14F-4D97-AF65-F5344CB8AC3E}">
        <p14:creationId xmlns:p14="http://schemas.microsoft.com/office/powerpoint/2010/main" xmlns="" val="2296783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pPr>
              <a:defRPr/>
            </a:pPr>
            <a:r>
              <a:rPr lang="en-US" sz="3600" dirty="0" smtClean="0"/>
              <a:t>Most Frequently Used </a:t>
            </a:r>
            <a:r>
              <a:rPr lang="en-US" sz="3600" dirty="0" err="1" smtClean="0"/>
              <a:t>Opioids</a:t>
            </a:r>
            <a:r>
              <a:rPr lang="en-US" sz="3600" dirty="0" smtClean="0"/>
              <a:t> </a:t>
            </a:r>
            <a:br>
              <a:rPr lang="en-US" sz="3600" dirty="0" smtClean="0"/>
            </a:br>
            <a:r>
              <a:rPr lang="en-US" sz="3600" dirty="0" smtClean="0"/>
              <a:t>in Past 30 Days</a:t>
            </a:r>
          </a:p>
        </p:txBody>
      </p:sp>
      <p:sp>
        <p:nvSpPr>
          <p:cNvPr id="39939"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endParaRPr lang="en-US" sz="1200" b="1">
              <a:solidFill>
                <a:schemeClr val="tx2"/>
              </a:solidFill>
              <a:cs typeface="Arial" pitchFamily="34" charset="0"/>
            </a:endParaRPr>
          </a:p>
        </p:txBody>
      </p:sp>
      <p:sp>
        <p:nvSpPr>
          <p:cNvPr id="39940"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a:solidFill>
                <a:schemeClr val="tx2"/>
              </a:solidFill>
              <a:cs typeface="Arial" pitchFamily="34" charset="0"/>
            </a:endParaRPr>
          </a:p>
        </p:txBody>
      </p:sp>
      <p:sp>
        <p:nvSpPr>
          <p:cNvPr id="3994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endParaRPr lang="en-US" sz="1200" b="1">
              <a:solidFill>
                <a:schemeClr val="tx2"/>
              </a:solidFill>
              <a:cs typeface="Arial" pitchFamily="34" charset="0"/>
            </a:endParaRPr>
          </a:p>
        </p:txBody>
      </p:sp>
      <p:graphicFrame>
        <p:nvGraphicFramePr>
          <p:cNvPr id="135188" name="Group 20"/>
          <p:cNvGraphicFramePr>
            <a:graphicFrameLocks noGrp="1"/>
          </p:cNvGraphicFramePr>
          <p:nvPr/>
        </p:nvGraphicFramePr>
        <p:xfrm>
          <a:off x="1600200" y="2133600"/>
          <a:ext cx="5472113" cy="2590800"/>
        </p:xfrm>
        <a:graphic>
          <a:graphicData uri="http://schemas.openxmlformats.org/drawingml/2006/table">
            <a:tbl>
              <a:tblPr/>
              <a:tblGrid>
                <a:gridCol w="4064000"/>
                <a:gridCol w="1408113"/>
              </a:tblGrid>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mn-lt"/>
                        </a:rPr>
                        <a:t>Oxycodone</a:t>
                      </a:r>
                      <a:r>
                        <a:rPr kumimoji="0" lang="en-US" sz="2800" b="0" i="0" u="none" strike="noStrike" cap="none" normalizeH="0" baseline="0" dirty="0" smtClean="0">
                          <a:ln>
                            <a:noFill/>
                          </a:ln>
                          <a:solidFill>
                            <a:schemeClr val="tx1"/>
                          </a:solidFill>
                          <a:effectLst/>
                          <a:latin typeface="+mn-lt"/>
                        </a:rPr>
                        <a:t> (sustained)</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35%</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mn-lt"/>
                        </a:rPr>
                        <a:t>Hydrocodone</a:t>
                      </a:r>
                      <a:endParaRPr kumimoji="0" lang="en-US" sz="2800" b="0" i="0" u="none" strike="noStrike" cap="none" normalizeH="0" baseline="0" dirty="0" smtClean="0">
                        <a:ln>
                          <a:noFill/>
                        </a:ln>
                        <a:solidFill>
                          <a:schemeClr val="tx1"/>
                        </a:solidFill>
                        <a:effectLst/>
                        <a:latin typeface="+mn-lt"/>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32%</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mn-lt"/>
                        </a:rPr>
                        <a:t>Oxycodone</a:t>
                      </a:r>
                      <a:r>
                        <a:rPr kumimoji="0" lang="en-US" sz="2800" b="0" i="0" u="none" strike="noStrike" cap="none" normalizeH="0" baseline="0" dirty="0" smtClean="0">
                          <a:ln>
                            <a:noFill/>
                          </a:ln>
                          <a:solidFill>
                            <a:schemeClr val="tx1"/>
                          </a:solidFill>
                          <a:effectLst/>
                          <a:latin typeface="+mn-lt"/>
                        </a:rPr>
                        <a:t> (immediate)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19%</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Methadone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6%</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Other</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8%</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34</a:t>
            </a:fld>
            <a:endParaRPr lang="en-US" sz="1400" dirty="0"/>
          </a:p>
        </p:txBody>
      </p:sp>
    </p:spTree>
    <p:extLst>
      <p:ext uri="{BB962C8B-B14F-4D97-AF65-F5344CB8AC3E}">
        <p14:creationId xmlns:p14="http://schemas.microsoft.com/office/powerpoint/2010/main" xmlns="" val="62936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914400"/>
          </a:xfrm>
        </p:spPr>
        <p:txBody>
          <a:bodyPr>
            <a:normAutofit/>
          </a:bodyPr>
          <a:lstStyle/>
          <a:p>
            <a:pPr>
              <a:defRPr/>
            </a:pPr>
            <a:r>
              <a:rPr lang="en-US" sz="3600" dirty="0" smtClean="0"/>
              <a:t>Opioid Use Disorder Treatment Histories</a:t>
            </a:r>
          </a:p>
        </p:txBody>
      </p:sp>
      <p:sp>
        <p:nvSpPr>
          <p:cNvPr id="40963"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40964"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
        <p:nvSpPr>
          <p:cNvPr id="40965"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endParaRPr lang="en-US" sz="1200" b="1">
              <a:solidFill>
                <a:schemeClr val="tx2"/>
              </a:solidFill>
              <a:latin typeface="Arial" pitchFamily="34" charset="0"/>
              <a:cs typeface="Arial" pitchFamily="34" charset="0"/>
            </a:endParaRPr>
          </a:p>
        </p:txBody>
      </p:sp>
      <p:graphicFrame>
        <p:nvGraphicFramePr>
          <p:cNvPr id="43049" name="Group 41"/>
          <p:cNvGraphicFramePr>
            <a:graphicFrameLocks noGrp="1"/>
          </p:cNvGraphicFramePr>
          <p:nvPr/>
        </p:nvGraphicFramePr>
        <p:xfrm>
          <a:off x="1371600" y="1676400"/>
          <a:ext cx="6369050" cy="4114800"/>
        </p:xfrm>
        <a:graphic>
          <a:graphicData uri="http://schemas.openxmlformats.org/drawingml/2006/table">
            <a:tbl>
              <a:tblPr/>
              <a:tblGrid>
                <a:gridCol w="336550"/>
                <a:gridCol w="2176463"/>
                <a:gridCol w="1925637"/>
                <a:gridCol w="1930400"/>
              </a:tblGrid>
              <a:tr h="419100">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Any treatment*</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mn-lt"/>
                          <a:cs typeface="Arial" pitchFamily="34" charset="0"/>
                        </a:rPr>
                        <a:t>210 (30%)</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Self-help</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124 (59%)</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Inpatient/residential</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88 (42%)</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Outpatient counseling</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84 (40%)</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Methadone maintenance</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64 (31%)</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err="1" smtClean="0">
                          <a:ln>
                            <a:noFill/>
                          </a:ln>
                          <a:solidFill>
                            <a:schemeClr val="tx1"/>
                          </a:solidFill>
                          <a:effectLst/>
                          <a:latin typeface="+mn-lt"/>
                          <a:cs typeface="Arial" pitchFamily="34" charset="0"/>
                        </a:rPr>
                        <a:t>Buprenorphine</a:t>
                      </a:r>
                      <a:r>
                        <a:rPr kumimoji="0" lang="en-US" sz="2400" b="0" i="0" u="none" strike="noStrike" cap="none" normalizeH="0" baseline="0" dirty="0" smtClean="0">
                          <a:ln>
                            <a:noFill/>
                          </a:ln>
                          <a:solidFill>
                            <a:schemeClr val="tx1"/>
                          </a:solidFill>
                          <a:effectLst/>
                          <a:latin typeface="+mn-lt"/>
                          <a:cs typeface="Arial" pitchFamily="34" charset="0"/>
                        </a:rPr>
                        <a:t> maintenance</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46 (22%)</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Intensive outpatient</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33 (16%)</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Naltrexone</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7 (3%)</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n-lt"/>
                        <a:cs typeface="Arial" pitchFamily="34" charset="0"/>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Other medications</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11 (5%)</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96" name="TextBox 8"/>
          <p:cNvSpPr txBox="1">
            <a:spLocks noChangeArrowheads="1"/>
          </p:cNvSpPr>
          <p:nvPr/>
        </p:nvSpPr>
        <p:spPr bwMode="auto">
          <a:xfrm>
            <a:off x="1371600" y="6030913"/>
            <a:ext cx="7086600" cy="400050"/>
          </a:xfrm>
          <a:prstGeom prst="rect">
            <a:avLst/>
          </a:prstGeom>
          <a:noFill/>
          <a:ln w="9525">
            <a:noFill/>
            <a:miter lim="800000"/>
            <a:headEnd/>
            <a:tailEnd/>
          </a:ln>
        </p:spPr>
        <p:txBody>
          <a:bodyPr>
            <a:spAutoFit/>
          </a:bodyPr>
          <a:lstStyle/>
          <a:p>
            <a:pPr eaLnBrk="0" hangingPunct="0"/>
            <a:r>
              <a:rPr lang="en-US" sz="2000" dirty="0">
                <a:cs typeface="Arial" pitchFamily="34" charset="0"/>
              </a:rPr>
              <a:t>*Participants could endorse &gt;1</a:t>
            </a:r>
          </a:p>
        </p:txBody>
      </p:sp>
      <p:sp>
        <p:nvSpPr>
          <p:cNvPr id="9"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35</a:t>
            </a:fld>
            <a:endParaRPr lang="en-US" sz="1400" dirty="0"/>
          </a:p>
        </p:txBody>
      </p:sp>
    </p:spTree>
    <p:extLst>
      <p:ext uri="{BB962C8B-B14F-4D97-AF65-F5344CB8AC3E}">
        <p14:creationId xmlns:p14="http://schemas.microsoft.com/office/powerpoint/2010/main" xmlns="" val="1660758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Autofit/>
          </a:bodyPr>
          <a:lstStyle/>
          <a:p>
            <a:pPr>
              <a:defRPr/>
            </a:pPr>
            <a:r>
              <a:rPr lang="en-US" sz="3600" dirty="0" smtClean="0"/>
              <a:t>Maximum </a:t>
            </a:r>
            <a:r>
              <a:rPr lang="en-US" sz="3600" dirty="0" err="1" smtClean="0"/>
              <a:t>Buprenorphine</a:t>
            </a:r>
            <a:r>
              <a:rPr lang="en-US" sz="3600" dirty="0" smtClean="0"/>
              <a:t> Dose Prescribed</a:t>
            </a:r>
          </a:p>
        </p:txBody>
      </p:sp>
      <p:sp>
        <p:nvSpPr>
          <p:cNvPr id="41987"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endParaRPr lang="en-US" sz="1200" b="1">
              <a:solidFill>
                <a:schemeClr val="tx2"/>
              </a:solidFill>
              <a:cs typeface="Arial" pitchFamily="34" charset="0"/>
            </a:endParaRPr>
          </a:p>
        </p:txBody>
      </p:sp>
      <p:sp>
        <p:nvSpPr>
          <p:cNvPr id="41988"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a:solidFill>
                <a:schemeClr val="tx2"/>
              </a:solidFill>
              <a:cs typeface="Arial" pitchFamily="34" charset="0"/>
            </a:endParaRPr>
          </a:p>
        </p:txBody>
      </p:sp>
      <p:sp>
        <p:nvSpPr>
          <p:cNvPr id="4198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endParaRPr lang="en-US" sz="1200" b="1">
              <a:solidFill>
                <a:schemeClr val="tx2"/>
              </a:solidFill>
              <a:cs typeface="Arial" pitchFamily="34" charset="0"/>
            </a:endParaRPr>
          </a:p>
        </p:txBody>
      </p:sp>
      <p:graphicFrame>
        <p:nvGraphicFramePr>
          <p:cNvPr id="143402" name="Group 42"/>
          <p:cNvGraphicFramePr>
            <a:graphicFrameLocks noGrp="1"/>
          </p:cNvGraphicFramePr>
          <p:nvPr/>
        </p:nvGraphicFramePr>
        <p:xfrm>
          <a:off x="1752600" y="1676400"/>
          <a:ext cx="2236787" cy="3779520"/>
        </p:xfrm>
        <a:graphic>
          <a:graphicData uri="http://schemas.openxmlformats.org/drawingml/2006/table">
            <a:tbl>
              <a:tblPr/>
              <a:tblGrid>
                <a:gridCol w="1268412"/>
                <a:gridCol w="968375"/>
              </a:tblGrid>
              <a:tr h="0">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2"/>
                          </a:solidFill>
                          <a:effectLst/>
                          <a:latin typeface="+mn-lt"/>
                        </a:rPr>
                        <a:t>Phase 1</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8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11%</a:t>
                      </a:r>
                    </a:p>
                  </a:txBody>
                  <a:tcPr marL="9525" marR="9525" marT="9525" marB="0" anchor="ctr" horzOverflow="overflow">
                    <a:lnL>
                      <a:noFill/>
                    </a:lnL>
                    <a:lnR>
                      <a:noFill/>
                    </a:lnR>
                    <a:lnT>
                      <a:noFill/>
                    </a:lnT>
                    <a:lnB>
                      <a:noFill/>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12 mg</a:t>
                      </a: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23%</a:t>
                      </a:r>
                    </a:p>
                  </a:txBody>
                  <a:tcPr marL="9525" marR="9525" marT="9525" marB="0" anchor="ctr" horzOverflow="overflow">
                    <a:lnL>
                      <a:noFill/>
                    </a:lnL>
                    <a:lnR>
                      <a:noFill/>
                    </a:lnR>
                    <a:lnT>
                      <a:noFill/>
                    </a:lnT>
                    <a:lnB>
                      <a:noFill/>
                    </a:lnB>
                    <a:lnTlToBr>
                      <a:noFill/>
                    </a:lnTlToBr>
                    <a:lnBlToTr>
                      <a:noFill/>
                    </a:lnBlToTr>
                    <a:solidFill>
                      <a:srgbClr val="FFFF00"/>
                    </a:solidFill>
                  </a:tcPr>
                </a:tc>
              </a:tr>
              <a:tr h="13652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16 mg</a:t>
                      </a: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44%</a:t>
                      </a:r>
                    </a:p>
                  </a:txBody>
                  <a:tcPr marL="9525" marR="9525" marT="9525" marB="0" anchor="ctr" horzOverflow="overflow">
                    <a:lnL>
                      <a:noFill/>
                    </a:lnL>
                    <a:lnR>
                      <a:noFill/>
                    </a:lnR>
                    <a:lnT>
                      <a:noFill/>
                    </a:lnT>
                    <a:lnB>
                      <a:noFill/>
                    </a:lnB>
                    <a:lnTlToBr>
                      <a:noFill/>
                    </a:lnTlToBr>
                    <a:lnBlToTr>
                      <a:noFill/>
                    </a:lnBlToTr>
                    <a:solidFill>
                      <a:srgbClr val="FFFF00"/>
                    </a:solid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20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4%</a:t>
                      </a:r>
                    </a:p>
                  </a:txBody>
                  <a:tcPr marL="9525" marR="9525" marT="9525" marB="0" anchor="ctr" horzOverflow="overflow">
                    <a:lnL>
                      <a:noFill/>
                    </a:lnL>
                    <a:lnR>
                      <a:noFill/>
                    </a:lnR>
                    <a:lnT>
                      <a:noFill/>
                    </a:lnT>
                    <a:lnB>
                      <a:noFill/>
                    </a:lnB>
                    <a:lnTlToBr>
                      <a:noFill/>
                    </a:lnTlToBr>
                    <a:lnBlToTr>
                      <a:noFill/>
                    </a:lnBlToTr>
                    <a:no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24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11%</a:t>
                      </a:r>
                    </a:p>
                  </a:txBody>
                  <a:tcPr marL="9525" marR="9525" marT="9525" marB="0" anchor="ctr" horzOverflow="overflow">
                    <a:lnL>
                      <a:noFill/>
                    </a:lnL>
                    <a:lnR>
                      <a:noFill/>
                    </a:lnR>
                    <a:lnT>
                      <a:noFill/>
                    </a:lnT>
                    <a:lnB>
                      <a:noFill/>
                    </a:lnB>
                    <a:lnTlToBr>
                      <a:noFill/>
                    </a:lnTlToBr>
                    <a:lnBlToTr>
                      <a:noFill/>
                    </a:lnBlToTr>
                    <a:no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32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3%</a:t>
                      </a:r>
                    </a:p>
                  </a:txBody>
                  <a:tcPr marL="9525" marR="9525" marT="9525" marB="0" anchor="ctr" horzOverflow="overflow">
                    <a:lnL>
                      <a:noFill/>
                    </a:lnL>
                    <a:lnR>
                      <a:noFill/>
                    </a:lnR>
                    <a:lnT>
                      <a:noFill/>
                    </a:lnT>
                    <a:lnB>
                      <a:noFill/>
                    </a:lnB>
                    <a:lnTlToBr>
                      <a:noFill/>
                    </a:lnTlToBr>
                    <a:lnBlToTr>
                      <a:noFill/>
                    </a:lnBlToTr>
                    <a:no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Other</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3%</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3403" name="Group 43"/>
          <p:cNvGraphicFramePr>
            <a:graphicFrameLocks noGrp="1"/>
          </p:cNvGraphicFramePr>
          <p:nvPr/>
        </p:nvGraphicFramePr>
        <p:xfrm>
          <a:off x="4953000" y="1676400"/>
          <a:ext cx="2233613" cy="3779520"/>
        </p:xfrm>
        <a:graphic>
          <a:graphicData uri="http://schemas.openxmlformats.org/drawingml/2006/table">
            <a:tbl>
              <a:tblPr/>
              <a:tblGrid>
                <a:gridCol w="1265238"/>
                <a:gridCol w="968375"/>
              </a:tblGrid>
              <a:tr h="0">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2"/>
                          </a:solidFill>
                          <a:effectLst/>
                          <a:latin typeface="+mn-lt"/>
                        </a:rPr>
                        <a:t>Phase 2</a:t>
                      </a:r>
                      <a:endParaRPr kumimoji="0" lang="en-US" sz="2400" b="1" i="0" u="none" strike="noStrike" cap="none" normalizeH="0" baseline="0" dirty="0" smtClean="0">
                        <a:ln>
                          <a:noFill/>
                        </a:ln>
                        <a:solidFill>
                          <a:schemeClr val="tx2"/>
                        </a:solidFill>
                        <a:effectLst/>
                        <a:latin typeface="+mn-lt"/>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8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9%</a:t>
                      </a:r>
                    </a:p>
                  </a:txBody>
                  <a:tcPr marL="9525" marR="9525" marT="9525" marB="0" anchor="ctr" horzOverflow="overflow">
                    <a:lnL>
                      <a:noFill/>
                    </a:lnL>
                    <a:lnR>
                      <a:noFill/>
                    </a:lnR>
                    <a:lnT>
                      <a:noFill/>
                    </a:lnT>
                    <a:lnB>
                      <a:noFill/>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12 mg</a:t>
                      </a: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20%</a:t>
                      </a:r>
                    </a:p>
                  </a:txBody>
                  <a:tcPr marL="9525" marR="9525" marT="9525" marB="0" anchor="ctr" horzOverflow="overflow">
                    <a:lnL>
                      <a:noFill/>
                    </a:lnL>
                    <a:lnR>
                      <a:noFill/>
                    </a:lnR>
                    <a:lnT>
                      <a:noFill/>
                    </a:lnT>
                    <a:lnB>
                      <a:noFill/>
                    </a:lnB>
                    <a:lnTlToBr>
                      <a:noFill/>
                    </a:lnTlToBr>
                    <a:lnBlToTr>
                      <a:noFill/>
                    </a:lnBlToTr>
                    <a:solidFill>
                      <a:srgbClr val="FFFF00"/>
                    </a:solidFill>
                  </a:tcPr>
                </a:tc>
              </a:tr>
              <a:tr h="13652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16 mg</a:t>
                      </a: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38%</a:t>
                      </a:r>
                    </a:p>
                  </a:txBody>
                  <a:tcPr marL="9525" marR="9525" marT="9525" marB="0" anchor="ctr" horzOverflow="overflow">
                    <a:lnL>
                      <a:noFill/>
                    </a:lnL>
                    <a:lnR>
                      <a:noFill/>
                    </a:lnR>
                    <a:lnT>
                      <a:noFill/>
                    </a:lnT>
                    <a:lnB>
                      <a:noFill/>
                    </a:lnB>
                    <a:lnTlToBr>
                      <a:noFill/>
                    </a:lnTlToBr>
                    <a:lnBlToTr>
                      <a:noFill/>
                    </a:lnBlToTr>
                    <a:solidFill>
                      <a:srgbClr val="FFFF00"/>
                    </a:solid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20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11%</a:t>
                      </a:r>
                    </a:p>
                  </a:txBody>
                  <a:tcPr marL="9525" marR="9525" marT="9525" marB="0" anchor="ctr" horzOverflow="overflow">
                    <a:lnL>
                      <a:noFill/>
                    </a:lnL>
                    <a:lnR>
                      <a:noFill/>
                    </a:lnR>
                    <a:lnT>
                      <a:noFill/>
                    </a:lnT>
                    <a:lnB>
                      <a:noFill/>
                    </a:lnB>
                    <a:lnTlToBr>
                      <a:noFill/>
                    </a:lnTlToBr>
                    <a:lnBlToTr>
                      <a:noFill/>
                    </a:lnBlToTr>
                    <a:no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24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10%</a:t>
                      </a:r>
                    </a:p>
                  </a:txBody>
                  <a:tcPr marL="9525" marR="9525" marT="9525" marB="0" anchor="ctr" horzOverflow="overflow">
                    <a:lnL>
                      <a:noFill/>
                    </a:lnL>
                    <a:lnR>
                      <a:noFill/>
                    </a:lnR>
                    <a:lnT>
                      <a:noFill/>
                    </a:lnT>
                    <a:lnB>
                      <a:noFill/>
                    </a:lnB>
                    <a:lnTlToBr>
                      <a:noFill/>
                    </a:lnTlToBr>
                    <a:lnBlToTr>
                      <a:noFill/>
                    </a:lnBlToTr>
                    <a:no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32 mg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5%</a:t>
                      </a:r>
                    </a:p>
                  </a:txBody>
                  <a:tcPr marL="9525" marR="9525" marT="9525" marB="0" anchor="ctr" horzOverflow="overflow">
                    <a:lnL>
                      <a:noFill/>
                    </a:lnL>
                    <a:lnR>
                      <a:noFill/>
                    </a:lnR>
                    <a:lnT>
                      <a:noFill/>
                    </a:lnT>
                    <a:lnB>
                      <a:noFill/>
                    </a:lnB>
                    <a:lnTlToBr>
                      <a:noFill/>
                    </a:lnTlToBr>
                    <a:lnBlToTr>
                      <a:noFill/>
                    </a:lnBlToTr>
                    <a:noFill/>
                  </a:tcPr>
                </a:tc>
              </a:tr>
              <a:tr h="122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Other</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mn-lt"/>
                        </a:rPr>
                        <a:t>8%</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36</a:t>
            </a:fld>
            <a:endParaRPr lang="en-US" sz="1400" dirty="0"/>
          </a:p>
        </p:txBody>
      </p:sp>
    </p:spTree>
    <p:extLst>
      <p:ext uri="{BB962C8B-B14F-4D97-AF65-F5344CB8AC3E}">
        <p14:creationId xmlns:p14="http://schemas.microsoft.com/office/powerpoint/2010/main" xmlns="" val="1266024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9"/>
          <p:cNvSpPr>
            <a:spLocks noGrp="1"/>
          </p:cNvSpPr>
          <p:nvPr>
            <p:ph type="title"/>
          </p:nvPr>
        </p:nvSpPr>
        <p:spPr>
          <a:noFill/>
        </p:spPr>
        <p:txBody>
          <a:bodyPr>
            <a:noAutofit/>
          </a:bodyPr>
          <a:lstStyle/>
          <a:p>
            <a:pPr>
              <a:defRPr/>
            </a:pPr>
            <a:r>
              <a:rPr lang="en-US" sz="4400" dirty="0" smtClean="0"/>
              <a:t>Results</a:t>
            </a:r>
          </a:p>
        </p:txBody>
      </p:sp>
      <p:sp>
        <p:nvSpPr>
          <p:cNvPr id="4"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052145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9"/>
          <p:cNvSpPr>
            <a:spLocks noGrp="1"/>
          </p:cNvSpPr>
          <p:nvPr>
            <p:ph type="title"/>
          </p:nvPr>
        </p:nvSpPr>
        <p:spPr>
          <a:xfrm>
            <a:off x="457200" y="304800"/>
            <a:ext cx="8229600" cy="762000"/>
          </a:xfrm>
          <a:noFill/>
        </p:spPr>
        <p:txBody>
          <a:bodyPr>
            <a:noAutofit/>
          </a:bodyPr>
          <a:lstStyle/>
          <a:p>
            <a:pPr>
              <a:defRPr/>
            </a:pPr>
            <a:r>
              <a:rPr lang="en-US" dirty="0" smtClean="0"/>
              <a:t>Study Question 1: </a:t>
            </a:r>
          </a:p>
        </p:txBody>
      </p:sp>
      <p:sp>
        <p:nvSpPr>
          <p:cNvPr id="12" name="Content Placeholder 11"/>
          <p:cNvSpPr>
            <a:spLocks noGrp="1"/>
          </p:cNvSpPr>
          <p:nvPr>
            <p:ph idx="1"/>
          </p:nvPr>
        </p:nvSpPr>
        <p:spPr>
          <a:xfrm>
            <a:off x="685800" y="1600201"/>
            <a:ext cx="8001000" cy="2743200"/>
          </a:xfrm>
        </p:spPr>
        <p:txBody>
          <a:bodyPr>
            <a:normAutofit/>
          </a:bodyPr>
          <a:lstStyle/>
          <a:p>
            <a:pPr>
              <a:buNone/>
            </a:pPr>
            <a:r>
              <a:rPr lang="en-US" sz="3600" dirty="0" smtClean="0"/>
              <a:t>Does adding drug counseling to </a:t>
            </a:r>
            <a:r>
              <a:rPr lang="en-US" sz="3600" dirty="0" err="1" smtClean="0"/>
              <a:t>bup-nx</a:t>
            </a:r>
            <a:r>
              <a:rPr lang="en-US" sz="3600" dirty="0" smtClean="0"/>
              <a:t> + Standard Medical Management improve outcome?</a:t>
            </a:r>
            <a:endParaRPr lang="en-US" sz="3600" dirty="0"/>
          </a:p>
        </p:txBody>
      </p:sp>
      <p:sp>
        <p:nvSpPr>
          <p:cNvPr id="44036" name="Date Placeholder 4"/>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44037"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
        <p:nvSpPr>
          <p:cNvPr id="4403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endParaRPr lang="en-US" sz="1200" b="1">
              <a:solidFill>
                <a:schemeClr val="tx2"/>
              </a:solidFill>
              <a:latin typeface="Arial" pitchFamily="34" charset="0"/>
              <a:cs typeface="Arial" pitchFamily="34" charset="0"/>
            </a:endParaRPr>
          </a:p>
        </p:txBody>
      </p:sp>
      <p:sp>
        <p:nvSpPr>
          <p:cNvPr id="14"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210422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Autofit/>
          </a:bodyPr>
          <a:lstStyle/>
          <a:p>
            <a:pPr>
              <a:defRPr/>
            </a:pPr>
            <a:r>
              <a:rPr lang="en-US" sz="3600" dirty="0" smtClean="0"/>
              <a:t>Phase 1 Successful Outcome </a:t>
            </a:r>
            <a:br>
              <a:rPr lang="en-US" sz="3600" dirty="0" smtClean="0"/>
            </a:br>
            <a:r>
              <a:rPr lang="en-US" sz="3600" dirty="0" smtClean="0"/>
              <a:t>(N=653)</a:t>
            </a:r>
          </a:p>
        </p:txBody>
      </p:sp>
      <p:sp>
        <p:nvSpPr>
          <p:cNvPr id="45059"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45060"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
        <p:nvSpPr>
          <p:cNvPr id="4506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endParaRPr lang="en-US" sz="1200" b="1">
              <a:solidFill>
                <a:schemeClr val="tx2"/>
              </a:solidFill>
              <a:latin typeface="Arial" pitchFamily="34" charset="0"/>
              <a:cs typeface="Arial" pitchFamily="34" charset="0"/>
            </a:endParaRPr>
          </a:p>
        </p:txBody>
      </p:sp>
      <p:graphicFrame>
        <p:nvGraphicFramePr>
          <p:cNvPr id="53267" name="Group 19"/>
          <p:cNvGraphicFramePr>
            <a:graphicFrameLocks noGrp="1"/>
          </p:cNvGraphicFramePr>
          <p:nvPr/>
        </p:nvGraphicFramePr>
        <p:xfrm>
          <a:off x="2057400" y="1752600"/>
          <a:ext cx="4537075" cy="1743456"/>
        </p:xfrm>
        <a:graphic>
          <a:graphicData uri="http://schemas.openxmlformats.org/drawingml/2006/table">
            <a:tbl>
              <a:tblPr/>
              <a:tblGrid>
                <a:gridCol w="1793875"/>
                <a:gridCol w="1752600"/>
                <a:gridCol w="990600"/>
              </a:tblGrid>
              <a:tr h="58216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SMM+</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SMM</a:t>
                      </a:r>
                    </a:p>
                  </a:txBody>
                  <a:tcPr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p</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16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defRPr/>
                      </a:pPr>
                      <a:r>
                        <a:rPr kumimoji="0" lang="en-US" sz="3200" b="0" i="0" u="none" strike="noStrike" cap="none" normalizeH="0" baseline="0" dirty="0" smtClean="0">
                          <a:ln>
                            <a:solidFill>
                              <a:schemeClr val="tx1"/>
                            </a:solidFill>
                          </a:ln>
                          <a:solidFill>
                            <a:schemeClr val="tx1"/>
                          </a:solidFill>
                          <a:effectLst/>
                          <a:latin typeface="+mn-lt"/>
                          <a:cs typeface="Arial" pitchFamily="34" charset="0"/>
                        </a:rPr>
                        <a:t>ODC </a:t>
                      </a:r>
                    </a:p>
                  </a:txBody>
                  <a:tcPr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762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6%</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smtClean="0">
                          <a:ln>
                            <a:noFill/>
                          </a:ln>
                          <a:solidFill>
                            <a:schemeClr val="tx1"/>
                          </a:solidFill>
                          <a:effectLst/>
                          <a:latin typeface="+mn-lt"/>
                          <a:cs typeface="Arial" pitchFamily="34" charset="0"/>
                        </a:rPr>
                        <a:t>7%</a:t>
                      </a:r>
                    </a:p>
                  </a:txBody>
                  <a:tcPr anchor="ctr" horzOverflow="overflow">
                    <a:lnL>
                      <a:noFill/>
                    </a:lnL>
                    <a:lnR>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0.45</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3" name="Rectangle 7"/>
          <p:cNvSpPr>
            <a:spLocks noChangeArrowheads="1"/>
          </p:cNvSpPr>
          <p:nvPr/>
        </p:nvSpPr>
        <p:spPr bwMode="auto">
          <a:xfrm>
            <a:off x="990600" y="3962400"/>
            <a:ext cx="7239000" cy="2308324"/>
          </a:xfrm>
          <a:prstGeom prst="rect">
            <a:avLst/>
          </a:prstGeom>
          <a:noFill/>
          <a:ln w="9525">
            <a:noFill/>
            <a:miter lim="800000"/>
            <a:headEnd/>
            <a:tailEnd/>
          </a:ln>
        </p:spPr>
        <p:txBody>
          <a:bodyPr wrap="square">
            <a:spAutoFit/>
          </a:bodyPr>
          <a:lstStyle/>
          <a:p>
            <a:pPr eaLnBrk="0" hangingPunct="0"/>
            <a:r>
              <a:rPr lang="en-US" sz="2400" b="1" u="sng" dirty="0">
                <a:solidFill>
                  <a:schemeClr val="tx2"/>
                </a:solidFill>
                <a:cs typeface="Arial" pitchFamily="34" charset="0"/>
              </a:rPr>
              <a:t>Phase </a:t>
            </a:r>
            <a:r>
              <a:rPr lang="en-US" sz="2400" b="1" u="sng" dirty="0" smtClean="0">
                <a:solidFill>
                  <a:schemeClr val="tx2"/>
                </a:solidFill>
                <a:cs typeface="Arial" pitchFamily="34" charset="0"/>
              </a:rPr>
              <a:t>1 Successful Outcome </a:t>
            </a:r>
            <a:r>
              <a:rPr lang="en-US" sz="2400" b="1" u="sng" dirty="0">
                <a:solidFill>
                  <a:schemeClr val="tx2"/>
                </a:solidFill>
                <a:cs typeface="Arial" pitchFamily="34" charset="0"/>
              </a:rPr>
              <a:t>Criteria</a:t>
            </a:r>
          </a:p>
          <a:p>
            <a:pPr eaLnBrk="0" hangingPunct="0">
              <a:buFontTx/>
              <a:buChar char="•"/>
            </a:pPr>
            <a:r>
              <a:rPr lang="en-US" sz="2400" dirty="0">
                <a:solidFill>
                  <a:schemeClr val="tx2"/>
                </a:solidFill>
                <a:cs typeface="Arial" pitchFamily="34" charset="0"/>
              </a:rPr>
              <a:t> ≤ 4 days </a:t>
            </a:r>
            <a:r>
              <a:rPr lang="en-US" sz="2400" dirty="0" err="1">
                <a:solidFill>
                  <a:schemeClr val="tx2"/>
                </a:solidFill>
                <a:cs typeface="Arial" pitchFamily="34" charset="0"/>
              </a:rPr>
              <a:t>opioid</a:t>
            </a:r>
            <a:r>
              <a:rPr lang="en-US" sz="2400" dirty="0">
                <a:solidFill>
                  <a:schemeClr val="tx2"/>
                </a:solidFill>
                <a:cs typeface="Arial" pitchFamily="34" charset="0"/>
              </a:rPr>
              <a:t> use per month</a:t>
            </a:r>
          </a:p>
          <a:p>
            <a:pPr marL="225425" indent="-225425" eaLnBrk="0" hangingPunct="0">
              <a:buFontTx/>
              <a:buChar char="•"/>
            </a:pPr>
            <a:r>
              <a:rPr lang="en-US" sz="2400" dirty="0">
                <a:solidFill>
                  <a:schemeClr val="tx2"/>
                </a:solidFill>
                <a:cs typeface="Arial" pitchFamily="34" charset="0"/>
              </a:rPr>
              <a:t> No positive urine screens for </a:t>
            </a:r>
            <a:r>
              <a:rPr lang="en-US" sz="2400" dirty="0" err="1">
                <a:solidFill>
                  <a:schemeClr val="tx2"/>
                </a:solidFill>
                <a:cs typeface="Arial" pitchFamily="34" charset="0"/>
              </a:rPr>
              <a:t>opioids</a:t>
            </a:r>
            <a:r>
              <a:rPr lang="en-US" sz="2400" dirty="0">
                <a:solidFill>
                  <a:schemeClr val="tx2"/>
                </a:solidFill>
                <a:cs typeface="Arial" pitchFamily="34" charset="0"/>
              </a:rPr>
              <a:t> on 2 consecutive weeks</a:t>
            </a:r>
          </a:p>
          <a:p>
            <a:pPr eaLnBrk="0" hangingPunct="0">
              <a:buFontTx/>
              <a:buChar char="•"/>
            </a:pPr>
            <a:r>
              <a:rPr lang="en-US" sz="2400" dirty="0">
                <a:solidFill>
                  <a:schemeClr val="tx2"/>
                </a:solidFill>
                <a:cs typeface="Arial" pitchFamily="34" charset="0"/>
              </a:rPr>
              <a:t> No other formal substance abuse treatment</a:t>
            </a:r>
          </a:p>
          <a:p>
            <a:pPr eaLnBrk="0" hangingPunct="0">
              <a:buFontTx/>
              <a:buChar char="•"/>
            </a:pPr>
            <a:r>
              <a:rPr lang="en-US" sz="2400" dirty="0">
                <a:solidFill>
                  <a:schemeClr val="tx2"/>
                </a:solidFill>
                <a:cs typeface="Arial" pitchFamily="34" charset="0"/>
              </a:rPr>
              <a:t> No injection of </a:t>
            </a:r>
            <a:r>
              <a:rPr lang="en-US" sz="2400" dirty="0" err="1">
                <a:solidFill>
                  <a:schemeClr val="tx2"/>
                </a:solidFill>
                <a:cs typeface="Arial" pitchFamily="34" charset="0"/>
              </a:rPr>
              <a:t>opioids</a:t>
            </a:r>
            <a:endParaRPr lang="en-US" sz="2400" dirty="0">
              <a:solidFill>
                <a:schemeClr val="tx2"/>
              </a:solidFill>
              <a:cs typeface="Arial" pitchFamily="34" charset="0"/>
            </a:endParaRPr>
          </a:p>
        </p:txBody>
      </p:sp>
      <p:sp>
        <p:nvSpPr>
          <p:cNvPr id="9"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04425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n-US" dirty="0" smtClean="0"/>
              <a:t>What is pain?</a:t>
            </a:r>
            <a:endParaRPr lang="en-US" dirty="0"/>
          </a:p>
        </p:txBody>
      </p:sp>
      <p:sp>
        <p:nvSpPr>
          <p:cNvPr id="106499" name="Rectangle 3"/>
          <p:cNvSpPr>
            <a:spLocks noGrp="1" noChangeArrowheads="1"/>
          </p:cNvSpPr>
          <p:nvPr>
            <p:ph idx="1"/>
          </p:nvPr>
        </p:nvSpPr>
        <p:spPr>
          <a:xfrm>
            <a:off x="304800" y="1600200"/>
            <a:ext cx="5181600" cy="4525963"/>
          </a:xfrm>
        </p:spPr>
        <p:txBody>
          <a:bodyPr>
            <a:normAutofit lnSpcReduction="10000"/>
          </a:bodyPr>
          <a:lstStyle/>
          <a:p>
            <a:pPr>
              <a:lnSpc>
                <a:spcPct val="90000"/>
              </a:lnSpc>
            </a:pPr>
            <a:r>
              <a:rPr lang="en-US" sz="2800" dirty="0" smtClean="0"/>
              <a:t>Physical pain</a:t>
            </a:r>
            <a:r>
              <a:rPr lang="en-US" sz="2800" dirty="0"/>
              <a:t>: An unpleasant sensory and emotional experience associated with actual or potential tissue damage, or described in terms of such damage (IASP, 1994</a:t>
            </a:r>
            <a:r>
              <a:rPr lang="en-US" sz="2800" dirty="0" smtClean="0"/>
              <a:t>)</a:t>
            </a:r>
            <a:endParaRPr lang="en-US" sz="2800" dirty="0"/>
          </a:p>
          <a:p>
            <a:pPr>
              <a:lnSpc>
                <a:spcPct val="90000"/>
              </a:lnSpc>
            </a:pPr>
            <a:r>
              <a:rPr lang="en-US" sz="2800" dirty="0"/>
              <a:t>Chronic pain: Continuous or recurrent pain that persists </a:t>
            </a:r>
            <a:r>
              <a:rPr lang="en-US" sz="2800" dirty="0" smtClean="0"/>
              <a:t>for three </a:t>
            </a:r>
            <a:r>
              <a:rPr lang="en-US" sz="2800" dirty="0"/>
              <a:t>months </a:t>
            </a:r>
            <a:r>
              <a:rPr lang="en-US" sz="2800" dirty="0" smtClean="0"/>
              <a:t>or more</a:t>
            </a:r>
            <a:endParaRPr lang="en-US" sz="2800" dirty="0"/>
          </a:p>
          <a:p>
            <a:pPr lvl="1">
              <a:lnSpc>
                <a:spcPct val="90000"/>
              </a:lnSpc>
            </a:pPr>
            <a:r>
              <a:rPr lang="en-US" sz="2400" dirty="0" smtClean="0"/>
              <a:t>heterogeneous </a:t>
            </a:r>
            <a:r>
              <a:rPr lang="en-US" sz="2400" dirty="0"/>
              <a:t>set of pain phenomena with multiple </a:t>
            </a:r>
            <a:r>
              <a:rPr lang="en-US" sz="2400" dirty="0" smtClean="0"/>
              <a:t>etiologies</a:t>
            </a:r>
          </a:p>
          <a:p>
            <a:pPr marL="0" indent="0">
              <a:lnSpc>
                <a:spcPct val="90000"/>
              </a:lnSpc>
              <a:buNone/>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1716087"/>
            <a:ext cx="3263900" cy="407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4</a:t>
            </a:fld>
            <a:endParaRPr lang="en-US" sz="1400" dirty="0"/>
          </a:p>
        </p:txBody>
      </p:sp>
    </p:spTree>
    <p:extLst>
      <p:ext uri="{BB962C8B-B14F-4D97-AF65-F5344CB8AC3E}">
        <p14:creationId xmlns:p14="http://schemas.microsoft.com/office/powerpoint/2010/main" xmlns="" val="3844865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Autofit/>
          </a:bodyPr>
          <a:lstStyle/>
          <a:p>
            <a:pPr eaLnBrk="1" hangingPunct="1"/>
            <a:r>
              <a:rPr lang="en-US" sz="4000" dirty="0" smtClean="0"/>
              <a:t>Phase 2 Successful Outcome</a:t>
            </a:r>
            <a:r>
              <a:rPr lang="en-US" sz="3600" dirty="0" smtClean="0"/>
              <a:t/>
            </a:r>
            <a:br>
              <a:rPr lang="en-US" sz="3600" dirty="0" smtClean="0"/>
            </a:br>
            <a:r>
              <a:rPr lang="en-US" sz="2800" dirty="0" smtClean="0"/>
              <a:t>(n=360)</a:t>
            </a:r>
            <a:endParaRPr lang="en-US" sz="3600" dirty="0" smtClean="0"/>
          </a:p>
        </p:txBody>
      </p:sp>
      <p:sp>
        <p:nvSpPr>
          <p:cNvPr id="7" name="Content Placeholder 9"/>
          <p:cNvSpPr txBox="1">
            <a:spLocks/>
          </p:cNvSpPr>
          <p:nvPr/>
        </p:nvSpPr>
        <p:spPr>
          <a:xfrm>
            <a:off x="914400" y="4648200"/>
            <a:ext cx="7391400" cy="1981200"/>
          </a:xfrm>
          <a:prstGeom prst="rect">
            <a:avLst/>
          </a:prstGeom>
        </p:spPr>
        <p:txBody>
          <a:bodyPr/>
          <a:lstStyle/>
          <a:p>
            <a:pPr marL="342900" indent="-342900" fontAlgn="auto">
              <a:spcBef>
                <a:spcPct val="20000"/>
              </a:spcBef>
              <a:spcAft>
                <a:spcPts val="0"/>
              </a:spcAft>
              <a:buClr>
                <a:schemeClr val="tx2"/>
              </a:buClr>
              <a:defRPr/>
            </a:pPr>
            <a:r>
              <a:rPr lang="en-US" sz="2800" b="1" u="sng" dirty="0" smtClean="0">
                <a:solidFill>
                  <a:schemeClr val="tx2"/>
                </a:solidFill>
                <a:cs typeface="Arial" pitchFamily="34" charset="0"/>
              </a:rPr>
              <a:t>Phase 2 Successful outcome criteria</a:t>
            </a:r>
            <a:endParaRPr lang="en-US" sz="2800" b="1" dirty="0">
              <a:solidFill>
                <a:schemeClr val="tx2"/>
              </a:solidFill>
              <a:cs typeface="Arial" pitchFamily="34" charset="0"/>
            </a:endParaRPr>
          </a:p>
          <a:p>
            <a:pPr marL="285750" indent="-285750" fontAlgn="auto">
              <a:spcBef>
                <a:spcPct val="20000"/>
              </a:spcBef>
              <a:spcAft>
                <a:spcPts val="0"/>
              </a:spcAft>
              <a:buClr>
                <a:schemeClr val="tx2"/>
              </a:buClr>
              <a:buFont typeface="Arial" pitchFamily="34" charset="0"/>
              <a:buChar char="•"/>
              <a:defRPr/>
            </a:pPr>
            <a:r>
              <a:rPr lang="en-US" sz="2800" dirty="0">
                <a:cs typeface="Arial" pitchFamily="34" charset="0"/>
              </a:rPr>
              <a:t>Abstinent for </a:t>
            </a:r>
            <a:r>
              <a:rPr lang="en-US" sz="2800" u="sng" dirty="0">
                <a:cs typeface="Arial" pitchFamily="34" charset="0"/>
              </a:rPr>
              <a:t>&gt;</a:t>
            </a:r>
            <a:r>
              <a:rPr lang="en-US" sz="2800" dirty="0">
                <a:cs typeface="Arial" pitchFamily="34" charset="0"/>
              </a:rPr>
              <a:t> 3 of final 4 weeks (including final week) of bup-nx stabilization (urine-confirmed self-report)</a:t>
            </a:r>
          </a:p>
        </p:txBody>
      </p:sp>
      <p:graphicFrame>
        <p:nvGraphicFramePr>
          <p:cNvPr id="54292" name="Group 20"/>
          <p:cNvGraphicFramePr>
            <a:graphicFrameLocks noGrp="1"/>
          </p:cNvGraphicFramePr>
          <p:nvPr/>
        </p:nvGraphicFramePr>
        <p:xfrm>
          <a:off x="990601" y="1524000"/>
          <a:ext cx="7239000" cy="2286000"/>
        </p:xfrm>
        <a:graphic>
          <a:graphicData uri="http://schemas.openxmlformats.org/drawingml/2006/table">
            <a:tbl>
              <a:tblPr/>
              <a:tblGrid>
                <a:gridCol w="3559867"/>
                <a:gridCol w="1375335"/>
                <a:gridCol w="1376844"/>
                <a:gridCol w="926954"/>
              </a:tblGrid>
              <a:tr h="590035">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3200" b="0" i="0" u="none" strike="noStrike" cap="none" normalizeH="0" baseline="0" dirty="0" smtClean="0">
                        <a:ln>
                          <a:noFill/>
                        </a:ln>
                        <a:solidFill>
                          <a:schemeClr val="tx1"/>
                        </a:solidFill>
                        <a:effectLst/>
                        <a:latin typeface="+mn-lt"/>
                        <a:cs typeface="Arial"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SMM+</a:t>
                      </a:r>
                      <a:r>
                        <a:rPr kumimoji="0" lang="en-US" sz="3200" b="0" i="0" u="none" strike="noStrike" cap="none" normalizeH="0" baseline="0" dirty="0" smtClean="0">
                          <a:ln>
                            <a:solidFill>
                              <a:schemeClr val="tx1"/>
                            </a:solidFill>
                          </a:ln>
                          <a:solidFill>
                            <a:schemeClr val="tx1"/>
                          </a:solidFill>
                          <a:effectLst/>
                          <a:latin typeface="+mn-lt"/>
                          <a:cs typeface="Arial" pitchFamily="34" charset="0"/>
                        </a:rPr>
                        <a:t> </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SMM</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smtClean="0">
                          <a:ln>
                            <a:noFill/>
                          </a:ln>
                          <a:solidFill>
                            <a:schemeClr val="tx1"/>
                          </a:solidFill>
                          <a:effectLst/>
                          <a:latin typeface="+mn-lt"/>
                          <a:cs typeface="Arial" pitchFamily="34" charset="0"/>
                        </a:rPr>
                        <a:t>p</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03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solidFill>
                              <a:schemeClr val="tx1"/>
                            </a:solidFill>
                          </a:ln>
                          <a:solidFill>
                            <a:schemeClr val="tx1"/>
                          </a:solidFill>
                          <a:effectLst/>
                          <a:latin typeface="+mn-lt"/>
                          <a:cs typeface="Arial" pitchFamily="34" charset="0"/>
                        </a:rPr>
                        <a:t>ODC</a:t>
                      </a:r>
                    </a:p>
                  </a:txBody>
                  <a:tcPr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11059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2"/>
                          </a:solidFill>
                          <a:effectLst/>
                          <a:latin typeface="+mn-lt"/>
                          <a:cs typeface="Arial" pitchFamily="34" charset="0"/>
                        </a:rPr>
                        <a:t>Week 12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2"/>
                          </a:solidFill>
                          <a:effectLst/>
                          <a:latin typeface="+mn-lt"/>
                          <a:cs typeface="Arial" pitchFamily="34" charset="0"/>
                        </a:rPr>
                        <a:t>(end of stabilization)</a:t>
                      </a:r>
                      <a:endParaRPr kumimoji="0" lang="en-US" sz="3200" b="1" i="0" u="none" strike="noStrike" cap="none" normalizeH="0" baseline="0" dirty="0" smtClean="0">
                        <a:ln>
                          <a:noFill/>
                        </a:ln>
                        <a:solidFill>
                          <a:schemeClr val="tx2"/>
                        </a:solidFill>
                        <a:effectLst/>
                        <a:latin typeface="+mn-lt"/>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52%</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47%</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dirty="0" smtClean="0">
                          <a:ln>
                            <a:noFill/>
                          </a:ln>
                          <a:solidFill>
                            <a:schemeClr val="tx1"/>
                          </a:solidFill>
                          <a:effectLst/>
                          <a:latin typeface="+mn-lt"/>
                          <a:cs typeface="Arial" pitchFamily="34" charset="0"/>
                        </a:rPr>
                        <a:t>0.3</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383963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Autofit/>
          </a:bodyPr>
          <a:lstStyle/>
          <a:p>
            <a:pPr eaLnBrk="1" hangingPunct="1"/>
            <a:r>
              <a:rPr lang="en-US" sz="4000" dirty="0" smtClean="0"/>
              <a:t>Phase 2: Successful Outcome </a:t>
            </a:r>
            <a:br>
              <a:rPr lang="en-US" sz="4000" dirty="0" smtClean="0"/>
            </a:br>
            <a:r>
              <a:rPr lang="en-US" sz="4000" dirty="0" smtClean="0"/>
              <a:t>at End of Taper &amp; at Follow-up </a:t>
            </a:r>
          </a:p>
        </p:txBody>
      </p:sp>
      <p:graphicFrame>
        <p:nvGraphicFramePr>
          <p:cNvPr id="55322" name="Group 26"/>
          <p:cNvGraphicFramePr>
            <a:graphicFrameLocks noGrp="1"/>
          </p:cNvGraphicFramePr>
          <p:nvPr/>
        </p:nvGraphicFramePr>
        <p:xfrm>
          <a:off x="609600" y="2286000"/>
          <a:ext cx="8280400" cy="2563178"/>
        </p:xfrm>
        <a:graphic>
          <a:graphicData uri="http://schemas.openxmlformats.org/drawingml/2006/table">
            <a:tbl>
              <a:tblPr/>
              <a:tblGrid>
                <a:gridCol w="3722688"/>
                <a:gridCol w="1228725"/>
                <a:gridCol w="1166812"/>
                <a:gridCol w="1411288"/>
                <a:gridCol w="750887"/>
              </a:tblGrid>
              <a:tr h="515112">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cs typeface="Arial"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SMM+</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SMM</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mn-lt"/>
                          <a:cs typeface="Arial" pitchFamily="34" charset="0"/>
                        </a:rPr>
                        <a:t>Overall</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p</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1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cs typeface="Arial" pitchFamily="34" charset="0"/>
                        </a:rPr>
                        <a:t>ODC </a:t>
                      </a:r>
                    </a:p>
                  </a:txBody>
                  <a:tcPr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cs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2"/>
                          </a:solidFill>
                          <a:effectLst/>
                          <a:latin typeface="+mn-lt"/>
                          <a:cs typeface="Arial" pitchFamily="34" charset="0"/>
                        </a:rPr>
                        <a:t>Week 16 </a:t>
                      </a:r>
                      <a:r>
                        <a:rPr kumimoji="0" lang="en-US" sz="2400" b="1" i="0" u="none" strike="noStrike" cap="none" normalizeH="0" baseline="0" smtClean="0">
                          <a:ln>
                            <a:noFill/>
                          </a:ln>
                          <a:solidFill>
                            <a:schemeClr val="tx2"/>
                          </a:solidFill>
                          <a:effectLst/>
                          <a:latin typeface="+mn-lt"/>
                          <a:cs typeface="Arial" pitchFamily="34" charset="0"/>
                        </a:rPr>
                        <a:t>(end of taper)</a:t>
                      </a:r>
                      <a:endParaRPr kumimoji="0" lang="en-US" sz="2800" b="1" i="0" u="none" strike="noStrike" cap="none" normalizeH="0" baseline="0" smtClean="0">
                        <a:ln>
                          <a:noFill/>
                        </a:ln>
                        <a:solidFill>
                          <a:schemeClr val="tx2"/>
                        </a:solidFill>
                        <a:effectLst/>
                        <a:latin typeface="+mn-lt"/>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mn-lt"/>
                          <a:cs typeface="Times New Roman" pitchFamily="18" charset="0"/>
                        </a:rPr>
                        <a:t>28%</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cs typeface="Times New Roman" pitchFamily="18" charset="0"/>
                        </a:rPr>
                        <a:t>24%</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0D0D0D"/>
                          </a:solidFill>
                          <a:effectLst/>
                          <a:latin typeface="+mn-lt"/>
                          <a:cs typeface="Arial" pitchFamily="34" charset="0"/>
                        </a:rPr>
                        <a:t>26%</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cs typeface="Times New Roman" pitchFamily="18" charset="0"/>
                        </a:rPr>
                        <a:t>0.4</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2"/>
                          </a:solidFill>
                          <a:effectLst/>
                          <a:latin typeface="+mn-lt"/>
                          <a:cs typeface="Arial" pitchFamily="34" charset="0"/>
                        </a:rPr>
                        <a:t>Week 24 </a:t>
                      </a:r>
                      <a:r>
                        <a:rPr kumimoji="0" lang="en-US" sz="2400" b="1" i="0" u="none" strike="noStrike" cap="none" normalizeH="0" baseline="0" smtClean="0">
                          <a:ln>
                            <a:noFill/>
                          </a:ln>
                          <a:solidFill>
                            <a:schemeClr val="tx2"/>
                          </a:solidFill>
                          <a:effectLst/>
                          <a:latin typeface="+mn-lt"/>
                          <a:cs typeface="Arial" pitchFamily="34" charset="0"/>
                        </a:rPr>
                        <a:t>(8 wks post-taper)</a:t>
                      </a:r>
                      <a:endParaRPr kumimoji="0" lang="en-US" sz="2800" b="1" i="0" u="none" strike="noStrike" cap="none" normalizeH="0" baseline="0" smtClean="0">
                        <a:ln>
                          <a:noFill/>
                        </a:ln>
                        <a:solidFill>
                          <a:schemeClr val="tx2"/>
                        </a:solidFill>
                        <a:effectLst/>
                        <a:latin typeface="+mn-lt"/>
                        <a:cs typeface="Arial" pitchFamily="34" charset="0"/>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D0D0D"/>
                          </a:solidFill>
                          <a:effectLst/>
                          <a:latin typeface="+mn-lt"/>
                          <a:cs typeface="Arial" pitchFamily="34" charset="0"/>
                        </a:rPr>
                        <a:t>10%</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D0D0D"/>
                          </a:solidFill>
                          <a:effectLst/>
                          <a:latin typeface="+mn-lt"/>
                          <a:cs typeface="Arial" pitchFamily="34" charset="0"/>
                        </a:rPr>
                        <a:t>7%</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D0D0D"/>
                          </a:solidFill>
                          <a:effectLst/>
                          <a:latin typeface="+mn-lt"/>
                          <a:cs typeface="Arial" pitchFamily="34" charset="0"/>
                        </a:rPr>
                        <a:t>9%</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D0D0D"/>
                          </a:solidFill>
                          <a:effectLst/>
                          <a:latin typeface="+mn-lt"/>
                          <a:cs typeface="Arial" pitchFamily="34" charset="0"/>
                        </a:rPr>
                        <a:t>0.2</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91510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9"/>
          <p:cNvSpPr>
            <a:spLocks noGrp="1"/>
          </p:cNvSpPr>
          <p:nvPr>
            <p:ph type="title"/>
          </p:nvPr>
        </p:nvSpPr>
        <p:spPr>
          <a:xfrm>
            <a:off x="457200" y="304800"/>
            <a:ext cx="8229600" cy="838200"/>
          </a:xfrm>
          <a:noFill/>
        </p:spPr>
        <p:txBody>
          <a:bodyPr>
            <a:normAutofit/>
          </a:bodyPr>
          <a:lstStyle/>
          <a:p>
            <a:pPr>
              <a:defRPr/>
            </a:pPr>
            <a:r>
              <a:rPr lang="en-US" sz="4400" dirty="0" smtClean="0"/>
              <a:t>Study Question 2:</a:t>
            </a:r>
          </a:p>
        </p:txBody>
      </p:sp>
      <p:sp>
        <p:nvSpPr>
          <p:cNvPr id="7" name="Content Placeholder 6"/>
          <p:cNvSpPr>
            <a:spLocks noGrp="1"/>
          </p:cNvSpPr>
          <p:nvPr>
            <p:ph idx="1"/>
          </p:nvPr>
        </p:nvSpPr>
        <p:spPr>
          <a:xfrm>
            <a:off x="685800" y="1600200"/>
            <a:ext cx="8001000" cy="2438400"/>
          </a:xfrm>
        </p:spPr>
        <p:txBody>
          <a:bodyPr>
            <a:noAutofit/>
          </a:bodyPr>
          <a:lstStyle/>
          <a:p>
            <a:pPr marL="0" indent="0">
              <a:buNone/>
            </a:pPr>
            <a:r>
              <a:rPr lang="en-US" sz="4000" dirty="0" smtClean="0"/>
              <a:t>How does length of </a:t>
            </a:r>
            <a:r>
              <a:rPr lang="en-US" sz="4000" dirty="0" err="1" smtClean="0"/>
              <a:t>bup-nx</a:t>
            </a:r>
            <a:r>
              <a:rPr lang="en-US" sz="4000" dirty="0" smtClean="0"/>
              <a:t> treatment affect outcomes in pts with prescription opioid dependence?</a:t>
            </a:r>
            <a:endParaRPr lang="en-US" sz="4000" dirty="0"/>
          </a:p>
        </p:txBody>
      </p:sp>
      <p:sp>
        <p:nvSpPr>
          <p:cNvPr id="48132" name="Date Placeholder 4"/>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48133" name="Footer Placeholder 6"/>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
        <p:nvSpPr>
          <p:cNvPr id="481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endParaRPr lang="en-US" sz="1200" b="1">
              <a:solidFill>
                <a:schemeClr val="tx2"/>
              </a:solidFill>
              <a:latin typeface="Arial" pitchFamily="34" charset="0"/>
              <a:cs typeface="Arial" pitchFamily="34" charset="0"/>
            </a:endParaRPr>
          </a:p>
        </p:txBody>
      </p:sp>
      <p:sp>
        <p:nvSpPr>
          <p:cNvPr id="8"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256468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0"/>
            <a:ext cx="8229600" cy="1143000"/>
          </a:xfrm>
        </p:spPr>
        <p:txBody>
          <a:bodyPr>
            <a:noAutofit/>
          </a:bodyPr>
          <a:lstStyle/>
          <a:p>
            <a:pPr>
              <a:defRPr/>
            </a:pPr>
            <a:r>
              <a:rPr lang="en-US" sz="4000" dirty="0" smtClean="0"/>
              <a:t>Successful Outcomes</a:t>
            </a:r>
            <a:br>
              <a:rPr lang="en-US" sz="4000" dirty="0" smtClean="0"/>
            </a:br>
            <a:r>
              <a:rPr lang="en-US" sz="4000" dirty="0" smtClean="0"/>
              <a:t>at 3 Time Points</a:t>
            </a:r>
          </a:p>
        </p:txBody>
      </p:sp>
      <p:graphicFrame>
        <p:nvGraphicFramePr>
          <p:cNvPr id="57375" name="Group 31"/>
          <p:cNvGraphicFramePr>
            <a:graphicFrameLocks noGrp="1"/>
          </p:cNvGraphicFramePr>
          <p:nvPr/>
        </p:nvGraphicFramePr>
        <p:xfrm>
          <a:off x="762000" y="1676400"/>
          <a:ext cx="7504113" cy="1828800"/>
        </p:xfrm>
        <a:graphic>
          <a:graphicData uri="http://schemas.openxmlformats.org/drawingml/2006/table">
            <a:tbl>
              <a:tblPr/>
              <a:tblGrid>
                <a:gridCol w="1503363"/>
                <a:gridCol w="4494212"/>
                <a:gridCol w="1506538"/>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cs typeface="Arial"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cs typeface="Arial"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Success</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2"/>
                          </a:solidFill>
                          <a:effectLst/>
                          <a:latin typeface="+mn-lt"/>
                          <a:cs typeface="Arial" pitchFamily="34" charset="0"/>
                        </a:rPr>
                        <a:t>Phase 1 </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4-week taper + 8 weeks f/u</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7%</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2"/>
                          </a:solidFill>
                          <a:effectLst/>
                          <a:latin typeface="+mn-lt"/>
                          <a:cs typeface="Arial" pitchFamily="34" charset="0"/>
                        </a:rPr>
                        <a:t>Phase 2</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Week 12 - End of stabilization</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49%</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Week 24 - 8 weeks post-taper</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D0D0D"/>
                          </a:solidFill>
                          <a:effectLst/>
                          <a:latin typeface="+mn-lt"/>
                          <a:cs typeface="Arial" pitchFamily="34" charset="0"/>
                        </a:rPr>
                        <a:t>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968" name="Group 32"/>
          <p:cNvGraphicFramePr>
            <a:graphicFrameLocks noGrp="1"/>
          </p:cNvGraphicFramePr>
          <p:nvPr/>
        </p:nvGraphicFramePr>
        <p:xfrm>
          <a:off x="2057400" y="4343400"/>
          <a:ext cx="4992688" cy="1905000"/>
        </p:xfrm>
        <a:graphic>
          <a:graphicData uri="http://schemas.openxmlformats.org/drawingml/2006/table">
            <a:tbl>
              <a:tblPr/>
              <a:tblGrid>
                <a:gridCol w="3729038"/>
                <a:gridCol w="1263650"/>
              </a:tblGrid>
              <a:tr h="63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Arial" charset="0"/>
                        </a:rPr>
                        <a:t>Ph1 </a:t>
                      </a:r>
                      <a:r>
                        <a:rPr kumimoji="0" lang="en-US" sz="2400" b="1" i="0" u="none" strike="noStrike" cap="none" normalizeH="0" baseline="0" dirty="0" err="1" smtClean="0">
                          <a:ln>
                            <a:noFill/>
                          </a:ln>
                          <a:solidFill>
                            <a:schemeClr val="tx1"/>
                          </a:solidFill>
                          <a:effectLst/>
                          <a:latin typeface="+mn-lt"/>
                          <a:cs typeface="Arial" charset="0"/>
                        </a:rPr>
                        <a:t>vs</a:t>
                      </a:r>
                      <a:r>
                        <a:rPr kumimoji="0" lang="en-US" sz="2400" b="1" i="0" u="none" strike="noStrike" cap="none" normalizeH="0" baseline="0" dirty="0" smtClean="0">
                          <a:ln>
                            <a:noFill/>
                          </a:ln>
                          <a:solidFill>
                            <a:schemeClr val="tx1"/>
                          </a:solidFill>
                          <a:effectLst/>
                          <a:latin typeface="+mn-lt"/>
                          <a:cs typeface="Arial" charset="0"/>
                        </a:rPr>
                        <a:t> Ph2 Wk12</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Arial" charset="0"/>
                        </a:rPr>
                        <a:t>&lt;.001</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Arial" charset="0"/>
                        </a:rPr>
                        <a:t>Ph1 </a:t>
                      </a:r>
                      <a:r>
                        <a:rPr kumimoji="0" lang="en-US" sz="2400" b="1" i="0" u="none" strike="noStrike" cap="none" normalizeH="0" baseline="0" dirty="0" err="1" smtClean="0">
                          <a:ln>
                            <a:noFill/>
                          </a:ln>
                          <a:solidFill>
                            <a:schemeClr val="tx1"/>
                          </a:solidFill>
                          <a:effectLst/>
                          <a:latin typeface="+mn-lt"/>
                          <a:cs typeface="Arial" charset="0"/>
                        </a:rPr>
                        <a:t>vs</a:t>
                      </a:r>
                      <a:r>
                        <a:rPr kumimoji="0" lang="en-US" sz="2400" b="1" i="0" u="none" strike="noStrike" cap="none" normalizeH="0" baseline="0" dirty="0" smtClean="0">
                          <a:ln>
                            <a:noFill/>
                          </a:ln>
                          <a:solidFill>
                            <a:schemeClr val="tx1"/>
                          </a:solidFill>
                          <a:effectLst/>
                          <a:latin typeface="+mn-lt"/>
                          <a:cs typeface="Arial" charset="0"/>
                        </a:rPr>
                        <a:t> Ph2 Wk24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Arial" charset="0"/>
                        </a:rPr>
                        <a:t>0.21</a:t>
                      </a:r>
                    </a:p>
                  </a:txBody>
                  <a:tcPr anchor="ctr" horzOverflow="overflow">
                    <a:lnL>
                      <a:noFill/>
                    </a:lnL>
                    <a:lnR>
                      <a:noFill/>
                    </a:lnR>
                    <a:lnT>
                      <a:noFill/>
                    </a:lnT>
                    <a:lnB>
                      <a:noFill/>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Arial" charset="0"/>
                        </a:rPr>
                        <a:t>Ph2 Wk12 </a:t>
                      </a:r>
                      <a:r>
                        <a:rPr kumimoji="0" lang="en-US" sz="2400" b="1" i="0" u="none" strike="noStrike" cap="none" normalizeH="0" baseline="0" dirty="0" err="1" smtClean="0">
                          <a:ln>
                            <a:noFill/>
                          </a:ln>
                          <a:solidFill>
                            <a:schemeClr val="tx1"/>
                          </a:solidFill>
                          <a:effectLst/>
                          <a:latin typeface="+mn-lt"/>
                          <a:cs typeface="Arial" charset="0"/>
                        </a:rPr>
                        <a:t>vs</a:t>
                      </a:r>
                      <a:r>
                        <a:rPr kumimoji="0" lang="en-US" sz="2400" b="1" i="0" u="none" strike="noStrike" cap="none" normalizeH="0" baseline="0" dirty="0" smtClean="0">
                          <a:ln>
                            <a:noFill/>
                          </a:ln>
                          <a:solidFill>
                            <a:schemeClr val="tx1"/>
                          </a:solidFill>
                          <a:effectLst/>
                          <a:latin typeface="+mn-lt"/>
                          <a:cs typeface="Arial" charset="0"/>
                        </a:rPr>
                        <a:t> Ph2 Wk24</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Arial" charset="0"/>
                        </a:rPr>
                        <a:t>&lt;.001</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184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68"/>
                                        </p:tgtEl>
                                        <p:attrNameLst>
                                          <p:attrName>style.visibility</p:attrName>
                                        </p:attrNameLst>
                                      </p:cBhvr>
                                      <p:to>
                                        <p:strVal val="visible"/>
                                      </p:to>
                                    </p:set>
                                    <p:anim calcmode="lin" valueType="num">
                                      <p:cBhvr additive="base">
                                        <p:cTn id="7" dur="500" fill="hold"/>
                                        <p:tgtEl>
                                          <p:spTgt spid="39968"/>
                                        </p:tgtEl>
                                        <p:attrNameLst>
                                          <p:attrName>ppt_x</p:attrName>
                                        </p:attrNameLst>
                                      </p:cBhvr>
                                      <p:tavLst>
                                        <p:tav tm="0">
                                          <p:val>
                                            <p:strVal val="#ppt_x"/>
                                          </p:val>
                                        </p:tav>
                                        <p:tav tm="100000">
                                          <p:val>
                                            <p:strVal val="#ppt_x"/>
                                          </p:val>
                                        </p:tav>
                                      </p:tavLst>
                                    </p:anim>
                                    <p:anim calcmode="lin" valueType="num">
                                      <p:cBhvr additive="base">
                                        <p:cTn id="8" dur="500" fill="hold"/>
                                        <p:tgtEl>
                                          <p:spTgt spid="399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9"/>
          <p:cNvSpPr>
            <a:spLocks noGrp="1"/>
          </p:cNvSpPr>
          <p:nvPr>
            <p:ph type="title"/>
          </p:nvPr>
        </p:nvSpPr>
        <p:spPr>
          <a:noFill/>
        </p:spPr>
        <p:txBody>
          <a:bodyPr>
            <a:noAutofit/>
          </a:bodyPr>
          <a:lstStyle/>
          <a:p>
            <a:pPr>
              <a:defRPr/>
            </a:pPr>
            <a:r>
              <a:rPr lang="en-US" sz="4400" dirty="0" smtClean="0"/>
              <a:t>Predictors of Outcome</a:t>
            </a:r>
          </a:p>
        </p:txBody>
      </p:sp>
      <p:sp>
        <p:nvSpPr>
          <p:cNvPr id="4" name="Slide Number Placeholder 6"/>
          <p:cNvSpPr txBox="1">
            <a:spLocks/>
          </p:cNvSpPr>
          <p:nvPr/>
        </p:nvSpPr>
        <p:spPr>
          <a:xfrm>
            <a:off x="6400800" y="62484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FEB759-26AE-42C0-BBE5-34B8868B096E}"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593492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3400" y="274638"/>
            <a:ext cx="8229600" cy="868362"/>
          </a:xfrm>
        </p:spPr>
        <p:txBody>
          <a:bodyPr>
            <a:normAutofit/>
          </a:bodyPr>
          <a:lstStyle/>
          <a:p>
            <a:pPr eaLnBrk="1" hangingPunct="1"/>
            <a:r>
              <a:rPr lang="en-US" sz="4000" dirty="0" smtClean="0"/>
              <a:t>Phase 2 Week 12 Outcome Predictors</a:t>
            </a:r>
            <a:endParaRPr lang="en-US" sz="4000" u="sng" dirty="0" smtClean="0"/>
          </a:p>
        </p:txBody>
      </p:sp>
      <p:graphicFrame>
        <p:nvGraphicFramePr>
          <p:cNvPr id="9" name="Table Placeholder 7"/>
          <p:cNvGraphicFramePr>
            <a:graphicFrameLocks noGrp="1"/>
          </p:cNvGraphicFramePr>
          <p:nvPr/>
        </p:nvGraphicFramePr>
        <p:xfrm>
          <a:off x="990600" y="1600200"/>
          <a:ext cx="7046913" cy="3810000"/>
        </p:xfrm>
        <a:graphic>
          <a:graphicData uri="http://schemas.openxmlformats.org/drawingml/2006/table">
            <a:tbl>
              <a:tblPr/>
              <a:tblGrid>
                <a:gridCol w="2413000"/>
                <a:gridCol w="1998663"/>
                <a:gridCol w="1538287"/>
                <a:gridCol w="1096963"/>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Success</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cs typeface="Arial" pitchFamily="34" charset="0"/>
                        </a:rPr>
                        <a:t>p</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mn-lt"/>
                          <a:cs typeface="Times New Roman" pitchFamily="18" charset="0"/>
                        </a:rPr>
                        <a:t>Gender</a:t>
                      </a:r>
                    </a:p>
                  </a:txBody>
                  <a:tcPr marL="63500" marR="6350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Male</a:t>
                      </a:r>
                    </a:p>
                  </a:txBody>
                  <a:tcPr marL="63500" marR="6350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47%</a:t>
                      </a:r>
                    </a:p>
                  </a:txBody>
                  <a:tcPr marL="63500" marR="63500" marT="0"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itchFamily="34" charset="0"/>
                        </a:rPr>
                        <a:t>0.48</a:t>
                      </a:r>
                    </a:p>
                  </a:txBody>
                  <a:tcPr marL="63500" marR="6350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Female</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52%</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810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mn-lt"/>
                          <a:cs typeface="Times New Roman" pitchFamily="18" charset="0"/>
                        </a:rPr>
                        <a:t>Race</a:t>
                      </a:r>
                      <a:endParaRPr kumimoji="0" lang="en-US" sz="2000" b="0" i="0" u="none" strike="noStrike" cap="none" normalizeH="0" baseline="0" smtClean="0">
                        <a:ln>
                          <a:noFill/>
                        </a:ln>
                        <a:solidFill>
                          <a:schemeClr val="tx2"/>
                        </a:solidFill>
                        <a:effectLst/>
                        <a:latin typeface="+mn-lt"/>
                        <a:cs typeface="Times New Roman" pitchFamily="18" charset="0"/>
                      </a:endParaRP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White</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49%</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0.56</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Not White</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53%</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810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2"/>
                          </a:solidFill>
                          <a:effectLst/>
                          <a:latin typeface="+mn-lt"/>
                          <a:cs typeface="Times New Roman" pitchFamily="18" charset="0"/>
                        </a:rPr>
                        <a:t>Ethnicity</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Hispanic</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72%</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Times New Roman" pitchFamily="18" charset="0"/>
                        </a:rPr>
                        <a:t>*</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Not Hispanic</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48%</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810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mn-lt"/>
                          <a:cs typeface="Times New Roman" pitchFamily="18" charset="0"/>
                        </a:rPr>
                        <a:t>Smoking Status</a:t>
                      </a:r>
                      <a:endParaRPr kumimoji="0" lang="en-US" sz="1800" b="0" i="0" u="none" strike="noStrike" cap="none" normalizeH="0" baseline="0" dirty="0" smtClean="0">
                        <a:ln>
                          <a:noFill/>
                        </a:ln>
                        <a:solidFill>
                          <a:schemeClr val="tx2"/>
                        </a:solidFill>
                        <a:effectLst/>
                        <a:latin typeface="+mn-lt"/>
                        <a:cs typeface="Times New Roman" pitchFamily="18" charset="0"/>
                      </a:endParaRP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Smokers</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47%</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0.23</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Times New Roman" pitchFamily="18" charset="0"/>
                        </a:rPr>
                        <a:t>Non-smokers</a:t>
                      </a:r>
                    </a:p>
                  </a:txBody>
                  <a:tcPr marL="63500" marR="6350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56%</a:t>
                      </a:r>
                    </a:p>
                  </a:txBody>
                  <a:tcPr marL="63500" marR="6350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7" name="TextBox 6"/>
          <p:cNvSpPr txBox="1"/>
          <p:nvPr/>
        </p:nvSpPr>
        <p:spPr>
          <a:xfrm>
            <a:off x="685800" y="5867400"/>
            <a:ext cx="7696200" cy="369332"/>
          </a:xfrm>
          <a:prstGeom prst="rect">
            <a:avLst/>
          </a:prstGeom>
          <a:noFill/>
        </p:spPr>
        <p:txBody>
          <a:bodyPr>
            <a:spAutoFit/>
          </a:bodyPr>
          <a:lstStyle/>
          <a:p>
            <a:pPr eaLnBrk="0" hangingPunct="0">
              <a:defRPr/>
            </a:pPr>
            <a:r>
              <a:rPr lang="en-US" dirty="0"/>
              <a:t>*Not tested because of small sample with Spanish origin (5%). </a:t>
            </a:r>
            <a:endParaRPr lang="en-US" sz="2400" dirty="0">
              <a:solidFill>
                <a:schemeClr val="tx1">
                  <a:lumMod val="95000"/>
                  <a:lumOff val="5000"/>
                </a:schemeClr>
              </a:solidFill>
              <a:cs typeface="Arial" pitchFamily="34" charset="0"/>
            </a:endParaRPr>
          </a:p>
        </p:txBody>
      </p:sp>
      <p:sp>
        <p:nvSpPr>
          <p:cNvPr id="5"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45</a:t>
            </a:fld>
            <a:endParaRPr lang="en-US" sz="1400" dirty="0"/>
          </a:p>
        </p:txBody>
      </p:sp>
    </p:spTree>
    <p:extLst>
      <p:ext uri="{BB962C8B-B14F-4D97-AF65-F5344CB8AC3E}">
        <p14:creationId xmlns:p14="http://schemas.microsoft.com/office/powerpoint/2010/main" xmlns="" val="3625267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Autofit/>
          </a:bodyPr>
          <a:lstStyle/>
          <a:p>
            <a:r>
              <a:rPr lang="en-US" sz="4000" b="0" dirty="0" smtClean="0"/>
              <a:t>Phase 2 Outcome Predictors: </a:t>
            </a:r>
            <a:br>
              <a:rPr lang="en-US" sz="4000" b="0" dirty="0" smtClean="0"/>
            </a:br>
            <a:r>
              <a:rPr lang="en-US" sz="4000" b="0" dirty="0" smtClean="0"/>
              <a:t>Lifetime Heroin Use</a:t>
            </a:r>
          </a:p>
        </p:txBody>
      </p:sp>
      <p:sp>
        <p:nvSpPr>
          <p:cNvPr id="7" name="Slide Number Placeholder 6"/>
          <p:cNvSpPr>
            <a:spLocks noGrp="1"/>
          </p:cNvSpPr>
          <p:nvPr>
            <p:ph type="sldNum" sz="quarter" idx="12"/>
          </p:nvPr>
        </p:nvSpPr>
        <p:spPr>
          <a:xfrm>
            <a:off x="6553200" y="6248400"/>
            <a:ext cx="2133600" cy="365125"/>
          </a:xfrm>
        </p:spPr>
        <p:txBody>
          <a:bodyPr/>
          <a:lstStyle/>
          <a:p>
            <a:pPr>
              <a:defRPr/>
            </a:pPr>
            <a:fld id="{ABFEB759-26AE-42C0-BBE5-34B8868B096E}" type="slidenum">
              <a:rPr lang="en-US" smtClean="0"/>
              <a:pPr>
                <a:defRPr/>
              </a:pPr>
              <a:t>46</a:t>
            </a:fld>
            <a:endParaRPr lang="en-US" dirty="0"/>
          </a:p>
        </p:txBody>
      </p:sp>
      <p:graphicFrame>
        <p:nvGraphicFramePr>
          <p:cNvPr id="156705" name="Group 33"/>
          <p:cNvGraphicFramePr>
            <a:graphicFrameLocks noGrp="1"/>
          </p:cNvGraphicFramePr>
          <p:nvPr/>
        </p:nvGraphicFramePr>
        <p:xfrm>
          <a:off x="914400" y="2209800"/>
          <a:ext cx="7375525" cy="3119439"/>
        </p:xfrm>
        <a:graphic>
          <a:graphicData uri="http://schemas.openxmlformats.org/drawingml/2006/table">
            <a:tbl>
              <a:tblPr/>
              <a:tblGrid>
                <a:gridCol w="2741613"/>
                <a:gridCol w="1997075"/>
                <a:gridCol w="1538287"/>
                <a:gridCol w="1098550"/>
              </a:tblGrid>
              <a:tr h="1016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tx1"/>
                          </a:solidFill>
                          <a:effectLst/>
                          <a:latin typeface="+mn-lt"/>
                          <a:cs typeface="Arial" pitchFamily="34" charset="0"/>
                        </a:rPr>
                        <a:t>Heroin use</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300" b="0" i="0" u="none" strike="noStrike" cap="none" normalizeH="0" baseline="0" dirty="0" smtClean="0">
                        <a:ln>
                          <a:noFill/>
                        </a:ln>
                        <a:solidFill>
                          <a:schemeClr val="tx1"/>
                        </a:solidFill>
                        <a:effectLst/>
                        <a:latin typeface="+mn-lt"/>
                        <a:cs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tx1"/>
                          </a:solidFill>
                          <a:effectLst/>
                          <a:latin typeface="+mn-lt"/>
                          <a:cs typeface="Arial" pitchFamily="34" charset="0"/>
                        </a:rPr>
                        <a:t>Success</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smtClean="0">
                          <a:ln>
                            <a:noFill/>
                          </a:ln>
                          <a:solidFill>
                            <a:schemeClr val="tx1"/>
                          </a:solidFill>
                          <a:effectLst/>
                          <a:latin typeface="+mn-lt"/>
                          <a:cs typeface="Arial" pitchFamily="34" charset="0"/>
                        </a:rPr>
                        <a:t>   p</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rowSpan="2">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1" i="0" u="none" strike="noStrike" cap="none" normalizeH="0" baseline="0" dirty="0" smtClean="0">
                          <a:ln>
                            <a:noFill/>
                          </a:ln>
                          <a:solidFill>
                            <a:schemeClr val="tx1"/>
                          </a:solidFill>
                          <a:effectLst/>
                          <a:latin typeface="+mn-lt"/>
                          <a:cs typeface="Times New Roman" pitchFamily="18" charset="0"/>
                        </a:rPr>
                        <a:t>Week 12</a:t>
                      </a:r>
                    </a:p>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dirty="0" smtClean="0">
                          <a:ln>
                            <a:noFill/>
                          </a:ln>
                          <a:solidFill>
                            <a:schemeClr val="tx1"/>
                          </a:solidFill>
                          <a:effectLst/>
                          <a:latin typeface="+mn-lt"/>
                          <a:cs typeface="Times New Roman" pitchFamily="18" charset="0"/>
                        </a:rPr>
                        <a:t>end of stabilization</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smtClean="0">
                          <a:ln>
                            <a:noFill/>
                          </a:ln>
                          <a:solidFill>
                            <a:schemeClr val="tx1"/>
                          </a:solidFill>
                          <a:effectLst/>
                          <a:latin typeface="+mn-lt"/>
                          <a:cs typeface="Times New Roman" pitchFamily="18" charset="0"/>
                        </a:rPr>
                        <a:t>Yes</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dirty="0" smtClean="0">
                          <a:ln>
                            <a:noFill/>
                          </a:ln>
                          <a:solidFill>
                            <a:schemeClr val="tx1"/>
                          </a:solidFill>
                          <a:effectLst/>
                          <a:latin typeface="+mn-lt"/>
                          <a:cs typeface="Times New Roman" pitchFamily="18" charset="0"/>
                        </a:rPr>
                        <a:t>37%</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0" i="0" u="none" strike="noStrike" cap="none" normalizeH="0" baseline="0" smtClean="0">
                          <a:ln>
                            <a:noFill/>
                          </a:ln>
                          <a:solidFill>
                            <a:schemeClr val="tx1"/>
                          </a:solidFill>
                          <a:effectLst/>
                          <a:latin typeface="+mn-lt"/>
                          <a:cs typeface="Arial" pitchFamily="34" charset="0"/>
                        </a:rPr>
                        <a:t>0.003</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smtClean="0">
                          <a:ln>
                            <a:noFill/>
                          </a:ln>
                          <a:solidFill>
                            <a:schemeClr val="tx1"/>
                          </a:solidFill>
                          <a:effectLst/>
                          <a:latin typeface="+mn-lt"/>
                          <a:cs typeface="Times New Roman" pitchFamily="18" charset="0"/>
                        </a:rPr>
                        <a:t>No</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dirty="0" smtClean="0">
                          <a:ln>
                            <a:noFill/>
                          </a:ln>
                          <a:solidFill>
                            <a:schemeClr val="tx1"/>
                          </a:solidFill>
                          <a:effectLst/>
                          <a:latin typeface="+mn-lt"/>
                          <a:cs typeface="Times New Roman" pitchFamily="18" charset="0"/>
                        </a:rPr>
                        <a:t>54%</a:t>
                      </a:r>
                    </a:p>
                  </a:txBody>
                  <a:tcPr marL="63500" marR="635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82588">
                <a:tc rowSpan="2">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1" i="0" u="none" strike="noStrike" cap="none" normalizeH="0" baseline="0" dirty="0" smtClean="0">
                          <a:ln>
                            <a:noFill/>
                          </a:ln>
                          <a:solidFill>
                            <a:schemeClr val="tx1"/>
                          </a:solidFill>
                          <a:effectLst/>
                          <a:latin typeface="+mn-lt"/>
                          <a:cs typeface="Times New Roman" pitchFamily="18" charset="0"/>
                        </a:rPr>
                        <a:t>Week 24</a:t>
                      </a:r>
                    </a:p>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dirty="0" smtClean="0">
                          <a:ln>
                            <a:noFill/>
                          </a:ln>
                          <a:solidFill>
                            <a:schemeClr val="tx1"/>
                          </a:solidFill>
                          <a:effectLst/>
                          <a:latin typeface="+mn-lt"/>
                          <a:cs typeface="Times New Roman" pitchFamily="18" charset="0"/>
                        </a:rPr>
                        <a:t>8 weeks post-taper</a:t>
                      </a:r>
                    </a:p>
                  </a:txBody>
                  <a:tcPr marL="63500" marR="6350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smtClean="0">
                          <a:ln>
                            <a:noFill/>
                          </a:ln>
                          <a:solidFill>
                            <a:schemeClr val="tx1"/>
                          </a:solidFill>
                          <a:effectLst/>
                          <a:latin typeface="+mn-lt"/>
                          <a:cs typeface="Times New Roman" pitchFamily="18" charset="0"/>
                        </a:rPr>
                        <a:t>Yes</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smtClean="0">
                          <a:ln>
                            <a:noFill/>
                          </a:ln>
                          <a:solidFill>
                            <a:schemeClr val="tx1"/>
                          </a:solidFill>
                          <a:effectLst/>
                          <a:latin typeface="+mn-lt"/>
                          <a:cs typeface="Times New Roman" pitchFamily="18" charset="0"/>
                        </a:rPr>
                        <a:t> 5%</a:t>
                      </a:r>
                    </a:p>
                  </a:txBody>
                  <a:tcPr marL="63500" marR="635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0" i="0" u="none" strike="noStrike" cap="none" normalizeH="0" baseline="0" dirty="0" smtClean="0">
                          <a:ln>
                            <a:noFill/>
                          </a:ln>
                          <a:solidFill>
                            <a:schemeClr val="tx1"/>
                          </a:solidFill>
                          <a:effectLst/>
                          <a:latin typeface="+mn-lt"/>
                          <a:cs typeface="Arial" pitchFamily="34" charset="0"/>
                        </a:rPr>
                        <a:t> 0.13</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99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smtClean="0">
                          <a:ln>
                            <a:noFill/>
                          </a:ln>
                          <a:solidFill>
                            <a:schemeClr val="tx1"/>
                          </a:solidFill>
                          <a:effectLst/>
                          <a:latin typeface="+mn-lt"/>
                          <a:cs typeface="Times New Roman" pitchFamily="18" charset="0"/>
                        </a:rPr>
                        <a:t>No </a:t>
                      </a:r>
                    </a:p>
                  </a:txBody>
                  <a:tcPr marL="63500" marR="6350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Arial" pitchFamily="34" charset="0"/>
                        <a:buNone/>
                        <a:tabLst/>
                      </a:pPr>
                      <a:r>
                        <a:rPr kumimoji="0" lang="en-US" sz="2300" b="0" i="0" u="none" strike="noStrike" cap="none" normalizeH="0" baseline="0" dirty="0" smtClean="0">
                          <a:ln>
                            <a:noFill/>
                          </a:ln>
                          <a:solidFill>
                            <a:schemeClr val="tx1"/>
                          </a:solidFill>
                          <a:effectLst/>
                          <a:latin typeface="+mn-lt"/>
                          <a:cs typeface="Times New Roman" pitchFamily="18" charset="0"/>
                        </a:rPr>
                        <a:t>10%</a:t>
                      </a:r>
                    </a:p>
                  </a:txBody>
                  <a:tcPr marL="63500" marR="6350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53272" name="Date Placeholder 3"/>
          <p:cNvSpPr txBox="1">
            <a:spLocks noGrp="1"/>
          </p:cNvSpPr>
          <p:nvPr/>
        </p:nvSpPr>
        <p:spPr bwMode="auto">
          <a:xfrm>
            <a:off x="457200" y="6492875"/>
            <a:ext cx="2133600" cy="365125"/>
          </a:xfrm>
          <a:prstGeom prst="rect">
            <a:avLst/>
          </a:prstGeom>
          <a:noFill/>
          <a:ln w="9525">
            <a:noFill/>
            <a:miter lim="800000"/>
            <a:headEnd/>
            <a:tailEnd/>
          </a:ln>
        </p:spPr>
        <p:txBody>
          <a:bodyPr anchor="ctr"/>
          <a:lstStyle/>
          <a:p>
            <a:pPr eaLnBrk="0" hangingPunct="0"/>
            <a:endParaRPr lang="en-US" sz="1200" b="1">
              <a:solidFill>
                <a:schemeClr val="tx2"/>
              </a:solidFill>
              <a:latin typeface="Arial" pitchFamily="34" charset="0"/>
              <a:cs typeface="Arial" pitchFamily="34" charset="0"/>
            </a:endParaRPr>
          </a:p>
        </p:txBody>
      </p:sp>
      <p:sp>
        <p:nvSpPr>
          <p:cNvPr id="53274" name="Footer Placeholder 4"/>
          <p:cNvSpPr txBox="1">
            <a:spLocks noGrp="1"/>
          </p:cNvSpPr>
          <p:nvPr/>
        </p:nvSpPr>
        <p:spPr bwMode="auto">
          <a:xfrm>
            <a:off x="3124200" y="6492875"/>
            <a:ext cx="2895600" cy="365125"/>
          </a:xfrm>
          <a:prstGeom prst="rect">
            <a:avLst/>
          </a:prstGeom>
          <a:noFill/>
          <a:ln w="9525">
            <a:noFill/>
            <a:miter lim="800000"/>
            <a:headEnd/>
            <a:tailEnd/>
          </a:ln>
        </p:spPr>
        <p:txBody>
          <a:bodyPr anchor="ctr"/>
          <a:lstStyle/>
          <a:p>
            <a:pPr algn="ctr" eaLnBrk="0" hangingPunct="0"/>
            <a:endParaRPr lang="en-US" sz="1200" b="1">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xmlns="" val="901964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9"/>
          <p:cNvSpPr>
            <a:spLocks noGrp="1"/>
          </p:cNvSpPr>
          <p:nvPr>
            <p:ph type="title"/>
          </p:nvPr>
        </p:nvSpPr>
        <p:spPr>
          <a:xfrm>
            <a:off x="304800" y="1752600"/>
            <a:ext cx="8382000" cy="1371600"/>
          </a:xfrm>
          <a:noFill/>
        </p:spPr>
        <p:txBody>
          <a:bodyPr>
            <a:noAutofit/>
          </a:bodyPr>
          <a:lstStyle/>
          <a:p>
            <a:pPr eaLnBrk="1" hangingPunct="1"/>
            <a:r>
              <a:rPr lang="en-US" sz="4400" dirty="0" smtClean="0"/>
              <a:t>Chronic Pain Participant Outcomes</a:t>
            </a:r>
          </a:p>
        </p:txBody>
      </p:sp>
      <p:sp>
        <p:nvSpPr>
          <p:cNvPr id="22534" name="Slide Number Placeholder 5"/>
          <p:cNvSpPr>
            <a:spLocks noGrp="1"/>
          </p:cNvSpPr>
          <p:nvPr>
            <p:ph type="sldNum" sz="quarter" idx="4294967295"/>
          </p:nvPr>
        </p:nvSpPr>
        <p:spPr bwMode="auto">
          <a:xfrm>
            <a:off x="6629400" y="6248400"/>
            <a:ext cx="2133600" cy="365125"/>
          </a:xfrm>
          <a:noFill/>
          <a:ln>
            <a:miter lim="800000"/>
            <a:headEnd/>
            <a:tailEnd/>
          </a:ln>
        </p:spPr>
        <p:txBody>
          <a:bodyPr wrap="square" numCol="1" anchorCtr="0" compatLnSpc="1">
            <a:prstTxWarp prst="textNoShape">
              <a:avLst/>
            </a:prstTxWarp>
          </a:bodyPr>
          <a:lstStyle/>
          <a:p>
            <a:fld id="{1032C0E4-8161-4FEF-A7DC-CFF66C656797}" type="slidenum">
              <a:rPr lang="en-US" smtClean="0"/>
              <a:pPr/>
              <a:t>47</a:t>
            </a:fld>
            <a:endParaRPr lang="en-US" smtClean="0"/>
          </a:p>
        </p:txBody>
      </p:sp>
    </p:spTree>
    <p:extLst>
      <p:ext uri="{BB962C8B-B14F-4D97-AF65-F5344CB8AC3E}">
        <p14:creationId xmlns:p14="http://schemas.microsoft.com/office/powerpoint/2010/main" xmlns="" val="2255200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en-US" sz="3600" dirty="0" smtClean="0"/>
              <a:t>Chronic Pain (CP) </a:t>
            </a:r>
            <a:r>
              <a:rPr lang="en-US" sz="3600" dirty="0" err="1" smtClean="0"/>
              <a:t>vs</a:t>
            </a:r>
            <a:r>
              <a:rPr lang="en-US" sz="3600" dirty="0" smtClean="0"/>
              <a:t> no CP: </a:t>
            </a:r>
            <a:r>
              <a:rPr lang="en-US" sz="3600" dirty="0" err="1" smtClean="0"/>
              <a:t>Sociodemographics</a:t>
            </a:r>
            <a:endParaRPr lang="en-US" sz="3600" dirty="0" smtClean="0"/>
          </a:p>
        </p:txBody>
      </p:sp>
      <p:graphicFrame>
        <p:nvGraphicFramePr>
          <p:cNvPr id="7" name="Table 6"/>
          <p:cNvGraphicFramePr>
            <a:graphicFrameLocks noGrp="1"/>
          </p:cNvGraphicFramePr>
          <p:nvPr/>
        </p:nvGraphicFramePr>
        <p:xfrm>
          <a:off x="1524000" y="1895475"/>
          <a:ext cx="5777420" cy="2447925"/>
        </p:xfrm>
        <a:graphic>
          <a:graphicData uri="http://schemas.openxmlformats.org/drawingml/2006/table">
            <a:tbl>
              <a:tblPr/>
              <a:tblGrid>
                <a:gridCol w="2931160"/>
                <a:gridCol w="1432560"/>
                <a:gridCol w="1413700"/>
              </a:tblGrid>
              <a:tr h="457200">
                <a:tc>
                  <a:txBody>
                    <a:bodyPr/>
                    <a:lstStyle/>
                    <a:p>
                      <a:pPr marL="114300" marR="0" algn="l">
                        <a:spcBef>
                          <a:spcPts val="0"/>
                        </a:spcBef>
                        <a:spcAft>
                          <a:spcPts val="0"/>
                        </a:spcAft>
                      </a:pPr>
                      <a:endParaRPr lang="en-US" sz="2000" dirty="0">
                        <a:latin typeface="+mn-lt"/>
                        <a:ea typeface="Times New Roman"/>
                        <a:cs typeface="Arial" pitchFamily="34" charset="0"/>
                      </a:endParaRPr>
                    </a:p>
                  </a:txBody>
                  <a:tcPr marL="68580" marR="68580" marT="9525" marB="0" anchor="ctr">
                    <a:lnL w="19050" cap="flat" cmpd="sng" algn="ctr">
                      <a:no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CP </a:t>
                      </a:r>
                      <a:endParaRPr lang="en-US" sz="2000" dirty="0">
                        <a:latin typeface="+mn-lt"/>
                        <a:ea typeface="Times New Roman"/>
                        <a:cs typeface="Arial" pitchFamily="34" charset="0"/>
                      </a:endParaRPr>
                    </a:p>
                    <a:p>
                      <a:pPr marL="0" marR="0" algn="ctr">
                        <a:spcBef>
                          <a:spcPts val="0"/>
                        </a:spcBef>
                        <a:spcAft>
                          <a:spcPts val="0"/>
                        </a:spcAft>
                      </a:pPr>
                      <a:r>
                        <a:rPr lang="en-US" sz="2000" dirty="0">
                          <a:latin typeface="+mn-lt"/>
                          <a:ea typeface="Times New Roman"/>
                          <a:cs typeface="Arial" pitchFamily="34" charset="0"/>
                        </a:rPr>
                        <a:t>(n=274)</a:t>
                      </a:r>
                    </a:p>
                  </a:txBody>
                  <a:tcPr marL="68580" marR="68580" marT="9525"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No CP</a:t>
                      </a:r>
                      <a:endParaRPr lang="en-US" sz="2000" dirty="0">
                        <a:latin typeface="+mn-lt"/>
                        <a:ea typeface="Times New Roman"/>
                        <a:cs typeface="Arial" pitchFamily="34" charset="0"/>
                      </a:endParaRPr>
                    </a:p>
                    <a:p>
                      <a:pPr marL="0" marR="0" algn="ctr">
                        <a:spcBef>
                          <a:spcPts val="0"/>
                        </a:spcBef>
                        <a:spcAft>
                          <a:spcPts val="0"/>
                        </a:spcAft>
                      </a:pPr>
                      <a:r>
                        <a:rPr lang="en-US" sz="2000" dirty="0">
                          <a:latin typeface="+mn-lt"/>
                          <a:ea typeface="Times New Roman"/>
                          <a:cs typeface="Arial" pitchFamily="34" charset="0"/>
                        </a:rPr>
                        <a:t>(n=379)</a:t>
                      </a:r>
                    </a:p>
                  </a:txBody>
                  <a:tcPr marL="68580" marR="68580" marT="9525"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b="1" dirty="0">
                          <a:solidFill>
                            <a:schemeClr val="tx2"/>
                          </a:solidFill>
                          <a:latin typeface="+mn-lt"/>
                          <a:ea typeface="Times New Roman"/>
                          <a:cs typeface="Arial" pitchFamily="34" charset="0"/>
                        </a:rPr>
                        <a:t>Female</a:t>
                      </a:r>
                    </a:p>
                  </a:txBody>
                  <a:tcPr marL="68580" marR="68580" marT="9525" marB="0" anchor="ctr">
                    <a:lnL w="190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42.3%</a:t>
                      </a:r>
                      <a:endParaRPr lang="en-US" sz="2000" dirty="0">
                        <a:latin typeface="+mn-lt"/>
                        <a:ea typeface="Times New Roman"/>
                        <a:cs typeface="Arial" pitchFamily="34" charset="0"/>
                      </a:endParaRPr>
                    </a:p>
                  </a:txBody>
                  <a:tcPr marL="68580" marR="68580"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38.3%</a:t>
                      </a:r>
                      <a:endParaRPr lang="en-US" sz="2000" dirty="0">
                        <a:latin typeface="+mn-lt"/>
                        <a:ea typeface="Times New Roman"/>
                        <a:cs typeface="Arial" pitchFamily="34" charset="0"/>
                      </a:endParaRPr>
                    </a:p>
                  </a:txBody>
                  <a:tcPr marL="68580" marR="68580"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b="1" dirty="0">
                          <a:solidFill>
                            <a:schemeClr val="tx2"/>
                          </a:solidFill>
                          <a:latin typeface="+mn-lt"/>
                          <a:ea typeface="Times New Roman"/>
                          <a:cs typeface="Arial" pitchFamily="34" charset="0"/>
                        </a:rPr>
                        <a:t>Age (years</a:t>
                      </a:r>
                      <a:r>
                        <a:rPr lang="en-US" sz="2400" b="1" dirty="0" smtClean="0">
                          <a:solidFill>
                            <a:schemeClr val="tx2"/>
                          </a:solidFill>
                          <a:latin typeface="+mn-lt"/>
                          <a:ea typeface="Times New Roman"/>
                          <a:cs typeface="Arial" pitchFamily="34" charset="0"/>
                        </a:rPr>
                        <a:t>)**</a:t>
                      </a:r>
                      <a:endParaRPr lang="en-US" sz="2400" b="1" dirty="0">
                        <a:solidFill>
                          <a:schemeClr val="tx2"/>
                        </a:solidFill>
                        <a:latin typeface="+mn-lt"/>
                        <a:ea typeface="Times New Roman"/>
                        <a:cs typeface="Arial" pitchFamily="34" charset="0"/>
                      </a:endParaRPr>
                    </a:p>
                  </a:txBody>
                  <a:tcPr marL="68580" marR="68580"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35.4 </a:t>
                      </a:r>
                      <a:r>
                        <a:rPr lang="en-US" sz="2000" dirty="0">
                          <a:latin typeface="+mn-lt"/>
                          <a:ea typeface="Times New Roman"/>
                          <a:cs typeface="Arial" pitchFamily="34" charset="0"/>
                        </a:rPr>
                        <a:t>(</a:t>
                      </a:r>
                      <a:r>
                        <a:rPr lang="en-US" sz="2000" dirty="0" smtClean="0">
                          <a:latin typeface="+mn-lt"/>
                          <a:ea typeface="Times New Roman"/>
                          <a:cs typeface="Arial" pitchFamily="34" charset="0"/>
                        </a:rPr>
                        <a:t>10.3)</a:t>
                      </a:r>
                      <a:endParaRPr lang="en-US" sz="20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30.8 </a:t>
                      </a:r>
                      <a:r>
                        <a:rPr lang="en-US" sz="2000" dirty="0">
                          <a:latin typeface="+mn-lt"/>
                          <a:ea typeface="Times New Roman"/>
                          <a:cs typeface="Arial" pitchFamily="34" charset="0"/>
                        </a:rPr>
                        <a:t>(</a:t>
                      </a:r>
                      <a:r>
                        <a:rPr lang="en-US" sz="2000" dirty="0" smtClean="0">
                          <a:latin typeface="+mn-lt"/>
                          <a:ea typeface="Times New Roman"/>
                          <a:cs typeface="Arial" pitchFamily="34" charset="0"/>
                        </a:rPr>
                        <a:t>9.7)</a:t>
                      </a:r>
                      <a:endParaRPr lang="en-US" sz="20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b="1" dirty="0">
                          <a:solidFill>
                            <a:schemeClr val="tx2"/>
                          </a:solidFill>
                          <a:latin typeface="+mn-lt"/>
                          <a:ea typeface="Times New Roman"/>
                          <a:cs typeface="Arial" pitchFamily="34" charset="0"/>
                        </a:rPr>
                        <a:t>Caucasian (vs not)</a:t>
                      </a:r>
                    </a:p>
                  </a:txBody>
                  <a:tcPr marL="68580" marR="68580" marT="9525" marB="0" anchor="ctr">
                    <a:lnL w="1905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91.2%</a:t>
                      </a:r>
                      <a:endParaRPr lang="en-US" sz="2000" dirty="0">
                        <a:latin typeface="+mn-lt"/>
                        <a:ea typeface="Times New Roman"/>
                        <a:cs typeface="Arial" pitchFamily="34" charset="0"/>
                      </a:endParaRPr>
                    </a:p>
                  </a:txBody>
                  <a:tcPr marL="68580" marR="68580" marT="9525"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93.1%</a:t>
                      </a:r>
                      <a:endParaRPr lang="en-US" sz="2000" dirty="0">
                        <a:latin typeface="+mn-lt"/>
                        <a:ea typeface="Times New Roman"/>
                        <a:cs typeface="Arial" pitchFamily="34" charset="0"/>
                      </a:endParaRPr>
                    </a:p>
                  </a:txBody>
                  <a:tcPr marL="68580" marR="68580" marT="9525"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b="1" dirty="0" smtClean="0">
                          <a:solidFill>
                            <a:schemeClr val="tx2"/>
                          </a:solidFill>
                          <a:latin typeface="+mn-lt"/>
                          <a:ea typeface="Times New Roman"/>
                          <a:cs typeface="Arial" pitchFamily="34" charset="0"/>
                        </a:rPr>
                        <a:t>Years</a:t>
                      </a:r>
                      <a:r>
                        <a:rPr lang="en-US" sz="2400" b="1" baseline="0" dirty="0" smtClean="0">
                          <a:solidFill>
                            <a:schemeClr val="tx2"/>
                          </a:solidFill>
                          <a:latin typeface="+mn-lt"/>
                          <a:ea typeface="Times New Roman"/>
                          <a:cs typeface="Arial" pitchFamily="34" charset="0"/>
                        </a:rPr>
                        <a:t> of education</a:t>
                      </a:r>
                      <a:endParaRPr lang="en-US" sz="2400" b="1" dirty="0">
                        <a:solidFill>
                          <a:schemeClr val="tx2"/>
                        </a:solidFill>
                        <a:latin typeface="+mn-lt"/>
                        <a:ea typeface="Times New Roman"/>
                        <a:cs typeface="Arial" pitchFamily="34" charset="0"/>
                      </a:endParaRPr>
                    </a:p>
                  </a:txBody>
                  <a:tcPr marL="68580" marR="68580" marT="9525" marB="0" anchor="ctr">
                    <a:lnL w="19050" cap="flat" cmpd="sng" algn="ctr">
                      <a:no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12.9(2.3)</a:t>
                      </a:r>
                      <a:endParaRPr lang="en-US" sz="2000" dirty="0">
                        <a:latin typeface="+mn-lt"/>
                        <a:ea typeface="Times New Roman"/>
                        <a:cs typeface="Arial" pitchFamily="34" charset="0"/>
                      </a:endParaRPr>
                    </a:p>
                  </a:txBody>
                  <a:tcPr marL="68580" marR="68580" marT="9525" marB="0" anchor="ct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smtClean="0">
                          <a:latin typeface="+mn-lt"/>
                          <a:ea typeface="Times New Roman"/>
                          <a:cs typeface="Arial" pitchFamily="34" charset="0"/>
                        </a:rPr>
                        <a:t>13.1 (2.1)</a:t>
                      </a:r>
                      <a:endParaRPr lang="en-US" sz="2000" dirty="0">
                        <a:latin typeface="+mn-lt"/>
                        <a:ea typeface="Times New Roman"/>
                        <a:cs typeface="Arial" pitchFamily="34" charset="0"/>
                      </a:endParaRPr>
                    </a:p>
                  </a:txBody>
                  <a:tcPr marL="68580" marR="68580" marT="9525" marB="0" anchor="ct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Slide Number Placeholder 6"/>
          <p:cNvSpPr>
            <a:spLocks noGrp="1"/>
          </p:cNvSpPr>
          <p:nvPr>
            <p:ph type="sldNum" sz="quarter" idx="12"/>
          </p:nvPr>
        </p:nvSpPr>
        <p:spPr>
          <a:xfrm>
            <a:off x="6553200" y="6248400"/>
            <a:ext cx="2133600" cy="365125"/>
          </a:xfrm>
        </p:spPr>
        <p:txBody>
          <a:bodyPr/>
          <a:lstStyle/>
          <a:p>
            <a:pPr>
              <a:defRPr/>
            </a:pPr>
            <a:fld id="{ABFEB759-26AE-42C0-BBE5-34B8868B096E}" type="slidenum">
              <a:rPr lang="en-US" smtClean="0"/>
              <a:pPr>
                <a:defRPr/>
              </a:pPr>
              <a:t>48</a:t>
            </a:fld>
            <a:endParaRPr lang="en-US" dirty="0"/>
          </a:p>
        </p:txBody>
      </p:sp>
    </p:spTree>
    <p:extLst>
      <p:ext uri="{BB962C8B-B14F-4D97-AF65-F5344CB8AC3E}">
        <p14:creationId xmlns:p14="http://schemas.microsoft.com/office/powerpoint/2010/main" xmlns="" val="3487079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8382000" cy="914400"/>
          </a:xfrm>
        </p:spPr>
        <p:txBody>
          <a:bodyPr>
            <a:normAutofit/>
          </a:bodyPr>
          <a:lstStyle/>
          <a:p>
            <a:r>
              <a:rPr lang="en-US" sz="4000" dirty="0" smtClean="0"/>
              <a:t>CP </a:t>
            </a:r>
            <a:r>
              <a:rPr lang="en-US" sz="4000" dirty="0" err="1" smtClean="0"/>
              <a:t>vs</a:t>
            </a:r>
            <a:r>
              <a:rPr lang="en-US" sz="4000" dirty="0" smtClean="0"/>
              <a:t> no CP: Substance Use Histories</a:t>
            </a:r>
          </a:p>
        </p:txBody>
      </p:sp>
      <p:graphicFrame>
        <p:nvGraphicFramePr>
          <p:cNvPr id="7" name="Table 6"/>
          <p:cNvGraphicFramePr>
            <a:graphicFrameLocks noGrp="1"/>
          </p:cNvGraphicFramePr>
          <p:nvPr/>
        </p:nvGraphicFramePr>
        <p:xfrm>
          <a:off x="685800" y="1676400"/>
          <a:ext cx="7677469" cy="3310890"/>
        </p:xfrm>
        <a:graphic>
          <a:graphicData uri="http://schemas.openxmlformats.org/drawingml/2006/table">
            <a:tbl>
              <a:tblPr/>
              <a:tblGrid>
                <a:gridCol w="4625023"/>
                <a:gridCol w="1526223"/>
                <a:gridCol w="1526223"/>
              </a:tblGrid>
              <a:tr h="457200">
                <a:tc>
                  <a:txBody>
                    <a:bodyPr/>
                    <a:lstStyle/>
                    <a:p>
                      <a:pPr marL="114300" marR="0" algn="l">
                        <a:spcBef>
                          <a:spcPts val="0"/>
                        </a:spcBef>
                        <a:spcAft>
                          <a:spcPts val="0"/>
                        </a:spcAft>
                      </a:pPr>
                      <a:endParaRPr lang="en-US" sz="2400" dirty="0">
                        <a:latin typeface="+mn-lt"/>
                        <a:ea typeface="Times New Roman"/>
                        <a:cs typeface="Arial" pitchFamily="34" charset="0"/>
                      </a:endParaRPr>
                    </a:p>
                  </a:txBody>
                  <a:tcPr marL="68580" marR="68580" marT="9525" marB="0" anchor="ctr">
                    <a:lnL w="19050" cap="flat" cmpd="sng" algn="ctr">
                      <a:no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1" dirty="0" smtClean="0">
                          <a:latin typeface="+mn-lt"/>
                          <a:ea typeface="Times New Roman"/>
                          <a:cs typeface="Arial" pitchFamily="34" charset="0"/>
                        </a:rPr>
                        <a:t>CP </a:t>
                      </a:r>
                      <a:endParaRPr lang="en-US" sz="2400" b="1" dirty="0">
                        <a:latin typeface="+mn-lt"/>
                        <a:ea typeface="Times New Roman"/>
                        <a:cs typeface="Arial" pitchFamily="34" charset="0"/>
                      </a:endParaRPr>
                    </a:p>
                    <a:p>
                      <a:pPr marL="0" marR="0" algn="ctr">
                        <a:spcBef>
                          <a:spcPts val="0"/>
                        </a:spcBef>
                        <a:spcAft>
                          <a:spcPts val="0"/>
                        </a:spcAft>
                      </a:pPr>
                      <a:r>
                        <a:rPr lang="en-US" sz="2400" b="1" dirty="0">
                          <a:latin typeface="+mn-lt"/>
                          <a:ea typeface="Times New Roman"/>
                          <a:cs typeface="Arial" pitchFamily="34" charset="0"/>
                        </a:rPr>
                        <a:t>(n=274)</a:t>
                      </a:r>
                    </a:p>
                  </a:txBody>
                  <a:tcPr marL="68580" marR="68580" marT="9525"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1" dirty="0" smtClean="0">
                          <a:latin typeface="+mn-lt"/>
                          <a:ea typeface="Times New Roman"/>
                          <a:cs typeface="Arial" pitchFamily="34" charset="0"/>
                        </a:rPr>
                        <a:t>No CP </a:t>
                      </a:r>
                      <a:endParaRPr lang="en-US" sz="2400" b="1" dirty="0">
                        <a:latin typeface="+mn-lt"/>
                        <a:ea typeface="Times New Roman"/>
                        <a:cs typeface="Arial" pitchFamily="34" charset="0"/>
                      </a:endParaRPr>
                    </a:p>
                    <a:p>
                      <a:pPr marL="0" marR="0" algn="ctr">
                        <a:spcBef>
                          <a:spcPts val="0"/>
                        </a:spcBef>
                        <a:spcAft>
                          <a:spcPts val="0"/>
                        </a:spcAft>
                      </a:pPr>
                      <a:r>
                        <a:rPr lang="en-US" sz="2400" b="1" dirty="0">
                          <a:latin typeface="+mn-lt"/>
                          <a:ea typeface="Times New Roman"/>
                          <a:cs typeface="Arial" pitchFamily="34" charset="0"/>
                        </a:rPr>
                        <a:t>(n=379)</a:t>
                      </a:r>
                    </a:p>
                  </a:txBody>
                  <a:tcPr marL="68580" marR="68580" marT="9525" marB="0" anchor="ctr">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dirty="0" smtClean="0">
                          <a:latin typeface="+mn-lt"/>
                          <a:ea typeface="Times New Roman"/>
                          <a:cs typeface="Arial" pitchFamily="34" charset="0"/>
                        </a:rPr>
                        <a:t>Years using opioids </a:t>
                      </a:r>
                    </a:p>
                    <a:p>
                      <a:pPr marL="0" marR="0" algn="l">
                        <a:spcBef>
                          <a:spcPts val="0"/>
                        </a:spcBef>
                        <a:spcAft>
                          <a:spcPts val="0"/>
                        </a:spcAft>
                      </a:pPr>
                      <a:r>
                        <a:rPr lang="en-US" sz="2400" dirty="0" smtClean="0">
                          <a:latin typeface="+mn-lt"/>
                          <a:ea typeface="Times New Roman"/>
                          <a:cs typeface="Arial" pitchFamily="34" charset="0"/>
                        </a:rPr>
                        <a:t>(other than short term treatment)</a:t>
                      </a:r>
                      <a:endParaRPr lang="en-US" sz="2400" dirty="0">
                        <a:latin typeface="+mn-lt"/>
                        <a:ea typeface="Times New Roman"/>
                        <a:cs typeface="Arial" pitchFamily="34" charset="0"/>
                      </a:endParaRPr>
                    </a:p>
                  </a:txBody>
                  <a:tcPr marL="68580" marR="68580" marT="9525" marB="0" anchor="ctr">
                    <a:lnL w="190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smtClean="0">
                          <a:latin typeface="+mn-lt"/>
                          <a:ea typeface="Times New Roman"/>
                          <a:cs typeface="Arial" pitchFamily="34" charset="0"/>
                        </a:rPr>
                        <a:t>4.6 </a:t>
                      </a:r>
                      <a:r>
                        <a:rPr lang="en-US" sz="2400" dirty="0">
                          <a:latin typeface="+mn-lt"/>
                          <a:ea typeface="Times New Roman"/>
                          <a:cs typeface="Arial" pitchFamily="34" charset="0"/>
                        </a:rPr>
                        <a:t>(</a:t>
                      </a:r>
                      <a:r>
                        <a:rPr lang="en-US" sz="2400" dirty="0" smtClean="0">
                          <a:latin typeface="+mn-lt"/>
                          <a:ea typeface="Times New Roman"/>
                          <a:cs typeface="Arial" pitchFamily="34" charset="0"/>
                        </a:rPr>
                        <a:t>1.5)</a:t>
                      </a:r>
                      <a:endParaRPr lang="en-US" sz="2400" dirty="0">
                        <a:latin typeface="+mn-lt"/>
                        <a:ea typeface="Times New Roman"/>
                        <a:cs typeface="Arial" pitchFamily="34" charset="0"/>
                      </a:endParaRPr>
                    </a:p>
                  </a:txBody>
                  <a:tcPr marL="68580" marR="68580"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smtClean="0">
                          <a:latin typeface="+mn-lt"/>
                          <a:ea typeface="Times New Roman"/>
                          <a:cs typeface="Arial" pitchFamily="34" charset="0"/>
                        </a:rPr>
                        <a:t>4.4 </a:t>
                      </a:r>
                      <a:r>
                        <a:rPr lang="en-US" sz="2400" dirty="0">
                          <a:latin typeface="+mn-lt"/>
                          <a:ea typeface="Times New Roman"/>
                          <a:cs typeface="Arial" pitchFamily="34" charset="0"/>
                        </a:rPr>
                        <a:t>(</a:t>
                      </a:r>
                      <a:r>
                        <a:rPr lang="en-US" sz="2400" dirty="0" smtClean="0">
                          <a:latin typeface="+mn-lt"/>
                          <a:ea typeface="Times New Roman"/>
                          <a:cs typeface="Arial" pitchFamily="34" charset="0"/>
                        </a:rPr>
                        <a:t>1.3)</a:t>
                      </a:r>
                      <a:endParaRPr lang="en-US" sz="2400" dirty="0">
                        <a:latin typeface="+mn-lt"/>
                        <a:ea typeface="Times New Roman"/>
                        <a:cs typeface="Arial" pitchFamily="34" charset="0"/>
                      </a:endParaRPr>
                    </a:p>
                  </a:txBody>
                  <a:tcPr marL="68580" marR="68580"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dirty="0">
                          <a:latin typeface="+mn-lt"/>
                          <a:ea typeface="Times New Roman"/>
                          <a:cs typeface="Arial" pitchFamily="34" charset="0"/>
                        </a:rPr>
                        <a:t>ASI Alcohol Composite</a:t>
                      </a:r>
                    </a:p>
                  </a:txBody>
                  <a:tcPr marL="68580" marR="68580"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a:latin typeface="+mn-lt"/>
                          <a:ea typeface="Times New Roman"/>
                          <a:cs typeface="Arial" pitchFamily="34" charset="0"/>
                        </a:rPr>
                        <a:t>0.04 (</a:t>
                      </a:r>
                      <a:r>
                        <a:rPr lang="en-US" sz="2400" dirty="0" smtClean="0">
                          <a:latin typeface="+mn-lt"/>
                          <a:ea typeface="Times New Roman"/>
                          <a:cs typeface="Arial" pitchFamily="34" charset="0"/>
                        </a:rPr>
                        <a:t>0.1)</a:t>
                      </a:r>
                      <a:endParaRPr lang="en-US" sz="24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a:latin typeface="+mn-lt"/>
                          <a:ea typeface="Times New Roman"/>
                          <a:cs typeface="Arial" pitchFamily="34" charset="0"/>
                        </a:rPr>
                        <a:t>0.05 (</a:t>
                      </a:r>
                      <a:r>
                        <a:rPr lang="en-US" sz="2400" dirty="0" smtClean="0">
                          <a:latin typeface="+mn-lt"/>
                          <a:ea typeface="Times New Roman"/>
                          <a:cs typeface="Arial" pitchFamily="34" charset="0"/>
                        </a:rPr>
                        <a:t>0.1)</a:t>
                      </a:r>
                      <a:endParaRPr lang="en-US" sz="24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dirty="0">
                          <a:latin typeface="+mn-lt"/>
                          <a:ea typeface="Times New Roman"/>
                          <a:cs typeface="Arial" pitchFamily="34" charset="0"/>
                        </a:rPr>
                        <a:t>ASI Drug Composite</a:t>
                      </a:r>
                    </a:p>
                  </a:txBody>
                  <a:tcPr marL="68580" marR="68580"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a:latin typeface="+mn-lt"/>
                          <a:ea typeface="Times New Roman"/>
                          <a:cs typeface="Arial" pitchFamily="34" charset="0"/>
                        </a:rPr>
                        <a:t>0.33 (</a:t>
                      </a:r>
                      <a:r>
                        <a:rPr lang="en-US" sz="2400" dirty="0" smtClean="0">
                          <a:latin typeface="+mn-lt"/>
                          <a:ea typeface="Times New Roman"/>
                          <a:cs typeface="Arial" pitchFamily="34" charset="0"/>
                        </a:rPr>
                        <a:t>0.1)</a:t>
                      </a:r>
                      <a:endParaRPr lang="en-US" sz="24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a:latin typeface="+mn-lt"/>
                          <a:ea typeface="Times New Roman"/>
                          <a:cs typeface="Arial" pitchFamily="34" charset="0"/>
                        </a:rPr>
                        <a:t>0.34 (</a:t>
                      </a:r>
                      <a:r>
                        <a:rPr lang="en-US" sz="2400" dirty="0" smtClean="0">
                          <a:latin typeface="+mn-lt"/>
                          <a:ea typeface="Times New Roman"/>
                          <a:cs typeface="Arial" pitchFamily="34" charset="0"/>
                        </a:rPr>
                        <a:t>0.1)</a:t>
                      </a:r>
                      <a:endParaRPr lang="en-US" sz="24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dirty="0">
                          <a:latin typeface="+mn-lt"/>
                          <a:ea typeface="Times New Roman"/>
                          <a:cs typeface="Arial" pitchFamily="34" charset="0"/>
                        </a:rPr>
                        <a:t>Ever used heroin</a:t>
                      </a:r>
                    </a:p>
                  </a:txBody>
                  <a:tcPr marL="68580" marR="68580"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smtClean="0">
                          <a:latin typeface="+mn-lt"/>
                          <a:ea typeface="Times New Roman"/>
                          <a:cs typeface="Arial" pitchFamily="34" charset="0"/>
                        </a:rPr>
                        <a:t>20.1%</a:t>
                      </a:r>
                      <a:endParaRPr lang="en-US" sz="24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smtClean="0">
                          <a:latin typeface="+mn-lt"/>
                          <a:ea typeface="Times New Roman"/>
                          <a:cs typeface="Arial" pitchFamily="34" charset="0"/>
                        </a:rPr>
                        <a:t>25.1%</a:t>
                      </a:r>
                      <a:endParaRPr lang="en-US" sz="2400" dirty="0">
                        <a:latin typeface="+mn-lt"/>
                        <a:ea typeface="Times New Roman"/>
                        <a:cs typeface="Arial"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457200">
                <a:tc>
                  <a:txBody>
                    <a:bodyPr/>
                    <a:lstStyle/>
                    <a:p>
                      <a:pPr marL="0" marR="0" algn="l">
                        <a:spcBef>
                          <a:spcPts val="0"/>
                        </a:spcBef>
                        <a:spcAft>
                          <a:spcPts val="0"/>
                        </a:spcAft>
                      </a:pPr>
                      <a:r>
                        <a:rPr lang="en-US" sz="2400" dirty="0">
                          <a:latin typeface="+mn-lt"/>
                          <a:ea typeface="Times New Roman"/>
                          <a:cs typeface="Arial" pitchFamily="34" charset="0"/>
                        </a:rPr>
                        <a:t>Ever in </a:t>
                      </a:r>
                      <a:r>
                        <a:rPr lang="en-US" sz="2400" dirty="0" smtClean="0">
                          <a:latin typeface="+mn-lt"/>
                          <a:ea typeface="Times New Roman"/>
                          <a:cs typeface="Arial" pitchFamily="34" charset="0"/>
                        </a:rPr>
                        <a:t>opioid</a:t>
                      </a:r>
                      <a:r>
                        <a:rPr lang="en-US" sz="2400" baseline="0" dirty="0" smtClean="0">
                          <a:latin typeface="+mn-lt"/>
                          <a:ea typeface="Times New Roman"/>
                          <a:cs typeface="Arial" pitchFamily="34" charset="0"/>
                        </a:rPr>
                        <a:t> </a:t>
                      </a:r>
                      <a:r>
                        <a:rPr lang="en-US" sz="2400" dirty="0" smtClean="0">
                          <a:latin typeface="+mn-lt"/>
                          <a:ea typeface="Times New Roman"/>
                          <a:cs typeface="Arial" pitchFamily="34" charset="0"/>
                        </a:rPr>
                        <a:t>SUD treatment</a:t>
                      </a:r>
                      <a:endParaRPr lang="en-US" sz="2400" dirty="0">
                        <a:latin typeface="+mn-lt"/>
                        <a:ea typeface="Times New Roman"/>
                        <a:cs typeface="Arial" pitchFamily="34" charset="0"/>
                      </a:endParaRPr>
                    </a:p>
                  </a:txBody>
                  <a:tcPr marL="68580" marR="68580" marT="9525" marB="0" anchor="ctr">
                    <a:lnL w="19050" cap="flat" cmpd="sng" algn="ctr">
                      <a:no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smtClean="0">
                          <a:latin typeface="+mn-lt"/>
                          <a:ea typeface="Times New Roman"/>
                          <a:cs typeface="Arial" pitchFamily="34" charset="0"/>
                        </a:rPr>
                        <a:t>29.9%</a:t>
                      </a:r>
                      <a:endParaRPr lang="en-US" sz="2400" dirty="0">
                        <a:latin typeface="+mn-lt"/>
                        <a:ea typeface="Times New Roman"/>
                        <a:cs typeface="Arial" pitchFamily="34" charset="0"/>
                      </a:endParaRPr>
                    </a:p>
                  </a:txBody>
                  <a:tcPr marL="68580" marR="68580" marT="9525" marB="0" anchor="ct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dirty="0" smtClean="0">
                          <a:latin typeface="+mn-lt"/>
                          <a:ea typeface="Times New Roman"/>
                          <a:cs typeface="Arial" pitchFamily="34" charset="0"/>
                        </a:rPr>
                        <a:t>33.8%</a:t>
                      </a:r>
                      <a:endParaRPr lang="en-US" sz="2400" dirty="0">
                        <a:latin typeface="+mn-lt"/>
                        <a:ea typeface="Times New Roman"/>
                        <a:cs typeface="Arial" pitchFamily="34" charset="0"/>
                      </a:endParaRPr>
                    </a:p>
                  </a:txBody>
                  <a:tcPr marL="68580" marR="68580" marT="9525" marB="0" anchor="ct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Slide Number Placeholder 6"/>
          <p:cNvSpPr>
            <a:spLocks noGrp="1"/>
          </p:cNvSpPr>
          <p:nvPr>
            <p:ph type="sldNum" sz="quarter" idx="12"/>
          </p:nvPr>
        </p:nvSpPr>
        <p:spPr>
          <a:xfrm>
            <a:off x="6553200" y="6248400"/>
            <a:ext cx="2133600" cy="365125"/>
          </a:xfrm>
        </p:spPr>
        <p:txBody>
          <a:bodyPr/>
          <a:lstStyle/>
          <a:p>
            <a:pPr>
              <a:defRPr/>
            </a:pPr>
            <a:fld id="{ABFEB759-26AE-42C0-BBE5-34B8868B096E}" type="slidenum">
              <a:rPr lang="en-US" smtClean="0"/>
              <a:pPr>
                <a:defRPr/>
              </a:pPr>
              <a:t>49</a:t>
            </a:fld>
            <a:endParaRPr lang="en-US" dirty="0"/>
          </a:p>
        </p:txBody>
      </p:sp>
    </p:spTree>
    <p:extLst>
      <p:ext uri="{BB962C8B-B14F-4D97-AF65-F5344CB8AC3E}">
        <p14:creationId xmlns:p14="http://schemas.microsoft.com/office/powerpoint/2010/main" xmlns="" val="256863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3" name="Rectangle 5"/>
          <p:cNvSpPr>
            <a:spLocks noGrp="1" noChangeArrowheads="1"/>
          </p:cNvSpPr>
          <p:nvPr>
            <p:ph type="title"/>
          </p:nvPr>
        </p:nvSpPr>
        <p:spPr/>
        <p:txBody>
          <a:bodyPr>
            <a:noAutofit/>
          </a:bodyPr>
          <a:lstStyle/>
          <a:p>
            <a:r>
              <a:rPr lang="en-US" sz="4000" dirty="0" smtClean="0"/>
              <a:t>Physical pain is a common complaint</a:t>
            </a:r>
            <a:endParaRPr lang="en-US" sz="4000" dirty="0"/>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xmlns="" val="18991437"/>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165895" name="Text Box 7"/>
          <p:cNvSpPr txBox="1">
            <a:spLocks noChangeArrowheads="1"/>
          </p:cNvSpPr>
          <p:nvPr/>
        </p:nvSpPr>
        <p:spPr bwMode="auto">
          <a:xfrm>
            <a:off x="838200" y="6324600"/>
            <a:ext cx="2362200" cy="338554"/>
          </a:xfrm>
          <a:prstGeom prst="rect">
            <a:avLst/>
          </a:prstGeom>
          <a:noFill/>
          <a:ln w="9525">
            <a:noFill/>
            <a:miter lim="800000"/>
            <a:headEnd/>
            <a:tailEnd/>
          </a:ln>
          <a:effectLst/>
        </p:spPr>
        <p:txBody>
          <a:bodyPr>
            <a:spAutoFit/>
          </a:bodyPr>
          <a:lstStyle/>
          <a:p>
            <a:pPr>
              <a:spcBef>
                <a:spcPct val="50000"/>
              </a:spcBef>
            </a:pPr>
            <a:r>
              <a:rPr lang="en-US" sz="1600" dirty="0"/>
              <a:t>Potter et al., </a:t>
            </a:r>
            <a:r>
              <a:rPr lang="en-US" sz="1600" dirty="0" smtClean="0"/>
              <a:t>2008</a:t>
            </a:r>
            <a:endParaRPr lang="en-US" sz="1600" dirty="0"/>
          </a:p>
        </p:txBody>
      </p:sp>
      <p:sp>
        <p:nvSpPr>
          <p:cNvPr id="5"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5</a:t>
            </a:fld>
            <a:endParaRPr lang="en-US" sz="1400" dirty="0"/>
          </a:p>
        </p:txBody>
      </p:sp>
    </p:spTree>
    <p:extLst>
      <p:ext uri="{BB962C8B-B14F-4D97-AF65-F5344CB8AC3E}">
        <p14:creationId xmlns:p14="http://schemas.microsoft.com/office/powerpoint/2010/main" xmlns="" val="2815444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228600"/>
            <a:ext cx="8382000" cy="914400"/>
          </a:xfrm>
        </p:spPr>
        <p:txBody>
          <a:bodyPr>
            <a:normAutofit/>
          </a:bodyPr>
          <a:lstStyle/>
          <a:p>
            <a:r>
              <a:rPr lang="en-US" sz="4000" dirty="0" smtClean="0"/>
              <a:t>Chronic pain participants (n=274)</a:t>
            </a:r>
            <a:endParaRPr lang="en-US" dirty="0" smtClean="0"/>
          </a:p>
        </p:txBody>
      </p:sp>
      <p:graphicFrame>
        <p:nvGraphicFramePr>
          <p:cNvPr id="8" name="Group 97"/>
          <p:cNvGraphicFramePr>
            <a:graphicFrameLocks/>
          </p:cNvGraphicFramePr>
          <p:nvPr/>
        </p:nvGraphicFramePr>
        <p:xfrm>
          <a:off x="762000" y="1828800"/>
          <a:ext cx="7639482" cy="3200400"/>
        </p:xfrm>
        <a:graphic>
          <a:graphicData uri="http://schemas.openxmlformats.org/drawingml/2006/table">
            <a:tbl>
              <a:tblPr firstRow="1"/>
              <a:tblGrid>
                <a:gridCol w="3638868"/>
                <a:gridCol w="1884680"/>
                <a:gridCol w="2115934"/>
              </a:tblGrid>
              <a:tr h="365760">
                <a:tc>
                  <a:txBody>
                    <a:bodyPr/>
                    <a:lstStyle/>
                    <a:p>
                      <a:pPr algn="ctr"/>
                      <a:endParaRPr lang="en-US" sz="2400" b="1" dirty="0" smtClean="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M (SD) or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algn="l"/>
                      <a:r>
                        <a:rPr lang="en-US" sz="2400" b="1" dirty="0" smtClean="0">
                          <a:solidFill>
                            <a:schemeClr val="tx2"/>
                          </a:solidFill>
                          <a:latin typeface="+mn-lt"/>
                          <a:cs typeface="Arial" pitchFamily="34" charset="0"/>
                        </a:rPr>
                        <a:t>Pain severity (0-10)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lang="en-US" sz="2400" b="0" dirty="0" smtClean="0">
                          <a:latin typeface="+mn-lt"/>
                          <a:cs typeface="Arial" pitchFamily="34" charset="0"/>
                        </a:rPr>
                        <a:t>4.4 (2.17)</a:t>
                      </a: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sz="2400" b="1" dirty="0" smtClean="0">
                          <a:solidFill>
                            <a:schemeClr val="tx2"/>
                          </a:solidFill>
                          <a:latin typeface="+mn-lt"/>
                          <a:cs typeface="Arial" pitchFamily="34" charset="0"/>
                        </a:rPr>
                        <a:t>Pain interference (0-10)</a:t>
                      </a:r>
                      <a:endParaRPr kumimoji="0" lang="en-US" sz="2400" b="1" i="0" u="none" strike="noStrike" cap="none" normalizeH="0" baseline="0" dirty="0" smtClean="0">
                        <a:ln>
                          <a:noFill/>
                        </a:ln>
                        <a:solidFill>
                          <a:schemeClr val="tx2"/>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lang="en-US" sz="2400" b="0" dirty="0" smtClean="0">
                          <a:latin typeface="+mn-lt"/>
                          <a:cs typeface="Arial" pitchFamily="34" charset="0"/>
                        </a:rPr>
                        <a:t>4.2 (2.67)</a:t>
                      </a: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cs typeface="Arial" pitchFamily="34" charset="0"/>
                        </a:rPr>
                        <a:t>Course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sz="2400" b="0" dirty="0" smtClean="0">
                          <a:effectLst/>
                          <a:latin typeface="+mn-lt"/>
                          <a:cs typeface="Arial" pitchFamily="34" charset="0"/>
                        </a:rPr>
                        <a:t>Constant</a:t>
                      </a: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lvl="1" algn="ctr" defTabSz="914400">
                        <a:spcBef>
                          <a:spcPts val="0"/>
                        </a:spcBef>
                      </a:pPr>
                      <a:r>
                        <a:rPr kumimoji="0" lang="en-US" sz="2400" b="0" i="0" u="none" strike="noStrike" kern="1200" cap="none" spc="0" normalizeH="0" baseline="0" noProof="0" dirty="0" smtClean="0">
                          <a:ln>
                            <a:noFill/>
                          </a:ln>
                          <a:solidFill>
                            <a:prstClr val="black"/>
                          </a:solidFill>
                          <a:effectLst/>
                          <a:uLnTx/>
                          <a:uFillTx/>
                          <a:latin typeface="+mn-lt"/>
                          <a:ea typeface="+mn-ea"/>
                          <a:cs typeface="Arial" pitchFamily="34" charset="0"/>
                        </a:rPr>
                        <a:t>43.1%</a:t>
                      </a:r>
                      <a:endParaRPr lang="en-US" sz="2400" b="0" dirty="0" smtClean="0">
                        <a:latin typeface="+mn-lt"/>
                        <a:cs typeface="Arial" pitchFamily="34" charset="0"/>
                      </a:endParaRPr>
                    </a:p>
                  </a:txBody>
                  <a:tcPr marL="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60">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0" i="0" u="none" strike="noStrike" cap="none" normalizeH="0" baseline="0" dirty="0" smtClean="0">
                          <a:ln>
                            <a:noFill/>
                          </a:ln>
                          <a:solidFill>
                            <a:schemeClr val="tx1"/>
                          </a:solidFill>
                          <a:effectLst/>
                          <a:latin typeface="+mn-lt"/>
                          <a:cs typeface="Arial" pitchFamily="34" charset="0"/>
                        </a:rPr>
                        <a:t>Intermittent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defTabSz="914400">
                        <a:spcBef>
                          <a:spcPts val="0"/>
                        </a:spcBef>
                        <a:spcAft>
                          <a:spcPts val="0"/>
                        </a:spcAft>
                      </a:pPr>
                      <a:r>
                        <a:rPr lang="en-US" sz="2400" b="0" dirty="0" smtClean="0">
                          <a:latin typeface="+mn-lt"/>
                          <a:cs typeface="Arial" pitchFamily="34" charset="0"/>
                        </a:rPr>
                        <a:t>54.7%</a:t>
                      </a:r>
                      <a:endParaRPr lang="en-US" sz="2400" b="0" dirty="0">
                        <a:latin typeface="+mn-lt"/>
                        <a:ea typeface="Times New Roman"/>
                        <a:cs typeface="Arial" pitchFamily="34" charset="0"/>
                      </a:endParaRPr>
                    </a:p>
                  </a:txBody>
                  <a:tcPr marL="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cs typeface="Arial" pitchFamily="34" charset="0"/>
                        </a:rPr>
                        <a:t>Duration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sz="2400" b="0" dirty="0" smtClean="0">
                          <a:effectLst/>
                          <a:latin typeface="+mn-lt"/>
                          <a:cs typeface="Arial" pitchFamily="34" charset="0"/>
                        </a:rPr>
                        <a:t>&gt; 1 year</a:t>
                      </a:r>
                      <a:endParaRPr kumimoji="0" lang="en-US" sz="2400" b="0" i="0" u="none"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lvl="1" algn="ctr" defTabSz="914400">
                        <a:spcBef>
                          <a:spcPts val="0"/>
                        </a:spcBef>
                      </a:pPr>
                      <a:r>
                        <a:rPr lang="en-US" sz="2400" b="0" dirty="0" smtClean="0">
                          <a:latin typeface="+mn-lt"/>
                          <a:cs typeface="Arial" pitchFamily="34" charset="0"/>
                        </a:rPr>
                        <a:t>81.4%</a:t>
                      </a:r>
                    </a:p>
                  </a:txBody>
                  <a:tcPr marL="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60">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0" i="0" u="sng" strike="noStrike" cap="none" normalizeH="0" baseline="0" dirty="0" smtClean="0">
                          <a:ln>
                            <a:noFill/>
                          </a:ln>
                          <a:solidFill>
                            <a:schemeClr val="tx1"/>
                          </a:solidFill>
                          <a:effectLst/>
                          <a:latin typeface="+mn-lt"/>
                          <a:cs typeface="Arial" pitchFamily="34" charset="0"/>
                        </a:rPr>
                        <a:t>&gt;</a:t>
                      </a:r>
                      <a:r>
                        <a:rPr kumimoji="0" lang="en-US" sz="2400" b="0" i="0" u="none" strike="noStrike" cap="none" normalizeH="0" baseline="0" dirty="0" smtClean="0">
                          <a:ln>
                            <a:noFill/>
                          </a:ln>
                          <a:solidFill>
                            <a:schemeClr val="tx1"/>
                          </a:solidFill>
                          <a:effectLst/>
                          <a:latin typeface="+mn-lt"/>
                          <a:cs typeface="Arial" pitchFamily="34" charset="0"/>
                        </a:rPr>
                        <a:t> four years</a:t>
                      </a:r>
                      <a:endParaRPr kumimoji="0" lang="en-US" sz="2400" b="0" i="0" u="sng" strike="noStrike" cap="none" normalizeH="0" baseline="0" dirty="0" smtClean="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defTabSz="914400">
                        <a:spcBef>
                          <a:spcPts val="0"/>
                        </a:spcBef>
                        <a:spcAft>
                          <a:spcPts val="0"/>
                        </a:spcAft>
                      </a:pPr>
                      <a:r>
                        <a:rPr lang="en-US" sz="2400" b="0" dirty="0" smtClean="0">
                          <a:latin typeface="+mn-lt"/>
                          <a:cs typeface="Arial" pitchFamily="34" charset="0"/>
                        </a:rPr>
                        <a:t>54.7%</a:t>
                      </a:r>
                      <a:endParaRPr lang="en-US" sz="2400" b="0" dirty="0">
                        <a:latin typeface="+mn-lt"/>
                        <a:ea typeface="Times New Roma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6"/>
          <p:cNvSpPr>
            <a:spLocks noGrp="1"/>
          </p:cNvSpPr>
          <p:nvPr>
            <p:ph type="sldNum" sz="quarter" idx="12"/>
          </p:nvPr>
        </p:nvSpPr>
        <p:spPr>
          <a:xfrm>
            <a:off x="6553200" y="6248400"/>
            <a:ext cx="2133600" cy="365125"/>
          </a:xfrm>
        </p:spPr>
        <p:txBody>
          <a:bodyPr/>
          <a:lstStyle/>
          <a:p>
            <a:pPr>
              <a:defRPr/>
            </a:pPr>
            <a:fld id="{ABFEB759-26AE-42C0-BBE5-34B8868B096E}" type="slidenum">
              <a:rPr lang="en-US" smtClean="0"/>
              <a:pPr>
                <a:defRPr/>
              </a:pPr>
              <a:t>50</a:t>
            </a:fld>
            <a:endParaRPr lang="en-US" dirty="0"/>
          </a:p>
        </p:txBody>
      </p:sp>
    </p:spTree>
    <p:extLst>
      <p:ext uri="{BB962C8B-B14F-4D97-AF65-F5344CB8AC3E}">
        <p14:creationId xmlns:p14="http://schemas.microsoft.com/office/powerpoint/2010/main" xmlns="" val="2084650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1" hangingPunct="1"/>
            <a:r>
              <a:rPr lang="en-US" dirty="0" smtClean="0"/>
              <a:t>Chronic pain location</a:t>
            </a:r>
            <a:endParaRPr lang="en-US" sz="4800" dirty="0" smtClean="0"/>
          </a:p>
        </p:txBody>
      </p:sp>
      <p:sp>
        <p:nvSpPr>
          <p:cNvPr id="4" name="Slide Number Placeholder 3"/>
          <p:cNvSpPr>
            <a:spLocks noGrp="1"/>
          </p:cNvSpPr>
          <p:nvPr>
            <p:ph type="sldNum" sz="quarter" idx="12"/>
          </p:nvPr>
        </p:nvSpPr>
        <p:spPr/>
        <p:txBody>
          <a:bodyPr/>
          <a:lstStyle/>
          <a:p>
            <a:fld id="{24F8BA3A-A396-4B04-9D1C-80890BD4D666}" type="slidenum">
              <a:rPr lang="en-US" smtClean="0"/>
              <a:pPr/>
              <a:t>51</a:t>
            </a:fld>
            <a:endParaRPr lang="en-US"/>
          </a:p>
        </p:txBody>
      </p:sp>
      <p:graphicFrame>
        <p:nvGraphicFramePr>
          <p:cNvPr id="8" name="Group 97"/>
          <p:cNvGraphicFramePr>
            <a:graphicFrameLocks/>
          </p:cNvGraphicFramePr>
          <p:nvPr>
            <p:extLst>
              <p:ext uri="{D42A27DB-BD31-4B8C-83A1-F6EECF244321}">
                <p14:modId xmlns:p14="http://schemas.microsoft.com/office/powerpoint/2010/main" xmlns="" val="4169921186"/>
              </p:ext>
            </p:extLst>
          </p:nvPr>
        </p:nvGraphicFramePr>
        <p:xfrm>
          <a:off x="1447800" y="1524000"/>
          <a:ext cx="6127864" cy="4343400"/>
        </p:xfrm>
        <a:graphic>
          <a:graphicData uri="http://schemas.openxmlformats.org/drawingml/2006/table">
            <a:tbl>
              <a:tblPr firstRow="1"/>
              <a:tblGrid>
                <a:gridCol w="3929936"/>
                <a:gridCol w="2197928"/>
              </a:tblGrid>
              <a:tr h="542925">
                <a:tc>
                  <a:txBody>
                    <a:bodyPr/>
                    <a:lstStyle/>
                    <a:p>
                      <a:pPr algn="l"/>
                      <a:r>
                        <a:rPr lang="en-US" sz="2800" b="0" dirty="0" smtClean="0">
                          <a:solidFill>
                            <a:srgbClr val="000000"/>
                          </a:solidFill>
                          <a:latin typeface="+mn-lt"/>
                          <a:cs typeface="Arial" pitchFamily="34" charset="0"/>
                        </a:rPr>
                        <a:t>Head/face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latin typeface="+mn-lt"/>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00000"/>
                          </a:solidFill>
                          <a:effectLst/>
                          <a:latin typeface="+mn-lt"/>
                          <a:cs typeface="Arial" pitchFamily="34" charset="0"/>
                        </a:rPr>
                        <a:t>Chest/abdomen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latin typeface="+mn-lt"/>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00000"/>
                          </a:solidFill>
                          <a:effectLst/>
                          <a:latin typeface="+mn-lt"/>
                          <a:cs typeface="Arial" pitchFamily="34" charset="0"/>
                        </a:rPr>
                        <a:t>Upper extremities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latin typeface="+mn-lt"/>
                        </a:rPr>
                        <a:t>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00000"/>
                          </a:solidFill>
                          <a:effectLst/>
                          <a:latin typeface="+mn-lt"/>
                          <a:cs typeface="Arial" pitchFamily="34" charset="0"/>
                        </a:rPr>
                        <a:t>Cervical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latin typeface="+mn-lt"/>
                        </a:rPr>
                        <a:t>27.0%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00000"/>
                          </a:solidFill>
                          <a:effectLst/>
                          <a:latin typeface="+mn-lt"/>
                          <a:cs typeface="Arial" pitchFamily="34" charset="0"/>
                        </a:rPr>
                        <a:t>Thoracic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latin typeface="+mn-lt"/>
                        </a:rPr>
                        <a:t>26.3%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000000"/>
                          </a:solidFill>
                          <a:effectLst/>
                          <a:latin typeface="+mn-lt"/>
                          <a:cs typeface="Arial" pitchFamily="34" charset="0"/>
                        </a:rPr>
                        <a:t>Lumbar/sacral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1" i="0" u="none" strike="noStrike" dirty="0">
                          <a:latin typeface="+mn-lt"/>
                        </a:rPr>
                        <a:t>65.0%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00000"/>
                          </a:solidFill>
                          <a:effectLst/>
                          <a:latin typeface="+mn-lt"/>
                          <a:cs typeface="Arial" pitchFamily="34" charset="0"/>
                        </a:rPr>
                        <a:t>Lower extremities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latin typeface="+mn-lt"/>
                        </a:rPr>
                        <a:t>52.9%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000000"/>
                          </a:solidFill>
                          <a:effectLst/>
                          <a:latin typeface="+mn-lt"/>
                          <a:cs typeface="Arial" pitchFamily="34" charset="0"/>
                        </a:rPr>
                        <a:t>Multiple spinal areas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latin typeface="+mn-lt"/>
                        </a:rPr>
                        <a:t>36.1%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461945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Footer Placeholder 3"/>
          <p:cNvSpPr txBox="1">
            <a:spLocks noGrp="1"/>
          </p:cNvSpPr>
          <p:nvPr/>
        </p:nvSpPr>
        <p:spPr bwMode="auto">
          <a:xfrm>
            <a:off x="1981200" y="6248400"/>
            <a:ext cx="5181600" cy="533400"/>
          </a:xfrm>
          <a:prstGeom prst="rect">
            <a:avLst/>
          </a:prstGeom>
          <a:noFill/>
          <a:ln w="9525">
            <a:noFill/>
            <a:miter lim="800000"/>
            <a:headEnd/>
            <a:tailEnd/>
          </a:ln>
        </p:spPr>
        <p:txBody>
          <a:bodyPr anchor="b"/>
          <a:lstStyle/>
          <a:p>
            <a:endParaRPr lang="en-US" altLang="en-US" sz="1400" b="1">
              <a:solidFill>
                <a:srgbClr val="E55302"/>
              </a:solidFill>
            </a:endParaRPr>
          </a:p>
        </p:txBody>
      </p:sp>
      <p:sp>
        <p:nvSpPr>
          <p:cNvPr id="1177605" name="Title 1"/>
          <p:cNvSpPr>
            <a:spLocks/>
          </p:cNvSpPr>
          <p:nvPr/>
        </p:nvSpPr>
        <p:spPr bwMode="auto">
          <a:xfrm>
            <a:off x="228600" y="304800"/>
            <a:ext cx="8686800" cy="762000"/>
          </a:xfrm>
          <a:prstGeom prst="rect">
            <a:avLst/>
          </a:prstGeom>
          <a:noFill/>
          <a:ln w="9525">
            <a:noFill/>
            <a:miter lim="800000"/>
            <a:headEnd/>
            <a:tailEnd/>
          </a:ln>
        </p:spPr>
        <p:txBody>
          <a:bodyPr/>
          <a:lstStyle/>
          <a:p>
            <a:pPr>
              <a:spcBef>
                <a:spcPct val="0"/>
              </a:spcBef>
              <a:defRPr/>
            </a:pPr>
            <a:r>
              <a:rPr lang="en-US" sz="3600" dirty="0" smtClean="0">
                <a:solidFill>
                  <a:srgbClr val="1C474B"/>
                </a:solidFill>
                <a:effectLst>
                  <a:outerShdw blurRad="38100" dist="38100" dir="2700000" algn="tl">
                    <a:srgbClr val="000000">
                      <a:alpha val="43137"/>
                    </a:srgbClr>
                  </a:outerShdw>
                </a:effectLst>
                <a:latin typeface="+mj-lt"/>
                <a:ea typeface="+mj-ea"/>
                <a:cs typeface="+mj-cs"/>
              </a:rPr>
              <a:t>Primary Reason </a:t>
            </a:r>
            <a:r>
              <a:rPr lang="en-US" sz="3600" dirty="0">
                <a:solidFill>
                  <a:srgbClr val="1C474B"/>
                </a:solidFill>
                <a:effectLst>
                  <a:outerShdw blurRad="38100" dist="38100" dir="2700000" algn="tl">
                    <a:srgbClr val="000000">
                      <a:alpha val="43137"/>
                    </a:srgbClr>
                  </a:outerShdw>
                </a:effectLst>
                <a:latin typeface="+mj-lt"/>
                <a:ea typeface="+mj-ea"/>
                <a:cs typeface="+mj-cs"/>
              </a:rPr>
              <a:t>for Use: Past and Present</a:t>
            </a:r>
          </a:p>
        </p:txBody>
      </p:sp>
      <p:sp>
        <p:nvSpPr>
          <p:cNvPr id="5" name="Slide Number Placeholder 4"/>
          <p:cNvSpPr>
            <a:spLocks noGrp="1"/>
          </p:cNvSpPr>
          <p:nvPr>
            <p:ph type="sldNum" sz="quarter" idx="12"/>
          </p:nvPr>
        </p:nvSpPr>
        <p:spPr/>
        <p:txBody>
          <a:bodyPr/>
          <a:lstStyle/>
          <a:p>
            <a:fld id="{24F8BA3A-A396-4B04-9D1C-80890BD4D666}" type="slidenum">
              <a:rPr lang="en-US" smtClean="0"/>
              <a:pPr/>
              <a:t>52</a:t>
            </a:fld>
            <a:endParaRPr lang="en-US" dirty="0"/>
          </a:p>
        </p:txBody>
      </p:sp>
      <p:graphicFrame>
        <p:nvGraphicFramePr>
          <p:cNvPr id="7" name="Table 6"/>
          <p:cNvGraphicFramePr>
            <a:graphicFrameLocks noGrp="1"/>
          </p:cNvGraphicFramePr>
          <p:nvPr/>
        </p:nvGraphicFramePr>
        <p:xfrm>
          <a:off x="609600" y="1371599"/>
          <a:ext cx="7772400" cy="4069081"/>
        </p:xfrm>
        <a:graphic>
          <a:graphicData uri="http://schemas.openxmlformats.org/drawingml/2006/table">
            <a:tbl>
              <a:tblPr firstRow="1" bandRow="1">
                <a:tableStyleId>{5C22544A-7EE6-4342-B048-85BDC9FD1C3A}</a:tableStyleId>
              </a:tblPr>
              <a:tblGrid>
                <a:gridCol w="3886200"/>
                <a:gridCol w="3886200"/>
              </a:tblGrid>
              <a:tr h="71248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Major reason for </a:t>
                      </a:r>
                      <a:r>
                        <a:rPr lang="en-US" sz="2800" u="sng" dirty="0" smtClean="0"/>
                        <a:t>first use</a:t>
                      </a:r>
                      <a:r>
                        <a:rPr lang="en-US" sz="2800" dirty="0" smtClean="0"/>
                        <a:t> among CP patients</a:t>
                      </a:r>
                    </a:p>
                  </a:txBody>
                  <a:tcPr>
                    <a:solidFill>
                      <a:schemeClr val="accent2">
                        <a:lumMod val="75000"/>
                      </a:schemeClr>
                    </a:solidFill>
                  </a:tcPr>
                </a:tc>
                <a:tc hMerge="1">
                  <a:txBody>
                    <a:bodyPr/>
                    <a:lstStyle/>
                    <a:p>
                      <a:endParaRPr lang="en-US" dirty="0"/>
                    </a:p>
                  </a:txBody>
                  <a:tcPr/>
                </a:tc>
              </a:tr>
              <a:tr h="474990">
                <a:tc>
                  <a:txBody>
                    <a:bodyPr/>
                    <a:lstStyle/>
                    <a:p>
                      <a:pPr marL="225425" indent="-225425">
                        <a:buFont typeface="Arial" pitchFamily="34" charset="0"/>
                        <a:buChar char="•"/>
                      </a:pPr>
                      <a:r>
                        <a:rPr lang="en-US" sz="2400" dirty="0" smtClean="0"/>
                        <a:t>pain</a:t>
                      </a:r>
                      <a:endParaRPr lang="en-US" sz="2400" dirty="0"/>
                    </a:p>
                  </a:txBody>
                  <a:tcPr/>
                </a:tc>
                <a:tc>
                  <a:txBody>
                    <a:bodyPr/>
                    <a:lstStyle/>
                    <a:p>
                      <a:pPr algn="r"/>
                      <a:r>
                        <a:rPr lang="en-US" sz="2400" dirty="0" smtClean="0"/>
                        <a:t>83.2% </a:t>
                      </a:r>
                      <a:endParaRPr lang="en-US" sz="2400" dirty="0"/>
                    </a:p>
                  </a:txBody>
                  <a:tcPr/>
                </a:tc>
              </a:tr>
              <a:tr h="474990">
                <a:tc>
                  <a:txBody>
                    <a:bodyPr/>
                    <a:lstStyle/>
                    <a:p>
                      <a:pPr marL="227013" indent="-227013">
                        <a:buFont typeface="Arial" pitchFamily="34" charset="0"/>
                        <a:buChar char="•"/>
                      </a:pPr>
                      <a:r>
                        <a:rPr lang="en-US" sz="2400" dirty="0" smtClean="0"/>
                        <a:t>get high</a:t>
                      </a:r>
                      <a:endParaRPr lang="en-US" sz="2400" dirty="0"/>
                    </a:p>
                  </a:txBody>
                  <a:tcPr/>
                </a:tc>
                <a:tc>
                  <a:txBody>
                    <a:bodyPr/>
                    <a:lstStyle/>
                    <a:p>
                      <a:pPr algn="r"/>
                      <a:r>
                        <a:rPr lang="en-US" sz="2400" dirty="0" smtClean="0"/>
                        <a:t>13.1%</a:t>
                      </a:r>
                      <a:endParaRPr lang="en-US" sz="2400" dirty="0"/>
                    </a:p>
                  </a:txBody>
                  <a:tcPr/>
                </a:tc>
              </a:tr>
              <a:tr h="98164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lt1"/>
                          </a:solidFill>
                          <a:latin typeface="+mn-lt"/>
                          <a:ea typeface="+mn-ea"/>
                          <a:cs typeface="+mn-cs"/>
                        </a:rPr>
                        <a:t>Major reason for current use among CP patients </a:t>
                      </a:r>
                      <a:r>
                        <a:rPr lang="en-US" sz="2800" b="1" i="1" kern="1200" dirty="0" smtClean="0">
                          <a:solidFill>
                            <a:schemeClr val="lt1"/>
                          </a:solidFill>
                          <a:latin typeface="+mn-lt"/>
                          <a:ea typeface="+mn-ea"/>
                          <a:cs typeface="+mn-cs"/>
                        </a:rPr>
                        <a:t>whose first reason was pain</a:t>
                      </a:r>
                    </a:p>
                  </a:txBody>
                  <a:tcPr>
                    <a:solidFill>
                      <a:schemeClr val="accent2">
                        <a:lumMod val="75000"/>
                      </a:schemeClr>
                    </a:solidFill>
                  </a:tcPr>
                </a:tc>
                <a:tc hMerge="1">
                  <a:txBody>
                    <a:bodyPr/>
                    <a:lstStyle/>
                    <a:p>
                      <a:endParaRPr lang="en-US" dirty="0"/>
                    </a:p>
                  </a:txBody>
                  <a:tcPr/>
                </a:tc>
              </a:tr>
              <a:tr h="474990">
                <a:tc>
                  <a:txBody>
                    <a:bodyPr/>
                    <a:lstStyle/>
                    <a:p>
                      <a:pPr marL="225425" marR="0" indent="-2254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pain</a:t>
                      </a:r>
                      <a:endParaRPr lang="en-US" sz="2400" i="1"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t>22.6%</a:t>
                      </a:r>
                      <a:endParaRPr lang="en-US" sz="2400" i="1" dirty="0" smtClean="0"/>
                    </a:p>
                  </a:txBody>
                  <a:tcPr/>
                </a:tc>
              </a:tr>
              <a:tr h="474990">
                <a:tc>
                  <a:txBody>
                    <a:bodyPr/>
                    <a:lstStyle/>
                    <a:p>
                      <a:pPr marL="457200" marR="0" lvl="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 get high </a:t>
                      </a:r>
                      <a:endParaRPr lang="en-US" sz="2400" i="1"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t>13.9%</a:t>
                      </a:r>
                      <a:endParaRPr lang="en-US" sz="2400" i="1" dirty="0" smtClean="0"/>
                    </a:p>
                  </a:txBody>
                  <a:tcPr/>
                </a:tc>
              </a:tr>
              <a:tr h="474990">
                <a:tc>
                  <a:txBody>
                    <a:bodyPr/>
                    <a:lstStyle/>
                    <a:p>
                      <a:pPr marL="525463" marR="0" lvl="0" indent="-2889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avoid withdrawal</a:t>
                      </a:r>
                      <a:endParaRPr lang="en-US" sz="2400" i="1" dirty="0" smtClean="0"/>
                    </a:p>
                  </a:txBody>
                  <a:tcPr>
                    <a:lnB w="1270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t>56.5%</a:t>
                      </a:r>
                      <a:endParaRPr lang="en-US" sz="2400" i="1" dirty="0" smtClean="0"/>
                    </a:p>
                  </a:txBody>
                  <a:tcPr>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90355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76200"/>
            <a:ext cx="8686800" cy="914400"/>
          </a:xfrm>
        </p:spPr>
        <p:txBody>
          <a:bodyPr>
            <a:normAutofit/>
          </a:bodyPr>
          <a:lstStyle/>
          <a:p>
            <a:r>
              <a:rPr lang="en-US" sz="4000" dirty="0" smtClean="0"/>
              <a:t>Important Reasons for Using </a:t>
            </a:r>
            <a:r>
              <a:rPr lang="en-US" sz="4000" dirty="0" err="1" smtClean="0"/>
              <a:t>Opioids</a:t>
            </a:r>
            <a:endParaRPr lang="en-US" dirty="0" smtClean="0"/>
          </a:p>
        </p:txBody>
      </p:sp>
      <p:graphicFrame>
        <p:nvGraphicFramePr>
          <p:cNvPr id="8" name="Group 97"/>
          <p:cNvGraphicFramePr>
            <a:graphicFrameLocks/>
          </p:cNvGraphicFramePr>
          <p:nvPr>
            <p:extLst>
              <p:ext uri="{D42A27DB-BD31-4B8C-83A1-F6EECF244321}">
                <p14:modId xmlns:p14="http://schemas.microsoft.com/office/powerpoint/2010/main" xmlns="" val="4271935778"/>
              </p:ext>
            </p:extLst>
          </p:nvPr>
        </p:nvGraphicFramePr>
        <p:xfrm>
          <a:off x="685800" y="830264"/>
          <a:ext cx="7924800" cy="5875336"/>
        </p:xfrm>
        <a:graphic>
          <a:graphicData uri="http://schemas.openxmlformats.org/drawingml/2006/table">
            <a:tbl>
              <a:tblPr firstRow="1"/>
              <a:tblGrid>
                <a:gridCol w="4383932"/>
                <a:gridCol w="740376"/>
                <a:gridCol w="692833"/>
                <a:gridCol w="787919"/>
                <a:gridCol w="740376"/>
                <a:gridCol w="579364"/>
              </a:tblGrid>
              <a:tr h="425060">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pitchFamily="34" charset="0"/>
                          <a:cs typeface="Arial" pitchFamily="34" charset="0"/>
                        </a:rPr>
                        <a:t>PAST 6 MOS</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CP</a:t>
                      </a:r>
                    </a:p>
                  </a:txBody>
                  <a:tcPr marL="6664" marR="6664" marT="6664" marB="0"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cs typeface="Arial" pitchFamily="34" charset="0"/>
                        </a:rPr>
                        <a:t>No CP</a:t>
                      </a:r>
                    </a:p>
                  </a:txBody>
                  <a:tcPr marL="6664" marR="6664" marT="6664" marB="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5060">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Mean</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(SD)</a:t>
                      </a:r>
                    </a:p>
                  </a:txBody>
                  <a:tcPr marL="6664" marR="6664" marT="6664" marB="0"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Mean</a:t>
                      </a:r>
                    </a:p>
                  </a:txBody>
                  <a:tcPr marL="6664" marR="6664" marT="6664" marB="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(SD)</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Ill or in pain from wanting OAs </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(2.7)</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8.1</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(2.6)</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Non-withdrawal pain</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5.7</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(3.6)</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2.9</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Angry/frustrated with self</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3.8</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Felt bored</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(3.1)</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3.8</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Felt anxious</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4.9</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(3.3)</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5.2</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Saw OAs and had to give in</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4.8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(3.6)</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5.7</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(3.6)</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Felt sad</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3.8</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(3.3)</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Good mood and wanted to get high</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(3.4)</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5.0</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(3.4)</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Wanted to see what would happen</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1.1</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(2.3)</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1.3</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(2.3)</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Tempted out of the blue</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1.9</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(2.9)</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2.5</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(3.1)</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0.02</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Someone offered OAs </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3.5</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(3.6)</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4.6</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(3.7)</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Angry/frustrated due to relationship</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3.1</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3.4</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With others having a good time</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(3.3)</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4.1</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(3.6)</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304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Worried about a relationship</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2.9</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(3.4)</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3.3</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(3.4)</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Felt others were being critical</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2.0 </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(2.9)</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1.9</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313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Saw others using</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2.3 </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3.0</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(3.3)</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0.01</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921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187814614"/>
              </p:ext>
            </p:extLst>
          </p:nvPr>
        </p:nvGraphicFramePr>
        <p:xfrm>
          <a:off x="685800" y="1676400"/>
          <a:ext cx="8068301" cy="2014084"/>
        </p:xfrm>
        <a:graphic>
          <a:graphicData uri="http://schemas.openxmlformats.org/drawingml/2006/table">
            <a:tbl>
              <a:tblPr firstRow="1"/>
              <a:tblGrid>
                <a:gridCol w="4248778"/>
                <a:gridCol w="861053"/>
                <a:gridCol w="724528"/>
                <a:gridCol w="818224"/>
                <a:gridCol w="724528"/>
                <a:gridCol w="691190"/>
              </a:tblGrid>
              <a:tr h="533400">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2"/>
                          </a:solidFill>
                          <a:effectLst/>
                          <a:latin typeface="Arial" pitchFamily="34" charset="0"/>
                          <a:cs typeface="Arial" pitchFamily="34" charset="0"/>
                        </a:rPr>
                        <a:t>PAST 6 MOS</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itchFamily="34" charset="0"/>
                          <a:cs typeface="Arial" pitchFamily="34" charset="0"/>
                        </a:rPr>
                        <a:t>CP</a:t>
                      </a:r>
                    </a:p>
                  </a:txBody>
                  <a:tcPr marL="6664" marR="6664" marT="6664" marB="0"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itchFamily="34" charset="0"/>
                          <a:cs typeface="Arial" pitchFamily="34" charset="0"/>
                        </a:rPr>
                        <a:t>No CP</a:t>
                      </a:r>
                    </a:p>
                  </a:txBody>
                  <a:tcPr marL="6664" marR="6664" marT="6664" marB="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cs typeface="Arial" pitchFamily="34" charset="0"/>
                      </a:endParaRP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1000">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Mean</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(SD)</a:t>
                      </a:r>
                    </a:p>
                  </a:txBody>
                  <a:tcPr marL="6664" marR="6664" marT="6664" marB="0"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Mean</a:t>
                      </a:r>
                    </a:p>
                  </a:txBody>
                  <a:tcPr marL="6664" marR="6664" marT="6664" marB="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(SD)</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p</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84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Ill or in pain from wanting OAs </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7.8</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(2.7)</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8.1</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(2.6)</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ns</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4984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Non-withdrawal pain</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5.7</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(3.6)</a:t>
                      </a:r>
                    </a:p>
                  </a:txBody>
                  <a:tcPr marL="6664" marR="6664" marT="6664" marB="0" anchor="ctr" horzOverflow="overflow">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2.9</a:t>
                      </a:r>
                    </a:p>
                  </a:txBody>
                  <a:tcPr marL="6664" marR="6664" marT="6664" marB="0" anchor="ctr" horzOverflow="overflow">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(3.2)</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cs typeface="Arial" pitchFamily="34" charset="0"/>
                        </a:rPr>
                        <a:t>0.00</a:t>
                      </a:r>
                    </a:p>
                  </a:txBody>
                  <a:tcPr marL="6664" marR="6664" marT="6664"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5" name="Title 1"/>
          <p:cNvSpPr>
            <a:spLocks noGrp="1"/>
          </p:cNvSpPr>
          <p:nvPr>
            <p:ph type="title"/>
          </p:nvPr>
        </p:nvSpPr>
        <p:spPr/>
        <p:txBody>
          <a:bodyPr>
            <a:normAutofit/>
          </a:bodyPr>
          <a:lstStyle/>
          <a:p>
            <a:r>
              <a:rPr lang="en-US" sz="4000" dirty="0" smtClean="0"/>
              <a:t>Important Reasons for Using </a:t>
            </a:r>
            <a:r>
              <a:rPr lang="en-US" sz="4000" dirty="0" err="1" smtClean="0"/>
              <a:t>Opioids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28600"/>
            <a:ext cx="8229600" cy="914400"/>
          </a:xfrm>
        </p:spPr>
        <p:txBody>
          <a:bodyPr>
            <a:normAutofit/>
          </a:bodyPr>
          <a:lstStyle/>
          <a:p>
            <a:pPr>
              <a:defRPr/>
            </a:pPr>
            <a:r>
              <a:rPr lang="en-US" sz="4000" dirty="0" smtClean="0"/>
              <a:t>Chronic pain patients were…</a:t>
            </a:r>
          </a:p>
        </p:txBody>
      </p:sp>
      <p:sp>
        <p:nvSpPr>
          <p:cNvPr id="49155" name="Text Placeholder 6"/>
          <p:cNvSpPr>
            <a:spLocks noGrp="1"/>
          </p:cNvSpPr>
          <p:nvPr>
            <p:ph idx="1"/>
          </p:nvPr>
        </p:nvSpPr>
        <p:spPr>
          <a:xfrm>
            <a:off x="381000" y="1447801"/>
            <a:ext cx="8229600" cy="3048000"/>
          </a:xfrm>
        </p:spPr>
        <p:txBody>
          <a:bodyPr>
            <a:normAutofit/>
          </a:bodyPr>
          <a:lstStyle/>
          <a:p>
            <a:r>
              <a:rPr lang="en-US" dirty="0" smtClean="0"/>
              <a:t>No more likely to drop-out or terminate from Phase 1</a:t>
            </a:r>
          </a:p>
          <a:p>
            <a:r>
              <a:rPr lang="en-US" dirty="0" smtClean="0"/>
              <a:t>Equally likely to enter Phase 2</a:t>
            </a:r>
          </a:p>
          <a:p>
            <a:r>
              <a:rPr lang="en-US" dirty="0" smtClean="0"/>
              <a:t>No more likely to have SAE/AE</a:t>
            </a:r>
          </a:p>
        </p:txBody>
      </p:sp>
      <p:sp>
        <p:nvSpPr>
          <p:cNvPr id="7" name="Slide Number Placeholder 4"/>
          <p:cNvSpPr>
            <a:spLocks noGrp="1"/>
          </p:cNvSpPr>
          <p:nvPr>
            <p:ph type="sldNum" sz="quarter" idx="12"/>
          </p:nvPr>
        </p:nvSpPr>
        <p:spPr>
          <a:xfrm>
            <a:off x="6705600" y="6248400"/>
            <a:ext cx="2133600" cy="365125"/>
          </a:xfrm>
        </p:spPr>
        <p:txBody>
          <a:bodyPr/>
          <a:lstStyle/>
          <a:p>
            <a:fld id="{24F8BA3A-A396-4B04-9D1C-80890BD4D666}" type="slidenum">
              <a:rPr lang="en-US" smtClean="0"/>
              <a:pPr/>
              <a:t>55</a:t>
            </a:fld>
            <a:endParaRPr lang="en-US" dirty="0"/>
          </a:p>
        </p:txBody>
      </p:sp>
    </p:spTree>
    <p:extLst>
      <p:ext uri="{BB962C8B-B14F-4D97-AF65-F5344CB8AC3E}">
        <p14:creationId xmlns:p14="http://schemas.microsoft.com/office/powerpoint/2010/main" xmlns="" val="3343745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914400"/>
          </a:xfrm>
        </p:spPr>
        <p:txBody>
          <a:bodyPr/>
          <a:lstStyle/>
          <a:p>
            <a:r>
              <a:rPr lang="en-US" b="0" dirty="0" smtClean="0"/>
              <a:t>Chronic pain and Outcome</a:t>
            </a:r>
          </a:p>
        </p:txBody>
      </p:sp>
      <p:graphicFrame>
        <p:nvGraphicFramePr>
          <p:cNvPr id="11" name="Table Placeholder 7"/>
          <p:cNvGraphicFramePr>
            <a:graphicFrameLocks noGrp="1"/>
          </p:cNvGraphicFramePr>
          <p:nvPr>
            <p:ph idx="1"/>
          </p:nvPr>
        </p:nvGraphicFramePr>
        <p:xfrm>
          <a:off x="457200" y="1981200"/>
          <a:ext cx="8228914" cy="2743200"/>
        </p:xfrm>
        <a:graphic>
          <a:graphicData uri="http://schemas.openxmlformats.org/drawingml/2006/table">
            <a:tbl>
              <a:tblPr/>
              <a:tblGrid>
                <a:gridCol w="2968221"/>
                <a:gridCol w="2161237"/>
                <a:gridCol w="1912167"/>
                <a:gridCol w="1187289"/>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cs typeface="Arial" pitchFamily="34" charset="0"/>
                      </a:endParaRPr>
                    </a:p>
                  </a:txBody>
                  <a:tcPr marL="98941" marR="98941"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cs typeface="Arial" pitchFamily="34" charset="0"/>
                      </a:endParaRPr>
                    </a:p>
                  </a:txBody>
                  <a:tcPr marL="98941" marR="989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Improved</a:t>
                      </a:r>
                    </a:p>
                  </a:txBody>
                  <a:tcPr marL="98941" marR="989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P</a:t>
                      </a:r>
                    </a:p>
                  </a:txBody>
                  <a:tcPr marL="98941" marR="98941"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ea typeface="Times New Roman"/>
                          <a:cs typeface="Arial" pitchFamily="34" charset="0"/>
                        </a:rPr>
                        <a:t>Phase 2 Week 12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ea typeface="Times New Roman"/>
                          <a:cs typeface="Arial" pitchFamily="34" charset="0"/>
                        </a:rPr>
                        <a:t>(end of stabilization)</a:t>
                      </a:r>
                      <a:endParaRPr lang="en-US" sz="2400" dirty="0" smtClean="0">
                        <a:latin typeface="+mn-lt"/>
                        <a:ea typeface="Times New Roman"/>
                        <a:cs typeface="Arial" pitchFamily="34" charset="0"/>
                      </a:endParaRPr>
                    </a:p>
                  </a:txBody>
                  <a:tcPr marL="68709" marR="68709"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Times New Roman"/>
                          <a:cs typeface="Arial" pitchFamily="34" charset="0"/>
                        </a:rPr>
                        <a:t>Chronic Pain</a:t>
                      </a:r>
                      <a:endParaRPr lang="en-US" sz="2400" dirty="0">
                        <a:latin typeface="+mn-lt"/>
                        <a:ea typeface="Times New Roman"/>
                        <a:cs typeface="Arial" pitchFamily="34" charset="0"/>
                      </a:endParaRP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a:latin typeface="+mn-lt"/>
                          <a:cs typeface="Arial" pitchFamily="34" charset="0"/>
                        </a:rPr>
                        <a:t>53.0%</a:t>
                      </a: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algn="ctr">
                        <a:spcBef>
                          <a:spcPts val="0"/>
                        </a:spcBef>
                        <a:spcAft>
                          <a:spcPts val="0"/>
                        </a:spcAft>
                      </a:pPr>
                      <a:endParaRPr lang="en-US" sz="2400" dirty="0">
                        <a:latin typeface="+mn-lt"/>
                        <a:cs typeface="Arial" pitchFamily="34" charset="0"/>
                      </a:endParaRPr>
                    </a:p>
                    <a:p>
                      <a:pPr marL="0" marR="0" algn="ctr">
                        <a:spcBef>
                          <a:spcPts val="0"/>
                        </a:spcBef>
                        <a:spcAft>
                          <a:spcPts val="0"/>
                        </a:spcAft>
                      </a:pPr>
                      <a:r>
                        <a:rPr lang="en-US" sz="2400" dirty="0" smtClean="0">
                          <a:latin typeface="+mn-lt"/>
                          <a:cs typeface="Arial" pitchFamily="34" charset="0"/>
                        </a:rPr>
                        <a:t>0.22</a:t>
                      </a:r>
                      <a:endParaRPr lang="en-US" sz="2400" dirty="0">
                        <a:latin typeface="+mn-lt"/>
                        <a:cs typeface="Arial" pitchFamily="34" charset="0"/>
                      </a:endParaRPr>
                    </a:p>
                  </a:txBody>
                  <a:tcPr marL="68709" marR="68709"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vMerge="1">
                  <a:txBody>
                    <a:bodyPr/>
                    <a:lstStyle/>
                    <a:p>
                      <a:pPr algn="ctr"/>
                      <a:endParaRPr lang="en-US" sz="2000" dirty="0">
                        <a:latin typeface="Arial" pitchFamily="34" charset="0"/>
                        <a:cs typeface="Arial" pitchFamily="34" charset="0"/>
                      </a:endParaRPr>
                    </a:p>
                  </a:txBody>
                  <a:tcPr marL="63500" marR="6350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Times New Roman"/>
                          <a:cs typeface="Arial" pitchFamily="34" charset="0"/>
                        </a:rPr>
                        <a:t>No </a:t>
                      </a:r>
                      <a:endParaRPr lang="en-US" sz="2400" dirty="0">
                        <a:latin typeface="+mn-lt"/>
                        <a:ea typeface="Times New Roman"/>
                        <a:cs typeface="Arial" pitchFamily="34" charset="0"/>
                      </a:endParaRP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a:latin typeface="+mn-lt"/>
                          <a:cs typeface="Arial" pitchFamily="34" charset="0"/>
                        </a:rPr>
                        <a:t>46.5%</a:t>
                      </a: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rowSpan="2">
                  <a:txBody>
                    <a:bodyPr/>
                    <a:lstStyle/>
                    <a:p>
                      <a:pPr marL="0" marR="0" algn="ctr">
                        <a:spcBef>
                          <a:spcPts val="0"/>
                        </a:spcBef>
                        <a:spcAft>
                          <a:spcPts val="0"/>
                        </a:spcAft>
                      </a:pPr>
                      <a:r>
                        <a:rPr lang="en-US" sz="2400" b="1" dirty="0" smtClean="0">
                          <a:latin typeface="+mn-lt"/>
                          <a:ea typeface="Times New Roman"/>
                          <a:cs typeface="Arial" pitchFamily="34" charset="0"/>
                        </a:rPr>
                        <a:t>Phase 2 Week 24</a:t>
                      </a:r>
                    </a:p>
                    <a:p>
                      <a:pPr marL="0" marR="0" algn="ctr">
                        <a:spcBef>
                          <a:spcPts val="0"/>
                        </a:spcBef>
                        <a:spcAft>
                          <a:spcPts val="0"/>
                        </a:spcAft>
                      </a:pPr>
                      <a:r>
                        <a:rPr lang="en-US" sz="2000" b="1" dirty="0" smtClean="0">
                          <a:latin typeface="+mn-lt"/>
                          <a:ea typeface="Times New Roman"/>
                          <a:cs typeface="Arial" pitchFamily="34" charset="0"/>
                        </a:rPr>
                        <a:t>(8</a:t>
                      </a:r>
                      <a:r>
                        <a:rPr lang="en-US" sz="2000" b="1" baseline="0" dirty="0" smtClean="0">
                          <a:latin typeface="+mn-lt"/>
                          <a:ea typeface="Times New Roman"/>
                          <a:cs typeface="Arial" pitchFamily="34" charset="0"/>
                        </a:rPr>
                        <a:t> weeks post-taper)</a:t>
                      </a:r>
                      <a:endParaRPr lang="en-US" sz="2400" dirty="0">
                        <a:latin typeface="+mn-lt"/>
                        <a:ea typeface="Times New Roman"/>
                        <a:cs typeface="Arial" pitchFamily="34" charset="0"/>
                      </a:endParaRPr>
                    </a:p>
                  </a:txBody>
                  <a:tcPr marL="68709" marR="68709"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Times New Roman"/>
                          <a:cs typeface="Arial" pitchFamily="34" charset="0"/>
                        </a:rPr>
                        <a:t>Chronic</a:t>
                      </a:r>
                      <a:r>
                        <a:rPr lang="en-US" sz="2400" baseline="0" dirty="0" smtClean="0">
                          <a:latin typeface="+mn-lt"/>
                          <a:ea typeface="Times New Roman"/>
                          <a:cs typeface="Arial" pitchFamily="34" charset="0"/>
                        </a:rPr>
                        <a:t> Pain</a:t>
                      </a:r>
                      <a:endParaRPr lang="en-US" sz="2400" dirty="0">
                        <a:latin typeface="+mn-lt"/>
                        <a:ea typeface="Times New Roman"/>
                        <a:cs typeface="Arial" pitchFamily="34" charset="0"/>
                      </a:endParaRP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a:latin typeface="+mn-lt"/>
                          <a:cs typeface="Arial" pitchFamily="34" charset="0"/>
                        </a:rPr>
                        <a:t>9.4%</a:t>
                      </a: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algn="ctr">
                        <a:spcBef>
                          <a:spcPts val="0"/>
                        </a:spcBef>
                        <a:spcAft>
                          <a:spcPts val="0"/>
                        </a:spcAft>
                      </a:pPr>
                      <a:endParaRPr lang="en-US" sz="2400" dirty="0">
                        <a:latin typeface="+mn-lt"/>
                        <a:cs typeface="Arial" pitchFamily="34" charset="0"/>
                      </a:endParaRPr>
                    </a:p>
                    <a:p>
                      <a:pPr marL="0" marR="0" algn="ctr">
                        <a:spcBef>
                          <a:spcPts val="0"/>
                        </a:spcBef>
                        <a:spcAft>
                          <a:spcPts val="0"/>
                        </a:spcAft>
                      </a:pPr>
                      <a:r>
                        <a:rPr lang="en-US" sz="2400" dirty="0" smtClean="0">
                          <a:latin typeface="+mn-lt"/>
                          <a:cs typeface="Arial" pitchFamily="34" charset="0"/>
                        </a:rPr>
                        <a:t>0.60</a:t>
                      </a:r>
                      <a:endParaRPr lang="en-US" sz="2400" dirty="0">
                        <a:latin typeface="+mn-lt"/>
                        <a:cs typeface="Arial" pitchFamily="34" charset="0"/>
                      </a:endParaRPr>
                    </a:p>
                  </a:txBody>
                  <a:tcPr marL="68709" marR="68709"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3400">
                <a:tc vMerge="1">
                  <a:txBody>
                    <a:bodyPr/>
                    <a:lstStyle/>
                    <a:p>
                      <a:pPr algn="ctr"/>
                      <a:endParaRPr lang="en-US" sz="2000" dirty="0">
                        <a:latin typeface="Arial" pitchFamily="34" charset="0"/>
                        <a:cs typeface="Arial" pitchFamily="34" charset="0"/>
                      </a:endParaRPr>
                    </a:p>
                  </a:txBody>
                  <a:tcPr marL="63500" marR="6350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Times New Roman"/>
                          <a:cs typeface="Arial" pitchFamily="34" charset="0"/>
                        </a:rPr>
                        <a:t>No</a:t>
                      </a:r>
                      <a:endParaRPr lang="en-US" sz="2400" dirty="0">
                        <a:latin typeface="+mn-lt"/>
                        <a:ea typeface="Times New Roman"/>
                        <a:cs typeface="Arial" pitchFamily="34" charset="0"/>
                      </a:endParaRP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a:latin typeface="+mn-lt"/>
                          <a:cs typeface="Arial" pitchFamily="34" charset="0"/>
                        </a:rPr>
                        <a:t>8.1%</a:t>
                      </a:r>
                    </a:p>
                  </a:txBody>
                  <a:tcPr marL="68709" marR="687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2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93B3762-D411-4608-90BA-071643B01350}" type="slidenum">
              <a:rPr lang="en-US"/>
              <a:pPr/>
              <a:t>56</a:t>
            </a:fld>
            <a:endParaRPr lang="en-US"/>
          </a:p>
        </p:txBody>
      </p:sp>
    </p:spTree>
    <p:extLst>
      <p:ext uri="{BB962C8B-B14F-4D97-AF65-F5344CB8AC3E}">
        <p14:creationId xmlns:p14="http://schemas.microsoft.com/office/powerpoint/2010/main" xmlns="" val="3287052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914400"/>
          </a:xfrm>
        </p:spPr>
        <p:txBody>
          <a:bodyPr>
            <a:noAutofit/>
          </a:bodyPr>
          <a:lstStyle/>
          <a:p>
            <a:r>
              <a:rPr lang="en-US" sz="3200" dirty="0" smtClean="0"/>
              <a:t>% of CP Participants with Clinically Meaningful Reductions in Pain</a:t>
            </a:r>
          </a:p>
        </p:txBody>
      </p:sp>
      <p:graphicFrame>
        <p:nvGraphicFramePr>
          <p:cNvPr id="7" name="Group 41"/>
          <p:cNvGraphicFramePr>
            <a:graphicFrameLocks/>
          </p:cNvGraphicFramePr>
          <p:nvPr>
            <p:extLst>
              <p:ext uri="{D42A27DB-BD31-4B8C-83A1-F6EECF244321}">
                <p14:modId xmlns:p14="http://schemas.microsoft.com/office/powerpoint/2010/main" xmlns="" val="1376978203"/>
              </p:ext>
            </p:extLst>
          </p:nvPr>
        </p:nvGraphicFramePr>
        <p:xfrm>
          <a:off x="457200" y="1676400"/>
          <a:ext cx="8336280" cy="2322576"/>
        </p:xfrm>
        <a:graphic>
          <a:graphicData uri="http://schemas.openxmlformats.org/drawingml/2006/table">
            <a:tbl>
              <a:tblPr/>
              <a:tblGrid>
                <a:gridCol w="3124200"/>
                <a:gridCol w="1737360"/>
                <a:gridCol w="1737360"/>
                <a:gridCol w="1737360"/>
              </a:tblGrid>
              <a:tr h="457200">
                <a:tc>
                  <a:txBody>
                    <a:bodyPr/>
                    <a:lstStyle/>
                    <a:p>
                      <a:pPr marL="0" marR="0">
                        <a:spcBef>
                          <a:spcPts val="0"/>
                        </a:spcBef>
                        <a:spcAft>
                          <a:spcPts val="0"/>
                        </a:spcAft>
                      </a:pPr>
                      <a:r>
                        <a:rPr lang="en-US" sz="2400" b="1" dirty="0" smtClean="0">
                          <a:latin typeface="+mn-lt"/>
                          <a:ea typeface="SimSun"/>
                          <a:cs typeface="Arial" pitchFamily="34" charset="0"/>
                        </a:rPr>
                        <a:t>Reduction at Ph2</a:t>
                      </a:r>
                      <a:r>
                        <a:rPr lang="en-US" sz="2400" b="1" baseline="0" dirty="0" smtClean="0">
                          <a:latin typeface="+mn-lt"/>
                          <a:ea typeface="SimSun"/>
                          <a:cs typeface="Arial" pitchFamily="34" charset="0"/>
                        </a:rPr>
                        <a:t> </a:t>
                      </a:r>
                      <a:r>
                        <a:rPr lang="en-US" sz="2400" b="1" dirty="0" smtClean="0">
                          <a:latin typeface="+mn-lt"/>
                          <a:ea typeface="SimSun"/>
                          <a:cs typeface="Arial" pitchFamily="34" charset="0"/>
                        </a:rPr>
                        <a:t>wk 12 from baseline</a:t>
                      </a:r>
                      <a:endParaRPr lang="en-US" sz="2400" dirty="0">
                        <a:latin typeface="+mn-lt"/>
                        <a:ea typeface="SimSun"/>
                        <a:cs typeface="Arial" pitchFamily="34" charset="0"/>
                      </a:endParaRPr>
                    </a:p>
                  </a:txBody>
                  <a:tcPr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Minimal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a:t>
                      </a:r>
                      <a:r>
                        <a:rPr kumimoji="0" lang="en-US" sz="2400" b="0" i="0" u="sng" strike="noStrike" cap="none" normalizeH="0" baseline="0" dirty="0" smtClean="0">
                          <a:ln>
                            <a:noFill/>
                          </a:ln>
                          <a:solidFill>
                            <a:schemeClr val="tx1"/>
                          </a:solidFill>
                          <a:effectLst/>
                          <a:latin typeface="+mn-lt"/>
                          <a:cs typeface="Arial" pitchFamily="34" charset="0"/>
                        </a:rPr>
                        <a:t>&gt;</a:t>
                      </a:r>
                      <a:r>
                        <a:rPr kumimoji="0" lang="en-US" sz="2400" b="0" i="0" u="none" strike="noStrike" cap="none" normalizeH="0" baseline="0" dirty="0" smtClean="0">
                          <a:ln>
                            <a:noFill/>
                          </a:ln>
                          <a:solidFill>
                            <a:schemeClr val="tx1"/>
                          </a:solidFill>
                          <a:effectLst/>
                          <a:latin typeface="+mn-lt"/>
                          <a:cs typeface="Arial" pitchFamily="34" charset="0"/>
                        </a:rPr>
                        <a:t>10% </a:t>
                      </a:r>
                      <a:r>
                        <a:rPr kumimoji="0" lang="el-GR" sz="2400" b="0" i="0" u="none" strike="noStrike" cap="none" normalizeH="0" baseline="0" dirty="0" smtClean="0">
                          <a:ln>
                            <a:noFill/>
                          </a:ln>
                          <a:solidFill>
                            <a:schemeClr val="tx1"/>
                          </a:solidFill>
                          <a:effectLst/>
                          <a:latin typeface="+mn-lt"/>
                          <a:cs typeface="Arial" pitchFamily="34" charset="0"/>
                        </a:rPr>
                        <a:t>Δ</a:t>
                      </a:r>
                      <a:r>
                        <a:rPr kumimoji="0" lang="en-US" sz="2400" b="0" i="0" u="none" strike="noStrike" cap="none" normalizeH="0" baseline="0" dirty="0" smtClean="0">
                          <a:ln>
                            <a:noFill/>
                          </a:ln>
                          <a:solidFill>
                            <a:schemeClr val="tx1"/>
                          </a:solidFill>
                          <a:effectLst/>
                          <a:latin typeface="+mn-lt"/>
                          <a:cs typeface="Arial"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Moderate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chemeClr val="tx1"/>
                          </a:solidFill>
                          <a:effectLst/>
                          <a:latin typeface="+mn-lt"/>
                          <a:cs typeface="Arial" pitchFamily="34" charset="0"/>
                        </a:rPr>
                        <a:t>(</a:t>
                      </a:r>
                      <a:r>
                        <a:rPr kumimoji="0" lang="en-US" sz="2400" b="1" i="0" u="sng" strike="noStrike" cap="none" normalizeH="0" baseline="0" dirty="0" smtClean="0">
                          <a:ln>
                            <a:noFill/>
                          </a:ln>
                          <a:solidFill>
                            <a:schemeClr val="tx1"/>
                          </a:solidFill>
                          <a:effectLst/>
                          <a:latin typeface="+mn-lt"/>
                          <a:cs typeface="Arial" pitchFamily="34" charset="0"/>
                        </a:rPr>
                        <a:t>&gt;</a:t>
                      </a:r>
                      <a:r>
                        <a:rPr kumimoji="0" lang="en-US" sz="2400" b="1" i="0" u="none" strike="noStrike" cap="none" normalizeH="0" baseline="0" dirty="0" smtClean="0">
                          <a:ln>
                            <a:noFill/>
                          </a:ln>
                          <a:solidFill>
                            <a:schemeClr val="tx1"/>
                          </a:solidFill>
                          <a:effectLst/>
                          <a:latin typeface="+mn-lt"/>
                          <a:cs typeface="Arial" pitchFamily="34" charset="0"/>
                        </a:rPr>
                        <a:t>30% </a:t>
                      </a:r>
                      <a:r>
                        <a:rPr kumimoji="0" lang="el-GR" sz="2400" b="1" i="0" u="none" strike="noStrike" cap="none" normalizeH="0" baseline="0" dirty="0" smtClean="0">
                          <a:ln>
                            <a:noFill/>
                          </a:ln>
                          <a:solidFill>
                            <a:schemeClr val="tx1"/>
                          </a:solidFill>
                          <a:effectLst/>
                          <a:latin typeface="+mn-lt"/>
                          <a:cs typeface="Arial" pitchFamily="34" charset="0"/>
                        </a:rPr>
                        <a:t>Δ</a:t>
                      </a:r>
                      <a:r>
                        <a:rPr kumimoji="0" lang="en-US" sz="2400" b="1" i="0" u="none" strike="noStrike" cap="none" normalizeH="0" baseline="0" dirty="0" smtClean="0">
                          <a:ln>
                            <a:noFill/>
                          </a:ln>
                          <a:solidFill>
                            <a:schemeClr val="tx1"/>
                          </a:solidFill>
                          <a:effectLst/>
                          <a:latin typeface="+mn-lt"/>
                          <a:cs typeface="Arial"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Substantial</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0" i="0" u="none" strike="noStrike" cap="none" normalizeH="0" baseline="0" dirty="0" smtClean="0">
                          <a:ln>
                            <a:noFill/>
                          </a:ln>
                          <a:solidFill>
                            <a:schemeClr val="tx1"/>
                          </a:solidFill>
                          <a:effectLst/>
                          <a:latin typeface="+mn-lt"/>
                          <a:cs typeface="Arial" pitchFamily="34" charset="0"/>
                        </a:rPr>
                        <a:t>(</a:t>
                      </a:r>
                      <a:r>
                        <a:rPr kumimoji="0" lang="en-US" sz="2400" b="0" i="0" u="sng" strike="noStrike" cap="none" normalizeH="0" baseline="0" dirty="0" smtClean="0">
                          <a:ln>
                            <a:noFill/>
                          </a:ln>
                          <a:solidFill>
                            <a:schemeClr val="tx1"/>
                          </a:solidFill>
                          <a:effectLst/>
                          <a:latin typeface="+mn-lt"/>
                          <a:cs typeface="Arial" pitchFamily="34" charset="0"/>
                        </a:rPr>
                        <a:t>&gt;</a:t>
                      </a:r>
                      <a:r>
                        <a:rPr kumimoji="0" lang="en-US" sz="2400" b="0" i="0" u="none" strike="noStrike" cap="none" normalizeH="0" baseline="0" dirty="0" smtClean="0">
                          <a:ln>
                            <a:noFill/>
                          </a:ln>
                          <a:solidFill>
                            <a:schemeClr val="tx1"/>
                          </a:solidFill>
                          <a:effectLst/>
                          <a:latin typeface="+mn-lt"/>
                          <a:cs typeface="Arial" pitchFamily="34" charset="0"/>
                        </a:rPr>
                        <a:t>50% </a:t>
                      </a:r>
                      <a:r>
                        <a:rPr kumimoji="0" lang="el-GR" sz="2400" b="0" i="0" u="none" strike="noStrike" cap="none" normalizeH="0" baseline="0" dirty="0" smtClean="0">
                          <a:ln>
                            <a:noFill/>
                          </a:ln>
                          <a:solidFill>
                            <a:schemeClr val="tx1"/>
                          </a:solidFill>
                          <a:effectLst/>
                          <a:latin typeface="+mn-lt"/>
                          <a:cs typeface="Arial" pitchFamily="34" charset="0"/>
                        </a:rPr>
                        <a:t>Δ</a:t>
                      </a:r>
                      <a:r>
                        <a:rPr kumimoji="0" lang="en-US" sz="2400" b="0" i="0" u="none" strike="noStrike" cap="none" normalizeH="0" baseline="0" dirty="0" smtClean="0">
                          <a:ln>
                            <a:noFill/>
                          </a:ln>
                          <a:solidFill>
                            <a:schemeClr val="tx1"/>
                          </a:solidFill>
                          <a:effectLst/>
                          <a:latin typeface="+mn-lt"/>
                          <a:cs typeface="Arial"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5488">
                <a:tc>
                  <a:txBody>
                    <a:bodyPr/>
                    <a:lstStyle/>
                    <a:p>
                      <a:pPr marL="0" marR="0" algn="l">
                        <a:spcBef>
                          <a:spcPts val="0"/>
                        </a:spcBef>
                        <a:spcAft>
                          <a:spcPts val="0"/>
                        </a:spcAft>
                      </a:pPr>
                      <a:r>
                        <a:rPr lang="en-US" sz="2400" b="1" dirty="0" smtClean="0">
                          <a:solidFill>
                            <a:schemeClr val="tx2"/>
                          </a:solidFill>
                          <a:latin typeface="+mn-lt"/>
                          <a:ea typeface="SimSun"/>
                          <a:cs typeface="Arial" pitchFamily="34" charset="0"/>
                        </a:rPr>
                        <a:t>BPI Intensity Scale</a:t>
                      </a:r>
                      <a:endParaRPr lang="en-US" sz="2400" b="1" dirty="0">
                        <a:solidFill>
                          <a:schemeClr val="tx2"/>
                        </a:solidFill>
                        <a:latin typeface="+mn-lt"/>
                        <a:ea typeface="SimSun"/>
                        <a:cs typeface="Arial" pitchFamily="34" charset="0"/>
                      </a:endParaRPr>
                    </a:p>
                  </a:txBody>
                  <a:tcPr marL="63500" marR="6350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SimSun"/>
                          <a:cs typeface="Arial" pitchFamily="34" charset="0"/>
                        </a:rPr>
                        <a:t>69%</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b="1" dirty="0" smtClean="0">
                          <a:latin typeface="+mn-lt"/>
                          <a:ea typeface="SimSun"/>
                          <a:cs typeface="Arial" pitchFamily="34" charset="0"/>
                        </a:rPr>
                        <a:t>51%</a:t>
                      </a:r>
                      <a:endParaRPr lang="en-US" sz="2400" b="1"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alpha val="53000"/>
                      </a:schemeClr>
                    </a:solidFill>
                  </a:tcPr>
                </a:tc>
                <a:tc>
                  <a:txBody>
                    <a:bodyPr/>
                    <a:lstStyle/>
                    <a:p>
                      <a:pPr marL="0" marR="0" algn="ctr">
                        <a:spcBef>
                          <a:spcPts val="0"/>
                        </a:spcBef>
                        <a:spcAft>
                          <a:spcPts val="0"/>
                        </a:spcAft>
                      </a:pPr>
                      <a:r>
                        <a:rPr lang="en-US" sz="2400" dirty="0" smtClean="0">
                          <a:latin typeface="+mn-lt"/>
                          <a:ea typeface="SimSun"/>
                          <a:cs typeface="Arial" pitchFamily="34" charset="0"/>
                        </a:rPr>
                        <a:t>35%</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r>
              <a:tr h="475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cs typeface="Arial" pitchFamily="34" charset="0"/>
                        </a:rPr>
                        <a:t>Worst pain</a:t>
                      </a:r>
                    </a:p>
                  </a:txBody>
                  <a:tcPr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SimSun"/>
                          <a:cs typeface="Arial" pitchFamily="34" charset="0"/>
                        </a:rPr>
                        <a:t>66%</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b="1" dirty="0" smtClean="0">
                          <a:latin typeface="+mn-lt"/>
                          <a:ea typeface="SimSun"/>
                          <a:cs typeface="Arial" pitchFamily="34" charset="0"/>
                        </a:rPr>
                        <a:t>51%</a:t>
                      </a:r>
                      <a:endParaRPr lang="en-US" sz="2400" b="1"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accent1">
                        <a:alpha val="53000"/>
                      </a:schemeClr>
                    </a:solidFill>
                  </a:tcPr>
                </a:tc>
                <a:tc>
                  <a:txBody>
                    <a:bodyPr/>
                    <a:lstStyle/>
                    <a:p>
                      <a:pPr marL="0" marR="0" algn="ctr">
                        <a:spcBef>
                          <a:spcPts val="0"/>
                        </a:spcBef>
                        <a:spcAft>
                          <a:spcPts val="0"/>
                        </a:spcAft>
                      </a:pPr>
                      <a:r>
                        <a:rPr lang="en-US" sz="2400" dirty="0" smtClean="0">
                          <a:latin typeface="+mn-lt"/>
                          <a:ea typeface="SimSun"/>
                          <a:cs typeface="Arial" pitchFamily="34" charset="0"/>
                        </a:rPr>
                        <a:t>34%</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r>
              <a:tr h="475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cs typeface="Arial" pitchFamily="34" charset="0"/>
                        </a:rPr>
                        <a:t>Average pain</a:t>
                      </a:r>
                    </a:p>
                  </a:txBody>
                  <a:tcPr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SimSun"/>
                          <a:cs typeface="Arial" pitchFamily="34" charset="0"/>
                        </a:rPr>
                        <a:t>67%</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b="1" dirty="0" smtClean="0">
                          <a:latin typeface="+mn-lt"/>
                          <a:ea typeface="SimSun"/>
                          <a:cs typeface="Arial" pitchFamily="34" charset="0"/>
                        </a:rPr>
                        <a:t>55%</a:t>
                      </a:r>
                      <a:endParaRPr lang="en-US" sz="2400" b="1"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3000"/>
                      </a:schemeClr>
                    </a:solidFill>
                  </a:tcPr>
                </a:tc>
                <a:tc>
                  <a:txBody>
                    <a:bodyPr/>
                    <a:lstStyle/>
                    <a:p>
                      <a:pPr marL="0" marR="0" algn="ctr">
                        <a:spcBef>
                          <a:spcPts val="0"/>
                        </a:spcBef>
                        <a:spcAft>
                          <a:spcPts val="0"/>
                        </a:spcAft>
                      </a:pPr>
                      <a:r>
                        <a:rPr lang="en-US" sz="2400" dirty="0" smtClean="0">
                          <a:latin typeface="+mn-lt"/>
                          <a:ea typeface="SimSun"/>
                          <a:cs typeface="Arial" pitchFamily="34" charset="0"/>
                        </a:rPr>
                        <a:t>43%</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26" name="TextBox 7"/>
          <p:cNvSpPr txBox="1">
            <a:spLocks noChangeArrowheads="1"/>
          </p:cNvSpPr>
          <p:nvPr/>
        </p:nvSpPr>
        <p:spPr bwMode="auto">
          <a:xfrm>
            <a:off x="381000" y="4343400"/>
            <a:ext cx="8534400" cy="1446550"/>
          </a:xfrm>
          <a:prstGeom prst="rect">
            <a:avLst/>
          </a:prstGeom>
          <a:noFill/>
          <a:ln w="9525">
            <a:noFill/>
            <a:miter lim="800000"/>
            <a:headEnd/>
            <a:tailEnd/>
          </a:ln>
        </p:spPr>
        <p:txBody>
          <a:bodyPr>
            <a:spAutoFit/>
          </a:bodyPr>
          <a:lstStyle/>
          <a:p>
            <a:pPr marL="273050" indent="-273050" eaLnBrk="0" hangingPunct="0">
              <a:buFont typeface="Arial" pitchFamily="34" charset="0"/>
              <a:buChar char="•"/>
            </a:pPr>
            <a:r>
              <a:rPr lang="en-US" sz="2200" dirty="0" smtClean="0">
                <a:cs typeface="Arial" pitchFamily="34" charset="0"/>
              </a:rPr>
              <a:t>BPI – (0-10) worst, least, average, and “right now”</a:t>
            </a:r>
          </a:p>
          <a:p>
            <a:pPr marL="273050" indent="-273050" eaLnBrk="0" hangingPunct="0">
              <a:buFont typeface="Arial" pitchFamily="34" charset="0"/>
              <a:buChar char="•"/>
            </a:pPr>
            <a:r>
              <a:rPr lang="en-US" sz="2200" dirty="0" smtClean="0">
                <a:cs typeface="Arial" pitchFamily="34" charset="0"/>
              </a:rPr>
              <a:t>Results </a:t>
            </a:r>
            <a:r>
              <a:rPr lang="en-US" sz="2200" dirty="0">
                <a:cs typeface="Arial" pitchFamily="34" charset="0"/>
              </a:rPr>
              <a:t>presented for overall sample; no difference between treatment groups</a:t>
            </a:r>
          </a:p>
          <a:p>
            <a:pPr marL="273050" indent="-273050" eaLnBrk="0" hangingPunct="0">
              <a:buFont typeface="Arial" pitchFamily="34" charset="0"/>
              <a:buChar char="•"/>
            </a:pPr>
            <a:r>
              <a:rPr lang="en-US" sz="2200" dirty="0">
                <a:cs typeface="Arial" pitchFamily="34" charset="0"/>
              </a:rPr>
              <a:t>n=121 (149 Phase 2 CP participants)</a:t>
            </a:r>
          </a:p>
        </p:txBody>
      </p:sp>
      <p:sp>
        <p:nvSpPr>
          <p:cNvPr id="8" name="TextBox 7"/>
          <p:cNvSpPr txBox="1"/>
          <p:nvPr/>
        </p:nvSpPr>
        <p:spPr>
          <a:xfrm>
            <a:off x="990600" y="6248401"/>
            <a:ext cx="5389873" cy="609600"/>
          </a:xfrm>
          <a:prstGeom prst="rect">
            <a:avLst/>
          </a:prstGeom>
          <a:noFill/>
        </p:spPr>
        <p:txBody>
          <a:bodyPr wrap="square" rtlCol="0">
            <a:spAutoFit/>
          </a:bodyPr>
          <a:lstStyle/>
          <a:p>
            <a:r>
              <a:rPr lang="en-US" sz="1600" dirty="0" smtClean="0">
                <a:latin typeface="Arial" pitchFamily="34" charset="0"/>
                <a:cs typeface="Arial" pitchFamily="34" charset="0"/>
              </a:rPr>
              <a:t>(IMMPACT recommendations, </a:t>
            </a:r>
            <a:r>
              <a:rPr lang="en-US" sz="1600" dirty="0" err="1" smtClean="0">
                <a:latin typeface="Arial" pitchFamily="34" charset="0"/>
                <a:cs typeface="Arial" pitchFamily="34" charset="0"/>
              </a:rPr>
              <a:t>Dworkin</a:t>
            </a:r>
            <a:r>
              <a:rPr lang="en-US" sz="1600" dirty="0" smtClean="0">
                <a:latin typeface="Arial" pitchFamily="34" charset="0"/>
                <a:cs typeface="Arial" pitchFamily="34" charset="0"/>
              </a:rPr>
              <a:t> et al, Pain, 2008) </a:t>
            </a:r>
          </a:p>
          <a:p>
            <a:endParaRPr lang="en-US" dirty="0">
              <a:latin typeface="Arial" pitchFamily="34" charset="0"/>
              <a:cs typeface="Arial" pitchFamily="34" charset="0"/>
            </a:endParaRPr>
          </a:p>
        </p:txBody>
      </p:sp>
      <p:sp>
        <p:nvSpPr>
          <p:cNvPr id="9" name="Slide Number Placeholder 4"/>
          <p:cNvSpPr>
            <a:spLocks noGrp="1"/>
          </p:cNvSpPr>
          <p:nvPr>
            <p:ph type="sldNum" sz="quarter" idx="12"/>
          </p:nvPr>
        </p:nvSpPr>
        <p:spPr>
          <a:xfrm>
            <a:off x="6629400" y="6248400"/>
            <a:ext cx="2133600" cy="365125"/>
          </a:xfrm>
        </p:spPr>
        <p:txBody>
          <a:bodyPr/>
          <a:lstStyle/>
          <a:p>
            <a:fld id="{24F8BA3A-A396-4B04-9D1C-80890BD4D666}" type="slidenum">
              <a:rPr lang="en-US" smtClean="0"/>
              <a:pPr/>
              <a:t>57</a:t>
            </a:fld>
            <a:endParaRPr lang="en-US" dirty="0"/>
          </a:p>
        </p:txBody>
      </p:sp>
    </p:spTree>
    <p:extLst>
      <p:ext uri="{BB962C8B-B14F-4D97-AF65-F5344CB8AC3E}">
        <p14:creationId xmlns:p14="http://schemas.microsoft.com/office/powerpoint/2010/main" xmlns="" val="3182568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3400" y="152400"/>
            <a:ext cx="8001000" cy="944562"/>
          </a:xfrm>
        </p:spPr>
        <p:txBody>
          <a:bodyPr>
            <a:noAutofit/>
          </a:bodyPr>
          <a:lstStyle/>
          <a:p>
            <a:r>
              <a:rPr lang="en-US" sz="3600" dirty="0" smtClean="0"/>
              <a:t>Clinically Meaningful</a:t>
            </a:r>
            <a:br>
              <a:rPr lang="en-US" sz="3600" dirty="0" smtClean="0"/>
            </a:br>
            <a:r>
              <a:rPr lang="en-US" sz="3600" dirty="0" smtClean="0"/>
              <a:t>Reductions in Pain Interference</a:t>
            </a:r>
          </a:p>
        </p:txBody>
      </p:sp>
      <p:graphicFrame>
        <p:nvGraphicFramePr>
          <p:cNvPr id="7" name="Group 41"/>
          <p:cNvGraphicFramePr>
            <a:graphicFrameLocks/>
          </p:cNvGraphicFramePr>
          <p:nvPr>
            <p:extLst>
              <p:ext uri="{D42A27DB-BD31-4B8C-83A1-F6EECF244321}">
                <p14:modId xmlns:p14="http://schemas.microsoft.com/office/powerpoint/2010/main" xmlns="" val="2394761077"/>
              </p:ext>
            </p:extLst>
          </p:nvPr>
        </p:nvGraphicFramePr>
        <p:xfrm>
          <a:off x="914400" y="2057400"/>
          <a:ext cx="7086600" cy="1752600"/>
        </p:xfrm>
        <a:graphic>
          <a:graphicData uri="http://schemas.openxmlformats.org/drawingml/2006/table">
            <a:tbl>
              <a:tblPr/>
              <a:tblGrid>
                <a:gridCol w="3124200"/>
                <a:gridCol w="1834515"/>
                <a:gridCol w="2127885"/>
              </a:tblGrid>
              <a:tr h="457200">
                <a:tc>
                  <a:txBody>
                    <a:bodyPr/>
                    <a:lstStyle/>
                    <a:p>
                      <a:pPr marL="0" marR="0">
                        <a:spcBef>
                          <a:spcPts val="0"/>
                        </a:spcBef>
                        <a:spcAft>
                          <a:spcPts val="0"/>
                        </a:spcAft>
                      </a:pPr>
                      <a:r>
                        <a:rPr lang="en-US" sz="2400" b="1" dirty="0" smtClean="0">
                          <a:latin typeface="+mn-lt"/>
                          <a:ea typeface="SimSun"/>
                          <a:cs typeface="Arial" pitchFamily="34" charset="0"/>
                        </a:rPr>
                        <a:t>Reduction at Ph2</a:t>
                      </a:r>
                      <a:r>
                        <a:rPr lang="en-US" sz="2400" b="1" baseline="0" dirty="0" smtClean="0">
                          <a:latin typeface="+mn-lt"/>
                          <a:ea typeface="SimSun"/>
                          <a:cs typeface="Arial" pitchFamily="34" charset="0"/>
                        </a:rPr>
                        <a:t> </a:t>
                      </a:r>
                      <a:r>
                        <a:rPr lang="en-US" sz="2400" b="1" dirty="0" smtClean="0">
                          <a:latin typeface="+mn-lt"/>
                          <a:ea typeface="SimSun"/>
                          <a:cs typeface="Arial" pitchFamily="34" charset="0"/>
                        </a:rPr>
                        <a:t>wk 12 from baseline</a:t>
                      </a:r>
                      <a:endParaRPr lang="en-US" sz="2400" dirty="0">
                        <a:latin typeface="+mn-lt"/>
                        <a:ea typeface="SimSun"/>
                        <a:cs typeface="Arial" pitchFamily="34" charset="0"/>
                      </a:endParaRPr>
                    </a:p>
                  </a:txBody>
                  <a:tcPr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Minimal</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a:t>
                      </a:r>
                      <a:r>
                        <a:rPr kumimoji="0" lang="en-US" sz="2400" b="0" i="0" u="sng" strike="noStrike" cap="none" normalizeH="0" baseline="0" dirty="0" smtClean="0">
                          <a:ln>
                            <a:noFill/>
                          </a:ln>
                          <a:solidFill>
                            <a:schemeClr val="tx1"/>
                          </a:solidFill>
                          <a:effectLst/>
                          <a:latin typeface="+mn-lt"/>
                          <a:cs typeface="Arial" pitchFamily="34" charset="0"/>
                        </a:rPr>
                        <a:t>&gt;</a:t>
                      </a:r>
                      <a:r>
                        <a:rPr kumimoji="0" lang="en-US" sz="2400" b="0" i="0" u="none" strike="noStrike" cap="none" normalizeH="0" baseline="0" dirty="0" smtClean="0">
                          <a:ln>
                            <a:noFill/>
                          </a:ln>
                          <a:solidFill>
                            <a:schemeClr val="tx1"/>
                          </a:solidFill>
                          <a:effectLst/>
                          <a:latin typeface="+mn-lt"/>
                          <a:cs typeface="Arial" pitchFamily="34" charset="0"/>
                        </a:rPr>
                        <a:t>1 point </a:t>
                      </a:r>
                      <a:r>
                        <a:rPr kumimoji="0" lang="el-GR" sz="2400" b="0" i="0" u="none" strike="noStrike" cap="none" normalizeH="0" baseline="0" dirty="0" smtClean="0">
                          <a:ln>
                            <a:noFill/>
                          </a:ln>
                          <a:solidFill>
                            <a:schemeClr val="tx1"/>
                          </a:solidFill>
                          <a:effectLst/>
                          <a:latin typeface="+mn-lt"/>
                          <a:cs typeface="Arial" pitchFamily="34" charset="0"/>
                        </a:rPr>
                        <a:t>Δ</a:t>
                      </a:r>
                      <a:r>
                        <a:rPr kumimoji="0" lang="en-US" sz="2400" b="0" i="0" u="none" strike="noStrike" cap="none" normalizeH="0" baseline="0" dirty="0" smtClean="0">
                          <a:ln>
                            <a:noFill/>
                          </a:ln>
                          <a:solidFill>
                            <a:schemeClr val="tx1"/>
                          </a:solidFill>
                          <a:effectLst/>
                          <a:latin typeface="+mn-lt"/>
                          <a:cs typeface="Arial"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Moderate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400" b="1" i="0" u="none" strike="noStrike" cap="none" normalizeH="0" baseline="0" dirty="0" smtClean="0">
                          <a:ln>
                            <a:noFill/>
                          </a:ln>
                          <a:solidFill>
                            <a:schemeClr val="tx1"/>
                          </a:solidFill>
                          <a:effectLst/>
                          <a:latin typeface="+mn-lt"/>
                          <a:cs typeface="Arial" pitchFamily="34" charset="0"/>
                        </a:rPr>
                        <a:t>(</a:t>
                      </a:r>
                      <a:r>
                        <a:rPr kumimoji="0" lang="en-US" sz="2400" b="1" i="0" u="sng" strike="noStrike" cap="none" normalizeH="0" baseline="0" dirty="0" smtClean="0">
                          <a:ln>
                            <a:noFill/>
                          </a:ln>
                          <a:solidFill>
                            <a:schemeClr val="tx1"/>
                          </a:solidFill>
                          <a:effectLst/>
                          <a:latin typeface="+mn-lt"/>
                          <a:cs typeface="Arial" pitchFamily="34" charset="0"/>
                        </a:rPr>
                        <a:t>&gt;</a:t>
                      </a:r>
                      <a:r>
                        <a:rPr kumimoji="0" lang="en-US" sz="2400" b="1" i="0" u="none" strike="noStrike" cap="none" normalizeH="0" baseline="0" dirty="0" smtClean="0">
                          <a:ln>
                            <a:noFill/>
                          </a:ln>
                          <a:solidFill>
                            <a:schemeClr val="tx1"/>
                          </a:solidFill>
                          <a:effectLst/>
                          <a:latin typeface="+mn-lt"/>
                          <a:cs typeface="Arial" pitchFamily="34" charset="0"/>
                        </a:rPr>
                        <a:t>2 point </a:t>
                      </a:r>
                      <a:r>
                        <a:rPr kumimoji="0" lang="el-GR" sz="2400" b="1" i="0" u="none" strike="noStrike" cap="none" normalizeH="0" baseline="0" dirty="0" smtClean="0">
                          <a:ln>
                            <a:noFill/>
                          </a:ln>
                          <a:solidFill>
                            <a:schemeClr val="tx1"/>
                          </a:solidFill>
                          <a:effectLst/>
                          <a:latin typeface="+mn-lt"/>
                          <a:cs typeface="Arial" pitchFamily="34" charset="0"/>
                        </a:rPr>
                        <a:t>Δ</a:t>
                      </a:r>
                      <a:r>
                        <a:rPr kumimoji="0" lang="en-US" sz="2400" b="1" i="0" u="none" strike="noStrike" cap="none" normalizeH="0" baseline="0" dirty="0" smtClean="0">
                          <a:ln>
                            <a:noFill/>
                          </a:ln>
                          <a:solidFill>
                            <a:schemeClr val="tx1"/>
                          </a:solidFill>
                          <a:effectLst/>
                          <a:latin typeface="+mn-lt"/>
                          <a:cs typeface="Arial"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alpha val="74000"/>
                      </a:schemeClr>
                    </a:solidFill>
                  </a:tcPr>
                </a:tc>
              </a:tr>
              <a:tr h="856488">
                <a:tc>
                  <a:txBody>
                    <a:bodyPr/>
                    <a:lstStyle/>
                    <a:p>
                      <a:pPr marL="0" marR="0" algn="l">
                        <a:spcBef>
                          <a:spcPts val="0"/>
                        </a:spcBef>
                        <a:spcAft>
                          <a:spcPts val="0"/>
                        </a:spcAft>
                      </a:pPr>
                      <a:r>
                        <a:rPr lang="en-US" sz="2400" b="1" dirty="0" smtClean="0">
                          <a:solidFill>
                            <a:schemeClr val="tx2"/>
                          </a:solidFill>
                          <a:latin typeface="+mn-lt"/>
                          <a:ea typeface="SimSun"/>
                          <a:cs typeface="Arial" pitchFamily="34" charset="0"/>
                        </a:rPr>
                        <a:t>BPI Interference</a:t>
                      </a:r>
                      <a:endParaRPr lang="en-US" sz="2400" b="1" dirty="0">
                        <a:solidFill>
                          <a:schemeClr val="tx2"/>
                        </a:solidFill>
                        <a:latin typeface="+mn-lt"/>
                        <a:ea typeface="SimSun"/>
                        <a:cs typeface="Arial" pitchFamily="34" charset="0"/>
                      </a:endParaRPr>
                    </a:p>
                  </a:txBody>
                  <a:tcPr marL="63500" marR="6350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dirty="0" smtClean="0">
                          <a:latin typeface="+mn-lt"/>
                          <a:ea typeface="SimSun"/>
                          <a:cs typeface="Arial" pitchFamily="34" charset="0"/>
                        </a:rPr>
                        <a:t>59.5%</a:t>
                      </a:r>
                      <a:endParaRPr lang="en-US" sz="2400"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400" b="1" dirty="0" smtClean="0">
                          <a:latin typeface="+mn-lt"/>
                          <a:ea typeface="SimSun"/>
                          <a:cs typeface="Arial" pitchFamily="34" charset="0"/>
                        </a:rPr>
                        <a:t>43.0%</a:t>
                      </a:r>
                      <a:endParaRPr lang="en-US" sz="2400" b="1" dirty="0">
                        <a:latin typeface="+mn-lt"/>
                        <a:ea typeface="SimSun"/>
                        <a:cs typeface="Arial" pitchFamily="34" charset="0"/>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alpha val="74000"/>
                      </a:schemeClr>
                    </a:solidFill>
                  </a:tcPr>
                </a:tc>
              </a:tr>
            </a:tbl>
          </a:graphicData>
        </a:graphic>
      </p:graphicFrame>
      <p:sp>
        <p:nvSpPr>
          <p:cNvPr id="52240" name="TextBox 8"/>
          <p:cNvSpPr txBox="1">
            <a:spLocks noChangeArrowheads="1"/>
          </p:cNvSpPr>
          <p:nvPr/>
        </p:nvSpPr>
        <p:spPr bwMode="auto">
          <a:xfrm>
            <a:off x="914400" y="4495800"/>
            <a:ext cx="7162800" cy="1108075"/>
          </a:xfrm>
          <a:prstGeom prst="rect">
            <a:avLst/>
          </a:prstGeom>
          <a:noFill/>
          <a:ln w="9525">
            <a:noFill/>
            <a:miter lim="800000"/>
            <a:headEnd/>
            <a:tailEnd/>
          </a:ln>
        </p:spPr>
        <p:txBody>
          <a:bodyPr wrap="square">
            <a:spAutoFit/>
          </a:bodyPr>
          <a:lstStyle/>
          <a:p>
            <a:pPr marL="273050" indent="-273050" eaLnBrk="0" hangingPunct="0">
              <a:buFont typeface="Arial" pitchFamily="34" charset="0"/>
              <a:buChar char="•"/>
            </a:pPr>
            <a:r>
              <a:rPr lang="en-US" sz="2200" dirty="0">
                <a:cs typeface="Arial" pitchFamily="34" charset="0"/>
              </a:rPr>
              <a:t>Results presented for overall sample; no difference between treatment groups</a:t>
            </a:r>
          </a:p>
          <a:p>
            <a:pPr marL="273050" indent="-273050" eaLnBrk="0" hangingPunct="0">
              <a:buFont typeface="Arial" pitchFamily="34" charset="0"/>
              <a:buChar char="•"/>
            </a:pPr>
            <a:r>
              <a:rPr lang="en-US" sz="2200" dirty="0">
                <a:cs typeface="Arial" pitchFamily="34" charset="0"/>
              </a:rPr>
              <a:t>n=121 (149 Phase 2 CP participants)</a:t>
            </a:r>
          </a:p>
        </p:txBody>
      </p:sp>
      <p:sp>
        <p:nvSpPr>
          <p:cNvPr id="8" name="Slide Number Placeholder 4"/>
          <p:cNvSpPr>
            <a:spLocks noGrp="1"/>
          </p:cNvSpPr>
          <p:nvPr>
            <p:ph type="sldNum" sz="quarter" idx="12"/>
          </p:nvPr>
        </p:nvSpPr>
        <p:spPr>
          <a:xfrm>
            <a:off x="6477000" y="6248400"/>
            <a:ext cx="2133600" cy="365125"/>
          </a:xfrm>
        </p:spPr>
        <p:txBody>
          <a:bodyPr/>
          <a:lstStyle/>
          <a:p>
            <a:fld id="{24F8BA3A-A396-4B04-9D1C-80890BD4D666}" type="slidenum">
              <a:rPr lang="en-US" smtClean="0"/>
              <a:pPr/>
              <a:t>58</a:t>
            </a:fld>
            <a:endParaRPr lang="en-US" dirty="0"/>
          </a:p>
        </p:txBody>
      </p:sp>
    </p:spTree>
    <p:extLst>
      <p:ext uri="{BB962C8B-B14F-4D97-AF65-F5344CB8AC3E}">
        <p14:creationId xmlns:p14="http://schemas.microsoft.com/office/powerpoint/2010/main" xmlns="" val="3019655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1000" y="228600"/>
            <a:ext cx="7848600" cy="990600"/>
          </a:xfrm>
          <a:prstGeom prst="rect">
            <a:avLst/>
          </a:prstGeom>
          <a:noFill/>
          <a:ln w="9525">
            <a:noFill/>
            <a:miter lim="800000"/>
            <a:headEnd/>
            <a:tailEnd/>
          </a:ln>
        </p:spPr>
        <p:txBody>
          <a:bodyPr lIns="92075" tIns="46038" rIns="92075" bIns="46038" anchor="ctr"/>
          <a:lstStyle/>
          <a:p>
            <a:pPr>
              <a:spcBef>
                <a:spcPct val="0"/>
              </a:spcBef>
            </a:pPr>
            <a:r>
              <a:rPr lang="en-US" sz="4000" dirty="0">
                <a:solidFill>
                  <a:srgbClr val="1C474B"/>
                </a:solidFill>
                <a:effectLst>
                  <a:outerShdw blurRad="38100" dist="38100" dir="2700000" algn="tl">
                    <a:srgbClr val="000000">
                      <a:alpha val="43137"/>
                    </a:srgbClr>
                  </a:outerShdw>
                </a:effectLst>
                <a:latin typeface="+mj-lt"/>
                <a:ea typeface="+mj-ea"/>
                <a:cs typeface="+mj-cs"/>
              </a:rPr>
              <a:t>POATS: </a:t>
            </a:r>
            <a:r>
              <a:rPr lang="en-US" sz="4000" dirty="0" smtClean="0">
                <a:solidFill>
                  <a:srgbClr val="1C474B"/>
                </a:solidFill>
                <a:effectLst>
                  <a:outerShdw blurRad="38100" dist="38100" dir="2700000" algn="tl">
                    <a:srgbClr val="000000">
                      <a:alpha val="43137"/>
                    </a:srgbClr>
                  </a:outerShdw>
                </a:effectLst>
                <a:latin typeface="+mj-lt"/>
                <a:ea typeface="+mj-ea"/>
                <a:cs typeface="+mj-cs"/>
              </a:rPr>
              <a:t>Conclusions &amp; Caveats </a:t>
            </a:r>
            <a:endParaRPr lang="en-US" sz="4000" dirty="0">
              <a:solidFill>
                <a:srgbClr val="1C474B"/>
              </a:solidFill>
              <a:effectLst>
                <a:outerShdw blurRad="38100" dist="38100" dir="2700000" algn="tl">
                  <a:srgbClr val="000000">
                    <a:alpha val="43137"/>
                  </a:srgbClr>
                </a:outerShdw>
              </a:effectLst>
              <a:latin typeface="+mj-lt"/>
              <a:ea typeface="+mj-ea"/>
              <a:cs typeface="+mj-cs"/>
            </a:endParaRPr>
          </a:p>
        </p:txBody>
      </p:sp>
      <p:sp>
        <p:nvSpPr>
          <p:cNvPr id="60419" name="Rectangle 3"/>
          <p:cNvSpPr>
            <a:spLocks noChangeArrowheads="1"/>
          </p:cNvSpPr>
          <p:nvPr/>
        </p:nvSpPr>
        <p:spPr bwMode="auto">
          <a:xfrm>
            <a:off x="914400" y="1447800"/>
            <a:ext cx="7315200" cy="4572000"/>
          </a:xfrm>
          <a:prstGeom prst="rect">
            <a:avLst/>
          </a:prstGeom>
          <a:noFill/>
          <a:ln w="9525">
            <a:noFill/>
            <a:miter lim="800000"/>
            <a:headEnd/>
            <a:tailEnd/>
          </a:ln>
        </p:spPr>
        <p:txBody>
          <a:bodyPr lIns="92075" tIns="46038" rIns="92075" bIns="46038"/>
          <a:lstStyle/>
          <a:p>
            <a:pPr marL="342900" indent="-342900">
              <a:spcBef>
                <a:spcPct val="20000"/>
              </a:spcBef>
              <a:buClr>
                <a:schemeClr val="tx2"/>
              </a:buClr>
              <a:buSzPct val="75000"/>
              <a:buFont typeface="Monotype Sorts" pitchFamily="2" charset="2"/>
              <a:buChar char="n"/>
            </a:pPr>
            <a:r>
              <a:rPr lang="en-US" sz="2800" dirty="0" smtClean="0">
                <a:cs typeface="Arial" pitchFamily="34" charset="0"/>
              </a:rPr>
              <a:t>Patients </a:t>
            </a:r>
            <a:r>
              <a:rPr lang="en-US" sz="2800" dirty="0">
                <a:cs typeface="Arial" pitchFamily="34" charset="0"/>
              </a:rPr>
              <a:t>with chronic pain did as well as those without chronic </a:t>
            </a:r>
            <a:r>
              <a:rPr lang="en-US" sz="2800" dirty="0" smtClean="0">
                <a:cs typeface="Arial" pitchFamily="34" charset="0"/>
              </a:rPr>
              <a:t>pain</a:t>
            </a:r>
          </a:p>
          <a:p>
            <a:pPr marL="342900" indent="-342900">
              <a:spcBef>
                <a:spcPct val="20000"/>
              </a:spcBef>
              <a:buClr>
                <a:schemeClr val="tx2"/>
              </a:buClr>
              <a:buSzPct val="75000"/>
              <a:buFont typeface="Monotype Sorts" pitchFamily="2" charset="2"/>
              <a:buChar char="n"/>
            </a:pPr>
            <a:r>
              <a:rPr lang="en-US" sz="2800" dirty="0" smtClean="0">
                <a:cs typeface="Arial" pitchFamily="34" charset="0"/>
              </a:rPr>
              <a:t>No significant safety concerns observed</a:t>
            </a:r>
          </a:p>
          <a:p>
            <a:pPr marL="342900" indent="-342900">
              <a:spcBef>
                <a:spcPct val="20000"/>
              </a:spcBef>
              <a:buClr>
                <a:schemeClr val="tx2"/>
              </a:buClr>
              <a:buSzPct val="75000"/>
              <a:buFont typeface="Monotype Sorts" pitchFamily="2" charset="2"/>
              <a:buChar char="n"/>
            </a:pPr>
            <a:r>
              <a:rPr lang="en-US" sz="2800" dirty="0" smtClean="0">
                <a:cs typeface="Arial" pitchFamily="34" charset="0"/>
              </a:rPr>
              <a:t>Many </a:t>
            </a:r>
            <a:r>
              <a:rPr lang="en-US" sz="2800" dirty="0">
                <a:cs typeface="Arial" pitchFamily="34" charset="0"/>
              </a:rPr>
              <a:t>had significant </a:t>
            </a:r>
            <a:r>
              <a:rPr lang="en-US" sz="2800" dirty="0" smtClean="0">
                <a:cs typeface="Arial" pitchFamily="34" charset="0"/>
              </a:rPr>
              <a:t>pain improvement </a:t>
            </a:r>
          </a:p>
          <a:p>
            <a:pPr marL="342900" indent="-342900">
              <a:spcBef>
                <a:spcPct val="20000"/>
              </a:spcBef>
              <a:buClr>
                <a:schemeClr val="tx2"/>
              </a:buClr>
              <a:buSzPct val="75000"/>
              <a:buFont typeface="Monotype Sorts" pitchFamily="2" charset="2"/>
              <a:buChar char="n"/>
            </a:pPr>
            <a:endParaRPr lang="en-US" sz="2800" dirty="0" smtClean="0">
              <a:solidFill>
                <a:prstClr val="black"/>
              </a:solidFill>
              <a:cs typeface="Arial" pitchFamily="34" charset="0"/>
            </a:endParaRPr>
          </a:p>
          <a:p>
            <a:pPr marL="342900" indent="-342900">
              <a:spcBef>
                <a:spcPct val="20000"/>
              </a:spcBef>
              <a:buClr>
                <a:srgbClr val="FF3300"/>
              </a:buClr>
              <a:buSzPct val="75000"/>
              <a:buFont typeface="Monotype Sorts" pitchFamily="2" charset="2"/>
              <a:buChar char="n"/>
            </a:pPr>
            <a:r>
              <a:rPr lang="en-US" sz="2800" dirty="0" smtClean="0">
                <a:solidFill>
                  <a:prstClr val="black"/>
                </a:solidFill>
                <a:cs typeface="Arial" pitchFamily="34" charset="0"/>
              </a:rPr>
              <a:t>Treatment-seeking for a substance use problem </a:t>
            </a:r>
            <a:r>
              <a:rPr lang="en-US" sz="2800" u="sng" dirty="0" smtClean="0">
                <a:solidFill>
                  <a:prstClr val="black"/>
                </a:solidFill>
                <a:cs typeface="Arial" pitchFamily="34" charset="0"/>
              </a:rPr>
              <a:t>not</a:t>
            </a:r>
            <a:r>
              <a:rPr lang="en-US" sz="2800" dirty="0" smtClean="0">
                <a:solidFill>
                  <a:prstClr val="black"/>
                </a:solidFill>
                <a:cs typeface="Arial" pitchFamily="34" charset="0"/>
              </a:rPr>
              <a:t> pain</a:t>
            </a:r>
          </a:p>
          <a:p>
            <a:pPr marL="342900" indent="-342900">
              <a:spcBef>
                <a:spcPct val="20000"/>
              </a:spcBef>
              <a:buClr>
                <a:srgbClr val="FF3300"/>
              </a:buClr>
              <a:buSzPct val="75000"/>
              <a:buFont typeface="Monotype Sorts" pitchFamily="2" charset="2"/>
              <a:buChar char="n"/>
            </a:pPr>
            <a:r>
              <a:rPr lang="en-US" sz="2800" dirty="0" smtClean="0">
                <a:solidFill>
                  <a:prstClr val="black"/>
                </a:solidFill>
                <a:cs typeface="Arial" pitchFamily="34" charset="0"/>
              </a:rPr>
              <a:t>Heterogeneity of chronic pain</a:t>
            </a:r>
          </a:p>
          <a:p>
            <a:pPr marL="342900" indent="-342900">
              <a:spcBef>
                <a:spcPct val="20000"/>
              </a:spcBef>
              <a:buClr>
                <a:srgbClr val="FF3300"/>
              </a:buClr>
              <a:buSzPct val="75000"/>
              <a:buFont typeface="Monotype Sorts" pitchFamily="2" charset="2"/>
              <a:buChar char="n"/>
            </a:pPr>
            <a:r>
              <a:rPr lang="en-US" sz="2800" dirty="0" smtClean="0">
                <a:solidFill>
                  <a:prstClr val="black"/>
                </a:solidFill>
                <a:cs typeface="Arial" pitchFamily="34" charset="0"/>
              </a:rPr>
              <a:t>Pain improvement - no control group</a:t>
            </a:r>
          </a:p>
          <a:p>
            <a:pPr marL="342900" lvl="0" indent="-342900">
              <a:spcBef>
                <a:spcPct val="20000"/>
              </a:spcBef>
              <a:buClr>
                <a:srgbClr val="1F497D"/>
              </a:buClr>
              <a:buFont typeface="Wingdings" pitchFamily="2" charset="2"/>
              <a:buChar char="§"/>
            </a:pPr>
            <a:endParaRPr lang="en-US" sz="2800" dirty="0">
              <a:latin typeface="Arial" pitchFamily="34" charset="0"/>
              <a:cs typeface="Arial" pitchFamily="34" charset="0"/>
            </a:endParaRPr>
          </a:p>
          <a:p>
            <a:pPr marL="342900" indent="-342900">
              <a:spcBef>
                <a:spcPct val="20000"/>
              </a:spcBef>
              <a:buClr>
                <a:schemeClr val="tx2"/>
              </a:buClr>
              <a:buSzPct val="75000"/>
              <a:buFont typeface="Monotype Sorts" pitchFamily="2" charset="2"/>
              <a:buNone/>
            </a:pPr>
            <a:endParaRPr lang="en-US" sz="2800" dirty="0">
              <a:latin typeface="Arial" pitchFamily="34" charset="0"/>
              <a:cs typeface="Arial" pitchFamily="34" charset="0"/>
            </a:endParaRPr>
          </a:p>
          <a:p>
            <a:pPr marL="342900" indent="-342900">
              <a:spcBef>
                <a:spcPct val="20000"/>
              </a:spcBef>
              <a:buClr>
                <a:schemeClr val="tx2"/>
              </a:buClr>
              <a:buSzPct val="75000"/>
              <a:buFont typeface="Monotype Sorts" pitchFamily="2" charset="2"/>
              <a:buNone/>
            </a:pP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4F8BA3A-A396-4B04-9D1C-80890BD4D666}" type="slidenum">
              <a:rPr lang="en-US" smtClean="0"/>
              <a:pPr/>
              <a:t>59</a:t>
            </a:fld>
            <a:endParaRPr lang="en-US" dirty="0"/>
          </a:p>
        </p:txBody>
      </p:sp>
    </p:spTree>
    <p:extLst>
      <p:ext uri="{BB962C8B-B14F-4D97-AF65-F5344CB8AC3E}">
        <p14:creationId xmlns:p14="http://schemas.microsoft.com/office/powerpoint/2010/main" xmlns="" val="261838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10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10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10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419">
                                            <p:txEl>
                                              <p:pRg st="4" end="4"/>
                                            </p:txEl>
                                          </p:spTgt>
                                        </p:tgtEl>
                                        <p:attrNameLst>
                                          <p:attrName>style.visibility</p:attrName>
                                        </p:attrNameLst>
                                      </p:cBhvr>
                                      <p:to>
                                        <p:strVal val="visible"/>
                                      </p:to>
                                    </p:set>
                                    <p:anim calcmode="lin" valueType="num">
                                      <p:cBhvr additive="base">
                                        <p:cTn id="25" dur="10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0419">
                                            <p:txEl>
                                              <p:pRg st="5" end="5"/>
                                            </p:txEl>
                                          </p:spTgt>
                                        </p:tgtEl>
                                        <p:attrNameLst>
                                          <p:attrName>style.visibility</p:attrName>
                                        </p:attrNameLst>
                                      </p:cBhvr>
                                      <p:to>
                                        <p:strVal val="visible"/>
                                      </p:to>
                                    </p:set>
                                    <p:anim calcmode="lin" valueType="num">
                                      <p:cBhvr additive="base">
                                        <p:cTn id="31" dur="10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0419">
                                            <p:txEl>
                                              <p:pRg st="6" end="6"/>
                                            </p:txEl>
                                          </p:spTgt>
                                        </p:tgtEl>
                                        <p:attrNameLst>
                                          <p:attrName>style.visibility</p:attrName>
                                        </p:attrNameLst>
                                      </p:cBhvr>
                                      <p:to>
                                        <p:strVal val="visible"/>
                                      </p:to>
                                    </p:set>
                                    <p:anim calcmode="lin" valueType="num">
                                      <p:cBhvr additive="base">
                                        <p:cTn id="37" dur="10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prescription_fig0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251060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00200"/>
            <a:ext cx="8382000" cy="1447799"/>
          </a:xfrm>
        </p:spPr>
        <p:txBody>
          <a:bodyPr>
            <a:normAutofit/>
          </a:bodyPr>
          <a:lstStyle/>
          <a:p>
            <a:r>
              <a:rPr lang="en-US" dirty="0" smtClean="0"/>
              <a:t>chronic pain Care: Assessment and treatment</a:t>
            </a:r>
            <a:endParaRPr lang="en-US" dirty="0"/>
          </a:p>
        </p:txBody>
      </p:sp>
      <p:sp>
        <p:nvSpPr>
          <p:cNvPr id="6" name="Slide Number Placeholder 5"/>
          <p:cNvSpPr>
            <a:spLocks noGrp="1"/>
          </p:cNvSpPr>
          <p:nvPr>
            <p:ph type="sldNum" sz="quarter" idx="4294967295"/>
          </p:nvPr>
        </p:nvSpPr>
        <p:spPr>
          <a:xfrm>
            <a:off x="6705600" y="6248400"/>
            <a:ext cx="2133600" cy="365125"/>
          </a:xfrm>
        </p:spPr>
        <p:txBody>
          <a:bodyPr/>
          <a:lstStyle/>
          <a:p>
            <a:fld id="{24F8BA3A-A396-4B04-9D1C-80890BD4D666}" type="slidenum">
              <a:rPr lang="en-US" smtClean="0"/>
              <a:pPr/>
              <a:t>60</a:t>
            </a:fld>
            <a:endParaRPr lang="en-US"/>
          </a:p>
        </p:txBody>
      </p:sp>
    </p:spTree>
    <p:extLst>
      <p:ext uri="{BB962C8B-B14F-4D97-AF65-F5344CB8AC3E}">
        <p14:creationId xmlns:p14="http://schemas.microsoft.com/office/powerpoint/2010/main" xmlns="" val="3130144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7315200" cy="838200"/>
          </a:xfrm>
        </p:spPr>
        <p:txBody>
          <a:bodyPr>
            <a:normAutofit/>
          </a:bodyPr>
          <a:lstStyle/>
          <a:p>
            <a:r>
              <a:rPr lang="en-US" sz="4000" dirty="0"/>
              <a:t>IOM Pain Care Principles</a:t>
            </a:r>
          </a:p>
        </p:txBody>
      </p:sp>
      <p:sp>
        <p:nvSpPr>
          <p:cNvPr id="3" name="Content Placeholder 2"/>
          <p:cNvSpPr>
            <a:spLocks noGrp="1"/>
          </p:cNvSpPr>
          <p:nvPr>
            <p:ph idx="1"/>
          </p:nvPr>
        </p:nvSpPr>
        <p:spPr>
          <a:xfrm>
            <a:off x="381000" y="1143000"/>
            <a:ext cx="6096000" cy="5562600"/>
          </a:xfrm>
        </p:spPr>
        <p:txBody>
          <a:bodyPr>
            <a:noAutofit/>
          </a:bodyPr>
          <a:lstStyle/>
          <a:p>
            <a:pPr marL="274320" indent="-274320">
              <a:defRPr/>
            </a:pPr>
            <a:r>
              <a:rPr lang="en-US" sz="2600" dirty="0">
                <a:solidFill>
                  <a:srgbClr val="000000"/>
                </a:solidFill>
                <a:ea typeface="+mn-ea"/>
              </a:rPr>
              <a:t>Effective pain management </a:t>
            </a:r>
            <a:r>
              <a:rPr lang="en-US" sz="2600" dirty="0" smtClean="0">
                <a:solidFill>
                  <a:srgbClr val="000000"/>
                </a:solidFill>
                <a:ea typeface="+mn-ea"/>
              </a:rPr>
              <a:t>a </a:t>
            </a:r>
            <a:r>
              <a:rPr lang="en-US" sz="2600" dirty="0">
                <a:solidFill>
                  <a:srgbClr val="000000"/>
                </a:solidFill>
                <a:ea typeface="+mn-ea"/>
              </a:rPr>
              <a:t>moral </a:t>
            </a:r>
            <a:r>
              <a:rPr lang="en-US" sz="2600" dirty="0" smtClean="0">
                <a:solidFill>
                  <a:srgbClr val="000000"/>
                </a:solidFill>
                <a:ea typeface="+mn-ea"/>
              </a:rPr>
              <a:t>imperative</a:t>
            </a:r>
          </a:p>
          <a:p>
            <a:pPr marL="274320" indent="-274320">
              <a:defRPr/>
            </a:pPr>
            <a:r>
              <a:rPr lang="en-US" sz="2600" dirty="0">
                <a:solidFill>
                  <a:srgbClr val="000000"/>
                </a:solidFill>
                <a:ea typeface="+mn-ea"/>
              </a:rPr>
              <a:t>Chronic pain </a:t>
            </a:r>
            <a:r>
              <a:rPr lang="en-US" sz="2600" dirty="0" smtClean="0">
                <a:solidFill>
                  <a:srgbClr val="000000"/>
                </a:solidFill>
                <a:ea typeface="+mn-ea"/>
              </a:rPr>
              <a:t>a </a:t>
            </a:r>
            <a:r>
              <a:rPr lang="en-US" sz="2600" dirty="0">
                <a:solidFill>
                  <a:srgbClr val="000000"/>
                </a:solidFill>
                <a:ea typeface="+mn-ea"/>
              </a:rPr>
              <a:t>disease in </a:t>
            </a:r>
            <a:r>
              <a:rPr lang="en-US" sz="2600" dirty="0" smtClean="0">
                <a:solidFill>
                  <a:srgbClr val="000000"/>
                </a:solidFill>
                <a:ea typeface="+mn-ea"/>
              </a:rPr>
              <a:t>itself</a:t>
            </a:r>
          </a:p>
          <a:p>
            <a:pPr marL="274320" indent="-274320">
              <a:defRPr/>
            </a:pPr>
            <a:r>
              <a:rPr lang="en-US" sz="2600" dirty="0" smtClean="0">
                <a:solidFill>
                  <a:srgbClr val="000000"/>
                </a:solidFill>
                <a:ea typeface="+mn-ea"/>
              </a:rPr>
              <a:t>Often requires </a:t>
            </a:r>
            <a:r>
              <a:rPr lang="en-US" sz="2600" dirty="0">
                <a:solidFill>
                  <a:srgbClr val="000000"/>
                </a:solidFill>
                <a:ea typeface="+mn-ea"/>
              </a:rPr>
              <a:t>comprehensive approaches to </a:t>
            </a:r>
            <a:r>
              <a:rPr lang="en-US" sz="2600" dirty="0" smtClean="0">
                <a:solidFill>
                  <a:srgbClr val="000000"/>
                </a:solidFill>
                <a:ea typeface="+mn-ea"/>
              </a:rPr>
              <a:t>prevention and management</a:t>
            </a:r>
          </a:p>
          <a:p>
            <a:pPr marL="274320" indent="-274320">
              <a:defRPr/>
            </a:pPr>
            <a:r>
              <a:rPr lang="en-US" sz="2600" dirty="0" smtClean="0">
                <a:solidFill>
                  <a:srgbClr val="000000"/>
                </a:solidFill>
                <a:ea typeface="+mn-ea"/>
              </a:rPr>
              <a:t>Interdisciplinary assessment </a:t>
            </a:r>
            <a:r>
              <a:rPr lang="en-US" sz="2600" dirty="0">
                <a:solidFill>
                  <a:srgbClr val="000000"/>
                </a:solidFill>
                <a:ea typeface="+mn-ea"/>
              </a:rPr>
              <a:t>and </a:t>
            </a:r>
            <a:r>
              <a:rPr lang="en-US" sz="2600" dirty="0" smtClean="0">
                <a:solidFill>
                  <a:srgbClr val="000000"/>
                </a:solidFill>
                <a:ea typeface="+mn-ea"/>
              </a:rPr>
              <a:t>treatment</a:t>
            </a:r>
          </a:p>
          <a:p>
            <a:pPr marL="274320" indent="-274320">
              <a:defRPr/>
            </a:pPr>
            <a:r>
              <a:rPr lang="en-US" sz="2600" dirty="0">
                <a:solidFill>
                  <a:srgbClr val="000000"/>
                </a:solidFill>
                <a:ea typeface="+mn-ea"/>
              </a:rPr>
              <a:t>Need for public health and </a:t>
            </a:r>
            <a:r>
              <a:rPr lang="en-US" sz="2600" dirty="0" smtClean="0">
                <a:solidFill>
                  <a:srgbClr val="000000"/>
                </a:solidFill>
                <a:ea typeface="+mn-ea"/>
              </a:rPr>
              <a:t/>
            </a:r>
            <a:br>
              <a:rPr lang="en-US" sz="2600" dirty="0" smtClean="0">
                <a:solidFill>
                  <a:srgbClr val="000000"/>
                </a:solidFill>
                <a:ea typeface="+mn-ea"/>
              </a:rPr>
            </a:br>
            <a:r>
              <a:rPr lang="en-US" sz="2600" dirty="0" smtClean="0">
                <a:solidFill>
                  <a:srgbClr val="000000"/>
                </a:solidFill>
                <a:ea typeface="+mn-ea"/>
              </a:rPr>
              <a:t>community-based approach </a:t>
            </a:r>
          </a:p>
          <a:p>
            <a:pPr marL="274320" indent="-274320">
              <a:defRPr/>
            </a:pPr>
            <a:r>
              <a:rPr lang="en-US" sz="2600" dirty="0" smtClean="0">
                <a:solidFill>
                  <a:srgbClr val="000000"/>
                </a:solidFill>
                <a:ea typeface="+mn-ea"/>
              </a:rPr>
              <a:t>Coordinated NIH focus</a:t>
            </a:r>
            <a:endParaRPr lang="en-US" sz="2600" dirty="0">
              <a:solidFill>
                <a:srgbClr val="000000"/>
              </a:solidFill>
              <a:ea typeface="+mn-ea"/>
            </a:endParaRPr>
          </a:p>
          <a:p>
            <a:pPr marL="274320" indent="-274320">
              <a:defRPr/>
            </a:pPr>
            <a:r>
              <a:rPr lang="en-US" sz="2600" dirty="0" smtClean="0">
                <a:solidFill>
                  <a:srgbClr val="000000"/>
                </a:solidFill>
                <a:ea typeface="+mn-ea"/>
              </a:rPr>
              <a:t>Challenge of opioid Rx</a:t>
            </a:r>
          </a:p>
        </p:txBody>
      </p:sp>
      <p:pic>
        <p:nvPicPr>
          <p:cNvPr id="2" name="Picture 1"/>
          <p:cNvPicPr>
            <a:picLocks noChangeAspect="1"/>
          </p:cNvPicPr>
          <p:nvPr/>
        </p:nvPicPr>
        <p:blipFill>
          <a:blip r:embed="rId2" cstate="print"/>
          <a:stretch>
            <a:fillRect/>
          </a:stretch>
        </p:blipFill>
        <p:spPr>
          <a:xfrm>
            <a:off x="6858000" y="0"/>
            <a:ext cx="2286000" cy="3429000"/>
          </a:xfrm>
          <a:prstGeom prst="rect">
            <a:avLst/>
          </a:prstGeom>
        </p:spPr>
      </p:pic>
      <p:sp>
        <p:nvSpPr>
          <p:cNvPr id="4" name="Rectangle 3"/>
          <p:cNvSpPr/>
          <p:nvPr/>
        </p:nvSpPr>
        <p:spPr>
          <a:xfrm>
            <a:off x="5943600" y="3429000"/>
            <a:ext cx="3200400" cy="276999"/>
          </a:xfrm>
          <a:prstGeom prst="rect">
            <a:avLst/>
          </a:prstGeom>
        </p:spPr>
        <p:txBody>
          <a:bodyPr wrap="square">
            <a:spAutoFit/>
          </a:bodyPr>
          <a:lstStyle/>
          <a:p>
            <a:r>
              <a:rPr lang="en-US" sz="1200" dirty="0" smtClean="0">
                <a:hlinkClick r:id="rId3"/>
              </a:rPr>
              <a:t>Relieving Pain in America electronic publication</a:t>
            </a:r>
            <a:endParaRPr lang="en-US" sz="1200" dirty="0"/>
          </a:p>
        </p:txBody>
      </p:sp>
      <p:pic>
        <p:nvPicPr>
          <p:cNvPr id="5" name="Picture 4"/>
          <p:cNvPicPr>
            <a:picLocks noChangeAspect="1"/>
          </p:cNvPicPr>
          <p:nvPr/>
        </p:nvPicPr>
        <p:blipFill>
          <a:blip r:embed="rId4" cstate="print"/>
          <a:stretch>
            <a:fillRect/>
          </a:stretch>
        </p:blipFill>
        <p:spPr>
          <a:xfrm>
            <a:off x="5562600" y="3810000"/>
            <a:ext cx="1828800" cy="2743200"/>
          </a:xfrm>
          <a:prstGeom prst="rect">
            <a:avLst/>
          </a:prstGeom>
        </p:spPr>
      </p:pic>
      <p:sp>
        <p:nvSpPr>
          <p:cNvPr id="6" name="Rectangle 5"/>
          <p:cNvSpPr/>
          <p:nvPr/>
        </p:nvSpPr>
        <p:spPr>
          <a:xfrm>
            <a:off x="4876800" y="6550223"/>
            <a:ext cx="2438400" cy="307777"/>
          </a:xfrm>
          <a:prstGeom prst="rect">
            <a:avLst/>
          </a:prstGeom>
        </p:spPr>
        <p:txBody>
          <a:bodyPr wrap="square">
            <a:spAutoFit/>
          </a:bodyPr>
          <a:lstStyle/>
          <a:p>
            <a:r>
              <a:rPr lang="en-US" sz="1400" dirty="0" smtClean="0">
                <a:hlinkClick r:id="rId5"/>
              </a:rPr>
              <a:t>Living Well with Chronic Illness</a:t>
            </a:r>
            <a:endParaRPr lang="en-US" sz="1400" dirty="0"/>
          </a:p>
        </p:txBody>
      </p:sp>
      <p:sp>
        <p:nvSpPr>
          <p:cNvPr id="8" name="Slide Number Placeholder 3"/>
          <p:cNvSpPr>
            <a:spLocks noGrp="1"/>
          </p:cNvSpPr>
          <p:nvPr>
            <p:ph type="sldNum" sz="quarter" idx="12"/>
          </p:nvPr>
        </p:nvSpPr>
        <p:spPr>
          <a:xfrm>
            <a:off x="6858000" y="6324600"/>
            <a:ext cx="2133600" cy="365125"/>
          </a:xfrm>
        </p:spPr>
        <p:txBody>
          <a:bodyPr/>
          <a:lstStyle/>
          <a:p>
            <a:fld id="{24F8BA3A-A396-4B04-9D1C-80890BD4D666}" type="slidenum">
              <a:rPr lang="en-US" smtClean="0"/>
              <a:pPr/>
              <a:t>61</a:t>
            </a:fld>
            <a:endParaRPr lang="en-US" dirty="0"/>
          </a:p>
        </p:txBody>
      </p:sp>
    </p:spTree>
    <p:extLst>
      <p:ext uri="{BB962C8B-B14F-4D97-AF65-F5344CB8AC3E}">
        <p14:creationId xmlns:p14="http://schemas.microsoft.com/office/powerpoint/2010/main" xmlns="" val="14842490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a:bodyPr>
          <a:lstStyle/>
          <a:p>
            <a:r>
              <a:rPr lang="en-US" sz="4000" dirty="0"/>
              <a:t>SUD versus physical dependence</a:t>
            </a:r>
          </a:p>
        </p:txBody>
      </p:sp>
      <p:sp>
        <p:nvSpPr>
          <p:cNvPr id="168963" name="Rectangle 3"/>
          <p:cNvSpPr>
            <a:spLocks noGrp="1" noChangeArrowheads="1"/>
          </p:cNvSpPr>
          <p:nvPr>
            <p:ph idx="1"/>
          </p:nvPr>
        </p:nvSpPr>
        <p:spPr>
          <a:xfrm>
            <a:off x="457200" y="1524000"/>
            <a:ext cx="8229600" cy="4419600"/>
          </a:xfrm>
        </p:spPr>
        <p:txBody>
          <a:bodyPr>
            <a:normAutofit/>
          </a:bodyPr>
          <a:lstStyle/>
          <a:p>
            <a:pPr>
              <a:lnSpc>
                <a:spcPct val="80000"/>
              </a:lnSpc>
            </a:pPr>
            <a:r>
              <a:rPr lang="en-US" dirty="0"/>
              <a:t>Addiction/Substance Use Disorder</a:t>
            </a:r>
          </a:p>
          <a:p>
            <a:pPr>
              <a:lnSpc>
                <a:spcPct val="80000"/>
              </a:lnSpc>
            </a:pPr>
            <a:r>
              <a:rPr lang="en-US" dirty="0" smtClean="0"/>
              <a:t>Physical </a:t>
            </a:r>
            <a:r>
              <a:rPr lang="en-US" dirty="0"/>
              <a:t>Dependence</a:t>
            </a:r>
          </a:p>
          <a:p>
            <a:pPr>
              <a:lnSpc>
                <a:spcPct val="80000"/>
              </a:lnSpc>
            </a:pPr>
            <a:r>
              <a:rPr lang="en-US" dirty="0" smtClean="0"/>
              <a:t>Physical </a:t>
            </a:r>
            <a:r>
              <a:rPr lang="en-US" dirty="0"/>
              <a:t>dependence alone and tolerance to prescribed drugs is not sufficient evidence of a substance use disorder. They are normal responses that often occur with the persistent use of certain medications. </a:t>
            </a:r>
            <a:endParaRPr lang="en-US" dirty="0" smtClean="0"/>
          </a:p>
          <a:p>
            <a:pPr>
              <a:lnSpc>
                <a:spcPct val="80000"/>
              </a:lnSpc>
            </a:pPr>
            <a:r>
              <a:rPr lang="en-US" dirty="0" smtClean="0"/>
              <a:t>DSM-V</a:t>
            </a:r>
            <a:endParaRPr lang="en-US" dirty="0"/>
          </a:p>
        </p:txBody>
      </p:sp>
      <p:sp>
        <p:nvSpPr>
          <p:cNvPr id="4" name="Slide Number Placeholder 3"/>
          <p:cNvSpPr>
            <a:spLocks noGrp="1"/>
          </p:cNvSpPr>
          <p:nvPr>
            <p:ph type="sldNum" sz="quarter" idx="12"/>
          </p:nvPr>
        </p:nvSpPr>
        <p:spPr>
          <a:xfrm>
            <a:off x="6400800" y="6324600"/>
            <a:ext cx="2133600" cy="365125"/>
          </a:xfrm>
        </p:spPr>
        <p:txBody>
          <a:bodyPr/>
          <a:lstStyle/>
          <a:p>
            <a:fld id="{24F8BA3A-A396-4B04-9D1C-80890BD4D666}" type="slidenum">
              <a:rPr lang="en-US" smtClean="0"/>
              <a:pPr/>
              <a:t>62</a:t>
            </a:fld>
            <a:endParaRPr lang="en-US" dirty="0"/>
          </a:p>
        </p:txBody>
      </p:sp>
    </p:spTree>
    <p:extLst>
      <p:ext uri="{BB962C8B-B14F-4D97-AF65-F5344CB8AC3E}">
        <p14:creationId xmlns:p14="http://schemas.microsoft.com/office/powerpoint/2010/main" xmlns="" val="2487112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772400" cy="914400"/>
          </a:xfrm>
        </p:spPr>
        <p:txBody>
          <a:bodyPr>
            <a:normAutofit/>
          </a:bodyPr>
          <a:lstStyle/>
          <a:p>
            <a:r>
              <a:rPr lang="en-US" sz="4000" dirty="0"/>
              <a:t>Assessment of </a:t>
            </a:r>
            <a:r>
              <a:rPr lang="en-US" sz="4000" dirty="0" smtClean="0"/>
              <a:t>Pain</a:t>
            </a:r>
            <a:endParaRPr lang="en-US" sz="4000" dirty="0"/>
          </a:p>
        </p:txBody>
      </p:sp>
      <p:sp>
        <p:nvSpPr>
          <p:cNvPr id="18435" name="Rectangle 3"/>
          <p:cNvSpPr>
            <a:spLocks noGrp="1" noChangeArrowheads="1"/>
          </p:cNvSpPr>
          <p:nvPr>
            <p:ph idx="1"/>
          </p:nvPr>
        </p:nvSpPr>
        <p:spPr>
          <a:xfrm>
            <a:off x="304800" y="1371600"/>
            <a:ext cx="8382000" cy="4724400"/>
          </a:xfrm>
        </p:spPr>
        <p:txBody>
          <a:bodyPr>
            <a:normAutofit fontScale="85000" lnSpcReduction="10000"/>
          </a:bodyPr>
          <a:lstStyle/>
          <a:p>
            <a:r>
              <a:rPr lang="en-US" sz="3500" dirty="0"/>
              <a:t>Pain is a subjective </a:t>
            </a:r>
            <a:r>
              <a:rPr lang="en-US" sz="3500" dirty="0" smtClean="0"/>
              <a:t>experience </a:t>
            </a:r>
            <a:r>
              <a:rPr lang="en-US" sz="3500" b="1" dirty="0"/>
              <a:t>(Haller)</a:t>
            </a:r>
            <a:endParaRPr lang="en-US" sz="3500" dirty="0"/>
          </a:p>
          <a:p>
            <a:pPr lvl="1"/>
            <a:r>
              <a:rPr lang="en-US" sz="2400" dirty="0">
                <a:solidFill>
                  <a:schemeClr val="tx2"/>
                </a:solidFill>
              </a:rPr>
              <a:t>Patients experience and </a:t>
            </a:r>
            <a:r>
              <a:rPr lang="ja-JP" altLang="en-US" sz="2400" dirty="0">
                <a:solidFill>
                  <a:schemeClr val="tx2"/>
                </a:solidFill>
              </a:rPr>
              <a:t>“</a:t>
            </a:r>
            <a:r>
              <a:rPr lang="en-US" sz="2400" dirty="0">
                <a:solidFill>
                  <a:schemeClr val="tx2"/>
                </a:solidFill>
              </a:rPr>
              <a:t>interpret</a:t>
            </a:r>
            <a:r>
              <a:rPr lang="ja-JP" altLang="en-US" sz="2400" dirty="0">
                <a:solidFill>
                  <a:schemeClr val="tx2"/>
                </a:solidFill>
              </a:rPr>
              <a:t>”</a:t>
            </a:r>
            <a:r>
              <a:rPr lang="en-US" sz="2400" dirty="0">
                <a:solidFill>
                  <a:schemeClr val="tx2"/>
                </a:solidFill>
              </a:rPr>
              <a:t> it differently</a:t>
            </a:r>
          </a:p>
          <a:p>
            <a:pPr lvl="1"/>
            <a:r>
              <a:rPr lang="en-US" sz="2400" dirty="0">
                <a:solidFill>
                  <a:schemeClr val="tx2"/>
                </a:solidFill>
              </a:rPr>
              <a:t>No test for pain (only for unpleasantness)</a:t>
            </a:r>
          </a:p>
          <a:p>
            <a:r>
              <a:rPr lang="en-US" dirty="0"/>
              <a:t>Pain tolerance varies from person-to-</a:t>
            </a:r>
            <a:r>
              <a:rPr lang="en-US" dirty="0" smtClean="0"/>
              <a:t>person </a:t>
            </a:r>
            <a:r>
              <a:rPr lang="en-US" b="1" dirty="0" smtClean="0"/>
              <a:t>(</a:t>
            </a:r>
            <a:r>
              <a:rPr lang="en-US" b="1" dirty="0"/>
              <a:t>Haller)</a:t>
            </a:r>
            <a:endParaRPr lang="en-US" dirty="0"/>
          </a:p>
          <a:p>
            <a:pPr lvl="1"/>
            <a:r>
              <a:rPr lang="en-US" sz="2400" dirty="0">
                <a:solidFill>
                  <a:schemeClr val="tx2"/>
                </a:solidFill>
              </a:rPr>
              <a:t>Genetic and cultural differences</a:t>
            </a:r>
          </a:p>
          <a:p>
            <a:pPr lvl="1"/>
            <a:r>
              <a:rPr lang="ja-JP" altLang="en-US" sz="2400" dirty="0">
                <a:solidFill>
                  <a:schemeClr val="tx2"/>
                </a:solidFill>
              </a:rPr>
              <a:t>“</a:t>
            </a:r>
            <a:r>
              <a:rPr lang="en-US" sz="2400" dirty="0">
                <a:solidFill>
                  <a:schemeClr val="tx2"/>
                </a:solidFill>
              </a:rPr>
              <a:t>Significance</a:t>
            </a:r>
            <a:r>
              <a:rPr lang="ja-JP" altLang="en-US" sz="2400" dirty="0">
                <a:solidFill>
                  <a:schemeClr val="tx2"/>
                </a:solidFill>
              </a:rPr>
              <a:t>”</a:t>
            </a:r>
            <a:r>
              <a:rPr lang="en-US" sz="2400" dirty="0">
                <a:solidFill>
                  <a:schemeClr val="tx2"/>
                </a:solidFill>
              </a:rPr>
              <a:t> of pain plays a role</a:t>
            </a:r>
          </a:p>
          <a:p>
            <a:r>
              <a:rPr lang="en-US" dirty="0"/>
              <a:t>Requires comprehensive clinical </a:t>
            </a:r>
            <a:r>
              <a:rPr lang="en-US" dirty="0" smtClean="0"/>
              <a:t>evaluation </a:t>
            </a:r>
            <a:r>
              <a:rPr lang="en-US" b="1" dirty="0"/>
              <a:t>(Haller)</a:t>
            </a:r>
            <a:endParaRPr lang="en-US" dirty="0"/>
          </a:p>
          <a:p>
            <a:pPr lvl="1"/>
            <a:r>
              <a:rPr lang="en-US" sz="2400" dirty="0">
                <a:solidFill>
                  <a:schemeClr val="tx2"/>
                </a:solidFill>
              </a:rPr>
              <a:t>Doctors </a:t>
            </a:r>
            <a:r>
              <a:rPr lang="en-US" sz="2400" dirty="0" smtClean="0">
                <a:solidFill>
                  <a:schemeClr val="tx2"/>
                </a:solidFill>
              </a:rPr>
              <a:t>don’t </a:t>
            </a:r>
            <a:r>
              <a:rPr lang="en-US" sz="2400" dirty="0">
                <a:solidFill>
                  <a:schemeClr val="tx2"/>
                </a:solidFill>
              </a:rPr>
              <a:t>like patients with pain</a:t>
            </a:r>
          </a:p>
          <a:p>
            <a:pPr lvl="1"/>
            <a:r>
              <a:rPr lang="en-US" sz="2400" dirty="0">
                <a:solidFill>
                  <a:schemeClr val="tx2"/>
                </a:solidFill>
              </a:rPr>
              <a:t>Few are taught how to diagnose and treat</a:t>
            </a:r>
          </a:p>
          <a:p>
            <a:pPr lvl="1"/>
            <a:r>
              <a:rPr lang="en-US" sz="2400" dirty="0">
                <a:solidFill>
                  <a:schemeClr val="tx2"/>
                </a:solidFill>
              </a:rPr>
              <a:t>Failure to treat/under-treatment </a:t>
            </a:r>
            <a:r>
              <a:rPr lang="en-US" sz="2400" dirty="0" smtClean="0">
                <a:solidFill>
                  <a:schemeClr val="tx2"/>
                </a:solidFill>
              </a:rPr>
              <a:t>common</a:t>
            </a:r>
          </a:p>
          <a:p>
            <a:r>
              <a:rPr lang="en-US" dirty="0">
                <a:solidFill>
                  <a:srgbClr val="000000"/>
                </a:solidFill>
              </a:rPr>
              <a:t>Physicians nearly twice as likely to underestimate pain in black </a:t>
            </a:r>
            <a:r>
              <a:rPr lang="en-US" dirty="0" err="1">
                <a:solidFill>
                  <a:srgbClr val="000000"/>
                </a:solidFill>
              </a:rPr>
              <a:t>vs</a:t>
            </a:r>
            <a:r>
              <a:rPr lang="en-US" dirty="0">
                <a:solidFill>
                  <a:srgbClr val="000000"/>
                </a:solidFill>
              </a:rPr>
              <a:t> white patients </a:t>
            </a:r>
            <a:r>
              <a:rPr lang="en-US" sz="2800" dirty="0">
                <a:solidFill>
                  <a:srgbClr val="000000"/>
                </a:solidFill>
              </a:rPr>
              <a:t>(</a:t>
            </a:r>
            <a:r>
              <a:rPr lang="en-US" sz="2800" dirty="0" err="1" smtClean="0">
                <a:solidFill>
                  <a:srgbClr val="000000"/>
                </a:solidFill>
              </a:rPr>
              <a:t>Staton</a:t>
            </a:r>
            <a:r>
              <a:rPr lang="en-US" sz="2800" dirty="0" smtClean="0">
                <a:solidFill>
                  <a:srgbClr val="000000"/>
                </a:solidFill>
              </a:rPr>
              <a:t> </a:t>
            </a:r>
            <a:r>
              <a:rPr lang="en-US" sz="2800" dirty="0">
                <a:solidFill>
                  <a:srgbClr val="000000"/>
                </a:solidFill>
              </a:rPr>
              <a:t>LJ, </a:t>
            </a:r>
            <a:r>
              <a:rPr lang="en-US" sz="2800" dirty="0" err="1">
                <a:solidFill>
                  <a:srgbClr val="000000"/>
                </a:solidFill>
              </a:rPr>
              <a:t>Natl</a:t>
            </a:r>
            <a:r>
              <a:rPr lang="en-US" sz="2800" dirty="0">
                <a:solidFill>
                  <a:srgbClr val="000000"/>
                </a:solidFill>
              </a:rPr>
              <a:t> Med Assoc, </a:t>
            </a:r>
            <a:r>
              <a:rPr lang="en-US" sz="2800" dirty="0" smtClean="0">
                <a:solidFill>
                  <a:srgbClr val="000000"/>
                </a:solidFill>
              </a:rPr>
              <a:t>2007)</a:t>
            </a:r>
            <a:endParaRPr lang="en-US" dirty="0">
              <a:solidFill>
                <a:schemeClr val="tx2"/>
              </a:solidFill>
            </a:endParaRPr>
          </a:p>
          <a:p>
            <a:pPr lvl="1"/>
            <a:endParaRPr lang="en-US" sz="2400" dirty="0">
              <a:solidFill>
                <a:schemeClr val="tx2"/>
              </a:solidFill>
              <a:latin typeface="Arial" charset="0"/>
            </a:endParaRPr>
          </a:p>
        </p:txBody>
      </p:sp>
      <p:sp>
        <p:nvSpPr>
          <p:cNvPr id="4" name="Slide Number Placeholder 3"/>
          <p:cNvSpPr>
            <a:spLocks noGrp="1"/>
          </p:cNvSpPr>
          <p:nvPr>
            <p:ph type="sldNum" sz="quarter" idx="12"/>
          </p:nvPr>
        </p:nvSpPr>
        <p:spPr>
          <a:xfrm>
            <a:off x="6400800" y="6324600"/>
            <a:ext cx="2133600" cy="365125"/>
          </a:xfrm>
        </p:spPr>
        <p:txBody>
          <a:bodyPr/>
          <a:lstStyle/>
          <a:p>
            <a:fld id="{24F8BA3A-A396-4B04-9D1C-80890BD4D666}" type="slidenum">
              <a:rPr lang="en-US" smtClean="0"/>
              <a:pPr/>
              <a:t>63</a:t>
            </a:fld>
            <a:endParaRPr lang="en-US" dirty="0"/>
          </a:p>
        </p:txBody>
      </p:sp>
    </p:spTree>
    <p:extLst>
      <p:ext uri="{BB962C8B-B14F-4D97-AF65-F5344CB8AC3E}">
        <p14:creationId xmlns:p14="http://schemas.microsoft.com/office/powerpoint/2010/main" xmlns="" val="20520943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28600"/>
            <a:ext cx="8229600" cy="914400"/>
          </a:xfrm>
        </p:spPr>
        <p:txBody>
          <a:bodyPr>
            <a:normAutofit/>
          </a:bodyPr>
          <a:lstStyle/>
          <a:p>
            <a:r>
              <a:rPr lang="en-US" dirty="0"/>
              <a:t>New Pain Scale from DOD - VA</a:t>
            </a:r>
          </a:p>
        </p:txBody>
      </p:sp>
      <p:pic>
        <p:nvPicPr>
          <p:cNvPr id="62467" name="Content Placeholder 3" descr="pain_scale_dod_va.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762000" y="1219200"/>
            <a:ext cx="7543800" cy="539115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a:xfrm>
            <a:off x="6858000" y="6324600"/>
            <a:ext cx="2133600" cy="365125"/>
          </a:xfrm>
        </p:spPr>
        <p:txBody>
          <a:bodyPr/>
          <a:lstStyle/>
          <a:p>
            <a:fld id="{24F8BA3A-A396-4B04-9D1C-80890BD4D666}" type="slidenum">
              <a:rPr lang="en-US" smtClean="0"/>
              <a:pPr/>
              <a:t>64</a:t>
            </a:fld>
            <a:endParaRPr lang="en-US" dirty="0"/>
          </a:p>
        </p:txBody>
      </p:sp>
    </p:spTree>
    <p:extLst>
      <p:ext uri="{BB962C8B-B14F-4D97-AF65-F5344CB8AC3E}">
        <p14:creationId xmlns:p14="http://schemas.microsoft.com/office/powerpoint/2010/main" xmlns="" val="833604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209800" y="3048000"/>
            <a:ext cx="6027683" cy="35433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stretch>
            <a:fillRect/>
          </a:stretch>
        </p:blipFill>
        <p:spPr>
          <a:xfrm>
            <a:off x="609600" y="0"/>
            <a:ext cx="5105400" cy="2871788"/>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a:xfrm>
            <a:off x="6781800" y="6248400"/>
            <a:ext cx="2133600" cy="365125"/>
          </a:xfrm>
        </p:spPr>
        <p:txBody>
          <a:bodyPr/>
          <a:lstStyle/>
          <a:p>
            <a:fld id="{24F8BA3A-A396-4B04-9D1C-80890BD4D666}" type="slidenum">
              <a:rPr lang="en-US" smtClean="0"/>
              <a:pPr/>
              <a:t>65</a:t>
            </a:fld>
            <a:endParaRPr lang="en-US" dirty="0"/>
          </a:p>
        </p:txBody>
      </p:sp>
    </p:spTree>
    <p:extLst>
      <p:ext uri="{BB962C8B-B14F-4D97-AF65-F5344CB8AC3E}">
        <p14:creationId xmlns:p14="http://schemas.microsoft.com/office/powerpoint/2010/main" xmlns="" val="9307994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4000" b="1" dirty="0" smtClean="0">
                <a:solidFill>
                  <a:srgbClr val="000000"/>
                </a:solidFill>
              </a:rPr>
              <a:t/>
            </a:r>
            <a:br>
              <a:rPr lang="en-US" sz="4000" b="1" dirty="0" smtClean="0">
                <a:solidFill>
                  <a:srgbClr val="000000"/>
                </a:solidFill>
              </a:rPr>
            </a:br>
            <a:r>
              <a:rPr lang="en-US" dirty="0" smtClean="0"/>
              <a:t>What do we Know about Treating Pain in Patients with SUD? </a:t>
            </a: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1524000"/>
            <a:ext cx="8229600" cy="4038600"/>
          </a:xfrm>
        </p:spPr>
        <p:txBody>
          <a:bodyPr>
            <a:normAutofit lnSpcReduction="10000"/>
          </a:bodyPr>
          <a:lstStyle/>
          <a:p>
            <a:pPr marL="342900" lvl="1" indent="-342900">
              <a:buFontTx/>
              <a:buChar char="•"/>
            </a:pPr>
            <a:r>
              <a:rPr lang="en-US" sz="3200" dirty="0" smtClean="0">
                <a:solidFill>
                  <a:srgbClr val="000000"/>
                </a:solidFill>
              </a:rPr>
              <a:t>Limited evidence base to inform clinical care</a:t>
            </a:r>
          </a:p>
          <a:p>
            <a:pPr marL="342900" lvl="1" indent="-342900">
              <a:buFontTx/>
              <a:buChar char="•"/>
            </a:pPr>
            <a:r>
              <a:rPr lang="en-US" sz="3200" dirty="0" smtClean="0">
                <a:solidFill>
                  <a:srgbClr val="000000"/>
                </a:solidFill>
              </a:rPr>
              <a:t>Chronic pain treatment: primary </a:t>
            </a:r>
            <a:r>
              <a:rPr lang="en-US" sz="3200" dirty="0">
                <a:solidFill>
                  <a:srgbClr val="000000"/>
                </a:solidFill>
              </a:rPr>
              <a:t>care </a:t>
            </a:r>
            <a:r>
              <a:rPr lang="en-US" sz="3200" dirty="0" smtClean="0">
                <a:solidFill>
                  <a:srgbClr val="000000"/>
                </a:solidFill>
              </a:rPr>
              <a:t>pain management program effective regardless of SUD history (</a:t>
            </a:r>
            <a:r>
              <a:rPr lang="en-US" sz="3200" dirty="0" err="1">
                <a:solidFill>
                  <a:srgbClr val="000000"/>
                </a:solidFill>
              </a:rPr>
              <a:t>Chelminski</a:t>
            </a:r>
            <a:r>
              <a:rPr lang="en-US" sz="3200" dirty="0">
                <a:solidFill>
                  <a:srgbClr val="000000"/>
                </a:solidFill>
              </a:rPr>
              <a:t> et al., 2005)</a:t>
            </a:r>
            <a:r>
              <a:rPr lang="en-US" sz="3200" dirty="0" smtClean="0">
                <a:solidFill>
                  <a:srgbClr val="000000"/>
                </a:solidFill>
              </a:rPr>
              <a:t>.</a:t>
            </a:r>
          </a:p>
          <a:p>
            <a:pPr marL="342900" lvl="1" indent="-342900">
              <a:buFontTx/>
              <a:buChar char="•"/>
            </a:pPr>
            <a:r>
              <a:rPr lang="en-US" sz="3200" dirty="0" smtClean="0">
                <a:solidFill>
                  <a:srgbClr val="000000"/>
                </a:solidFill>
              </a:rPr>
              <a:t>Two CBT studies that addressed pain and relapse prevention helped reduce </a:t>
            </a:r>
            <a:r>
              <a:rPr lang="en-US" sz="3200" dirty="0">
                <a:solidFill>
                  <a:srgbClr val="000000"/>
                </a:solidFill>
              </a:rPr>
              <a:t>pain, </a:t>
            </a:r>
            <a:r>
              <a:rPr lang="en-US" sz="3200" dirty="0" smtClean="0">
                <a:solidFill>
                  <a:srgbClr val="000000"/>
                </a:solidFill>
              </a:rPr>
              <a:t>improve </a:t>
            </a:r>
            <a:r>
              <a:rPr lang="en-US" sz="3200" dirty="0">
                <a:solidFill>
                  <a:srgbClr val="000000"/>
                </a:solidFill>
              </a:rPr>
              <a:t>function, and </a:t>
            </a:r>
            <a:r>
              <a:rPr lang="en-US" sz="3200" dirty="0" smtClean="0">
                <a:solidFill>
                  <a:srgbClr val="000000"/>
                </a:solidFill>
              </a:rPr>
              <a:t>reduce relapse risk</a:t>
            </a:r>
          </a:p>
          <a:p>
            <a:pPr marL="342900" lvl="1" indent="-342900">
              <a:buNone/>
            </a:pPr>
            <a:endParaRPr lang="en-US" sz="1600" dirty="0" smtClean="0">
              <a:solidFill>
                <a:srgbClr val="000000"/>
              </a:solidFill>
            </a:endParaRPr>
          </a:p>
          <a:p>
            <a:pPr marL="342900" lvl="1" indent="-342900">
              <a:buNone/>
            </a:pPr>
            <a:r>
              <a:rPr lang="en-US" sz="1600" dirty="0" smtClean="0">
                <a:solidFill>
                  <a:srgbClr val="000000"/>
                </a:solidFill>
              </a:rPr>
              <a:t>(</a:t>
            </a:r>
            <a:r>
              <a:rPr lang="en-US" sz="1600" dirty="0">
                <a:solidFill>
                  <a:srgbClr val="000000"/>
                </a:solidFill>
              </a:rPr>
              <a:t>Currie et al., 2003; </a:t>
            </a:r>
            <a:r>
              <a:rPr lang="en-US" sz="1600" dirty="0" err="1">
                <a:solidFill>
                  <a:srgbClr val="000000"/>
                </a:solidFill>
              </a:rPr>
              <a:t>Ilgen</a:t>
            </a:r>
            <a:r>
              <a:rPr lang="en-US" sz="1600" dirty="0">
                <a:solidFill>
                  <a:srgbClr val="000000"/>
                </a:solidFill>
              </a:rPr>
              <a:t> et al., 2011)</a:t>
            </a:r>
            <a:r>
              <a:rPr lang="en-US" sz="2400" dirty="0" smtClean="0">
                <a:solidFill>
                  <a:srgbClr val="000000"/>
                </a:solidFill>
              </a:rPr>
              <a:t>.</a:t>
            </a:r>
            <a:endParaRPr lang="en-US" sz="2400" dirty="0">
              <a:solidFill>
                <a:srgbClr val="000000"/>
              </a:solidFill>
            </a:endParaRPr>
          </a:p>
          <a:p>
            <a:pPr marL="342900" lvl="1" indent="-342900">
              <a:buFontTx/>
              <a:buChar char="•"/>
            </a:pPr>
            <a:endParaRPr lang="en-US" sz="2400" dirty="0" smtClean="0">
              <a:solidFill>
                <a:srgbClr val="000000"/>
              </a:solidFill>
            </a:endParaRPr>
          </a:p>
        </p:txBody>
      </p:sp>
      <p:sp>
        <p:nvSpPr>
          <p:cNvPr id="4" name="TextBox 3"/>
          <p:cNvSpPr txBox="1"/>
          <p:nvPr/>
        </p:nvSpPr>
        <p:spPr>
          <a:xfrm>
            <a:off x="4495800" y="6096000"/>
            <a:ext cx="4038600" cy="338554"/>
          </a:xfrm>
          <a:prstGeom prst="rect">
            <a:avLst/>
          </a:prstGeom>
          <a:noFill/>
        </p:spPr>
        <p:txBody>
          <a:bodyPr wrap="square" rtlCol="0">
            <a:spAutoFit/>
          </a:bodyPr>
          <a:lstStyle/>
          <a:p>
            <a:r>
              <a:rPr lang="en-US" sz="1600" dirty="0" smtClean="0">
                <a:solidFill>
                  <a:schemeClr val="bg1"/>
                </a:solidFill>
              </a:rPr>
              <a:t>Morasco et al. (2011). </a:t>
            </a:r>
            <a:r>
              <a:rPr lang="en-US" sz="1600" i="1" dirty="0" smtClean="0">
                <a:solidFill>
                  <a:schemeClr val="bg1"/>
                </a:solidFill>
              </a:rPr>
              <a:t>PAIN, 152</a:t>
            </a:r>
            <a:r>
              <a:rPr lang="en-US" sz="1600" dirty="0" smtClean="0">
                <a:solidFill>
                  <a:schemeClr val="bg1"/>
                </a:solidFill>
              </a:rPr>
              <a:t>, 488-497.</a:t>
            </a:r>
            <a:endParaRPr lang="en-US" sz="1600" dirty="0">
              <a:solidFill>
                <a:schemeClr val="bg1"/>
              </a:solidFill>
            </a:endParaRPr>
          </a:p>
        </p:txBody>
      </p:sp>
      <p:sp>
        <p:nvSpPr>
          <p:cNvPr id="5" name="Slide Number Placeholder 3"/>
          <p:cNvSpPr>
            <a:spLocks noGrp="1"/>
          </p:cNvSpPr>
          <p:nvPr>
            <p:ph type="sldNum" sz="quarter" idx="12"/>
          </p:nvPr>
        </p:nvSpPr>
        <p:spPr>
          <a:xfrm>
            <a:off x="6553200" y="6172200"/>
            <a:ext cx="2133600" cy="365125"/>
          </a:xfrm>
        </p:spPr>
        <p:txBody>
          <a:bodyPr/>
          <a:lstStyle/>
          <a:p>
            <a:fld id="{24F8BA3A-A396-4B04-9D1C-80890BD4D666}" type="slidenum">
              <a:rPr lang="en-US" smtClean="0"/>
              <a:pPr/>
              <a:t>66</a:t>
            </a:fld>
            <a:endParaRPr lang="en-US" dirty="0"/>
          </a:p>
        </p:txBody>
      </p:sp>
    </p:spTree>
    <p:extLst>
      <p:ext uri="{BB962C8B-B14F-4D97-AF65-F5344CB8AC3E}">
        <p14:creationId xmlns:p14="http://schemas.microsoft.com/office/powerpoint/2010/main" xmlns="" val="2063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90600"/>
          </a:xfrm>
        </p:spPr>
        <p:txBody>
          <a:bodyPr>
            <a:noAutofit/>
          </a:bodyPr>
          <a:lstStyle/>
          <a:p>
            <a:r>
              <a:rPr lang="en-US" sz="3600" dirty="0" smtClean="0"/>
              <a:t>CTN-0030 MANUAL Opioid Drug Counseling: Chronic pain participants</a:t>
            </a:r>
            <a:endParaRPr lang="en-US" sz="3600" dirty="0"/>
          </a:p>
        </p:txBody>
      </p:sp>
      <p:sp>
        <p:nvSpPr>
          <p:cNvPr id="3" name="Content Placeholder 2"/>
          <p:cNvSpPr>
            <a:spLocks noGrp="1"/>
          </p:cNvSpPr>
          <p:nvPr>
            <p:ph idx="1"/>
          </p:nvPr>
        </p:nvSpPr>
        <p:spPr/>
        <p:txBody>
          <a:bodyPr>
            <a:normAutofit/>
          </a:bodyPr>
          <a:lstStyle/>
          <a:p>
            <a:r>
              <a:rPr lang="en-US" sz="3500" dirty="0" smtClean="0">
                <a:cs typeface="Arial"/>
              </a:rPr>
              <a:t>Awareness of </a:t>
            </a:r>
            <a:r>
              <a:rPr lang="en-US" sz="3500" dirty="0">
                <a:cs typeface="Arial"/>
              </a:rPr>
              <a:t>how pain relates to drug use and may impact outcome. </a:t>
            </a:r>
            <a:endParaRPr lang="en-US" sz="3500" dirty="0" smtClean="0">
              <a:cs typeface="Arial"/>
            </a:endParaRPr>
          </a:p>
          <a:p>
            <a:r>
              <a:rPr lang="en-US" sz="3500" dirty="0" smtClean="0"/>
              <a:t>Session goal was to help </a:t>
            </a:r>
            <a:r>
              <a:rPr lang="en-US" sz="3500" dirty="0"/>
              <a:t>the patient to </a:t>
            </a:r>
            <a:endParaRPr lang="en-US" sz="3500" dirty="0" smtClean="0"/>
          </a:p>
          <a:p>
            <a:pPr lvl="1"/>
            <a:r>
              <a:rPr lang="en-US" dirty="0" smtClean="0"/>
              <a:t>understand </a:t>
            </a:r>
            <a:r>
              <a:rPr lang="en-US" dirty="0"/>
              <a:t>the connection between pain symptoms and drug </a:t>
            </a:r>
            <a:r>
              <a:rPr lang="en-US" dirty="0" smtClean="0"/>
              <a:t>use</a:t>
            </a:r>
          </a:p>
          <a:p>
            <a:pPr lvl="1"/>
            <a:r>
              <a:rPr lang="en-US" dirty="0" smtClean="0"/>
              <a:t>identify </a:t>
            </a:r>
            <a:r>
              <a:rPr lang="en-US" dirty="0"/>
              <a:t>times when pain symptoms pose a risk for </a:t>
            </a:r>
            <a:r>
              <a:rPr lang="en-US" dirty="0" smtClean="0"/>
              <a:t>relapse</a:t>
            </a:r>
          </a:p>
          <a:p>
            <a:pPr lvl="1"/>
            <a:r>
              <a:rPr lang="en-US" dirty="0" smtClean="0"/>
              <a:t>identify </a:t>
            </a:r>
            <a:r>
              <a:rPr lang="en-US" dirty="0"/>
              <a:t>and utilize specific strategies to cope with pain. </a:t>
            </a:r>
            <a:endParaRPr lang="en-US" dirty="0">
              <a:cs typeface="Arial"/>
            </a:endParaRPr>
          </a:p>
          <a:p>
            <a:endParaRPr lang="en-US" dirty="0"/>
          </a:p>
        </p:txBody>
      </p:sp>
      <p:sp>
        <p:nvSpPr>
          <p:cNvPr id="4" name="Slide Number Placeholder 3"/>
          <p:cNvSpPr>
            <a:spLocks noGrp="1"/>
          </p:cNvSpPr>
          <p:nvPr>
            <p:ph type="sldNum" sz="quarter" idx="12"/>
          </p:nvPr>
        </p:nvSpPr>
        <p:spPr>
          <a:xfrm>
            <a:off x="6553200" y="6172200"/>
            <a:ext cx="2133600" cy="365125"/>
          </a:xfrm>
        </p:spPr>
        <p:txBody>
          <a:bodyPr/>
          <a:lstStyle/>
          <a:p>
            <a:fld id="{24F8BA3A-A396-4B04-9D1C-80890BD4D666}" type="slidenum">
              <a:rPr lang="en-US" smtClean="0"/>
              <a:pPr/>
              <a:t>67</a:t>
            </a:fld>
            <a:endParaRPr lang="en-US" dirty="0"/>
          </a:p>
        </p:txBody>
      </p:sp>
    </p:spTree>
    <p:extLst>
      <p:ext uri="{BB962C8B-B14F-4D97-AF65-F5344CB8AC3E}">
        <p14:creationId xmlns:p14="http://schemas.microsoft.com/office/powerpoint/2010/main" xmlns="" val="23904684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1800" y="6324600"/>
            <a:ext cx="2133600" cy="365125"/>
          </a:xfrm>
        </p:spPr>
        <p:txBody>
          <a:bodyPr/>
          <a:lstStyle/>
          <a:p>
            <a:fld id="{24F8BA3A-A396-4B04-9D1C-80890BD4D666}" type="slidenum">
              <a:rPr lang="en-US" smtClean="0"/>
              <a:pPr/>
              <a:t>68</a:t>
            </a:fld>
            <a:endParaRPr lang="en-US" dirty="0"/>
          </a:p>
        </p:txBody>
      </p:sp>
      <p:sp>
        <p:nvSpPr>
          <p:cNvPr id="156674" name="Rectangle 2"/>
          <p:cNvSpPr>
            <a:spLocks noGrp="1" noChangeArrowheads="1"/>
          </p:cNvSpPr>
          <p:nvPr>
            <p:ph type="title" idx="4294967295"/>
          </p:nvPr>
        </p:nvSpPr>
        <p:spPr>
          <a:xfrm>
            <a:off x="609600" y="228600"/>
            <a:ext cx="8534400" cy="914400"/>
          </a:xfrm>
        </p:spPr>
        <p:txBody>
          <a:bodyPr>
            <a:noAutofit/>
          </a:bodyPr>
          <a:lstStyle/>
          <a:p>
            <a:r>
              <a:rPr lang="en-US" sz="3200" dirty="0"/>
              <a:t>Integrated approach to co-occurring CP &amp; SUD</a:t>
            </a:r>
          </a:p>
        </p:txBody>
      </p:sp>
      <p:pic>
        <p:nvPicPr>
          <p:cNvPr id="2" name="Picture 1" descr="intcar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1107112"/>
            <a:ext cx="7630903" cy="5522288"/>
          </a:xfrm>
          <a:prstGeom prst="rect">
            <a:avLst/>
          </a:prstGeom>
        </p:spPr>
      </p:pic>
    </p:spTree>
    <p:extLst>
      <p:ext uri="{BB962C8B-B14F-4D97-AF65-F5344CB8AC3E}">
        <p14:creationId xmlns:p14="http://schemas.microsoft.com/office/powerpoint/2010/main" xmlns="" val="23992549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28600"/>
            <a:ext cx="7772400" cy="762000"/>
          </a:xfrm>
        </p:spPr>
        <p:txBody>
          <a:bodyPr>
            <a:noAutofit/>
          </a:bodyPr>
          <a:lstStyle/>
          <a:p>
            <a:r>
              <a:rPr lang="en-US" sz="3600" dirty="0"/>
              <a:t>Recommendations </a:t>
            </a:r>
          </a:p>
        </p:txBody>
      </p:sp>
      <p:sp>
        <p:nvSpPr>
          <p:cNvPr id="48132" name="Rectangle 4"/>
          <p:cNvSpPr>
            <a:spLocks noGrp="1" noChangeArrowheads="1"/>
          </p:cNvSpPr>
          <p:nvPr>
            <p:ph idx="1"/>
          </p:nvPr>
        </p:nvSpPr>
        <p:spPr>
          <a:xfrm>
            <a:off x="685800" y="1447800"/>
            <a:ext cx="7772400" cy="4876800"/>
          </a:xfrm>
        </p:spPr>
        <p:txBody>
          <a:bodyPr>
            <a:noAutofit/>
          </a:bodyPr>
          <a:lstStyle/>
          <a:p>
            <a:pPr>
              <a:lnSpc>
                <a:spcPct val="90000"/>
              </a:lnSpc>
            </a:pPr>
            <a:r>
              <a:rPr lang="en-US" dirty="0">
                <a:cs typeface="Arial"/>
              </a:rPr>
              <a:t>Do not ignore </a:t>
            </a:r>
            <a:r>
              <a:rPr lang="en-US" dirty="0" smtClean="0">
                <a:cs typeface="Arial"/>
              </a:rPr>
              <a:t>pain</a:t>
            </a:r>
          </a:p>
          <a:p>
            <a:pPr>
              <a:lnSpc>
                <a:spcPct val="90000"/>
              </a:lnSpc>
            </a:pPr>
            <a:r>
              <a:rPr lang="en-US" dirty="0" smtClean="0">
                <a:cs typeface="Arial"/>
              </a:rPr>
              <a:t>Routinely monitor and, if present, chart pain intensity and interference</a:t>
            </a:r>
            <a:endParaRPr lang="en-US" dirty="0">
              <a:cs typeface="Arial"/>
            </a:endParaRPr>
          </a:p>
          <a:p>
            <a:pPr>
              <a:lnSpc>
                <a:spcPct val="90000"/>
              </a:lnSpc>
            </a:pPr>
            <a:r>
              <a:rPr lang="en-US" dirty="0" smtClean="0">
                <a:cs typeface="Arial"/>
              </a:rPr>
              <a:t>Ask about pain treatment history, </a:t>
            </a:r>
            <a:r>
              <a:rPr lang="en-US" i="1" dirty="0" smtClean="0">
                <a:cs typeface="Arial"/>
              </a:rPr>
              <a:t>including</a:t>
            </a:r>
            <a:r>
              <a:rPr lang="en-US" dirty="0" smtClean="0">
                <a:cs typeface="Arial"/>
              </a:rPr>
              <a:t> current prescriptions</a:t>
            </a:r>
          </a:p>
          <a:p>
            <a:pPr>
              <a:lnSpc>
                <a:spcPct val="90000"/>
              </a:lnSpc>
            </a:pPr>
            <a:r>
              <a:rPr lang="en-US" dirty="0" smtClean="0">
                <a:cs typeface="Arial"/>
              </a:rPr>
              <a:t>Consider the interrelationship between pain and substance use, even non-opioid substance use</a:t>
            </a:r>
          </a:p>
          <a:p>
            <a:pPr>
              <a:lnSpc>
                <a:spcPct val="90000"/>
              </a:lnSpc>
            </a:pPr>
            <a:r>
              <a:rPr lang="en-US" dirty="0" smtClean="0">
                <a:cs typeface="Arial"/>
              </a:rPr>
              <a:t>Incorporate pain in to your treatment planning</a:t>
            </a:r>
            <a:endParaRPr lang="en-US" dirty="0">
              <a:cs typeface="Arial"/>
            </a:endParaRPr>
          </a:p>
        </p:txBody>
      </p:sp>
      <p:sp>
        <p:nvSpPr>
          <p:cNvPr id="4" name="Slide Number Placeholder 3"/>
          <p:cNvSpPr>
            <a:spLocks noGrp="1"/>
          </p:cNvSpPr>
          <p:nvPr>
            <p:ph type="sldNum" sz="quarter" idx="12"/>
          </p:nvPr>
        </p:nvSpPr>
        <p:spPr>
          <a:xfrm>
            <a:off x="6400800" y="6324600"/>
            <a:ext cx="2133600" cy="365125"/>
          </a:xfrm>
        </p:spPr>
        <p:txBody>
          <a:bodyPr/>
          <a:lstStyle/>
          <a:p>
            <a:fld id="{24F8BA3A-A396-4B04-9D1C-80890BD4D666}" type="slidenum">
              <a:rPr lang="en-US" smtClean="0"/>
              <a:pPr/>
              <a:t>69</a:t>
            </a:fld>
            <a:endParaRPr lang="en-US" dirty="0"/>
          </a:p>
        </p:txBody>
      </p:sp>
    </p:spTree>
    <p:extLst>
      <p:ext uri="{BB962C8B-B14F-4D97-AF65-F5344CB8AC3E}">
        <p14:creationId xmlns:p14="http://schemas.microsoft.com/office/powerpoint/2010/main" xmlns="" val="385442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box(in)">
                                      <p:cBhvr>
                                        <p:cTn id="7" dur="1000"/>
                                        <p:tgtEl>
                                          <p:spTgt spid="48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8132">
                                            <p:txEl>
                                              <p:pRg st="1" end="1"/>
                                            </p:txEl>
                                          </p:spTgt>
                                        </p:tgtEl>
                                        <p:attrNameLst>
                                          <p:attrName>style.visibility</p:attrName>
                                        </p:attrNameLst>
                                      </p:cBhvr>
                                      <p:to>
                                        <p:strVal val="visible"/>
                                      </p:to>
                                    </p:set>
                                    <p:animEffect transition="in" filter="box(in)">
                                      <p:cBhvr>
                                        <p:cTn id="12" dur="1000"/>
                                        <p:tgtEl>
                                          <p:spTgt spid="48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8132">
                                            <p:txEl>
                                              <p:pRg st="2" end="2"/>
                                            </p:txEl>
                                          </p:spTgt>
                                        </p:tgtEl>
                                        <p:attrNameLst>
                                          <p:attrName>style.visibility</p:attrName>
                                        </p:attrNameLst>
                                      </p:cBhvr>
                                      <p:to>
                                        <p:strVal val="visible"/>
                                      </p:to>
                                    </p:set>
                                    <p:animEffect transition="in" filter="box(in)">
                                      <p:cBhvr>
                                        <p:cTn id="17" dur="1000"/>
                                        <p:tgtEl>
                                          <p:spTgt spid="48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8132">
                                            <p:txEl>
                                              <p:pRg st="3" end="3"/>
                                            </p:txEl>
                                          </p:spTgt>
                                        </p:tgtEl>
                                        <p:attrNameLst>
                                          <p:attrName>style.visibility</p:attrName>
                                        </p:attrNameLst>
                                      </p:cBhvr>
                                      <p:to>
                                        <p:strVal val="visible"/>
                                      </p:to>
                                    </p:set>
                                    <p:animEffect transition="in" filter="box(in)">
                                      <p:cBhvr>
                                        <p:cTn id="22" dur="1000"/>
                                        <p:tgtEl>
                                          <p:spTgt spid="481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132">
                                            <p:txEl>
                                              <p:pRg st="4" end="4"/>
                                            </p:txEl>
                                          </p:spTgt>
                                        </p:tgtEl>
                                        <p:attrNameLst>
                                          <p:attrName>style.visibility</p:attrName>
                                        </p:attrNameLst>
                                      </p:cBhvr>
                                      <p:to>
                                        <p:strVal val="visible"/>
                                      </p:to>
                                    </p:set>
                                    <p:animEffect transition="in" filter="box(in)">
                                      <p:cBhvr>
                                        <p:cTn id="27" dur="1000"/>
                                        <p:tgtEl>
                                          <p:spTgt spid="481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dc.gov/mmwr/preview/mmwrhtml/figures%5Cm6043a4f2.gi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290637"/>
            <a:ext cx="7010400" cy="5033963"/>
          </a:xfrm>
          <a:prstGeom prst="rect">
            <a:avLst/>
          </a:prstGeom>
          <a:noFill/>
          <a:ln>
            <a:noFill/>
          </a:ln>
        </p:spPr>
      </p:pic>
      <p:sp>
        <p:nvSpPr>
          <p:cNvPr id="2" name="Title 1"/>
          <p:cNvSpPr>
            <a:spLocks noGrp="1"/>
          </p:cNvSpPr>
          <p:nvPr>
            <p:ph type="title"/>
          </p:nvPr>
        </p:nvSpPr>
        <p:spPr/>
        <p:txBody>
          <a:bodyPr>
            <a:normAutofit/>
          </a:bodyPr>
          <a:lstStyle/>
          <a:p>
            <a:r>
              <a:rPr lang="en-US" sz="4000" dirty="0" smtClean="0"/>
              <a:t>Related Opioid Trends</a:t>
            </a:r>
            <a:endParaRPr lang="en-US" sz="4000" dirty="0"/>
          </a:p>
        </p:txBody>
      </p:sp>
      <p:sp>
        <p:nvSpPr>
          <p:cNvPr id="6"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7</a:t>
            </a:fld>
            <a:endParaRPr lang="en-US" sz="1400" dirty="0"/>
          </a:p>
        </p:txBody>
      </p:sp>
    </p:spTree>
    <p:extLst>
      <p:ext uri="{BB962C8B-B14F-4D97-AF65-F5344CB8AC3E}">
        <p14:creationId xmlns:p14="http://schemas.microsoft.com/office/powerpoint/2010/main" xmlns="" val="27434987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244" name="Rectangle 4"/>
          <p:cNvSpPr>
            <a:spLocks noGrp="1" noChangeArrowheads="1"/>
          </p:cNvSpPr>
          <p:nvPr>
            <p:ph type="title"/>
          </p:nvPr>
        </p:nvSpPr>
        <p:spPr>
          <a:xfrm>
            <a:off x="457200" y="152400"/>
            <a:ext cx="8458200" cy="914400"/>
          </a:xfrm>
        </p:spPr>
        <p:txBody>
          <a:bodyPr>
            <a:noAutofit/>
          </a:bodyPr>
          <a:lstStyle/>
          <a:p>
            <a:r>
              <a:rPr lang="en-US" sz="3600" dirty="0"/>
              <a:t>Managing patients with SUD history </a:t>
            </a:r>
            <a:r>
              <a:rPr lang="en-US" sz="3600" dirty="0" smtClean="0"/>
              <a:t/>
            </a:r>
            <a:br>
              <a:rPr lang="en-US" sz="3600" dirty="0" smtClean="0"/>
            </a:br>
            <a:r>
              <a:rPr lang="en-US" sz="3600" dirty="0" smtClean="0"/>
              <a:t>receiving opioids </a:t>
            </a:r>
            <a:r>
              <a:rPr lang="en-US" sz="3600" dirty="0"/>
              <a:t>for </a:t>
            </a:r>
            <a:r>
              <a:rPr lang="en-US" sz="3600" dirty="0" smtClean="0"/>
              <a:t>chronic pain</a:t>
            </a:r>
            <a:endParaRPr lang="en-US" sz="3600" dirty="0"/>
          </a:p>
        </p:txBody>
      </p:sp>
      <p:sp>
        <p:nvSpPr>
          <p:cNvPr id="138245" name="Rectangle 5"/>
          <p:cNvSpPr>
            <a:spLocks noGrp="1" noChangeArrowheads="1"/>
          </p:cNvSpPr>
          <p:nvPr>
            <p:ph idx="1"/>
          </p:nvPr>
        </p:nvSpPr>
        <p:spPr>
          <a:xfrm>
            <a:off x="457200" y="1371601"/>
            <a:ext cx="8229600" cy="4759324"/>
          </a:xfrm>
        </p:spPr>
        <p:txBody>
          <a:bodyPr>
            <a:normAutofit/>
          </a:bodyPr>
          <a:lstStyle/>
          <a:p>
            <a:r>
              <a:rPr lang="en-US" dirty="0"/>
              <a:t>Frequent visits and small quantities</a:t>
            </a:r>
          </a:p>
          <a:p>
            <a:r>
              <a:rPr lang="en-US" dirty="0"/>
              <a:t>Long-acting drugs with no rescue doses</a:t>
            </a:r>
          </a:p>
          <a:p>
            <a:r>
              <a:rPr lang="en-US" dirty="0"/>
              <a:t>Use of one pharmacy, pill bottles, no replacements or early scripts</a:t>
            </a:r>
          </a:p>
          <a:p>
            <a:r>
              <a:rPr lang="en-US" dirty="0"/>
              <a:t>Use of urine </a:t>
            </a:r>
            <a:r>
              <a:rPr lang="en-US" dirty="0" err="1"/>
              <a:t>toxicologies</a:t>
            </a:r>
            <a:endParaRPr lang="en-US" dirty="0"/>
          </a:p>
          <a:p>
            <a:r>
              <a:rPr lang="en-US" dirty="0"/>
              <a:t>Coordination with sponsor, program, addiction medicine specialist, psychotherapist, </a:t>
            </a:r>
            <a:r>
              <a:rPr lang="en-US" dirty="0" smtClean="0"/>
              <a:t>others</a:t>
            </a:r>
          </a:p>
          <a:p>
            <a:r>
              <a:rPr lang="en-US" dirty="0" smtClean="0"/>
              <a:t>Avoid </a:t>
            </a:r>
            <a:r>
              <a:rPr lang="en-US" dirty="0" err="1" smtClean="0"/>
              <a:t>prn</a:t>
            </a:r>
            <a:r>
              <a:rPr lang="en-US" dirty="0" smtClean="0"/>
              <a:t> dosing</a:t>
            </a:r>
            <a:endParaRPr lang="en-US" dirty="0"/>
          </a:p>
        </p:txBody>
      </p:sp>
      <p:sp>
        <p:nvSpPr>
          <p:cNvPr id="6" name="Slide Number Placeholder 3"/>
          <p:cNvSpPr>
            <a:spLocks noGrp="1"/>
          </p:cNvSpPr>
          <p:nvPr>
            <p:ph type="sldNum" sz="quarter" idx="12"/>
          </p:nvPr>
        </p:nvSpPr>
        <p:spPr>
          <a:xfrm>
            <a:off x="6629400" y="6248400"/>
            <a:ext cx="2133600" cy="365125"/>
          </a:xfrm>
        </p:spPr>
        <p:txBody>
          <a:bodyPr/>
          <a:lstStyle/>
          <a:p>
            <a:fld id="{24F8BA3A-A396-4B04-9D1C-80890BD4D666}" type="slidenum">
              <a:rPr lang="en-US" smtClean="0"/>
              <a:pPr/>
              <a:t>70</a:t>
            </a:fld>
            <a:endParaRPr lang="en-US" dirty="0"/>
          </a:p>
        </p:txBody>
      </p:sp>
    </p:spTree>
    <p:extLst>
      <p:ext uri="{BB962C8B-B14F-4D97-AF65-F5344CB8AC3E}">
        <p14:creationId xmlns:p14="http://schemas.microsoft.com/office/powerpoint/2010/main" xmlns="" val="3325798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8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3400" y="228600"/>
            <a:ext cx="8229600" cy="914400"/>
          </a:xfrm>
        </p:spPr>
        <p:txBody>
          <a:bodyPr>
            <a:normAutofit/>
          </a:bodyPr>
          <a:lstStyle/>
          <a:p>
            <a:pPr eaLnBrk="1" fontAlgn="auto" hangingPunct="1">
              <a:spcAft>
                <a:spcPts val="0"/>
              </a:spcAft>
              <a:defRPr/>
            </a:pPr>
            <a:r>
              <a:rPr lang="en-US" sz="4000" dirty="0" smtClean="0"/>
              <a:t>Goal-Directed </a:t>
            </a:r>
            <a:r>
              <a:rPr lang="en-US" sz="4000" dirty="0" err="1" smtClean="0"/>
              <a:t>Opioid</a:t>
            </a:r>
            <a:r>
              <a:rPr lang="en-US" sz="4000" dirty="0" smtClean="0"/>
              <a:t> Agreement</a:t>
            </a:r>
          </a:p>
        </p:txBody>
      </p:sp>
      <p:sp>
        <p:nvSpPr>
          <p:cNvPr id="126979" name="Rectangle 3"/>
          <p:cNvSpPr>
            <a:spLocks noGrp="1" noChangeArrowheads="1"/>
          </p:cNvSpPr>
          <p:nvPr>
            <p:ph idx="1"/>
          </p:nvPr>
        </p:nvSpPr>
        <p:spPr>
          <a:xfrm>
            <a:off x="457200" y="1295400"/>
            <a:ext cx="8229600" cy="5562600"/>
          </a:xfrm>
        </p:spPr>
        <p:txBody>
          <a:bodyPr>
            <a:noAutofit/>
          </a:bodyPr>
          <a:lstStyle/>
          <a:p>
            <a:pPr marL="274320" indent="-274320" eaLnBrk="1" fontAlgn="auto" hangingPunct="1">
              <a:lnSpc>
                <a:spcPct val="80000"/>
              </a:lnSpc>
              <a:spcBef>
                <a:spcPts val="1200"/>
              </a:spcBef>
              <a:spcAft>
                <a:spcPts val="0"/>
              </a:spcAft>
              <a:buFont typeface="Wingdings 2"/>
              <a:buChar char=""/>
              <a:defRPr/>
            </a:pPr>
            <a:r>
              <a:rPr lang="en-US" sz="2800" dirty="0" smtClean="0">
                <a:ea typeface="+mn-ea"/>
              </a:rPr>
              <a:t>Goal-directed: no change after a specified period of increasing dosage of opioids, consider stopping</a:t>
            </a:r>
          </a:p>
          <a:p>
            <a:pPr marL="274320" indent="-274320" eaLnBrk="1" fontAlgn="auto" hangingPunct="1">
              <a:lnSpc>
                <a:spcPct val="80000"/>
              </a:lnSpc>
              <a:spcBef>
                <a:spcPts val="1200"/>
              </a:spcBef>
              <a:spcAft>
                <a:spcPts val="0"/>
              </a:spcAft>
              <a:buFont typeface="Wingdings 2"/>
              <a:buChar char=""/>
              <a:defRPr/>
            </a:pPr>
            <a:r>
              <a:rPr lang="en-US" sz="2800" dirty="0" smtClean="0">
                <a:ea typeface="+mn-ea"/>
              </a:rPr>
              <a:t>Multi-modality management, part of the agreement</a:t>
            </a:r>
          </a:p>
          <a:p>
            <a:pPr marL="274320" indent="-274320" eaLnBrk="1" fontAlgn="auto" hangingPunct="1">
              <a:lnSpc>
                <a:spcPct val="80000"/>
              </a:lnSpc>
              <a:spcBef>
                <a:spcPts val="1200"/>
              </a:spcBef>
              <a:spcAft>
                <a:spcPts val="0"/>
              </a:spcAft>
              <a:buFont typeface="Wingdings 2"/>
              <a:buChar char=""/>
              <a:defRPr/>
            </a:pPr>
            <a:r>
              <a:rPr lang="en-US" sz="2800" dirty="0" smtClean="0">
                <a:ea typeface="+mn-ea"/>
              </a:rPr>
              <a:t>Agreement needs to define: </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use/refill guidelines;</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follow-up guidelines; </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single prescriber/pharmacy; </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no illicit drugs or diversion; </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safe storage; </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UDS;</a:t>
            </a:r>
          </a:p>
          <a:p>
            <a:pPr marL="640080" lvl="1" indent="-246888" eaLnBrk="1" fontAlgn="auto" hangingPunct="1">
              <a:lnSpc>
                <a:spcPct val="80000"/>
              </a:lnSpc>
              <a:spcBef>
                <a:spcPts val="1200"/>
              </a:spcBef>
              <a:spcAft>
                <a:spcPts val="0"/>
              </a:spcAft>
              <a:buFont typeface="Wingdings 2"/>
              <a:buChar char=""/>
              <a:defRPr/>
            </a:pPr>
            <a:r>
              <a:rPr lang="en-US" sz="2400" dirty="0" smtClean="0">
                <a:ea typeface="+mn-ea"/>
              </a:rPr>
              <a:t>prescription monitoring program</a:t>
            </a:r>
          </a:p>
        </p:txBody>
      </p:sp>
      <p:sp>
        <p:nvSpPr>
          <p:cNvPr id="126980" name="Rectangle 4"/>
          <p:cNvSpPr>
            <a:spLocks noChangeArrowheads="1"/>
          </p:cNvSpPr>
          <p:nvPr/>
        </p:nvSpPr>
        <p:spPr bwMode="auto">
          <a:xfrm>
            <a:off x="4267200" y="6096000"/>
            <a:ext cx="3671967" cy="584775"/>
          </a:xfrm>
          <a:prstGeom prst="rect">
            <a:avLst/>
          </a:prstGeom>
          <a:noFill/>
          <a:ln w="9525">
            <a:noFill/>
            <a:miter lim="800000"/>
            <a:headEnd/>
            <a:tailEnd/>
          </a:ln>
          <a:effectLst/>
        </p:spPr>
        <p:txBody>
          <a:bodyPr wrap="none">
            <a:spAutoFit/>
          </a:bodyPr>
          <a:lstStyle/>
          <a:p>
            <a:r>
              <a:rPr lang="en-US" sz="1600" b="1" dirty="0" err="1">
                <a:solidFill>
                  <a:srgbClr val="000000"/>
                </a:solidFill>
                <a:effectLst>
                  <a:outerShdw blurRad="38100" dist="38100" dir="2700000" algn="tl">
                    <a:srgbClr val="FFFFFF"/>
                  </a:outerShdw>
                </a:effectLst>
              </a:rPr>
              <a:t>Hariharan</a:t>
            </a:r>
            <a:r>
              <a:rPr lang="en-US" sz="1600" b="1" dirty="0">
                <a:solidFill>
                  <a:srgbClr val="000000"/>
                </a:solidFill>
                <a:effectLst>
                  <a:outerShdw blurRad="38100" dist="38100" dir="2700000" algn="tl">
                    <a:srgbClr val="FFFFFF"/>
                  </a:outerShdw>
                </a:effectLst>
              </a:rPr>
              <a:t> J et al JGIM 2007;22:485–490</a:t>
            </a:r>
          </a:p>
          <a:p>
            <a:r>
              <a:rPr lang="en-US" sz="1600" b="1" dirty="0">
                <a:solidFill>
                  <a:srgbClr val="000000"/>
                </a:solidFill>
                <a:effectLst>
                  <a:outerShdw blurRad="38100" dist="38100" dir="2700000" algn="tl">
                    <a:srgbClr val="FFFFFF"/>
                  </a:outerShdw>
                </a:effectLst>
              </a:rPr>
              <a:t>Von </a:t>
            </a:r>
            <a:r>
              <a:rPr lang="en-US" sz="1600" b="1" dirty="0" err="1">
                <a:solidFill>
                  <a:srgbClr val="000000"/>
                </a:solidFill>
                <a:effectLst>
                  <a:outerShdw blurRad="38100" dist="38100" dir="2700000" algn="tl">
                    <a:srgbClr val="FFFFFF"/>
                  </a:outerShdw>
                </a:effectLst>
              </a:rPr>
              <a:t>Korff</a:t>
            </a:r>
            <a:r>
              <a:rPr lang="en-US" sz="1600" b="1" dirty="0">
                <a:solidFill>
                  <a:srgbClr val="000000"/>
                </a:solidFill>
                <a:effectLst>
                  <a:outerShdw blurRad="38100" dist="38100" dir="2700000" algn="tl">
                    <a:srgbClr val="FFFFFF"/>
                  </a:outerShdw>
                </a:effectLst>
              </a:rPr>
              <a:t> M, </a:t>
            </a:r>
            <a:r>
              <a:rPr lang="en-US" sz="1600" b="1" dirty="0" err="1">
                <a:solidFill>
                  <a:srgbClr val="000000"/>
                </a:solidFill>
                <a:effectLst>
                  <a:outerShdw blurRad="38100" dist="38100" dir="2700000" algn="tl">
                    <a:srgbClr val="FFFFFF"/>
                  </a:outerShdw>
                </a:effectLst>
              </a:rPr>
              <a:t>Clin</a:t>
            </a:r>
            <a:r>
              <a:rPr lang="en-US" sz="1600" b="1" dirty="0">
                <a:solidFill>
                  <a:srgbClr val="000000"/>
                </a:solidFill>
                <a:effectLst>
                  <a:outerShdw blurRad="38100" dist="38100" dir="2700000" algn="tl">
                    <a:srgbClr val="FFFFFF"/>
                  </a:outerShdw>
                </a:effectLst>
              </a:rPr>
              <a:t> J Pain 2008;24:521–527</a:t>
            </a:r>
          </a:p>
        </p:txBody>
      </p:sp>
      <p:sp>
        <p:nvSpPr>
          <p:cNvPr id="5" name="Slide Number Placeholder 3"/>
          <p:cNvSpPr>
            <a:spLocks noGrp="1"/>
          </p:cNvSpPr>
          <p:nvPr>
            <p:ph type="sldNum" sz="quarter" idx="12"/>
          </p:nvPr>
        </p:nvSpPr>
        <p:spPr>
          <a:xfrm>
            <a:off x="6629400" y="6248400"/>
            <a:ext cx="2133600" cy="365125"/>
          </a:xfrm>
        </p:spPr>
        <p:txBody>
          <a:bodyPr/>
          <a:lstStyle/>
          <a:p>
            <a:fld id="{24F8BA3A-A396-4B04-9D1C-80890BD4D666}" type="slidenum">
              <a:rPr lang="en-US" smtClean="0"/>
              <a:pPr/>
              <a:t>71</a:t>
            </a:fld>
            <a:endParaRPr lang="en-US" dirty="0"/>
          </a:p>
        </p:txBody>
      </p:sp>
    </p:spTree>
    <p:extLst>
      <p:ext uri="{BB962C8B-B14F-4D97-AF65-F5344CB8AC3E}">
        <p14:creationId xmlns:p14="http://schemas.microsoft.com/office/powerpoint/2010/main" xmlns="" val="36719741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Evidence for Efficacy of Long-Term Opioid Therapy for Chronic Pain?</a:t>
            </a:r>
          </a:p>
        </p:txBody>
      </p:sp>
      <p:sp>
        <p:nvSpPr>
          <p:cNvPr id="3" name="Content Placeholder 2"/>
          <p:cNvSpPr>
            <a:spLocks noGrp="1"/>
          </p:cNvSpPr>
          <p:nvPr>
            <p:ph idx="1"/>
          </p:nvPr>
        </p:nvSpPr>
        <p:spPr/>
        <p:txBody>
          <a:bodyPr/>
          <a:lstStyle/>
          <a:p>
            <a:pPr>
              <a:buFont typeface="Wingdings 2" pitchFamily="18" charset="2"/>
              <a:buChar char=""/>
              <a:defRPr/>
            </a:pPr>
            <a:r>
              <a:rPr lang="en-US" dirty="0">
                <a:ea typeface="+mn-ea"/>
              </a:rPr>
              <a:t>Few RCTs, most &lt;4 mos. duration</a:t>
            </a:r>
          </a:p>
          <a:p>
            <a:pPr>
              <a:buFont typeface="Wingdings 2" pitchFamily="18" charset="2"/>
              <a:buChar char=""/>
              <a:defRPr/>
            </a:pPr>
            <a:r>
              <a:rPr lang="en-US" dirty="0" smtClean="0">
                <a:ea typeface="+mn-ea"/>
              </a:rPr>
              <a:t>Selected populations, high rates of attrition </a:t>
            </a:r>
          </a:p>
          <a:p>
            <a:pPr>
              <a:buFont typeface="Wingdings 2" pitchFamily="18" charset="2"/>
              <a:buChar char=""/>
              <a:defRPr/>
            </a:pPr>
            <a:r>
              <a:rPr lang="en-US" dirty="0">
                <a:ea typeface="+mn-ea"/>
              </a:rPr>
              <a:t>Heterogeneous opioid regimens</a:t>
            </a:r>
          </a:p>
          <a:p>
            <a:pPr>
              <a:buFont typeface="Wingdings 2" pitchFamily="18" charset="2"/>
              <a:buChar char=""/>
              <a:defRPr/>
            </a:pPr>
            <a:r>
              <a:rPr lang="en-US" dirty="0" smtClean="0">
                <a:ea typeface="+mn-ea"/>
              </a:rPr>
              <a:t>Unclear </a:t>
            </a:r>
            <a:r>
              <a:rPr lang="en-US" dirty="0">
                <a:ea typeface="+mn-ea"/>
              </a:rPr>
              <a:t>efficacy of long-term opioid therapy for low back pain or other CNCP </a:t>
            </a: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l="2652"/>
          <a:stretch>
            <a:fillRect/>
          </a:stretch>
        </p:blipFill>
        <p:spPr bwMode="auto">
          <a:xfrm>
            <a:off x="0" y="4858485"/>
            <a:ext cx="8391525" cy="1971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Content Placeholder 5"/>
          <p:cNvPicPr>
            <a:picLocks noChangeAspect="1"/>
          </p:cNvPicPr>
          <p:nvPr/>
        </p:nvPicPr>
        <p:blipFill>
          <a:blip r:embed="rId3" cstate="print">
            <a:extLst>
              <a:ext uri="{28A0092B-C50C-407E-A947-70E740481C1C}">
                <a14:useLocalDpi xmlns:a14="http://schemas.microsoft.com/office/drawing/2010/main" xmlns="" val="0"/>
              </a:ext>
            </a:extLst>
          </a:blip>
          <a:srcRect r="25263"/>
          <a:stretch>
            <a:fillRect/>
          </a:stretch>
        </p:blipFill>
        <p:spPr bwMode="auto">
          <a:xfrm>
            <a:off x="3733800" y="4114800"/>
            <a:ext cx="5410200" cy="84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806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pPr>
              <a:defRPr/>
            </a:pPr>
            <a:r>
              <a:rPr lang="en-US" sz="4000" dirty="0"/>
              <a:t>Diagnostic issues</a:t>
            </a:r>
          </a:p>
        </p:txBody>
      </p:sp>
      <p:sp>
        <p:nvSpPr>
          <p:cNvPr id="121859" name="Rectangle 3"/>
          <p:cNvSpPr>
            <a:spLocks noGrp="1" noChangeArrowheads="1"/>
          </p:cNvSpPr>
          <p:nvPr>
            <p:ph idx="1"/>
          </p:nvPr>
        </p:nvSpPr>
        <p:spPr/>
        <p:txBody>
          <a:bodyPr/>
          <a:lstStyle/>
          <a:p>
            <a:pPr>
              <a:lnSpc>
                <a:spcPct val="80000"/>
              </a:lnSpc>
            </a:pPr>
            <a:r>
              <a:rPr lang="en-US" sz="2800" dirty="0"/>
              <a:t>Pseudo addiction</a:t>
            </a:r>
          </a:p>
          <a:p>
            <a:pPr lvl="1">
              <a:lnSpc>
                <a:spcPct val="80000"/>
              </a:lnSpc>
            </a:pPr>
            <a:r>
              <a:rPr lang="en-US" sz="2400" dirty="0"/>
              <a:t>Aberrant drug-related behaviors driven by uncontrolled pain (increasing the dose, doctor-shopping)</a:t>
            </a:r>
          </a:p>
          <a:p>
            <a:pPr lvl="1">
              <a:lnSpc>
                <a:spcPct val="80000"/>
              </a:lnSpc>
            </a:pPr>
            <a:r>
              <a:rPr lang="en-US" sz="2400" dirty="0"/>
              <a:t>Reduced by improved pain control</a:t>
            </a:r>
          </a:p>
          <a:p>
            <a:pPr lvl="1">
              <a:lnSpc>
                <a:spcPct val="80000"/>
              </a:lnSpc>
            </a:pPr>
            <a:r>
              <a:rPr lang="en-US" sz="2400" dirty="0"/>
              <a:t>How aberrant can behavior be before it is inconsistent with </a:t>
            </a:r>
            <a:r>
              <a:rPr lang="en-US" sz="2400" dirty="0" err="1"/>
              <a:t>pseudoaddiction</a:t>
            </a:r>
            <a:r>
              <a:rPr lang="en-US" sz="2400" dirty="0"/>
              <a:t>?</a:t>
            </a:r>
          </a:p>
          <a:p>
            <a:pPr lvl="1">
              <a:lnSpc>
                <a:spcPct val="80000"/>
              </a:lnSpc>
              <a:spcBef>
                <a:spcPts val="600"/>
              </a:spcBef>
            </a:pPr>
            <a:r>
              <a:rPr lang="en-US" sz="2400" dirty="0"/>
              <a:t>Can addiction and </a:t>
            </a:r>
            <a:r>
              <a:rPr lang="en-US" sz="2400" dirty="0" err="1"/>
              <a:t>pseudoaddiction</a:t>
            </a:r>
            <a:r>
              <a:rPr lang="en-US" sz="2400" dirty="0"/>
              <a:t> coexist</a:t>
            </a:r>
            <a:r>
              <a:rPr lang="en-US" sz="2400" dirty="0" smtClean="0"/>
              <a:t>?</a:t>
            </a:r>
          </a:p>
          <a:p>
            <a:pPr lvl="1">
              <a:lnSpc>
                <a:spcPct val="80000"/>
              </a:lnSpc>
              <a:spcBef>
                <a:spcPts val="600"/>
              </a:spcBef>
              <a:buNone/>
            </a:pPr>
            <a:endParaRPr lang="en-US" sz="2000" dirty="0"/>
          </a:p>
          <a:p>
            <a:pPr>
              <a:lnSpc>
                <a:spcPct val="80000"/>
              </a:lnSpc>
            </a:pPr>
            <a:r>
              <a:rPr lang="en-US" sz="2800" dirty="0" err="1"/>
              <a:t>Undertreatment</a:t>
            </a:r>
            <a:r>
              <a:rPr lang="en-US" sz="2800" dirty="0"/>
              <a:t> </a:t>
            </a:r>
            <a:r>
              <a:rPr lang="en-US" sz="2800" dirty="0" err="1"/>
              <a:t>vs</a:t>
            </a:r>
            <a:r>
              <a:rPr lang="en-US" sz="2800" dirty="0"/>
              <a:t> SUD</a:t>
            </a:r>
          </a:p>
          <a:p>
            <a:pPr lvl="1">
              <a:lnSpc>
                <a:spcPct val="80000"/>
              </a:lnSpc>
            </a:pPr>
            <a:r>
              <a:rPr lang="en-US" sz="2400" dirty="0"/>
              <a:t>False positives (e.g., patients with tolerance, withdrawal, persistent desire to cut down)</a:t>
            </a:r>
          </a:p>
          <a:p>
            <a:pPr lvl="1">
              <a:lnSpc>
                <a:spcPct val="80000"/>
              </a:lnSpc>
            </a:pPr>
            <a:r>
              <a:rPr lang="en-US" sz="2400" dirty="0"/>
              <a:t>Difficulties distinguishing </a:t>
            </a:r>
            <a:r>
              <a:rPr lang="ja-JP" altLang="en-US" sz="2400"/>
              <a:t>“</a:t>
            </a:r>
            <a:r>
              <a:rPr lang="en-US" sz="2400" dirty="0"/>
              <a:t>drug seeking</a:t>
            </a:r>
            <a:r>
              <a:rPr lang="ja-JP" altLang="en-US" sz="2400"/>
              <a:t>”</a:t>
            </a:r>
            <a:r>
              <a:rPr lang="en-US" sz="2400" dirty="0"/>
              <a:t> from inadequate treatment</a:t>
            </a:r>
          </a:p>
          <a:p>
            <a:pPr lvl="1">
              <a:lnSpc>
                <a:spcPct val="80000"/>
              </a:lnSpc>
            </a:pPr>
            <a:endParaRPr lang="en-US" sz="2400" dirty="0"/>
          </a:p>
        </p:txBody>
      </p:sp>
      <p:sp>
        <p:nvSpPr>
          <p:cNvPr id="4" name="Slide Number Placeholder 3"/>
          <p:cNvSpPr>
            <a:spLocks noGrp="1"/>
          </p:cNvSpPr>
          <p:nvPr>
            <p:ph type="sldNum" sz="quarter" idx="12"/>
          </p:nvPr>
        </p:nvSpPr>
        <p:spPr>
          <a:xfrm>
            <a:off x="6629400" y="6172200"/>
            <a:ext cx="2133600" cy="365125"/>
          </a:xfrm>
        </p:spPr>
        <p:txBody>
          <a:bodyPr/>
          <a:lstStyle/>
          <a:p>
            <a:fld id="{24F8BA3A-A396-4B04-9D1C-80890BD4D666}" type="slidenum">
              <a:rPr lang="en-US" smtClean="0"/>
              <a:pPr/>
              <a:t>73</a:t>
            </a:fld>
            <a:endParaRPr lang="en-US" dirty="0"/>
          </a:p>
        </p:txBody>
      </p:sp>
    </p:spTree>
    <p:extLst>
      <p:ext uri="{BB962C8B-B14F-4D97-AF65-F5344CB8AC3E}">
        <p14:creationId xmlns:p14="http://schemas.microsoft.com/office/powerpoint/2010/main" xmlns="" val="3161253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pPr>
              <a:defRPr/>
            </a:pPr>
            <a:r>
              <a:rPr lang="en-US" sz="4000" dirty="0"/>
              <a:t>Recommended resources</a:t>
            </a:r>
          </a:p>
        </p:txBody>
      </p:sp>
      <p:sp>
        <p:nvSpPr>
          <p:cNvPr id="122883" name="Rectangle 3"/>
          <p:cNvSpPr>
            <a:spLocks noGrp="1" noChangeArrowheads="1"/>
          </p:cNvSpPr>
          <p:nvPr>
            <p:ph idx="1"/>
          </p:nvPr>
        </p:nvSpPr>
        <p:spPr>
          <a:xfrm>
            <a:off x="533400" y="1295400"/>
            <a:ext cx="4038600" cy="4830763"/>
          </a:xfrm>
        </p:spPr>
        <p:txBody>
          <a:bodyPr>
            <a:normAutofit/>
          </a:bodyPr>
          <a:lstStyle/>
          <a:p>
            <a:pPr marL="111125" indent="-1588">
              <a:lnSpc>
                <a:spcPct val="90000"/>
              </a:lnSpc>
              <a:buNone/>
            </a:pPr>
            <a:r>
              <a:rPr lang="en-US" sz="2500" b="1" dirty="0"/>
              <a:t>Challenges in Using Opioids to Treat Pain in Persons With Substance Use Disorders</a:t>
            </a:r>
            <a:r>
              <a:rPr lang="en-US" sz="2500" dirty="0"/>
              <a:t>, </a:t>
            </a:r>
            <a:endParaRPr lang="en-US" sz="2500" dirty="0" smtClean="0"/>
          </a:p>
          <a:p>
            <a:pPr indent="-1588">
              <a:lnSpc>
                <a:spcPct val="90000"/>
              </a:lnSpc>
              <a:buNone/>
            </a:pPr>
            <a:r>
              <a:rPr lang="en-US" sz="2500" i="1" dirty="0" err="1" smtClean="0"/>
              <a:t>Seddon</a:t>
            </a:r>
            <a:r>
              <a:rPr lang="en-US" sz="2500" i="1" dirty="0" smtClean="0"/>
              <a:t> </a:t>
            </a:r>
            <a:r>
              <a:rPr lang="en-US" sz="2500" i="1" dirty="0"/>
              <a:t>R. Savage, </a:t>
            </a:r>
            <a:r>
              <a:rPr lang="en-US" sz="2500" i="1" dirty="0" smtClean="0"/>
              <a:t>MD, </a:t>
            </a:r>
            <a:r>
              <a:rPr lang="en-US" sz="2500" i="1" dirty="0"/>
              <a:t>M.S., Kenneth L. </a:t>
            </a:r>
            <a:r>
              <a:rPr lang="en-US" sz="2500" i="1" dirty="0" err="1"/>
              <a:t>Kirsh</a:t>
            </a:r>
            <a:r>
              <a:rPr lang="en-US" sz="2500" i="1" dirty="0"/>
              <a:t>, </a:t>
            </a:r>
            <a:r>
              <a:rPr lang="en-US" sz="2500" i="1" dirty="0" smtClean="0"/>
              <a:t>PhD, </a:t>
            </a:r>
            <a:r>
              <a:rPr lang="en-US" sz="2500" i="1" dirty="0"/>
              <a:t>&amp; Steven D. </a:t>
            </a:r>
            <a:r>
              <a:rPr lang="en-US" sz="2500" i="1" dirty="0" err="1"/>
              <a:t>Passik</a:t>
            </a:r>
            <a:r>
              <a:rPr lang="en-US" sz="2500" i="1" dirty="0"/>
              <a:t>, </a:t>
            </a:r>
            <a:r>
              <a:rPr lang="en-US" sz="2500" i="1" dirty="0" smtClean="0"/>
              <a:t>PhD</a:t>
            </a:r>
            <a:endParaRPr lang="en-US" sz="2500" i="1" dirty="0"/>
          </a:p>
          <a:p>
            <a:pPr lvl="1">
              <a:lnSpc>
                <a:spcPct val="90000"/>
              </a:lnSpc>
              <a:spcAft>
                <a:spcPct val="60000"/>
              </a:spcAft>
            </a:pPr>
            <a:r>
              <a:rPr lang="en-US" sz="2500" dirty="0"/>
              <a:t>http://</a:t>
            </a:r>
            <a:r>
              <a:rPr lang="en-US" sz="2500" dirty="0" smtClean="0"/>
              <a:t>www.nida.nih.gov/PDF/ascp/vol4no2/Challenges.pdf</a:t>
            </a:r>
            <a:endParaRPr lang="en-US" sz="2500" dirty="0"/>
          </a:p>
        </p:txBody>
      </p:sp>
      <p:pic>
        <p:nvPicPr>
          <p:cNvPr id="122887" name="Picture 7" descr="vol4no2"/>
          <p:cNvPicPr>
            <a:picLocks noChangeAspect="1" noChangeArrowheads="1"/>
          </p:cNvPicPr>
          <p:nvPr/>
        </p:nvPicPr>
        <p:blipFill>
          <a:blip r:embed="rId3" cstate="print"/>
          <a:srcRect/>
          <a:stretch>
            <a:fillRect/>
          </a:stretch>
        </p:blipFill>
        <p:spPr bwMode="auto">
          <a:xfrm>
            <a:off x="4800601" y="1143000"/>
            <a:ext cx="3738078" cy="5029200"/>
          </a:xfrm>
          <a:prstGeom prst="rect">
            <a:avLst/>
          </a:prstGeom>
          <a:noFill/>
        </p:spPr>
      </p:pic>
      <p:sp>
        <p:nvSpPr>
          <p:cNvPr id="7" name="Slide Number Placeholder 3"/>
          <p:cNvSpPr>
            <a:spLocks noGrp="1"/>
          </p:cNvSpPr>
          <p:nvPr>
            <p:ph type="sldNum" sz="quarter" idx="12"/>
          </p:nvPr>
        </p:nvSpPr>
        <p:spPr>
          <a:xfrm>
            <a:off x="6781800" y="6324600"/>
            <a:ext cx="2133600" cy="365125"/>
          </a:xfrm>
        </p:spPr>
        <p:txBody>
          <a:bodyPr/>
          <a:lstStyle/>
          <a:p>
            <a:fld id="{24F8BA3A-A396-4B04-9D1C-80890BD4D666}" type="slidenum">
              <a:rPr lang="en-US" smtClean="0"/>
              <a:pPr/>
              <a:t>74</a:t>
            </a:fld>
            <a:endParaRPr lang="en-US" dirty="0"/>
          </a:p>
        </p:txBody>
      </p:sp>
    </p:spTree>
    <p:extLst>
      <p:ext uri="{BB962C8B-B14F-4D97-AF65-F5344CB8AC3E}">
        <p14:creationId xmlns:p14="http://schemas.microsoft.com/office/powerpoint/2010/main" xmlns="" val="3019204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95400"/>
            <a:ext cx="3886200" cy="4754563"/>
          </a:xfrm>
        </p:spPr>
        <p:txBody>
          <a:bodyPr>
            <a:normAutofit lnSpcReduction="10000"/>
          </a:bodyPr>
          <a:lstStyle/>
          <a:p>
            <a:pPr>
              <a:lnSpc>
                <a:spcPct val="90000"/>
              </a:lnSpc>
              <a:spcBef>
                <a:spcPct val="60000"/>
              </a:spcBef>
              <a:buNone/>
            </a:pPr>
            <a:r>
              <a:rPr lang="en-US" sz="2100" b="1" dirty="0" smtClean="0"/>
              <a:t>Abuse, Addiction, and Pain Relief: Time for Change, </a:t>
            </a:r>
            <a:r>
              <a:rPr lang="en-US" sz="2100" dirty="0" smtClean="0"/>
              <a:t>Herbert D. </a:t>
            </a:r>
            <a:r>
              <a:rPr lang="en-US" sz="2100" dirty="0" err="1" smtClean="0"/>
              <a:t>Kleber</a:t>
            </a:r>
            <a:r>
              <a:rPr lang="en-US" sz="2100" dirty="0" smtClean="0"/>
              <a:t>, MD, Rollin M. Gallagher, MD, MPH, &amp; Eugene R. </a:t>
            </a:r>
            <a:r>
              <a:rPr lang="en-US" sz="2100" dirty="0" err="1" smtClean="0"/>
              <a:t>Viscusi</a:t>
            </a:r>
            <a:r>
              <a:rPr lang="en-US" sz="2100" dirty="0" smtClean="0"/>
              <a:t>, MD</a:t>
            </a:r>
          </a:p>
          <a:p>
            <a:pPr lvl="1">
              <a:lnSpc>
                <a:spcPct val="90000"/>
              </a:lnSpc>
              <a:spcAft>
                <a:spcPct val="30000"/>
              </a:spcAft>
              <a:buNone/>
            </a:pPr>
            <a:r>
              <a:rPr lang="en-US" sz="1800" dirty="0" smtClean="0">
                <a:hlinkClick r:id="rId2"/>
              </a:rPr>
              <a:t>http://www.cpdd.vcu.edu/Pages/NewsletterFINAL080108.pdf</a:t>
            </a:r>
            <a:endParaRPr lang="en-US" sz="1800" dirty="0" smtClean="0"/>
          </a:p>
          <a:p>
            <a:pPr lvl="1">
              <a:lnSpc>
                <a:spcPct val="90000"/>
              </a:lnSpc>
              <a:spcAft>
                <a:spcPct val="30000"/>
              </a:spcAft>
            </a:pPr>
            <a:endParaRPr lang="en-US" sz="1800" dirty="0" smtClean="0"/>
          </a:p>
          <a:p>
            <a:pPr>
              <a:lnSpc>
                <a:spcPct val="90000"/>
              </a:lnSpc>
              <a:spcBef>
                <a:spcPct val="60000"/>
              </a:spcBef>
              <a:buNone/>
            </a:pPr>
            <a:r>
              <a:rPr lang="en-US" sz="2100" b="1" dirty="0" smtClean="0"/>
              <a:t>Opioid Therapy for Chronic Pain</a:t>
            </a:r>
            <a:r>
              <a:rPr lang="en-US" sz="2100" dirty="0" smtClean="0"/>
              <a:t>, Jane C. </a:t>
            </a:r>
            <a:r>
              <a:rPr lang="en-US" sz="2100" dirty="0" err="1" smtClean="0"/>
              <a:t>Ballantyne</a:t>
            </a:r>
            <a:r>
              <a:rPr lang="en-US" sz="2100" dirty="0" smtClean="0"/>
              <a:t>, MD, and </a:t>
            </a:r>
            <a:r>
              <a:rPr lang="en-US" sz="2100" dirty="0" err="1" smtClean="0"/>
              <a:t>Jianren</a:t>
            </a:r>
            <a:r>
              <a:rPr lang="en-US" sz="2100" dirty="0" smtClean="0"/>
              <a:t> Mao, MD, </a:t>
            </a:r>
            <a:r>
              <a:rPr lang="en-US" sz="2100" dirty="0" err="1" smtClean="0"/>
              <a:t>PhD.</a:t>
            </a:r>
            <a:r>
              <a:rPr lang="en-US" sz="1800" dirty="0" err="1" smtClean="0"/>
              <a:t>Pain</a:t>
            </a:r>
            <a:r>
              <a:rPr lang="en-US" sz="1800" dirty="0" smtClean="0"/>
              <a:t> Center, Department of Anesthesia and Critical Care, Massachusetts General Hospital and Harvard Medical School </a:t>
            </a:r>
          </a:p>
          <a:p>
            <a:pPr marL="341313" indent="0" defTabSz="395288">
              <a:lnSpc>
                <a:spcPct val="90000"/>
              </a:lnSpc>
              <a:buNone/>
            </a:pPr>
            <a:r>
              <a:rPr lang="en-US" sz="2200" dirty="0" smtClean="0"/>
              <a:t>N </a:t>
            </a:r>
            <a:r>
              <a:rPr lang="en-US" sz="2200" dirty="0" err="1" smtClean="0"/>
              <a:t>Engl</a:t>
            </a:r>
            <a:r>
              <a:rPr lang="en-US" sz="2200" dirty="0" smtClean="0"/>
              <a:t> J Med 2003;349:1943-53</a:t>
            </a:r>
            <a:endParaRPr lang="en-US" sz="2400" dirty="0" smtClean="0"/>
          </a:p>
          <a:p>
            <a:endParaRPr lang="en-US" dirty="0"/>
          </a:p>
        </p:txBody>
      </p:sp>
      <p:pic>
        <p:nvPicPr>
          <p:cNvPr id="4" name="Picture 8"/>
          <p:cNvPicPr>
            <a:picLocks noChangeAspect="1" noChangeArrowheads="1"/>
          </p:cNvPicPr>
          <p:nvPr/>
        </p:nvPicPr>
        <p:blipFill>
          <a:blip r:embed="rId3" cstate="print"/>
          <a:srcRect/>
          <a:stretch>
            <a:fillRect/>
          </a:stretch>
        </p:blipFill>
        <p:spPr bwMode="auto">
          <a:xfrm>
            <a:off x="5410199" y="1371600"/>
            <a:ext cx="3429001" cy="4495800"/>
          </a:xfrm>
          <a:prstGeom prst="rect">
            <a:avLst/>
          </a:prstGeom>
          <a:noFill/>
          <a:ln w="9525">
            <a:noFill/>
            <a:miter lim="800000"/>
            <a:headEnd/>
            <a:tailEnd/>
          </a:ln>
          <a:effectLst/>
        </p:spPr>
      </p:pic>
      <p:pic>
        <p:nvPicPr>
          <p:cNvPr id="5" name="Picture 10" descr="The New England Journal of Medicine">
            <a:hlinkClick r:id="rId4"/>
          </p:cNvPr>
          <p:cNvPicPr>
            <a:picLocks noChangeAspect="1" noChangeArrowheads="1"/>
          </p:cNvPicPr>
          <p:nvPr/>
        </p:nvPicPr>
        <p:blipFill>
          <a:blip r:embed="rId5" cstate="print"/>
          <a:srcRect t="12807" r="86537" b="14620"/>
          <a:stretch>
            <a:fillRect/>
          </a:stretch>
        </p:blipFill>
        <p:spPr bwMode="auto">
          <a:xfrm>
            <a:off x="-1" y="4191000"/>
            <a:ext cx="1577788" cy="1676400"/>
          </a:xfrm>
          <a:prstGeom prst="rect">
            <a:avLst/>
          </a:prstGeom>
          <a:noFill/>
        </p:spPr>
      </p:pic>
      <p:sp>
        <p:nvSpPr>
          <p:cNvPr id="6" name="Slide Number Placeholder 3"/>
          <p:cNvSpPr>
            <a:spLocks noGrp="1"/>
          </p:cNvSpPr>
          <p:nvPr>
            <p:ph type="sldNum" sz="quarter" idx="12"/>
          </p:nvPr>
        </p:nvSpPr>
        <p:spPr>
          <a:xfrm>
            <a:off x="6629400" y="6172200"/>
            <a:ext cx="2133600" cy="365125"/>
          </a:xfrm>
        </p:spPr>
        <p:txBody>
          <a:bodyPr/>
          <a:lstStyle/>
          <a:p>
            <a:fld id="{24F8BA3A-A396-4B04-9D1C-80890BD4D666}" type="slidenum">
              <a:rPr lang="en-US" smtClean="0"/>
              <a:pPr/>
              <a:t>75</a:t>
            </a:fld>
            <a:endParaRPr lang="en-US" dirty="0"/>
          </a:p>
        </p:txBody>
      </p:sp>
      <p:sp>
        <p:nvSpPr>
          <p:cNvPr id="7" name="Rectangle 2"/>
          <p:cNvSpPr>
            <a:spLocks noGrp="1" noChangeArrowheads="1"/>
          </p:cNvSpPr>
          <p:nvPr>
            <p:ph type="title"/>
          </p:nvPr>
        </p:nvSpPr>
        <p:spPr>
          <a:xfrm>
            <a:off x="457200" y="0"/>
            <a:ext cx="8229600" cy="1143000"/>
          </a:xfrm>
        </p:spPr>
        <p:txBody>
          <a:bodyPr>
            <a:normAutofit/>
          </a:bodyPr>
          <a:lstStyle/>
          <a:p>
            <a:pPr>
              <a:defRPr/>
            </a:pPr>
            <a:r>
              <a:rPr lang="en-US" sz="4000" dirty="0"/>
              <a:t>Recommended resources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1"/>
          <p:cNvPicPr>
            <a:picLocks noChangeAspect="1" noChangeArrowheads="1"/>
          </p:cNvPicPr>
          <p:nvPr/>
        </p:nvPicPr>
        <p:blipFill>
          <a:blip r:embed="rId2" cstate="print"/>
          <a:srcRect l="5470" t="5194" b="5194"/>
          <a:stretch>
            <a:fillRect/>
          </a:stretch>
        </p:blipFill>
        <p:spPr bwMode="auto">
          <a:xfrm>
            <a:off x="1752600" y="762000"/>
            <a:ext cx="5265738" cy="5257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4F8BA3A-A396-4B04-9D1C-80890BD4D666}" type="slidenum">
              <a:rPr lang="en-US" smtClean="0"/>
              <a:pPr/>
              <a:t>76</a:t>
            </a:fld>
            <a:endParaRPr lang="en-US"/>
          </a:p>
        </p:txBody>
      </p:sp>
    </p:spTree>
    <p:extLst>
      <p:ext uri="{BB962C8B-B14F-4D97-AF65-F5344CB8AC3E}">
        <p14:creationId xmlns:p14="http://schemas.microsoft.com/office/powerpoint/2010/main" xmlns="" val="28306009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ib1.bmp"/>
          <p:cNvPicPr>
            <a:picLocks noChangeAspect="1"/>
          </p:cNvPicPr>
          <p:nvPr/>
        </p:nvPicPr>
        <p:blipFill>
          <a:blip r:embed="rId2" cstate="print"/>
          <a:srcRect t="13542" r="30000" b="21354"/>
          <a:stretch>
            <a:fillRect/>
          </a:stretch>
        </p:blipFill>
        <p:spPr>
          <a:xfrm>
            <a:off x="0" y="1600200"/>
            <a:ext cx="9144000" cy="5257800"/>
          </a:xfrm>
          <a:prstGeom prst="rect">
            <a:avLst/>
          </a:prstGeom>
        </p:spPr>
      </p:pic>
      <p:sp>
        <p:nvSpPr>
          <p:cNvPr id="47106" name="Rectangle 2"/>
          <p:cNvSpPr>
            <a:spLocks noGrp="1" noChangeArrowheads="1"/>
          </p:cNvSpPr>
          <p:nvPr>
            <p:ph type="title"/>
          </p:nvPr>
        </p:nvSpPr>
        <p:spPr>
          <a:xfrm>
            <a:off x="0" y="0"/>
            <a:ext cx="9144000" cy="1249363"/>
          </a:xfrm>
        </p:spPr>
        <p:txBody>
          <a:bodyPr>
            <a:normAutofit/>
          </a:bodyPr>
          <a:lstStyle/>
          <a:p>
            <a:pPr algn="ctr"/>
            <a:r>
              <a:rPr lang="en-US" sz="3000" b="1" i="1" dirty="0" smtClean="0">
                <a:effectLst/>
                <a:latin typeface="Times New Roman" pitchFamily="18" charset="0"/>
              </a:rPr>
              <a:t>    A copy of this presentation will be available electronically after the meeting </a:t>
            </a:r>
          </a:p>
        </p:txBody>
      </p:sp>
      <p:sp>
        <p:nvSpPr>
          <p:cNvPr id="47111" name="Text Box 7"/>
          <p:cNvSpPr txBox="1">
            <a:spLocks noChangeArrowheads="1"/>
          </p:cNvSpPr>
          <p:nvPr/>
        </p:nvSpPr>
        <p:spPr bwMode="auto">
          <a:xfrm>
            <a:off x="-152400" y="1143000"/>
            <a:ext cx="9144000" cy="461665"/>
          </a:xfrm>
          <a:prstGeom prst="rect">
            <a:avLst/>
          </a:prstGeom>
          <a:noFill/>
          <a:ln w="9525">
            <a:noFill/>
            <a:miter lim="800000"/>
            <a:headEnd/>
            <a:tailEnd/>
          </a:ln>
        </p:spPr>
        <p:txBody>
          <a:bodyPr>
            <a:spAutoFit/>
          </a:bodyPr>
          <a:lstStyle/>
          <a:p>
            <a:pPr algn="ctr">
              <a:spcBef>
                <a:spcPct val="50000"/>
              </a:spcBef>
            </a:pPr>
            <a:r>
              <a:rPr lang="en-US" sz="2400" dirty="0" smtClean="0">
                <a:solidFill>
                  <a:srgbClr val="1C474B"/>
                </a:solidFill>
              </a:rPr>
              <a:t>http://ctndisseminationlibrary.org</a:t>
            </a:r>
            <a:endParaRPr lang="en-US" sz="2400" dirty="0">
              <a:solidFill>
                <a:srgbClr val="1C474B"/>
              </a:solidFill>
            </a:endParaRPr>
          </a:p>
        </p:txBody>
      </p:sp>
      <p:sp>
        <p:nvSpPr>
          <p:cNvPr id="10" name="Slide Number Placeholder 9"/>
          <p:cNvSpPr>
            <a:spLocks noGrp="1"/>
          </p:cNvSpPr>
          <p:nvPr>
            <p:ph type="sldNum" sz="quarter" idx="12"/>
          </p:nvPr>
        </p:nvSpPr>
        <p:spPr/>
        <p:txBody>
          <a:bodyPr/>
          <a:lstStyle/>
          <a:p>
            <a:pPr>
              <a:defRPr/>
            </a:pPr>
            <a:fld id="{A954B1CA-2565-41AB-89A5-5C22698C7E1D}" type="slidenum">
              <a:rPr lang="en-US" smtClean="0">
                <a:solidFill>
                  <a:prstClr val="black">
                    <a:tint val="75000"/>
                  </a:prstClr>
                </a:solidFill>
              </a:rPr>
              <a:pPr>
                <a:defRPr/>
              </a:pPr>
              <a:t>77</a:t>
            </a:fld>
            <a:endParaRPr lang="en-US">
              <a:solidFill>
                <a:prstClr val="black">
                  <a:tint val="75000"/>
                </a:prstClr>
              </a:solidFill>
            </a:endParaRPr>
          </a:p>
        </p:txBody>
      </p:sp>
      <p:sp>
        <p:nvSpPr>
          <p:cNvPr id="9" name="Notched Right Arrow 8"/>
          <p:cNvSpPr/>
          <p:nvPr/>
        </p:nvSpPr>
        <p:spPr>
          <a:xfrm rot="13225759">
            <a:off x="6924820" y="2762226"/>
            <a:ext cx="1143000" cy="391944"/>
          </a:xfrm>
          <a:prstGeom prst="notchedRightArrow">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096000" y="1828800"/>
            <a:ext cx="1447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EC4C5E-00A5-412C-88C0-9B6F95D277AC}" type="slidenum">
              <a:rPr lang="en-US" smtClean="0"/>
              <a:pPr/>
              <a:t>78</a:t>
            </a:fld>
            <a:endParaRPr lang="en-US"/>
          </a:p>
        </p:txBody>
      </p:sp>
      <p:pic>
        <p:nvPicPr>
          <p:cNvPr id="12" name="Picture 11" descr="snowflake.gif"/>
          <p:cNvPicPr>
            <a:picLocks noChangeAspect="1"/>
          </p:cNvPicPr>
          <p:nvPr/>
        </p:nvPicPr>
        <p:blipFill>
          <a:blip r:embed="rId2" cstate="print"/>
          <a:srcRect l="8547" t="15385" r="11111" b="17949"/>
          <a:stretch>
            <a:fillRect/>
          </a:stretch>
        </p:blipFill>
        <p:spPr>
          <a:xfrm>
            <a:off x="0" y="40532"/>
            <a:ext cx="2819400" cy="1559668"/>
          </a:xfrm>
          <a:prstGeom prst="rect">
            <a:avLst/>
          </a:prstGeom>
        </p:spPr>
      </p:pic>
      <p:sp>
        <p:nvSpPr>
          <p:cNvPr id="1032" name="AutoShape 8" descr="data:image/jpeg;base64,/9j/4AAQSkZJRgABAQAAAQABAAD/2wBDAAkGBwgHBgkIBwgKCgkLDRYPDQwMDRsUFRAWIB0iIiAdHx8kKDQsJCYxJx8fLT0tMTU3Ojo6Iys/RD84QzQ5Ojf/2wBDAQoKCg0MDRoPDxo3JR8lNzc3Nzc3Nzc3Nzc3Nzc3Nzc3Nzc3Nzc3Nzc3Nzc3Nzc3Nzc3Nzc3Nzc3Nzc3Nzc3Nzf/wAARCACPALYDASIAAhEBAxEB/8QAHAABAAICAwEAAAAAAAAAAAAAAAYHBAUBAwgC/8QARBAAAQMDAwIDBQUGAgcJAAAAAQIDBAAFEQYhMQcSE0FRFCJhcYEjMkJioQgVFlKRsSRyJTNDgpKywRc0U2Oi0dLh8P/EABgBAQEBAQEAAAAAAAAAAAAAAAADAgEE/8QAHxEBAQEAAgMAAwEAAAAAAAAAAAECAxESITEEEyIy/9oADAMBAAIRAxEAPwC8aUpQK0OpNYWDTIR++ri3HUsdyW8FS1DOMhKQTjeszUdyNnsFyuaUJWqHFceShRwFFKSQM/EjFeTHX7zrjVAKyqVcp7oSlIGAPgB5JSM/IA0HoI9ZdFB3s9vkFOceIIq+358Z/SpxbLnBu0RMq2y2ZUdXDjSwofL5/CqFg9ONYaEe/iGOm13L2UEvQ2lLWp1s/eACkDO2+24x58Vu5BjNar0zrfTjzjFrvb6I02MkqSnxcFIyBtjORjjKfjQWLr3V8LRtjNxlNqedWrw47Cdi45gkAnyG2Sf7navO1x6n6ynPOLVenWULVnw46EoSj4DbOPman/7ScpYascIAdilOunbfICRz9ay+kPTeyydNRr3fIHtUqYlakNSE5QhvOEkJ8yQM59DtQarRfUnUdpsjdzv7KrvY1PKZXIZKS/GUPJQ2GCDtnHzq77ZOj3O3Rp8NffHktJdaURjKVDI28uarOx6eiW29az0dE7m7XLhtPR2u4qLXiIUhWFKySe7GM54HxqT9Jny7oC1NrSpLkdCo7iVADCkLKSNvlQS+lKUClKUClKUClKUClKUClKUClKUClKUEW6nueF0/vyu3OYa04+e3/Wql/Zwjoc1DdZCkpK2oyQklOSO5W+D5cVZfWZ9THTm7FBCe8IQc+YKwKgX7NCUmVqBzHvJRHSD6AlzP9hQXktAUkpUMgjB8tqoa2LcR0nuDjbDyX7DffGQEjuUkocQontI2wFnOdtsmr8qn9H28S4XUC0LStIeuUtseSsKSe04x8Bj50ghv7Q0pL2uGWUnIjwm0kY4UVKV/Ypr0Bp2G3A0/bojKSG2IraEg7kAJFeW9XTW9R64QphbbrTvszCFBWyvcQDk/PIr1kC2w0BlKG0DGSdgBQQe5JXF6qsvIUvtk2ZXcM7fZOgj/AJzWx0My5Ccv9uUkBqPdXFsYBHuOpS6PngrI+lRbUl/s9x6maVRarlFkuITLjyQ073AdzY7E543UCPnWw1Bb75IuSl2W/sWViVDbMl9xHerLalJ93JwDhYydifd32rXX89ixM0qvLDeNQQ4mGZ1t1nGaPat+A+huSj5pyULIH5gfnUstGobbdVlph1TcpIyuLIQWnkDON0KwcZzvx8ayNvSuM1zQKUpQKUpQKUpQKUpQKUpQKUrjNBXPXyS2z09facJ7n5LSEYHmFd39kmtD+zXHcRaL3JPb4bkhttODvlKST/zCs79ot0p0dBbTj7S4Jz8ghZ/9qw+hSbrD0q+li3FDUqUp1MySsJa7e0JHake8s5Tx7o+NBcdVZpRwM9VdaIK093iRXACdyO3B/wCYVO5UyLaI5m3q5obQOXX1hpA8vdT9fMk/Gqtsl+tt+6wz5trf74si0ltta21I7ylSCcAgH8JP0Ndz7or+12L2bq7HtJCEIYu4ISU7FCV94GPQpA/rV4a21rom2oWxfHYtxeSkj2NDYfPkcEbpSTt97Faa6dKImotVTr9LukuMmQpCktxe0L/1aQT3HON8jjyNSSy9NNI2cAx7LHfcByHJY8Y59R3ZArgqudrp3UV5sDsDTf7vs8S6sr9qSyVZ97swSAEjZXGTvjerPvuj7ZrCLGj3bxe2G8VJ8JYSVBQGUk4z2kgHAI3SK+OoukrtqOJBbsl0bgpivJdMZSCG3VAgpJI393GQMY/Qj7iaZ1C9PgybvfY/hRJAeMaFELaXiAcBZKiSByPjnnbGpf5sGDK6SaeQ2HLI7Ps81KcNyoklfcPnk7/ofjWsm2/XVlaQ3cIMLWkJpXc2tQDMlo4xkHc5x5jKveNTbVurLTpGGzJvLjiEPLKGw22VlSsZ+la3SnUnTOp5JiwpngyicIYkJ7FObfh9fkN6yNVYuoFnU83BXcZECSEjMG+IUhflgB0+f+bOc1Yba+9IUCCCM5ByK115sNovrfhXe2xZYGe0vNgqT8jyPpUQV09uNkKndEajmwQN0wJivHjHH4QDukHGCdzvQWHSq9a1rqCxAo1vpt5llAObjbT47JAzlSkjKkDbO/8AQVLbFqSy6gZ8WzXKPLTgEhCveTn1Sdx9RQbWlcZFc0ClKUClKUClKUEX1Pr/AE3pkFNyuLZkDiOz9o4fmBxx54qOs6h1nqwhVktzen7SoH/H3BPe+seRQ35H55HG/lUa6p9OH7dL/izR7amnWF+O/GaA9xQ38RA9Nt0//dSTp7ryPrOGWn+1m8MJ7n2BsHB/Oj4cZHln0xU+TVznvM7axJq9VHNaaC/eV30/bW7lOny5b7rk2XNfKillPaT2p4QMrwAByQKtqLaWY0FiDBeXHYjthpHhBPckJAAAJBA2+Gd6jvUVDbXT+8ymD2yG43uug4Uj30nYjjcA/QVCenHVJyY6za9TPCNOWkCLOcT2tvJ4w4MgZODhQ54+bHdzLo16vUWmxpi0Mv8AtJhIkygSQ/LJecBJzspeSPpxVWSYWt2epp1BP057Qw00uOn93LThTRCu0gqIJVvvnHHlVuRLiHXvZZCDHl4JDSlZDgH4kH8Q/oR5gVnkDHlVGUJ0lb747qiff54fgW+RGTHZtkhYUsKTj7Q4JCeFDbnu3rPvnUHStiKkT7xHLqSAWWCXV5xncJzjbzOBXzrrRMTWMNLEibOirR90sOnsPwUg+6ofr8are3dAsEm530lOT7sZjBxk43UfTHlt8eaDMvnXqE2CixWh6QrfDspYbTxzgZJ/SpN0z6lR9Z98KREXFubTfe4lAJaWM4yk+Xlsfpmq86laF0pobTYLRmS7rMX4cYvvj3MbqX2pAyACBvnciov0512dD+2rZtSJrsvsBWt4o7UpzsBg8k/oKC0/2h7dLm6YhSIzC3GYkkrkKT/s0lOMkemTVJzdJX612WLe5VvebgSAFIeG/Zk+6VAbpztgn1FWUvr9IWlSF6bjqSoEEKlEgj/gqa6E6nWXVYTbZTKYE5QKUxXMFt1OOEnAB2/Cd6Cs9D9YbvZFtxL733O3jbvUcvt8Ywr8Q2Ox3358qvjTWqLRqeF7VZpiH0DZaPurbPopJ3FVjr/owxK8S4aRCGH/ALy4KjhtX+Q/hPwO3yql0OXXTN5JbVIt1yirwRulaD6H1GPoR60Hs7Geai990Dp+8OmSqKqHO3KZkFXgupPrlPJ89warPTXXdTMPwdS25b76QO1+H2jv/wAySdjxxz6Cpdp3rJpi9S/ZX1SLa4ogNqlpAQv/AHgSBx54oMtUHXenu022bE1HCQTlid9jJ7dsAOD3SedyPLzJrLt3UO1GUi33xmTY7grYMT0diVnYe6v7qtz61Lm1ocQlxCkrQoApUkggj4GuqdBiT4y406M1IYUN23UBST9DQdrTqHUJW0pK0K3CknII+dfdQpegWbe+qTpO6S7G4o9xYbIcjKV6lpXH+6RtWNO1ffNJRg9rG2xnoQV2+3214DOTsS0sgjbGcE70E+pWNb5jc+GzKYDgbeT3JDram1Y+KVAEfWsmgUpSg4IyKpnqV02k2+UdVaJDjMxlfjPRWBvkcrbHrzlPnk49Dc9cEA80FN27VX/aNoe62qP4TV/VFIcjFXal3BB70fDbjyJ9MGqlRCVbkyGJ8YvtpyibEI7ZEVacZcT6Djfgg4Pkatvqf08kw5x1dorvYnML8Z+OwNyRy4gevPcng7+eQcC2yYHU6EiVFcZtWs7ejJWlGzyeCcfiQRsQclOfMHfEkx8+NW+TE0nq9yywI1u1I6bppl4hMO6M5DkNX4ULwcoUBg4zlO+CoVaTd+esqG3bq77dZ3AC1dWQCWwf/GSnYJ/8wbeoHJpliFMgTJibTAbRMSn/AEtpl9BU3LQkklxjP3k+YA95ODgkc7/Sl1fsUNy56VTIuul+4+2WhZzJt6j94gH7yf77/E1udVO9xd7TzbzaXGlpW2sZSpJyCPUGuyq1gsu2+M3e+nMhqbaHCpb9m7/cVySWScltefwfdOfKpXpfVls1I0oQ3FNy2v8AXwpA7H2D5hSDvztnijssqIdXOnE3Vqmrla5hMyO34aYrxw2pOcntONlfPnFR7R/QwYRJ1XKz5+xxVY+il/8AQf1q7iM0AwMCjqvbh0Z0bJZKY8KRCXj77ElZP9FkiqI6iaYRo/UztrbeVIZ8JLjbi0gKKVZ58s5Br0Rq/qVp/SUhUS5LkOzAAr2eO0Sog+eThOPrVCdU9Zwta3SJMiW92KuO0plSnVhRcTnKeOMZV5nmgsnoZrudeH3rBeZLkh5trxYr7pBUpIICkk8k7ggnO2fSoj181CzddUItkZtPZbU9jj2Bla1AEjPOE8fPO3nXZ0F0tJueohfVqW1Ct+UpUlWC66Rjt+QByfoPM1sNX9FLq5eC/YJiJUaU6pa/a19q2SdyVK/EM53xn580FN42zkVINL6Lv+p3P9EQFuMg4VIc91pP+8efpmry0l0XsNpQh29k3WWCFELylkHPAQD7w/zZB9KsV12HbIRcdWxEispypSiEIbA/oAKCHdNNCzdIQUol3uRIUrdURs/4dBI3xkZ5PO2fSplPnxLbFXKnyGo0dsZW66sJSPqar28dUFTpyrToK2rvU/HvSMER2udyfPj1A+OawWdKCfcESNbz3NQ3lJStNsjq7Y8UHjuAwANjurAOMYV5uu3LqRuEa1uuqVrY0LbiIoICrxcW1IYG+/hp5WRv6bjf4xLV1wjaLmteKqdcb/JKW3L9cGCWoiDyWk4KcjOcJB+OeKtmIh1tpKXS2jAwlpkANo+A8/8A9wKjvVSNJk9PrsmK/HY7WvEcU8MhSE7lI9FEbD5+XNaueolnl8tdRttL6os98trj9okSZMaKntW84w4O4gb4KhlR+Wea3cSZHmxkSYbyH2HBlDjagpKvrVZdAY91/hVUybLJgLUW4MYISlKAlR71HA3JVtv6H1rT9TWLr09vKdSaWnIjQ573+KgqIKFO8lXYTuFAb9uCMc+mVl2UqHdOtZSdX2syZFnkwi2AC8ofYvHz7Cdz/T60oJjSlKAeKpvqd07lw538XaKC489hXjPx2PvKPm4gevOU+Yz8QbkrgjNBTlhvFs6nW1nxHP3dqi3DxG3WThaVD/aN+qT+JHl/Q1ju26cu+tuwXWbJrVpHeplPuxLygAkkDb3jvkeW/wAxn9Tunklub/Fmi++PdGD4rzEcBJdOd1o/Nue4fiHx5+tM6gtXUuzGFNHsV8jDv+wV2ONqHDzCuRvyPLg5BFSvfHe58a9a9V1WZTz8uTctKMJtV/bWTddOyl9rb+MZUn+UnGywMEnfmttLt1u1nm5WiQ5ZtTwh2rWPdfYV5IeSD7yTjY8Ebj0romwlXe5Mwrws2zU0dI/dl+jp7UTMZPaRxnnuaJORkjaslkLudzTHuaU2bWMVB8KW0gluW2CDlPHiNnbKCcp+BGatnU1PSG83Nddh6iy7ZcxYeoUZu3TAPsrilWI8kZ5zwnbG/HOe3irJQtKkhSVBSVbgjcEVC5cSFqmGux6rtzbc1IKkoScgjcBxlZHw3HKc4O2CYP7VqbpLISHVO3vSy1gJKjhUbJwBnft2xt90n0JpZ07ncvq/W86p9MJmsLu1dLbLjsOojhpaHgr3yCSNxxsaq6X0h1nGltxxb23kOLCfHaeSUJyeT+IAee1eidMaqtGqYHtdnkpdSNnGz7q2z6KSeP7VuCrbJ2xXFGs0xYomm7JFtUBOGWE7qxutXmo/Emtm44htCluLShCRlSlHAA+dQDWPVvT+nQuPEWLpPTkFmMsdiD+ZfA44GT8Kr5xvW3Udlcy9Tk2XTnaXCtf2bPYOT2kgr2ycqONqOW9Jvqzq7are6iDptk3y4OEhKYystp+oB7j8E+nIqK3Cz3e9Mt3jqvfRa7aFdzVrbUEFR5Ce0ZxsPzK+VdNnuVrtMo2jpfZf3rdCntevEgbN5HIJGw/4Rt51thEs+mZjM7WU1zUerHcFmIgeKW1ejbfCcY5IHGwFdkZum907DmToDUawwjprT6cBKige1yR6757Af5lZV8ua3dtkw4yTbNNRRKWyrtdd7j4aFb5Ljpz3LyDkDuVk745rQXKRJXBF06gXFFktZ3RaY7uXHfRK1j3lnO/agAeu1dUO4ag1TEETScX+GNPNpCW7g60A46kbYbb2wMcH9c8d8pE5x3V9pBedQ2rTrqG7lJduN2cH2NviNeI6edktp4GxGT/WsFyxXnWSWv4wCIFrBDn7kjL7lLUPu+K6MbD0TjnnasiDadM6EgO3J1xDCiCHrnNUFyHycEjuO5JxnA8/KohJvuqupL7kDSTbtqsAX2u3N3KVPJ4ODz67Df1I4qfldfF5iZbrVHUW3aa8HTmkoSbjdEJ8FiLGBU2wRsAcbk/Aem5FYmnems6+TxqDqNJVNmLIU3b+77NnfYHBxj8o29Sc1MNF6Fs2kIiUW9lK5akgPTFp+0c/+I+AqTgYrQ+WGm2GUNMtpbbQAlKEjASPIAUr7pQKUpQKUpQcYFVH1N6eS25o1ZosLj3RhXivMRwElw5OXE/m3Pcn8Q+PNu1wRkUFW6N1Vauo1nXCuLLbdzZAW/HSrtKiOHmjyCD6HKT9Cd0poTG27LqlfiHxP9G3Vs+G4Vge7lQx2PDJ3GArfGMlNR3qT04li5J1TojMa7NL8V1hkhHed8rT5dx8wdlDPnnOw0PrCHra3uwpzKGLwykpmQlDAcAOCtI555HKT9CYal475Z+KTrc603KG3kLatWpkJfcbV3QbmEhPiqxzt/q3gM8YCuRyUjZguNIMO6JS+yv7NLykgh0HycGMA/8ApPwzisZp0tA229D2u3vDtbkOgHtJ2Dbv9dlefBwcFWQhhy1tGPJWp+Cn3W3XCVLQOAlZOSr/ADHf+b1Po4+TO53Hj5eO4qsNWdOblYLgrUXT192O+gkrhtncAnfszspP5Dn4eQqNPai6hdRnhb4SXY7DZCH0xcsNg8EuKJz6nt/Q7V6CbSEJ7U5IGwyc/rXnbqN1BvU+73KzQ3UwYDElxgpjHtL/AGqI7lq+OM42G++a7qdO8e9a9Mv2fRnT7uTM8PUt/Rt4Pb/h2D8c5B/U/AV8XBd41Wwi9a8vBs+nyoFiOhJ7ntxs01yePvqzjncVFLO6zEeZas0FN1uyz7q3mu9pvb8DZG5B/ErYY4862a1QI88y9QvPaj1C4sBEBtZW0lZIwlxY+/jOOxG2ds81xXpL7TcrjdLW9C0PEZ01ploESbxIV2uLAwFK7v5sA8EnbkYriw3SMxLXA6Y2py8XdxI9qvs9J9zJGT72CAcHnHHCqzrXoK+6pXHl67kmDbmUgRbNDIQEpHl2jZsYx6qI8xgVY7TVq03ZnPBbjWu1xwVLUlPaPjnG6if61LXLJfGe63nj9d34jNg6dsplC5axlq1DeHNyh/347WeUpSdjj5AcYAxWRrLqJbdOvfu+O2bretktwY4JDZOcBRA5/KMnjyOajsrVeoNeyXbRoKMuHbM+HKu7oKVAflP4dvIZVuOKnGhun1p0kyl5CBLuihl6c8nKyTz2/wAo/X1Jrkxde9tXUnqIjY+n161ZORfOpElwhO7NpQcJSBx3YJAHPujc7ZPIq14USPCitRobDbDDSe1DTaQlKR6ACu+lVYKUpQKUpQKUpQKUpQKUpQcEA81V/UvQEiTMGqdJLVFvsY+IpLRCfHwOR+bG3oobGrRp5UFb6D1lF1pAeiTGkMXdhBTMhKGzieCpIPI8inyJwfImXw31R1eC6S5HOAgkZLfwPqP7fLiEdS+n8mTLTqrSSlRb7GPiLS0cePgcj82NvRQ2NZXT7WsfV8RTD6Exb5G/71EO3fg4K0A74zyOQfoT5941i+eFZZqeOk5EYMEJbz4YwEp8kjjArx7fnkSNQXJ9PcEOS3VcbgFZNevYr5Q2tGSVnJT3HIz6VVuk+k8CC+q5aoLc+ctaliK2T7O2ScjJwCo/pv54zVP34ufK1LPBc6vSAaQ0jfNVsBNnaRa7R3djsxwkKd8iCRu55+6MJz8quXSGibJpJsG2MF6aodq5r4CnDnyT5JHy9N638iQzGirfkutRozCMqWshCG0j9BVb3HXF31dNdsfTmMvGO2RdXgUhCT5p/lzg7nc4OBUfPfL/AJ9Rbxzx/fdSXWeurTpRJbfUZl2WPsoDJyrPl3n8I/X0FRy06I1Fr2Y1duob648BOFR7UwSjA+I37B9So55GKlehOmts0qfbZBNwvCz3LmPDPao89gPHnud6nOKvjjzj4nrd19Y1vt8S2w24cCO3HjtDCG209oArKpStslKUoFKUoFKUoFKUoFKUoFKUoFKUoOCM1WfUfp6/KljU+kHFRNQRleIUtkASCP07sbb7EbGrNrjAzQV3oLWsfV0VceS2Il+ijtlw1Dt7yNitAO/PI5B+hORq/Wdn0jH7ri74spSctQmSPEXngn+VO3J9Ns1hdQ+nr9znNaj0m8IGoGVZK0q7EvDgknyUATv5jY13aI6Zw7M+bvf3Rdb64rvVIdyUtkj8IPJ/MfoBUL+Pi68qpOXUnSL2/S+p+pcti4avUu12BtfcxbkAoWv44I2zk++rf0GDmrcstmt9it7UC1RkR4rQ91Cf7k8k/E1ngDHFc1eST4mClKUClKUClKUClKUClKUH/9k="/>
          <p:cNvSpPr>
            <a:spLocks noChangeAspect="1" noChangeArrowheads="1"/>
          </p:cNvSpPr>
          <p:nvPr/>
        </p:nvSpPr>
        <p:spPr bwMode="auto">
          <a:xfrm>
            <a:off x="63500" y="-627063"/>
            <a:ext cx="1638300" cy="1285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BDAAkGBwgHBgkIBwgKCgkLDRYPDQwMDRsUFRAWIB0iIiAdHx8kKDQsJCYxJx8fLT0tMTU3Ojo6Iys/RD84QzQ5Ojf/2wBDAQoKCg0MDRoPDxo3JR8lNzc3Nzc3Nzc3Nzc3Nzc3Nzc3Nzc3Nzc3Nzc3Nzc3Nzc3Nzc3Nzc3Nzc3Nzc3Nzc3Nzf/wAARCACPALYDASIAAhEBAxEB/8QAHAABAAICAwEAAAAAAAAAAAAAAAYHBAUBAwgC/8QARBAAAQMDAwIDBQUGAgcJAAAAAQIDBAAFEQYhMQcSE0FRFCJhcYEjMkJioQgVFlKRsSRyJTNDgpKywRc0U2Oi0dLh8P/EABgBAQEBAQEAAAAAAAAAAAAAAAADAgEE/8QAHxEBAQEAAgMAAwEAAAAAAAAAAAECAxESITEEEyIy/9oADAMBAAIRAxEAPwC8aUpQK0OpNYWDTIR++ri3HUsdyW8FS1DOMhKQTjeszUdyNnsFyuaUJWqHFceShRwFFKSQM/EjFeTHX7zrjVAKyqVcp7oSlIGAPgB5JSM/IA0HoI9ZdFB3s9vkFOceIIq+358Z/SpxbLnBu0RMq2y2ZUdXDjSwofL5/CqFg9ONYaEe/iGOm13L2UEvQ2lLWp1s/eACkDO2+24x58Vu5BjNar0zrfTjzjFrvb6I02MkqSnxcFIyBtjORjjKfjQWLr3V8LRtjNxlNqedWrw47Cdi45gkAnyG2Sf7navO1x6n6ynPOLVenWULVnw46EoSj4DbOPman/7ScpYascIAdilOunbfICRz9ay+kPTeyydNRr3fIHtUqYlakNSE5QhvOEkJ8yQM59DtQarRfUnUdpsjdzv7KrvY1PKZXIZKS/GUPJQ2GCDtnHzq77ZOj3O3Rp8NffHktJdaURjKVDI28uarOx6eiW29az0dE7m7XLhtPR2u4qLXiIUhWFKySe7GM54HxqT9Jny7oC1NrSpLkdCo7iVADCkLKSNvlQS+lKUClKUClKUClKUClKUClKUClKUClKUEW6nueF0/vyu3OYa04+e3/Wql/Zwjoc1DdZCkpK2oyQklOSO5W+D5cVZfWZ9THTm7FBCe8IQc+YKwKgX7NCUmVqBzHvJRHSD6AlzP9hQXktAUkpUMgjB8tqoa2LcR0nuDjbDyX7DffGQEjuUkocQontI2wFnOdtsmr8qn9H28S4XUC0LStIeuUtseSsKSe04x8Bj50ghv7Q0pL2uGWUnIjwm0kY4UVKV/Ypr0Bp2G3A0/bojKSG2IraEg7kAJFeW9XTW9R64QphbbrTvszCFBWyvcQDk/PIr1kC2w0BlKG0DGSdgBQQe5JXF6qsvIUvtk2ZXcM7fZOgj/AJzWx0My5Ccv9uUkBqPdXFsYBHuOpS6PngrI+lRbUl/s9x6maVRarlFkuITLjyQ073AdzY7E543UCPnWw1Bb75IuSl2W/sWViVDbMl9xHerLalJ93JwDhYydifd32rXX89ixM0qvLDeNQQ4mGZ1t1nGaPat+A+huSj5pyULIH5gfnUstGobbdVlph1TcpIyuLIQWnkDON0KwcZzvx8ayNvSuM1zQKUpQKUpQKUpQKUpQKUpQKUrjNBXPXyS2z09facJ7n5LSEYHmFd39kmtD+zXHcRaL3JPb4bkhttODvlKST/zCs79ot0p0dBbTj7S4Jz8ghZ/9qw+hSbrD0q+li3FDUqUp1MySsJa7e0JHake8s5Tx7o+NBcdVZpRwM9VdaIK093iRXACdyO3B/wCYVO5UyLaI5m3q5obQOXX1hpA8vdT9fMk/Gqtsl+tt+6wz5trf74si0ltta21I7ylSCcAgH8JP0Ndz7or+12L2bq7HtJCEIYu4ISU7FCV94GPQpA/rV4a21rom2oWxfHYtxeSkj2NDYfPkcEbpSTt97Faa6dKImotVTr9LukuMmQpCktxe0L/1aQT3HON8jjyNSSy9NNI2cAx7LHfcByHJY8Y59R3ZArgqudrp3UV5sDsDTf7vs8S6sr9qSyVZ97swSAEjZXGTvjerPvuj7ZrCLGj3bxe2G8VJ8JYSVBQGUk4z2kgHAI3SK+OoukrtqOJBbsl0bgpivJdMZSCG3VAgpJI393GQMY/Qj7iaZ1C9PgybvfY/hRJAeMaFELaXiAcBZKiSByPjnnbGpf5sGDK6SaeQ2HLI7Ps81KcNyoklfcPnk7/ofjWsm2/XVlaQ3cIMLWkJpXc2tQDMlo4xkHc5x5jKveNTbVurLTpGGzJvLjiEPLKGw22VlSsZ+la3SnUnTOp5JiwpngyicIYkJ7FObfh9fkN6yNVYuoFnU83BXcZECSEjMG+IUhflgB0+f+bOc1Yba+9IUCCCM5ByK115sNovrfhXe2xZYGe0vNgqT8jyPpUQV09uNkKndEajmwQN0wJivHjHH4QDukHGCdzvQWHSq9a1rqCxAo1vpt5llAObjbT47JAzlSkjKkDbO/8AQVLbFqSy6gZ8WzXKPLTgEhCveTn1Sdx9RQbWlcZFc0ClKUClKUClKUEX1Pr/AE3pkFNyuLZkDiOz9o4fmBxx54qOs6h1nqwhVktzen7SoH/H3BPe+seRQ35H55HG/lUa6p9OH7dL/izR7amnWF+O/GaA9xQ38RA9Nt0//dSTp7ryPrOGWn+1m8MJ7n2BsHB/Oj4cZHln0xU+TVznvM7axJq9VHNaaC/eV30/bW7lOny5b7rk2XNfKillPaT2p4QMrwAByQKtqLaWY0FiDBeXHYjthpHhBPckJAAAJBA2+Gd6jvUVDbXT+8ymD2yG43uug4Uj30nYjjcA/QVCenHVJyY6za9TPCNOWkCLOcT2tvJ4w4MgZODhQ54+bHdzLo16vUWmxpi0Mv8AtJhIkygSQ/LJecBJzspeSPpxVWSYWt2epp1BP057Qw00uOn93LThTRCu0gqIJVvvnHHlVuRLiHXvZZCDHl4JDSlZDgH4kH8Q/oR5gVnkDHlVGUJ0lb747qiff54fgW+RGTHZtkhYUsKTj7Q4JCeFDbnu3rPvnUHStiKkT7xHLqSAWWCXV5xncJzjbzOBXzrrRMTWMNLEibOirR90sOnsPwUg+6ofr8are3dAsEm530lOT7sZjBxk43UfTHlt8eaDMvnXqE2CixWh6QrfDspYbTxzgZJ/SpN0z6lR9Z98KREXFubTfe4lAJaWM4yk+Xlsfpmq86laF0pobTYLRmS7rMX4cYvvj3MbqX2pAyACBvnciov0512dD+2rZtSJrsvsBWt4o7UpzsBg8k/oKC0/2h7dLm6YhSIzC3GYkkrkKT/s0lOMkemTVJzdJX612WLe5VvebgSAFIeG/Zk+6VAbpztgn1FWUvr9IWlSF6bjqSoEEKlEgj/gqa6E6nWXVYTbZTKYE5QKUxXMFt1OOEnAB2/Cd6Cs9D9YbvZFtxL733O3jbvUcvt8Ywr8Q2Ox3358qvjTWqLRqeF7VZpiH0DZaPurbPopJ3FVjr/owxK8S4aRCGH/ALy4KjhtX+Q/hPwO3yql0OXXTN5JbVIt1yirwRulaD6H1GPoR60Hs7Geai990Dp+8OmSqKqHO3KZkFXgupPrlPJ89warPTXXdTMPwdS25b76QO1+H2jv/wAySdjxxz6Cpdp3rJpi9S/ZX1SLa4ogNqlpAQv/AHgSBx54oMtUHXenu022bE1HCQTlid9jJ7dsAOD3SedyPLzJrLt3UO1GUi33xmTY7grYMT0diVnYe6v7qtz61Lm1ocQlxCkrQoApUkggj4GuqdBiT4y406M1IYUN23UBST9DQdrTqHUJW0pK0K3CknII+dfdQpegWbe+qTpO6S7G4o9xYbIcjKV6lpXH+6RtWNO1ffNJRg9rG2xnoQV2+3214DOTsS0sgjbGcE70E+pWNb5jc+GzKYDgbeT3JDram1Y+KVAEfWsmgUpSg4IyKpnqV02k2+UdVaJDjMxlfjPRWBvkcrbHrzlPnk49Dc9cEA80FN27VX/aNoe62qP4TV/VFIcjFXal3BB70fDbjyJ9MGqlRCVbkyGJ8YvtpyibEI7ZEVacZcT6Djfgg4Pkatvqf08kw5x1dorvYnML8Z+OwNyRy4gevPcng7+eQcC2yYHU6EiVFcZtWs7ejJWlGzyeCcfiQRsQclOfMHfEkx8+NW+TE0nq9yywI1u1I6bppl4hMO6M5DkNX4ULwcoUBg4zlO+CoVaTd+esqG3bq77dZ3AC1dWQCWwf/GSnYJ/8wbeoHJpliFMgTJibTAbRMSn/AEtpl9BU3LQkklxjP3k+YA95ODgkc7/Sl1fsUNy56VTIuul+4+2WhZzJt6j94gH7yf77/E1udVO9xd7TzbzaXGlpW2sZSpJyCPUGuyq1gsu2+M3e+nMhqbaHCpb9m7/cVySWScltefwfdOfKpXpfVls1I0oQ3FNy2v8AXwpA7H2D5hSDvztnijssqIdXOnE3Vqmrla5hMyO34aYrxw2pOcntONlfPnFR7R/QwYRJ1XKz5+xxVY+il/8AQf1q7iM0AwMCjqvbh0Z0bJZKY8KRCXj77ElZP9FkiqI6iaYRo/UztrbeVIZ8JLjbi0gKKVZ58s5Br0Rq/qVp/SUhUS5LkOzAAr2eO0Sog+eThOPrVCdU9Zwta3SJMiW92KuO0plSnVhRcTnKeOMZV5nmgsnoZrudeH3rBeZLkh5trxYr7pBUpIICkk8k7ggnO2fSoj181CzddUItkZtPZbU9jj2Bla1AEjPOE8fPO3nXZ0F0tJueohfVqW1Ct+UpUlWC66Rjt+QByfoPM1sNX9FLq5eC/YJiJUaU6pa/a19q2SdyVK/EM53xn580FN42zkVINL6Lv+p3P9EQFuMg4VIc91pP+8efpmry0l0XsNpQh29k3WWCFELylkHPAQD7w/zZB9KsV12HbIRcdWxEispypSiEIbA/oAKCHdNNCzdIQUol3uRIUrdURs/4dBI3xkZ5PO2fSplPnxLbFXKnyGo0dsZW66sJSPqar28dUFTpyrToK2rvU/HvSMER2udyfPj1A+OawWdKCfcESNbz3NQ3lJStNsjq7Y8UHjuAwANjurAOMYV5uu3LqRuEa1uuqVrY0LbiIoICrxcW1IYG+/hp5WRv6bjf4xLV1wjaLmteKqdcb/JKW3L9cGCWoiDyWk4KcjOcJB+OeKtmIh1tpKXS2jAwlpkANo+A8/8A9wKjvVSNJk9PrsmK/HY7WvEcU8MhSE7lI9FEbD5+XNaueolnl8tdRttL6os98trj9okSZMaKntW84w4O4gb4KhlR+Wea3cSZHmxkSYbyH2HBlDjagpKvrVZdAY91/hVUybLJgLUW4MYISlKAlR71HA3JVtv6H1rT9TWLr09vKdSaWnIjQ573+KgqIKFO8lXYTuFAb9uCMc+mVl2UqHdOtZSdX2syZFnkwi2AC8ofYvHz7Cdz/T60oJjSlKAeKpvqd07lw538XaKC489hXjPx2PvKPm4gevOU+Yz8QbkrgjNBTlhvFs6nW1nxHP3dqi3DxG3WThaVD/aN+qT+JHl/Q1ju26cu+tuwXWbJrVpHeplPuxLygAkkDb3jvkeW/wAxn9Tunklub/Fmi++PdGD4rzEcBJdOd1o/Nue4fiHx5+tM6gtXUuzGFNHsV8jDv+wV2ONqHDzCuRvyPLg5BFSvfHe58a9a9V1WZTz8uTctKMJtV/bWTddOyl9rb+MZUn+UnGywMEnfmttLt1u1nm5WiQ5ZtTwh2rWPdfYV5IeSD7yTjY8Ebj0romwlXe5Mwrws2zU0dI/dl+jp7UTMZPaRxnnuaJORkjaslkLudzTHuaU2bWMVB8KW0gluW2CDlPHiNnbKCcp+BGatnU1PSG83Nddh6iy7ZcxYeoUZu3TAPsrilWI8kZ5zwnbG/HOe3irJQtKkhSVBSVbgjcEVC5cSFqmGux6rtzbc1IKkoScgjcBxlZHw3HKc4O2CYP7VqbpLISHVO3vSy1gJKjhUbJwBnft2xt90n0JpZ07ncvq/W86p9MJmsLu1dLbLjsOojhpaHgr3yCSNxxsaq6X0h1nGltxxb23kOLCfHaeSUJyeT+IAee1eidMaqtGqYHtdnkpdSNnGz7q2z6KSeP7VuCrbJ2xXFGs0xYomm7JFtUBOGWE7qxutXmo/Emtm44htCluLShCRlSlHAA+dQDWPVvT+nQuPEWLpPTkFmMsdiD+ZfA44GT8Kr5xvW3Udlcy9Tk2XTnaXCtf2bPYOT2kgr2ycqONqOW9Jvqzq7are6iDptk3y4OEhKYystp+oB7j8E+nIqK3Cz3e9Mt3jqvfRa7aFdzVrbUEFR5Ce0ZxsPzK+VdNnuVrtMo2jpfZf3rdCntevEgbN5HIJGw/4Rt51thEs+mZjM7WU1zUerHcFmIgeKW1ejbfCcY5IHGwFdkZum907DmToDUawwjprT6cBKige1yR6757Af5lZV8ua3dtkw4yTbNNRRKWyrtdd7j4aFb5Ljpz3LyDkDuVk745rQXKRJXBF06gXFFktZ3RaY7uXHfRK1j3lnO/agAeu1dUO4ag1TEETScX+GNPNpCW7g60A46kbYbb2wMcH9c8d8pE5x3V9pBedQ2rTrqG7lJduN2cH2NviNeI6edktp4GxGT/WsFyxXnWSWv4wCIFrBDn7kjL7lLUPu+K6MbD0TjnnasiDadM6EgO3J1xDCiCHrnNUFyHycEjuO5JxnA8/KohJvuqupL7kDSTbtqsAX2u3N3KVPJ4ODz67Df1I4qfldfF5iZbrVHUW3aa8HTmkoSbjdEJ8FiLGBU2wRsAcbk/Aem5FYmnems6+TxqDqNJVNmLIU3b+77NnfYHBxj8o29Sc1MNF6Fs2kIiUW9lK5akgPTFp+0c/+I+AqTgYrQ+WGm2GUNMtpbbQAlKEjASPIAUr7pQKUpQKUpQcYFVH1N6eS25o1ZosLj3RhXivMRwElw5OXE/m3Pcn8Q+PNu1wRkUFW6N1Vauo1nXCuLLbdzZAW/HSrtKiOHmjyCD6HKT9Cd0poTG27LqlfiHxP9G3Vs+G4Vge7lQx2PDJ3GArfGMlNR3qT04li5J1TojMa7NL8V1hkhHed8rT5dx8wdlDPnnOw0PrCHra3uwpzKGLwykpmQlDAcAOCtI555HKT9CYal475Z+KTrc603KG3kLatWpkJfcbV3QbmEhPiqxzt/q3gM8YCuRyUjZguNIMO6JS+yv7NLykgh0HycGMA/8ApPwzisZp0tA229D2u3vDtbkOgHtJ2Dbv9dlefBwcFWQhhy1tGPJWp+Cn3W3XCVLQOAlZOSr/ADHf+b1Po4+TO53Hj5eO4qsNWdOblYLgrUXT192O+gkrhtncAnfszspP5Dn4eQqNPai6hdRnhb4SXY7DZCH0xcsNg8EuKJz6nt/Q7V6CbSEJ7U5IGwyc/rXnbqN1BvU+73KzQ3UwYDElxgpjHtL/AGqI7lq+OM42G++a7qdO8e9a9Mv2fRnT7uTM8PUt/Rt4Pb/h2D8c5B/U/AV8XBd41Wwi9a8vBs+nyoFiOhJ7ntxs01yePvqzjncVFLO6zEeZas0FN1uyz7q3mu9pvb8DZG5B/ErYY4862a1QI88y9QvPaj1C4sBEBtZW0lZIwlxY+/jOOxG2ds81xXpL7TcrjdLW9C0PEZ01ploESbxIV2uLAwFK7v5sA8EnbkYriw3SMxLXA6Y2py8XdxI9qvs9J9zJGT72CAcHnHHCqzrXoK+6pXHl67kmDbmUgRbNDIQEpHl2jZsYx6qI8xgVY7TVq03ZnPBbjWu1xwVLUlPaPjnG6if61LXLJfGe63nj9d34jNg6dsplC5axlq1DeHNyh/347WeUpSdjj5AcYAxWRrLqJbdOvfu+O2bretktwY4JDZOcBRA5/KMnjyOajsrVeoNeyXbRoKMuHbM+HKu7oKVAflP4dvIZVuOKnGhun1p0kyl5CBLuihl6c8nKyTz2/wAo/X1Jrkxde9tXUnqIjY+n161ZORfOpElwhO7NpQcJSBx3YJAHPujc7ZPIq14USPCitRobDbDDSe1DTaQlKR6ACu+lVYKUpQKUpQKUpQKUpQKUpQcEA81V/UvQEiTMGqdJLVFvsY+IpLRCfHwOR+bG3oobGrRp5UFb6D1lF1pAeiTGkMXdhBTMhKGzieCpIPI8inyJwfImXw31R1eC6S5HOAgkZLfwPqP7fLiEdS+n8mTLTqrSSlRb7GPiLS0cePgcj82NvRQ2NZXT7WsfV8RTD6Exb5G/71EO3fg4K0A74zyOQfoT5941i+eFZZqeOk5EYMEJbz4YwEp8kjjArx7fnkSNQXJ9PcEOS3VcbgFZNevYr5Q2tGSVnJT3HIz6VVuk+k8CC+q5aoLc+ctaliK2T7O2ScjJwCo/pv54zVP34ufK1LPBc6vSAaQ0jfNVsBNnaRa7R3djsxwkKd8iCRu55+6MJz8quXSGibJpJsG2MF6aodq5r4CnDnyT5JHy9N638iQzGirfkutRozCMqWshCG0j9BVb3HXF31dNdsfTmMvGO2RdXgUhCT5p/lzg7nc4OBUfPfL/AJ9Rbxzx/fdSXWeurTpRJbfUZl2WPsoDJyrPl3n8I/X0FRy06I1Fr2Y1duob648BOFR7UwSjA+I37B9So55GKlehOmts0qfbZBNwvCz3LmPDPao89gPHnud6nOKvjjzj4nrd19Y1vt8S2w24cCO3HjtDCG209oArKpStslKUoFKUoFKUoFKUoFKUoFKUoFKUoOCM1WfUfp6/KljU+kHFRNQRleIUtkASCP07sbb7EbGrNrjAzQV3oLWsfV0VceS2Il+ijtlw1Dt7yNitAO/PI5B+hORq/Wdn0jH7ri74spSctQmSPEXngn+VO3J9Ns1hdQ+nr9znNaj0m8IGoGVZK0q7EvDgknyUATv5jY13aI6Zw7M+bvf3Rdb64rvVIdyUtkj8IPJ/MfoBUL+Pi68qpOXUnSL2/S+p+pcti4avUu12BtfcxbkAoWv44I2zk++rf0GDmrcstmt9it7UC1RkR4rQ91Cf7k8k/E1ngDHFc1eST4mClKUClKUClKUClKUClKUH/9k="/>
          <p:cNvSpPr>
            <a:spLocks noChangeAspect="1" noChangeArrowheads="1"/>
          </p:cNvSpPr>
          <p:nvPr/>
        </p:nvSpPr>
        <p:spPr bwMode="auto">
          <a:xfrm>
            <a:off x="63500" y="-627063"/>
            <a:ext cx="1638300" cy="1285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8" name="Picture 14" descr="http://philsimonsystems.com/wp-content/uploads/2009/01/events.jpg"/>
          <p:cNvPicPr>
            <a:picLocks noChangeAspect="1" noChangeArrowheads="1"/>
          </p:cNvPicPr>
          <p:nvPr/>
        </p:nvPicPr>
        <p:blipFill>
          <a:blip r:embed="rId3" cstate="print"/>
          <a:srcRect/>
          <a:stretch>
            <a:fillRect/>
          </a:stretch>
        </p:blipFill>
        <p:spPr bwMode="auto">
          <a:xfrm>
            <a:off x="7086600" y="2590800"/>
            <a:ext cx="1439426" cy="1116013"/>
          </a:xfrm>
          <a:prstGeom prst="ellipse">
            <a:avLst/>
          </a:prstGeom>
          <a:ln>
            <a:noFill/>
          </a:ln>
          <a:effectLst>
            <a:softEdge rad="112500"/>
          </a:effectLst>
        </p:spPr>
      </p:pic>
      <p:sp>
        <p:nvSpPr>
          <p:cNvPr id="10" name="Content Placeholder 15"/>
          <p:cNvSpPr txBox="1">
            <a:spLocks/>
          </p:cNvSpPr>
          <p:nvPr/>
        </p:nvSpPr>
        <p:spPr>
          <a:xfrm>
            <a:off x="762000" y="3200400"/>
            <a:ext cx="6763407" cy="1355834"/>
          </a:xfrm>
          <a:prstGeom prst="rect">
            <a:avLst/>
          </a:prstGeom>
        </p:spPr>
        <p:txBody>
          <a:bodyPr vert="horz" lIns="91440" tIns="45720" rIns="91440" bIns="45720" rtlCol="0">
            <a:normAutofit fontScale="6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rgbClr val="1C474B"/>
                </a:solidFill>
                <a:effectLst>
                  <a:outerShdw blurRad="38100" dist="38100" dir="2700000" algn="tl">
                    <a:srgbClr val="000000">
                      <a:alpha val="43137"/>
                    </a:srgbClr>
                  </a:outerShdw>
                </a:effectLst>
                <a:uLnTx/>
                <a:uFillTx/>
                <a:latin typeface="+mn-lt"/>
                <a:ea typeface="+mn-ea"/>
                <a:cs typeface="+mn-cs"/>
              </a:rPr>
              <a:t>The CCC encourages all to complete the survey issued to participants directly following the webinar session, as this is the primary collective tool for rating your experience with this and other webinars, and communicating the interests and needs of CTN members and associates.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itle 1"/>
          <p:cNvSpPr txBox="1">
            <a:spLocks/>
          </p:cNvSpPr>
          <p:nvPr/>
        </p:nvSpPr>
        <p:spPr>
          <a:xfrm>
            <a:off x="3505200" y="1752600"/>
            <a:ext cx="4530826" cy="8270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1" u="sng" strike="noStrike" kern="1200" cap="none" spc="0" normalizeH="0" baseline="0" noProof="0" dirty="0" smtClean="0">
                <a:ln>
                  <a:noFill/>
                </a:ln>
                <a:solidFill>
                  <a:srgbClr val="1C474B"/>
                </a:solidFill>
                <a:effectLst>
                  <a:outerShdw blurRad="38100" dist="38100" dir="2700000" algn="tl">
                    <a:srgbClr val="000000">
                      <a:alpha val="43137"/>
                    </a:srgbClr>
                  </a:outerShdw>
                </a:effectLst>
                <a:uLnTx/>
                <a:uFillTx/>
                <a:latin typeface="+mj-lt"/>
                <a:ea typeface="+mj-ea"/>
                <a:cs typeface="+mj-cs"/>
              </a:rPr>
              <a:t>Survey Reminder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239000" cy="2090738"/>
          </a:xfrm>
        </p:spPr>
        <p:txBody>
          <a:bodyPr>
            <a:normAutofit/>
          </a:bodyPr>
          <a:lstStyle/>
          <a:p>
            <a:pPr algn="ctr"/>
            <a:r>
              <a:rPr lang="en-US" sz="4000" dirty="0" smtClean="0"/>
              <a:t>Thank you all for</a:t>
            </a:r>
            <a:br>
              <a:rPr lang="en-US" sz="4000" dirty="0" smtClean="0"/>
            </a:br>
            <a:r>
              <a:rPr lang="en-US" sz="4000" dirty="0" smtClean="0"/>
              <a:t>your support of the </a:t>
            </a:r>
            <a:br>
              <a:rPr lang="en-US" sz="4000" dirty="0" smtClean="0"/>
            </a:br>
            <a:r>
              <a:rPr lang="en-US" sz="4000" dirty="0" smtClean="0"/>
              <a:t>2012 CTN Web Seminar Series.</a:t>
            </a:r>
            <a:endParaRPr lang="en-US" sz="4000" dirty="0"/>
          </a:p>
        </p:txBody>
      </p:sp>
      <p:sp>
        <p:nvSpPr>
          <p:cNvPr id="4" name="Text Placeholder 3"/>
          <p:cNvSpPr>
            <a:spLocks noGrp="1"/>
          </p:cNvSpPr>
          <p:nvPr>
            <p:ph type="body" sz="half" idx="2"/>
          </p:nvPr>
        </p:nvSpPr>
        <p:spPr/>
        <p:txBody>
          <a:bodyPr/>
          <a:lstStyle/>
          <a:p>
            <a:endParaRPr lang="en-US" dirty="0" smtClean="0"/>
          </a:p>
          <a:p>
            <a:r>
              <a:rPr lang="en-US" dirty="0" smtClean="0"/>
              <a:t>From The NIDA Clinical Coordinating Center</a:t>
            </a:r>
            <a:endParaRPr lang="en-US" dirty="0"/>
          </a:p>
        </p:txBody>
      </p:sp>
      <p:sp>
        <p:nvSpPr>
          <p:cNvPr id="5" name="Slide Number Placeholder 4"/>
          <p:cNvSpPr>
            <a:spLocks noGrp="1"/>
          </p:cNvSpPr>
          <p:nvPr>
            <p:ph type="sldNum" sz="quarter" idx="12"/>
          </p:nvPr>
        </p:nvSpPr>
        <p:spPr/>
        <p:txBody>
          <a:bodyPr/>
          <a:lstStyle/>
          <a:p>
            <a:fld id="{55EC4C5E-00A5-412C-88C0-9B6F95D277AC}" type="slidenum">
              <a:rPr lang="en-US" smtClean="0">
                <a:solidFill>
                  <a:prstClr val="black">
                    <a:tint val="75000"/>
                  </a:prstClr>
                </a:solidFill>
              </a:rPr>
              <a:pPr/>
              <a:t>79</a:t>
            </a:fld>
            <a:endParaRPr lang="en-US">
              <a:solidFill>
                <a:prstClr val="black">
                  <a:tint val="75000"/>
                </a:prstClr>
              </a:solidFill>
            </a:endParaRPr>
          </a:p>
        </p:txBody>
      </p:sp>
      <p:sp>
        <p:nvSpPr>
          <p:cNvPr id="6" name="Rectangle 5"/>
          <p:cNvSpPr/>
          <p:nvPr/>
        </p:nvSpPr>
        <p:spPr>
          <a:xfrm>
            <a:off x="1676400" y="2971800"/>
            <a:ext cx="5867400" cy="1754326"/>
          </a:xfrm>
          <a:prstGeom prst="rect">
            <a:avLst/>
          </a:prstGeom>
          <a:noFill/>
        </p:spPr>
        <p:txBody>
          <a:bodyPr wrap="square" lIns="91440" tIns="45720" rIns="91440" bIns="45720">
            <a:spAutoFit/>
          </a:bodyPr>
          <a:lstStyle/>
          <a:p>
            <a:pPr algn="ctr"/>
            <a:r>
              <a:rPr lang="en-US" sz="5400" b="1" i="1" cap="all" dirty="0" smtClean="0">
                <a:ln w="9000" cmpd="sng">
                  <a:solidFill>
                    <a:srgbClr val="FADA7A">
                      <a:shade val="50000"/>
                      <a:satMod val="120000"/>
                    </a:srgbClr>
                  </a:solidFill>
                  <a:prstDash val="solid"/>
                </a:ln>
                <a:gradFill>
                  <a:gsLst>
                    <a:gs pos="0">
                      <a:srgbClr val="FADA7A">
                        <a:shade val="20000"/>
                        <a:satMod val="245000"/>
                      </a:srgbClr>
                    </a:gs>
                    <a:gs pos="43000">
                      <a:srgbClr val="FADA7A">
                        <a:satMod val="255000"/>
                      </a:srgbClr>
                    </a:gs>
                    <a:gs pos="48000">
                      <a:srgbClr val="FADA7A">
                        <a:shade val="85000"/>
                        <a:satMod val="255000"/>
                      </a:srgbClr>
                    </a:gs>
                    <a:gs pos="100000">
                      <a:srgbClr val="FADA7A">
                        <a:shade val="20000"/>
                        <a:satMod val="245000"/>
                      </a:srgbClr>
                    </a:gs>
                  </a:gsLst>
                  <a:lin ang="5400000"/>
                </a:gradFill>
                <a:effectLst>
                  <a:reflection blurRad="12700" stA="28000" endPos="45000" dist="1000" dir="5400000" sy="-100000" algn="bl" rotWithShape="0"/>
                </a:effectLst>
              </a:rPr>
              <a:t>See you in</a:t>
            </a:r>
          </a:p>
          <a:p>
            <a:pPr algn="ctr"/>
            <a:r>
              <a:rPr lang="en-US" sz="5400" b="1" i="1" cap="all" dirty="0" smtClean="0">
                <a:ln w="9000" cmpd="sng">
                  <a:solidFill>
                    <a:srgbClr val="FADA7A">
                      <a:shade val="50000"/>
                      <a:satMod val="120000"/>
                    </a:srgbClr>
                  </a:solidFill>
                  <a:prstDash val="solid"/>
                </a:ln>
                <a:gradFill>
                  <a:gsLst>
                    <a:gs pos="0">
                      <a:srgbClr val="FADA7A">
                        <a:shade val="20000"/>
                        <a:satMod val="245000"/>
                      </a:srgbClr>
                    </a:gs>
                    <a:gs pos="43000">
                      <a:srgbClr val="FADA7A">
                        <a:satMod val="255000"/>
                      </a:srgbClr>
                    </a:gs>
                    <a:gs pos="48000">
                      <a:srgbClr val="FADA7A">
                        <a:shade val="85000"/>
                        <a:satMod val="255000"/>
                      </a:srgbClr>
                    </a:gs>
                    <a:gs pos="100000">
                      <a:srgbClr val="FADA7A">
                        <a:shade val="20000"/>
                        <a:satMod val="245000"/>
                      </a:srgbClr>
                    </a:gs>
                  </a:gsLst>
                  <a:lin ang="5400000"/>
                </a:gradFill>
                <a:effectLst>
                  <a:reflection blurRad="12700" stA="28000" endPos="45000" dist="1000" dir="5400000" sy="-100000" algn="bl" rotWithShape="0"/>
                </a:effectLst>
              </a:rPr>
              <a:t>2013</a:t>
            </a:r>
            <a:endParaRPr lang="en-US" sz="5400" b="1" i="1" cap="all" dirty="0">
              <a:ln w="9000" cmpd="sng">
                <a:solidFill>
                  <a:srgbClr val="FADA7A">
                    <a:shade val="50000"/>
                    <a:satMod val="120000"/>
                  </a:srgbClr>
                </a:solidFill>
                <a:prstDash val="solid"/>
              </a:ln>
              <a:gradFill>
                <a:gsLst>
                  <a:gs pos="0">
                    <a:srgbClr val="FADA7A">
                      <a:shade val="20000"/>
                      <a:satMod val="245000"/>
                    </a:srgbClr>
                  </a:gs>
                  <a:gs pos="43000">
                    <a:srgbClr val="FADA7A">
                      <a:satMod val="255000"/>
                    </a:srgbClr>
                  </a:gs>
                  <a:gs pos="48000">
                    <a:srgbClr val="FADA7A">
                      <a:shade val="85000"/>
                      <a:satMod val="255000"/>
                    </a:srgbClr>
                  </a:gs>
                  <a:gs pos="100000">
                    <a:srgbClr val="FADA7A">
                      <a:shade val="20000"/>
                      <a:satMod val="245000"/>
                    </a:srgbClr>
                  </a:gs>
                </a:gsLst>
                <a:lin ang="5400000"/>
              </a:gradFill>
              <a:effectLst>
                <a:reflection blurRad="12700" stA="28000" endPos="45000" dist="1000" dir="5400000" sy="-100000" algn="bl" rotWithShape="0"/>
              </a:effectLst>
            </a:endParaRPr>
          </a:p>
        </p:txBody>
      </p:sp>
      <p:pic>
        <p:nvPicPr>
          <p:cNvPr id="7" name="Picture 6" descr="chromestar.png"/>
          <p:cNvPicPr>
            <a:picLocks noChangeAspect="1"/>
          </p:cNvPicPr>
          <p:nvPr/>
        </p:nvPicPr>
        <p:blipFill>
          <a:blip r:embed="rId2" cstate="print"/>
          <a:stretch>
            <a:fillRect/>
          </a:stretch>
        </p:blipFill>
        <p:spPr>
          <a:xfrm>
            <a:off x="5715000" y="4495800"/>
            <a:ext cx="2602777" cy="15360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Opioid Analgesic Misuse:</a:t>
            </a:r>
            <a:br>
              <a:rPr lang="en-US" sz="4000" dirty="0" smtClean="0"/>
            </a:br>
            <a:r>
              <a:rPr lang="en-US" sz="4000" dirty="0" smtClean="0"/>
              <a:t>Scope of the Problem</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Currently, opioid analgesics is the most misused drug class in the United States, and among all drugs of abuse is second only to marijuana</a:t>
            </a:r>
          </a:p>
          <a:p>
            <a:r>
              <a:rPr lang="en-US" dirty="0" smtClean="0"/>
              <a:t>In 2011, the second highest rate of past year dependence or abuse of illicit drugs was seen in opioid analgesic users with 1.8 million meeting diagnostic criteria </a:t>
            </a:r>
          </a:p>
          <a:p>
            <a:r>
              <a:rPr lang="en-US" dirty="0" smtClean="0"/>
              <a:t>In 2011, there were 4.5 million non-medical users of opioid analgesics</a:t>
            </a:r>
          </a:p>
          <a:p>
            <a:endParaRPr lang="en-US" dirty="0"/>
          </a:p>
        </p:txBody>
      </p:sp>
      <p:sp>
        <p:nvSpPr>
          <p:cNvPr id="4"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8</a:t>
            </a:fld>
            <a:endParaRPr lang="en-US" sz="1400" dirty="0"/>
          </a:p>
        </p:txBody>
      </p:sp>
    </p:spTree>
    <p:extLst>
      <p:ext uri="{BB962C8B-B14F-4D97-AF65-F5344CB8AC3E}">
        <p14:creationId xmlns:p14="http://schemas.microsoft.com/office/powerpoint/2010/main" xmlns="" val="913053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Source </a:t>
            </a:r>
            <a:r>
              <a:rPr lang="en-US" sz="2800" b="1" dirty="0" smtClean="0"/>
              <a:t>of Pain </a:t>
            </a:r>
            <a:r>
              <a:rPr lang="en-US" sz="2800" b="1" dirty="0"/>
              <a:t>Relievers </a:t>
            </a:r>
            <a:r>
              <a:rPr lang="en-US" sz="2800" b="1" dirty="0" smtClean="0"/>
              <a:t>for </a:t>
            </a:r>
            <a:r>
              <a:rPr lang="en-US" sz="2800" b="1" dirty="0"/>
              <a:t>m</a:t>
            </a:r>
            <a:r>
              <a:rPr lang="en-US" sz="2800" b="1" dirty="0" smtClean="0"/>
              <a:t>ost </a:t>
            </a:r>
            <a:r>
              <a:rPr lang="en-US" sz="2800" b="1" dirty="0"/>
              <a:t>r</a:t>
            </a:r>
            <a:r>
              <a:rPr lang="en-US" sz="2800" b="1" dirty="0" smtClean="0"/>
              <a:t>ecent </a:t>
            </a:r>
            <a:r>
              <a:rPr lang="en-US" sz="2800" b="1" dirty="0"/>
              <a:t>n</a:t>
            </a:r>
            <a:r>
              <a:rPr lang="en-US" sz="2800" b="1" dirty="0" smtClean="0"/>
              <a:t>onmedical </a:t>
            </a:r>
            <a:r>
              <a:rPr lang="en-US" sz="2800" b="1" dirty="0"/>
              <a:t>u</a:t>
            </a:r>
            <a:r>
              <a:rPr lang="en-US" sz="2800" b="1" dirty="0" smtClean="0"/>
              <a:t>se </a:t>
            </a:r>
            <a:r>
              <a:rPr lang="en-US" sz="2800" b="1" dirty="0"/>
              <a:t>among </a:t>
            </a:r>
            <a:r>
              <a:rPr lang="en-US" sz="2800" b="1" dirty="0" smtClean="0"/>
              <a:t>past </a:t>
            </a:r>
            <a:r>
              <a:rPr lang="en-US" sz="2800" b="1" dirty="0"/>
              <a:t>y</a:t>
            </a:r>
            <a:r>
              <a:rPr lang="en-US" sz="2800" b="1" dirty="0" smtClean="0"/>
              <a:t>ear users 12yo or older</a:t>
            </a:r>
            <a:r>
              <a:rPr lang="en-US" sz="2800" b="1" dirty="0"/>
              <a:t>: 2010-2011</a:t>
            </a:r>
          </a:p>
        </p:txBody>
      </p:sp>
      <p:pic>
        <p:nvPicPr>
          <p:cNvPr id="4" name="Picture 3"/>
          <p:cNvPicPr>
            <a:picLocks noChangeAspect="1"/>
          </p:cNvPicPr>
          <p:nvPr/>
        </p:nvPicPr>
        <p:blipFill rotWithShape="1">
          <a:blip r:embed="rId2" cstate="print"/>
          <a:srcRect t="8417"/>
          <a:stretch/>
        </p:blipFill>
        <p:spPr>
          <a:xfrm>
            <a:off x="228600" y="1409701"/>
            <a:ext cx="8766412" cy="5143500"/>
          </a:xfrm>
          <a:prstGeom prst="rect">
            <a:avLst/>
          </a:prstGeom>
        </p:spPr>
      </p:pic>
      <p:sp>
        <p:nvSpPr>
          <p:cNvPr id="6" name="Rectangle 5"/>
          <p:cNvSpPr/>
          <p:nvPr/>
        </p:nvSpPr>
        <p:spPr>
          <a:xfrm>
            <a:off x="1714501" y="6524823"/>
            <a:ext cx="4679808" cy="307777"/>
          </a:xfrm>
          <a:prstGeom prst="rect">
            <a:avLst/>
          </a:prstGeom>
        </p:spPr>
        <p:txBody>
          <a:bodyPr wrap="square">
            <a:spAutoFit/>
          </a:bodyPr>
          <a:lstStyle/>
          <a:p>
            <a:r>
              <a:rPr lang="en-US" sz="1400" b="1" dirty="0"/>
              <a:t>National Survey on Drug Use and </a:t>
            </a:r>
            <a:r>
              <a:rPr lang="en-US" sz="1400" b="1" dirty="0" smtClean="0"/>
              <a:t>Health 2011</a:t>
            </a:r>
            <a:endParaRPr lang="en-US" sz="1400" dirty="0"/>
          </a:p>
        </p:txBody>
      </p:sp>
    </p:spTree>
    <p:extLst>
      <p:ext uri="{BB962C8B-B14F-4D97-AF65-F5344CB8AC3E}">
        <p14:creationId xmlns:p14="http://schemas.microsoft.com/office/powerpoint/2010/main" xmlns="" val="37387589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ptE14B.tmp">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pptE14B.tmp</Template>
  <TotalTime>9042</TotalTime>
  <Words>4589</Words>
  <Application>Microsoft Office PowerPoint</Application>
  <PresentationFormat>On-screen Show (4:3)</PresentationFormat>
  <Paragraphs>915</Paragraphs>
  <Slides>79</Slides>
  <Notes>28</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79</vt:i4>
      </vt:variant>
    </vt:vector>
  </HeadingPairs>
  <TitlesOfParts>
    <vt:vector size="85" baseType="lpstr">
      <vt:lpstr>pptE14B.tmp</vt:lpstr>
      <vt:lpstr>Office Theme</vt:lpstr>
      <vt:lpstr>1_Office Theme</vt:lpstr>
      <vt:lpstr>2_Office Theme</vt:lpstr>
      <vt:lpstr>Chart</vt:lpstr>
      <vt:lpstr>Microsoft Office Excel 97-2003 Worksheet</vt:lpstr>
      <vt:lpstr>HELPING PATIENTS WITH SUBSTANCE USE DISORDERS AND PAIN</vt:lpstr>
      <vt:lpstr>Chronic pain and the prescription opioid problem in the united states</vt:lpstr>
      <vt:lpstr>Outline:</vt:lpstr>
      <vt:lpstr>What is pain?</vt:lpstr>
      <vt:lpstr>Physical pain is a common complaint</vt:lpstr>
      <vt:lpstr>Slide 6</vt:lpstr>
      <vt:lpstr>Related Opioid Trends</vt:lpstr>
      <vt:lpstr>Opioid Analgesic Misuse: Scope of the Problem</vt:lpstr>
      <vt:lpstr>Source of Pain Relievers for most recent nonmedical use among past year users 12yo or older: 2010-2011</vt:lpstr>
      <vt:lpstr>The Prescription drug epidemic is unique</vt:lpstr>
      <vt:lpstr>Prescription Opioid Addiction Treatment Study </vt:lpstr>
      <vt:lpstr>The Prescription Opioid Addiction Treatment Study (POATS)</vt:lpstr>
      <vt:lpstr>Slide 13</vt:lpstr>
      <vt:lpstr>  POATS: Study schema</vt:lpstr>
      <vt:lpstr>POATS: Study locations</vt:lpstr>
      <vt:lpstr>Slide 16</vt:lpstr>
      <vt:lpstr>Factors in Defining a Study Population of Subjects with Prescription Opioid Dependence</vt:lpstr>
      <vt:lpstr>Slide 18</vt:lpstr>
      <vt:lpstr>Chronic Pain</vt:lpstr>
      <vt:lpstr>Slide 20</vt:lpstr>
      <vt:lpstr>Slide 21</vt:lpstr>
      <vt:lpstr>Slide 22</vt:lpstr>
      <vt:lpstr>Study Treatments</vt:lpstr>
      <vt:lpstr>Buprenorphine</vt:lpstr>
      <vt:lpstr>Slide 25</vt:lpstr>
      <vt:lpstr>Slide 26</vt:lpstr>
      <vt:lpstr>Description of the Study Population (N=653 in Phase 1) </vt:lpstr>
      <vt:lpstr>Baseline Stratification Factors</vt:lpstr>
      <vt:lpstr>Baseline Sociodemographic Characteristics</vt:lpstr>
      <vt:lpstr>Baseline Stratification Factors and Sociodemographic Characteristics</vt:lpstr>
      <vt:lpstr>Participant Demographics</vt:lpstr>
      <vt:lpstr>Days of Use - Past 30 Days</vt:lpstr>
      <vt:lpstr>Other  Baseline Substance Use Characteristics</vt:lpstr>
      <vt:lpstr>Most Frequently Used Opioids  in Past 30 Days</vt:lpstr>
      <vt:lpstr>Opioid Use Disorder Treatment Histories</vt:lpstr>
      <vt:lpstr>Maximum Buprenorphine Dose Prescribed</vt:lpstr>
      <vt:lpstr>Results</vt:lpstr>
      <vt:lpstr>Study Question 1: </vt:lpstr>
      <vt:lpstr>Phase 1 Successful Outcome  (N=653)</vt:lpstr>
      <vt:lpstr>Phase 2 Successful Outcome (n=360)</vt:lpstr>
      <vt:lpstr>Phase 2: Successful Outcome  at End of Taper &amp; at Follow-up </vt:lpstr>
      <vt:lpstr>Study Question 2:</vt:lpstr>
      <vt:lpstr>Successful Outcomes at 3 Time Points</vt:lpstr>
      <vt:lpstr>Predictors of Outcome</vt:lpstr>
      <vt:lpstr>Phase 2 Week 12 Outcome Predictors</vt:lpstr>
      <vt:lpstr>Phase 2 Outcome Predictors:  Lifetime Heroin Use</vt:lpstr>
      <vt:lpstr>Chronic Pain Participant Outcomes</vt:lpstr>
      <vt:lpstr>Chronic Pain (CP) vs no CP: Sociodemographics</vt:lpstr>
      <vt:lpstr>CP vs no CP: Substance Use Histories</vt:lpstr>
      <vt:lpstr>Chronic pain participants (n=274)</vt:lpstr>
      <vt:lpstr>Chronic pain location</vt:lpstr>
      <vt:lpstr>Slide 52</vt:lpstr>
      <vt:lpstr>Important Reasons for Using Opioids</vt:lpstr>
      <vt:lpstr>Important Reasons for Using Opioids</vt:lpstr>
      <vt:lpstr>Chronic pain patients were…</vt:lpstr>
      <vt:lpstr>Chronic pain and Outcome</vt:lpstr>
      <vt:lpstr>% of CP Participants with Clinically Meaningful Reductions in Pain</vt:lpstr>
      <vt:lpstr>Clinically Meaningful Reductions in Pain Interference</vt:lpstr>
      <vt:lpstr>Slide 59</vt:lpstr>
      <vt:lpstr>chronic pain Care: Assessment and treatment</vt:lpstr>
      <vt:lpstr>IOM Pain Care Principles</vt:lpstr>
      <vt:lpstr>SUD versus physical dependence</vt:lpstr>
      <vt:lpstr>Assessment of Pain</vt:lpstr>
      <vt:lpstr>New Pain Scale from DOD - VA</vt:lpstr>
      <vt:lpstr>Slide 65</vt:lpstr>
      <vt:lpstr> What do we Know about Treating Pain in Patients with SUD?  </vt:lpstr>
      <vt:lpstr>CTN-0030 MANUAL Opioid Drug Counseling: Chronic pain participants</vt:lpstr>
      <vt:lpstr>Integrated approach to co-occurring CP &amp; SUD</vt:lpstr>
      <vt:lpstr>Recommendations </vt:lpstr>
      <vt:lpstr>Managing patients with SUD history  receiving opioids for chronic pain</vt:lpstr>
      <vt:lpstr>Goal-Directed Opioid Agreement</vt:lpstr>
      <vt:lpstr>Evidence for Efficacy of Long-Term Opioid Therapy for Chronic Pain?</vt:lpstr>
      <vt:lpstr>Diagnostic issues</vt:lpstr>
      <vt:lpstr>Recommended resources</vt:lpstr>
      <vt:lpstr>Recommended resources</vt:lpstr>
      <vt:lpstr>Slide 76</vt:lpstr>
      <vt:lpstr>    A copy of this presentation will be available electronically after the meeting </vt:lpstr>
      <vt:lpstr>Slide 78</vt:lpstr>
      <vt:lpstr>Thank you all for your support of the  2012 CTN Web Seminar Series.</vt:lpstr>
    </vt:vector>
  </TitlesOfParts>
  <Company>University of Texas HSC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Elise Marino</dc:creator>
  <cp:lastModifiedBy>CarolAnne Saunders </cp:lastModifiedBy>
  <cp:revision>99</cp:revision>
  <cp:lastPrinted>2012-12-13T18:03:06Z</cp:lastPrinted>
  <dcterms:created xsi:type="dcterms:W3CDTF">2012-11-30T16:53:54Z</dcterms:created>
  <dcterms:modified xsi:type="dcterms:W3CDTF">2012-12-20T20:34:34Z</dcterms:modified>
</cp:coreProperties>
</file>