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83" r:id="rId4"/>
    <p:sldId id="287" r:id="rId5"/>
    <p:sldId id="288" r:id="rId6"/>
    <p:sldId id="291" r:id="rId7"/>
    <p:sldId id="292" r:id="rId8"/>
    <p:sldId id="260" r:id="rId9"/>
    <p:sldId id="294" r:id="rId10"/>
    <p:sldId id="295" r:id="rId11"/>
    <p:sldId id="296" r:id="rId12"/>
    <p:sldId id="302" r:id="rId13"/>
    <p:sldId id="303" r:id="rId14"/>
    <p:sldId id="299" r:id="rId15"/>
    <p:sldId id="300" r:id="rId16"/>
    <p:sldId id="301" r:id="rId17"/>
    <p:sldId id="286" r:id="rId18"/>
    <p:sldId id="305" r:id="rId19"/>
    <p:sldId id="306" r:id="rId20"/>
    <p:sldId id="307" r:id="rId21"/>
    <p:sldId id="308" r:id="rId22"/>
    <p:sldId id="310" r:id="rId23"/>
    <p:sldId id="311" r:id="rId24"/>
    <p:sldId id="312" r:id="rId25"/>
    <p:sldId id="313" r:id="rId26"/>
    <p:sldId id="314" r:id="rId27"/>
    <p:sldId id="326" r:id="rId28"/>
    <p:sldId id="327" r:id="rId29"/>
    <p:sldId id="315" r:id="rId30"/>
    <p:sldId id="316" r:id="rId31"/>
    <p:sldId id="317" r:id="rId32"/>
    <p:sldId id="318" r:id="rId33"/>
    <p:sldId id="319" r:id="rId34"/>
    <p:sldId id="320" r:id="rId35"/>
    <p:sldId id="330" r:id="rId36"/>
    <p:sldId id="321" r:id="rId37"/>
    <p:sldId id="322" r:id="rId38"/>
    <p:sldId id="323" r:id="rId39"/>
    <p:sldId id="328" r:id="rId40"/>
    <p:sldId id="324" r:id="rId41"/>
    <p:sldId id="329" r:id="rId42"/>
    <p:sldId id="325" r:id="rId43"/>
    <p:sldId id="304" r:id="rId44"/>
    <p:sldId id="282" r:id="rId45"/>
    <p:sldId id="277" r:id="rId46"/>
    <p:sldId id="280" r:id="rId47"/>
    <p:sldId id="279" r:id="rId48"/>
    <p:sldId id="28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7F95"/>
    <a:srgbClr val="D58315"/>
    <a:srgbClr val="DFF0F5"/>
    <a:srgbClr val="F0F4FA"/>
    <a:srgbClr val="779BD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713" autoAdjust="0"/>
  </p:normalViewPr>
  <p:slideViewPr>
    <p:cSldViewPr snapToGrid="0">
      <p:cViewPr varScale="1">
        <p:scale>
          <a:sx n="80" d="100"/>
          <a:sy n="80" d="100"/>
        </p:scale>
        <p:origin x="-1301"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4CED2B-C06F-41CB-B506-7E8673A34B0C}" type="datetimeFigureOut">
              <a:rPr lang="en-US" smtClean="0"/>
              <a:pPr/>
              <a:t>4/23/2013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98C244-103E-4636-811B-614157F27C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31F709-7A87-4A59-BDA9-E4A0B4EB4CB9}"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6824A58-92F6-43DD-8147-0CFC8C10198F}" type="slidenum">
              <a:rPr lang="en-US" smtClean="0"/>
              <a:pPr/>
              <a:t>42</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nowflake.gif"/>
          <p:cNvPicPr>
            <a:picLocks noChangeAspect="1"/>
          </p:cNvPicPr>
          <p:nvPr userDrawn="1"/>
        </p:nvPicPr>
        <p:blipFill>
          <a:blip r:embed="rId2" cstate="print"/>
          <a:srcRect l="5128" t="10256" r="9402" b="15385"/>
          <a:stretch>
            <a:fillRect/>
          </a:stretch>
        </p:blipFill>
        <p:spPr>
          <a:xfrm>
            <a:off x="0" y="0"/>
            <a:ext cx="3810000" cy="2209800"/>
          </a:xfrm>
          <a:prstGeom prst="rect">
            <a:avLst/>
          </a:prstGeom>
        </p:spPr>
      </p:pic>
      <p:sp>
        <p:nvSpPr>
          <p:cNvPr id="2" name="Title 1"/>
          <p:cNvSpPr>
            <a:spLocks noGrp="1"/>
          </p:cNvSpPr>
          <p:nvPr>
            <p:ph type="ctrTitle"/>
          </p:nvPr>
        </p:nvSpPr>
        <p:spPr>
          <a:xfrm>
            <a:off x="685800" y="2236961"/>
            <a:ext cx="7772400" cy="1470025"/>
          </a:xfrm>
        </p:spPr>
        <p:txBody>
          <a:bodyPr>
            <a:normAutofit/>
          </a:bodyPr>
          <a:lstStyle>
            <a:lvl1pPr algn="l">
              <a:defRPr sz="4000" b="1">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2400" baseline="0">
                <a:solidFill>
                  <a:schemeClr val="accent5">
                    <a:lumMod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p>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3D0B0B3-3278-4C23-B6A8-3765292A8E38}" type="datetime1">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37027-5FF1-486D-B737-A5A608BA98ED}" type="slidenum">
              <a:rPr lang="en-US" smtClean="0"/>
              <a:pPr/>
              <a:t>‹#›</a:t>
            </a:fld>
            <a:endParaRPr lang="en-US" dirty="0"/>
          </a:p>
        </p:txBody>
      </p:sp>
      <p:sp>
        <p:nvSpPr>
          <p:cNvPr id="9" name="Rectangle 8"/>
          <p:cNvSpPr/>
          <p:nvPr userDrawn="1"/>
        </p:nvSpPr>
        <p:spPr>
          <a:xfrm>
            <a:off x="5009232" y="457200"/>
            <a:ext cx="3412152" cy="369332"/>
          </a:xfrm>
          <a:prstGeom prst="rect">
            <a:avLst/>
          </a:prstGeom>
          <a:noFill/>
        </p:spPr>
        <p:txBody>
          <a:bodyPr wrap="none" lIns="91440" tIns="45720" rIns="91440" bIns="45720">
            <a:spAutoFit/>
          </a:bodyPr>
          <a:lstStyle/>
          <a:p>
            <a:pPr algn="r"/>
            <a:r>
              <a:rPr lang="en-US" sz="1800" b="0" cap="none" spc="0" dirty="0" smtClean="0">
                <a:ln w="18415" cmpd="sng">
                  <a:noFill/>
                  <a:prstDash val="solid"/>
                </a:ln>
                <a:solidFill>
                  <a:schemeClr val="accent5">
                    <a:lumMod val="50000"/>
                  </a:schemeClr>
                </a:solidFill>
                <a:effectLst>
                  <a:outerShdw blurRad="63500" dir="3600000" algn="tl" rotWithShape="0">
                    <a:srgbClr val="000000">
                      <a:alpha val="70000"/>
                    </a:srgbClr>
                  </a:outerShdw>
                </a:effectLst>
                <a:latin typeface="Arial" pitchFamily="34" charset="0"/>
                <a:cs typeface="Arial" pitchFamily="34" charset="0"/>
              </a:rPr>
              <a:t>2013 CTN Web Seminar Series</a:t>
            </a:r>
            <a:endParaRPr lang="en-US" sz="1800" b="0" cap="none" spc="0" dirty="0">
              <a:ln w="18415" cmpd="sng">
                <a:noFill/>
                <a:prstDash val="solid"/>
              </a:ln>
              <a:solidFill>
                <a:schemeClr val="accent5">
                  <a:lumMod val="50000"/>
                </a:schemeClr>
              </a:solidFill>
              <a:effectLst>
                <a:outerShdw blurRad="63500" dir="3600000" algn="tl" rotWithShape="0">
                  <a:srgbClr val="000000">
                    <a:alpha val="70000"/>
                  </a:srgbClr>
                </a:outerShdw>
              </a:effectLst>
              <a:latin typeface="Arial" pitchFamily="34" charset="0"/>
              <a:cs typeface="Arial" pitchFamily="34" charset="0"/>
            </a:endParaRPr>
          </a:p>
        </p:txBody>
      </p:sp>
      <p:sp>
        <p:nvSpPr>
          <p:cNvPr id="11" name="Rectangle 16"/>
          <p:cNvSpPr>
            <a:spLocks noChangeArrowheads="1"/>
          </p:cNvSpPr>
          <p:nvPr userDrawn="1"/>
        </p:nvSpPr>
        <p:spPr bwMode="auto">
          <a:xfrm>
            <a:off x="0" y="5715000"/>
            <a:ext cx="9144000" cy="609600"/>
          </a:xfrm>
          <a:prstGeom prst="rect">
            <a:avLst/>
          </a:prstGeom>
          <a:noFill/>
          <a:ln w="9525">
            <a:noFill/>
            <a:miter lim="800000"/>
            <a:headEnd/>
            <a:tailEnd/>
          </a:ln>
          <a:effectLst/>
        </p:spPr>
        <p:txBody>
          <a:bodyPr anchor="b"/>
          <a:lstStyle/>
          <a:p>
            <a:pPr algn="ctr" defTabSz="744538">
              <a:spcBef>
                <a:spcPct val="20000"/>
              </a:spcBef>
              <a:buClr>
                <a:srgbClr val="FF9900"/>
              </a:buClr>
              <a:buSzPct val="75000"/>
              <a:tabLst>
                <a:tab pos="4457700" algn="l"/>
              </a:tabLst>
              <a:defRPr/>
            </a:pPr>
            <a:r>
              <a:rPr lang="en-US" sz="1400" b="1" i="1" kern="0" dirty="0">
                <a:solidFill>
                  <a:schemeClr val="bg1">
                    <a:lumMod val="50000"/>
                  </a:schemeClr>
                </a:solidFill>
                <a:latin typeface="Arial" pitchFamily="34" charset="0"/>
                <a:cs typeface="Arial" pitchFamily="34" charset="0"/>
              </a:rPr>
              <a:t>Produced by:   </a:t>
            </a:r>
            <a:r>
              <a:rPr lang="en-US" sz="1400" b="1" i="1" kern="0" dirty="0" smtClean="0">
                <a:solidFill>
                  <a:schemeClr val="bg1">
                    <a:lumMod val="50000"/>
                  </a:schemeClr>
                </a:solidFill>
                <a:latin typeface="Arial" pitchFamily="34" charset="0"/>
                <a:cs typeface="Arial" pitchFamily="34" charset="0"/>
              </a:rPr>
              <a:t>NIDA </a:t>
            </a:r>
            <a:r>
              <a:rPr lang="en-US" sz="1400" b="1" i="1" kern="0" dirty="0">
                <a:solidFill>
                  <a:schemeClr val="bg1">
                    <a:lumMod val="50000"/>
                  </a:schemeClr>
                </a:solidFill>
                <a:latin typeface="Arial" pitchFamily="34" charset="0"/>
                <a:cs typeface="Arial" pitchFamily="34" charset="0"/>
              </a:rPr>
              <a:t>CTN CCC Training </a:t>
            </a:r>
            <a:r>
              <a:rPr lang="en-US" sz="1400" b="1" i="1" kern="0" dirty="0" smtClean="0">
                <a:solidFill>
                  <a:schemeClr val="bg1">
                    <a:lumMod val="50000"/>
                  </a:schemeClr>
                </a:solidFill>
                <a:latin typeface="Arial" pitchFamily="34" charset="0"/>
                <a:cs typeface="Arial" pitchFamily="34" charset="0"/>
              </a:rPr>
              <a:t>Office</a:t>
            </a:r>
          </a:p>
          <a:p>
            <a:pPr marL="0" marR="0" indent="0" algn="ctr" defTabSz="744538" rtl="0" eaLnBrk="1" fontAlgn="auto" latinLnBrk="0" hangingPunct="1">
              <a:lnSpc>
                <a:spcPct val="100000"/>
              </a:lnSpc>
              <a:spcBef>
                <a:spcPct val="20000"/>
              </a:spcBef>
              <a:spcAft>
                <a:spcPts val="0"/>
              </a:spcAft>
              <a:buClr>
                <a:srgbClr val="FF9900"/>
              </a:buClr>
              <a:buSzPct val="75000"/>
              <a:buFontTx/>
              <a:buNone/>
              <a:tabLst>
                <a:tab pos="4457700" algn="l"/>
              </a:tabLst>
              <a:defRPr/>
            </a:pPr>
            <a:r>
              <a:rPr lang="en-US" sz="900" b="1" i="1" kern="1200" dirty="0" smtClean="0">
                <a:solidFill>
                  <a:schemeClr val="bg1">
                    <a:lumMod val="50000"/>
                  </a:schemeClr>
                </a:solidFill>
                <a:latin typeface="Arial" pitchFamily="34" charset="0"/>
                <a:ea typeface="+mn-ea"/>
                <a:cs typeface="Arial" pitchFamily="34" charset="0"/>
              </a:rPr>
              <a:t>"This training has been funded in whole or in part with Federal funds from the National Institute on Drug Abuse, </a:t>
            </a:r>
            <a:br>
              <a:rPr lang="en-US" sz="900" b="1" i="1" kern="1200" dirty="0" smtClean="0">
                <a:solidFill>
                  <a:schemeClr val="bg1">
                    <a:lumMod val="50000"/>
                  </a:schemeClr>
                </a:solidFill>
                <a:latin typeface="Arial" pitchFamily="34" charset="0"/>
                <a:ea typeface="+mn-ea"/>
                <a:cs typeface="Arial" pitchFamily="34" charset="0"/>
              </a:rPr>
            </a:br>
            <a:r>
              <a:rPr lang="en-US" sz="900" b="1" i="1" kern="1200" dirty="0" smtClean="0">
                <a:solidFill>
                  <a:schemeClr val="bg1">
                    <a:lumMod val="50000"/>
                  </a:schemeClr>
                </a:solidFill>
                <a:latin typeface="Arial" pitchFamily="34" charset="0"/>
                <a:ea typeface="+mn-ea"/>
                <a:cs typeface="Arial" pitchFamily="34" charset="0"/>
              </a:rPr>
              <a:t>National Institutes of Health, Department of Health and Human Services, under Contract No.HHSN271201000024C."</a:t>
            </a:r>
          </a:p>
        </p:txBody>
      </p:sp>
      <p:sp>
        <p:nvSpPr>
          <p:cNvPr id="10" name="Round Same Side Corner Rectangle 9"/>
          <p:cNvSpPr/>
          <p:nvPr userDrawn="1"/>
        </p:nvSpPr>
        <p:spPr>
          <a:xfrm rot="5400000">
            <a:off x="3487444" y="-1322034"/>
            <a:ext cx="1600200" cy="8610600"/>
          </a:xfrm>
          <a:prstGeom prst="round2SameRect">
            <a:avLst/>
          </a:prstGeom>
          <a:noFill/>
          <a:ln w="3175">
            <a:solidFill>
              <a:srgbClr val="D58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0" y="1181100"/>
            <a:ext cx="9144000" cy="571500"/>
            <a:chOff x="0" y="838200"/>
            <a:chExt cx="9144000" cy="571500"/>
          </a:xfrm>
        </p:grpSpPr>
        <p:cxnSp>
          <p:nvCxnSpPr>
            <p:cNvPr id="8" name="Straight Connector 7"/>
            <p:cNvCxnSpPr/>
            <p:nvPr userDrawn="1"/>
          </p:nvCxnSpPr>
          <p:spPr>
            <a:xfrm>
              <a:off x="457200" y="1123950"/>
              <a:ext cx="8229600" cy="0"/>
            </a:xfrm>
            <a:prstGeom prst="line">
              <a:avLst/>
            </a:prstGeom>
            <a:ln>
              <a:solidFill>
                <a:srgbClr val="1C474B"/>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pic>
          <p:nvPicPr>
            <p:cNvPr id="9"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0" y="838200"/>
              <a:ext cx="533400" cy="571500"/>
            </a:xfrm>
            <a:prstGeom prst="rect">
              <a:avLst/>
            </a:prstGeom>
            <a:noFill/>
          </p:spPr>
        </p:pic>
        <p:pic>
          <p:nvPicPr>
            <p:cNvPr id="10"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8610600" y="838200"/>
              <a:ext cx="533400" cy="571500"/>
            </a:xfrm>
            <a:prstGeom prst="rect">
              <a:avLst/>
            </a:prstGeom>
            <a:noFill/>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86E0E-01BA-4E26-A852-CA215FDC2372}" type="datetime1">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37027-5FF1-486D-B737-A5A608BA98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ound Same Side Corner Rectangle 8"/>
          <p:cNvSpPr/>
          <p:nvPr userDrawn="1"/>
        </p:nvSpPr>
        <p:spPr>
          <a:xfrm rot="5400000">
            <a:off x="3610622" y="782344"/>
            <a:ext cx="1389356" cy="8610600"/>
          </a:xfrm>
          <a:prstGeom prst="round2SameRect">
            <a:avLst/>
          </a:prstGeom>
          <a:solidFill>
            <a:srgbClr val="D58315"/>
          </a:solidFill>
          <a:ln w="3175">
            <a:solidFill>
              <a:srgbClr val="D58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a:noFill/>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5">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910B58B-444F-46B7-963D-11C48605BA3C}" type="datetime1">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37027-5FF1-486D-B737-A5A608BA98ED}" type="slidenum">
              <a:rPr lang="en-US" smtClean="0"/>
              <a:pPr/>
              <a:t>‹#›</a:t>
            </a:fld>
            <a:endParaRPr lang="en-US"/>
          </a:p>
        </p:txBody>
      </p:sp>
      <p:pic>
        <p:nvPicPr>
          <p:cNvPr id="7" name="Picture 6" descr="snowflake.gif"/>
          <p:cNvPicPr>
            <a:picLocks noChangeAspect="1"/>
          </p:cNvPicPr>
          <p:nvPr userDrawn="1"/>
        </p:nvPicPr>
        <p:blipFill>
          <a:blip r:embed="rId2" cstate="print"/>
          <a:srcRect l="34483" t="37931" r="12644" b="17241"/>
          <a:stretch>
            <a:fillRect/>
          </a:stretch>
        </p:blipFill>
        <p:spPr>
          <a:xfrm>
            <a:off x="0" y="0"/>
            <a:ext cx="1752600" cy="990600"/>
          </a:xfrm>
          <a:prstGeom prst="rect">
            <a:avLst/>
          </a:prstGeom>
        </p:spPr>
      </p:pic>
      <p:pic>
        <p:nvPicPr>
          <p:cNvPr id="8" name="Picture 7" descr="snowflake.gif"/>
          <p:cNvPicPr>
            <a:picLocks noChangeAspect="1"/>
          </p:cNvPicPr>
          <p:nvPr userDrawn="1"/>
        </p:nvPicPr>
        <p:blipFill>
          <a:blip r:embed="rId2" cstate="print"/>
          <a:srcRect l="34694" t="37931"/>
          <a:stretch>
            <a:fillRect/>
          </a:stretch>
        </p:blipFill>
        <p:spPr>
          <a:xfrm flipH="1">
            <a:off x="6705600" y="0"/>
            <a:ext cx="2438400" cy="1371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userDrawn="1"/>
        </p:nvGrpSpPr>
        <p:grpSpPr>
          <a:xfrm>
            <a:off x="0" y="1181100"/>
            <a:ext cx="9144000" cy="571500"/>
            <a:chOff x="0" y="838200"/>
            <a:chExt cx="9144000" cy="571500"/>
          </a:xfrm>
        </p:grpSpPr>
        <p:cxnSp>
          <p:nvCxnSpPr>
            <p:cNvPr id="9" name="Straight Connector 8"/>
            <p:cNvCxnSpPr/>
            <p:nvPr userDrawn="1"/>
          </p:nvCxnSpPr>
          <p:spPr>
            <a:xfrm>
              <a:off x="457200" y="1123950"/>
              <a:ext cx="8229600" cy="0"/>
            </a:xfrm>
            <a:prstGeom prst="line">
              <a:avLst/>
            </a:prstGeom>
            <a:ln>
              <a:solidFill>
                <a:srgbClr val="1C474B"/>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pic>
          <p:nvPicPr>
            <p:cNvPr id="10"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0" y="838200"/>
              <a:ext cx="533400" cy="571500"/>
            </a:xfrm>
            <a:prstGeom prst="rect">
              <a:avLst/>
            </a:prstGeom>
            <a:noFill/>
          </p:spPr>
        </p:pic>
        <p:pic>
          <p:nvPicPr>
            <p:cNvPr id="11"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8610600" y="838200"/>
              <a:ext cx="533400" cy="571500"/>
            </a:xfrm>
            <a:prstGeom prst="rect">
              <a:avLst/>
            </a:prstGeom>
            <a:noFill/>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88C4C-C80B-4314-9FA5-FC29ADF6FDFA}" type="datetime1">
              <a:rPr lang="en-US" smtClean="0"/>
              <a:pPr/>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37027-5FF1-486D-B737-A5A608BA98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userDrawn="1"/>
        </p:nvGrpSpPr>
        <p:grpSpPr>
          <a:xfrm>
            <a:off x="0" y="1181100"/>
            <a:ext cx="9144000" cy="571500"/>
            <a:chOff x="0" y="838200"/>
            <a:chExt cx="9144000" cy="571500"/>
          </a:xfrm>
        </p:grpSpPr>
        <p:cxnSp>
          <p:nvCxnSpPr>
            <p:cNvPr id="11" name="Straight Connector 10"/>
            <p:cNvCxnSpPr/>
            <p:nvPr userDrawn="1"/>
          </p:nvCxnSpPr>
          <p:spPr>
            <a:xfrm>
              <a:off x="457200" y="1123950"/>
              <a:ext cx="8229600" cy="0"/>
            </a:xfrm>
            <a:prstGeom prst="line">
              <a:avLst/>
            </a:prstGeom>
            <a:ln>
              <a:solidFill>
                <a:srgbClr val="1C474B"/>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pic>
          <p:nvPicPr>
            <p:cNvPr id="12"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0" y="838200"/>
              <a:ext cx="533400" cy="571500"/>
            </a:xfrm>
            <a:prstGeom prst="rect">
              <a:avLst/>
            </a:prstGeom>
            <a:noFill/>
          </p:spPr>
        </p:pic>
        <p:pic>
          <p:nvPicPr>
            <p:cNvPr id="13"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8610600" y="838200"/>
              <a:ext cx="533400" cy="571500"/>
            </a:xfrm>
            <a:prstGeom prst="rect">
              <a:avLst/>
            </a:prstGeom>
            <a:noFill/>
          </p:spPr>
        </p:pic>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C2B4DB-7AD6-43EE-AD75-C3F3062FAA01}" type="datetime1">
              <a:rPr lang="en-US" smtClean="0"/>
              <a:pPr/>
              <a:t>4/23/2013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437027-5FF1-486D-B737-A5A608BA98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userDrawn="1"/>
        </p:nvGrpSpPr>
        <p:grpSpPr>
          <a:xfrm>
            <a:off x="0" y="1181100"/>
            <a:ext cx="9144000" cy="571500"/>
            <a:chOff x="0" y="838200"/>
            <a:chExt cx="9144000" cy="571500"/>
          </a:xfrm>
        </p:grpSpPr>
        <p:cxnSp>
          <p:nvCxnSpPr>
            <p:cNvPr id="7" name="Straight Connector 6"/>
            <p:cNvCxnSpPr/>
            <p:nvPr userDrawn="1"/>
          </p:nvCxnSpPr>
          <p:spPr>
            <a:xfrm>
              <a:off x="457200" y="1123950"/>
              <a:ext cx="8229600" cy="0"/>
            </a:xfrm>
            <a:prstGeom prst="line">
              <a:avLst/>
            </a:prstGeom>
            <a:ln>
              <a:solidFill>
                <a:srgbClr val="1C474B"/>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pic>
          <p:nvPicPr>
            <p:cNvPr id="8"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0" y="838200"/>
              <a:ext cx="533400" cy="571500"/>
            </a:xfrm>
            <a:prstGeom prst="rect">
              <a:avLst/>
            </a:prstGeom>
            <a:noFill/>
          </p:spPr>
        </p:pic>
        <p:pic>
          <p:nvPicPr>
            <p:cNvPr id="9"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8610600" y="838200"/>
              <a:ext cx="533400" cy="571500"/>
            </a:xfrm>
            <a:prstGeom prst="rect">
              <a:avLst/>
            </a:prstGeom>
            <a:noFill/>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20E140-3758-4121-B9D8-C275A2387B03}" type="datetime1">
              <a:rPr lang="en-US" smtClean="0"/>
              <a:pPr/>
              <a:t>4/23/2013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437027-5FF1-486D-B737-A5A608BA98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03D9E-EBA6-41DD-A05D-7C58C9E36554}" type="datetime1">
              <a:rPr lang="en-US" smtClean="0"/>
              <a:pPr/>
              <a:t>4/23/2013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437027-5FF1-486D-B737-A5A608BA98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8AA630-D161-481E-880A-01C2DC77B24F}" type="datetime1">
              <a:rPr lang="en-US" smtClean="0"/>
              <a:pPr/>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37027-5FF1-486D-B737-A5A608BA98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snowflake.gif"/>
          <p:cNvPicPr>
            <a:picLocks noChangeAspect="1"/>
          </p:cNvPicPr>
          <p:nvPr userDrawn="1"/>
        </p:nvPicPr>
        <p:blipFill>
          <a:blip r:embed="rId2" cstate="print"/>
          <a:srcRect l="42735" t="10256" r="9402" b="17949"/>
          <a:stretch>
            <a:fillRect/>
          </a:stretch>
        </p:blipFill>
        <p:spPr>
          <a:xfrm>
            <a:off x="0" y="1981200"/>
            <a:ext cx="2133600" cy="21336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0EA3EB-6F84-41EA-B429-9AA547D0C70B}" type="datetime1">
              <a:rPr lang="en-US" smtClean="0"/>
              <a:pPr/>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37027-5FF1-486D-B737-A5A608BA98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2BA08B48-7735-4776-A1D3-B474C17642DD}" type="datetime1">
              <a:rPr lang="en-US" smtClean="0"/>
              <a:pPr/>
              <a:t>4/23/2013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87437027-5FF1-486D-B737-A5A608BA98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spcBef>
          <a:spcPct val="0"/>
        </a:spcBef>
        <a:buNone/>
        <a:defRPr sz="4400" kern="1200" baseline="0">
          <a:solidFill>
            <a:srgbClr val="D58315"/>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5">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5">
              <a:lumMod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390650"/>
          </a:xfrm>
        </p:spPr>
        <p:txBody>
          <a:bodyPr>
            <a:normAutofit/>
          </a:bodyPr>
          <a:lstStyle/>
          <a:p>
            <a:pPr algn="ctr"/>
            <a:r>
              <a:rPr lang="en-US" dirty="0" smtClean="0"/>
              <a:t>IRB and Regulatory Documentation</a:t>
            </a:r>
            <a:endParaRPr lang="en-US" sz="4000" dirty="0"/>
          </a:p>
        </p:txBody>
      </p:sp>
      <p:sp>
        <p:nvSpPr>
          <p:cNvPr id="3" name="Subtitle 2"/>
          <p:cNvSpPr>
            <a:spLocks noGrp="1"/>
          </p:cNvSpPr>
          <p:nvPr>
            <p:ph type="subTitle" idx="1"/>
          </p:nvPr>
        </p:nvSpPr>
        <p:spPr/>
        <p:txBody>
          <a:bodyPr>
            <a:normAutofit fontScale="92500" lnSpcReduction="10000"/>
          </a:bodyPr>
          <a:lstStyle/>
          <a:p>
            <a:pPr algn="l"/>
            <a:r>
              <a:rPr lang="en-US" sz="2400" dirty="0" smtClean="0"/>
              <a:t>Presented by:</a:t>
            </a:r>
          </a:p>
          <a:p>
            <a:pPr algn="l"/>
            <a:r>
              <a:rPr lang="en-US" b="1" dirty="0" smtClean="0"/>
              <a:t>Emily Dorer, BS and</a:t>
            </a:r>
          </a:p>
          <a:p>
            <a:pPr algn="l"/>
            <a:r>
              <a:rPr lang="en-US" b="1" dirty="0" smtClean="0"/>
              <a:t>Ro Shauna Rothwell, PhD, CCRP </a:t>
            </a:r>
          </a:p>
          <a:p>
            <a:endParaRPr lang="en-US" sz="1800" dirty="0" smtClean="0"/>
          </a:p>
          <a:p>
            <a:r>
              <a:rPr lang="en-US" sz="1800" dirty="0" smtClean="0"/>
              <a:t>Wednesday, April 24, 2013</a:t>
            </a:r>
            <a:endParaRPr lang="en-US" sz="1800" dirty="0"/>
          </a:p>
        </p:txBody>
      </p:sp>
      <p:pic>
        <p:nvPicPr>
          <p:cNvPr id="4" name="Picture 3" descr="Ohio Valley Node.jpg"/>
          <p:cNvPicPr>
            <a:picLocks noChangeAspect="1"/>
          </p:cNvPicPr>
          <p:nvPr/>
        </p:nvPicPr>
        <p:blipFill>
          <a:blip r:embed="rId2" cstate="print"/>
          <a:stretch>
            <a:fillRect/>
          </a:stretch>
        </p:blipFill>
        <p:spPr>
          <a:xfrm>
            <a:off x="6934200" y="4343400"/>
            <a:ext cx="1524000" cy="1524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IRB Composition</a:t>
            </a:r>
            <a:endParaRPr lang="en-US" dirty="0"/>
          </a:p>
        </p:txBody>
      </p:sp>
      <p:sp>
        <p:nvSpPr>
          <p:cNvPr id="3" name="Content Placeholder 2"/>
          <p:cNvSpPr>
            <a:spLocks noGrp="1"/>
          </p:cNvSpPr>
          <p:nvPr>
            <p:ph idx="1"/>
          </p:nvPr>
        </p:nvSpPr>
        <p:spPr>
          <a:xfrm>
            <a:off x="457200" y="1600201"/>
            <a:ext cx="8229600" cy="2571750"/>
          </a:xfrm>
        </p:spPr>
        <p:txBody>
          <a:bodyPr>
            <a:noAutofit/>
          </a:bodyPr>
          <a:lstStyle/>
          <a:p>
            <a:r>
              <a:rPr lang="en-US" sz="2000" dirty="0" smtClean="0"/>
              <a:t>At least 5 members </a:t>
            </a:r>
          </a:p>
          <a:p>
            <a:r>
              <a:rPr lang="en-US" sz="2000" dirty="0" smtClean="0"/>
              <a:t>All members should not be the same gender</a:t>
            </a:r>
          </a:p>
          <a:p>
            <a:r>
              <a:rPr lang="en-US" sz="2000" dirty="0" smtClean="0"/>
              <a:t>Varying professions</a:t>
            </a:r>
          </a:p>
          <a:p>
            <a:r>
              <a:rPr lang="en-US" sz="2000" dirty="0" smtClean="0"/>
              <a:t>At least one member whose primary concern is scientific</a:t>
            </a:r>
          </a:p>
          <a:p>
            <a:r>
              <a:rPr lang="en-US" sz="2000" dirty="0" smtClean="0"/>
              <a:t>At least one member who is not affiliated with the institution or part of the immediate family of a person affiliated with the institution</a:t>
            </a:r>
          </a:p>
          <a:p>
            <a:r>
              <a:rPr lang="en-US" sz="2000" dirty="0" smtClean="0"/>
              <a:t>Other members may include:  clergy, lawyers, ethicist…</a:t>
            </a:r>
            <a:br>
              <a:rPr lang="en-US" sz="2000" dirty="0" smtClean="0"/>
            </a:br>
            <a:endParaRPr lang="en-US" sz="2000" dirty="0" smtClean="0"/>
          </a:p>
        </p:txBody>
      </p:sp>
      <p:pic>
        <p:nvPicPr>
          <p:cNvPr id="4" name="Picture 2" descr="http://minerva.stkate.edu/IRB.nsf/files/logo/$file/irb_logo.jpg"/>
          <p:cNvPicPr>
            <a:picLocks noChangeAspect="1" noChangeArrowheads="1"/>
          </p:cNvPicPr>
          <p:nvPr/>
        </p:nvPicPr>
        <p:blipFill>
          <a:blip r:embed="rId2" cstate="print"/>
          <a:srcRect l="-4545" t="-4371" r="-4545" b="-4895"/>
          <a:stretch>
            <a:fillRect/>
          </a:stretch>
        </p:blipFill>
        <p:spPr bwMode="auto">
          <a:xfrm>
            <a:off x="914400" y="4445794"/>
            <a:ext cx="1657350" cy="1726406"/>
          </a:xfrm>
          <a:prstGeom prst="ellipse">
            <a:avLst/>
          </a:prstGeom>
          <a:ln w="254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lide Number Placeholder 5"/>
          <p:cNvSpPr>
            <a:spLocks noGrp="1"/>
          </p:cNvSpPr>
          <p:nvPr>
            <p:ph type="sldNum" sz="quarter" idx="12"/>
          </p:nvPr>
        </p:nvSpPr>
        <p:spPr/>
        <p:txBody>
          <a:bodyPr/>
          <a:lstStyle/>
          <a:p>
            <a:fld id="{87437027-5FF1-486D-B737-A5A608BA98ED}" type="slidenum">
              <a:rPr lang="en-US" smtClean="0"/>
              <a:pPr/>
              <a:t>10</a:t>
            </a:fld>
            <a:endParaRPr lang="en-US" dirty="0"/>
          </a:p>
        </p:txBody>
      </p:sp>
      <p:sp>
        <p:nvSpPr>
          <p:cNvPr id="7" name="Rectangle 6"/>
          <p:cNvSpPr/>
          <p:nvPr/>
        </p:nvSpPr>
        <p:spPr>
          <a:xfrm>
            <a:off x="3019424" y="4337388"/>
            <a:ext cx="5419725" cy="1631216"/>
          </a:xfrm>
          <a:prstGeom prst="rect">
            <a:avLst/>
          </a:prstGeom>
        </p:spPr>
        <p:txBody>
          <a:bodyPr wrap="square">
            <a:spAutoFit/>
          </a:bodyPr>
          <a:lstStyle/>
          <a:p>
            <a:pPr algn="ctr">
              <a:buNone/>
            </a:pPr>
            <a:r>
              <a:rPr lang="en-US" sz="2500" b="1"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Collectively, the IRB is expected to have the qualifications and experience to evaluate all aspects of the proposed research.</a:t>
            </a:r>
            <a:endParaRPr lang="en-US" sz="2500" b="1" dirty="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Institutional Review Board</a:t>
            </a:r>
            <a:endParaRPr lang="en-US" dirty="0"/>
          </a:p>
        </p:txBody>
      </p:sp>
      <p:sp>
        <p:nvSpPr>
          <p:cNvPr id="3" name="Content Placeholder 2"/>
          <p:cNvSpPr>
            <a:spLocks noGrp="1"/>
          </p:cNvSpPr>
          <p:nvPr>
            <p:ph idx="1"/>
          </p:nvPr>
        </p:nvSpPr>
        <p:spPr>
          <a:xfrm>
            <a:off x="457200" y="1905000"/>
            <a:ext cx="8229600" cy="4724400"/>
          </a:xfrm>
        </p:spPr>
        <p:txBody>
          <a:bodyPr>
            <a:normAutofit fontScale="92500" lnSpcReduction="20000"/>
          </a:bodyPr>
          <a:lstStyle/>
          <a:p>
            <a:pPr marL="1946275">
              <a:lnSpc>
                <a:spcPct val="120000"/>
              </a:lnSpc>
            </a:pPr>
            <a:r>
              <a:rPr lang="en-US" sz="3500" b="1" u="sng" dirty="0" smtClean="0"/>
              <a:t>When is IRB Review</a:t>
            </a:r>
            <a:br>
              <a:rPr lang="en-US" sz="3500" b="1" u="sng" dirty="0" smtClean="0"/>
            </a:br>
            <a:r>
              <a:rPr lang="en-US" sz="3500" b="1" u="sng" dirty="0" smtClean="0"/>
              <a:t> required?</a:t>
            </a:r>
          </a:p>
          <a:p>
            <a:pPr lvl="1">
              <a:lnSpc>
                <a:spcPct val="120000"/>
              </a:lnSpc>
              <a:spcBef>
                <a:spcPts val="3000"/>
              </a:spcBef>
            </a:pPr>
            <a:r>
              <a:rPr lang="en-US" dirty="0" smtClean="0"/>
              <a:t>Investigational Drug or Device ( 21 CFR parts 312, 812, and 813)</a:t>
            </a:r>
          </a:p>
          <a:p>
            <a:pPr lvl="1">
              <a:lnSpc>
                <a:spcPct val="120000"/>
              </a:lnSpc>
              <a:spcBef>
                <a:spcPts val="1800"/>
              </a:spcBef>
            </a:pPr>
            <a:r>
              <a:rPr lang="en-US" dirty="0" smtClean="0"/>
              <a:t>Intervention or interaction with human subjects</a:t>
            </a:r>
          </a:p>
          <a:p>
            <a:pPr lvl="1">
              <a:lnSpc>
                <a:spcPct val="120000"/>
              </a:lnSpc>
              <a:spcBef>
                <a:spcPts val="1800"/>
              </a:spcBef>
            </a:pPr>
            <a:r>
              <a:rPr lang="en-US" dirty="0" smtClean="0"/>
              <a:t>Collection of  identifiable private data on living individuals and/or data analysis of identifiable private information on living individuals (21 CFR 56.103)</a:t>
            </a:r>
          </a:p>
          <a:p>
            <a:pPr lvl="1"/>
            <a:endParaRPr lang="en-US" dirty="0" smtClean="0"/>
          </a:p>
          <a:p>
            <a:pPr lvl="1"/>
            <a:endParaRPr lang="en-US" b="1" dirty="0" smtClean="0"/>
          </a:p>
          <a:p>
            <a:endParaRPr lang="en-US" dirty="0" smtClean="0"/>
          </a:p>
          <a:p>
            <a:endParaRPr lang="en-US" dirty="0"/>
          </a:p>
        </p:txBody>
      </p:sp>
      <p:pic>
        <p:nvPicPr>
          <p:cNvPr id="4" name="Picture 2" descr="http://www.lawrence.edu/dept/ora/irb/images/irb.jpg"/>
          <p:cNvPicPr>
            <a:picLocks noChangeAspect="1" noChangeArrowheads="1"/>
          </p:cNvPicPr>
          <p:nvPr/>
        </p:nvPicPr>
        <p:blipFill>
          <a:blip r:embed="rId2" cstate="print"/>
          <a:srcRect l="2000" r="75000"/>
          <a:stretch>
            <a:fillRect/>
          </a:stretch>
        </p:blipFill>
        <p:spPr bwMode="auto">
          <a:xfrm>
            <a:off x="682869" y="1752600"/>
            <a:ext cx="1145931" cy="1295400"/>
          </a:xfrm>
          <a:prstGeom prst="rect">
            <a:avLst/>
          </a:prstGeom>
          <a:noFill/>
        </p:spPr>
      </p:pic>
      <p:pic>
        <p:nvPicPr>
          <p:cNvPr id="5" name="Picture 2" descr="http://www.lawrence.edu/dept/ora/irb/images/irb.jpg"/>
          <p:cNvPicPr>
            <a:picLocks noChangeAspect="1" noChangeArrowheads="1"/>
          </p:cNvPicPr>
          <p:nvPr/>
        </p:nvPicPr>
        <p:blipFill>
          <a:blip r:embed="rId2" cstate="print"/>
          <a:srcRect l="77000" r="1000"/>
          <a:stretch>
            <a:fillRect/>
          </a:stretch>
        </p:blipFill>
        <p:spPr bwMode="auto">
          <a:xfrm>
            <a:off x="7315200" y="1752600"/>
            <a:ext cx="1096108" cy="1295400"/>
          </a:xfrm>
          <a:prstGeom prst="rect">
            <a:avLst/>
          </a:prstGeom>
          <a:noFill/>
        </p:spPr>
      </p:pic>
      <p:sp>
        <p:nvSpPr>
          <p:cNvPr id="7" name="Rectangle 6"/>
          <p:cNvSpPr/>
          <p:nvPr/>
        </p:nvSpPr>
        <p:spPr>
          <a:xfrm>
            <a:off x="609600" y="1676400"/>
            <a:ext cx="7924800" cy="1447800"/>
          </a:xfrm>
          <a:prstGeom prst="rect">
            <a:avLst/>
          </a:prstGeom>
          <a:noFill/>
          <a:ln w="190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p:cNvSpPr>
            <a:spLocks noGrp="1"/>
          </p:cNvSpPr>
          <p:nvPr>
            <p:ph type="sldNum" sz="quarter" idx="12"/>
          </p:nvPr>
        </p:nvSpPr>
        <p:spPr/>
        <p:txBody>
          <a:bodyPr/>
          <a:lstStyle/>
          <a:p>
            <a:fld id="{87437027-5FF1-486D-B737-A5A608BA98ED}"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Institutional Review Board</a:t>
            </a:r>
            <a:endParaRPr lang="en-US" dirty="0"/>
          </a:p>
        </p:txBody>
      </p:sp>
      <p:sp>
        <p:nvSpPr>
          <p:cNvPr id="3" name="Content Placeholder 2"/>
          <p:cNvSpPr>
            <a:spLocks noGrp="1"/>
          </p:cNvSpPr>
          <p:nvPr>
            <p:ph idx="1"/>
          </p:nvPr>
        </p:nvSpPr>
        <p:spPr>
          <a:xfrm>
            <a:off x="457200" y="1905000"/>
            <a:ext cx="8229600" cy="4724400"/>
          </a:xfrm>
        </p:spPr>
        <p:txBody>
          <a:bodyPr>
            <a:normAutofit/>
          </a:bodyPr>
          <a:lstStyle/>
          <a:p>
            <a:pPr marL="1946275"/>
            <a:r>
              <a:rPr lang="en-US" b="1" u="sng" dirty="0" smtClean="0"/>
              <a:t>When is IRB Review </a:t>
            </a:r>
            <a:br>
              <a:rPr lang="en-US" b="1" u="sng" dirty="0" smtClean="0"/>
            </a:br>
            <a:r>
              <a:rPr lang="en-US" b="1" u="sng" dirty="0" smtClean="0"/>
              <a:t>NOT required?</a:t>
            </a:r>
          </a:p>
          <a:p>
            <a:pPr marL="1946275"/>
            <a:endParaRPr lang="en-US" b="1" u="sng" dirty="0" smtClean="0"/>
          </a:p>
          <a:p>
            <a:pPr lvl="1"/>
            <a:r>
              <a:rPr lang="en-US" dirty="0" smtClean="0"/>
              <a:t>Taste and food quality evaluations; consumer acceptance (21 CFR 56.104)</a:t>
            </a:r>
          </a:p>
          <a:p>
            <a:pPr lvl="1"/>
            <a:endParaRPr lang="en-US" dirty="0" smtClean="0"/>
          </a:p>
          <a:p>
            <a:pPr lvl="1"/>
            <a:endParaRPr lang="en-US" b="1" dirty="0" smtClean="0"/>
          </a:p>
          <a:p>
            <a:endParaRPr lang="en-US" dirty="0" smtClean="0"/>
          </a:p>
          <a:p>
            <a:endParaRPr lang="en-US" dirty="0"/>
          </a:p>
        </p:txBody>
      </p:sp>
      <p:pic>
        <p:nvPicPr>
          <p:cNvPr id="4" name="Picture 2" descr="http://www.lawrence.edu/dept/ora/irb/images/irb.jpg"/>
          <p:cNvPicPr>
            <a:picLocks noChangeAspect="1" noChangeArrowheads="1"/>
          </p:cNvPicPr>
          <p:nvPr/>
        </p:nvPicPr>
        <p:blipFill>
          <a:blip r:embed="rId2" cstate="print"/>
          <a:srcRect l="2000" r="75000"/>
          <a:stretch>
            <a:fillRect/>
          </a:stretch>
        </p:blipFill>
        <p:spPr bwMode="auto">
          <a:xfrm>
            <a:off x="682869" y="1752600"/>
            <a:ext cx="1145931" cy="1295400"/>
          </a:xfrm>
          <a:prstGeom prst="rect">
            <a:avLst/>
          </a:prstGeom>
          <a:noFill/>
        </p:spPr>
      </p:pic>
      <p:pic>
        <p:nvPicPr>
          <p:cNvPr id="5" name="Picture 2" descr="http://www.lawrence.edu/dept/ora/irb/images/irb.jpg"/>
          <p:cNvPicPr>
            <a:picLocks noChangeAspect="1" noChangeArrowheads="1"/>
          </p:cNvPicPr>
          <p:nvPr/>
        </p:nvPicPr>
        <p:blipFill>
          <a:blip r:embed="rId2" cstate="print"/>
          <a:srcRect l="77000" r="1000"/>
          <a:stretch>
            <a:fillRect/>
          </a:stretch>
        </p:blipFill>
        <p:spPr bwMode="auto">
          <a:xfrm>
            <a:off x="7315200" y="1752600"/>
            <a:ext cx="1096108" cy="1295400"/>
          </a:xfrm>
          <a:prstGeom prst="rect">
            <a:avLst/>
          </a:prstGeom>
          <a:noFill/>
        </p:spPr>
      </p:pic>
      <p:sp>
        <p:nvSpPr>
          <p:cNvPr id="7" name="Rectangle 6"/>
          <p:cNvSpPr/>
          <p:nvPr/>
        </p:nvSpPr>
        <p:spPr>
          <a:xfrm>
            <a:off x="609600" y="1676400"/>
            <a:ext cx="7924800" cy="1447800"/>
          </a:xfrm>
          <a:prstGeom prst="rect">
            <a:avLst/>
          </a:prstGeom>
          <a:noFill/>
          <a:ln w="190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pepsi_challenge.jpg"/>
          <p:cNvPicPr>
            <a:picLocks noChangeAspect="1"/>
          </p:cNvPicPr>
          <p:nvPr/>
        </p:nvPicPr>
        <p:blipFill>
          <a:blip r:embed="rId3" cstate="print"/>
          <a:srcRect l="14697" b="16667"/>
          <a:stretch>
            <a:fillRect/>
          </a:stretch>
        </p:blipFill>
        <p:spPr>
          <a:xfrm>
            <a:off x="3276600" y="4876800"/>
            <a:ext cx="2211280" cy="1524000"/>
          </a:xfrm>
          <a:prstGeom prst="rect">
            <a:avLst/>
          </a:prstGeom>
        </p:spPr>
      </p:pic>
      <p:sp>
        <p:nvSpPr>
          <p:cNvPr id="10" name="Slide Number Placeholder 9"/>
          <p:cNvSpPr>
            <a:spLocks noGrp="1"/>
          </p:cNvSpPr>
          <p:nvPr>
            <p:ph type="sldNum" sz="quarter" idx="12"/>
          </p:nvPr>
        </p:nvSpPr>
        <p:spPr/>
        <p:txBody>
          <a:bodyPr/>
          <a:lstStyle/>
          <a:p>
            <a:fld id="{87437027-5FF1-486D-B737-A5A608BA98ED}"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Institutional Review Board</a:t>
            </a:r>
            <a:endParaRPr lang="en-US" dirty="0"/>
          </a:p>
        </p:txBody>
      </p:sp>
      <p:sp>
        <p:nvSpPr>
          <p:cNvPr id="3" name="Content Placeholder 2"/>
          <p:cNvSpPr>
            <a:spLocks noGrp="1"/>
          </p:cNvSpPr>
          <p:nvPr>
            <p:ph idx="1"/>
          </p:nvPr>
        </p:nvSpPr>
        <p:spPr>
          <a:xfrm>
            <a:off x="457200" y="1600200"/>
            <a:ext cx="8229600" cy="5105400"/>
          </a:xfrm>
        </p:spPr>
        <p:txBody>
          <a:bodyPr>
            <a:normAutofit fontScale="62500" lnSpcReduction="20000"/>
          </a:bodyPr>
          <a:lstStyle/>
          <a:p>
            <a:pPr marL="1946275"/>
            <a:endParaRPr lang="en-US" b="1" u="sng" dirty="0" smtClean="0"/>
          </a:p>
          <a:p>
            <a:pPr marL="1946275"/>
            <a:r>
              <a:rPr lang="en-US" sz="4600" b="1" u="sng" dirty="0" smtClean="0"/>
              <a:t>When is IRB Review</a:t>
            </a:r>
            <a:br>
              <a:rPr lang="en-US" sz="4600" b="1" u="sng" dirty="0" smtClean="0"/>
            </a:br>
            <a:r>
              <a:rPr lang="en-US" sz="4600" b="1" u="sng" dirty="0" smtClean="0"/>
              <a:t>NOT required?</a:t>
            </a:r>
          </a:p>
          <a:p>
            <a:pPr lvl="1">
              <a:lnSpc>
                <a:spcPct val="120000"/>
              </a:lnSpc>
              <a:spcBef>
                <a:spcPts val="3600"/>
              </a:spcBef>
            </a:pPr>
            <a:r>
              <a:rPr lang="en-US" sz="3800" dirty="0" smtClean="0"/>
              <a:t>If the investigator and independent physician agree (before using the test article) that all of the following apply</a:t>
            </a:r>
          </a:p>
          <a:p>
            <a:pPr lvl="2">
              <a:lnSpc>
                <a:spcPct val="120000"/>
              </a:lnSpc>
              <a:spcBef>
                <a:spcPts val="600"/>
              </a:spcBef>
            </a:pPr>
            <a:r>
              <a:rPr lang="en-US" sz="2900" dirty="0" smtClean="0"/>
              <a:t>Life Threatening situation </a:t>
            </a:r>
          </a:p>
          <a:p>
            <a:pPr lvl="2">
              <a:lnSpc>
                <a:spcPct val="120000"/>
              </a:lnSpc>
              <a:spcBef>
                <a:spcPts val="600"/>
              </a:spcBef>
            </a:pPr>
            <a:r>
              <a:rPr lang="en-US" sz="2900" dirty="0" smtClean="0"/>
              <a:t>Informed Consent cannot be obtained due to inability to communicate with the participant</a:t>
            </a:r>
          </a:p>
          <a:p>
            <a:pPr lvl="2">
              <a:lnSpc>
                <a:spcPct val="120000"/>
              </a:lnSpc>
              <a:spcBef>
                <a:spcPts val="600"/>
              </a:spcBef>
            </a:pPr>
            <a:r>
              <a:rPr lang="en-US" sz="2900" dirty="0" smtClean="0"/>
              <a:t>Insufficient time to obtain consent from participant’s legal representative</a:t>
            </a:r>
          </a:p>
          <a:p>
            <a:pPr lvl="2">
              <a:lnSpc>
                <a:spcPct val="120000"/>
              </a:lnSpc>
              <a:spcBef>
                <a:spcPts val="600"/>
              </a:spcBef>
            </a:pPr>
            <a:r>
              <a:rPr lang="en-US" sz="2900" dirty="0" smtClean="0"/>
              <a:t>No alternative options available that have an equal or greater likelihood of saving the life of the participant</a:t>
            </a:r>
          </a:p>
        </p:txBody>
      </p:sp>
      <p:pic>
        <p:nvPicPr>
          <p:cNvPr id="4" name="Picture 2" descr="http://www.lawrence.edu/dept/ora/irb/images/irb.jpg"/>
          <p:cNvPicPr>
            <a:picLocks noChangeAspect="1" noChangeArrowheads="1"/>
          </p:cNvPicPr>
          <p:nvPr/>
        </p:nvPicPr>
        <p:blipFill>
          <a:blip r:embed="rId2" cstate="print"/>
          <a:srcRect l="2000" r="75000"/>
          <a:stretch>
            <a:fillRect/>
          </a:stretch>
        </p:blipFill>
        <p:spPr bwMode="auto">
          <a:xfrm>
            <a:off x="682869" y="1752600"/>
            <a:ext cx="1145931" cy="1295400"/>
          </a:xfrm>
          <a:prstGeom prst="rect">
            <a:avLst/>
          </a:prstGeom>
          <a:noFill/>
        </p:spPr>
      </p:pic>
      <p:pic>
        <p:nvPicPr>
          <p:cNvPr id="5" name="Picture 2" descr="http://www.lawrence.edu/dept/ora/irb/images/irb.jpg"/>
          <p:cNvPicPr>
            <a:picLocks noChangeAspect="1" noChangeArrowheads="1"/>
          </p:cNvPicPr>
          <p:nvPr/>
        </p:nvPicPr>
        <p:blipFill>
          <a:blip r:embed="rId2" cstate="print"/>
          <a:srcRect l="77000" r="1000"/>
          <a:stretch>
            <a:fillRect/>
          </a:stretch>
        </p:blipFill>
        <p:spPr bwMode="auto">
          <a:xfrm>
            <a:off x="7315200" y="1752600"/>
            <a:ext cx="1096108" cy="1295400"/>
          </a:xfrm>
          <a:prstGeom prst="rect">
            <a:avLst/>
          </a:prstGeom>
          <a:noFill/>
        </p:spPr>
      </p:pic>
      <p:sp>
        <p:nvSpPr>
          <p:cNvPr id="7" name="Rectangle 6"/>
          <p:cNvSpPr/>
          <p:nvPr/>
        </p:nvSpPr>
        <p:spPr>
          <a:xfrm>
            <a:off x="609600" y="1676400"/>
            <a:ext cx="7924800" cy="1447800"/>
          </a:xfrm>
          <a:prstGeom prst="rect">
            <a:avLst/>
          </a:prstGeom>
          <a:noFill/>
          <a:ln w="190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p:cNvSpPr>
            <a:spLocks noGrp="1"/>
          </p:cNvSpPr>
          <p:nvPr>
            <p:ph type="sldNum" sz="quarter" idx="12"/>
          </p:nvPr>
        </p:nvSpPr>
        <p:spPr/>
        <p:txBody>
          <a:bodyPr/>
          <a:lstStyle/>
          <a:p>
            <a:fld id="{87437027-5FF1-486D-B737-A5A608BA98ED}"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Institutional Review Board</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pPr lvl="1"/>
            <a:r>
              <a:rPr lang="en-US" dirty="0" smtClean="0"/>
              <a:t>If the investigator deems it necessary for immediate treatment with test article to preserve the life of the participant and time is not sufficient for prior consultation</a:t>
            </a:r>
          </a:p>
          <a:p>
            <a:pPr lvl="2">
              <a:spcBef>
                <a:spcPts val="1800"/>
              </a:spcBef>
            </a:pPr>
            <a:r>
              <a:rPr lang="en-US" dirty="0" smtClean="0"/>
              <a:t>Documentation of the investigator’s certification and the written explanation of a independent physician must be submitted to the IRB within 5 working days after the use of the test article</a:t>
            </a:r>
          </a:p>
          <a:p>
            <a:pPr lvl="2">
              <a:spcBef>
                <a:spcPts val="1800"/>
              </a:spcBef>
            </a:pPr>
            <a:r>
              <a:rPr lang="en-US" dirty="0" smtClean="0"/>
              <a:t>Subsequent use of the test article is subject to IRB review</a:t>
            </a:r>
          </a:p>
          <a:p>
            <a:pPr marL="236538" lvl="2" algn="ctr">
              <a:spcBef>
                <a:spcPts val="1800"/>
              </a:spcBef>
              <a:buNone/>
            </a:pPr>
            <a:r>
              <a:rPr lang="en-US" sz="2800" b="1" dirty="0" smtClean="0"/>
              <a:t>Your IRB may impose more stringent requirements(e.g., they might not allow exceptions).</a:t>
            </a:r>
          </a:p>
          <a:p>
            <a:pPr>
              <a:buNone/>
            </a:pPr>
            <a:endParaRPr lang="en-US" dirty="0" smtClean="0"/>
          </a:p>
        </p:txBody>
      </p:sp>
      <p:sp>
        <p:nvSpPr>
          <p:cNvPr id="6" name="Slide Number Placeholder 5"/>
          <p:cNvSpPr>
            <a:spLocks noGrp="1"/>
          </p:cNvSpPr>
          <p:nvPr>
            <p:ph type="sldNum" sz="quarter" idx="12"/>
          </p:nvPr>
        </p:nvSpPr>
        <p:spPr/>
        <p:txBody>
          <a:bodyPr/>
          <a:lstStyle/>
          <a:p>
            <a:fld id="{87437027-5FF1-486D-B737-A5A608BA98ED}"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IRB Review – Required Documents</a:t>
            </a:r>
            <a:endParaRPr lang="en-US" dirty="0"/>
          </a:p>
        </p:txBody>
      </p:sp>
      <p:sp>
        <p:nvSpPr>
          <p:cNvPr id="4" name="Text Placeholder 3"/>
          <p:cNvSpPr>
            <a:spLocks noGrp="1"/>
          </p:cNvSpPr>
          <p:nvPr>
            <p:ph type="body" idx="1"/>
          </p:nvPr>
        </p:nvSpPr>
        <p:spPr/>
        <p:txBody>
          <a:bodyPr/>
          <a:lstStyle/>
          <a:p>
            <a:r>
              <a:rPr lang="en-US" u="sng" dirty="0" smtClean="0"/>
              <a:t>Type of IRB Reviews</a:t>
            </a:r>
            <a:endParaRPr lang="en-US" u="sng" dirty="0"/>
          </a:p>
        </p:txBody>
      </p:sp>
      <p:sp>
        <p:nvSpPr>
          <p:cNvPr id="3" name="Content Placeholder 2"/>
          <p:cNvSpPr>
            <a:spLocks noGrp="1"/>
          </p:cNvSpPr>
          <p:nvPr>
            <p:ph sz="half" idx="2"/>
          </p:nvPr>
        </p:nvSpPr>
        <p:spPr/>
        <p:txBody>
          <a:bodyPr/>
          <a:lstStyle/>
          <a:p>
            <a:r>
              <a:rPr lang="en-US" dirty="0" smtClean="0"/>
              <a:t>Initial Review</a:t>
            </a:r>
          </a:p>
          <a:p>
            <a:r>
              <a:rPr lang="en-US" dirty="0" smtClean="0"/>
              <a:t>Amendments</a:t>
            </a:r>
          </a:p>
          <a:p>
            <a:r>
              <a:rPr lang="en-US" dirty="0" smtClean="0"/>
              <a:t>Continuing Review</a:t>
            </a:r>
          </a:p>
        </p:txBody>
      </p:sp>
      <p:sp>
        <p:nvSpPr>
          <p:cNvPr id="7" name="Text Placeholder 6"/>
          <p:cNvSpPr>
            <a:spLocks noGrp="1"/>
          </p:cNvSpPr>
          <p:nvPr>
            <p:ph type="body" sz="quarter" idx="3"/>
          </p:nvPr>
        </p:nvSpPr>
        <p:spPr/>
        <p:txBody>
          <a:bodyPr>
            <a:normAutofit/>
          </a:bodyPr>
          <a:lstStyle/>
          <a:p>
            <a:r>
              <a:rPr lang="en-US" u="sng" dirty="0" smtClean="0"/>
              <a:t>IRB Required Documents</a:t>
            </a:r>
            <a:endParaRPr lang="en-US" u="sng" dirty="0"/>
          </a:p>
        </p:txBody>
      </p:sp>
      <p:sp>
        <p:nvSpPr>
          <p:cNvPr id="6" name="Content Placeholder 5"/>
          <p:cNvSpPr>
            <a:spLocks noGrp="1"/>
          </p:cNvSpPr>
          <p:nvPr>
            <p:ph sz="quarter" idx="4"/>
          </p:nvPr>
        </p:nvSpPr>
        <p:spPr/>
        <p:txBody>
          <a:bodyPr/>
          <a:lstStyle/>
          <a:p>
            <a:r>
              <a:rPr lang="en-US" dirty="0" smtClean="0"/>
              <a:t>Protocol</a:t>
            </a:r>
          </a:p>
          <a:p>
            <a:r>
              <a:rPr lang="en-US" dirty="0" smtClean="0"/>
              <a:t>Informed Consent Forms (Main, Ancillary Study)</a:t>
            </a:r>
          </a:p>
          <a:p>
            <a:r>
              <a:rPr lang="en-US" dirty="0" smtClean="0"/>
              <a:t>Recruitment materials and advertisements</a:t>
            </a:r>
          </a:p>
          <a:p>
            <a:r>
              <a:rPr lang="en-US" dirty="0" smtClean="0"/>
              <a:t>Participant handouts or counseling materials </a:t>
            </a:r>
          </a:p>
          <a:p>
            <a:r>
              <a:rPr lang="en-US" dirty="0" smtClean="0"/>
              <a:t>Notification of Study Closure</a:t>
            </a:r>
          </a:p>
          <a:p>
            <a:endParaRPr lang="en-US" dirty="0"/>
          </a:p>
        </p:txBody>
      </p:sp>
      <p:sp>
        <p:nvSpPr>
          <p:cNvPr id="9" name="Slide Number Placeholder 8"/>
          <p:cNvSpPr>
            <a:spLocks noGrp="1"/>
          </p:cNvSpPr>
          <p:nvPr>
            <p:ph type="sldNum" sz="quarter" idx="12"/>
          </p:nvPr>
        </p:nvSpPr>
        <p:spPr/>
        <p:txBody>
          <a:bodyPr/>
          <a:lstStyle/>
          <a:p>
            <a:fld id="{87437027-5FF1-486D-B737-A5A608BA98ED}"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IRB Review and Reporting</a:t>
            </a:r>
            <a:endParaRPr lang="en-US" dirty="0"/>
          </a:p>
        </p:txBody>
      </p:sp>
      <p:sp>
        <p:nvSpPr>
          <p:cNvPr id="3" name="Content Placeholder 2"/>
          <p:cNvSpPr>
            <a:spLocks noGrp="1"/>
          </p:cNvSpPr>
          <p:nvPr>
            <p:ph idx="1"/>
          </p:nvPr>
        </p:nvSpPr>
        <p:spPr>
          <a:xfrm>
            <a:off x="457200" y="1600200"/>
            <a:ext cx="8229600" cy="4876800"/>
          </a:xfrm>
        </p:spPr>
        <p:txBody>
          <a:bodyPr>
            <a:normAutofit fontScale="92500"/>
          </a:bodyPr>
          <a:lstStyle/>
          <a:p>
            <a:pPr>
              <a:buNone/>
            </a:pPr>
            <a:r>
              <a:rPr lang="en-US" b="1" u="sng" dirty="0" smtClean="0"/>
              <a:t> </a:t>
            </a:r>
          </a:p>
          <a:p>
            <a:pPr marL="2117725">
              <a:buNone/>
            </a:pPr>
            <a:r>
              <a:rPr lang="en-US" b="1" u="sng" dirty="0" smtClean="0"/>
              <a:t>Considerations </a:t>
            </a:r>
            <a:br>
              <a:rPr lang="en-US" b="1" u="sng" dirty="0" smtClean="0"/>
            </a:br>
            <a:r>
              <a:rPr lang="en-US" b="1" u="sng" dirty="0" smtClean="0"/>
              <a:t>for Review</a:t>
            </a:r>
          </a:p>
          <a:p>
            <a:pPr lvl="1"/>
            <a:endParaRPr lang="en-US" dirty="0" smtClean="0"/>
          </a:p>
          <a:p>
            <a:pPr lvl="1"/>
            <a:r>
              <a:rPr lang="en-US" dirty="0" smtClean="0"/>
              <a:t>Is the study being conducted in compliance with the protocol?</a:t>
            </a:r>
          </a:p>
          <a:p>
            <a:pPr lvl="1"/>
            <a:r>
              <a:rPr lang="en-US" dirty="0" smtClean="0"/>
              <a:t>Is investigator complying with IRB requirements?</a:t>
            </a:r>
          </a:p>
          <a:p>
            <a:pPr lvl="2"/>
            <a:r>
              <a:rPr lang="en-US" dirty="0" smtClean="0"/>
              <a:t>Adverse event reporting</a:t>
            </a:r>
          </a:p>
          <a:p>
            <a:pPr lvl="2"/>
            <a:r>
              <a:rPr lang="en-US" dirty="0" smtClean="0"/>
              <a:t>Status reports</a:t>
            </a:r>
          </a:p>
          <a:p>
            <a:pPr lvl="1"/>
            <a:r>
              <a:rPr lang="en-US" dirty="0" smtClean="0"/>
              <a:t>Randomization procedures and masking</a:t>
            </a:r>
          </a:p>
          <a:p>
            <a:pPr>
              <a:buNone/>
            </a:pPr>
            <a:endParaRPr lang="en-US" b="1" u="sng" dirty="0"/>
          </a:p>
        </p:txBody>
      </p:sp>
      <p:pic>
        <p:nvPicPr>
          <p:cNvPr id="4" name="Picture 3" descr="Review%20number%20magnifying%20glass.jpg"/>
          <p:cNvPicPr>
            <a:picLocks noChangeAspect="1"/>
          </p:cNvPicPr>
          <p:nvPr/>
        </p:nvPicPr>
        <p:blipFill>
          <a:blip r:embed="rId2" cstate="print"/>
          <a:stretch>
            <a:fillRect/>
          </a:stretch>
        </p:blipFill>
        <p:spPr>
          <a:xfrm>
            <a:off x="5715000" y="1600200"/>
            <a:ext cx="2706624" cy="1676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Slide Number Placeholder 5"/>
          <p:cNvSpPr>
            <a:spLocks noGrp="1"/>
          </p:cNvSpPr>
          <p:nvPr>
            <p:ph type="sldNum" sz="quarter" idx="12"/>
          </p:nvPr>
        </p:nvSpPr>
        <p:spPr/>
        <p:txBody>
          <a:bodyPr/>
          <a:lstStyle/>
          <a:p>
            <a:fld id="{87437027-5FF1-486D-B737-A5A608BA98ED}"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Documentation Practices</a:t>
            </a:r>
            <a:endParaRPr lang="en-US" dirty="0"/>
          </a:p>
        </p:txBody>
      </p:sp>
      <p:sp>
        <p:nvSpPr>
          <p:cNvPr id="3" name="Text Placeholder 2"/>
          <p:cNvSpPr>
            <a:spLocks noGrp="1"/>
          </p:cNvSpPr>
          <p:nvPr>
            <p:ph type="body" idx="1"/>
          </p:nvPr>
        </p:nvSpPr>
        <p:spPr/>
        <p:txBody>
          <a:bodyPr/>
          <a:lstStyle/>
          <a:p>
            <a:r>
              <a:rPr lang="en-US" dirty="0" smtClean="0"/>
              <a:t>Sponsor-Related Responsibilities</a:t>
            </a:r>
            <a:endParaRPr lang="en-US" dirty="0"/>
          </a:p>
        </p:txBody>
      </p:sp>
      <p:sp>
        <p:nvSpPr>
          <p:cNvPr id="5" name="Slide Number Placeholder 4"/>
          <p:cNvSpPr>
            <a:spLocks noGrp="1"/>
          </p:cNvSpPr>
          <p:nvPr>
            <p:ph type="sldNum" sz="quarter" idx="12"/>
          </p:nvPr>
        </p:nvSpPr>
        <p:spPr/>
        <p:txBody>
          <a:bodyPr/>
          <a:lstStyle/>
          <a:p>
            <a:fld id="{87437027-5FF1-486D-B737-A5A608BA98ED}"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262GreatResponsibility.jpg"/>
          <p:cNvPicPr>
            <a:picLocks noChangeAspect="1"/>
          </p:cNvPicPr>
          <p:nvPr/>
        </p:nvPicPr>
        <p:blipFill>
          <a:blip r:embed="rId2" cstate="print"/>
          <a:stretch>
            <a:fillRect/>
          </a:stretch>
        </p:blipFill>
        <p:spPr>
          <a:xfrm>
            <a:off x="6477000" y="1752600"/>
            <a:ext cx="2434533" cy="1531784"/>
          </a:xfrm>
          <a:prstGeom prst="rect">
            <a:avLst/>
          </a:prstGeom>
        </p:spPr>
      </p:pic>
      <p:sp>
        <p:nvSpPr>
          <p:cNvPr id="2" name="Title 1"/>
          <p:cNvSpPr>
            <a:spLocks noGrp="1"/>
          </p:cNvSpPr>
          <p:nvPr>
            <p:ph type="title"/>
          </p:nvPr>
        </p:nvSpPr>
        <p:spPr/>
        <p:txBody>
          <a:bodyPr>
            <a:normAutofit fontScale="90000"/>
          </a:bodyPr>
          <a:lstStyle/>
          <a:p>
            <a:r>
              <a:rPr lang="en-US" dirty="0" smtClean="0"/>
              <a:t>Regulatory Reporting Responsibilities of NIDA CTN</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endParaRPr lang="en-US" b="1" u="sng" dirty="0" smtClean="0"/>
          </a:p>
          <a:p>
            <a:r>
              <a:rPr lang="en-US" b="1" u="sng" dirty="0" smtClean="0"/>
              <a:t>Sponsor</a:t>
            </a:r>
            <a:r>
              <a:rPr lang="en-US" dirty="0" smtClean="0"/>
              <a:t> ( 21 CFR 312.3 (b))</a:t>
            </a:r>
          </a:p>
          <a:p>
            <a:pPr lvl="1"/>
            <a:r>
              <a:rPr lang="en-US" dirty="0" smtClean="0"/>
              <a:t>A person who takes responsibility </a:t>
            </a:r>
            <a:br>
              <a:rPr lang="en-US" dirty="0" smtClean="0"/>
            </a:br>
            <a:r>
              <a:rPr lang="en-US" dirty="0" smtClean="0"/>
              <a:t>for and initiates a clinical investigation </a:t>
            </a:r>
          </a:p>
          <a:p>
            <a:pPr>
              <a:spcBef>
                <a:spcPts val="2400"/>
              </a:spcBef>
            </a:pPr>
            <a:r>
              <a:rPr lang="en-US" b="1" u="sng" dirty="0" smtClean="0"/>
              <a:t>Responsibilities</a:t>
            </a:r>
          </a:p>
          <a:p>
            <a:pPr lvl="1"/>
            <a:r>
              <a:rPr lang="en-US" dirty="0" smtClean="0"/>
              <a:t>Ensure proper monitoring of the investigation</a:t>
            </a:r>
          </a:p>
          <a:p>
            <a:pPr lvl="1"/>
            <a:r>
              <a:rPr lang="en-US" dirty="0" smtClean="0"/>
              <a:t>Ensure that the FDA and all participating investigators are promptly informed of significant adverse events</a:t>
            </a:r>
          </a:p>
          <a:p>
            <a:pPr lvl="1"/>
            <a:r>
              <a:rPr lang="en-US" dirty="0" smtClean="0"/>
              <a:t>Select qualified monitors to monitor the study</a:t>
            </a:r>
          </a:p>
          <a:p>
            <a:pPr lvl="1"/>
            <a:r>
              <a:rPr lang="en-US" dirty="0" smtClean="0"/>
              <a:t>Maintain and retain adequate records and reports</a:t>
            </a:r>
          </a:p>
          <a:p>
            <a:pPr lvl="1">
              <a:buNone/>
            </a:pPr>
            <a:endParaRPr lang="en-US" dirty="0" smtClean="0"/>
          </a:p>
          <a:p>
            <a:pPr lvl="1" algn="ctr">
              <a:buNone/>
            </a:pPr>
            <a:r>
              <a:rPr lang="en-US" dirty="0" smtClean="0"/>
              <a:t>“ </a:t>
            </a:r>
            <a:r>
              <a:rPr lang="en-US" b="1" dirty="0" smtClean="0"/>
              <a:t>The sponsor is essentially responsible for all operational aspects of the clinical trials it sponsors.” </a:t>
            </a:r>
          </a:p>
          <a:p>
            <a:endParaRPr lang="en-US" dirty="0"/>
          </a:p>
        </p:txBody>
      </p:sp>
      <p:sp>
        <p:nvSpPr>
          <p:cNvPr id="6" name="Slide Number Placeholder 5"/>
          <p:cNvSpPr>
            <a:spLocks noGrp="1"/>
          </p:cNvSpPr>
          <p:nvPr>
            <p:ph type="sldNum" sz="quarter" idx="12"/>
          </p:nvPr>
        </p:nvSpPr>
        <p:spPr/>
        <p:txBody>
          <a:bodyPr/>
          <a:lstStyle/>
          <a:p>
            <a:fld id="{87437027-5FF1-486D-B737-A5A608BA98ED}"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NIDA CTN Required Regulatory Documents</a:t>
            </a:r>
            <a:endParaRPr lang="en-US" dirty="0"/>
          </a:p>
        </p:txBody>
      </p:sp>
      <p:sp>
        <p:nvSpPr>
          <p:cNvPr id="3" name="Content Placeholder 2"/>
          <p:cNvSpPr>
            <a:spLocks noGrp="1"/>
          </p:cNvSpPr>
          <p:nvPr>
            <p:ph idx="1"/>
          </p:nvPr>
        </p:nvSpPr>
        <p:spPr/>
        <p:txBody>
          <a:bodyPr/>
          <a:lstStyle/>
          <a:p>
            <a:r>
              <a:rPr lang="en-US" dirty="0" smtClean="0"/>
              <a:t>Study Documents</a:t>
            </a:r>
          </a:p>
          <a:p>
            <a:pPr lvl="1"/>
            <a:r>
              <a:rPr lang="en-US" dirty="0" smtClean="0"/>
              <a:t>Protocol</a:t>
            </a:r>
          </a:p>
          <a:p>
            <a:pPr lvl="1"/>
            <a:r>
              <a:rPr lang="en-US" dirty="0" smtClean="0"/>
              <a:t>Informed Consent Template</a:t>
            </a:r>
          </a:p>
          <a:p>
            <a:pPr lvl="1"/>
            <a:r>
              <a:rPr lang="en-US" dirty="0" smtClean="0"/>
              <a:t>Certificate of Confidentiality (</a:t>
            </a:r>
            <a:r>
              <a:rPr lang="en-US" dirty="0" err="1" smtClean="0"/>
              <a:t>CoC</a:t>
            </a:r>
            <a:r>
              <a:rPr lang="en-US" dirty="0" smtClean="0"/>
              <a:t>)</a:t>
            </a:r>
          </a:p>
          <a:p>
            <a:pPr lvl="1"/>
            <a:r>
              <a:rPr lang="en-US" dirty="0" smtClean="0"/>
              <a:t>Package Insert/Investigator Brochure</a:t>
            </a:r>
          </a:p>
          <a:p>
            <a:pPr lvl="1"/>
            <a:r>
              <a:rPr lang="en-US" dirty="0" smtClean="0"/>
              <a:t>Endorsement Forms (fully executed by Lead Node, CCC, DSC, and NIDA CCTN)</a:t>
            </a:r>
            <a:endParaRPr lang="en-US" dirty="0"/>
          </a:p>
        </p:txBody>
      </p:sp>
      <p:sp>
        <p:nvSpPr>
          <p:cNvPr id="5" name="Slide Number Placeholder 4"/>
          <p:cNvSpPr>
            <a:spLocks noGrp="1"/>
          </p:cNvSpPr>
          <p:nvPr>
            <p:ph type="sldNum" sz="quarter" idx="12"/>
          </p:nvPr>
        </p:nvSpPr>
        <p:spPr/>
        <p:txBody>
          <a:bodyPr/>
          <a:lstStyle/>
          <a:p>
            <a:fld id="{87437027-5FF1-486D-B737-A5A608BA98ED}"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a:spcBef>
                <a:spcPts val="2400"/>
              </a:spcBef>
            </a:pPr>
            <a:r>
              <a:rPr lang="en-US" dirty="0" smtClean="0"/>
              <a:t>Identify critical aspects of Institutional Review Board (IRB) oversight and compliance.</a:t>
            </a:r>
          </a:p>
          <a:p>
            <a:pPr>
              <a:spcBef>
                <a:spcPts val="2400"/>
              </a:spcBef>
            </a:pPr>
            <a:r>
              <a:rPr lang="en-US" dirty="0" smtClean="0"/>
              <a:t>Determine appropriate regulatory documentation practices.</a:t>
            </a:r>
          </a:p>
          <a:p>
            <a:pPr>
              <a:spcBef>
                <a:spcPts val="2400"/>
              </a:spcBef>
            </a:pPr>
            <a:r>
              <a:rPr lang="en-US" dirty="0" smtClean="0"/>
              <a:t>Explain roles and responsibilities involved in reporting progress to regulatory bodies.</a:t>
            </a:r>
          </a:p>
        </p:txBody>
      </p:sp>
      <p:sp>
        <p:nvSpPr>
          <p:cNvPr id="5" name="Slide Number Placeholder 4"/>
          <p:cNvSpPr>
            <a:spLocks noGrp="1"/>
          </p:cNvSpPr>
          <p:nvPr>
            <p:ph type="sldNum" sz="quarter" idx="12"/>
          </p:nvPr>
        </p:nvSpPr>
        <p:spPr/>
        <p:txBody>
          <a:bodyPr/>
          <a:lstStyle/>
          <a:p>
            <a:fld id="{87437027-5FF1-486D-B737-A5A608BA98ED}"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NIDA CTN Required Regulatory Documents</a:t>
            </a:r>
            <a:endParaRPr lang="en-US" dirty="0"/>
          </a:p>
        </p:txBody>
      </p:sp>
      <p:sp>
        <p:nvSpPr>
          <p:cNvPr id="3" name="Content Placeholder 2"/>
          <p:cNvSpPr>
            <a:spLocks noGrp="1"/>
          </p:cNvSpPr>
          <p:nvPr>
            <p:ph idx="1"/>
          </p:nvPr>
        </p:nvSpPr>
        <p:spPr/>
        <p:txBody>
          <a:bodyPr/>
          <a:lstStyle/>
          <a:p>
            <a:r>
              <a:rPr lang="en-US" dirty="0" smtClean="0"/>
              <a:t>Central or Local Laboratories that are clinical in nature</a:t>
            </a:r>
          </a:p>
          <a:p>
            <a:pPr lvl="1"/>
            <a:r>
              <a:rPr lang="en-US" dirty="0" smtClean="0"/>
              <a:t>CAP Certificate</a:t>
            </a:r>
          </a:p>
          <a:p>
            <a:pPr lvl="1"/>
            <a:r>
              <a:rPr lang="en-US" dirty="0" smtClean="0"/>
              <a:t>CLIA Certificate</a:t>
            </a:r>
          </a:p>
          <a:p>
            <a:pPr lvl="1"/>
            <a:r>
              <a:rPr lang="en-US" dirty="0" smtClean="0"/>
              <a:t>Lab Reference Ranges</a:t>
            </a:r>
            <a:endParaRPr lang="en-US" dirty="0"/>
          </a:p>
        </p:txBody>
      </p:sp>
      <p:sp>
        <p:nvSpPr>
          <p:cNvPr id="5" name="Slide Number Placeholder 4"/>
          <p:cNvSpPr>
            <a:spLocks noGrp="1"/>
          </p:cNvSpPr>
          <p:nvPr>
            <p:ph type="sldNum" sz="quarter" idx="12"/>
          </p:nvPr>
        </p:nvSpPr>
        <p:spPr/>
        <p:txBody>
          <a:bodyPr/>
          <a:lstStyle/>
          <a:p>
            <a:fld id="{87437027-5FF1-486D-B737-A5A608BA98ED}"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NIDA CTN Required Regulatory Documents</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Site Documents</a:t>
            </a:r>
          </a:p>
          <a:p>
            <a:pPr lvl="1"/>
            <a:r>
              <a:rPr lang="en-US" dirty="0" smtClean="0"/>
              <a:t>Drug Enforcement Administration (DEA)  Registration – Institution and Individual</a:t>
            </a:r>
          </a:p>
          <a:p>
            <a:pPr lvl="1"/>
            <a:r>
              <a:rPr lang="en-US" dirty="0" err="1" smtClean="0"/>
              <a:t>Federalwide</a:t>
            </a:r>
            <a:r>
              <a:rPr lang="en-US" dirty="0" smtClean="0"/>
              <a:t> Assurance (FWA) number</a:t>
            </a:r>
          </a:p>
          <a:p>
            <a:pPr lvl="1"/>
            <a:r>
              <a:rPr lang="en-US" dirty="0" smtClean="0"/>
              <a:t>IRB Approvals (Consents and Protocol)</a:t>
            </a:r>
          </a:p>
          <a:p>
            <a:pPr lvl="1"/>
            <a:r>
              <a:rPr lang="en-US" dirty="0" smtClean="0"/>
              <a:t>IRB Roster</a:t>
            </a:r>
          </a:p>
          <a:p>
            <a:pPr lvl="1"/>
            <a:r>
              <a:rPr lang="en-US" dirty="0" smtClean="0"/>
              <a:t>OHRP Approval for Special Populations</a:t>
            </a:r>
          </a:p>
          <a:p>
            <a:pPr lvl="1"/>
            <a:r>
              <a:rPr lang="en-US" dirty="0" smtClean="0"/>
              <a:t>Protocol Signature Page (signed by PIs and Sub-Is)</a:t>
            </a:r>
          </a:p>
          <a:p>
            <a:pPr lvl="1"/>
            <a:r>
              <a:rPr lang="en-US" dirty="0" smtClean="0"/>
              <a:t>Site Staff Signature &amp; Delegation Logs</a:t>
            </a:r>
          </a:p>
        </p:txBody>
      </p:sp>
      <p:sp>
        <p:nvSpPr>
          <p:cNvPr id="5" name="Slide Number Placeholder 4"/>
          <p:cNvSpPr>
            <a:spLocks noGrp="1"/>
          </p:cNvSpPr>
          <p:nvPr>
            <p:ph type="sldNum" sz="quarter" idx="12"/>
          </p:nvPr>
        </p:nvSpPr>
        <p:spPr/>
        <p:txBody>
          <a:bodyPr/>
          <a:lstStyle/>
          <a:p>
            <a:fld id="{87437027-5FF1-486D-B737-A5A608BA98ED}"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NIDA CTN Required Regulatory Documents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Site Staff Documents</a:t>
            </a:r>
          </a:p>
          <a:p>
            <a:pPr lvl="1"/>
            <a:r>
              <a:rPr lang="en-US" dirty="0" smtClean="0"/>
              <a:t>Curriculum Vitae (CV) for Investigators</a:t>
            </a:r>
          </a:p>
          <a:p>
            <a:pPr lvl="1"/>
            <a:r>
              <a:rPr lang="en-US" dirty="0" smtClean="0"/>
              <a:t>Financial Disclosure Certification (IND studies)</a:t>
            </a:r>
          </a:p>
          <a:p>
            <a:pPr lvl="1"/>
            <a:r>
              <a:rPr lang="en-US" dirty="0" smtClean="0"/>
              <a:t>Financial Disclosure Tracking Form (non-IND studies)</a:t>
            </a:r>
          </a:p>
          <a:p>
            <a:pPr lvl="1"/>
            <a:r>
              <a:rPr lang="en-US" dirty="0" smtClean="0"/>
              <a:t>Form FDA 1572 (IND studies)</a:t>
            </a:r>
          </a:p>
          <a:p>
            <a:pPr lvl="1"/>
            <a:r>
              <a:rPr lang="en-US" dirty="0" smtClean="0"/>
              <a:t>Investigator Agreement (IA for non-IND studies)</a:t>
            </a:r>
          </a:p>
          <a:p>
            <a:pPr lvl="1"/>
            <a:r>
              <a:rPr lang="en-US" dirty="0" smtClean="0"/>
              <a:t>Evidence of GCP Training</a:t>
            </a:r>
          </a:p>
          <a:p>
            <a:pPr lvl="1"/>
            <a:r>
              <a:rPr lang="en-US" dirty="0" smtClean="0"/>
              <a:t>Evidence of HSP Training</a:t>
            </a:r>
          </a:p>
          <a:p>
            <a:pPr lvl="1"/>
            <a:r>
              <a:rPr lang="en-US" dirty="0" smtClean="0"/>
              <a:t>DEA Registration for Practitioners</a:t>
            </a:r>
          </a:p>
          <a:p>
            <a:pPr lvl="1"/>
            <a:r>
              <a:rPr lang="en-US" dirty="0" smtClean="0"/>
              <a:t>License/State Issued</a:t>
            </a:r>
          </a:p>
          <a:p>
            <a:pPr lvl="1"/>
            <a:r>
              <a:rPr lang="en-US" dirty="0" smtClean="0"/>
              <a:t>Training Documentation Form</a:t>
            </a:r>
          </a:p>
        </p:txBody>
      </p:sp>
      <p:sp>
        <p:nvSpPr>
          <p:cNvPr id="5" name="Slide Number Placeholder 4"/>
          <p:cNvSpPr>
            <a:spLocks noGrp="1"/>
          </p:cNvSpPr>
          <p:nvPr>
            <p:ph type="sldNum" sz="quarter" idx="12"/>
          </p:nvPr>
        </p:nvSpPr>
        <p:spPr/>
        <p:txBody>
          <a:bodyPr/>
          <a:lstStyle/>
          <a:p>
            <a:fld id="{87437027-5FF1-486D-B737-A5A608BA98ED}"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NIDA CTN Policies and </a:t>
            </a:r>
            <a:br>
              <a:rPr lang="en-US" dirty="0" smtClean="0"/>
            </a:br>
            <a:r>
              <a:rPr lang="en-US" dirty="0" smtClean="0"/>
              <a:t>Procedures – IRB Reporting</a:t>
            </a:r>
            <a:endParaRPr lang="en-US" dirty="0"/>
          </a:p>
        </p:txBody>
      </p:sp>
      <p:sp>
        <p:nvSpPr>
          <p:cNvPr id="3" name="Content Placeholder 2"/>
          <p:cNvSpPr>
            <a:spLocks noGrp="1"/>
          </p:cNvSpPr>
          <p:nvPr>
            <p:ph idx="1"/>
          </p:nvPr>
        </p:nvSpPr>
        <p:spPr/>
        <p:txBody>
          <a:bodyPr/>
          <a:lstStyle/>
          <a:p>
            <a:r>
              <a:rPr lang="en-US" b="1" dirty="0" smtClean="0"/>
              <a:t>All sites must obtain approval from the appropriate IRB(s) prior to study start. </a:t>
            </a:r>
          </a:p>
          <a:p>
            <a:pPr lvl="1">
              <a:spcBef>
                <a:spcPts val="2400"/>
              </a:spcBef>
            </a:pPr>
            <a:r>
              <a:rPr lang="en-US" dirty="0" smtClean="0"/>
              <a:t>The IRB must review and approve the following:</a:t>
            </a:r>
          </a:p>
          <a:p>
            <a:pPr lvl="2">
              <a:spcBef>
                <a:spcPts val="1800"/>
              </a:spcBef>
            </a:pPr>
            <a:r>
              <a:rPr lang="en-US" dirty="0" smtClean="0"/>
              <a:t>Protocol</a:t>
            </a:r>
          </a:p>
          <a:p>
            <a:pPr lvl="2"/>
            <a:r>
              <a:rPr lang="en-US" dirty="0" smtClean="0"/>
              <a:t>Informed Consent </a:t>
            </a:r>
          </a:p>
          <a:p>
            <a:pPr lvl="2"/>
            <a:r>
              <a:rPr lang="en-US" dirty="0" smtClean="0"/>
              <a:t>Recruitment materials</a:t>
            </a:r>
          </a:p>
          <a:p>
            <a:pPr lvl="2"/>
            <a:r>
              <a:rPr lang="en-US" dirty="0" smtClean="0"/>
              <a:t>Other necessary documents </a:t>
            </a:r>
            <a:endParaRPr lang="en-US" dirty="0"/>
          </a:p>
        </p:txBody>
      </p:sp>
      <p:pic>
        <p:nvPicPr>
          <p:cNvPr id="4" name="Picture 3" descr="Approval.jpg"/>
          <p:cNvPicPr>
            <a:picLocks noChangeAspect="1"/>
          </p:cNvPicPr>
          <p:nvPr/>
        </p:nvPicPr>
        <p:blipFill>
          <a:blip r:embed="rId2" cstate="print"/>
          <a:stretch>
            <a:fillRect/>
          </a:stretch>
        </p:blipFill>
        <p:spPr>
          <a:xfrm>
            <a:off x="6019800" y="3886200"/>
            <a:ext cx="2743200" cy="2133600"/>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87437027-5FF1-486D-B737-A5A608BA98ED}"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NIDA CTN Policies and Procedures – </a:t>
            </a:r>
            <a:r>
              <a:rPr lang="en-US" sz="3900" dirty="0" smtClean="0"/>
              <a:t>Requirements for Lead Investigators</a:t>
            </a:r>
            <a:endParaRPr lang="en-US" sz="3900" dirty="0"/>
          </a:p>
        </p:txBody>
      </p:sp>
      <p:sp>
        <p:nvSpPr>
          <p:cNvPr id="3" name="Content Placeholder 2"/>
          <p:cNvSpPr>
            <a:spLocks noGrp="1"/>
          </p:cNvSpPr>
          <p:nvPr>
            <p:ph idx="1"/>
          </p:nvPr>
        </p:nvSpPr>
        <p:spPr>
          <a:xfrm>
            <a:off x="457200" y="1905000"/>
            <a:ext cx="8229600" cy="4525963"/>
          </a:xfrm>
        </p:spPr>
        <p:txBody>
          <a:bodyPr>
            <a:normAutofit/>
          </a:bodyPr>
          <a:lstStyle/>
          <a:p>
            <a:r>
              <a:rPr lang="en-US" dirty="0" smtClean="0"/>
              <a:t>Lead Investigator Responsibilities</a:t>
            </a:r>
          </a:p>
          <a:p>
            <a:pPr lvl="1">
              <a:spcBef>
                <a:spcPts val="2400"/>
              </a:spcBef>
            </a:pPr>
            <a:r>
              <a:rPr lang="en-US" dirty="0" smtClean="0"/>
              <a:t>Follow and comply with all applicable protections for human subjects and clinical research regulations (local, state, and federal) </a:t>
            </a:r>
          </a:p>
          <a:p>
            <a:pPr lvl="1">
              <a:spcBef>
                <a:spcPts val="2400"/>
              </a:spcBef>
            </a:pPr>
            <a:r>
              <a:rPr lang="en-US" dirty="0" smtClean="0"/>
              <a:t>Obtain IRB approval for their respective protocol and maintain it throughout the conduct of the clinical trial</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87437027-5FF1-486D-B737-A5A608BA98ED}"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NIDA CTN Policies and Procedures – </a:t>
            </a:r>
            <a:r>
              <a:rPr lang="en-US" sz="3900" dirty="0" smtClean="0"/>
              <a:t>General Regulatory Requirements</a:t>
            </a:r>
            <a:endParaRPr lang="en-US" sz="3900" dirty="0"/>
          </a:p>
        </p:txBody>
      </p:sp>
      <p:sp>
        <p:nvSpPr>
          <p:cNvPr id="3" name="Content Placeholder 2"/>
          <p:cNvSpPr>
            <a:spLocks noGrp="1"/>
          </p:cNvSpPr>
          <p:nvPr>
            <p:ph idx="1"/>
          </p:nvPr>
        </p:nvSpPr>
        <p:spPr/>
        <p:txBody>
          <a:bodyPr>
            <a:normAutofit fontScale="92500" lnSpcReduction="10000"/>
          </a:bodyPr>
          <a:lstStyle/>
          <a:p>
            <a:r>
              <a:rPr lang="en-US" dirty="0" smtClean="0"/>
              <a:t>Maintain regulatory documents</a:t>
            </a:r>
          </a:p>
          <a:p>
            <a:pPr lvl="1"/>
            <a:r>
              <a:rPr lang="en-US" dirty="0" smtClean="0"/>
              <a:t>Copies of these documents should be provided to the sponsor by submission to the CCC via upload into the CCC Regulatory Tracking System (RTS) </a:t>
            </a:r>
          </a:p>
          <a:p>
            <a:pPr>
              <a:spcBef>
                <a:spcPts val="2400"/>
              </a:spcBef>
            </a:pPr>
            <a:r>
              <a:rPr lang="en-US" dirty="0" smtClean="0"/>
              <a:t>Each NIDA CTN CTP should be aware of their regulatory responsibilities </a:t>
            </a:r>
          </a:p>
          <a:p>
            <a:pPr>
              <a:spcBef>
                <a:spcPts val="2400"/>
              </a:spcBef>
            </a:pPr>
            <a:r>
              <a:rPr lang="en-US" dirty="0" smtClean="0"/>
              <a:t>Each research site obtains a </a:t>
            </a:r>
            <a:r>
              <a:rPr lang="en-US" dirty="0" err="1" smtClean="0"/>
              <a:t>Federalwide</a:t>
            </a:r>
            <a:r>
              <a:rPr lang="en-US" dirty="0" smtClean="0"/>
              <a:t> Assurance (FWA) from OHRP prior to enrollment of study participants at that site </a:t>
            </a:r>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87437027-5FF1-486D-B737-A5A608BA98ED}"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D-Slide-Man-Documentation-l.jpg"/>
          <p:cNvPicPr>
            <a:picLocks noChangeAspect="1"/>
          </p:cNvPicPr>
          <p:nvPr/>
        </p:nvPicPr>
        <p:blipFill>
          <a:blip r:embed="rId2" cstate="print"/>
          <a:srcRect t="11290"/>
          <a:stretch>
            <a:fillRect/>
          </a:stretch>
        </p:blipFill>
        <p:spPr>
          <a:xfrm>
            <a:off x="2667000" y="2971800"/>
            <a:ext cx="3581400" cy="1600200"/>
          </a:xfrm>
          <a:prstGeom prst="rect">
            <a:avLst/>
          </a:prstGeom>
          <a:ln>
            <a:noFill/>
          </a:ln>
          <a:effectLst>
            <a:softEdge rad="112500"/>
          </a:effectLst>
        </p:spPr>
      </p:pic>
      <p:sp>
        <p:nvSpPr>
          <p:cNvPr id="5" name="Content Placeholder 4"/>
          <p:cNvSpPr>
            <a:spLocks noGrp="1"/>
          </p:cNvSpPr>
          <p:nvPr>
            <p:ph idx="1"/>
          </p:nvPr>
        </p:nvSpPr>
        <p:spPr>
          <a:xfrm>
            <a:off x="457200" y="1600200"/>
            <a:ext cx="8229600" cy="4953000"/>
          </a:xfrm>
        </p:spPr>
        <p:txBody>
          <a:bodyPr>
            <a:normAutofit lnSpcReduction="10000"/>
          </a:bodyPr>
          <a:lstStyle/>
          <a:p>
            <a:pPr>
              <a:spcBef>
                <a:spcPts val="2400"/>
              </a:spcBef>
            </a:pPr>
            <a:r>
              <a:rPr lang="en-US" dirty="0" smtClean="0"/>
              <a:t>Lead Node</a:t>
            </a:r>
          </a:p>
          <a:p>
            <a:pPr lvl="1"/>
            <a:r>
              <a:rPr lang="en-US" dirty="0" smtClean="0"/>
              <a:t>Special requirements for leading a multi-site trial</a:t>
            </a:r>
          </a:p>
          <a:p>
            <a:pPr lvl="1"/>
            <a:endParaRPr lang="en-US" dirty="0" smtClean="0"/>
          </a:p>
          <a:p>
            <a:endParaRPr lang="en-US" dirty="0" smtClean="0"/>
          </a:p>
          <a:p>
            <a:r>
              <a:rPr lang="en-US" dirty="0" smtClean="0"/>
              <a:t>Local Site</a:t>
            </a:r>
          </a:p>
          <a:p>
            <a:pPr lvl="1"/>
            <a:r>
              <a:rPr lang="en-US" dirty="0" smtClean="0"/>
              <a:t>Will regulatory binder be electronic or paper?</a:t>
            </a:r>
          </a:p>
          <a:p>
            <a:pPr lvl="1"/>
            <a:r>
              <a:rPr lang="en-US" dirty="0" smtClean="0"/>
              <a:t>Will node or site staff be responsible for updates?</a:t>
            </a:r>
          </a:p>
          <a:p>
            <a:pPr lvl="1"/>
            <a:r>
              <a:rPr lang="en-US" dirty="0" smtClean="0"/>
              <a:t>Who will submit documents to the RTS?</a:t>
            </a:r>
          </a:p>
          <a:p>
            <a:pPr lvl="1"/>
            <a:endParaRPr lang="en-US" dirty="0"/>
          </a:p>
        </p:txBody>
      </p:sp>
      <p:sp>
        <p:nvSpPr>
          <p:cNvPr id="4" name="Title 3"/>
          <p:cNvSpPr>
            <a:spLocks noGrp="1"/>
          </p:cNvSpPr>
          <p:nvPr>
            <p:ph type="title"/>
          </p:nvPr>
        </p:nvSpPr>
        <p:spPr/>
        <p:txBody>
          <a:bodyPr>
            <a:normAutofit fontScale="90000"/>
          </a:bodyPr>
          <a:lstStyle/>
          <a:p>
            <a:r>
              <a:rPr lang="en-US" dirty="0" smtClean="0"/>
              <a:t>Regulatory Documentation Practices – </a:t>
            </a:r>
            <a:r>
              <a:rPr lang="en-US" sz="3900" dirty="0" smtClean="0"/>
              <a:t>Lead Node &amp; Local Site</a:t>
            </a:r>
            <a:endParaRPr lang="en-US" sz="3900" dirty="0"/>
          </a:p>
        </p:txBody>
      </p:sp>
      <p:sp>
        <p:nvSpPr>
          <p:cNvPr id="8" name="Slide Number Placeholder 7"/>
          <p:cNvSpPr>
            <a:spLocks noGrp="1"/>
          </p:cNvSpPr>
          <p:nvPr>
            <p:ph type="sldNum" sz="quarter" idx="12"/>
          </p:nvPr>
        </p:nvSpPr>
        <p:spPr/>
        <p:txBody>
          <a:bodyPr/>
          <a:lstStyle/>
          <a:p>
            <a:fld id="{87437027-5FF1-486D-B737-A5A608BA98ED}"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Reference Tool – </a:t>
            </a:r>
            <a:br>
              <a:rPr lang="en-US" dirty="0" smtClean="0"/>
            </a:br>
            <a:r>
              <a:rPr lang="en-US" dirty="0" smtClean="0"/>
              <a:t>Regulatory Binder Checklist</a:t>
            </a:r>
            <a:endParaRPr lang="en-US" dirty="0"/>
          </a:p>
        </p:txBody>
      </p:sp>
      <p:graphicFrame>
        <p:nvGraphicFramePr>
          <p:cNvPr id="10" name="Content Placeholder 9"/>
          <p:cNvGraphicFramePr>
            <a:graphicFrameLocks noGrp="1"/>
          </p:cNvGraphicFramePr>
          <p:nvPr>
            <p:ph idx="1"/>
          </p:nvPr>
        </p:nvGraphicFramePr>
        <p:xfrm>
          <a:off x="838201" y="1555379"/>
          <a:ext cx="7620000" cy="5264082"/>
        </p:xfrm>
        <a:graphic>
          <a:graphicData uri="http://schemas.openxmlformats.org/drawingml/2006/table">
            <a:tbl>
              <a:tblPr/>
              <a:tblGrid>
                <a:gridCol w="511099"/>
                <a:gridCol w="3236950"/>
                <a:gridCol w="573048"/>
                <a:gridCol w="3298903"/>
              </a:tblGrid>
              <a:tr h="186038">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1.0</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b="1">
                          <a:latin typeface="Arial" pitchFamily="34" charset="0"/>
                          <a:ea typeface="Calibri"/>
                          <a:cs typeface="Arial" pitchFamily="34" charset="0"/>
                        </a:rPr>
                        <a:t>Table of Contents</a:t>
                      </a:r>
                      <a:r>
                        <a:rPr lang="en-US" sz="110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6.0</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b="1">
                          <a:latin typeface="Arial" pitchFamily="34" charset="0"/>
                          <a:ea typeface="Calibri"/>
                          <a:cs typeface="Arial" pitchFamily="34" charset="0"/>
                        </a:rPr>
                        <a:t>Informed Consent Documents</a:t>
                      </a:r>
                      <a:r>
                        <a:rPr lang="en-US" sz="1100">
                          <a:latin typeface="Arial" pitchFamily="34" charset="0"/>
                          <a:ea typeface="Calibri"/>
                          <a:cs typeface="Arial" pitchFamily="34" charset="0"/>
                        </a:rPr>
                        <a:t> </a:t>
                      </a:r>
                    </a:p>
                  </a:txBody>
                  <a:tcPr marL="23978" marR="23978" marT="2180" marB="0" anchor="ctr">
                    <a:lnL>
                      <a:noFill/>
                    </a:lnL>
                    <a:lnR>
                      <a:noFill/>
                    </a:lnR>
                    <a:lnT>
                      <a:noFill/>
                    </a:lnT>
                    <a:lnB>
                      <a:noFill/>
                    </a:lnB>
                  </a:tcPr>
                </a:tc>
              </a:tr>
              <a:tr h="186038">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2.0</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b="1">
                          <a:latin typeface="Arial" pitchFamily="34" charset="0"/>
                          <a:ea typeface="Calibri"/>
                          <a:cs typeface="Arial" pitchFamily="34" charset="0"/>
                        </a:rPr>
                        <a:t>Protocol</a:t>
                      </a:r>
                      <a:r>
                        <a:rPr lang="en-US" sz="110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 </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6.1 Current Informed Consent </a:t>
                      </a:r>
                    </a:p>
                  </a:txBody>
                  <a:tcPr marL="23978" marR="23978" marT="2180" marB="0" anchor="ctr">
                    <a:lnL>
                      <a:noFill/>
                    </a:lnL>
                    <a:lnR>
                      <a:noFill/>
                    </a:lnR>
                    <a:lnT>
                      <a:noFill/>
                    </a:lnT>
                    <a:lnB>
                      <a:noFill/>
                    </a:lnB>
                  </a:tcPr>
                </a:tc>
              </a:tr>
              <a:tr h="191820">
                <a:tc>
                  <a:txBody>
                    <a:bodyPr/>
                    <a:lstStyle/>
                    <a:p>
                      <a:pPr algn="r">
                        <a:lnSpc>
                          <a:spcPct val="115000"/>
                        </a:lnSpc>
                      </a:pPr>
                      <a:endParaRPr lang="en-US" sz="1100" dirty="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2.1 Current IRB Approved Protocol </a:t>
                      </a: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 </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6.2 Current Other PPT Agreements </a:t>
                      </a:r>
                    </a:p>
                  </a:txBody>
                  <a:tcPr marL="23978" marR="23978" marT="2180" marB="0" anchor="ctr">
                    <a:lnL>
                      <a:noFill/>
                    </a:lnL>
                    <a:lnR>
                      <a:noFill/>
                    </a:lnR>
                    <a:lnT>
                      <a:noFill/>
                    </a:lnT>
                    <a:lnB>
                      <a:noFill/>
                    </a:lnB>
                  </a:tcPr>
                </a:tc>
              </a:tr>
              <a:tr h="191820">
                <a:tc>
                  <a:txBody>
                    <a:bodyPr/>
                    <a:lstStyle/>
                    <a:p>
                      <a:pPr algn="r">
                        <a:lnSpc>
                          <a:spcPct val="115000"/>
                        </a:lnSpc>
                      </a:pPr>
                      <a:endParaRPr lang="en-US" sz="1100" dirty="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2.2 Current Protocol Sig. Page </a:t>
                      </a: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 </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6.3 Obsolete Informed Consents </a:t>
                      </a:r>
                    </a:p>
                  </a:txBody>
                  <a:tcPr marL="23978" marR="23978" marT="2180" marB="0" anchor="ctr">
                    <a:lnL>
                      <a:noFill/>
                    </a:lnL>
                    <a:lnR>
                      <a:noFill/>
                    </a:lnR>
                    <a:lnT>
                      <a:noFill/>
                    </a:lnT>
                    <a:lnB>
                      <a:noFill/>
                    </a:lnB>
                  </a:tcPr>
                </a:tc>
              </a:tr>
              <a:tr h="191820">
                <a:tc>
                  <a:txBody>
                    <a:bodyPr/>
                    <a:lstStyle/>
                    <a:p>
                      <a:pPr algn="r">
                        <a:lnSpc>
                          <a:spcPct val="115000"/>
                        </a:lnSpc>
                      </a:pPr>
                      <a:endParaRPr lang="en-US" sz="1100" dirty="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2.3 Obsolete IRB Approved Protocols </a:t>
                      </a: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 </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6.4 Obsolete Other Agreements </a:t>
                      </a:r>
                    </a:p>
                  </a:txBody>
                  <a:tcPr marL="23978" marR="23978" marT="2180" marB="0" anchor="ctr">
                    <a:lnL>
                      <a:noFill/>
                    </a:lnL>
                    <a:lnR>
                      <a:noFill/>
                    </a:lnR>
                    <a:lnT>
                      <a:noFill/>
                    </a:lnT>
                    <a:lnB>
                      <a:noFill/>
                    </a:lnB>
                  </a:tcPr>
                </a:tc>
              </a:tr>
              <a:tr h="191820">
                <a:tc>
                  <a:txBody>
                    <a:bodyPr/>
                    <a:lstStyle/>
                    <a:p>
                      <a:pPr algn="r">
                        <a:lnSpc>
                          <a:spcPct val="115000"/>
                        </a:lnSpc>
                      </a:pPr>
                      <a:endParaRPr lang="en-US" sz="1100" dirty="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2.4 Obsolete Protocol Sig. Pages </a:t>
                      </a: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 </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6.5 Informed Consent Change Logs </a:t>
                      </a:r>
                    </a:p>
                  </a:txBody>
                  <a:tcPr marL="23978" marR="23978" marT="2180" marB="0" anchor="ctr">
                    <a:lnL>
                      <a:noFill/>
                    </a:lnL>
                    <a:lnR>
                      <a:noFill/>
                    </a:lnR>
                    <a:lnT>
                      <a:noFill/>
                    </a:lnT>
                    <a:lnB>
                      <a:noFill/>
                    </a:lnB>
                  </a:tcPr>
                </a:tc>
              </a:tr>
              <a:tr h="191820">
                <a:tc>
                  <a:txBody>
                    <a:bodyPr/>
                    <a:lstStyle/>
                    <a:p>
                      <a:pPr algn="r">
                        <a:lnSpc>
                          <a:spcPct val="115000"/>
                        </a:lnSpc>
                      </a:pPr>
                      <a:endParaRPr lang="en-US" sz="1100" dirty="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2.5 Protocol Change Log </a:t>
                      </a: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7.0</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b="1">
                          <a:latin typeface="Arial" pitchFamily="34" charset="0"/>
                          <a:ea typeface="Calibri"/>
                          <a:cs typeface="Arial" pitchFamily="34" charset="0"/>
                        </a:rPr>
                        <a:t>Sponsor/Inv Authority Agreements</a:t>
                      </a:r>
                      <a:r>
                        <a:rPr lang="en-US" sz="1100">
                          <a:latin typeface="Arial" pitchFamily="34" charset="0"/>
                          <a:ea typeface="Calibri"/>
                          <a:cs typeface="Arial" pitchFamily="34" charset="0"/>
                        </a:rPr>
                        <a:t> </a:t>
                      </a:r>
                    </a:p>
                  </a:txBody>
                  <a:tcPr marL="23978" marR="23978" marT="2180" marB="0" anchor="ctr">
                    <a:lnL>
                      <a:noFill/>
                    </a:lnL>
                    <a:lnR>
                      <a:noFill/>
                    </a:lnR>
                    <a:lnT>
                      <a:noFill/>
                    </a:lnT>
                    <a:lnB>
                      <a:noFill/>
                    </a:lnB>
                  </a:tcPr>
                </a:tc>
              </a:tr>
              <a:tr h="186038">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3.0</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b="1">
                          <a:latin typeface="Arial" pitchFamily="34" charset="0"/>
                          <a:ea typeface="Calibri"/>
                          <a:cs typeface="Arial" pitchFamily="34" charset="0"/>
                        </a:rPr>
                        <a:t>Pharmacotherapy</a:t>
                      </a:r>
                      <a:r>
                        <a:rPr lang="en-US" sz="110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 </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7.1 Form 1572/IA </a:t>
                      </a:r>
                    </a:p>
                  </a:txBody>
                  <a:tcPr marL="23978" marR="23978" marT="2180" marB="0" anchor="ctr">
                    <a:lnL>
                      <a:noFill/>
                    </a:lnL>
                    <a:lnR>
                      <a:noFill/>
                    </a:lnR>
                    <a:lnT>
                      <a:noFill/>
                    </a:lnT>
                    <a:lnB>
                      <a:noFill/>
                    </a:lnB>
                  </a:tcPr>
                </a:tc>
              </a:tr>
              <a:tr h="191820">
                <a:tc>
                  <a:txBody>
                    <a:bodyPr/>
                    <a:lstStyle/>
                    <a:p>
                      <a:pPr algn="r">
                        <a:lnSpc>
                          <a:spcPct val="115000"/>
                        </a:lnSpc>
                      </a:pPr>
                      <a:endParaRPr lang="en-US" sz="1100" dirty="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3.1 DEA Registrations </a:t>
                      </a: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 </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7.2 Certificates of Confidentiality </a:t>
                      </a:r>
                    </a:p>
                  </a:txBody>
                  <a:tcPr marL="23978" marR="23978" marT="2180" marB="0" anchor="ctr">
                    <a:lnL>
                      <a:noFill/>
                    </a:lnL>
                    <a:lnR>
                      <a:noFill/>
                    </a:lnR>
                    <a:lnT>
                      <a:noFill/>
                    </a:lnT>
                    <a:lnB>
                      <a:noFill/>
                    </a:lnB>
                  </a:tcPr>
                </a:tc>
              </a:tr>
              <a:tr h="191820">
                <a:tc>
                  <a:txBody>
                    <a:bodyPr/>
                    <a:lstStyle/>
                    <a:p>
                      <a:pPr algn="r">
                        <a:lnSpc>
                          <a:spcPct val="115000"/>
                        </a:lnSpc>
                      </a:pPr>
                      <a:endParaRPr lang="en-US" sz="110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3.2 Package Insert (PI)/Inv. Brochure </a:t>
                      </a: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 </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dirty="0">
                          <a:latin typeface="Arial" pitchFamily="34" charset="0"/>
                          <a:ea typeface="Calibri"/>
                          <a:cs typeface="Arial" pitchFamily="34" charset="0"/>
                        </a:rPr>
                        <a:t>7.3 Other Regulatory Approvals </a:t>
                      </a:r>
                    </a:p>
                  </a:txBody>
                  <a:tcPr marL="23978" marR="23978" marT="2180" marB="0" anchor="ctr">
                    <a:lnL>
                      <a:noFill/>
                    </a:lnL>
                    <a:lnR>
                      <a:noFill/>
                    </a:lnR>
                    <a:lnT>
                      <a:noFill/>
                    </a:lnT>
                    <a:lnB>
                      <a:noFill/>
                    </a:lnB>
                  </a:tcPr>
                </a:tc>
              </a:tr>
              <a:tr h="191820">
                <a:tc>
                  <a:txBody>
                    <a:bodyPr/>
                    <a:lstStyle/>
                    <a:p>
                      <a:pPr algn="r">
                        <a:lnSpc>
                          <a:spcPct val="115000"/>
                        </a:lnSpc>
                      </a:pPr>
                      <a:endParaRPr lang="en-US" sz="1100" dirty="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3.3 PI/Inv Brochure Amendments </a:t>
                      </a: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8.0</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b="1">
                          <a:latin typeface="Arial" pitchFamily="34" charset="0"/>
                          <a:ea typeface="Calibri"/>
                          <a:cs typeface="Arial" pitchFamily="34" charset="0"/>
                        </a:rPr>
                        <a:t>Institutional Review Board (IRB)</a:t>
                      </a:r>
                      <a:r>
                        <a:rPr lang="en-US" sz="1100">
                          <a:latin typeface="Arial" pitchFamily="34" charset="0"/>
                          <a:ea typeface="Calibri"/>
                          <a:cs typeface="Arial" pitchFamily="34" charset="0"/>
                        </a:rPr>
                        <a:t> </a:t>
                      </a:r>
                    </a:p>
                  </a:txBody>
                  <a:tcPr marL="23978" marR="23978" marT="2180" marB="0" anchor="ctr">
                    <a:lnL>
                      <a:noFill/>
                    </a:lnL>
                    <a:lnR>
                      <a:noFill/>
                    </a:lnR>
                    <a:lnT>
                      <a:noFill/>
                    </a:lnT>
                    <a:lnB>
                      <a:noFill/>
                    </a:lnB>
                  </a:tcPr>
                </a:tc>
              </a:tr>
              <a:tr h="191820">
                <a:tc>
                  <a:txBody>
                    <a:bodyPr/>
                    <a:lstStyle/>
                    <a:p>
                      <a:pPr algn="r">
                        <a:lnSpc>
                          <a:spcPct val="115000"/>
                        </a:lnSpc>
                      </a:pPr>
                      <a:endParaRPr lang="en-US" sz="1100" dirty="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3.4 Study Drug Accountability Logs </a:t>
                      </a: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 </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8.1 IRB Correspondence </a:t>
                      </a:r>
                    </a:p>
                  </a:txBody>
                  <a:tcPr marL="23978" marR="23978" marT="2180" marB="0" anchor="ctr">
                    <a:lnL>
                      <a:noFill/>
                    </a:lnL>
                    <a:lnR>
                      <a:noFill/>
                    </a:lnR>
                    <a:lnT>
                      <a:noFill/>
                    </a:lnT>
                    <a:lnB>
                      <a:noFill/>
                    </a:lnB>
                  </a:tcPr>
                </a:tc>
              </a:tr>
              <a:tr h="191820">
                <a:tc>
                  <a:txBody>
                    <a:bodyPr/>
                    <a:lstStyle/>
                    <a:p>
                      <a:pPr algn="r">
                        <a:lnSpc>
                          <a:spcPct val="115000"/>
                        </a:lnSpc>
                      </a:pPr>
                      <a:endParaRPr lang="en-US" sz="1100" dirty="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3.5 Study Drug Recall Notifications </a:t>
                      </a: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 </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8.2 Initial IRB Submission/Approval </a:t>
                      </a:r>
                    </a:p>
                  </a:txBody>
                  <a:tcPr marL="23978" marR="23978" marT="2180" marB="0" anchor="ctr">
                    <a:lnL>
                      <a:noFill/>
                    </a:lnL>
                    <a:lnR>
                      <a:noFill/>
                    </a:lnR>
                    <a:lnT>
                      <a:noFill/>
                    </a:lnT>
                    <a:lnB>
                      <a:noFill/>
                    </a:lnB>
                  </a:tcPr>
                </a:tc>
              </a:tr>
              <a:tr h="191820">
                <a:tc>
                  <a:txBody>
                    <a:bodyPr/>
                    <a:lstStyle/>
                    <a:p>
                      <a:pPr algn="r">
                        <a:lnSpc>
                          <a:spcPct val="115000"/>
                        </a:lnSpc>
                      </a:pPr>
                      <a:endParaRPr lang="en-US" sz="1100" dirty="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3.6 Study Drug Shipment Records </a:t>
                      </a: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 </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8.3 Additional Submissions/Approvals </a:t>
                      </a:r>
                    </a:p>
                  </a:txBody>
                  <a:tcPr marL="23978" marR="23978" marT="2180" marB="0" anchor="ctr">
                    <a:lnL>
                      <a:noFill/>
                    </a:lnL>
                    <a:lnR>
                      <a:noFill/>
                    </a:lnR>
                    <a:lnT>
                      <a:noFill/>
                    </a:lnT>
                    <a:lnB>
                      <a:noFill/>
                    </a:lnB>
                  </a:tcPr>
                </a:tc>
              </a:tr>
              <a:tr h="191820">
                <a:tc>
                  <a:txBody>
                    <a:bodyPr/>
                    <a:lstStyle/>
                    <a:p>
                      <a:pPr algn="r">
                        <a:lnSpc>
                          <a:spcPct val="115000"/>
                        </a:lnSpc>
                      </a:pPr>
                      <a:endParaRPr lang="en-US" sz="1100" dirty="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3.7 Study Product Labels </a:t>
                      </a: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 </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8.4 FWA and IRB Contact Information </a:t>
                      </a:r>
                    </a:p>
                  </a:txBody>
                  <a:tcPr marL="23978" marR="23978" marT="2180" marB="0" anchor="ctr">
                    <a:lnL>
                      <a:noFill/>
                    </a:lnL>
                    <a:lnR>
                      <a:noFill/>
                    </a:lnR>
                    <a:lnT>
                      <a:noFill/>
                    </a:lnT>
                    <a:lnB>
                      <a:noFill/>
                    </a:lnB>
                  </a:tcPr>
                </a:tc>
              </a:tr>
              <a:tr h="186038">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4.0</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b="1">
                          <a:latin typeface="Arial" pitchFamily="34" charset="0"/>
                          <a:ea typeface="Calibri"/>
                          <a:cs typeface="Arial" pitchFamily="34" charset="0"/>
                        </a:rPr>
                        <a:t>Clinical Laboratory</a:t>
                      </a:r>
                      <a:r>
                        <a:rPr lang="en-US" sz="110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9.0</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b="1">
                          <a:latin typeface="Arial" pitchFamily="34" charset="0"/>
                          <a:ea typeface="Calibri"/>
                          <a:cs typeface="Arial" pitchFamily="34" charset="0"/>
                        </a:rPr>
                        <a:t>Safety Notifications</a:t>
                      </a:r>
                      <a:r>
                        <a:rPr lang="en-US" sz="1100">
                          <a:latin typeface="Arial" pitchFamily="34" charset="0"/>
                          <a:ea typeface="Calibri"/>
                          <a:cs typeface="Arial" pitchFamily="34" charset="0"/>
                        </a:rPr>
                        <a:t> </a:t>
                      </a:r>
                    </a:p>
                  </a:txBody>
                  <a:tcPr marL="23978" marR="23978" marT="2180" marB="0" anchor="ctr">
                    <a:lnL>
                      <a:noFill/>
                    </a:lnL>
                    <a:lnR>
                      <a:noFill/>
                    </a:lnR>
                    <a:lnT>
                      <a:noFill/>
                    </a:lnT>
                    <a:lnB>
                      <a:noFill/>
                    </a:lnB>
                  </a:tcPr>
                </a:tc>
              </a:tr>
              <a:tr h="191820">
                <a:tc>
                  <a:txBody>
                    <a:bodyPr/>
                    <a:lstStyle/>
                    <a:p>
                      <a:pPr algn="r">
                        <a:lnSpc>
                          <a:spcPct val="115000"/>
                        </a:lnSpc>
                      </a:pPr>
                      <a:endParaRPr lang="en-US" sz="1100" dirty="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4.1 Lab Reference Ranges </a:t>
                      </a: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 </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9.1 Expedited Safety Reports </a:t>
                      </a:r>
                    </a:p>
                  </a:txBody>
                  <a:tcPr marL="23978" marR="23978" marT="2180" marB="0" anchor="ctr">
                    <a:lnL>
                      <a:noFill/>
                    </a:lnL>
                    <a:lnR>
                      <a:noFill/>
                    </a:lnR>
                    <a:lnT>
                      <a:noFill/>
                    </a:lnT>
                    <a:lnB>
                      <a:noFill/>
                    </a:lnB>
                  </a:tcPr>
                </a:tc>
              </a:tr>
              <a:tr h="191820">
                <a:tc>
                  <a:txBody>
                    <a:bodyPr/>
                    <a:lstStyle/>
                    <a:p>
                      <a:pPr algn="r">
                        <a:lnSpc>
                          <a:spcPct val="115000"/>
                        </a:lnSpc>
                      </a:pPr>
                      <a:endParaRPr lang="en-US" sz="1100" dirty="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4.2 Lab Certs/Accreditations </a:t>
                      </a: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 </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9.2 DSMB Notifications </a:t>
                      </a:r>
                    </a:p>
                  </a:txBody>
                  <a:tcPr marL="23978" marR="23978" marT="2180" marB="0" anchor="ctr">
                    <a:lnL>
                      <a:noFill/>
                    </a:lnL>
                    <a:lnR>
                      <a:noFill/>
                    </a:lnR>
                    <a:lnT>
                      <a:noFill/>
                    </a:lnT>
                    <a:lnB>
                      <a:noFill/>
                    </a:lnB>
                  </a:tcPr>
                </a:tc>
              </a:tr>
              <a:tr h="191820">
                <a:tc>
                  <a:txBody>
                    <a:bodyPr/>
                    <a:lstStyle/>
                    <a:p>
                      <a:pPr algn="r">
                        <a:lnSpc>
                          <a:spcPct val="115000"/>
                        </a:lnSpc>
                      </a:pPr>
                      <a:endParaRPr lang="en-US" sz="1100" dirty="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4.3 Lab Correspondence </a:t>
                      </a: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10.0</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b="1">
                          <a:latin typeface="Arial" pitchFamily="34" charset="0"/>
                          <a:ea typeface="Calibri"/>
                          <a:cs typeface="Arial" pitchFamily="34" charset="0"/>
                        </a:rPr>
                        <a:t>Quality Assurance (QA)</a:t>
                      </a:r>
                      <a:r>
                        <a:rPr lang="en-US" sz="1100">
                          <a:latin typeface="Arial" pitchFamily="34" charset="0"/>
                          <a:ea typeface="Calibri"/>
                          <a:cs typeface="Arial" pitchFamily="34" charset="0"/>
                        </a:rPr>
                        <a:t> </a:t>
                      </a:r>
                    </a:p>
                  </a:txBody>
                  <a:tcPr marL="23978" marR="23978" marT="2180" marB="0" anchor="ctr">
                    <a:lnL>
                      <a:noFill/>
                    </a:lnL>
                    <a:lnR>
                      <a:noFill/>
                    </a:lnR>
                    <a:lnT>
                      <a:noFill/>
                    </a:lnT>
                    <a:lnB>
                      <a:noFill/>
                    </a:lnB>
                  </a:tcPr>
                </a:tc>
              </a:tr>
              <a:tr h="186038">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5.0</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b="1">
                          <a:latin typeface="Arial" pitchFamily="34" charset="0"/>
                          <a:ea typeface="Calibri"/>
                          <a:cs typeface="Arial" pitchFamily="34" charset="0"/>
                        </a:rPr>
                        <a:t>Research Personnel </a:t>
                      </a:r>
                      <a:endParaRPr lang="en-US" sz="1100">
                        <a:latin typeface="Arial" pitchFamily="34" charset="0"/>
                        <a:ea typeface="Calibri"/>
                        <a:cs typeface="Arial" pitchFamily="34" charset="0"/>
                      </a:endParaRP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 </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10.1 Data/Safety Monitoring Plan </a:t>
                      </a:r>
                    </a:p>
                  </a:txBody>
                  <a:tcPr marL="23978" marR="23978" marT="2180" marB="0" anchor="ctr">
                    <a:lnL>
                      <a:noFill/>
                    </a:lnL>
                    <a:lnR>
                      <a:noFill/>
                    </a:lnR>
                    <a:lnT>
                      <a:noFill/>
                    </a:lnT>
                    <a:lnB>
                      <a:noFill/>
                    </a:lnB>
                  </a:tcPr>
                </a:tc>
              </a:tr>
              <a:tr h="191820">
                <a:tc>
                  <a:txBody>
                    <a:bodyPr/>
                    <a:lstStyle/>
                    <a:p>
                      <a:pPr>
                        <a:lnSpc>
                          <a:spcPct val="115000"/>
                        </a:lnSpc>
                      </a:pPr>
                      <a:endParaRPr lang="en-US" sz="110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5.1 Staff Signature Delegation Log </a:t>
                      </a: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 </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10.2 QA Monitoring Plan </a:t>
                      </a:r>
                    </a:p>
                  </a:txBody>
                  <a:tcPr marL="23978" marR="23978" marT="2180" marB="0" anchor="ctr">
                    <a:lnL>
                      <a:noFill/>
                    </a:lnL>
                    <a:lnR>
                      <a:noFill/>
                    </a:lnR>
                    <a:lnT>
                      <a:noFill/>
                    </a:lnT>
                    <a:lnB>
                      <a:noFill/>
                    </a:lnB>
                  </a:tcPr>
                </a:tc>
              </a:tr>
              <a:tr h="191820">
                <a:tc>
                  <a:txBody>
                    <a:bodyPr/>
                    <a:lstStyle/>
                    <a:p>
                      <a:pPr>
                        <a:lnSpc>
                          <a:spcPct val="115000"/>
                        </a:lnSpc>
                      </a:pPr>
                      <a:endParaRPr lang="en-US" sz="110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5.2 Personnel </a:t>
                      </a: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 </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10.3 Endorsement Form </a:t>
                      </a:r>
                    </a:p>
                  </a:txBody>
                  <a:tcPr marL="23978" marR="23978" marT="2180" marB="0" anchor="ctr">
                    <a:lnL>
                      <a:noFill/>
                    </a:lnL>
                    <a:lnR>
                      <a:noFill/>
                    </a:lnR>
                    <a:lnT>
                      <a:noFill/>
                    </a:lnT>
                    <a:lnB>
                      <a:noFill/>
                    </a:lnB>
                  </a:tcPr>
                </a:tc>
              </a:tr>
              <a:tr h="191820">
                <a:tc>
                  <a:txBody>
                    <a:bodyPr/>
                    <a:lstStyle/>
                    <a:p>
                      <a:pPr>
                        <a:lnSpc>
                          <a:spcPct val="115000"/>
                        </a:lnSpc>
                      </a:pPr>
                      <a:endParaRPr lang="en-US" sz="110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5.3 Financial Disclosures </a:t>
                      </a: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 </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10.4 Local QA Monitor Report </a:t>
                      </a:r>
                    </a:p>
                  </a:txBody>
                  <a:tcPr marL="23978" marR="23978" marT="2180" marB="0" anchor="ctr">
                    <a:lnL>
                      <a:noFill/>
                    </a:lnL>
                    <a:lnR>
                      <a:noFill/>
                    </a:lnR>
                    <a:lnT>
                      <a:noFill/>
                    </a:lnT>
                    <a:lnB>
                      <a:noFill/>
                    </a:lnB>
                  </a:tcPr>
                </a:tc>
              </a:tr>
              <a:tr h="191820">
                <a:tc>
                  <a:txBody>
                    <a:bodyPr/>
                    <a:lstStyle/>
                    <a:p>
                      <a:pPr>
                        <a:lnSpc>
                          <a:spcPct val="115000"/>
                        </a:lnSpc>
                      </a:pPr>
                      <a:endParaRPr lang="en-US" sz="110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5.4 Protocol Training Plan </a:t>
                      </a: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 </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10.5 Sponsor Monitor Reports </a:t>
                      </a:r>
                    </a:p>
                  </a:txBody>
                  <a:tcPr marL="23978" marR="23978" marT="2180" marB="0" anchor="ctr">
                    <a:lnL>
                      <a:noFill/>
                    </a:lnL>
                    <a:lnR>
                      <a:noFill/>
                    </a:lnR>
                    <a:lnT>
                      <a:noFill/>
                    </a:lnT>
                    <a:lnB>
                      <a:noFill/>
                    </a:lnB>
                  </a:tcPr>
                </a:tc>
              </a:tr>
              <a:tr h="191820">
                <a:tc>
                  <a:txBody>
                    <a:bodyPr/>
                    <a:lstStyle/>
                    <a:p>
                      <a:pPr>
                        <a:lnSpc>
                          <a:spcPct val="115000"/>
                        </a:lnSpc>
                      </a:pPr>
                      <a:endParaRPr lang="en-US" sz="110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a:lnSpc>
                          <a:spcPct val="115000"/>
                        </a:lnSpc>
                      </a:pPr>
                      <a:endParaRPr lang="en-US" sz="110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 </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10.6 Audit Certificate </a:t>
                      </a:r>
                    </a:p>
                  </a:txBody>
                  <a:tcPr marL="23978" marR="23978" marT="2180" marB="0" anchor="ctr">
                    <a:lnL>
                      <a:noFill/>
                    </a:lnL>
                    <a:lnR>
                      <a:noFill/>
                    </a:lnR>
                    <a:lnT>
                      <a:noFill/>
                    </a:lnT>
                    <a:lnB>
                      <a:noFill/>
                    </a:lnB>
                  </a:tcPr>
                </a:tc>
              </a:tr>
              <a:tr h="191820">
                <a:tc>
                  <a:txBody>
                    <a:bodyPr/>
                    <a:lstStyle/>
                    <a:p>
                      <a:pPr>
                        <a:lnSpc>
                          <a:spcPct val="115000"/>
                        </a:lnSpc>
                      </a:pPr>
                      <a:endParaRPr lang="en-US" sz="110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a:lnSpc>
                          <a:spcPct val="115000"/>
                        </a:lnSpc>
                      </a:pPr>
                      <a:endParaRPr lang="en-US" sz="110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 </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a:latin typeface="Arial" pitchFamily="34" charset="0"/>
                          <a:ea typeface="Calibri"/>
                          <a:cs typeface="Arial" pitchFamily="34" charset="0"/>
                        </a:rPr>
                        <a:t>10.7 Site Visit Log </a:t>
                      </a:r>
                    </a:p>
                  </a:txBody>
                  <a:tcPr marL="23978" marR="23978" marT="2180" marB="0" anchor="ctr">
                    <a:lnL>
                      <a:noFill/>
                    </a:lnL>
                    <a:lnR>
                      <a:noFill/>
                    </a:lnR>
                    <a:lnT>
                      <a:noFill/>
                    </a:lnT>
                    <a:lnB>
                      <a:noFill/>
                    </a:lnB>
                  </a:tcPr>
                </a:tc>
              </a:tr>
              <a:tr h="191820">
                <a:tc>
                  <a:txBody>
                    <a:bodyPr/>
                    <a:lstStyle/>
                    <a:p>
                      <a:pPr>
                        <a:lnSpc>
                          <a:spcPct val="115000"/>
                        </a:lnSpc>
                      </a:pPr>
                      <a:endParaRPr lang="en-US" sz="110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a:lnSpc>
                          <a:spcPct val="115000"/>
                        </a:lnSpc>
                      </a:pPr>
                      <a:endParaRPr lang="en-US" sz="1100">
                        <a:latin typeface="Arial" pitchFamily="34" charset="0"/>
                        <a:ea typeface="Times New Roman"/>
                        <a:cs typeface="Arial" pitchFamily="34" charset="0"/>
                      </a:endParaRPr>
                    </a:p>
                  </a:txBody>
                  <a:tcPr marL="23978" marR="23978" marT="2180" marB="0" anchor="ctr">
                    <a:lnL>
                      <a:noFill/>
                    </a:lnL>
                    <a:lnR>
                      <a:noFill/>
                    </a:lnR>
                    <a:lnT>
                      <a:noFill/>
                    </a:lnT>
                    <a:lnB>
                      <a:noFill/>
                    </a:lnB>
                  </a:tcPr>
                </a:tc>
                <a:tc>
                  <a:txBody>
                    <a:bodyPr/>
                    <a:lstStyle/>
                    <a:p>
                      <a:pPr marL="0" marR="0" algn="r">
                        <a:lnSpc>
                          <a:spcPct val="115000"/>
                        </a:lnSpc>
                        <a:spcBef>
                          <a:spcPts val="0"/>
                        </a:spcBef>
                        <a:spcAft>
                          <a:spcPts val="0"/>
                        </a:spcAft>
                      </a:pPr>
                      <a:r>
                        <a:rPr lang="en-US" sz="1100" b="1" dirty="0">
                          <a:latin typeface="Arial" pitchFamily="34" charset="0"/>
                          <a:ea typeface="Calibri"/>
                          <a:cs typeface="Arial" pitchFamily="34" charset="0"/>
                        </a:rPr>
                        <a:t>11.0</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c>
                  <a:txBody>
                    <a:bodyPr/>
                    <a:lstStyle/>
                    <a:p>
                      <a:pPr marL="0" marR="0">
                        <a:lnSpc>
                          <a:spcPct val="115000"/>
                        </a:lnSpc>
                        <a:spcBef>
                          <a:spcPts val="0"/>
                        </a:spcBef>
                        <a:spcAft>
                          <a:spcPts val="0"/>
                        </a:spcAft>
                      </a:pPr>
                      <a:r>
                        <a:rPr lang="en-US" sz="1100" b="1" dirty="0">
                          <a:latin typeface="Arial" pitchFamily="34" charset="0"/>
                          <a:ea typeface="Calibri"/>
                          <a:cs typeface="Arial" pitchFamily="34" charset="0"/>
                        </a:rPr>
                        <a:t>Study Correspondence</a:t>
                      </a:r>
                      <a:r>
                        <a:rPr lang="en-US" sz="1100" dirty="0">
                          <a:latin typeface="Arial" pitchFamily="34" charset="0"/>
                          <a:ea typeface="Calibri"/>
                          <a:cs typeface="Arial" pitchFamily="34" charset="0"/>
                        </a:rPr>
                        <a:t> </a:t>
                      </a:r>
                    </a:p>
                  </a:txBody>
                  <a:tcPr marL="23978" marR="23978" marT="2180" marB="0" anchor="ctr">
                    <a:lnL>
                      <a:noFill/>
                    </a:lnL>
                    <a:lnR>
                      <a:noFill/>
                    </a:lnR>
                    <a:lnT>
                      <a:noFill/>
                    </a:lnT>
                    <a:lnB>
                      <a:noFill/>
                    </a:lnB>
                  </a:tcPr>
                </a:tc>
              </a:tr>
            </a:tbl>
          </a:graphicData>
        </a:graphic>
      </p:graphicFrame>
      <p:sp>
        <p:nvSpPr>
          <p:cNvPr id="5" name="Slide Number Placeholder 4"/>
          <p:cNvSpPr>
            <a:spLocks noGrp="1"/>
          </p:cNvSpPr>
          <p:nvPr>
            <p:ph type="sldNum" sz="quarter" idx="12"/>
          </p:nvPr>
        </p:nvSpPr>
        <p:spPr/>
        <p:txBody>
          <a:bodyPr/>
          <a:lstStyle/>
          <a:p>
            <a:fld id="{87437027-5FF1-486D-B737-A5A608BA98ED}"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pic>
        <p:nvPicPr>
          <p:cNvPr id="4" name="Picture 3" descr="Leadership-picture1.jpg"/>
          <p:cNvPicPr>
            <a:picLocks noChangeAspect="1"/>
          </p:cNvPicPr>
          <p:nvPr/>
        </p:nvPicPr>
        <p:blipFill>
          <a:blip r:embed="rId2" cstate="print"/>
          <a:stretch>
            <a:fillRect/>
          </a:stretch>
        </p:blipFill>
        <p:spPr>
          <a:xfrm>
            <a:off x="2971800" y="1447800"/>
            <a:ext cx="3276600" cy="2286000"/>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87437027-5FF1-486D-B737-A5A608BA98ED}"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Roles &amp; Responsibilities in Reporting Process</a:t>
            </a:r>
            <a:endParaRPr lang="en-US" dirty="0"/>
          </a:p>
        </p:txBody>
      </p:sp>
      <p:sp>
        <p:nvSpPr>
          <p:cNvPr id="3" name="Content Placeholder 2"/>
          <p:cNvSpPr>
            <a:spLocks noGrp="1"/>
          </p:cNvSpPr>
          <p:nvPr>
            <p:ph idx="1"/>
          </p:nvPr>
        </p:nvSpPr>
        <p:spPr>
          <a:xfrm>
            <a:off x="457200" y="1600200"/>
            <a:ext cx="8229600" cy="4876800"/>
          </a:xfrm>
        </p:spPr>
        <p:txBody>
          <a:bodyPr/>
          <a:lstStyle/>
          <a:p>
            <a:r>
              <a:rPr lang="en-US" dirty="0" smtClean="0"/>
              <a:t>Lead Node</a:t>
            </a:r>
          </a:p>
          <a:p>
            <a:pPr lvl="1"/>
            <a:r>
              <a:rPr lang="en-US" dirty="0" smtClean="0"/>
              <a:t>Oversee the study at all sites</a:t>
            </a:r>
          </a:p>
          <a:p>
            <a:pPr lvl="1"/>
            <a:r>
              <a:rPr lang="en-US" dirty="0" smtClean="0"/>
              <a:t>Communicate with:</a:t>
            </a:r>
          </a:p>
          <a:p>
            <a:pPr lvl="2"/>
            <a:r>
              <a:rPr lang="en-US" dirty="0" smtClean="0"/>
              <a:t>Clinical Coordinating Center</a:t>
            </a:r>
          </a:p>
          <a:p>
            <a:pPr lvl="2"/>
            <a:r>
              <a:rPr lang="en-US" dirty="0" smtClean="0"/>
              <a:t>Sites</a:t>
            </a:r>
          </a:p>
          <a:p>
            <a:pPr lvl="1"/>
            <a:r>
              <a:rPr lang="en-US" dirty="0" smtClean="0"/>
              <a:t>Apply for Certificate of Confidentiality</a:t>
            </a:r>
          </a:p>
          <a:p>
            <a:pPr lvl="1"/>
            <a:r>
              <a:rPr lang="en-US" dirty="0" smtClean="0"/>
              <a:t>Register trial with </a:t>
            </a:r>
            <a:r>
              <a:rPr lang="en-US" i="1" dirty="0" smtClean="0"/>
              <a:t>ClinicalTrials.gov</a:t>
            </a:r>
            <a:endParaRPr lang="en-US" dirty="0" smtClean="0"/>
          </a:p>
        </p:txBody>
      </p:sp>
      <p:sp>
        <p:nvSpPr>
          <p:cNvPr id="5" name="Slide Number Placeholder 4"/>
          <p:cNvSpPr>
            <a:spLocks noGrp="1"/>
          </p:cNvSpPr>
          <p:nvPr>
            <p:ph type="sldNum" sz="quarter" idx="12"/>
          </p:nvPr>
        </p:nvSpPr>
        <p:spPr/>
        <p:txBody>
          <a:bodyPr/>
          <a:lstStyle/>
          <a:p>
            <a:fld id="{87437027-5FF1-486D-B737-A5A608BA98ED}"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Clinical </a:t>
            </a:r>
            <a:br>
              <a:rPr lang="en-US" dirty="0" smtClean="0"/>
            </a:br>
            <a:r>
              <a:rPr lang="en-US" dirty="0" smtClean="0"/>
              <a:t>Practices (GCP)</a:t>
            </a:r>
            <a:endParaRPr lang="en-US" dirty="0"/>
          </a:p>
        </p:txBody>
      </p:sp>
      <p:sp>
        <p:nvSpPr>
          <p:cNvPr id="3" name="Text Placeholder 2"/>
          <p:cNvSpPr>
            <a:spLocks noGrp="1"/>
          </p:cNvSpPr>
          <p:nvPr>
            <p:ph type="body" idx="1"/>
          </p:nvPr>
        </p:nvSpPr>
        <p:spPr/>
        <p:txBody>
          <a:bodyPr/>
          <a:lstStyle/>
          <a:p>
            <a:r>
              <a:rPr lang="en-US" dirty="0" smtClean="0"/>
              <a:t>Reviewing the Fundamentals</a:t>
            </a:r>
            <a:endParaRPr lang="en-US" dirty="0"/>
          </a:p>
        </p:txBody>
      </p:sp>
      <p:sp>
        <p:nvSpPr>
          <p:cNvPr id="5" name="Slide Number Placeholder 4"/>
          <p:cNvSpPr>
            <a:spLocks noGrp="1"/>
          </p:cNvSpPr>
          <p:nvPr>
            <p:ph type="sldNum" sz="quarter" idx="12"/>
          </p:nvPr>
        </p:nvSpPr>
        <p:spPr/>
        <p:txBody>
          <a:bodyPr/>
          <a:lstStyle/>
          <a:p>
            <a:fld id="{87437027-5FF1-486D-B737-A5A608BA98ED}"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Roles &amp; Responsibilities in Reporting Process</a:t>
            </a:r>
            <a:endParaRPr lang="en-US" dirty="0"/>
          </a:p>
        </p:txBody>
      </p:sp>
      <p:sp>
        <p:nvSpPr>
          <p:cNvPr id="3" name="Content Placeholder 2"/>
          <p:cNvSpPr>
            <a:spLocks noGrp="1"/>
          </p:cNvSpPr>
          <p:nvPr>
            <p:ph idx="1"/>
          </p:nvPr>
        </p:nvSpPr>
        <p:spPr>
          <a:xfrm>
            <a:off x="457200" y="1600200"/>
            <a:ext cx="8229600" cy="4800600"/>
          </a:xfrm>
        </p:spPr>
        <p:txBody>
          <a:bodyPr>
            <a:normAutofit fontScale="92500"/>
          </a:bodyPr>
          <a:lstStyle/>
          <a:p>
            <a:r>
              <a:rPr lang="en-US" dirty="0" smtClean="0"/>
              <a:t>Local Node</a:t>
            </a:r>
          </a:p>
          <a:p>
            <a:pPr lvl="1"/>
            <a:r>
              <a:rPr lang="en-US" dirty="0" smtClean="0"/>
              <a:t>Oversee study at one or more participating site(s)</a:t>
            </a:r>
          </a:p>
          <a:p>
            <a:pPr lvl="1"/>
            <a:r>
              <a:rPr lang="en-US" dirty="0" smtClean="0"/>
              <a:t>Communicate with:</a:t>
            </a:r>
          </a:p>
          <a:p>
            <a:pPr lvl="2"/>
            <a:r>
              <a:rPr lang="en-US" dirty="0" smtClean="0"/>
              <a:t>Lead Node</a:t>
            </a:r>
          </a:p>
          <a:p>
            <a:pPr lvl="2"/>
            <a:r>
              <a:rPr lang="en-US" dirty="0" smtClean="0"/>
              <a:t>Site IRB</a:t>
            </a:r>
          </a:p>
          <a:p>
            <a:pPr>
              <a:spcBef>
                <a:spcPts val="1800"/>
              </a:spcBef>
            </a:pPr>
            <a:r>
              <a:rPr lang="en-US" dirty="0" smtClean="0"/>
              <a:t>Participating Site</a:t>
            </a:r>
          </a:p>
          <a:p>
            <a:pPr lvl="1"/>
            <a:r>
              <a:rPr lang="en-US" dirty="0" smtClean="0"/>
              <a:t>Communicate with:</a:t>
            </a:r>
          </a:p>
          <a:p>
            <a:pPr lvl="2"/>
            <a:r>
              <a:rPr lang="en-US" dirty="0" smtClean="0"/>
              <a:t>Local Node</a:t>
            </a:r>
          </a:p>
          <a:p>
            <a:pPr lvl="2"/>
            <a:r>
              <a:rPr lang="en-US" dirty="0" smtClean="0"/>
              <a:t>Lead Node</a:t>
            </a:r>
          </a:p>
          <a:p>
            <a:pPr lvl="2"/>
            <a:r>
              <a:rPr lang="en-US" dirty="0" smtClean="0"/>
              <a:t>Site Administration</a:t>
            </a:r>
          </a:p>
        </p:txBody>
      </p:sp>
      <p:sp>
        <p:nvSpPr>
          <p:cNvPr id="5" name="Slide Number Placeholder 4"/>
          <p:cNvSpPr>
            <a:spLocks noGrp="1"/>
          </p:cNvSpPr>
          <p:nvPr>
            <p:ph type="sldNum" sz="quarter" idx="12"/>
          </p:nvPr>
        </p:nvSpPr>
        <p:spPr/>
        <p:txBody>
          <a:bodyPr/>
          <a:lstStyle/>
          <a:p>
            <a:fld id="{87437027-5FF1-486D-B737-A5A608BA98ED}"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an IRB and Expectations</a:t>
            </a:r>
            <a:endParaRPr lang="en-US" dirty="0"/>
          </a:p>
        </p:txBody>
      </p:sp>
      <p:sp>
        <p:nvSpPr>
          <p:cNvPr id="3" name="Content Placeholder 2"/>
          <p:cNvSpPr>
            <a:spLocks noGrp="1"/>
          </p:cNvSpPr>
          <p:nvPr>
            <p:ph idx="1"/>
          </p:nvPr>
        </p:nvSpPr>
        <p:spPr/>
        <p:txBody>
          <a:bodyPr/>
          <a:lstStyle/>
          <a:p>
            <a:r>
              <a:rPr lang="en-US" dirty="0" smtClean="0"/>
              <a:t>Who can serve as a Principal Investigator?</a:t>
            </a:r>
          </a:p>
          <a:p>
            <a:r>
              <a:rPr lang="en-US" dirty="0" smtClean="0"/>
              <a:t>What is the IRB’s attitude toward amendments?</a:t>
            </a:r>
          </a:p>
          <a:p>
            <a:pPr lvl="1"/>
            <a:r>
              <a:rPr lang="en-US" dirty="0" smtClean="0"/>
              <a:t>More vs</a:t>
            </a:r>
            <a:r>
              <a:rPr lang="en-US" dirty="0"/>
              <a:t>.</a:t>
            </a:r>
            <a:r>
              <a:rPr lang="en-US" dirty="0" smtClean="0"/>
              <a:t> Less</a:t>
            </a:r>
          </a:p>
          <a:p>
            <a:r>
              <a:rPr lang="en-US" dirty="0" smtClean="0"/>
              <a:t>Requirements if lead of a multi-site trial</a:t>
            </a:r>
          </a:p>
          <a:p>
            <a:r>
              <a:rPr lang="en-US" dirty="0" smtClean="0"/>
              <a:t>Submission timelines</a:t>
            </a:r>
          </a:p>
          <a:p>
            <a:endParaRPr lang="en-US" dirty="0" smtClean="0"/>
          </a:p>
          <a:p>
            <a:pPr lvl="1"/>
            <a:endParaRPr lang="en-US" dirty="0"/>
          </a:p>
        </p:txBody>
      </p:sp>
      <p:sp>
        <p:nvSpPr>
          <p:cNvPr id="5" name="Slide Number Placeholder 4"/>
          <p:cNvSpPr>
            <a:spLocks noGrp="1"/>
          </p:cNvSpPr>
          <p:nvPr>
            <p:ph type="sldNum" sz="quarter" idx="12"/>
          </p:nvPr>
        </p:nvSpPr>
        <p:spPr/>
        <p:txBody>
          <a:bodyPr/>
          <a:lstStyle/>
          <a:p>
            <a:fld id="{87437027-5FF1-486D-B737-A5A608BA98ED}"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Submit Regulatory Documents Accurately</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smtClean="0"/>
              <a:t>Lead Node</a:t>
            </a:r>
          </a:p>
          <a:p>
            <a:pPr lvl="1">
              <a:spcBef>
                <a:spcPts val="1800"/>
              </a:spcBef>
            </a:pPr>
            <a:r>
              <a:rPr lang="en-US" dirty="0" smtClean="0"/>
              <a:t>Submit first, then send to sites after approval</a:t>
            </a:r>
          </a:p>
          <a:p>
            <a:pPr lvl="1">
              <a:spcBef>
                <a:spcPts val="1800"/>
              </a:spcBef>
            </a:pPr>
            <a:r>
              <a:rPr lang="en-US" b="1" i="1" dirty="0" smtClean="0">
                <a:solidFill>
                  <a:schemeClr val="accent5">
                    <a:lumMod val="50000"/>
                  </a:schemeClr>
                </a:solidFill>
                <a:effectLst>
                  <a:outerShdw blurRad="38100" dist="38100" dir="2700000" algn="tl">
                    <a:srgbClr val="000000">
                      <a:alpha val="43137"/>
                    </a:srgbClr>
                  </a:outerShdw>
                </a:effectLst>
              </a:rPr>
              <a:t>Best Practice!  </a:t>
            </a:r>
            <a:r>
              <a:rPr lang="en-US" dirty="0" smtClean="0"/>
              <a:t>Have all study documents available when presented to sites:</a:t>
            </a:r>
          </a:p>
          <a:p>
            <a:pPr lvl="2"/>
            <a:r>
              <a:rPr lang="en-US" dirty="0" smtClean="0"/>
              <a:t>CRF Manual</a:t>
            </a:r>
          </a:p>
          <a:p>
            <a:pPr lvl="2"/>
            <a:r>
              <a:rPr lang="en-US" dirty="0" smtClean="0"/>
              <a:t>Operations Manual</a:t>
            </a:r>
          </a:p>
          <a:p>
            <a:pPr lvl="2"/>
            <a:r>
              <a:rPr lang="en-US" dirty="0" smtClean="0"/>
              <a:t>Protocol</a:t>
            </a:r>
          </a:p>
          <a:p>
            <a:pPr lvl="2"/>
            <a:r>
              <a:rPr lang="en-US" dirty="0" smtClean="0"/>
              <a:t>Informed Consent Template</a:t>
            </a:r>
          </a:p>
          <a:p>
            <a:pPr lvl="2"/>
            <a:r>
              <a:rPr lang="en-US" dirty="0" smtClean="0"/>
              <a:t>Site Monitoring and Quality Assurance Plan</a:t>
            </a:r>
          </a:p>
          <a:p>
            <a:pPr lvl="1">
              <a:spcBef>
                <a:spcPts val="1800"/>
              </a:spcBef>
            </a:pPr>
            <a:r>
              <a:rPr lang="en-US" dirty="0" smtClean="0"/>
              <a:t>Reporting requirements</a:t>
            </a:r>
          </a:p>
          <a:p>
            <a:pPr lvl="2"/>
            <a:r>
              <a:rPr lang="en-US" dirty="0" smtClean="0"/>
              <a:t>Site approvals or submissions</a:t>
            </a:r>
          </a:p>
          <a:p>
            <a:pPr lvl="2"/>
            <a:r>
              <a:rPr lang="en-US" dirty="0" smtClean="0"/>
              <a:t>Safety reports</a:t>
            </a:r>
          </a:p>
          <a:p>
            <a:pPr lvl="2"/>
            <a:r>
              <a:rPr lang="en-US" dirty="0" smtClean="0"/>
              <a:t>Site information at time of continuing review</a:t>
            </a:r>
          </a:p>
          <a:p>
            <a:pPr lvl="2"/>
            <a:endParaRPr lang="en-US" dirty="0"/>
          </a:p>
        </p:txBody>
      </p:sp>
      <p:sp>
        <p:nvSpPr>
          <p:cNvPr id="5" name="Slide Number Placeholder 4"/>
          <p:cNvSpPr>
            <a:spLocks noGrp="1"/>
          </p:cNvSpPr>
          <p:nvPr>
            <p:ph type="sldNum" sz="quarter" idx="12"/>
          </p:nvPr>
        </p:nvSpPr>
        <p:spPr/>
        <p:txBody>
          <a:bodyPr/>
          <a:lstStyle/>
          <a:p>
            <a:fld id="{87437027-5FF1-486D-B737-A5A608BA98ED}"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D.jpg"/>
          <p:cNvPicPr>
            <a:picLocks noChangeAspect="1"/>
          </p:cNvPicPr>
          <p:nvPr/>
        </p:nvPicPr>
        <p:blipFill>
          <a:blip r:embed="rId2" cstate="print"/>
          <a:srcRect b="9328"/>
          <a:stretch>
            <a:fillRect/>
          </a:stretch>
        </p:blipFill>
        <p:spPr>
          <a:xfrm>
            <a:off x="6400801" y="5300336"/>
            <a:ext cx="2209800" cy="1481464"/>
          </a:xfrm>
          <a:prstGeom prst="rect">
            <a:avLst/>
          </a:prstGeom>
          <a:ln>
            <a:noFill/>
          </a:ln>
          <a:effectLst>
            <a:softEdge rad="112500"/>
          </a:effectLst>
        </p:spPr>
      </p:pic>
      <p:sp>
        <p:nvSpPr>
          <p:cNvPr id="2" name="Title 1"/>
          <p:cNvSpPr>
            <a:spLocks noGrp="1"/>
          </p:cNvSpPr>
          <p:nvPr>
            <p:ph type="title"/>
          </p:nvPr>
        </p:nvSpPr>
        <p:spPr/>
        <p:txBody>
          <a:bodyPr>
            <a:normAutofit fontScale="90000"/>
          </a:bodyPr>
          <a:lstStyle/>
          <a:p>
            <a:r>
              <a:rPr lang="en-US" dirty="0" smtClean="0"/>
              <a:t>Submit Regulatory Documents Accurately</a:t>
            </a:r>
            <a:endParaRPr lang="en-US" dirty="0"/>
          </a:p>
        </p:txBody>
      </p:sp>
      <p:sp>
        <p:nvSpPr>
          <p:cNvPr id="3" name="Content Placeholder 2"/>
          <p:cNvSpPr>
            <a:spLocks noGrp="1"/>
          </p:cNvSpPr>
          <p:nvPr>
            <p:ph idx="1"/>
          </p:nvPr>
        </p:nvSpPr>
        <p:spPr/>
        <p:txBody>
          <a:bodyPr/>
          <a:lstStyle/>
          <a:p>
            <a:r>
              <a:rPr lang="en-US" dirty="0" smtClean="0"/>
              <a:t>Local Node</a:t>
            </a:r>
          </a:p>
          <a:p>
            <a:pPr lvl="1"/>
            <a:r>
              <a:rPr lang="en-US" dirty="0" smtClean="0"/>
              <a:t>Know what your IRB requires and convey this to the lead team as early as possible in the</a:t>
            </a:r>
            <a:br>
              <a:rPr lang="en-US" dirty="0" smtClean="0"/>
            </a:br>
            <a:r>
              <a:rPr lang="en-US" dirty="0" smtClean="0"/>
              <a:t>pre-implementation process</a:t>
            </a:r>
          </a:p>
          <a:p>
            <a:pPr lvl="2"/>
            <a:r>
              <a:rPr lang="en-US" dirty="0" smtClean="0"/>
              <a:t>Are draft versions acceptable or must they be final?</a:t>
            </a:r>
          </a:p>
          <a:p>
            <a:pPr lvl="1"/>
            <a:r>
              <a:rPr lang="en-US" dirty="0" smtClean="0"/>
              <a:t>Submission timelines</a:t>
            </a:r>
          </a:p>
          <a:p>
            <a:pPr lvl="2"/>
            <a:r>
              <a:rPr lang="en-US" dirty="0" smtClean="0"/>
              <a:t>Can you have more than one review ongoing at the same time?</a:t>
            </a:r>
          </a:p>
          <a:p>
            <a:pPr lvl="3"/>
            <a:r>
              <a:rPr lang="en-US" dirty="0" smtClean="0"/>
              <a:t>Amendment and Continuing Review</a:t>
            </a:r>
            <a:endParaRPr lang="en-US" dirty="0"/>
          </a:p>
        </p:txBody>
      </p:sp>
      <p:sp>
        <p:nvSpPr>
          <p:cNvPr id="6" name="Slide Number Placeholder 5"/>
          <p:cNvSpPr>
            <a:spLocks noGrp="1"/>
          </p:cNvSpPr>
          <p:nvPr>
            <p:ph type="sldNum" sz="quarter" idx="12"/>
          </p:nvPr>
        </p:nvSpPr>
        <p:spPr/>
        <p:txBody>
          <a:bodyPr/>
          <a:lstStyle/>
          <a:p>
            <a:fld id="{87437027-5FF1-486D-B737-A5A608BA98ED}"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Internal vs. External Regulatory Reporting</a:t>
            </a:r>
            <a:endParaRPr lang="en-US" dirty="0"/>
          </a:p>
        </p:txBody>
      </p:sp>
      <p:sp>
        <p:nvSpPr>
          <p:cNvPr id="5" name="Text Placeholder 4"/>
          <p:cNvSpPr>
            <a:spLocks noGrp="1"/>
          </p:cNvSpPr>
          <p:nvPr>
            <p:ph type="body" idx="1"/>
          </p:nvPr>
        </p:nvSpPr>
        <p:spPr/>
        <p:txBody>
          <a:bodyPr/>
          <a:lstStyle/>
          <a:p>
            <a:r>
              <a:rPr lang="en-US" dirty="0" smtClean="0"/>
              <a:t>Internal Reporting </a:t>
            </a:r>
          </a:p>
        </p:txBody>
      </p:sp>
      <p:sp>
        <p:nvSpPr>
          <p:cNvPr id="3" name="Content Placeholder 2"/>
          <p:cNvSpPr>
            <a:spLocks noGrp="1"/>
          </p:cNvSpPr>
          <p:nvPr>
            <p:ph sz="half" idx="2"/>
          </p:nvPr>
        </p:nvSpPr>
        <p:spPr/>
        <p:txBody>
          <a:bodyPr>
            <a:normAutofit/>
          </a:bodyPr>
          <a:lstStyle/>
          <a:p>
            <a:pPr>
              <a:spcBef>
                <a:spcPts val="1800"/>
              </a:spcBef>
            </a:pPr>
            <a:r>
              <a:rPr lang="en-US" dirty="0" smtClean="0"/>
              <a:t>NIDA CTN</a:t>
            </a:r>
          </a:p>
          <a:p>
            <a:pPr>
              <a:spcBef>
                <a:spcPts val="1800"/>
              </a:spcBef>
            </a:pPr>
            <a:r>
              <a:rPr lang="en-US" dirty="0" smtClean="0"/>
              <a:t>PRB/DSMB</a:t>
            </a:r>
          </a:p>
          <a:p>
            <a:pPr>
              <a:spcBef>
                <a:spcPts val="1800"/>
              </a:spcBef>
            </a:pPr>
            <a:r>
              <a:rPr lang="en-US" dirty="0" smtClean="0"/>
              <a:t>CCC </a:t>
            </a:r>
          </a:p>
          <a:p>
            <a:pPr>
              <a:spcBef>
                <a:spcPts val="1800"/>
              </a:spcBef>
            </a:pPr>
            <a:r>
              <a:rPr lang="en-US" dirty="0" smtClean="0"/>
              <a:t> DSC</a:t>
            </a:r>
          </a:p>
        </p:txBody>
      </p:sp>
      <p:sp>
        <p:nvSpPr>
          <p:cNvPr id="6" name="Text Placeholder 5"/>
          <p:cNvSpPr>
            <a:spLocks noGrp="1"/>
          </p:cNvSpPr>
          <p:nvPr>
            <p:ph type="body" sz="quarter" idx="3"/>
          </p:nvPr>
        </p:nvSpPr>
        <p:spPr/>
        <p:txBody>
          <a:bodyPr/>
          <a:lstStyle/>
          <a:p>
            <a:r>
              <a:rPr lang="en-US" dirty="0" smtClean="0"/>
              <a:t>External Reporting</a:t>
            </a:r>
          </a:p>
        </p:txBody>
      </p:sp>
      <p:sp>
        <p:nvSpPr>
          <p:cNvPr id="7" name="Content Placeholder 6"/>
          <p:cNvSpPr>
            <a:spLocks noGrp="1"/>
          </p:cNvSpPr>
          <p:nvPr>
            <p:ph sz="quarter" idx="4"/>
          </p:nvPr>
        </p:nvSpPr>
        <p:spPr/>
        <p:txBody>
          <a:bodyPr/>
          <a:lstStyle/>
          <a:p>
            <a:pPr>
              <a:spcBef>
                <a:spcPts val="1800"/>
              </a:spcBef>
            </a:pPr>
            <a:r>
              <a:rPr lang="en-US" dirty="0" smtClean="0"/>
              <a:t>IRB</a:t>
            </a:r>
          </a:p>
          <a:p>
            <a:pPr>
              <a:spcBef>
                <a:spcPts val="1800"/>
              </a:spcBef>
            </a:pPr>
            <a:r>
              <a:rPr lang="en-US" dirty="0" smtClean="0"/>
              <a:t>DEA</a:t>
            </a:r>
          </a:p>
          <a:p>
            <a:pPr>
              <a:spcBef>
                <a:spcPts val="1800"/>
              </a:spcBef>
            </a:pPr>
            <a:r>
              <a:rPr lang="en-US" dirty="0" smtClean="0"/>
              <a:t>FDA</a:t>
            </a:r>
          </a:p>
          <a:p>
            <a:pPr>
              <a:spcBef>
                <a:spcPts val="1800"/>
              </a:spcBef>
            </a:pPr>
            <a:endParaRPr lang="en-US" dirty="0"/>
          </a:p>
        </p:txBody>
      </p:sp>
      <p:pic>
        <p:nvPicPr>
          <p:cNvPr id="4" name="Picture 3" descr="internal.external.png"/>
          <p:cNvPicPr>
            <a:picLocks noChangeAspect="1"/>
          </p:cNvPicPr>
          <p:nvPr/>
        </p:nvPicPr>
        <p:blipFill>
          <a:blip r:embed="rId2" cstate="print"/>
          <a:stretch>
            <a:fillRect/>
          </a:stretch>
        </p:blipFill>
        <p:spPr>
          <a:xfrm>
            <a:off x="2438400" y="4191000"/>
            <a:ext cx="3505200" cy="2362200"/>
          </a:xfrm>
          <a:prstGeom prst="rect">
            <a:avLst/>
          </a:prstGeom>
          <a:ln>
            <a:noFill/>
          </a:ln>
          <a:effectLst>
            <a:outerShdw blurRad="292100" dist="139700" dir="2700000" algn="tl" rotWithShape="0">
              <a:srgbClr val="333333">
                <a:alpha val="65000"/>
              </a:srgbClr>
            </a:outerShdw>
          </a:effectLst>
        </p:spPr>
      </p:pic>
      <p:sp>
        <p:nvSpPr>
          <p:cNvPr id="9" name="Slide Number Placeholder 8"/>
          <p:cNvSpPr>
            <a:spLocks noGrp="1"/>
          </p:cNvSpPr>
          <p:nvPr>
            <p:ph type="sldNum" sz="quarter" idx="12"/>
          </p:nvPr>
        </p:nvSpPr>
        <p:spPr/>
        <p:txBody>
          <a:bodyPr/>
          <a:lstStyle/>
          <a:p>
            <a:fld id="{87437027-5FF1-486D-B737-A5A608BA98ED}"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RTS – Regulatory tracking system</a:t>
            </a:r>
            <a:endParaRPr lang="en-US" dirty="0"/>
          </a:p>
        </p:txBody>
      </p:sp>
      <p:sp>
        <p:nvSpPr>
          <p:cNvPr id="3" name="Text Placeholder 2"/>
          <p:cNvSpPr>
            <a:spLocks noGrp="1"/>
          </p:cNvSpPr>
          <p:nvPr>
            <p:ph type="body" idx="1"/>
          </p:nvPr>
        </p:nvSpPr>
        <p:spPr/>
        <p:txBody>
          <a:bodyPr/>
          <a:lstStyle/>
          <a:p>
            <a:r>
              <a:rPr lang="en-US" dirty="0" smtClean="0"/>
              <a:t>Reviewing Upload Procedures</a:t>
            </a:r>
            <a:endParaRPr lang="en-US" dirty="0"/>
          </a:p>
        </p:txBody>
      </p:sp>
      <p:pic>
        <p:nvPicPr>
          <p:cNvPr id="63492" name="Picture 4" descr="http://1.bp.blogspot.com/-letbjRohl3I/TnRePGvLvPI/AAAAAAAAACY/RbkrPM0YxhU/s1600/upload-video.jpg"/>
          <p:cNvPicPr>
            <a:picLocks noChangeAspect="1" noChangeArrowheads="1"/>
          </p:cNvPicPr>
          <p:nvPr/>
        </p:nvPicPr>
        <p:blipFill>
          <a:blip r:embed="rId2" cstate="print"/>
          <a:srcRect/>
          <a:stretch>
            <a:fillRect/>
          </a:stretch>
        </p:blipFill>
        <p:spPr bwMode="auto">
          <a:xfrm>
            <a:off x="3248398" y="861638"/>
            <a:ext cx="2857500" cy="28860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Slide Number Placeholder 5"/>
          <p:cNvSpPr>
            <a:spLocks noGrp="1"/>
          </p:cNvSpPr>
          <p:nvPr>
            <p:ph type="sldNum" sz="quarter" idx="12"/>
          </p:nvPr>
        </p:nvSpPr>
        <p:spPr/>
        <p:txBody>
          <a:bodyPr/>
          <a:lstStyle/>
          <a:p>
            <a:fld id="{87437027-5FF1-486D-B737-A5A608BA98ED}"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Document Upload Process</a:t>
            </a:r>
          </a:p>
        </p:txBody>
      </p:sp>
      <p:sp>
        <p:nvSpPr>
          <p:cNvPr id="6147" name="AutoShape 5"/>
          <p:cNvSpPr>
            <a:spLocks noChangeAspect="1" noChangeArrowheads="1"/>
          </p:cNvSpPr>
          <p:nvPr/>
        </p:nvSpPr>
        <p:spPr bwMode="auto">
          <a:xfrm>
            <a:off x="304800" y="1600200"/>
            <a:ext cx="9144000" cy="4584700"/>
          </a:xfrm>
          <a:prstGeom prst="rect">
            <a:avLst/>
          </a:prstGeom>
          <a:noFill/>
          <a:ln w="9525">
            <a:noFill/>
            <a:miter lim="800000"/>
            <a:headEnd/>
            <a:tailEnd/>
          </a:ln>
        </p:spPr>
        <p:txBody>
          <a:bodyPr/>
          <a:lstStyle/>
          <a:p>
            <a:endParaRPr lang="en-US"/>
          </a:p>
        </p:txBody>
      </p:sp>
      <p:sp>
        <p:nvSpPr>
          <p:cNvPr id="6150" name="Text Box 8"/>
          <p:cNvSpPr txBox="1">
            <a:spLocks noChangeArrowheads="1"/>
          </p:cNvSpPr>
          <p:nvPr/>
        </p:nvSpPr>
        <p:spPr bwMode="auto">
          <a:xfrm>
            <a:off x="457200" y="1676400"/>
            <a:ext cx="8120062" cy="547687"/>
          </a:xfrm>
          <a:prstGeom prst="rect">
            <a:avLst/>
          </a:prstGeom>
          <a:noFill/>
          <a:ln w="9525">
            <a:noFill/>
            <a:miter lim="800000"/>
            <a:headEnd/>
            <a:tailEnd/>
          </a:ln>
        </p:spPr>
        <p:txBody>
          <a:bodyPr lIns="79919" tIns="39959" rIns="79919" bIns="39959"/>
          <a:lstStyle/>
          <a:p>
            <a:pPr algn="ctr"/>
            <a:r>
              <a:rPr lang="en-US" sz="1400" b="1" dirty="0">
                <a:solidFill>
                  <a:schemeClr val="accent5">
                    <a:lumMod val="50000"/>
                  </a:schemeClr>
                </a:solidFill>
              </a:rPr>
              <a:t>REGULATORY TRACKING SYSTEM (RTS)</a:t>
            </a:r>
          </a:p>
          <a:p>
            <a:pPr algn="ctr"/>
            <a:r>
              <a:rPr lang="en-US" sz="1400" b="1" dirty="0">
                <a:solidFill>
                  <a:schemeClr val="accent5">
                    <a:lumMod val="50000"/>
                  </a:schemeClr>
                </a:solidFill>
              </a:rPr>
              <a:t>Document Upload Process</a:t>
            </a:r>
            <a:endParaRPr lang="en-US" sz="1400" dirty="0">
              <a:solidFill>
                <a:schemeClr val="accent5">
                  <a:lumMod val="50000"/>
                </a:schemeClr>
              </a:solidFill>
            </a:endParaRPr>
          </a:p>
        </p:txBody>
      </p:sp>
      <p:sp>
        <p:nvSpPr>
          <p:cNvPr id="6151" name="Text Box 9"/>
          <p:cNvSpPr txBox="1">
            <a:spLocks noChangeArrowheads="1"/>
          </p:cNvSpPr>
          <p:nvPr/>
        </p:nvSpPr>
        <p:spPr bwMode="auto">
          <a:xfrm>
            <a:off x="1460103" y="2514600"/>
            <a:ext cx="5867400" cy="350838"/>
          </a:xfrm>
          <a:prstGeom prst="rect">
            <a:avLst/>
          </a:prstGeom>
          <a:solidFill>
            <a:srgbClr val="BBE0E3"/>
          </a:solidFill>
          <a:ln w="3175">
            <a:solidFill>
              <a:schemeClr val="accent5">
                <a:lumMod val="50000"/>
              </a:schemeClr>
            </a:solidFill>
            <a:miter lim="800000"/>
            <a:headEnd/>
            <a:tailEnd/>
          </a:ln>
          <a:effectLst>
            <a:outerShdw blurRad="50800" dist="38100" dir="2700000" algn="tl" rotWithShape="0">
              <a:prstClr val="black">
                <a:alpha val="40000"/>
              </a:prstClr>
            </a:outerShdw>
          </a:effectLst>
        </p:spPr>
        <p:txBody>
          <a:bodyPr lIns="79919" tIns="39959" rIns="79919" bIns="39959" anchor="ctr"/>
          <a:lstStyle/>
          <a:p>
            <a:pPr algn="ctr"/>
            <a:r>
              <a:rPr lang="en-US" sz="1000" b="1" dirty="0">
                <a:solidFill>
                  <a:srgbClr val="000000"/>
                </a:solidFill>
              </a:rPr>
              <a:t>1. Scan and name document according to convention </a:t>
            </a:r>
            <a:r>
              <a:rPr lang="en-US" sz="1000" b="1" dirty="0" smtClean="0">
                <a:solidFill>
                  <a:srgbClr val="000000"/>
                </a:solidFill>
              </a:rPr>
              <a:t>guide</a:t>
            </a:r>
            <a:endParaRPr lang="en-US" dirty="0"/>
          </a:p>
        </p:txBody>
      </p:sp>
      <p:sp>
        <p:nvSpPr>
          <p:cNvPr id="6152" name="Text Box 10"/>
          <p:cNvSpPr txBox="1">
            <a:spLocks noChangeArrowheads="1"/>
          </p:cNvSpPr>
          <p:nvPr/>
        </p:nvSpPr>
        <p:spPr bwMode="auto">
          <a:xfrm>
            <a:off x="1460103" y="3132138"/>
            <a:ext cx="5867400" cy="319087"/>
          </a:xfrm>
          <a:prstGeom prst="rect">
            <a:avLst/>
          </a:prstGeom>
          <a:solidFill>
            <a:srgbClr val="BBE0E3"/>
          </a:solidFill>
          <a:ln w="3175">
            <a:solidFill>
              <a:schemeClr val="accent5">
                <a:lumMod val="50000"/>
              </a:schemeClr>
            </a:solidFill>
            <a:miter lim="800000"/>
            <a:headEnd/>
            <a:tailEnd/>
          </a:ln>
          <a:effectLst>
            <a:outerShdw blurRad="50800" dist="38100" dir="2700000" algn="tl" rotWithShape="0">
              <a:prstClr val="black">
                <a:alpha val="40000"/>
              </a:prstClr>
            </a:outerShdw>
          </a:effectLst>
        </p:spPr>
        <p:txBody>
          <a:bodyPr lIns="79919" tIns="39959" rIns="79919" bIns="39959" anchor="ctr"/>
          <a:lstStyle/>
          <a:p>
            <a:pPr algn="ctr"/>
            <a:r>
              <a:rPr lang="en-US" sz="1000" b="1" dirty="0">
                <a:solidFill>
                  <a:srgbClr val="000000"/>
                </a:solidFill>
              </a:rPr>
              <a:t>2. Follow URL to enter site and study specific username and password</a:t>
            </a:r>
            <a:endParaRPr lang="en-US" dirty="0"/>
          </a:p>
        </p:txBody>
      </p:sp>
      <p:sp>
        <p:nvSpPr>
          <p:cNvPr id="6153" name="Text Box 11"/>
          <p:cNvSpPr txBox="1">
            <a:spLocks noChangeArrowheads="1"/>
          </p:cNvSpPr>
          <p:nvPr/>
        </p:nvSpPr>
        <p:spPr bwMode="auto">
          <a:xfrm>
            <a:off x="731838" y="3961606"/>
            <a:ext cx="2098675" cy="304800"/>
          </a:xfrm>
          <a:prstGeom prst="rect">
            <a:avLst/>
          </a:prstGeom>
          <a:solidFill>
            <a:srgbClr val="BBE0E3"/>
          </a:solidFill>
          <a:ln w="3175">
            <a:solidFill>
              <a:schemeClr val="accent5">
                <a:lumMod val="50000"/>
              </a:schemeClr>
            </a:solidFill>
            <a:miter lim="800000"/>
            <a:headEnd/>
            <a:tailEnd/>
          </a:ln>
          <a:effectLst>
            <a:outerShdw blurRad="50800" dist="38100" dir="2700000" algn="tl" rotWithShape="0">
              <a:prstClr val="black">
                <a:alpha val="40000"/>
              </a:prstClr>
            </a:outerShdw>
          </a:effectLst>
        </p:spPr>
        <p:txBody>
          <a:bodyPr lIns="79919" tIns="39959" rIns="79919" bIns="39959" anchor="ctr"/>
          <a:lstStyle/>
          <a:p>
            <a:pPr algn="ctr"/>
            <a:r>
              <a:rPr lang="en-US" sz="1000" b="1">
                <a:solidFill>
                  <a:srgbClr val="000000"/>
                </a:solidFill>
              </a:rPr>
              <a:t>3. Select document type</a:t>
            </a:r>
            <a:endParaRPr lang="en-US"/>
          </a:p>
        </p:txBody>
      </p:sp>
      <p:sp>
        <p:nvSpPr>
          <p:cNvPr id="6154" name="Text Box 12"/>
          <p:cNvSpPr txBox="1">
            <a:spLocks noChangeArrowheads="1"/>
          </p:cNvSpPr>
          <p:nvPr/>
        </p:nvSpPr>
        <p:spPr bwMode="auto">
          <a:xfrm>
            <a:off x="3235325" y="3863975"/>
            <a:ext cx="1970088" cy="500063"/>
          </a:xfrm>
          <a:prstGeom prst="rect">
            <a:avLst/>
          </a:prstGeom>
          <a:solidFill>
            <a:srgbClr val="BBE0E3"/>
          </a:solidFill>
          <a:ln w="3175">
            <a:solidFill>
              <a:schemeClr val="accent5">
                <a:lumMod val="50000"/>
              </a:schemeClr>
            </a:solidFill>
            <a:miter lim="800000"/>
            <a:headEnd/>
            <a:tailEnd/>
          </a:ln>
          <a:effectLst>
            <a:outerShdw blurRad="50800" dist="38100" dir="2700000" algn="tl" rotWithShape="0">
              <a:prstClr val="black">
                <a:alpha val="40000"/>
              </a:prstClr>
            </a:outerShdw>
          </a:effectLst>
        </p:spPr>
        <p:txBody>
          <a:bodyPr lIns="79919" tIns="39959" rIns="79919" bIns="39959" anchor="ctr"/>
          <a:lstStyle/>
          <a:p>
            <a:pPr algn="ctr"/>
            <a:r>
              <a:rPr lang="en-US" sz="1000" b="1">
                <a:solidFill>
                  <a:srgbClr val="000000"/>
                </a:solidFill>
              </a:rPr>
              <a:t>4. Browse and attach document for uploading</a:t>
            </a:r>
            <a:endParaRPr lang="en-US"/>
          </a:p>
        </p:txBody>
      </p:sp>
      <p:sp>
        <p:nvSpPr>
          <p:cNvPr id="6155" name="Text Box 13"/>
          <p:cNvSpPr txBox="1">
            <a:spLocks noChangeArrowheads="1"/>
          </p:cNvSpPr>
          <p:nvPr/>
        </p:nvSpPr>
        <p:spPr bwMode="auto">
          <a:xfrm>
            <a:off x="5616575" y="3838575"/>
            <a:ext cx="2098675" cy="550863"/>
          </a:xfrm>
          <a:prstGeom prst="rect">
            <a:avLst/>
          </a:prstGeom>
          <a:solidFill>
            <a:srgbClr val="BBE0E3"/>
          </a:solidFill>
          <a:ln w="3175">
            <a:solidFill>
              <a:schemeClr val="accent5">
                <a:lumMod val="50000"/>
              </a:schemeClr>
            </a:solidFill>
            <a:miter lim="800000"/>
            <a:headEnd/>
            <a:tailEnd/>
          </a:ln>
          <a:effectLst>
            <a:outerShdw blurRad="50800" dist="38100" dir="2700000" algn="tl" rotWithShape="0">
              <a:prstClr val="black">
                <a:alpha val="40000"/>
              </a:prstClr>
            </a:outerShdw>
          </a:effectLst>
        </p:spPr>
        <p:txBody>
          <a:bodyPr lIns="79919" tIns="39959" rIns="79919" bIns="39959" anchor="ctr"/>
          <a:lstStyle/>
          <a:p>
            <a:pPr algn="ctr"/>
            <a:r>
              <a:rPr lang="en-US" sz="1000" b="1" dirty="0">
                <a:solidFill>
                  <a:srgbClr val="000000"/>
                </a:solidFill>
              </a:rPr>
              <a:t>5. Complete fields as prompted &amp; click update.  Date format is mm/</a:t>
            </a:r>
            <a:r>
              <a:rPr lang="en-US" sz="1000" b="1" dirty="0" err="1">
                <a:solidFill>
                  <a:srgbClr val="000000"/>
                </a:solidFill>
              </a:rPr>
              <a:t>dd</a:t>
            </a:r>
            <a:r>
              <a:rPr lang="en-US" sz="1000" b="1" dirty="0">
                <a:solidFill>
                  <a:srgbClr val="000000"/>
                </a:solidFill>
              </a:rPr>
              <a:t>/</a:t>
            </a:r>
            <a:r>
              <a:rPr lang="en-US" sz="1000" b="1" dirty="0" err="1">
                <a:solidFill>
                  <a:srgbClr val="000000"/>
                </a:solidFill>
              </a:rPr>
              <a:t>yyyy</a:t>
            </a:r>
            <a:r>
              <a:rPr lang="en-US" sz="1000" b="1" dirty="0">
                <a:solidFill>
                  <a:srgbClr val="000000"/>
                </a:solidFill>
              </a:rPr>
              <a:t>.</a:t>
            </a:r>
            <a:endParaRPr lang="en-US" dirty="0"/>
          </a:p>
        </p:txBody>
      </p:sp>
      <p:sp>
        <p:nvSpPr>
          <p:cNvPr id="6156" name="Text Box 14"/>
          <p:cNvSpPr txBox="1">
            <a:spLocks noChangeArrowheads="1"/>
          </p:cNvSpPr>
          <p:nvPr/>
        </p:nvSpPr>
        <p:spPr bwMode="auto">
          <a:xfrm>
            <a:off x="409575" y="4925823"/>
            <a:ext cx="1916113" cy="784225"/>
          </a:xfrm>
          <a:prstGeom prst="rect">
            <a:avLst/>
          </a:prstGeom>
          <a:solidFill>
            <a:srgbClr val="BBE0E3"/>
          </a:solidFill>
          <a:ln w="3175">
            <a:solidFill>
              <a:schemeClr val="accent5">
                <a:lumMod val="50000"/>
              </a:schemeClr>
            </a:solidFill>
            <a:miter lim="800000"/>
            <a:headEnd/>
            <a:tailEnd/>
          </a:ln>
          <a:effectLst>
            <a:outerShdw blurRad="50800" dist="38100" dir="2700000" algn="tl" rotWithShape="0">
              <a:prstClr val="black">
                <a:alpha val="40000"/>
              </a:prstClr>
            </a:outerShdw>
          </a:effectLst>
        </p:spPr>
        <p:txBody>
          <a:bodyPr lIns="79919" tIns="39959" rIns="79919" bIns="39959" anchor="ctr"/>
          <a:lstStyle/>
          <a:p>
            <a:pPr algn="ctr"/>
            <a:r>
              <a:rPr lang="en-US" sz="1000" b="1" dirty="0">
                <a:solidFill>
                  <a:srgbClr val="000000"/>
                </a:solidFill>
              </a:rPr>
              <a:t>6. CCC Document review and approval</a:t>
            </a:r>
            <a:endParaRPr lang="en-US" dirty="0"/>
          </a:p>
        </p:txBody>
      </p:sp>
      <p:sp>
        <p:nvSpPr>
          <p:cNvPr id="6157" name="Text Box 15"/>
          <p:cNvSpPr txBox="1">
            <a:spLocks noChangeArrowheads="1"/>
          </p:cNvSpPr>
          <p:nvPr/>
        </p:nvSpPr>
        <p:spPr bwMode="auto">
          <a:xfrm>
            <a:off x="7543800" y="5387785"/>
            <a:ext cx="1371600" cy="457200"/>
          </a:xfrm>
          <a:prstGeom prst="rect">
            <a:avLst/>
          </a:prstGeom>
          <a:solidFill>
            <a:schemeClr val="accent5">
              <a:lumMod val="50000"/>
            </a:schemeClr>
          </a:solidFill>
          <a:ln w="3175">
            <a:solidFill>
              <a:schemeClr val="accent5">
                <a:lumMod val="50000"/>
              </a:schemeClr>
            </a:solidFill>
            <a:miter lim="800000"/>
            <a:headEnd/>
            <a:tailEnd/>
          </a:ln>
          <a:effectLst>
            <a:outerShdw blurRad="50800" dist="38100" dir="2700000" algn="tl" rotWithShape="0">
              <a:prstClr val="black">
                <a:alpha val="40000"/>
              </a:prstClr>
            </a:outerShdw>
          </a:effectLst>
        </p:spPr>
        <p:txBody>
          <a:bodyPr lIns="79919" tIns="39959" rIns="79919" bIns="39959" anchor="ctr"/>
          <a:lstStyle/>
          <a:p>
            <a:pPr algn="ctr"/>
            <a:r>
              <a:rPr lang="en-US" sz="1000" b="1" dirty="0">
                <a:solidFill>
                  <a:schemeClr val="bg1"/>
                </a:solidFill>
              </a:rPr>
              <a:t>8. Document released </a:t>
            </a:r>
            <a:br>
              <a:rPr lang="en-US" sz="1000" b="1" dirty="0">
                <a:solidFill>
                  <a:schemeClr val="bg1"/>
                </a:solidFill>
              </a:rPr>
            </a:br>
            <a:r>
              <a:rPr lang="en-US" sz="1000" b="1" dirty="0">
                <a:solidFill>
                  <a:schemeClr val="bg1"/>
                </a:solidFill>
              </a:rPr>
              <a:t>for system storage</a:t>
            </a:r>
            <a:endParaRPr lang="en-US" dirty="0">
              <a:solidFill>
                <a:schemeClr val="bg1"/>
              </a:solidFill>
            </a:endParaRPr>
          </a:p>
        </p:txBody>
      </p:sp>
      <p:sp>
        <p:nvSpPr>
          <p:cNvPr id="6165" name="Text Box 23"/>
          <p:cNvSpPr txBox="1">
            <a:spLocks noChangeArrowheads="1"/>
          </p:cNvSpPr>
          <p:nvPr/>
        </p:nvSpPr>
        <p:spPr bwMode="auto">
          <a:xfrm>
            <a:off x="5562600" y="5397310"/>
            <a:ext cx="1676400" cy="447675"/>
          </a:xfrm>
          <a:prstGeom prst="rect">
            <a:avLst/>
          </a:prstGeom>
          <a:gradFill rotWithShape="1">
            <a:gsLst>
              <a:gs pos="0">
                <a:srgbClr val="DEF1F2"/>
              </a:gs>
              <a:gs pos="50000">
                <a:srgbClr val="FFFFFF"/>
              </a:gs>
              <a:gs pos="100000">
                <a:srgbClr val="DEF1F2"/>
              </a:gs>
            </a:gsLst>
            <a:lin ang="0" scaled="1"/>
          </a:gradFill>
          <a:ln w="3175">
            <a:solidFill>
              <a:schemeClr val="accent5">
                <a:lumMod val="50000"/>
              </a:schemeClr>
            </a:solidFill>
            <a:miter lim="800000"/>
            <a:headEnd/>
            <a:tailEnd/>
          </a:ln>
          <a:effectLst>
            <a:outerShdw blurRad="50800" dist="38100" dir="2700000" algn="tl" rotWithShape="0">
              <a:prstClr val="black">
                <a:alpha val="40000"/>
              </a:prstClr>
            </a:outerShdw>
          </a:effectLst>
        </p:spPr>
        <p:txBody>
          <a:bodyPr lIns="79919" tIns="39959" rIns="79919" bIns="39959" anchor="ctr"/>
          <a:lstStyle/>
          <a:p>
            <a:pPr algn="ctr"/>
            <a:r>
              <a:rPr lang="en-US" sz="1000" b="1" i="1">
                <a:solidFill>
                  <a:srgbClr val="000000"/>
                </a:solidFill>
              </a:rPr>
              <a:t>Document approved</a:t>
            </a:r>
            <a:endParaRPr lang="en-US" sz="1000"/>
          </a:p>
        </p:txBody>
      </p:sp>
      <p:sp>
        <p:nvSpPr>
          <p:cNvPr id="6168" name="Text Box 26"/>
          <p:cNvSpPr txBox="1">
            <a:spLocks noChangeArrowheads="1"/>
          </p:cNvSpPr>
          <p:nvPr/>
        </p:nvSpPr>
        <p:spPr bwMode="auto">
          <a:xfrm>
            <a:off x="5562600" y="4787710"/>
            <a:ext cx="1676400" cy="428625"/>
          </a:xfrm>
          <a:prstGeom prst="rect">
            <a:avLst/>
          </a:prstGeom>
          <a:gradFill rotWithShape="1">
            <a:gsLst>
              <a:gs pos="0">
                <a:srgbClr val="DEF1F2"/>
              </a:gs>
              <a:gs pos="50000">
                <a:srgbClr val="FFFFFF"/>
              </a:gs>
              <a:gs pos="100000">
                <a:srgbClr val="DEF1F2"/>
              </a:gs>
            </a:gsLst>
            <a:lin ang="0" scaled="1"/>
          </a:gradFill>
          <a:ln w="3175">
            <a:solidFill>
              <a:schemeClr val="accent5">
                <a:lumMod val="50000"/>
              </a:schemeClr>
            </a:solidFill>
            <a:miter lim="800000"/>
            <a:headEnd/>
            <a:tailEnd/>
          </a:ln>
          <a:effectLst>
            <a:outerShdw blurRad="50800" dist="38100" dir="2700000" algn="tl" rotWithShape="0">
              <a:prstClr val="black">
                <a:alpha val="40000"/>
              </a:prstClr>
            </a:outerShdw>
          </a:effectLst>
        </p:spPr>
        <p:txBody>
          <a:bodyPr lIns="79919" tIns="39959" rIns="79919" bIns="39959" anchor="ctr"/>
          <a:lstStyle/>
          <a:p>
            <a:pPr algn="ctr"/>
            <a:r>
              <a:rPr lang="en-US" sz="1000" b="1" i="1" dirty="0">
                <a:solidFill>
                  <a:srgbClr val="000000"/>
                </a:solidFill>
              </a:rPr>
              <a:t>Document rejected with</a:t>
            </a:r>
            <a:br>
              <a:rPr lang="en-US" sz="1000" b="1" i="1" dirty="0">
                <a:solidFill>
                  <a:srgbClr val="000000"/>
                </a:solidFill>
              </a:rPr>
            </a:br>
            <a:r>
              <a:rPr lang="en-US" sz="1000" b="1" i="1" dirty="0">
                <a:solidFill>
                  <a:srgbClr val="000000"/>
                </a:solidFill>
              </a:rPr>
              <a:t>explanation and instruction</a:t>
            </a:r>
            <a:endParaRPr lang="en-US" sz="1000" dirty="0"/>
          </a:p>
        </p:txBody>
      </p:sp>
      <p:sp>
        <p:nvSpPr>
          <p:cNvPr id="6171" name="Text Box 29"/>
          <p:cNvSpPr txBox="1">
            <a:spLocks noChangeArrowheads="1"/>
          </p:cNvSpPr>
          <p:nvPr/>
        </p:nvSpPr>
        <p:spPr bwMode="auto">
          <a:xfrm>
            <a:off x="2782888" y="4934554"/>
            <a:ext cx="2281237" cy="766763"/>
          </a:xfrm>
          <a:prstGeom prst="rect">
            <a:avLst/>
          </a:prstGeom>
          <a:solidFill>
            <a:srgbClr val="BBE0E3"/>
          </a:solidFill>
          <a:ln w="3175">
            <a:solidFill>
              <a:schemeClr val="accent5">
                <a:lumMod val="50000"/>
              </a:schemeClr>
            </a:solidFill>
            <a:miter lim="800000"/>
            <a:headEnd/>
            <a:tailEnd/>
          </a:ln>
          <a:effectLst>
            <a:outerShdw blurRad="50800" dist="38100" dir="2700000" algn="tl" rotWithShape="0">
              <a:prstClr val="black">
                <a:alpha val="40000"/>
              </a:prstClr>
            </a:outerShdw>
          </a:effectLst>
        </p:spPr>
        <p:txBody>
          <a:bodyPr lIns="79919" tIns="39959" rIns="79919" bIns="39959" anchor="ctr"/>
          <a:lstStyle/>
          <a:p>
            <a:pPr algn="ctr"/>
            <a:r>
              <a:rPr lang="en-US" sz="1000" b="1" dirty="0">
                <a:solidFill>
                  <a:srgbClr val="000000"/>
                </a:solidFill>
              </a:rPr>
              <a:t>7. E-mail status</a:t>
            </a:r>
            <a:br>
              <a:rPr lang="en-US" sz="1000" b="1" dirty="0">
                <a:solidFill>
                  <a:srgbClr val="000000"/>
                </a:solidFill>
              </a:rPr>
            </a:br>
            <a:r>
              <a:rPr lang="en-US" sz="1000" b="1" dirty="0">
                <a:solidFill>
                  <a:srgbClr val="000000"/>
                </a:solidFill>
              </a:rPr>
              <a:t>notification or confirmation</a:t>
            </a:r>
            <a:endParaRPr lang="en-US" dirty="0"/>
          </a:p>
        </p:txBody>
      </p:sp>
      <p:cxnSp>
        <p:nvCxnSpPr>
          <p:cNvPr id="29" name="Straight Arrow Connector 28"/>
          <p:cNvCxnSpPr>
            <a:stCxn id="6151" idx="2"/>
            <a:endCxn id="6152" idx="0"/>
          </p:cNvCxnSpPr>
          <p:nvPr/>
        </p:nvCxnSpPr>
        <p:spPr>
          <a:xfrm>
            <a:off x="4393803" y="2865438"/>
            <a:ext cx="0" cy="26670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6152" idx="2"/>
            <a:endCxn id="6153" idx="0"/>
          </p:cNvCxnSpPr>
          <p:nvPr/>
        </p:nvCxnSpPr>
        <p:spPr>
          <a:xfrm rot="5400000">
            <a:off x="2832300" y="2400102"/>
            <a:ext cx="510381" cy="2612627"/>
          </a:xfrm>
          <a:prstGeom prst="bentConnector3">
            <a:avLst>
              <a:gd name="adj1" fmla="val 50000"/>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153" idx="3"/>
            <a:endCxn id="6154" idx="1"/>
          </p:cNvCxnSpPr>
          <p:nvPr/>
        </p:nvCxnSpPr>
        <p:spPr>
          <a:xfrm>
            <a:off x="2830513" y="4114006"/>
            <a:ext cx="404812" cy="1"/>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6154" idx="3"/>
            <a:endCxn id="6155" idx="1"/>
          </p:cNvCxnSpPr>
          <p:nvPr/>
        </p:nvCxnSpPr>
        <p:spPr>
          <a:xfrm>
            <a:off x="5205413" y="4114007"/>
            <a:ext cx="411162"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6155" idx="2"/>
            <a:endCxn id="6156" idx="0"/>
          </p:cNvCxnSpPr>
          <p:nvPr/>
        </p:nvCxnSpPr>
        <p:spPr>
          <a:xfrm rot="5400000">
            <a:off x="3748581" y="2008490"/>
            <a:ext cx="536385" cy="5298281"/>
          </a:xfrm>
          <a:prstGeom prst="bentConnector3">
            <a:avLst>
              <a:gd name="adj1" fmla="val 50000"/>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6156" idx="3"/>
            <a:endCxn id="6171" idx="1"/>
          </p:cNvCxnSpPr>
          <p:nvPr/>
        </p:nvCxnSpPr>
        <p:spPr>
          <a:xfrm>
            <a:off x="2325688" y="5317936"/>
            <a:ext cx="457200"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6171" idx="3"/>
            <a:endCxn id="6165" idx="1"/>
          </p:cNvCxnSpPr>
          <p:nvPr/>
        </p:nvCxnSpPr>
        <p:spPr>
          <a:xfrm>
            <a:off x="5064125" y="5317936"/>
            <a:ext cx="498475" cy="303212"/>
          </a:xfrm>
          <a:prstGeom prst="bentConnector3">
            <a:avLst>
              <a:gd name="adj1" fmla="val 50000"/>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6171" idx="3"/>
            <a:endCxn id="6168" idx="1"/>
          </p:cNvCxnSpPr>
          <p:nvPr/>
        </p:nvCxnSpPr>
        <p:spPr>
          <a:xfrm flipV="1">
            <a:off x="5064125" y="5002023"/>
            <a:ext cx="498475" cy="315913"/>
          </a:xfrm>
          <a:prstGeom prst="bentConnector3">
            <a:avLst>
              <a:gd name="adj1" fmla="val 50000"/>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165" idx="3"/>
            <a:endCxn id="6157" idx="1"/>
          </p:cNvCxnSpPr>
          <p:nvPr/>
        </p:nvCxnSpPr>
        <p:spPr>
          <a:xfrm flipV="1">
            <a:off x="7239000" y="5616385"/>
            <a:ext cx="304800" cy="4763"/>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6168" idx="3"/>
            <a:endCxn id="6151" idx="3"/>
          </p:cNvCxnSpPr>
          <p:nvPr/>
        </p:nvCxnSpPr>
        <p:spPr>
          <a:xfrm flipV="1">
            <a:off x="7239000" y="2690019"/>
            <a:ext cx="88503" cy="2312004"/>
          </a:xfrm>
          <a:prstGeom prst="bentConnector3">
            <a:avLst>
              <a:gd name="adj1" fmla="val 803984"/>
            </a:avLst>
          </a:prstGeom>
          <a:ln>
            <a:solidFill>
              <a:schemeClr val="accent5">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6" name="Slide Number Placeholder 25"/>
          <p:cNvSpPr>
            <a:spLocks noGrp="1"/>
          </p:cNvSpPr>
          <p:nvPr>
            <p:ph type="sldNum" sz="quarter" idx="12"/>
          </p:nvPr>
        </p:nvSpPr>
        <p:spPr/>
        <p:txBody>
          <a:bodyPr/>
          <a:lstStyle/>
          <a:p>
            <a:fld id="{87437027-5FF1-486D-B737-A5A608BA98ED}"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Getting Started</a:t>
            </a:r>
          </a:p>
        </p:txBody>
      </p:sp>
      <p:sp>
        <p:nvSpPr>
          <p:cNvPr id="7171" name="Rectangle 3"/>
          <p:cNvSpPr>
            <a:spLocks noGrp="1" noChangeArrowheads="1"/>
          </p:cNvSpPr>
          <p:nvPr>
            <p:ph idx="1"/>
          </p:nvPr>
        </p:nvSpPr>
        <p:spPr>
          <a:xfrm>
            <a:off x="457200" y="1600200"/>
            <a:ext cx="8229600" cy="5029200"/>
          </a:xfrm>
        </p:spPr>
        <p:txBody>
          <a:bodyPr>
            <a:normAutofit/>
          </a:bodyPr>
          <a:lstStyle/>
          <a:p>
            <a:pPr eaLnBrk="1" hangingPunct="1"/>
            <a:r>
              <a:rPr lang="en-US" sz="2400" b="1" dirty="0" smtClean="0"/>
              <a:t>Step 1</a:t>
            </a:r>
          </a:p>
          <a:p>
            <a:pPr lvl="1" eaLnBrk="1" hangingPunct="1"/>
            <a:r>
              <a:rPr lang="en-US" sz="2400" dirty="0" smtClean="0"/>
              <a:t>Name document according to the Naming Convention Guide</a:t>
            </a:r>
          </a:p>
          <a:p>
            <a:pPr lvl="1" algn="ctr" eaLnBrk="1" hangingPunct="1">
              <a:buFont typeface="Wingdings" pitchFamily="2" charset="2"/>
              <a:buNone/>
            </a:pPr>
            <a:r>
              <a:rPr lang="en-US" sz="2200" dirty="0" smtClean="0"/>
              <a:t>	</a:t>
            </a:r>
            <a:r>
              <a:rPr lang="en-US" sz="2000" dirty="0" smtClean="0"/>
              <a:t>Ex. </a:t>
            </a:r>
            <a:r>
              <a:rPr lang="en-US" sz="1600" dirty="0" smtClean="0"/>
              <a:t>CV – </a:t>
            </a:r>
            <a:r>
              <a:rPr lang="en-US" sz="1600" i="1" dirty="0" err="1" smtClean="0"/>
              <a:t>LingCVDateSigned</a:t>
            </a:r>
            <a:r>
              <a:rPr lang="en-US" sz="1600" dirty="0" smtClean="0"/>
              <a:t> (LingCV04-12-11)</a:t>
            </a:r>
          </a:p>
          <a:p>
            <a:pPr lvl="1" algn="ctr" eaLnBrk="1" hangingPunct="1">
              <a:buFont typeface="Wingdings" pitchFamily="2" charset="2"/>
              <a:buNone/>
            </a:pPr>
            <a:r>
              <a:rPr lang="en-US" sz="2000" dirty="0" smtClean="0"/>
              <a:t>	</a:t>
            </a:r>
            <a:r>
              <a:rPr lang="en-US" sz="1600" dirty="0" smtClean="0"/>
              <a:t>	      Licenses, DEA – </a:t>
            </a:r>
            <a:r>
              <a:rPr lang="en-US" sz="1600" i="1" dirty="0" err="1" smtClean="0"/>
              <a:t>SaxonDEAExpiredate</a:t>
            </a:r>
            <a:r>
              <a:rPr lang="en-US" sz="1600" i="1" dirty="0" smtClean="0"/>
              <a:t> (SaxonDEA11-12-11)</a:t>
            </a:r>
            <a:br>
              <a:rPr lang="en-US" sz="1600" i="1" dirty="0" smtClean="0"/>
            </a:br>
            <a:endParaRPr lang="en-US" sz="1600" i="1" dirty="0" smtClean="0"/>
          </a:p>
          <a:p>
            <a:pPr lvl="1" eaLnBrk="1" hangingPunct="1"/>
            <a:r>
              <a:rPr lang="en-US" sz="2400" dirty="0" smtClean="0"/>
              <a:t>Please PDF your document before uploading. </a:t>
            </a:r>
            <a:br>
              <a:rPr lang="en-US" sz="2400" dirty="0" smtClean="0"/>
            </a:br>
            <a:r>
              <a:rPr lang="en-US" sz="2400" dirty="0" smtClean="0"/>
              <a:t>MS Word files (.doc, .</a:t>
            </a:r>
            <a:r>
              <a:rPr lang="en-US" sz="2400" dirty="0" err="1" smtClean="0"/>
              <a:t>docx</a:t>
            </a:r>
            <a:r>
              <a:rPr lang="en-US" sz="2400" dirty="0" smtClean="0"/>
              <a:t>) are not acceptable.</a:t>
            </a:r>
          </a:p>
          <a:p>
            <a:pPr lvl="1"/>
            <a:r>
              <a:rPr lang="en-US" sz="2400" dirty="0" smtClean="0"/>
              <a:t>Confirm document size of the PDF to upload does not exceed 6 MB.</a:t>
            </a:r>
          </a:p>
          <a:p>
            <a:pPr lvl="1" eaLnBrk="1" hangingPunct="1"/>
            <a:r>
              <a:rPr lang="en-US" sz="2400" dirty="0" smtClean="0"/>
              <a:t>Sites using electronic binders should also use the CCC’s naming conventions for standardization.</a:t>
            </a:r>
          </a:p>
        </p:txBody>
      </p:sp>
      <p:sp>
        <p:nvSpPr>
          <p:cNvPr id="5" name="Slide Number Placeholder 4"/>
          <p:cNvSpPr>
            <a:spLocks noGrp="1"/>
          </p:cNvSpPr>
          <p:nvPr>
            <p:ph type="sldNum" sz="quarter" idx="12"/>
          </p:nvPr>
        </p:nvSpPr>
        <p:spPr/>
        <p:txBody>
          <a:bodyPr/>
          <a:lstStyle/>
          <a:p>
            <a:fld id="{87437027-5FF1-486D-B737-A5A608BA98ED}"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Sample Upload Process</a:t>
            </a:r>
          </a:p>
        </p:txBody>
      </p:sp>
      <p:sp>
        <p:nvSpPr>
          <p:cNvPr id="12291" name="Rectangle 3"/>
          <p:cNvSpPr>
            <a:spLocks noGrp="1" noChangeArrowheads="1"/>
          </p:cNvSpPr>
          <p:nvPr>
            <p:ph type="body" idx="1"/>
          </p:nvPr>
        </p:nvSpPr>
        <p:spPr/>
        <p:txBody>
          <a:bodyPr>
            <a:normAutofit/>
          </a:bodyPr>
          <a:lstStyle/>
          <a:p>
            <a:r>
              <a:rPr lang="en-US" sz="2800" b="1" dirty="0" smtClean="0"/>
              <a:t>Step 2</a:t>
            </a:r>
          </a:p>
          <a:p>
            <a:pPr lvl="1"/>
            <a:r>
              <a:rPr lang="en-US" sz="2600" dirty="0" smtClean="0"/>
              <a:t>Begin the document uploading process by selecting the type of regulatory document you want to upload.</a:t>
            </a:r>
          </a:p>
          <a:p>
            <a:pPr lvl="1">
              <a:spcBef>
                <a:spcPts val="1800"/>
              </a:spcBef>
            </a:pPr>
            <a:r>
              <a:rPr lang="en-US" sz="2600" dirty="0" smtClean="0"/>
              <a:t>For this demonstration we will upload an IRB approval, which is located under IRB responses.</a:t>
            </a:r>
          </a:p>
        </p:txBody>
      </p:sp>
      <p:grpSp>
        <p:nvGrpSpPr>
          <p:cNvPr id="2" name="Group 11"/>
          <p:cNvGrpSpPr>
            <a:grpSpLocks/>
          </p:cNvGrpSpPr>
          <p:nvPr/>
        </p:nvGrpSpPr>
        <p:grpSpPr bwMode="auto">
          <a:xfrm>
            <a:off x="3352800" y="4419600"/>
            <a:ext cx="3048000" cy="2214563"/>
            <a:chOff x="2352" y="2448"/>
            <a:chExt cx="2784" cy="1731"/>
          </a:xfrm>
        </p:grpSpPr>
        <p:pic>
          <p:nvPicPr>
            <p:cNvPr id="12293" name="Picture 10"/>
            <p:cNvPicPr>
              <a:picLocks noChangeAspect="1" noChangeArrowheads="1"/>
            </p:cNvPicPr>
            <p:nvPr/>
          </p:nvPicPr>
          <p:blipFill>
            <a:blip r:embed="rId2" cstate="print"/>
            <a:srcRect/>
            <a:stretch>
              <a:fillRect/>
            </a:stretch>
          </p:blipFill>
          <p:spPr bwMode="auto">
            <a:xfrm>
              <a:off x="2352" y="2448"/>
              <a:ext cx="2160" cy="1731"/>
            </a:xfrm>
            <a:prstGeom prst="rect">
              <a:avLst/>
            </a:prstGeom>
            <a:noFill/>
            <a:ln w="9525">
              <a:noFill/>
              <a:miter lim="800000"/>
              <a:headEnd/>
              <a:tailEnd/>
            </a:ln>
          </p:spPr>
        </p:pic>
        <p:sp>
          <p:nvSpPr>
            <p:cNvPr id="12294" name="AutoShape 7"/>
            <p:cNvSpPr>
              <a:spLocks noChangeArrowheads="1"/>
            </p:cNvSpPr>
            <p:nvPr/>
          </p:nvSpPr>
          <p:spPr bwMode="auto">
            <a:xfrm>
              <a:off x="4176" y="3504"/>
              <a:ext cx="960" cy="192"/>
            </a:xfrm>
            <a:prstGeom prst="leftArrow">
              <a:avLst>
                <a:gd name="adj1" fmla="val 50000"/>
                <a:gd name="adj2" fmla="val 125000"/>
              </a:avLst>
            </a:prstGeom>
            <a:solidFill>
              <a:schemeClr val="hlink"/>
            </a:solidFill>
            <a:ln w="9525">
              <a:solidFill>
                <a:schemeClr val="tx1"/>
              </a:solidFill>
              <a:miter lim="800000"/>
              <a:headEnd/>
              <a:tailEnd/>
            </a:ln>
          </p:spPr>
          <p:txBody>
            <a:bodyPr wrap="none" anchor="ctr"/>
            <a:lstStyle/>
            <a:p>
              <a:endParaRPr lang="en-US"/>
            </a:p>
          </p:txBody>
        </p:sp>
      </p:grpSp>
      <p:sp>
        <p:nvSpPr>
          <p:cNvPr id="8" name="Slide Number Placeholder 7"/>
          <p:cNvSpPr>
            <a:spLocks noGrp="1"/>
          </p:cNvSpPr>
          <p:nvPr>
            <p:ph type="sldNum" sz="quarter" idx="12"/>
          </p:nvPr>
        </p:nvSpPr>
        <p:spPr/>
        <p:txBody>
          <a:bodyPr/>
          <a:lstStyle/>
          <a:p>
            <a:fld id="{87437027-5FF1-486D-B737-A5A608BA98ED}"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NIDA CTN RTS Document </a:t>
            </a:r>
            <a:br>
              <a:rPr lang="en-US" dirty="0" smtClean="0"/>
            </a:br>
            <a:r>
              <a:rPr lang="en-US" dirty="0" smtClean="0"/>
              <a:t>Naming Convention Guidelines</a:t>
            </a:r>
            <a:endParaRPr lang="en-US" dirty="0"/>
          </a:p>
        </p:txBody>
      </p:sp>
      <p:pic>
        <p:nvPicPr>
          <p:cNvPr id="2049" name="Picture 1"/>
          <p:cNvPicPr>
            <a:picLocks noChangeAspect="1" noChangeArrowheads="1"/>
          </p:cNvPicPr>
          <p:nvPr/>
        </p:nvPicPr>
        <p:blipFill>
          <a:blip r:embed="rId2" cstate="print"/>
          <a:srcRect l="9967" t="12334" r="11580" b="3614"/>
          <a:stretch>
            <a:fillRect/>
          </a:stretch>
        </p:blipFill>
        <p:spPr bwMode="auto">
          <a:xfrm>
            <a:off x="667871" y="1704731"/>
            <a:ext cx="7808259" cy="470558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87437027-5FF1-486D-B737-A5A608BA98ED}"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Foundations for the Ethical Conduct of Clinical Research</a:t>
            </a:r>
            <a:endParaRPr lang="en-US" dirty="0"/>
          </a:p>
        </p:txBody>
      </p:sp>
      <p:sp>
        <p:nvSpPr>
          <p:cNvPr id="3" name="Content Placeholder 2"/>
          <p:cNvSpPr>
            <a:spLocks noGrp="1"/>
          </p:cNvSpPr>
          <p:nvPr>
            <p:ph sz="half" idx="1"/>
          </p:nvPr>
        </p:nvSpPr>
        <p:spPr>
          <a:xfrm>
            <a:off x="457200" y="1600200"/>
            <a:ext cx="4953000" cy="4525963"/>
          </a:xfrm>
        </p:spPr>
        <p:txBody>
          <a:bodyPr>
            <a:normAutofit fontScale="85000" lnSpcReduction="20000"/>
          </a:bodyPr>
          <a:lstStyle/>
          <a:p>
            <a:pPr algn="ctr">
              <a:buNone/>
            </a:pPr>
            <a:r>
              <a:rPr lang="en-US" b="1" dirty="0" smtClean="0"/>
              <a:t> </a:t>
            </a:r>
          </a:p>
          <a:p>
            <a:pPr algn="ctr">
              <a:buNone/>
            </a:pPr>
            <a:r>
              <a:rPr lang="en-US" b="1" dirty="0" smtClean="0"/>
              <a:t>Major Milestones in Clinical Research</a:t>
            </a:r>
          </a:p>
          <a:p>
            <a:pPr algn="ctr">
              <a:buNone/>
            </a:pPr>
            <a:endParaRPr lang="en-US" b="1" dirty="0" smtClean="0"/>
          </a:p>
          <a:p>
            <a:r>
              <a:rPr lang="en-US" sz="3000" dirty="0" smtClean="0"/>
              <a:t>Nuremberg Code (1947)</a:t>
            </a:r>
          </a:p>
          <a:p>
            <a:r>
              <a:rPr lang="en-US" sz="3000" dirty="0" smtClean="0"/>
              <a:t>Declaration of Helsinki (1964)</a:t>
            </a:r>
          </a:p>
          <a:p>
            <a:r>
              <a:rPr lang="en-US" sz="3000" dirty="0" smtClean="0"/>
              <a:t>Belmont Report (1979)</a:t>
            </a:r>
          </a:p>
          <a:p>
            <a:r>
              <a:rPr lang="en-US" sz="3000" dirty="0" smtClean="0"/>
              <a:t>International Conference on </a:t>
            </a:r>
            <a:r>
              <a:rPr lang="en-US" sz="3000" dirty="0" err="1" smtClean="0"/>
              <a:t>Harmonisation</a:t>
            </a:r>
            <a:r>
              <a:rPr lang="en-US" sz="3000" dirty="0" smtClean="0"/>
              <a:t> (ICH-GCP)</a:t>
            </a:r>
          </a:p>
          <a:p>
            <a:r>
              <a:rPr lang="en-US" sz="3000" dirty="0" smtClean="0"/>
              <a:t>International Standards Organization 14155</a:t>
            </a:r>
          </a:p>
          <a:p>
            <a:r>
              <a:rPr lang="en-US" sz="3000" dirty="0" smtClean="0"/>
              <a:t>Code of Federal Regulations</a:t>
            </a:r>
          </a:p>
        </p:txBody>
      </p:sp>
      <p:pic>
        <p:nvPicPr>
          <p:cNvPr id="6" name="Content Placeholder 5" descr="BestGCPPractices.png"/>
          <p:cNvPicPr>
            <a:picLocks noGrp="1" noChangeAspect="1"/>
          </p:cNvPicPr>
          <p:nvPr>
            <p:ph sz="half" idx="2"/>
          </p:nvPr>
        </p:nvPicPr>
        <p:blipFill>
          <a:blip r:embed="rId2" cstate="print"/>
          <a:stretch>
            <a:fillRect/>
          </a:stretch>
        </p:blipFill>
        <p:spPr>
          <a:xfrm>
            <a:off x="5554022" y="2942760"/>
            <a:ext cx="2800618" cy="23150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lide Number Placeholder 6"/>
          <p:cNvSpPr>
            <a:spLocks noGrp="1"/>
          </p:cNvSpPr>
          <p:nvPr>
            <p:ph type="sldNum" sz="quarter" idx="12"/>
          </p:nvPr>
        </p:nvSpPr>
        <p:spPr/>
        <p:txBody>
          <a:bodyPr/>
          <a:lstStyle/>
          <a:p>
            <a:fld id="{87437027-5FF1-486D-B737-A5A608BA98ED}"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NIDA CTN RTS Document </a:t>
            </a:r>
            <a:br>
              <a:rPr lang="en-US" dirty="0" smtClean="0"/>
            </a:br>
            <a:r>
              <a:rPr lang="en-US" dirty="0" smtClean="0"/>
              <a:t>Naming Convention Guidelines</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767557" y="1912751"/>
            <a:ext cx="7608887" cy="435927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87437027-5FF1-486D-B737-A5A608BA98ED}"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NIDA CTN RTS Document </a:t>
            </a:r>
            <a:br>
              <a:rPr lang="en-US" dirty="0" smtClean="0"/>
            </a:br>
            <a:r>
              <a:rPr lang="en-US" dirty="0" smtClean="0"/>
              <a:t>Naming Convention Guidelines</a:t>
            </a:r>
            <a:endParaRPr lang="en-US" dirty="0"/>
          </a:p>
        </p:txBody>
      </p:sp>
      <p:pic>
        <p:nvPicPr>
          <p:cNvPr id="62466" name="Picture 2"/>
          <p:cNvPicPr>
            <a:picLocks noGrp="1" noChangeAspect="1" noChangeArrowheads="1"/>
          </p:cNvPicPr>
          <p:nvPr>
            <p:ph idx="1"/>
          </p:nvPr>
        </p:nvPicPr>
        <p:blipFill>
          <a:blip r:embed="rId2" cstate="print"/>
          <a:srcRect l="9277" t="21887" r="11172" b="19186"/>
          <a:stretch>
            <a:fillRect/>
          </a:stretch>
        </p:blipFill>
        <p:spPr bwMode="auto">
          <a:xfrm>
            <a:off x="731520" y="1981200"/>
            <a:ext cx="7680960" cy="3200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87437027-5FF1-486D-B737-A5A608BA98ED}"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NIDA CTN RTS Document </a:t>
            </a:r>
            <a:br>
              <a:rPr lang="en-US" dirty="0" smtClean="0"/>
            </a:br>
            <a:r>
              <a:rPr lang="en-US" dirty="0" smtClean="0"/>
              <a:t>Naming Convention Guidelines</a:t>
            </a:r>
            <a:endParaRPr lang="en-US" dirty="0"/>
          </a:p>
        </p:txBody>
      </p:sp>
      <p:sp>
        <p:nvSpPr>
          <p:cNvPr id="5" name="Content Placeholder 4"/>
          <p:cNvSpPr>
            <a:spLocks noGrp="1"/>
          </p:cNvSpPr>
          <p:nvPr>
            <p:ph idx="1"/>
          </p:nvPr>
        </p:nvSpPr>
        <p:spPr>
          <a:xfrm>
            <a:off x="457200" y="1600200"/>
            <a:ext cx="8229600" cy="4953000"/>
          </a:xfrm>
        </p:spPr>
        <p:txBody>
          <a:bodyPr>
            <a:normAutofit fontScale="70000" lnSpcReduction="20000"/>
          </a:bodyPr>
          <a:lstStyle/>
          <a:p>
            <a:pPr>
              <a:spcBef>
                <a:spcPts val="1200"/>
              </a:spcBef>
            </a:pPr>
            <a:r>
              <a:rPr lang="en-US" b="1" dirty="0" smtClean="0"/>
              <a:t>Documents must be converted to PDF format and then uploaded into RTS. All other formats (i.e., JPEG, DOC, etc.) will be rejected.</a:t>
            </a:r>
          </a:p>
          <a:p>
            <a:pPr>
              <a:spcBef>
                <a:spcPts val="1200"/>
              </a:spcBef>
            </a:pPr>
            <a:r>
              <a:rPr lang="en-US" dirty="0" smtClean="0"/>
              <a:t>The original signed (wet) copy of 1572 and/or Investigator Agreement (IA) documents must be sent to the CCC. The original signed copy should be converted to PDF format and uploaded to the RTS database.</a:t>
            </a:r>
          </a:p>
          <a:p>
            <a:pPr>
              <a:spcBef>
                <a:spcPts val="1200"/>
              </a:spcBef>
            </a:pPr>
            <a:r>
              <a:rPr lang="en-US" dirty="0" smtClean="0"/>
              <a:t>Staff Signature Logs should be uploaded to the RTS within 90 days from the date of original signature and then re-submitted per study needs.</a:t>
            </a:r>
          </a:p>
          <a:p>
            <a:pPr>
              <a:spcBef>
                <a:spcPts val="1200"/>
              </a:spcBef>
            </a:pPr>
            <a:r>
              <a:rPr lang="en-US" dirty="0" smtClean="0"/>
              <a:t>RCR, CITI and Institutional training may be acceptable to satisfy the Human Subjects Protection and/or Good Clinical Practice training requirement. If CITI or RCR are to be used, they must be approved by the CCC prior to uploading it to RTS.</a:t>
            </a:r>
            <a:endParaRPr lang="en-US" dirty="0"/>
          </a:p>
        </p:txBody>
      </p:sp>
      <p:sp>
        <p:nvSpPr>
          <p:cNvPr id="7" name="Slide Number Placeholder 6"/>
          <p:cNvSpPr>
            <a:spLocks noGrp="1"/>
          </p:cNvSpPr>
          <p:nvPr>
            <p:ph type="sldNum" sz="quarter" idx="12"/>
          </p:nvPr>
        </p:nvSpPr>
        <p:spPr/>
        <p:txBody>
          <a:bodyPr/>
          <a:lstStyle/>
          <a:p>
            <a:fld id="{87437027-5FF1-486D-B737-A5A608BA98ED}"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review</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87437027-5FF1-486D-B737-A5A608BA98ED}"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 Highlights</a:t>
            </a:r>
            <a:endParaRPr lang="en-US" dirty="0"/>
          </a:p>
        </p:txBody>
      </p:sp>
      <p:sp>
        <p:nvSpPr>
          <p:cNvPr id="3" name="Content Placeholder 2"/>
          <p:cNvSpPr>
            <a:spLocks noGrp="1"/>
          </p:cNvSpPr>
          <p:nvPr>
            <p:ph idx="1"/>
          </p:nvPr>
        </p:nvSpPr>
        <p:spPr>
          <a:xfrm>
            <a:off x="457200" y="1600200"/>
            <a:ext cx="8229600" cy="4836459"/>
          </a:xfrm>
        </p:spPr>
        <p:txBody>
          <a:bodyPr>
            <a:normAutofit/>
          </a:bodyPr>
          <a:lstStyle/>
          <a:p>
            <a:pPr>
              <a:spcBef>
                <a:spcPts val="1800"/>
              </a:spcBef>
            </a:pPr>
            <a:r>
              <a:rPr lang="en-US" dirty="0" smtClean="0"/>
              <a:t>What are some critical aspects of Institutional Review Board (IRB) oversight and compliance?</a:t>
            </a:r>
          </a:p>
          <a:p>
            <a:pPr>
              <a:spcBef>
                <a:spcPts val="1800"/>
              </a:spcBef>
            </a:pPr>
            <a:r>
              <a:rPr lang="en-US" dirty="0" smtClean="0"/>
              <a:t>What are the required documents for IRB review?</a:t>
            </a:r>
          </a:p>
          <a:p>
            <a:pPr>
              <a:spcBef>
                <a:spcPts val="1800"/>
              </a:spcBef>
            </a:pPr>
            <a:r>
              <a:rPr lang="en-US" dirty="0" smtClean="0"/>
              <a:t>What are some appropriate regulatory documentation practices?</a:t>
            </a:r>
          </a:p>
        </p:txBody>
      </p:sp>
      <p:sp>
        <p:nvSpPr>
          <p:cNvPr id="5" name="Slide Number Placeholder 4"/>
          <p:cNvSpPr>
            <a:spLocks noGrp="1"/>
          </p:cNvSpPr>
          <p:nvPr>
            <p:ph type="sldNum" sz="quarter" idx="12"/>
          </p:nvPr>
        </p:nvSpPr>
        <p:spPr/>
        <p:txBody>
          <a:bodyPr/>
          <a:lstStyle/>
          <a:p>
            <a:fld id="{87437027-5FF1-486D-B737-A5A608BA98ED}"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 – Questions / Comments</a:t>
            </a:r>
            <a:endParaRPr lang="en-US" dirty="0"/>
          </a:p>
        </p:txBody>
      </p:sp>
      <p:sp>
        <p:nvSpPr>
          <p:cNvPr id="23" name="TextBox 22"/>
          <p:cNvSpPr txBox="1"/>
          <p:nvPr/>
        </p:nvSpPr>
        <p:spPr>
          <a:xfrm>
            <a:off x="1066800" y="5943600"/>
            <a:ext cx="7467600" cy="646331"/>
          </a:xfrm>
          <a:prstGeom prst="rect">
            <a:avLst/>
          </a:prstGeom>
          <a:noFill/>
        </p:spPr>
        <p:txBody>
          <a:bodyPr wrap="square" rtlCol="0">
            <a:spAutoFit/>
          </a:bodyPr>
          <a:lstStyle/>
          <a:p>
            <a:pPr algn="ctr"/>
            <a:r>
              <a:rPr lang="en-US" i="1" dirty="0" smtClean="0">
                <a:solidFill>
                  <a:schemeClr val="bg1">
                    <a:lumMod val="65000"/>
                  </a:schemeClr>
                </a:solidFill>
                <a:latin typeface="Times New Roman" pitchFamily="18" charset="0"/>
                <a:cs typeface="Times New Roman" pitchFamily="18" charset="0"/>
              </a:rPr>
              <a:t>Alternatively, questions can be directed to the presenter by sending an email to </a:t>
            </a:r>
            <a:r>
              <a:rPr lang="en-US" dirty="0" smtClean="0">
                <a:solidFill>
                  <a:schemeClr val="bg1">
                    <a:lumMod val="65000"/>
                  </a:schemeClr>
                </a:solidFill>
                <a:latin typeface="Arial" pitchFamily="34" charset="0"/>
                <a:cs typeface="Arial" pitchFamily="34" charset="0"/>
              </a:rPr>
              <a:t>CTNtraining@emmes.com</a:t>
            </a:r>
            <a:r>
              <a:rPr lang="en-US" dirty="0" smtClean="0">
                <a:solidFill>
                  <a:schemeClr val="bg1">
                    <a:lumMod val="65000"/>
                  </a:schemeClr>
                </a:solidFill>
                <a:latin typeface="Times New Roman" pitchFamily="18" charset="0"/>
                <a:cs typeface="Times New Roman" pitchFamily="18" charset="0"/>
              </a:rPr>
              <a:t>.</a:t>
            </a:r>
            <a:endParaRPr lang="en-US" dirty="0">
              <a:solidFill>
                <a:schemeClr val="bg1">
                  <a:lumMod val="65000"/>
                </a:schemeClr>
              </a:solidFill>
              <a:latin typeface="Times New Roman" pitchFamily="18" charset="0"/>
              <a:cs typeface="Times New Roman" pitchFamily="18" charset="0"/>
            </a:endParaRPr>
          </a:p>
        </p:txBody>
      </p:sp>
      <p:pic>
        <p:nvPicPr>
          <p:cNvPr id="1030" name="Picture 6"/>
          <p:cNvPicPr>
            <a:picLocks noChangeAspect="1" noChangeArrowheads="1"/>
          </p:cNvPicPr>
          <p:nvPr/>
        </p:nvPicPr>
        <p:blipFill>
          <a:blip r:embed="rId2" cstate="print"/>
          <a:srcRect/>
          <a:stretch>
            <a:fillRect/>
          </a:stretch>
        </p:blipFill>
        <p:spPr bwMode="auto">
          <a:xfrm>
            <a:off x="3153558" y="1963270"/>
            <a:ext cx="3265171" cy="3794563"/>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87437027-5FF1-486D-B737-A5A608BA98ED}"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i="1" u="sng" dirty="0" smtClean="0"/>
              <a:t>Survey Reminder</a:t>
            </a:r>
            <a:endParaRPr lang="en-US" dirty="0"/>
          </a:p>
        </p:txBody>
      </p:sp>
      <p:sp>
        <p:nvSpPr>
          <p:cNvPr id="5" name="Title 1"/>
          <p:cNvSpPr txBox="1">
            <a:spLocks/>
          </p:cNvSpPr>
          <p:nvPr/>
        </p:nvSpPr>
        <p:spPr>
          <a:xfrm>
            <a:off x="560294" y="3375212"/>
            <a:ext cx="4953000" cy="457200"/>
          </a:xfrm>
          <a:prstGeom prst="rect">
            <a:avLst/>
          </a:prstGeom>
        </p:spPr>
        <p:txBody>
          <a:bodyPr vert="horz" lIns="91440" tIns="45720" rIns="91440" bIns="45720" rtlCol="0" anchor="t">
            <a:normAutofit fontScale="6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1" u="sng" strike="noStrike" kern="1200" cap="none" spc="0" normalizeH="0" baseline="0" noProof="0" dirty="0" smtClean="0">
                <a:ln>
                  <a:noFill/>
                </a:ln>
                <a:solidFill>
                  <a:srgbClr val="1C474B"/>
                </a:solidFill>
                <a:effectLst>
                  <a:outerShdw blurRad="38100" dist="38100" dir="2700000" algn="tl">
                    <a:srgbClr val="000000">
                      <a:alpha val="43137"/>
                    </a:srgbClr>
                  </a:outerShdw>
                </a:effectLst>
                <a:uLnTx/>
                <a:uFillTx/>
                <a:latin typeface="+mj-lt"/>
                <a:ea typeface="+mj-ea"/>
                <a:cs typeface="+mj-cs"/>
              </a:rPr>
              <a:t>Upcoming Webinar</a:t>
            </a:r>
          </a:p>
        </p:txBody>
      </p:sp>
      <p:sp>
        <p:nvSpPr>
          <p:cNvPr id="6" name="Title 1"/>
          <p:cNvSpPr txBox="1">
            <a:spLocks/>
          </p:cNvSpPr>
          <p:nvPr/>
        </p:nvSpPr>
        <p:spPr>
          <a:xfrm>
            <a:off x="838200" y="1752600"/>
            <a:ext cx="7467600" cy="1219200"/>
          </a:xfrm>
          <a:prstGeom prst="rect">
            <a:avLst/>
          </a:prstGeom>
        </p:spPr>
        <p:txBody>
          <a:bodyPr vert="horz" lIns="91440" tIns="45720" rIns="91440" bIns="45720" rtlCol="0" anchor="t">
            <a:noAutofit/>
          </a:bodyPr>
          <a:lstStyle/>
          <a:p>
            <a:pPr lvl="0">
              <a:spcBef>
                <a:spcPct val="0"/>
              </a:spcBef>
            </a:pPr>
            <a:r>
              <a:rPr lang="en-US" sz="1900" i="1" dirty="0" smtClean="0">
                <a:solidFill>
                  <a:srgbClr val="1C474B"/>
                </a:solidFill>
                <a:effectLst>
                  <a:outerShdw blurRad="38100" dist="38100" dir="2700000" algn="tl">
                    <a:srgbClr val="000000">
                      <a:alpha val="43137"/>
                    </a:srgbClr>
                  </a:outerShdw>
                </a:effectLst>
                <a:latin typeface="+mj-lt"/>
                <a:ea typeface="+mj-ea"/>
                <a:cs typeface="+mj-cs"/>
              </a:rPr>
              <a:t>The NIDA CCC encourages all to complete the survey issued to participants directly following this webinar session, as this is the primary collective tool for rating your experience with this and other webinars, and for communicating the interests and needs of CTN members and associates.</a:t>
            </a:r>
            <a:endParaRPr kumimoji="0" lang="en-US" sz="1900" b="0" i="1" strike="noStrike" kern="1200" cap="none" spc="0" normalizeH="0" baseline="0" noProof="0" dirty="0" smtClean="0">
              <a:ln>
                <a:noFill/>
              </a:ln>
              <a:solidFill>
                <a:srgbClr val="1C474B"/>
              </a:solidFill>
              <a:effectLst>
                <a:outerShdw blurRad="38100" dist="38100" dir="2700000" algn="tl">
                  <a:srgbClr val="000000">
                    <a:alpha val="43137"/>
                  </a:srgbClr>
                </a:outerShdw>
              </a:effectLst>
              <a:uLnTx/>
              <a:uFillTx/>
              <a:latin typeface="+mj-lt"/>
              <a:ea typeface="+mj-ea"/>
              <a:cs typeface="+mj-cs"/>
            </a:endParaRPr>
          </a:p>
        </p:txBody>
      </p:sp>
      <p:sp>
        <p:nvSpPr>
          <p:cNvPr id="7" name="TextBox 6"/>
          <p:cNvSpPr txBox="1"/>
          <p:nvPr/>
        </p:nvSpPr>
        <p:spPr>
          <a:xfrm>
            <a:off x="1313329" y="4320988"/>
            <a:ext cx="6517342" cy="1323439"/>
          </a:xfrm>
          <a:prstGeom prst="rect">
            <a:avLst/>
          </a:prstGeom>
          <a:solidFill>
            <a:srgbClr val="D58315"/>
          </a:solidFill>
          <a:effectLst>
            <a:outerShdw blurRad="50800" dist="38100" dir="2700000" algn="tl" rotWithShape="0">
              <a:prstClr val="black">
                <a:alpha val="40000"/>
              </a:prstClr>
            </a:outerShdw>
          </a:effectLst>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Site Management and Performance</a:t>
            </a:r>
          </a:p>
          <a:p>
            <a:pPr algn="ctr"/>
            <a:r>
              <a:rPr lang="en-US" sz="27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Wednesday, May 29, 2013</a:t>
            </a:r>
          </a:p>
          <a:p>
            <a:pPr algn="ctr"/>
            <a:r>
              <a:rPr lang="en-US" sz="25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1:00 pm ET to 2:30 pm ET</a:t>
            </a:r>
            <a:endParaRPr lang="en-US" sz="25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87437027-5FF1-486D-B737-A5A608BA98ED}"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t>A copy of this presentation will be available electronically after this session. </a:t>
            </a:r>
            <a:endParaRPr lang="en-US" sz="2800" b="1" dirty="0"/>
          </a:p>
        </p:txBody>
      </p:sp>
      <p:pic>
        <p:nvPicPr>
          <p:cNvPr id="3" name="Picture 2" descr="lib1.bmp"/>
          <p:cNvPicPr>
            <a:picLocks noChangeAspect="1"/>
          </p:cNvPicPr>
          <p:nvPr/>
        </p:nvPicPr>
        <p:blipFill>
          <a:blip r:embed="rId2" cstate="print"/>
          <a:srcRect t="13542" r="30000" b="21354"/>
          <a:stretch>
            <a:fillRect/>
          </a:stretch>
        </p:blipFill>
        <p:spPr>
          <a:xfrm>
            <a:off x="795131" y="2209800"/>
            <a:ext cx="7553739" cy="4343400"/>
          </a:xfrm>
          <a:prstGeom prst="rect">
            <a:avLst/>
          </a:prstGeom>
          <a:ln>
            <a:noFill/>
          </a:ln>
          <a:effectLst>
            <a:outerShdw blurRad="292100" dist="139700" dir="2700000" algn="tl" rotWithShape="0">
              <a:srgbClr val="333333">
                <a:alpha val="65000"/>
              </a:srgbClr>
            </a:outerShdw>
          </a:effectLst>
        </p:spPr>
      </p:pic>
      <p:sp>
        <p:nvSpPr>
          <p:cNvPr id="4" name="Text Box 7"/>
          <p:cNvSpPr txBox="1">
            <a:spLocks noChangeArrowheads="1"/>
          </p:cNvSpPr>
          <p:nvPr/>
        </p:nvSpPr>
        <p:spPr bwMode="auto">
          <a:xfrm>
            <a:off x="0" y="1752600"/>
            <a:ext cx="9144000" cy="461665"/>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1C474B"/>
                </a:solidFill>
              </a:rPr>
              <a:t>http://ctndisseminationlibrary.org</a:t>
            </a:r>
            <a:endParaRPr lang="en-US" sz="2400" b="1" dirty="0">
              <a:solidFill>
                <a:srgbClr val="1C474B"/>
              </a:solidFill>
            </a:endParaRPr>
          </a:p>
        </p:txBody>
      </p:sp>
      <p:sp>
        <p:nvSpPr>
          <p:cNvPr id="6" name="Slide Number Placeholder 5"/>
          <p:cNvSpPr>
            <a:spLocks noGrp="1"/>
          </p:cNvSpPr>
          <p:nvPr>
            <p:ph type="sldNum" sz="quarter" idx="12"/>
          </p:nvPr>
        </p:nvSpPr>
        <p:spPr/>
        <p:txBody>
          <a:bodyPr/>
          <a:lstStyle/>
          <a:p>
            <a:fld id="{87437027-5FF1-486D-B737-A5A608BA98ED}"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87437027-5FF1-486D-B737-A5A608BA98ED}" type="slidenum">
              <a:rPr lang="en-US" smtClean="0"/>
              <a:pPr/>
              <a:t>48</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GCP – A Historical Perspective</a:t>
            </a:r>
            <a:endParaRPr lang="en-US" dirty="0"/>
          </a:p>
        </p:txBody>
      </p:sp>
      <p:sp>
        <p:nvSpPr>
          <p:cNvPr id="3" name="Content Placeholder 2"/>
          <p:cNvSpPr>
            <a:spLocks noGrp="1"/>
          </p:cNvSpPr>
          <p:nvPr>
            <p:ph sz="half" idx="1"/>
          </p:nvPr>
        </p:nvSpPr>
        <p:spPr/>
        <p:txBody>
          <a:bodyPr/>
          <a:lstStyle/>
          <a:p>
            <a:r>
              <a:rPr lang="en-US" b="1" dirty="0" smtClean="0"/>
              <a:t>Nuremberg Code (1947)</a:t>
            </a:r>
          </a:p>
          <a:p>
            <a:endParaRPr lang="en-US" b="1" dirty="0" smtClean="0"/>
          </a:p>
          <a:p>
            <a:pPr lvl="1">
              <a:spcBef>
                <a:spcPts val="0"/>
              </a:spcBef>
              <a:spcAft>
                <a:spcPts val="2400"/>
              </a:spcAft>
            </a:pPr>
            <a:r>
              <a:rPr lang="en-US" dirty="0" smtClean="0"/>
              <a:t>Voluntary participation</a:t>
            </a:r>
          </a:p>
          <a:p>
            <a:pPr lvl="1">
              <a:spcBef>
                <a:spcPts val="0"/>
              </a:spcBef>
              <a:spcAft>
                <a:spcPts val="2400"/>
              </a:spcAft>
            </a:pPr>
            <a:r>
              <a:rPr lang="en-US" dirty="0" smtClean="0"/>
              <a:t>Informed Consent</a:t>
            </a:r>
          </a:p>
          <a:p>
            <a:pPr lvl="1">
              <a:spcBef>
                <a:spcPts val="0"/>
              </a:spcBef>
              <a:spcAft>
                <a:spcPts val="2400"/>
              </a:spcAft>
            </a:pPr>
            <a:r>
              <a:rPr lang="en-US" dirty="0" smtClean="0"/>
              <a:t>Minimization of risk</a:t>
            </a:r>
            <a:endParaRPr lang="en-US" dirty="0"/>
          </a:p>
        </p:txBody>
      </p:sp>
      <p:pic>
        <p:nvPicPr>
          <p:cNvPr id="6" name="Content Placeholder 5" descr="Nuremberg.jpg"/>
          <p:cNvPicPr>
            <a:picLocks noGrp="1" noChangeAspect="1"/>
          </p:cNvPicPr>
          <p:nvPr>
            <p:ph sz="half" idx="2"/>
          </p:nvPr>
        </p:nvPicPr>
        <p:blipFill>
          <a:blip r:embed="rId2" cstate="print"/>
          <a:stretch>
            <a:fillRect/>
          </a:stretch>
        </p:blipFill>
        <p:spPr>
          <a:xfrm>
            <a:off x="4648200" y="2438400"/>
            <a:ext cx="4038600" cy="3124200"/>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87437027-5FF1-486D-B737-A5A608BA98ED}"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GCP – A Historical Perspective</a:t>
            </a:r>
            <a:endParaRPr lang="en-US" dirty="0"/>
          </a:p>
        </p:txBody>
      </p:sp>
      <p:sp>
        <p:nvSpPr>
          <p:cNvPr id="3" name="Content Placeholder 2"/>
          <p:cNvSpPr>
            <a:spLocks noGrp="1"/>
          </p:cNvSpPr>
          <p:nvPr>
            <p:ph sz="half" idx="1"/>
          </p:nvPr>
        </p:nvSpPr>
        <p:spPr/>
        <p:txBody>
          <a:bodyPr>
            <a:normAutofit lnSpcReduction="10000"/>
          </a:bodyPr>
          <a:lstStyle/>
          <a:p>
            <a:r>
              <a:rPr lang="en-US" b="1" dirty="0" smtClean="0"/>
              <a:t>Declaration of Helsinki (1964)</a:t>
            </a:r>
          </a:p>
          <a:p>
            <a:endParaRPr lang="en-US" dirty="0" smtClean="0"/>
          </a:p>
          <a:p>
            <a:pPr lvl="1">
              <a:spcBef>
                <a:spcPts val="0"/>
              </a:spcBef>
              <a:spcAft>
                <a:spcPts val="1200"/>
              </a:spcAft>
            </a:pPr>
            <a:r>
              <a:rPr lang="en-US" dirty="0" smtClean="0"/>
              <a:t>Well being of the participant takes precedence</a:t>
            </a:r>
          </a:p>
          <a:p>
            <a:pPr lvl="1">
              <a:spcBef>
                <a:spcPts val="0"/>
              </a:spcBef>
              <a:spcAft>
                <a:spcPts val="1200"/>
              </a:spcAft>
            </a:pPr>
            <a:r>
              <a:rPr lang="en-US" dirty="0" smtClean="0"/>
              <a:t>Respect for Persons</a:t>
            </a:r>
          </a:p>
          <a:p>
            <a:pPr lvl="1">
              <a:spcBef>
                <a:spcPts val="0"/>
              </a:spcBef>
              <a:spcAft>
                <a:spcPts val="1200"/>
              </a:spcAft>
            </a:pPr>
            <a:r>
              <a:rPr lang="en-US" dirty="0" smtClean="0"/>
              <a:t>Protection of subjects health and rights</a:t>
            </a:r>
          </a:p>
          <a:p>
            <a:pPr lvl="1">
              <a:spcBef>
                <a:spcPts val="0"/>
              </a:spcBef>
              <a:spcAft>
                <a:spcPts val="1200"/>
              </a:spcAft>
            </a:pPr>
            <a:r>
              <a:rPr lang="en-US" dirty="0" smtClean="0"/>
              <a:t>Special protection for vulnerable populations</a:t>
            </a:r>
          </a:p>
        </p:txBody>
      </p:sp>
      <p:pic>
        <p:nvPicPr>
          <p:cNvPr id="5" name="Content Placeholder 4" descr="Helsinki.jpg"/>
          <p:cNvPicPr>
            <a:picLocks noGrp="1" noChangeAspect="1"/>
          </p:cNvPicPr>
          <p:nvPr>
            <p:ph sz="half" idx="2"/>
          </p:nvPr>
        </p:nvPicPr>
        <p:blipFill>
          <a:blip r:embed="rId2" cstate="print"/>
          <a:srcRect l="1887" t="3832" r="3773" b="8028"/>
          <a:stretch>
            <a:fillRect/>
          </a:stretch>
        </p:blipFill>
        <p:spPr>
          <a:xfrm>
            <a:off x="4676775" y="2571750"/>
            <a:ext cx="3810000" cy="2714625"/>
          </a:xfrm>
          <a:prstGeom prst="rect">
            <a:avLst/>
          </a:prstGeom>
          <a:ln>
            <a:solidFill>
              <a:schemeClr val="accent5">
                <a:lumMod val="50000"/>
              </a:schemeClr>
            </a:solid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87437027-5FF1-486D-B737-A5A608BA98ED}"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GCP – A Historical Perspective</a:t>
            </a:r>
            <a:endParaRPr lang="en-US" dirty="0"/>
          </a:p>
        </p:txBody>
      </p:sp>
      <p:sp>
        <p:nvSpPr>
          <p:cNvPr id="3" name="Content Placeholder 2"/>
          <p:cNvSpPr>
            <a:spLocks noGrp="1"/>
          </p:cNvSpPr>
          <p:nvPr>
            <p:ph sz="half" idx="1"/>
          </p:nvPr>
        </p:nvSpPr>
        <p:spPr>
          <a:xfrm>
            <a:off x="457200" y="1600200"/>
            <a:ext cx="4953000" cy="4525963"/>
          </a:xfrm>
        </p:spPr>
        <p:txBody>
          <a:bodyPr>
            <a:normAutofit lnSpcReduction="10000"/>
          </a:bodyPr>
          <a:lstStyle/>
          <a:p>
            <a:r>
              <a:rPr lang="en-US" b="1" dirty="0" smtClean="0"/>
              <a:t>Belmont Report Ethical Principles (1979)</a:t>
            </a:r>
          </a:p>
          <a:p>
            <a:pPr>
              <a:buNone/>
            </a:pPr>
            <a:r>
              <a:rPr lang="en-US" b="1" dirty="0" smtClean="0"/>
              <a:t> </a:t>
            </a:r>
          </a:p>
          <a:p>
            <a:pPr lvl="1"/>
            <a:r>
              <a:rPr lang="en-US" dirty="0" smtClean="0"/>
              <a:t>Respect for Persons</a:t>
            </a:r>
          </a:p>
          <a:p>
            <a:pPr lvl="2"/>
            <a:r>
              <a:rPr lang="en-US" dirty="0" smtClean="0"/>
              <a:t>Informed Consent</a:t>
            </a:r>
          </a:p>
          <a:p>
            <a:pPr lvl="2"/>
            <a:r>
              <a:rPr lang="en-US" dirty="0" smtClean="0"/>
              <a:t>Protection of vulnerable populations</a:t>
            </a:r>
          </a:p>
          <a:p>
            <a:pPr lvl="1">
              <a:spcBef>
                <a:spcPts val="1800"/>
              </a:spcBef>
            </a:pPr>
            <a:r>
              <a:rPr lang="en-US" dirty="0" smtClean="0"/>
              <a:t>Beneficence</a:t>
            </a:r>
          </a:p>
          <a:p>
            <a:pPr lvl="2"/>
            <a:r>
              <a:rPr lang="en-US" dirty="0" smtClean="0"/>
              <a:t>Non-maleficence </a:t>
            </a:r>
          </a:p>
          <a:p>
            <a:pPr lvl="1">
              <a:spcBef>
                <a:spcPts val="1800"/>
              </a:spcBef>
            </a:pPr>
            <a:r>
              <a:rPr lang="en-US" dirty="0" smtClean="0"/>
              <a:t>Justice</a:t>
            </a:r>
          </a:p>
          <a:p>
            <a:pPr lvl="2"/>
            <a:r>
              <a:rPr lang="en-US" dirty="0" smtClean="0"/>
              <a:t>Fairness</a:t>
            </a:r>
          </a:p>
          <a:p>
            <a:endParaRPr lang="en-US" dirty="0"/>
          </a:p>
        </p:txBody>
      </p:sp>
      <p:pic>
        <p:nvPicPr>
          <p:cNvPr id="5" name="Content Placeholder 4" descr="Belmont.png"/>
          <p:cNvPicPr>
            <a:picLocks noGrp="1" noChangeAspect="1"/>
          </p:cNvPicPr>
          <p:nvPr>
            <p:ph sz="half" idx="2"/>
          </p:nvPr>
        </p:nvPicPr>
        <p:blipFill>
          <a:blip r:embed="rId2" cstate="print"/>
          <a:stretch>
            <a:fillRect/>
          </a:stretch>
        </p:blipFill>
        <p:spPr>
          <a:xfrm>
            <a:off x="4944170" y="1934283"/>
            <a:ext cx="3446659" cy="3857796"/>
          </a:xfrm>
        </p:spPr>
      </p:pic>
      <p:sp>
        <p:nvSpPr>
          <p:cNvPr id="7" name="Slide Number Placeholder 6"/>
          <p:cNvSpPr>
            <a:spLocks noGrp="1"/>
          </p:cNvSpPr>
          <p:nvPr>
            <p:ph type="sldNum" sz="quarter" idx="12"/>
          </p:nvPr>
        </p:nvSpPr>
        <p:spPr/>
        <p:txBody>
          <a:bodyPr/>
          <a:lstStyle/>
          <a:p>
            <a:fld id="{87437027-5FF1-486D-B737-A5A608BA98ED}"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Review Board (IRB) </a:t>
            </a:r>
            <a:endParaRPr lang="en-US" dirty="0"/>
          </a:p>
        </p:txBody>
      </p:sp>
      <p:sp>
        <p:nvSpPr>
          <p:cNvPr id="3" name="Text Placeholder 2"/>
          <p:cNvSpPr>
            <a:spLocks noGrp="1"/>
          </p:cNvSpPr>
          <p:nvPr>
            <p:ph type="body" idx="1"/>
          </p:nvPr>
        </p:nvSpPr>
        <p:spPr/>
        <p:txBody>
          <a:bodyPr>
            <a:normAutofit/>
          </a:bodyPr>
          <a:lstStyle/>
          <a:p>
            <a:r>
              <a:rPr lang="en-US" dirty="0" smtClean="0"/>
              <a:t> </a:t>
            </a:r>
          </a:p>
        </p:txBody>
      </p:sp>
      <p:pic>
        <p:nvPicPr>
          <p:cNvPr id="4" name="Picture 7"/>
          <p:cNvPicPr>
            <a:picLocks noChangeAspect="1" noChangeArrowheads="1"/>
          </p:cNvPicPr>
          <p:nvPr/>
        </p:nvPicPr>
        <p:blipFill>
          <a:blip r:embed="rId2" cstate="print"/>
          <a:srcRect/>
          <a:stretch>
            <a:fillRect/>
          </a:stretch>
        </p:blipFill>
        <p:spPr>
          <a:xfrm>
            <a:off x="2111187" y="856130"/>
            <a:ext cx="4879671" cy="3285564"/>
          </a:xfrm>
          <a:prstGeom prst="rect">
            <a:avLst/>
          </a:prstGeom>
        </p:spPr>
      </p:pic>
      <p:sp>
        <p:nvSpPr>
          <p:cNvPr id="6" name="Slide Number Placeholder 5"/>
          <p:cNvSpPr>
            <a:spLocks noGrp="1"/>
          </p:cNvSpPr>
          <p:nvPr>
            <p:ph type="sldNum" sz="quarter" idx="12"/>
          </p:nvPr>
        </p:nvSpPr>
        <p:spPr/>
        <p:txBody>
          <a:bodyPr/>
          <a:lstStyle/>
          <a:p>
            <a:fld id="{87437027-5FF1-486D-B737-A5A608BA98ED}"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IRB Function</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algn="ctr">
              <a:buNone/>
            </a:pPr>
            <a:r>
              <a:rPr lang="en-US" b="1" dirty="0" smtClean="0">
                <a:effectLst>
                  <a:outerShdw blurRad="38100" dist="38100" dir="2700000" algn="tl">
                    <a:srgbClr val="000000">
                      <a:alpha val="43137"/>
                    </a:srgbClr>
                  </a:outerShdw>
                </a:effectLst>
              </a:rPr>
              <a:t>Code of Federal Regulations 21 CFR 56</a:t>
            </a:r>
          </a:p>
          <a:p>
            <a:endParaRPr lang="en-US" b="1" u="sng" dirty="0" smtClean="0"/>
          </a:p>
          <a:p>
            <a:r>
              <a:rPr lang="en-US" b="1" u="sng" dirty="0" smtClean="0"/>
              <a:t>Function: </a:t>
            </a:r>
          </a:p>
          <a:p>
            <a:pPr lvl="1">
              <a:spcBef>
                <a:spcPts val="1200"/>
              </a:spcBef>
            </a:pPr>
            <a:r>
              <a:rPr lang="en-US" dirty="0" smtClean="0"/>
              <a:t>The overarching goal of the </a:t>
            </a:r>
            <a:br>
              <a:rPr lang="en-US" dirty="0" smtClean="0"/>
            </a:br>
            <a:r>
              <a:rPr lang="en-US" dirty="0" smtClean="0"/>
              <a:t>IRB is to protect human subjects</a:t>
            </a:r>
          </a:p>
          <a:p>
            <a:pPr lvl="2">
              <a:spcBef>
                <a:spcPts val="1200"/>
              </a:spcBef>
            </a:pPr>
            <a:r>
              <a:rPr lang="en-US" dirty="0" smtClean="0"/>
              <a:t>Risk/Benefit analysis</a:t>
            </a:r>
          </a:p>
          <a:p>
            <a:pPr lvl="2">
              <a:spcBef>
                <a:spcPts val="1200"/>
              </a:spcBef>
            </a:pPr>
            <a:r>
              <a:rPr lang="en-US" dirty="0" smtClean="0"/>
              <a:t>Ensure that the selection of </a:t>
            </a:r>
            <a:br>
              <a:rPr lang="en-US" dirty="0" smtClean="0"/>
            </a:br>
            <a:r>
              <a:rPr lang="en-US" dirty="0" smtClean="0"/>
              <a:t>participants is equitable</a:t>
            </a:r>
          </a:p>
          <a:p>
            <a:pPr lvl="2">
              <a:spcBef>
                <a:spcPts val="1200"/>
              </a:spcBef>
            </a:pPr>
            <a:r>
              <a:rPr lang="en-US" dirty="0" smtClean="0"/>
              <a:t>Ensure the following principles </a:t>
            </a:r>
            <a:br>
              <a:rPr lang="en-US" dirty="0" smtClean="0"/>
            </a:br>
            <a:r>
              <a:rPr lang="en-US" dirty="0" smtClean="0"/>
              <a:t>in research studies</a:t>
            </a:r>
          </a:p>
          <a:p>
            <a:pPr lvl="3"/>
            <a:r>
              <a:rPr lang="en-US" dirty="0" smtClean="0"/>
              <a:t>Respect for Persons</a:t>
            </a:r>
          </a:p>
          <a:p>
            <a:pPr lvl="3"/>
            <a:r>
              <a:rPr lang="en-US" dirty="0" smtClean="0"/>
              <a:t>Beneficence</a:t>
            </a:r>
          </a:p>
          <a:p>
            <a:pPr lvl="3"/>
            <a:r>
              <a:rPr lang="en-US" dirty="0" smtClean="0"/>
              <a:t>Justice</a:t>
            </a:r>
          </a:p>
          <a:p>
            <a:pPr lvl="1">
              <a:spcBef>
                <a:spcPts val="1200"/>
              </a:spcBef>
            </a:pPr>
            <a:r>
              <a:rPr lang="en-US" dirty="0" smtClean="0"/>
              <a:t>Additional safeguards for vulnerable populations</a:t>
            </a:r>
            <a:endParaRPr lang="en-US" b="1" dirty="0" smtClean="0"/>
          </a:p>
        </p:txBody>
      </p:sp>
      <p:pic>
        <p:nvPicPr>
          <p:cNvPr id="6" name="Picture 5" descr="hands.jpg"/>
          <p:cNvPicPr>
            <a:picLocks noChangeAspect="1"/>
          </p:cNvPicPr>
          <p:nvPr/>
        </p:nvPicPr>
        <p:blipFill>
          <a:blip r:embed="rId2" cstate="print"/>
          <a:stretch>
            <a:fillRect/>
          </a:stretch>
        </p:blipFill>
        <p:spPr>
          <a:xfrm>
            <a:off x="6172200" y="3048000"/>
            <a:ext cx="2289810" cy="1828800"/>
          </a:xfrm>
          <a:prstGeom prst="rect">
            <a:avLst/>
          </a:prstGeom>
          <a:ln>
            <a:solidFill>
              <a:srgbClr val="D58315"/>
            </a:solid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87437027-5FF1-486D-B737-A5A608BA98ED}"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TotalTime>
  <Words>1754</Words>
  <Application>Microsoft Office PowerPoint</Application>
  <PresentationFormat>On-screen Show (4:3)</PresentationFormat>
  <Paragraphs>429</Paragraphs>
  <Slides>48</Slides>
  <Notes>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IRB and Regulatory Documentation</vt:lpstr>
      <vt:lpstr>Objectives</vt:lpstr>
      <vt:lpstr>Good Clinical  Practices (GCP)</vt:lpstr>
      <vt:lpstr>Foundations for the Ethical Conduct of Clinical Research</vt:lpstr>
      <vt:lpstr>GCP – A Historical Perspective</vt:lpstr>
      <vt:lpstr>GCP – A Historical Perspective</vt:lpstr>
      <vt:lpstr>GCP – A Historical Perspective</vt:lpstr>
      <vt:lpstr>Institutional Review Board (IRB) </vt:lpstr>
      <vt:lpstr>IRB Function</vt:lpstr>
      <vt:lpstr>IRB Composition</vt:lpstr>
      <vt:lpstr>Institutional Review Board</vt:lpstr>
      <vt:lpstr>Institutional Review Board</vt:lpstr>
      <vt:lpstr>Institutional Review Board</vt:lpstr>
      <vt:lpstr>Institutional Review Board</vt:lpstr>
      <vt:lpstr>IRB Review – Required Documents</vt:lpstr>
      <vt:lpstr>IRB Review and Reporting</vt:lpstr>
      <vt:lpstr>Regulatory Documentation Practices</vt:lpstr>
      <vt:lpstr>Regulatory Reporting Responsibilities of NIDA CTN</vt:lpstr>
      <vt:lpstr>NIDA CTN Required Regulatory Documents</vt:lpstr>
      <vt:lpstr>NIDA CTN Required Regulatory Documents</vt:lpstr>
      <vt:lpstr>NIDA CTN Required Regulatory Documents</vt:lpstr>
      <vt:lpstr>NIDA CTN Required Regulatory Documents</vt:lpstr>
      <vt:lpstr>NIDA CTN Policies and  Procedures – IRB Reporting</vt:lpstr>
      <vt:lpstr>NIDA CTN Policies and Procedures – Requirements for Lead Investigators</vt:lpstr>
      <vt:lpstr>NIDA CTN Policies and Procedures – General Regulatory Requirements</vt:lpstr>
      <vt:lpstr>Regulatory Documentation Practices – Lead Node &amp; Local Site</vt:lpstr>
      <vt:lpstr>Reference Tool –  Regulatory Binder Checklist</vt:lpstr>
      <vt:lpstr>Roles and Responsibilities</vt:lpstr>
      <vt:lpstr>Roles &amp; Responsibilities in Reporting Process</vt:lpstr>
      <vt:lpstr>Roles &amp; Responsibilities in Reporting Process</vt:lpstr>
      <vt:lpstr>Role of an IRB and Expectations</vt:lpstr>
      <vt:lpstr>Submit Regulatory Documents Accurately</vt:lpstr>
      <vt:lpstr>Submit Regulatory Documents Accurately</vt:lpstr>
      <vt:lpstr>Internal vs. External Regulatory Reporting</vt:lpstr>
      <vt:lpstr>RTS – Regulatory tracking system</vt:lpstr>
      <vt:lpstr>Document Upload Process</vt:lpstr>
      <vt:lpstr>Getting Started</vt:lpstr>
      <vt:lpstr>Sample Upload Process</vt:lpstr>
      <vt:lpstr>NIDA CTN RTS Document  Naming Convention Guidelines</vt:lpstr>
      <vt:lpstr>NIDA CTN RTS Document  Naming Convention Guidelines</vt:lpstr>
      <vt:lpstr>NIDA CTN RTS Document  Naming Convention Guidelines</vt:lpstr>
      <vt:lpstr>NIDA CTN RTS Document  Naming Convention Guidelines</vt:lpstr>
      <vt:lpstr>Let’s review</vt:lpstr>
      <vt:lpstr>Recap / Highlights</vt:lpstr>
      <vt:lpstr>Q&amp;A – Questions / Comments</vt:lpstr>
      <vt:lpstr>Survey Reminder</vt:lpstr>
      <vt:lpstr>A copy of this presentation will be available electronically after this session. </vt:lpstr>
      <vt:lpstr>Thank you for your participation</vt:lpstr>
    </vt:vector>
  </TitlesOfParts>
  <Company>The EMMES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Tracee Williams</dc:creator>
  <cp:lastModifiedBy>Tracee Williams</cp:lastModifiedBy>
  <cp:revision>112</cp:revision>
  <dcterms:created xsi:type="dcterms:W3CDTF">2013-03-12T16:26:20Z</dcterms:created>
  <dcterms:modified xsi:type="dcterms:W3CDTF">2013-04-23T13:00:56Z</dcterms:modified>
</cp:coreProperties>
</file>