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4"/>
  </p:notesMasterIdLst>
  <p:sldIdLst>
    <p:sldId id="256" r:id="rId2"/>
    <p:sldId id="257" r:id="rId3"/>
    <p:sldId id="283" r:id="rId4"/>
    <p:sldId id="288" r:id="rId5"/>
    <p:sldId id="289" r:id="rId6"/>
    <p:sldId id="350" r:id="rId7"/>
    <p:sldId id="364" r:id="rId8"/>
    <p:sldId id="361" r:id="rId9"/>
    <p:sldId id="293" r:id="rId10"/>
    <p:sldId id="294" r:id="rId11"/>
    <p:sldId id="295" r:id="rId12"/>
    <p:sldId id="358" r:id="rId13"/>
    <p:sldId id="357" r:id="rId14"/>
    <p:sldId id="296" r:id="rId15"/>
    <p:sldId id="327" r:id="rId16"/>
    <p:sldId id="298" r:id="rId17"/>
    <p:sldId id="299" r:id="rId18"/>
    <p:sldId id="300" r:id="rId19"/>
    <p:sldId id="301" r:id="rId20"/>
    <p:sldId id="302" r:id="rId21"/>
    <p:sldId id="303" r:id="rId22"/>
    <p:sldId id="304" r:id="rId23"/>
    <p:sldId id="305" r:id="rId24"/>
    <p:sldId id="306" r:id="rId25"/>
    <p:sldId id="307" r:id="rId26"/>
    <p:sldId id="308" r:id="rId27"/>
    <p:sldId id="309" r:id="rId28"/>
    <p:sldId id="310" r:id="rId29"/>
    <p:sldId id="328" r:id="rId30"/>
    <p:sldId id="313" r:id="rId31"/>
    <p:sldId id="329" r:id="rId32"/>
    <p:sldId id="314" r:id="rId33"/>
    <p:sldId id="330" r:id="rId34"/>
    <p:sldId id="316" r:id="rId35"/>
    <p:sldId id="331" r:id="rId36"/>
    <p:sldId id="362" r:id="rId37"/>
    <p:sldId id="332" r:id="rId38"/>
    <p:sldId id="320" r:id="rId39"/>
    <p:sldId id="363" r:id="rId40"/>
    <p:sldId id="333" r:id="rId41"/>
    <p:sldId id="322" r:id="rId42"/>
    <p:sldId id="323" r:id="rId43"/>
    <p:sldId id="324" r:id="rId44"/>
    <p:sldId id="325" r:id="rId45"/>
    <p:sldId id="334" r:id="rId46"/>
    <p:sldId id="367" r:id="rId47"/>
    <p:sldId id="351" r:id="rId48"/>
    <p:sldId id="352" r:id="rId49"/>
    <p:sldId id="353" r:id="rId50"/>
    <p:sldId id="354" r:id="rId51"/>
    <p:sldId id="355" r:id="rId52"/>
    <p:sldId id="356" r:id="rId53"/>
    <p:sldId id="335" r:id="rId54"/>
    <p:sldId id="359" r:id="rId55"/>
    <p:sldId id="345" r:id="rId56"/>
    <p:sldId id="360" r:id="rId57"/>
    <p:sldId id="336" r:id="rId58"/>
    <p:sldId id="337" r:id="rId59"/>
    <p:sldId id="338" r:id="rId60"/>
    <p:sldId id="346" r:id="rId61"/>
    <p:sldId id="339" r:id="rId62"/>
    <p:sldId id="340" r:id="rId63"/>
    <p:sldId id="341" r:id="rId64"/>
    <p:sldId id="342" r:id="rId65"/>
    <p:sldId id="347" r:id="rId66"/>
    <p:sldId id="343" r:id="rId67"/>
    <p:sldId id="286" r:id="rId68"/>
    <p:sldId id="285" r:id="rId69"/>
    <p:sldId id="277" r:id="rId70"/>
    <p:sldId id="280" r:id="rId71"/>
    <p:sldId id="279" r:id="rId72"/>
    <p:sldId id="287" r:id="rId7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7F95"/>
    <a:srgbClr val="DFF0F5"/>
    <a:srgbClr val="F0F4FA"/>
    <a:srgbClr val="779BDB"/>
    <a:srgbClr val="D5831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5754" autoAdjust="0"/>
    <p:restoredTop sz="77536" autoAdjust="0"/>
  </p:normalViewPr>
  <p:slideViewPr>
    <p:cSldViewPr>
      <p:cViewPr>
        <p:scale>
          <a:sx n="60" d="100"/>
          <a:sy n="60" d="100"/>
        </p:scale>
        <p:origin x="-1862"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B021FE-13FA-441D-9993-733F8A70E0B1}" type="datetimeFigureOut">
              <a:rPr lang="en-US" smtClean="0"/>
              <a:pPr/>
              <a:t>9/19/2013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A873FA-B3F0-4352-B6B7-97C8E4E43B5A}"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smtClean="0">
                <a:solidFill>
                  <a:schemeClr val="tx1"/>
                </a:solidFill>
                <a:latin typeface="+mn-lt"/>
                <a:ea typeface="+mn-ea"/>
                <a:cs typeface="+mn-cs"/>
              </a:rPr>
              <a:t>Percentage of visits held by type of monitoring mode and phase of the study</a:t>
            </a:r>
          </a:p>
          <a:p>
            <a:endParaRPr lang="en-US" sz="1200" b="0" i="0" u="none"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	</a:t>
            </a:r>
            <a:r>
              <a:rPr lang="en-US" sz="1200" b="0" i="0" u="sng" strike="noStrike" kern="1200" dirty="0" smtClean="0">
                <a:solidFill>
                  <a:schemeClr val="tx1"/>
                </a:solidFill>
                <a:latin typeface="+mn-lt"/>
                <a:ea typeface="+mn-ea"/>
                <a:cs typeface="+mn-cs"/>
              </a:rPr>
              <a:t>On-Site</a:t>
            </a:r>
            <a:r>
              <a:rPr lang="en-US" sz="1200" b="0" i="0" u="none" strike="noStrike" kern="1200" dirty="0" smtClean="0">
                <a:solidFill>
                  <a:schemeClr val="tx1"/>
                </a:solidFill>
                <a:latin typeface="+mn-lt"/>
                <a:ea typeface="+mn-ea"/>
                <a:cs typeface="+mn-cs"/>
              </a:rPr>
              <a:t>	</a:t>
            </a:r>
            <a:r>
              <a:rPr lang="en-US" u="sng" dirty="0" smtClean="0"/>
              <a:t>Remote</a:t>
            </a:r>
            <a:r>
              <a:rPr lang="en-US" u="none" dirty="0" smtClean="0"/>
              <a:t>	</a:t>
            </a:r>
            <a:r>
              <a:rPr lang="en-US" u="sng" dirty="0" smtClean="0"/>
              <a:t>Total</a:t>
            </a:r>
            <a:endParaRPr lang="en-US" sz="1200" b="0" i="0" u="sng" strike="noStrike" kern="1200" dirty="0" smtClean="0">
              <a:solidFill>
                <a:schemeClr val="tx1"/>
              </a:solidFill>
              <a:latin typeface="+mn-lt"/>
              <a:ea typeface="+mn-ea"/>
              <a:cs typeface="+mn-cs"/>
            </a:endParaRPr>
          </a:p>
          <a:p>
            <a:r>
              <a:rPr lang="en-US" sz="1200" b="0" i="0" u="none" strike="noStrike" kern="1200" dirty="0" smtClean="0">
                <a:solidFill>
                  <a:schemeClr val="tx1"/>
                </a:solidFill>
                <a:latin typeface="+mn-lt"/>
                <a:ea typeface="+mn-ea"/>
                <a:cs typeface="+mn-cs"/>
              </a:rPr>
              <a:t>Initiation	13%		13%</a:t>
            </a:r>
          </a:p>
          <a:p>
            <a:r>
              <a:rPr lang="en-US" sz="1200" b="0" i="0" u="none" strike="noStrike" kern="1200" dirty="0" smtClean="0">
                <a:solidFill>
                  <a:schemeClr val="tx1"/>
                </a:solidFill>
                <a:latin typeface="+mn-lt"/>
                <a:ea typeface="+mn-ea"/>
                <a:cs typeface="+mn-cs"/>
              </a:rPr>
              <a:t>Interim	47%	27%	75%</a:t>
            </a:r>
          </a:p>
          <a:p>
            <a:r>
              <a:rPr lang="en-US" sz="1200" b="0" i="0" u="none" strike="noStrike" kern="1200" dirty="0" smtClean="0">
                <a:solidFill>
                  <a:schemeClr val="tx1"/>
                </a:solidFill>
                <a:latin typeface="+mn-lt"/>
                <a:ea typeface="+mn-ea"/>
                <a:cs typeface="+mn-cs"/>
              </a:rPr>
              <a:t>Closeout	12%		</a:t>
            </a:r>
            <a:r>
              <a:rPr lang="en-US" sz="1200" b="0" i="0" u="sng" strike="noStrike" kern="1200" dirty="0" smtClean="0">
                <a:solidFill>
                  <a:schemeClr val="tx1"/>
                </a:solidFill>
                <a:latin typeface="+mn-lt"/>
                <a:ea typeface="+mn-ea"/>
                <a:cs typeface="+mn-cs"/>
              </a:rPr>
              <a:t>12%</a:t>
            </a:r>
          </a:p>
          <a:p>
            <a:r>
              <a:rPr lang="en-US" sz="1200" b="0" i="0" u="none" strike="noStrike" kern="1200" dirty="0" smtClean="0">
                <a:solidFill>
                  <a:schemeClr val="tx1"/>
                </a:solidFill>
                <a:latin typeface="+mn-lt"/>
                <a:ea typeface="+mn-ea"/>
                <a:cs typeface="+mn-cs"/>
              </a:rPr>
              <a:t>			100%</a:t>
            </a:r>
            <a:r>
              <a:rPr lang="en-US" dirty="0" smtClean="0"/>
              <a:t> </a:t>
            </a:r>
            <a:endParaRPr lang="en-US" dirty="0"/>
          </a:p>
        </p:txBody>
      </p:sp>
      <p:sp>
        <p:nvSpPr>
          <p:cNvPr id="4" name="Slide Number Placeholder 3"/>
          <p:cNvSpPr>
            <a:spLocks noGrp="1"/>
          </p:cNvSpPr>
          <p:nvPr>
            <p:ph type="sldNum" sz="quarter" idx="10"/>
          </p:nvPr>
        </p:nvSpPr>
        <p:spPr/>
        <p:txBody>
          <a:bodyPr/>
          <a:lstStyle/>
          <a:p>
            <a:fld id="{D3A873FA-B3F0-4352-B6B7-97C8E4E43B5A}" type="slidenum">
              <a:rPr lang="en-US" smtClean="0"/>
              <a:pPr/>
              <a:t>39</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63</a:t>
            </a:fld>
            <a:endParaRPr lang="es-MX"/>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64</a:t>
            </a:fld>
            <a:endParaRPr lang="es-MX"/>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65</a:t>
            </a:fld>
            <a:endParaRPr lang="es-MX"/>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66</a:t>
            </a:fld>
            <a:endParaRPr lang="es-MX"/>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3A873FA-B3F0-4352-B6B7-97C8E4E43B5A}" type="slidenum">
              <a:rPr lang="en-US" smtClean="0"/>
              <a:pPr/>
              <a:t>68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Risk-based monitoring plans must be re-evaluated periodically and adjusted as needed in response to findings and </a:t>
            </a:r>
            <a:r>
              <a:rPr lang="en-US" sz="1200" kern="1200" smtClean="0">
                <a:solidFill>
                  <a:schemeClr val="tx1"/>
                </a:solidFill>
                <a:latin typeface="+mn-lt"/>
                <a:ea typeface="+mn-ea"/>
                <a:cs typeface="+mn-cs"/>
              </a:rPr>
              <a:t>trends.</a:t>
            </a:r>
            <a:endParaRPr lang="en-US" smtClean="0"/>
          </a:p>
        </p:txBody>
      </p:sp>
      <p:sp>
        <p:nvSpPr>
          <p:cNvPr id="4" name="Slide Number Placeholder 3"/>
          <p:cNvSpPr>
            <a:spLocks noGrp="1"/>
          </p:cNvSpPr>
          <p:nvPr>
            <p:ph type="sldNum" sz="quarter" idx="10"/>
          </p:nvPr>
        </p:nvSpPr>
        <p:spPr/>
        <p:txBody>
          <a:bodyPr/>
          <a:lstStyle/>
          <a:p>
            <a:fld id="{D3A873FA-B3F0-4352-B6B7-97C8E4E43B5A}" type="slidenum">
              <a:rPr lang="en-US" smtClean="0"/>
              <a:pPr/>
              <a:t>46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81149A6-69B9-468C-AB1B-AED7A00D894D}" type="slidenum">
              <a:rPr lang="en-US" smtClean="0"/>
              <a:pPr/>
              <a:t>48</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53</a:t>
            </a:fld>
            <a:endParaRPr lang="es-MX"/>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Tx/>
              <a:buChar char="-"/>
            </a:pPr>
            <a:r>
              <a:rPr lang="es-MX" dirty="0" smtClean="0"/>
              <a:t>EMMES/CCC </a:t>
            </a:r>
            <a:r>
              <a:rPr lang="es-MX" dirty="0" err="1" smtClean="0"/>
              <a:t>works</a:t>
            </a:r>
            <a:r>
              <a:rPr lang="es-MX" dirty="0" smtClean="0"/>
              <a:t> </a:t>
            </a:r>
            <a:r>
              <a:rPr lang="es-MX" dirty="0" err="1" smtClean="0"/>
              <a:t>on</a:t>
            </a:r>
            <a:r>
              <a:rPr lang="es-MX" dirty="0" smtClean="0"/>
              <a:t> </a:t>
            </a:r>
            <a:r>
              <a:rPr lang="es-MX" dirty="0" err="1" smtClean="0"/>
              <a:t>behalf</a:t>
            </a:r>
            <a:r>
              <a:rPr lang="es-MX" dirty="0" smtClean="0"/>
              <a:t> of </a:t>
            </a:r>
            <a:r>
              <a:rPr lang="es-MX" dirty="0" err="1" smtClean="0"/>
              <a:t>the</a:t>
            </a:r>
            <a:r>
              <a:rPr lang="es-MX" dirty="0" smtClean="0"/>
              <a:t> Sponsor</a:t>
            </a:r>
          </a:p>
          <a:p>
            <a:pPr>
              <a:buFontTx/>
              <a:buChar char="-"/>
            </a:pPr>
            <a:r>
              <a:rPr lang="es-MX" dirty="0" err="1" smtClean="0"/>
              <a:t>Node</a:t>
            </a:r>
            <a:r>
              <a:rPr lang="es-MX" dirty="0" smtClean="0"/>
              <a:t> and </a:t>
            </a:r>
            <a:r>
              <a:rPr lang="es-MX" dirty="0" err="1" smtClean="0"/>
              <a:t>Site</a:t>
            </a:r>
            <a:r>
              <a:rPr lang="es-MX" dirty="0" smtClean="0"/>
              <a:t> </a:t>
            </a:r>
            <a:r>
              <a:rPr lang="es-MX" dirty="0" err="1" smtClean="0"/>
              <a:t>PI’s</a:t>
            </a:r>
            <a:r>
              <a:rPr lang="es-MX" dirty="0" smtClean="0"/>
              <a:t> share</a:t>
            </a:r>
            <a:r>
              <a:rPr lang="es-MX" baseline="0" dirty="0" smtClean="0"/>
              <a:t> </a:t>
            </a:r>
            <a:r>
              <a:rPr lang="es-MX" baseline="0" dirty="0" err="1" smtClean="0"/>
              <a:t>the</a:t>
            </a:r>
            <a:r>
              <a:rPr lang="es-MX" baseline="0" dirty="0" smtClean="0"/>
              <a:t> </a:t>
            </a:r>
            <a:r>
              <a:rPr lang="es-MX" baseline="0" dirty="0" err="1" smtClean="0"/>
              <a:t>responsibility</a:t>
            </a:r>
            <a:r>
              <a:rPr lang="es-MX" baseline="0" dirty="0" smtClean="0"/>
              <a:t> </a:t>
            </a:r>
            <a:r>
              <a:rPr lang="es-MX" baseline="0" dirty="0" err="1" smtClean="0"/>
              <a:t>for</a:t>
            </a:r>
            <a:r>
              <a:rPr lang="es-MX" baseline="0" dirty="0" smtClean="0"/>
              <a:t> </a:t>
            </a:r>
            <a:r>
              <a:rPr lang="es-MX" baseline="0" dirty="0" err="1" smtClean="0"/>
              <a:t>regulatory</a:t>
            </a:r>
            <a:r>
              <a:rPr lang="es-MX" baseline="0" dirty="0" smtClean="0"/>
              <a:t> and </a:t>
            </a:r>
            <a:r>
              <a:rPr lang="es-MX" baseline="0" dirty="0" err="1" smtClean="0"/>
              <a:t>protocol</a:t>
            </a:r>
            <a:r>
              <a:rPr lang="es-MX" baseline="0" dirty="0" smtClean="0"/>
              <a:t> </a:t>
            </a:r>
            <a:r>
              <a:rPr lang="es-MX" baseline="0" dirty="0" err="1" smtClean="0"/>
              <a:t>compliance</a:t>
            </a:r>
            <a:r>
              <a:rPr lang="es-MX" baseline="0" dirty="0" smtClean="0"/>
              <a:t> and </a:t>
            </a:r>
            <a:r>
              <a:rPr lang="es-MX" baseline="0" dirty="0" err="1" smtClean="0"/>
              <a:t>protection</a:t>
            </a:r>
            <a:r>
              <a:rPr lang="es-MX" baseline="0" dirty="0" smtClean="0"/>
              <a:t> of HS</a:t>
            </a:r>
          </a:p>
          <a:p>
            <a:pPr lvl="1">
              <a:buFontTx/>
              <a:buChar char="-"/>
            </a:pPr>
            <a:r>
              <a:rPr lang="es-MX" baseline="0" dirty="0" smtClean="0"/>
              <a:t>Local Monitor/PM has a </a:t>
            </a:r>
            <a:r>
              <a:rPr lang="es-MX" baseline="0" dirty="0" err="1" smtClean="0"/>
              <a:t>key</a:t>
            </a:r>
            <a:r>
              <a:rPr lang="es-MX" baseline="0" dirty="0" smtClean="0"/>
              <a:t> role in </a:t>
            </a:r>
            <a:r>
              <a:rPr lang="es-MX" baseline="0" dirty="0" err="1" smtClean="0"/>
              <a:t>helping</a:t>
            </a:r>
            <a:r>
              <a:rPr lang="es-MX" baseline="0" dirty="0" smtClean="0"/>
              <a:t> </a:t>
            </a:r>
            <a:r>
              <a:rPr lang="es-MX" baseline="0" dirty="0" err="1" smtClean="0"/>
              <a:t>the</a:t>
            </a:r>
            <a:r>
              <a:rPr lang="es-MX" baseline="0" dirty="0" smtClean="0"/>
              <a:t> </a:t>
            </a:r>
            <a:r>
              <a:rPr lang="es-MX" baseline="0" dirty="0" err="1" smtClean="0"/>
              <a:t>Node</a:t>
            </a:r>
            <a:r>
              <a:rPr lang="es-MX" baseline="0" dirty="0" smtClean="0"/>
              <a:t> </a:t>
            </a:r>
            <a:r>
              <a:rPr lang="es-MX" baseline="0" dirty="0" err="1" smtClean="0"/>
              <a:t>meet</a:t>
            </a:r>
            <a:r>
              <a:rPr lang="es-MX" baseline="0" dirty="0" smtClean="0"/>
              <a:t> </a:t>
            </a:r>
            <a:r>
              <a:rPr lang="es-MX" baseline="0" dirty="0" err="1" smtClean="0"/>
              <a:t>this</a:t>
            </a:r>
            <a:r>
              <a:rPr lang="es-MX" baseline="0" dirty="0" smtClean="0"/>
              <a:t> </a:t>
            </a:r>
            <a:r>
              <a:rPr lang="es-MX" baseline="0" dirty="0" err="1" smtClean="0"/>
              <a:t>responsibility</a:t>
            </a:r>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57</a:t>
            </a:fld>
            <a:endParaRPr lang="es-MX"/>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58</a:t>
            </a:fld>
            <a:endParaRPr lang="es-MX"/>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59</a:t>
            </a:fld>
            <a:endParaRPr lang="es-MX"/>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60</a:t>
            </a:fld>
            <a:endParaRPr lang="es-MX"/>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MX" dirty="0"/>
          </a:p>
        </p:txBody>
      </p:sp>
      <p:sp>
        <p:nvSpPr>
          <p:cNvPr id="4" name="Slide Number Placeholder 3"/>
          <p:cNvSpPr>
            <a:spLocks noGrp="1"/>
          </p:cNvSpPr>
          <p:nvPr>
            <p:ph type="sldNum" sz="quarter" idx="10"/>
          </p:nvPr>
        </p:nvSpPr>
        <p:spPr/>
        <p:txBody>
          <a:bodyPr/>
          <a:lstStyle/>
          <a:p>
            <a:fld id="{522D459A-AA22-4570-92D4-F73C0B9B9A14}" type="slidenum">
              <a:rPr lang="es-MX" smtClean="0"/>
              <a:pPr/>
              <a:t>62</a:t>
            </a:fld>
            <a:endParaRPr lang="es-MX"/>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snowflake.gif"/>
          <p:cNvPicPr>
            <a:picLocks noChangeAspect="1"/>
          </p:cNvPicPr>
          <p:nvPr userDrawn="1"/>
        </p:nvPicPr>
        <p:blipFill>
          <a:blip r:embed="rId2" cstate="print"/>
          <a:srcRect l="5128" t="10256" r="9402" b="15385"/>
          <a:stretch>
            <a:fillRect/>
          </a:stretch>
        </p:blipFill>
        <p:spPr>
          <a:xfrm>
            <a:off x="0" y="0"/>
            <a:ext cx="3810000" cy="2209800"/>
          </a:xfrm>
          <a:prstGeom prst="rect">
            <a:avLst/>
          </a:prstGeom>
        </p:spPr>
      </p:pic>
      <p:sp>
        <p:nvSpPr>
          <p:cNvPr id="2" name="Title 1"/>
          <p:cNvSpPr>
            <a:spLocks noGrp="1"/>
          </p:cNvSpPr>
          <p:nvPr>
            <p:ph type="ctrTitle"/>
          </p:nvPr>
        </p:nvSpPr>
        <p:spPr>
          <a:xfrm>
            <a:off x="685800" y="2236961"/>
            <a:ext cx="7772400" cy="1470025"/>
          </a:xfrm>
        </p:spPr>
        <p:txBody>
          <a:bodyPr>
            <a:normAutofit/>
          </a:bodyPr>
          <a:lstStyle>
            <a:lvl1pPr algn="l">
              <a:defRPr sz="4000" b="1">
                <a:latin typeface="Century Gothic" pitchFamily="34" charset="0"/>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371600" y="3886200"/>
            <a:ext cx="6400800" cy="1752600"/>
          </a:xfrm>
        </p:spPr>
        <p:txBody>
          <a:bodyPr>
            <a:normAutofit/>
          </a:bodyPr>
          <a:lstStyle>
            <a:lvl1pPr marL="0" indent="0" algn="ctr">
              <a:buNone/>
              <a:defRPr sz="2400" baseline="0">
                <a:solidFill>
                  <a:schemeClr val="accent5">
                    <a:lumMod val="50000"/>
                  </a:schemeClr>
                </a:solidFill>
                <a:latin typeface="Century Gothic"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Presented by:</a:t>
            </a:r>
          </a:p>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BC3EA7C0-A74E-4F8F-899F-3C17172A4A86}" type="datetime1">
              <a:rPr lang="en-US" smtClean="0"/>
              <a:pPr/>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37027-5FF1-486D-B737-A5A608BA98ED}" type="slidenum">
              <a:rPr lang="en-US" smtClean="0"/>
              <a:pPr/>
              <a:t>‹#›</a:t>
            </a:fld>
            <a:endParaRPr lang="en-US" dirty="0"/>
          </a:p>
        </p:txBody>
      </p:sp>
      <p:sp>
        <p:nvSpPr>
          <p:cNvPr id="9" name="Rectangle 8"/>
          <p:cNvSpPr/>
          <p:nvPr userDrawn="1"/>
        </p:nvSpPr>
        <p:spPr>
          <a:xfrm>
            <a:off x="5009232" y="457200"/>
            <a:ext cx="3412152" cy="369332"/>
          </a:xfrm>
          <a:prstGeom prst="rect">
            <a:avLst/>
          </a:prstGeom>
          <a:noFill/>
        </p:spPr>
        <p:txBody>
          <a:bodyPr wrap="none" lIns="91440" tIns="45720" rIns="91440" bIns="45720">
            <a:spAutoFit/>
          </a:bodyPr>
          <a:lstStyle/>
          <a:p>
            <a:pPr algn="r"/>
            <a:r>
              <a:rPr lang="en-US" sz="1800" b="0" cap="none" spc="0" dirty="0" smtClean="0">
                <a:ln w="18415" cmpd="sng">
                  <a:noFill/>
                  <a:prstDash val="solid"/>
                </a:ln>
                <a:solidFill>
                  <a:schemeClr val="accent5">
                    <a:lumMod val="50000"/>
                  </a:schemeClr>
                </a:solidFill>
                <a:effectLst>
                  <a:outerShdw blurRad="63500" dir="3600000" algn="tl" rotWithShape="0">
                    <a:srgbClr val="000000">
                      <a:alpha val="70000"/>
                    </a:srgbClr>
                  </a:outerShdw>
                </a:effectLst>
                <a:latin typeface="Arial" pitchFamily="34" charset="0"/>
                <a:cs typeface="Arial" pitchFamily="34" charset="0"/>
              </a:rPr>
              <a:t>2013 CTN Web Seminar Series</a:t>
            </a:r>
            <a:endParaRPr lang="en-US" sz="1800" b="0" cap="none" spc="0" dirty="0">
              <a:ln w="18415" cmpd="sng">
                <a:noFill/>
                <a:prstDash val="solid"/>
              </a:ln>
              <a:solidFill>
                <a:schemeClr val="accent5">
                  <a:lumMod val="50000"/>
                </a:schemeClr>
              </a:solidFill>
              <a:effectLst>
                <a:outerShdw blurRad="63500" dir="3600000" algn="tl" rotWithShape="0">
                  <a:srgbClr val="000000">
                    <a:alpha val="70000"/>
                  </a:srgbClr>
                </a:outerShdw>
              </a:effectLst>
              <a:latin typeface="Arial" pitchFamily="34" charset="0"/>
              <a:cs typeface="Arial" pitchFamily="34" charset="0"/>
            </a:endParaRPr>
          </a:p>
        </p:txBody>
      </p:sp>
      <p:sp>
        <p:nvSpPr>
          <p:cNvPr id="11" name="Rectangle 16"/>
          <p:cNvSpPr>
            <a:spLocks noChangeArrowheads="1"/>
          </p:cNvSpPr>
          <p:nvPr userDrawn="1"/>
        </p:nvSpPr>
        <p:spPr bwMode="auto">
          <a:xfrm>
            <a:off x="0" y="5715000"/>
            <a:ext cx="9144000" cy="609600"/>
          </a:xfrm>
          <a:prstGeom prst="rect">
            <a:avLst/>
          </a:prstGeom>
          <a:noFill/>
          <a:ln w="9525">
            <a:noFill/>
            <a:miter lim="800000"/>
            <a:headEnd/>
            <a:tailEnd/>
          </a:ln>
          <a:effectLst/>
        </p:spPr>
        <p:txBody>
          <a:bodyPr anchor="b"/>
          <a:lstStyle/>
          <a:p>
            <a:pPr algn="ctr" defTabSz="744538">
              <a:spcBef>
                <a:spcPct val="20000"/>
              </a:spcBef>
              <a:buClr>
                <a:srgbClr val="FF9900"/>
              </a:buClr>
              <a:buSzPct val="75000"/>
              <a:tabLst>
                <a:tab pos="4457700" algn="l"/>
              </a:tabLst>
              <a:defRPr/>
            </a:pPr>
            <a:r>
              <a:rPr lang="en-US" sz="1400" b="1" i="1" kern="0" dirty="0">
                <a:solidFill>
                  <a:schemeClr val="bg1">
                    <a:lumMod val="50000"/>
                  </a:schemeClr>
                </a:solidFill>
                <a:latin typeface="Arial" pitchFamily="34" charset="0"/>
                <a:cs typeface="Arial" pitchFamily="34" charset="0"/>
              </a:rPr>
              <a:t>Produced by:   </a:t>
            </a:r>
            <a:r>
              <a:rPr lang="en-US" sz="1400" b="1" i="1" kern="0" dirty="0" smtClean="0">
                <a:solidFill>
                  <a:schemeClr val="bg1">
                    <a:lumMod val="50000"/>
                  </a:schemeClr>
                </a:solidFill>
                <a:latin typeface="Arial" pitchFamily="34" charset="0"/>
                <a:cs typeface="Arial" pitchFamily="34" charset="0"/>
              </a:rPr>
              <a:t>NIDA </a:t>
            </a:r>
            <a:r>
              <a:rPr lang="en-US" sz="1400" b="1" i="1" kern="0" dirty="0">
                <a:solidFill>
                  <a:schemeClr val="bg1">
                    <a:lumMod val="50000"/>
                  </a:schemeClr>
                </a:solidFill>
                <a:latin typeface="Arial" pitchFamily="34" charset="0"/>
                <a:cs typeface="Arial" pitchFamily="34" charset="0"/>
              </a:rPr>
              <a:t>CTN CCC Training </a:t>
            </a:r>
            <a:r>
              <a:rPr lang="en-US" sz="1400" b="1" i="1" kern="0" dirty="0" smtClean="0">
                <a:solidFill>
                  <a:schemeClr val="bg1">
                    <a:lumMod val="50000"/>
                  </a:schemeClr>
                </a:solidFill>
                <a:latin typeface="Arial" pitchFamily="34" charset="0"/>
                <a:cs typeface="Arial" pitchFamily="34" charset="0"/>
              </a:rPr>
              <a:t>Office</a:t>
            </a:r>
          </a:p>
          <a:p>
            <a:pPr marL="0" marR="0" indent="0" algn="ctr" defTabSz="744538" rtl="0" eaLnBrk="1" fontAlgn="auto" latinLnBrk="0" hangingPunct="1">
              <a:lnSpc>
                <a:spcPct val="100000"/>
              </a:lnSpc>
              <a:spcBef>
                <a:spcPct val="20000"/>
              </a:spcBef>
              <a:spcAft>
                <a:spcPts val="0"/>
              </a:spcAft>
              <a:buClr>
                <a:srgbClr val="FF9900"/>
              </a:buClr>
              <a:buSzPct val="75000"/>
              <a:buFontTx/>
              <a:buNone/>
              <a:tabLst>
                <a:tab pos="4457700" algn="l"/>
              </a:tabLst>
              <a:defRPr/>
            </a:pPr>
            <a:r>
              <a:rPr lang="en-US" sz="900" b="1" i="1" kern="1200" dirty="0" smtClean="0">
                <a:solidFill>
                  <a:schemeClr val="bg1">
                    <a:lumMod val="50000"/>
                  </a:schemeClr>
                </a:solidFill>
                <a:latin typeface="Arial" pitchFamily="34" charset="0"/>
                <a:ea typeface="+mn-ea"/>
                <a:cs typeface="Arial" pitchFamily="34" charset="0"/>
              </a:rPr>
              <a:t>"This training has been funded in whole or in part with Federal funds from the National Institute on Drug Abuse, </a:t>
            </a:r>
            <a:br>
              <a:rPr lang="en-US" sz="900" b="1" i="1" kern="1200" dirty="0" smtClean="0">
                <a:solidFill>
                  <a:schemeClr val="bg1">
                    <a:lumMod val="50000"/>
                  </a:schemeClr>
                </a:solidFill>
                <a:latin typeface="Arial" pitchFamily="34" charset="0"/>
                <a:ea typeface="+mn-ea"/>
                <a:cs typeface="Arial" pitchFamily="34" charset="0"/>
              </a:rPr>
            </a:br>
            <a:r>
              <a:rPr lang="en-US" sz="900" b="1" i="1" kern="1200" dirty="0" smtClean="0">
                <a:solidFill>
                  <a:schemeClr val="bg1">
                    <a:lumMod val="50000"/>
                  </a:schemeClr>
                </a:solidFill>
                <a:latin typeface="Arial" pitchFamily="34" charset="0"/>
                <a:ea typeface="+mn-ea"/>
                <a:cs typeface="Arial" pitchFamily="34" charset="0"/>
              </a:rPr>
              <a:t>National Institutes of Health, Department of Health and Human Services, under Contract No.HHSN271201000024C."</a:t>
            </a:r>
          </a:p>
        </p:txBody>
      </p:sp>
      <p:sp>
        <p:nvSpPr>
          <p:cNvPr id="10" name="Round Same Side Corner Rectangle 9"/>
          <p:cNvSpPr/>
          <p:nvPr userDrawn="1"/>
        </p:nvSpPr>
        <p:spPr>
          <a:xfrm rot="5400000">
            <a:off x="3487444" y="-1322034"/>
            <a:ext cx="1600200" cy="8610600"/>
          </a:xfrm>
          <a:prstGeom prst="round2SameRect">
            <a:avLst/>
          </a:prstGeom>
          <a:noFill/>
          <a:ln w="3175">
            <a:solidFill>
              <a:srgbClr val="D583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0" y="1181100"/>
            <a:ext cx="9144000" cy="571500"/>
            <a:chOff x="0" y="838200"/>
            <a:chExt cx="9144000" cy="571500"/>
          </a:xfrm>
        </p:grpSpPr>
        <p:cxnSp>
          <p:nvCxnSpPr>
            <p:cNvPr id="8" name="Straight Connector 7"/>
            <p:cNvCxnSpPr/>
            <p:nvPr userDrawn="1"/>
          </p:nvCxnSpPr>
          <p:spPr>
            <a:xfrm>
              <a:off x="457200" y="1123950"/>
              <a:ext cx="8229600" cy="0"/>
            </a:xfrm>
            <a:prstGeom prst="line">
              <a:avLst/>
            </a:prstGeom>
            <a:ln>
              <a:solidFill>
                <a:srgbClr val="1C474B"/>
              </a:solidFill>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9"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0" y="838200"/>
              <a:ext cx="533400" cy="571500"/>
            </a:xfrm>
            <a:prstGeom prst="rect">
              <a:avLst/>
            </a:prstGeom>
            <a:noFill/>
          </p:spPr>
        </p:pic>
        <p:pic>
          <p:nvPicPr>
            <p:cNvPr id="10"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8610600" y="838200"/>
              <a:ext cx="533400" cy="571500"/>
            </a:xfrm>
            <a:prstGeom prst="rect">
              <a:avLst/>
            </a:prstGeom>
            <a:noFill/>
          </p:spPr>
        </p:pic>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DDBA2F3-69D4-4230-9227-F6C8481E9E61}" type="datetime1">
              <a:rPr lang="en-US" smtClean="0"/>
              <a:pPr/>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ound Same Side Corner Rectangle 8"/>
          <p:cNvSpPr/>
          <p:nvPr userDrawn="1"/>
        </p:nvSpPr>
        <p:spPr>
          <a:xfrm rot="5400000">
            <a:off x="3610622" y="782344"/>
            <a:ext cx="1389356" cy="8610600"/>
          </a:xfrm>
          <a:prstGeom prst="round2SameRect">
            <a:avLst/>
          </a:prstGeom>
          <a:solidFill>
            <a:srgbClr val="D58315"/>
          </a:solidFill>
          <a:ln w="3175">
            <a:solidFill>
              <a:srgbClr val="D583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22313" y="4406900"/>
            <a:ext cx="7772400" cy="1362075"/>
          </a:xfrm>
          <a:noFill/>
        </p:spPr>
        <p:txBody>
          <a:bodyPr anchor="t"/>
          <a:lstStyle>
            <a:lvl1pPr algn="l">
              <a:defRPr sz="4000" b="1" cap="all">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accent5">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9E526AC3-A3A2-49A6-82C4-8DA7DEE75176}" type="datetime1">
              <a:rPr lang="en-US" smtClean="0"/>
              <a:pPr/>
              <a:t>9/19/2013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437027-5FF1-486D-B737-A5A608BA98ED}" type="slidenum">
              <a:rPr lang="en-US" smtClean="0"/>
              <a:pPr/>
              <a:t>‹#›</a:t>
            </a:fld>
            <a:endParaRPr lang="en-US"/>
          </a:p>
        </p:txBody>
      </p:sp>
      <p:pic>
        <p:nvPicPr>
          <p:cNvPr id="7" name="Picture 6" descr="snowflake.gif"/>
          <p:cNvPicPr>
            <a:picLocks noChangeAspect="1"/>
          </p:cNvPicPr>
          <p:nvPr userDrawn="1"/>
        </p:nvPicPr>
        <p:blipFill>
          <a:blip r:embed="rId2" cstate="print"/>
          <a:srcRect l="34483" t="37931" r="12644" b="17241"/>
          <a:stretch>
            <a:fillRect/>
          </a:stretch>
        </p:blipFill>
        <p:spPr>
          <a:xfrm>
            <a:off x="0" y="0"/>
            <a:ext cx="1752600" cy="990600"/>
          </a:xfrm>
          <a:prstGeom prst="rect">
            <a:avLst/>
          </a:prstGeom>
        </p:spPr>
      </p:pic>
      <p:pic>
        <p:nvPicPr>
          <p:cNvPr id="8" name="Picture 7" descr="snowflake.gif"/>
          <p:cNvPicPr>
            <a:picLocks noChangeAspect="1"/>
          </p:cNvPicPr>
          <p:nvPr userDrawn="1"/>
        </p:nvPicPr>
        <p:blipFill>
          <a:blip r:embed="rId2" cstate="print"/>
          <a:srcRect l="34694" t="37931"/>
          <a:stretch>
            <a:fillRect/>
          </a:stretch>
        </p:blipFill>
        <p:spPr>
          <a:xfrm flipH="1">
            <a:off x="6705600" y="0"/>
            <a:ext cx="2438400" cy="13716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a:xfrm>
            <a:off x="0" y="1181100"/>
            <a:ext cx="9144000" cy="571500"/>
            <a:chOff x="0" y="838200"/>
            <a:chExt cx="9144000" cy="571500"/>
          </a:xfrm>
        </p:grpSpPr>
        <p:cxnSp>
          <p:nvCxnSpPr>
            <p:cNvPr id="9" name="Straight Connector 8"/>
            <p:cNvCxnSpPr/>
            <p:nvPr userDrawn="1"/>
          </p:nvCxnSpPr>
          <p:spPr>
            <a:xfrm>
              <a:off x="457200" y="1123950"/>
              <a:ext cx="8229600" cy="0"/>
            </a:xfrm>
            <a:prstGeom prst="line">
              <a:avLst/>
            </a:prstGeom>
            <a:ln>
              <a:solidFill>
                <a:srgbClr val="1C474B"/>
              </a:solidFill>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10"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0" y="838200"/>
              <a:ext cx="533400" cy="571500"/>
            </a:xfrm>
            <a:prstGeom prst="rect">
              <a:avLst/>
            </a:prstGeom>
            <a:noFill/>
          </p:spPr>
        </p:pic>
        <p:pic>
          <p:nvPicPr>
            <p:cNvPr id="11"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8610600" y="838200"/>
              <a:ext cx="533400" cy="571500"/>
            </a:xfrm>
            <a:prstGeom prst="rect">
              <a:avLst/>
            </a:prstGeom>
            <a:noFill/>
          </p:spPr>
        </p:pic>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24A1A22-94C7-4C73-8E72-324197AB020A}" type="datetime1">
              <a:rPr lang="en-US" smtClean="0"/>
              <a:pPr/>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userDrawn="1"/>
        </p:nvGrpSpPr>
        <p:grpSpPr>
          <a:xfrm>
            <a:off x="0" y="1181100"/>
            <a:ext cx="9144000" cy="571500"/>
            <a:chOff x="0" y="838200"/>
            <a:chExt cx="9144000" cy="571500"/>
          </a:xfrm>
        </p:grpSpPr>
        <p:cxnSp>
          <p:nvCxnSpPr>
            <p:cNvPr id="11" name="Straight Connector 10"/>
            <p:cNvCxnSpPr/>
            <p:nvPr userDrawn="1"/>
          </p:nvCxnSpPr>
          <p:spPr>
            <a:xfrm>
              <a:off x="457200" y="1123950"/>
              <a:ext cx="8229600" cy="0"/>
            </a:xfrm>
            <a:prstGeom prst="line">
              <a:avLst/>
            </a:prstGeom>
            <a:ln>
              <a:solidFill>
                <a:srgbClr val="1C474B"/>
              </a:solidFill>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12"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0" y="838200"/>
              <a:ext cx="533400" cy="571500"/>
            </a:xfrm>
            <a:prstGeom prst="rect">
              <a:avLst/>
            </a:prstGeom>
            <a:noFill/>
          </p:spPr>
        </p:pic>
        <p:pic>
          <p:nvPicPr>
            <p:cNvPr id="13"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8610600" y="838200"/>
              <a:ext cx="533400" cy="571500"/>
            </a:xfrm>
            <a:prstGeom prst="rect">
              <a:avLst/>
            </a:prstGeom>
            <a:noFill/>
          </p:spPr>
        </p:pic>
      </p:gr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CF2F3F-45F8-4C57-9C1C-A61C0A27CD8C}" type="datetime1">
              <a:rPr lang="en-US" smtClean="0"/>
              <a:pPr/>
              <a:t>9/19/2013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5"/>
          <p:cNvGrpSpPr/>
          <p:nvPr userDrawn="1"/>
        </p:nvGrpSpPr>
        <p:grpSpPr>
          <a:xfrm>
            <a:off x="0" y="1181100"/>
            <a:ext cx="9144000" cy="571500"/>
            <a:chOff x="0" y="838200"/>
            <a:chExt cx="9144000" cy="571500"/>
          </a:xfrm>
        </p:grpSpPr>
        <p:cxnSp>
          <p:nvCxnSpPr>
            <p:cNvPr id="7" name="Straight Connector 6"/>
            <p:cNvCxnSpPr/>
            <p:nvPr userDrawn="1"/>
          </p:nvCxnSpPr>
          <p:spPr>
            <a:xfrm>
              <a:off x="457200" y="1123950"/>
              <a:ext cx="8229600" cy="0"/>
            </a:xfrm>
            <a:prstGeom prst="line">
              <a:avLst/>
            </a:prstGeom>
            <a:ln>
              <a:solidFill>
                <a:srgbClr val="1C474B"/>
              </a:solidFill>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8"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0" y="838200"/>
              <a:ext cx="533400" cy="571500"/>
            </a:xfrm>
            <a:prstGeom prst="rect">
              <a:avLst/>
            </a:prstGeom>
            <a:noFill/>
          </p:spPr>
        </p:pic>
        <p:pic>
          <p:nvPicPr>
            <p:cNvPr id="9" name="Picture 2" descr="http://t1.gstatic.com/images?q=tbn:ANd9GcQ5f1I-4xK_FhlodABFg72gphj9vgphCIgNJ2V0np6JlOnb2vC09Q"/>
            <p:cNvPicPr>
              <a:picLocks noChangeAspect="1" noChangeArrowheads="1"/>
            </p:cNvPicPr>
            <p:nvPr userDrawn="1"/>
          </p:nvPicPr>
          <p:blipFill>
            <a:blip r:embed="rId2" cstate="print">
              <a:grayscl/>
            </a:blip>
            <a:srcRect l="18182" t="6052" r="18182" b="3171"/>
            <a:stretch>
              <a:fillRect/>
            </a:stretch>
          </p:blipFill>
          <p:spPr bwMode="auto">
            <a:xfrm>
              <a:off x="8610600" y="838200"/>
              <a:ext cx="533400" cy="571500"/>
            </a:xfrm>
            <a:prstGeom prst="rect">
              <a:avLst/>
            </a:prstGeom>
            <a:noFill/>
          </p:spPr>
        </p:pic>
      </p:gr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2AD469-2CF2-45B0-9531-B7C18EFCCD48}" type="datetime1">
              <a:rPr lang="en-US" smtClean="0"/>
              <a:pPr/>
              <a:t>9/19/2013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66A83E-E59C-48CF-A2B0-B3E59C51E69F}" type="datetime1">
              <a:rPr lang="en-US" smtClean="0"/>
              <a:pPr/>
              <a:t>9/19/2013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BF65FF-ED6F-4724-9530-30CE41487107}" type="datetime1">
              <a:rPr lang="en-US" smtClean="0"/>
              <a:pPr/>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snowflake.gif"/>
          <p:cNvPicPr>
            <a:picLocks noChangeAspect="1"/>
          </p:cNvPicPr>
          <p:nvPr userDrawn="1"/>
        </p:nvPicPr>
        <p:blipFill>
          <a:blip r:embed="rId2" cstate="print"/>
          <a:srcRect l="42735" t="10256" r="9402" b="17949"/>
          <a:stretch>
            <a:fillRect/>
          </a:stretch>
        </p:blipFill>
        <p:spPr>
          <a:xfrm>
            <a:off x="0" y="1981200"/>
            <a:ext cx="2133600" cy="2133600"/>
          </a:xfrm>
          <a:prstGeom prst="rect">
            <a:avLst/>
          </a:prstGeom>
        </p:spPr>
      </p:pic>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9A31B70-2905-47E5-9B44-54587F64F48C}" type="datetime1">
              <a:rPr lang="en-US" smtClean="0"/>
              <a:pPr/>
              <a:t>9/19/2013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437027-5FF1-486D-B737-A5A608BA98E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b" anchorCtr="0">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34" charset="0"/>
                <a:cs typeface="Arial" pitchFamily="34" charset="0"/>
              </a:defRPr>
            </a:lvl1pPr>
          </a:lstStyle>
          <a:p>
            <a:fld id="{DE383E94-9C6E-4DFE-BF2C-568CAD407074}" type="datetime1">
              <a:rPr lang="en-US" smtClean="0"/>
              <a:pPr/>
              <a:t>9/19/2013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cs typeface="Arial" pitchFamily="34" charset="0"/>
              </a:defRPr>
            </a:lvl1pPr>
          </a:lstStyle>
          <a:p>
            <a:fld id="{87437027-5FF1-486D-B737-A5A608BA98E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algn="l" defTabSz="914400" rtl="0" eaLnBrk="1" latinLnBrk="0" hangingPunct="1">
        <a:spcBef>
          <a:spcPct val="0"/>
        </a:spcBef>
        <a:buNone/>
        <a:defRPr sz="4400" kern="1200" baseline="0">
          <a:solidFill>
            <a:srgbClr val="D58315"/>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5">
              <a:lumMod val="50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400" kern="1200">
          <a:solidFill>
            <a:schemeClr val="accent5">
              <a:lumMod val="50000"/>
            </a:schemeClr>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3.xml"/><Relationship Id="rId6" Type="http://schemas.openxmlformats.org/officeDocument/2006/relationships/image" Target="../media/image12.gif"/><Relationship Id="rId5" Type="http://schemas.openxmlformats.org/officeDocument/2006/relationships/image" Target="../media/image11.jpeg"/><Relationship Id="rId4" Type="http://schemas.openxmlformats.org/officeDocument/2006/relationships/image" Target="../media/image10.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09800"/>
            <a:ext cx="8229600" cy="1447800"/>
          </a:xfrm>
        </p:spPr>
        <p:txBody>
          <a:bodyPr>
            <a:normAutofit/>
          </a:bodyPr>
          <a:lstStyle/>
          <a:p>
            <a:pPr algn="ctr"/>
            <a:r>
              <a:rPr lang="en-US" dirty="0" smtClean="0"/>
              <a:t>QUALITY ASSURANCE AND RISK BASED/STRATEGIC MONITORING</a:t>
            </a:r>
            <a:endParaRPr lang="en-US" sz="4000" dirty="0"/>
          </a:p>
        </p:txBody>
      </p:sp>
      <p:sp>
        <p:nvSpPr>
          <p:cNvPr id="3" name="Subtitle 2"/>
          <p:cNvSpPr>
            <a:spLocks noGrp="1"/>
          </p:cNvSpPr>
          <p:nvPr>
            <p:ph type="subTitle" idx="1"/>
          </p:nvPr>
        </p:nvSpPr>
        <p:spPr>
          <a:xfrm>
            <a:off x="381000" y="3950043"/>
            <a:ext cx="2286000" cy="457200"/>
          </a:xfrm>
        </p:spPr>
        <p:txBody>
          <a:bodyPr>
            <a:noAutofit/>
          </a:bodyPr>
          <a:lstStyle/>
          <a:p>
            <a:pPr algn="l"/>
            <a:r>
              <a:rPr lang="en-US" sz="2000" dirty="0" smtClean="0"/>
              <a:t>Presented by:</a:t>
            </a:r>
            <a:endParaRPr lang="en-US" sz="2000" dirty="0"/>
          </a:p>
        </p:txBody>
      </p:sp>
      <p:sp>
        <p:nvSpPr>
          <p:cNvPr id="4" name="Subtitle 2"/>
          <p:cNvSpPr txBox="1">
            <a:spLocks/>
          </p:cNvSpPr>
          <p:nvPr/>
        </p:nvSpPr>
        <p:spPr>
          <a:xfrm>
            <a:off x="990600" y="3962400"/>
            <a:ext cx="7315200" cy="1752600"/>
          </a:xfrm>
          <a:prstGeom prst="rect">
            <a:avLst/>
          </a:prstGeom>
        </p:spPr>
        <p:txBody>
          <a:bodyPr vert="horz" lIns="91440" tIns="45720" rIns="91440" bIns="45720" rtlCol="0">
            <a:normAutofit fontScale="92500" lnSpcReduction="1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rPr>
              <a:t>Elizabeth Alonso, PhD, CCRA</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rPr>
              <a:t>Maria Campanella, BSN, RN, CCRA</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rPr>
              <a:t>Robert Lindblad, MD</a:t>
            </a:r>
            <a:br>
              <a:rPr kumimoji="0" lang="en-US" sz="2400" b="1"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rPr>
            </a:br>
            <a:endParaRPr kumimoji="0" lang="en-US" sz="2400" b="1"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600" b="0" i="0" u="none" strike="noStrike" kern="1200" cap="none" spc="0" normalizeH="0" baseline="0" noProof="0" dirty="0" smtClean="0">
                <a:ln>
                  <a:noFill/>
                </a:ln>
                <a:solidFill>
                  <a:schemeClr val="accent5">
                    <a:lumMod val="50000"/>
                  </a:schemeClr>
                </a:solidFill>
                <a:effectLst/>
                <a:uLnTx/>
                <a:uFillTx/>
                <a:latin typeface="Century Gothic" pitchFamily="34" charset="0"/>
                <a:ea typeface="+mn-ea"/>
                <a:cs typeface="Arial" pitchFamily="34" charset="0"/>
              </a:rPr>
              <a:t>Thursday, September 19, 2013</a:t>
            </a:r>
            <a:endParaRPr kumimoji="0" lang="en-US" sz="1600" b="0" i="0" u="none" strike="noStrike" kern="1200" cap="none" spc="0" normalizeH="0" baseline="0" noProof="0" dirty="0">
              <a:ln>
                <a:noFill/>
              </a:ln>
              <a:solidFill>
                <a:schemeClr val="accent5">
                  <a:lumMod val="50000"/>
                </a:schemeClr>
              </a:solidFill>
              <a:effectLst/>
              <a:uLnTx/>
              <a:uFillTx/>
              <a:latin typeface="Century Gothic" pitchFamily="34" charset="0"/>
              <a:ea typeface="+mn-ea"/>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The path from Conventional to Risk-Based Monitoring </a:t>
            </a:r>
            <a:endParaRPr lang="en-US" dirty="0"/>
          </a:p>
        </p:txBody>
      </p:sp>
      <p:sp>
        <p:nvSpPr>
          <p:cNvPr id="4" name="Title 3"/>
          <p:cNvSpPr>
            <a:spLocks noGrp="1"/>
          </p:cNvSpPr>
          <p:nvPr>
            <p:ph type="title"/>
          </p:nvPr>
        </p:nvSpPr>
        <p:spPr/>
        <p:txBody>
          <a:bodyPr/>
          <a:lstStyle/>
          <a:p>
            <a:r>
              <a:rPr lang="en-US" dirty="0" smtClean="0"/>
              <a:t>SPONSOR Monitoring within the NIDA CTN</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dirty="0" smtClean="0"/>
              <a:t>NIDA Clinical Trials Network (CTN)</a:t>
            </a:r>
          </a:p>
        </p:txBody>
      </p:sp>
      <p:sp>
        <p:nvSpPr>
          <p:cNvPr id="11267" name="Content Placeholder 2"/>
          <p:cNvSpPr>
            <a:spLocks noGrp="1"/>
          </p:cNvSpPr>
          <p:nvPr>
            <p:ph sz="quarter" idx="1"/>
          </p:nvPr>
        </p:nvSpPr>
        <p:spPr>
          <a:xfrm>
            <a:off x="381000" y="1600200"/>
            <a:ext cx="8531226" cy="5105400"/>
          </a:xfrm>
        </p:spPr>
        <p:txBody>
          <a:bodyPr>
            <a:normAutofit/>
          </a:bodyPr>
          <a:lstStyle/>
          <a:p>
            <a:r>
              <a:rPr lang="en-US" dirty="0" smtClean="0"/>
              <a:t>A  platform for conducting multi-site clinical trials targeting substance abuse treatment</a:t>
            </a:r>
          </a:p>
          <a:p>
            <a:r>
              <a:rPr lang="en-US" dirty="0" smtClean="0"/>
              <a:t>Network Composed of </a:t>
            </a:r>
          </a:p>
          <a:p>
            <a:pPr lvl="1"/>
            <a:r>
              <a:rPr lang="en-US" dirty="0" smtClean="0"/>
              <a:t>Academic Regional Research Training Center(s) (RRTC), also referred to as “nodes” (currently 13)  </a:t>
            </a:r>
          </a:p>
          <a:p>
            <a:pPr lvl="1"/>
            <a:r>
              <a:rPr lang="en-US" dirty="0" smtClean="0"/>
              <a:t>Approximately 240 clinical sites, all US sites</a:t>
            </a:r>
          </a:p>
          <a:p>
            <a:pPr lvl="1"/>
            <a:r>
              <a:rPr lang="en-US" dirty="0" smtClean="0"/>
              <a:t>Sites are affiliated with nodes for IRB oversight, site management, training support and QA</a:t>
            </a:r>
          </a:p>
        </p:txBody>
      </p:sp>
      <p:sp>
        <p:nvSpPr>
          <p:cNvPr id="5" name="Slide Number Placeholder 4"/>
          <p:cNvSpPr>
            <a:spLocks noGrp="1"/>
          </p:cNvSpPr>
          <p:nvPr>
            <p:ph type="sldNum" sz="quarter" idx="12"/>
          </p:nvPr>
        </p:nvSpPr>
        <p:spPr/>
        <p:txBody>
          <a:bodyPr/>
          <a:lstStyle/>
          <a:p>
            <a:fld id="{87437027-5FF1-486D-B737-A5A608BA98ED}" type="slidenum">
              <a:rPr lang="en-US" smtClean="0"/>
              <a:pPr/>
              <a:t>11</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NIDA Clinical Trials Network(CTN)	</a:t>
            </a:r>
            <a:endParaRPr lang="en-US" dirty="0"/>
          </a:p>
        </p:txBody>
      </p:sp>
      <p:sp>
        <p:nvSpPr>
          <p:cNvPr id="3" name="Content Placeholder 2"/>
          <p:cNvSpPr>
            <a:spLocks noGrp="1"/>
          </p:cNvSpPr>
          <p:nvPr>
            <p:ph idx="1"/>
          </p:nvPr>
        </p:nvSpPr>
        <p:spPr/>
        <p:txBody>
          <a:bodyPr>
            <a:normAutofit fontScale="92500" lnSpcReduction="20000"/>
          </a:bodyPr>
          <a:lstStyle/>
          <a:p>
            <a:pPr lvl="1"/>
            <a:r>
              <a:rPr lang="en-US" b="1" dirty="0" smtClean="0">
                <a:solidFill>
                  <a:srgbClr val="2F7F95"/>
                </a:solidFill>
              </a:rPr>
              <a:t>Clinical Coordinating Center (CCC): </a:t>
            </a:r>
          </a:p>
          <a:p>
            <a:pPr lvl="1">
              <a:buNone/>
            </a:pPr>
            <a:r>
              <a:rPr lang="en-US" dirty="0" smtClean="0"/>
              <a:t>	Quality assurance monitoring, safety monitoring, protocol document development, collection and maintenance of regulatory documents</a:t>
            </a:r>
          </a:p>
          <a:p>
            <a:pPr lvl="1">
              <a:buNone/>
            </a:pPr>
            <a:endParaRPr lang="en-US" dirty="0" smtClean="0"/>
          </a:p>
          <a:p>
            <a:pPr lvl="1"/>
            <a:r>
              <a:rPr lang="en-US" b="1" dirty="0" smtClean="0">
                <a:solidFill>
                  <a:srgbClr val="2F7F95"/>
                </a:solidFill>
              </a:rPr>
              <a:t>Data and Statistical Center (DSC):</a:t>
            </a:r>
          </a:p>
          <a:p>
            <a:pPr lvl="1">
              <a:buNone/>
            </a:pPr>
            <a:r>
              <a:rPr lang="en-US" dirty="0" smtClean="0"/>
              <a:t>	Data collection in EDC system, protocol document development, data quality assurance, statistical analysis</a:t>
            </a:r>
          </a:p>
          <a:p>
            <a:pPr lvl="1">
              <a:buNone/>
            </a:pPr>
            <a:endParaRPr lang="en-US" dirty="0" smtClean="0"/>
          </a:p>
          <a:p>
            <a:pPr lvl="1">
              <a:buNone/>
            </a:pPr>
            <a:r>
              <a:rPr lang="en-US" sz="1900" dirty="0" smtClean="0"/>
              <a:t>The EMMES Corporation, a CRO, has been contracted by the sponsor to conduct the activities of the CCC and DSC.</a:t>
            </a:r>
          </a:p>
          <a:p>
            <a:pPr lvl="1">
              <a:buNone/>
            </a:pP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12</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r>
              <a:rPr lang="en-US" sz="3200" dirty="0" smtClean="0"/>
              <a:t>The scope of the CTN from 2007 – Present </a:t>
            </a:r>
            <a:endParaRPr lang="en-US" sz="3200" dirty="0"/>
          </a:p>
        </p:txBody>
      </p:sp>
      <p:sp>
        <p:nvSpPr>
          <p:cNvPr id="3" name="Content Placeholder 2"/>
          <p:cNvSpPr>
            <a:spLocks noGrp="1"/>
          </p:cNvSpPr>
          <p:nvPr>
            <p:ph idx="1"/>
          </p:nvPr>
        </p:nvSpPr>
        <p:spPr/>
        <p:txBody>
          <a:bodyPr>
            <a:normAutofit fontScale="92500" lnSpcReduction="20000"/>
          </a:bodyPr>
          <a:lstStyle/>
          <a:p>
            <a:pPr>
              <a:spcBef>
                <a:spcPts val="1200"/>
              </a:spcBef>
            </a:pPr>
            <a:r>
              <a:rPr lang="en-US" dirty="0" smtClean="0"/>
              <a:t>2007– 2010 </a:t>
            </a:r>
          </a:p>
          <a:p>
            <a:pPr lvl="1"/>
            <a:r>
              <a:rPr lang="en-US" b="1" dirty="0" smtClean="0"/>
              <a:t>4</a:t>
            </a:r>
            <a:r>
              <a:rPr lang="en-US" dirty="0" smtClean="0"/>
              <a:t> active trials (300-1200/trial)</a:t>
            </a:r>
          </a:p>
          <a:p>
            <a:pPr lvl="1"/>
            <a:r>
              <a:rPr lang="en-US" dirty="0" smtClean="0"/>
              <a:t>36 sites requiring monitoring</a:t>
            </a:r>
          </a:p>
          <a:p>
            <a:pPr>
              <a:spcBef>
                <a:spcPts val="1200"/>
              </a:spcBef>
            </a:pPr>
            <a:r>
              <a:rPr lang="en-US" dirty="0" smtClean="0"/>
              <a:t>2011 - present</a:t>
            </a:r>
          </a:p>
          <a:p>
            <a:pPr lvl="1"/>
            <a:r>
              <a:rPr lang="en-US" b="1" dirty="0" smtClean="0"/>
              <a:t>2 </a:t>
            </a:r>
            <a:r>
              <a:rPr lang="en-US" dirty="0" smtClean="0"/>
              <a:t>active trials (as of Sep 2013)</a:t>
            </a:r>
            <a:endParaRPr lang="en-US" b="1" dirty="0" smtClean="0"/>
          </a:p>
          <a:p>
            <a:pPr lvl="1"/>
            <a:r>
              <a:rPr lang="en-US" b="1" dirty="0" smtClean="0"/>
              <a:t>4</a:t>
            </a:r>
            <a:r>
              <a:rPr lang="en-US" dirty="0" smtClean="0"/>
              <a:t> trials in closeout:  </a:t>
            </a:r>
            <a:r>
              <a:rPr lang="en-US" b="1" dirty="0" smtClean="0"/>
              <a:t>3</a:t>
            </a:r>
            <a:r>
              <a:rPr lang="en-US" dirty="0" smtClean="0"/>
              <a:t> trials in Q1-Q2; </a:t>
            </a:r>
            <a:r>
              <a:rPr lang="en-US" b="1" dirty="0" smtClean="0"/>
              <a:t>1</a:t>
            </a:r>
            <a:r>
              <a:rPr lang="en-US" dirty="0" smtClean="0"/>
              <a:t> trial in Q3</a:t>
            </a:r>
          </a:p>
          <a:p>
            <a:pPr lvl="1"/>
            <a:r>
              <a:rPr lang="en-US" dirty="0" smtClean="0"/>
              <a:t>40+ sites requiring closeout and monitoring activities, some on multiple protocols</a:t>
            </a:r>
          </a:p>
          <a:p>
            <a:pPr lvl="1"/>
            <a:r>
              <a:rPr lang="en-US" dirty="0" smtClean="0"/>
              <a:t>4 trials under development – est. 11-15 additional sites (at least half naïve to CTN research practices)</a:t>
            </a:r>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Clinical Trial A</a:t>
            </a:r>
            <a:endParaRPr lang="en-US" dirty="0"/>
          </a:p>
        </p:txBody>
      </p:sp>
      <p:sp>
        <p:nvSpPr>
          <p:cNvPr id="4" name="Title 3"/>
          <p:cNvSpPr>
            <a:spLocks noGrp="1"/>
          </p:cNvSpPr>
          <p:nvPr>
            <p:ph type="title"/>
          </p:nvPr>
        </p:nvSpPr>
        <p:spPr/>
        <p:txBody>
          <a:bodyPr/>
          <a:lstStyle/>
          <a:p>
            <a:r>
              <a:rPr lang="en-US" dirty="0" smtClean="0"/>
              <a:t>The Conventional Approach</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Years Ago – The Reality</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b="1" dirty="0" smtClean="0"/>
              <a:t>Clinical Trial A</a:t>
            </a:r>
          </a:p>
          <a:p>
            <a:pPr lvl="1"/>
            <a:r>
              <a:rPr lang="en-US" dirty="0" smtClean="0"/>
              <a:t>n = 1200 (original n of 400 changed to1200, during the trial)</a:t>
            </a:r>
          </a:p>
          <a:p>
            <a:pPr lvl="1"/>
            <a:r>
              <a:rPr lang="en-US" dirty="0" smtClean="0"/>
              <a:t>Primary endpoint </a:t>
            </a:r>
            <a:r>
              <a:rPr lang="en-US" dirty="0" smtClean="0">
                <a:sym typeface="Wingdings"/>
              </a:rPr>
              <a:t></a:t>
            </a:r>
            <a:r>
              <a:rPr lang="en-US" dirty="0" smtClean="0"/>
              <a:t> changes in liver enzymes</a:t>
            </a:r>
          </a:p>
          <a:p>
            <a:pPr lvl="1"/>
            <a:r>
              <a:rPr lang="en-US" dirty="0" smtClean="0"/>
              <a:t>Nine sites, various geographic locations</a:t>
            </a:r>
          </a:p>
          <a:p>
            <a:pPr lvl="1"/>
            <a:r>
              <a:rPr lang="en-US" dirty="0" smtClean="0"/>
              <a:t>Substance Use Disorder population</a:t>
            </a:r>
          </a:p>
          <a:p>
            <a:pPr lvl="1"/>
            <a:r>
              <a:rPr lang="en-US" dirty="0" smtClean="0"/>
              <a:t>Large number of assessments per participant</a:t>
            </a:r>
          </a:p>
          <a:p>
            <a:pPr lvl="1"/>
            <a:r>
              <a:rPr lang="en-US" dirty="0" smtClean="0"/>
              <a:t>Large amount of paper CRFs requiring SDV</a:t>
            </a:r>
          </a:p>
          <a:p>
            <a:pPr lvl="1"/>
            <a:r>
              <a:rPr lang="en-US" dirty="0" smtClean="0"/>
              <a:t>Ancillary </a:t>
            </a:r>
            <a:r>
              <a:rPr lang="en-US" dirty="0" err="1" smtClean="0"/>
              <a:t>pharmacogenetics</a:t>
            </a:r>
            <a:r>
              <a:rPr lang="en-US" dirty="0" smtClean="0"/>
              <a:t> study requiring additional consent form review</a:t>
            </a:r>
          </a:p>
        </p:txBody>
      </p:sp>
      <p:sp>
        <p:nvSpPr>
          <p:cNvPr id="5" name="Slide Number Placeholder 4"/>
          <p:cNvSpPr>
            <a:spLocks noGrp="1"/>
          </p:cNvSpPr>
          <p:nvPr>
            <p:ph type="sldNum" sz="quarter" idx="12"/>
          </p:nvPr>
        </p:nvSpPr>
        <p:spPr/>
        <p:txBody>
          <a:bodyPr/>
          <a:lstStyle/>
          <a:p>
            <a:fld id="{87437027-5FF1-486D-B737-A5A608BA98ED}"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normAutofit/>
          </a:bodyPr>
          <a:lstStyle/>
          <a:p>
            <a:r>
              <a:rPr lang="en-US" dirty="0" smtClean="0"/>
              <a:t>The Conventional Approach</a:t>
            </a:r>
          </a:p>
        </p:txBody>
      </p:sp>
      <p:sp>
        <p:nvSpPr>
          <p:cNvPr id="13315" name="Content Placeholder 2"/>
          <p:cNvSpPr>
            <a:spLocks noGrp="1"/>
          </p:cNvSpPr>
          <p:nvPr>
            <p:ph sz="quarter" idx="1"/>
          </p:nvPr>
        </p:nvSpPr>
        <p:spPr>
          <a:xfrm>
            <a:off x="612775" y="1905000"/>
            <a:ext cx="8153400" cy="4191000"/>
          </a:xfrm>
        </p:spPr>
        <p:txBody>
          <a:bodyPr/>
          <a:lstStyle/>
          <a:p>
            <a:pPr lvl="1"/>
            <a:r>
              <a:rPr lang="en-US" sz="2800" dirty="0" smtClean="0"/>
              <a:t>Visits to each site conducted </a:t>
            </a:r>
            <a:r>
              <a:rPr lang="en-US" sz="2800" b="1" dirty="0" smtClean="0">
                <a:solidFill>
                  <a:schemeClr val="accent5">
                    <a:lumMod val="50000"/>
                  </a:schemeClr>
                </a:solidFill>
              </a:rPr>
              <a:t>quarterly</a:t>
            </a:r>
          </a:p>
          <a:p>
            <a:pPr lvl="1"/>
            <a:r>
              <a:rPr lang="en-US" sz="2800" dirty="0" smtClean="0"/>
              <a:t>100% review of eligibility criteria</a:t>
            </a:r>
          </a:p>
          <a:p>
            <a:pPr lvl="1"/>
            <a:r>
              <a:rPr lang="en-US" sz="2800" dirty="0" smtClean="0"/>
              <a:t>100% review of informed consent process</a:t>
            </a:r>
          </a:p>
          <a:p>
            <a:pPr lvl="1"/>
            <a:r>
              <a:rPr lang="en-US" sz="2800" dirty="0" smtClean="0"/>
              <a:t>100% review of primary endpoint data</a:t>
            </a:r>
          </a:p>
          <a:p>
            <a:pPr lvl="1"/>
            <a:r>
              <a:rPr lang="en-US" sz="2800" dirty="0" smtClean="0"/>
              <a:t>100% review of reported SAEs</a:t>
            </a:r>
          </a:p>
          <a:p>
            <a:pPr lvl="1"/>
            <a:r>
              <a:rPr lang="en-US" sz="2800" dirty="0" smtClean="0"/>
              <a:t>100% review of all data, including progress notes for </a:t>
            </a:r>
            <a:r>
              <a:rPr lang="en-US" sz="2800" b="1" dirty="0" smtClean="0">
                <a:solidFill>
                  <a:schemeClr val="accent5">
                    <a:lumMod val="50000"/>
                  </a:schemeClr>
                </a:solidFill>
              </a:rPr>
              <a:t>10%</a:t>
            </a:r>
            <a:r>
              <a:rPr lang="en-US" sz="2800" dirty="0" smtClean="0">
                <a:solidFill>
                  <a:srgbClr val="7030A0"/>
                </a:solidFill>
              </a:rPr>
              <a:t> </a:t>
            </a:r>
            <a:r>
              <a:rPr lang="en-US" sz="2800" dirty="0" smtClean="0"/>
              <a:t>of randomized participants</a:t>
            </a:r>
          </a:p>
        </p:txBody>
      </p:sp>
      <p:sp>
        <p:nvSpPr>
          <p:cNvPr id="5" name="Slide Number Placeholder 4"/>
          <p:cNvSpPr>
            <a:spLocks noGrp="1"/>
          </p:cNvSpPr>
          <p:nvPr>
            <p:ph type="sldNum" sz="quarter" idx="12"/>
          </p:nvPr>
        </p:nvSpPr>
        <p:spPr/>
        <p:txBody>
          <a:bodyPr/>
          <a:lstStyle/>
          <a:p>
            <a:fld id="{87437027-5FF1-486D-B737-A5A608BA98ED}"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dirty="0" smtClean="0"/>
              <a:t>The Monitoring “Burden”</a:t>
            </a:r>
            <a:endParaRPr lang="en-US" dirty="0"/>
          </a:p>
        </p:txBody>
      </p:sp>
      <p:graphicFrame>
        <p:nvGraphicFramePr>
          <p:cNvPr id="4" name="Table 3"/>
          <p:cNvGraphicFramePr>
            <a:graphicFrameLocks noGrp="1"/>
          </p:cNvGraphicFramePr>
          <p:nvPr/>
        </p:nvGraphicFramePr>
        <p:xfrm>
          <a:off x="304800" y="2438400"/>
          <a:ext cx="3429001" cy="2998471"/>
        </p:xfrm>
        <a:graphic>
          <a:graphicData uri="http://schemas.openxmlformats.org/drawingml/2006/table">
            <a:tbl>
              <a:tblPr/>
              <a:tblGrid>
                <a:gridCol w="926972"/>
                <a:gridCol w="417005"/>
                <a:gridCol w="417005"/>
                <a:gridCol w="417005"/>
                <a:gridCol w="417005"/>
                <a:gridCol w="834009"/>
              </a:tblGrid>
              <a:tr h="363451">
                <a:tc>
                  <a:txBody>
                    <a:bodyPr/>
                    <a:lstStyle/>
                    <a:p>
                      <a:endParaRPr lang="en-US" sz="1400" dirty="0">
                        <a:latin typeface="Calibri"/>
                        <a:ea typeface="Times New Roman"/>
                        <a:cs typeface="Times New Roman"/>
                      </a:endParaRPr>
                    </a:p>
                  </a:txBody>
                  <a:tcPr marL="68580" marR="68580" marT="0" marB="0" anchor="b">
                    <a:lnL>
                      <a:noFill/>
                    </a:lnL>
                    <a:lnR>
                      <a:noFill/>
                    </a:lnR>
                    <a:lnT>
                      <a:noFill/>
                    </a:lnT>
                    <a:lnB>
                      <a:noFill/>
                    </a:lnB>
                    <a:solidFill>
                      <a:srgbClr val="DBE5F1"/>
                    </a:solidFill>
                  </a:tcPr>
                </a:tc>
                <a:tc gridSpan="5">
                  <a:txBody>
                    <a:bodyPr/>
                    <a:lstStyle/>
                    <a:p>
                      <a:pPr marL="0" marR="0" algn="ctr">
                        <a:lnSpc>
                          <a:spcPct val="115000"/>
                        </a:lnSpc>
                        <a:spcBef>
                          <a:spcPts val="0"/>
                        </a:spcBef>
                        <a:spcAft>
                          <a:spcPts val="0"/>
                        </a:spcAft>
                      </a:pPr>
                      <a:r>
                        <a:rPr lang="en-US" sz="1400" b="1" dirty="0">
                          <a:solidFill>
                            <a:srgbClr val="000000"/>
                          </a:solidFill>
                          <a:latin typeface="Arial"/>
                          <a:ea typeface="Times New Roman"/>
                          <a:cs typeface="Times New Roman"/>
                        </a:rPr>
                        <a:t>Number of Visits</a:t>
                      </a:r>
                      <a:endParaRPr lang="en-US" sz="1400" dirty="0">
                        <a:latin typeface="Arial"/>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4314">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Year</a:t>
                      </a:r>
                      <a:endParaRPr lang="en-US" sz="1400">
                        <a:latin typeface="Arial"/>
                        <a:ea typeface="Calibri"/>
                        <a:cs typeface="Times New Roman"/>
                      </a:endParaRPr>
                    </a:p>
                  </a:txBody>
                  <a:tcPr marL="68580" marR="68580" marT="0" marB="0" anchor="b">
                    <a:lnL>
                      <a:noFill/>
                    </a:lnL>
                    <a:lnR>
                      <a:noFill/>
                    </a:lnR>
                    <a:lnT>
                      <a:noFill/>
                    </a:lnT>
                    <a:lnB>
                      <a:noFill/>
                    </a:lnB>
                    <a:solidFill>
                      <a:srgbClr val="DBE5F1"/>
                    </a:solidFill>
                  </a:tcPr>
                </a:tc>
                <a:tc>
                  <a:txBody>
                    <a:bodyPr/>
                    <a:lstStyle/>
                    <a:p>
                      <a:pPr marL="0" marR="0">
                        <a:lnSpc>
                          <a:spcPct val="115000"/>
                        </a:lnSpc>
                        <a:spcBef>
                          <a:spcPts val="0"/>
                        </a:spcBef>
                        <a:spcAft>
                          <a:spcPts val="0"/>
                        </a:spcAft>
                      </a:pPr>
                      <a:r>
                        <a:rPr lang="en-US" sz="1400" b="1" dirty="0" err="1" smtClean="0">
                          <a:solidFill>
                            <a:srgbClr val="000000"/>
                          </a:solidFill>
                          <a:latin typeface="Arial"/>
                          <a:ea typeface="Times New Roman"/>
                          <a:cs typeface="Times New Roman"/>
                        </a:rPr>
                        <a:t>Q1</a:t>
                      </a:r>
                      <a:endParaRPr lang="en-US" sz="14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BE5F1"/>
                    </a:solidFill>
                  </a:tcPr>
                </a:tc>
                <a:tc>
                  <a:txBody>
                    <a:bodyPr/>
                    <a:lstStyle/>
                    <a:p>
                      <a:pPr marL="0" marR="0">
                        <a:lnSpc>
                          <a:spcPct val="115000"/>
                        </a:lnSpc>
                        <a:spcBef>
                          <a:spcPts val="0"/>
                        </a:spcBef>
                        <a:spcAft>
                          <a:spcPts val="0"/>
                        </a:spcAft>
                      </a:pPr>
                      <a:r>
                        <a:rPr lang="en-US" sz="1400" b="1" dirty="0" err="1" smtClean="0">
                          <a:solidFill>
                            <a:srgbClr val="000000"/>
                          </a:solidFill>
                          <a:latin typeface="Arial"/>
                          <a:ea typeface="Times New Roman"/>
                          <a:cs typeface="Times New Roman"/>
                        </a:rPr>
                        <a:t>Q2</a:t>
                      </a:r>
                      <a:endParaRPr lang="en-US" sz="14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BE5F1"/>
                    </a:solidFill>
                  </a:tcPr>
                </a:tc>
                <a:tc>
                  <a:txBody>
                    <a:bodyPr/>
                    <a:lstStyle/>
                    <a:p>
                      <a:pPr marL="0" marR="0">
                        <a:lnSpc>
                          <a:spcPct val="115000"/>
                        </a:lnSpc>
                        <a:spcBef>
                          <a:spcPts val="0"/>
                        </a:spcBef>
                        <a:spcAft>
                          <a:spcPts val="0"/>
                        </a:spcAft>
                      </a:pPr>
                      <a:r>
                        <a:rPr lang="en-US" sz="1400" b="1" dirty="0" err="1" smtClean="0">
                          <a:solidFill>
                            <a:srgbClr val="000000"/>
                          </a:solidFill>
                          <a:latin typeface="Arial"/>
                          <a:ea typeface="Times New Roman"/>
                          <a:cs typeface="Times New Roman"/>
                        </a:rPr>
                        <a:t>Q3</a:t>
                      </a:r>
                      <a:endParaRPr lang="en-US" sz="14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BE5F1"/>
                    </a:solidFill>
                  </a:tcPr>
                </a:tc>
                <a:tc>
                  <a:txBody>
                    <a:bodyPr/>
                    <a:lstStyle/>
                    <a:p>
                      <a:pPr marL="0" marR="0">
                        <a:lnSpc>
                          <a:spcPct val="115000"/>
                        </a:lnSpc>
                        <a:spcBef>
                          <a:spcPts val="0"/>
                        </a:spcBef>
                        <a:spcAft>
                          <a:spcPts val="0"/>
                        </a:spcAft>
                      </a:pPr>
                      <a:r>
                        <a:rPr lang="en-US" sz="1400" b="1" dirty="0" err="1" smtClean="0">
                          <a:solidFill>
                            <a:srgbClr val="000000"/>
                          </a:solidFill>
                          <a:latin typeface="Arial"/>
                          <a:ea typeface="Times New Roman"/>
                          <a:cs typeface="Times New Roman"/>
                        </a:rPr>
                        <a:t>Q4</a:t>
                      </a:r>
                      <a:endParaRPr lang="en-US" sz="14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dirty="0" smtClean="0">
                          <a:solidFill>
                            <a:srgbClr val="000000"/>
                          </a:solidFill>
                          <a:latin typeface="Arial"/>
                          <a:ea typeface="Times New Roman"/>
                          <a:cs typeface="Times New Roman"/>
                        </a:rPr>
                        <a:t>Total</a:t>
                      </a:r>
                      <a:endParaRPr lang="en-US" sz="14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solidFill>
                      <a:srgbClr val="DBE5F1"/>
                    </a:solidFill>
                  </a:tcPr>
                </a:tc>
              </a:tr>
              <a:tr h="363451">
                <a:tc>
                  <a:txBody>
                    <a:bodyPr/>
                    <a:lstStyle/>
                    <a:p>
                      <a:pPr marL="0" marR="0">
                        <a:lnSpc>
                          <a:spcPct val="115000"/>
                        </a:lnSpc>
                        <a:spcBef>
                          <a:spcPts val="0"/>
                        </a:spcBef>
                        <a:spcAft>
                          <a:spcPts val="0"/>
                        </a:spcAft>
                      </a:pPr>
                      <a:r>
                        <a:rPr lang="en-US" sz="1400" b="1">
                          <a:solidFill>
                            <a:srgbClr val="000000"/>
                          </a:solidFill>
                          <a:latin typeface="Arial"/>
                          <a:ea typeface="Times New Roman"/>
                          <a:cs typeface="Times New Roman"/>
                        </a:rPr>
                        <a:t>2006</a:t>
                      </a:r>
                      <a:endParaRPr lang="en-US" sz="14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endParaRPr lang="en-US" sz="1400">
                        <a:latin typeface="Calibri"/>
                        <a:ea typeface="Times New Roman"/>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8</a:t>
                      </a:r>
                      <a:endParaRPr lang="en-US" sz="14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0000"/>
                          </a:solidFill>
                          <a:latin typeface="Arial"/>
                          <a:ea typeface="Times New Roman"/>
                          <a:cs typeface="Times New Roman"/>
                        </a:rPr>
                        <a:t>8</a:t>
                      </a:r>
                      <a:endParaRPr lang="en-US" sz="1400" dirty="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7</a:t>
                      </a:r>
                      <a:endParaRPr lang="en-US" sz="14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23</a:t>
                      </a:r>
                      <a:endParaRPr lang="en-US" sz="14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r>
              <a:tr h="363451">
                <a:tc>
                  <a:txBody>
                    <a:bodyPr/>
                    <a:lstStyle/>
                    <a:p>
                      <a:pPr marL="0" marR="0">
                        <a:lnSpc>
                          <a:spcPct val="115000"/>
                        </a:lnSpc>
                        <a:spcBef>
                          <a:spcPts val="0"/>
                        </a:spcBef>
                        <a:spcAft>
                          <a:spcPts val="0"/>
                        </a:spcAft>
                      </a:pPr>
                      <a:r>
                        <a:rPr lang="en-US" sz="1400" b="1">
                          <a:solidFill>
                            <a:srgbClr val="000000"/>
                          </a:solidFill>
                          <a:latin typeface="Arial"/>
                          <a:ea typeface="Times New Roman"/>
                          <a:cs typeface="Times New Roman"/>
                        </a:rPr>
                        <a:t>2007</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10</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9</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11</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0000"/>
                          </a:solidFill>
                          <a:latin typeface="Arial"/>
                          <a:ea typeface="Times New Roman"/>
                          <a:cs typeface="Times New Roman"/>
                        </a:rPr>
                        <a:t>9</a:t>
                      </a:r>
                      <a:endParaRPr lang="en-US" sz="14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39</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r>
              <a:tr h="363451">
                <a:tc>
                  <a:txBody>
                    <a:bodyPr/>
                    <a:lstStyle/>
                    <a:p>
                      <a:pPr marL="0" marR="0">
                        <a:lnSpc>
                          <a:spcPct val="115000"/>
                        </a:lnSpc>
                        <a:spcBef>
                          <a:spcPts val="0"/>
                        </a:spcBef>
                        <a:spcAft>
                          <a:spcPts val="0"/>
                        </a:spcAft>
                      </a:pPr>
                      <a:r>
                        <a:rPr lang="en-US" sz="1400" b="1">
                          <a:solidFill>
                            <a:srgbClr val="000000"/>
                          </a:solidFill>
                          <a:latin typeface="Arial"/>
                          <a:ea typeface="Times New Roman"/>
                          <a:cs typeface="Times New Roman"/>
                        </a:rPr>
                        <a:t>2008</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6</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10</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0000"/>
                          </a:solidFill>
                          <a:latin typeface="Arial"/>
                          <a:ea typeface="Times New Roman"/>
                          <a:cs typeface="Times New Roman"/>
                        </a:rPr>
                        <a:t>7</a:t>
                      </a:r>
                      <a:endParaRPr lang="en-US" sz="14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12</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35</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r>
              <a:tr h="363451">
                <a:tc>
                  <a:txBody>
                    <a:bodyPr/>
                    <a:lstStyle/>
                    <a:p>
                      <a:pPr marL="0" marR="0">
                        <a:lnSpc>
                          <a:spcPct val="115000"/>
                        </a:lnSpc>
                        <a:spcBef>
                          <a:spcPts val="0"/>
                        </a:spcBef>
                        <a:spcAft>
                          <a:spcPts val="0"/>
                        </a:spcAft>
                      </a:pPr>
                      <a:r>
                        <a:rPr lang="en-US" sz="1400" b="1">
                          <a:solidFill>
                            <a:srgbClr val="000000"/>
                          </a:solidFill>
                          <a:latin typeface="Arial"/>
                          <a:ea typeface="Times New Roman"/>
                          <a:cs typeface="Times New Roman"/>
                        </a:rPr>
                        <a:t>2009</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10</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11</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8</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15</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44</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r>
              <a:tr h="363451">
                <a:tc>
                  <a:txBody>
                    <a:bodyPr/>
                    <a:lstStyle/>
                    <a:p>
                      <a:pPr marL="0" marR="0">
                        <a:lnSpc>
                          <a:spcPct val="115000"/>
                        </a:lnSpc>
                        <a:spcBef>
                          <a:spcPts val="0"/>
                        </a:spcBef>
                        <a:spcAft>
                          <a:spcPts val="0"/>
                        </a:spcAft>
                      </a:pPr>
                      <a:r>
                        <a:rPr lang="en-US" sz="1400" b="1">
                          <a:solidFill>
                            <a:srgbClr val="000000"/>
                          </a:solidFill>
                          <a:latin typeface="Arial"/>
                          <a:ea typeface="Times New Roman"/>
                          <a:cs typeface="Times New Roman"/>
                        </a:rPr>
                        <a:t>2010</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19</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23</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12</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endParaRPr lang="en-US" sz="1400">
                        <a:latin typeface="Calibri"/>
                        <a:ea typeface="Times New Roman"/>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54</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tcPr>
                </a:tc>
              </a:tr>
              <a:tr h="363451">
                <a:tc>
                  <a:txBody>
                    <a:bodyPr/>
                    <a:lstStyle/>
                    <a:p>
                      <a:pPr marL="0" marR="0">
                        <a:lnSpc>
                          <a:spcPct val="115000"/>
                        </a:lnSpc>
                        <a:spcBef>
                          <a:spcPts val="0"/>
                        </a:spcBef>
                        <a:spcAft>
                          <a:spcPts val="0"/>
                        </a:spcAft>
                      </a:pPr>
                      <a:r>
                        <a:rPr lang="en-US" sz="1400" b="1" dirty="0" smtClean="0">
                          <a:solidFill>
                            <a:srgbClr val="000000"/>
                          </a:solidFill>
                          <a:latin typeface="Arial"/>
                          <a:ea typeface="Times New Roman"/>
                          <a:cs typeface="Times New Roman"/>
                        </a:rPr>
                        <a:t>Total</a:t>
                      </a:r>
                      <a:endParaRPr lang="en-US" sz="14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45</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61</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46</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a:solidFill>
                            <a:srgbClr val="000000"/>
                          </a:solidFill>
                          <a:latin typeface="Arial"/>
                          <a:ea typeface="Times New Roman"/>
                          <a:cs typeface="Times New Roman"/>
                        </a:rPr>
                        <a:t>43</a:t>
                      </a:r>
                      <a:endParaRPr lang="en-US" sz="14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400" b="1" dirty="0">
                          <a:solidFill>
                            <a:srgbClr val="000000"/>
                          </a:solidFill>
                          <a:latin typeface="Arial"/>
                          <a:ea typeface="Times New Roman"/>
                          <a:cs typeface="Times New Roman"/>
                        </a:rPr>
                        <a:t>195</a:t>
                      </a:r>
                      <a:endParaRPr lang="en-US" sz="14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r>
            </a:tbl>
          </a:graphicData>
        </a:graphic>
      </p:graphicFrame>
      <p:pic>
        <p:nvPicPr>
          <p:cNvPr id="16439" name="Picture 3"/>
          <p:cNvPicPr>
            <a:picLocks noChangeAspect="1" noChangeArrowheads="1"/>
          </p:cNvPicPr>
          <p:nvPr/>
        </p:nvPicPr>
        <p:blipFill>
          <a:blip r:embed="rId2" cstate="print"/>
          <a:srcRect/>
          <a:stretch>
            <a:fillRect/>
          </a:stretch>
        </p:blipFill>
        <p:spPr bwMode="auto">
          <a:xfrm>
            <a:off x="3886200" y="2438400"/>
            <a:ext cx="5029200" cy="3048000"/>
          </a:xfrm>
          <a:prstGeom prst="rect">
            <a:avLst/>
          </a:prstGeom>
          <a:noFill/>
          <a:ln w="9525">
            <a:noFill/>
            <a:miter lim="800000"/>
            <a:headEnd/>
            <a:tailEnd/>
          </a:ln>
        </p:spPr>
      </p:pic>
      <p:sp>
        <p:nvSpPr>
          <p:cNvPr id="16440" name="TextBox 5"/>
          <p:cNvSpPr txBox="1">
            <a:spLocks noChangeArrowheads="1"/>
          </p:cNvSpPr>
          <p:nvPr/>
        </p:nvSpPr>
        <p:spPr bwMode="auto">
          <a:xfrm>
            <a:off x="304800" y="6096000"/>
            <a:ext cx="5006975" cy="369888"/>
          </a:xfrm>
          <a:prstGeom prst="rect">
            <a:avLst/>
          </a:prstGeom>
          <a:noFill/>
          <a:ln w="9525">
            <a:noFill/>
            <a:miter lim="800000"/>
            <a:headEnd/>
            <a:tailEnd/>
          </a:ln>
        </p:spPr>
        <p:txBody>
          <a:bodyPr wrap="none">
            <a:spAutoFit/>
          </a:bodyPr>
          <a:lstStyle/>
          <a:p>
            <a:r>
              <a:rPr lang="en-US" dirty="0">
                <a:latin typeface="Tw Cen MT" pitchFamily="34" charset="0"/>
              </a:rPr>
              <a:t>2010 – 28% of study visits in 17% of study time</a:t>
            </a:r>
          </a:p>
        </p:txBody>
      </p:sp>
      <p:sp>
        <p:nvSpPr>
          <p:cNvPr id="7" name="TextBox 6"/>
          <p:cNvSpPr txBox="1"/>
          <p:nvPr/>
        </p:nvSpPr>
        <p:spPr>
          <a:xfrm>
            <a:off x="0" y="1600200"/>
            <a:ext cx="9144000" cy="461665"/>
          </a:xfrm>
          <a:prstGeom prst="rect">
            <a:avLst/>
          </a:prstGeom>
          <a:noFill/>
        </p:spPr>
        <p:txBody>
          <a:bodyPr wrap="square" rtlCol="0">
            <a:spAutoFit/>
          </a:bodyPr>
          <a:lstStyle/>
          <a:p>
            <a:pPr algn="ctr"/>
            <a:r>
              <a:rPr lang="en-US" sz="2400" b="1" dirty="0" smtClean="0"/>
              <a:t>Clinical </a:t>
            </a:r>
            <a:r>
              <a:rPr lang="en-US" sz="2400" b="1" smtClean="0"/>
              <a:t>Trial A</a:t>
            </a:r>
            <a:endParaRPr lang="en-US" sz="2400" b="1" dirty="0"/>
          </a:p>
        </p:txBody>
      </p:sp>
      <p:sp>
        <p:nvSpPr>
          <p:cNvPr id="9" name="TextBox 8"/>
          <p:cNvSpPr txBox="1"/>
          <p:nvPr/>
        </p:nvSpPr>
        <p:spPr>
          <a:xfrm>
            <a:off x="4572000" y="5562600"/>
            <a:ext cx="3200400" cy="369332"/>
          </a:xfrm>
          <a:prstGeom prst="rect">
            <a:avLst/>
          </a:prstGeom>
          <a:noFill/>
        </p:spPr>
        <p:txBody>
          <a:bodyPr wrap="square" rtlCol="0">
            <a:spAutoFit/>
          </a:bodyPr>
          <a:lstStyle/>
          <a:p>
            <a:r>
              <a:rPr lang="en-US" dirty="0" smtClean="0"/>
              <a:t>Number of visits conducted</a:t>
            </a:r>
            <a:endParaRPr lang="en-US" dirty="0"/>
          </a:p>
        </p:txBody>
      </p:sp>
      <p:cxnSp>
        <p:nvCxnSpPr>
          <p:cNvPr id="10" name="Straight Arrow Connector 9"/>
          <p:cNvCxnSpPr/>
          <p:nvPr/>
        </p:nvCxnSpPr>
        <p:spPr>
          <a:xfrm flipV="1">
            <a:off x="5943600" y="2895600"/>
            <a:ext cx="1905000" cy="1981200"/>
          </a:xfrm>
          <a:prstGeom prst="straightConnector1">
            <a:avLst/>
          </a:prstGeom>
          <a:ln w="22225">
            <a:solidFill>
              <a:schemeClr val="tx1">
                <a:lumMod val="95000"/>
                <a:lumOff val="5000"/>
              </a:schemeClr>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87437027-5FF1-486D-B737-A5A608BA98ED}"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Analysis of the Conventional Plan</a:t>
            </a:r>
            <a:endParaRPr lang="en-US" dirty="0"/>
          </a:p>
        </p:txBody>
      </p:sp>
      <p:sp>
        <p:nvSpPr>
          <p:cNvPr id="17411" name="Content Placeholder 2"/>
          <p:cNvSpPr>
            <a:spLocks noGrp="1"/>
          </p:cNvSpPr>
          <p:nvPr>
            <p:ph sz="quarter" idx="1"/>
          </p:nvPr>
        </p:nvSpPr>
        <p:spPr>
          <a:xfrm>
            <a:off x="612775" y="1600200"/>
            <a:ext cx="8153400" cy="4724400"/>
          </a:xfrm>
        </p:spPr>
        <p:txBody>
          <a:bodyPr>
            <a:normAutofit fontScale="92500" lnSpcReduction="10000"/>
          </a:bodyPr>
          <a:lstStyle/>
          <a:p>
            <a:r>
              <a:rPr lang="en-US" sz="2800" dirty="0" smtClean="0"/>
              <a:t>Relevance</a:t>
            </a:r>
          </a:p>
          <a:p>
            <a:pPr lvl="1"/>
            <a:r>
              <a:rPr lang="en-US" dirty="0" smtClean="0"/>
              <a:t>In 2010 - most of these visits were “catch up” visits reviewing “old” data</a:t>
            </a:r>
          </a:p>
          <a:p>
            <a:r>
              <a:rPr lang="en-US" sz="2800" dirty="0" smtClean="0"/>
              <a:t>Cost</a:t>
            </a:r>
          </a:p>
          <a:p>
            <a:pPr lvl="1"/>
            <a:r>
              <a:rPr lang="en-US" dirty="0" smtClean="0"/>
              <a:t>Of these same visits in Q1-Q2 of the last year of the study, 28 of 42 (67%) visits were co-monitored (2 or more monitors sent to the same site at the same time-doubling cost of the visit)</a:t>
            </a:r>
          </a:p>
          <a:p>
            <a:r>
              <a:rPr lang="en-US" sz="2800" dirty="0" smtClean="0"/>
              <a:t>Value</a:t>
            </a:r>
          </a:p>
          <a:p>
            <a:pPr lvl="1"/>
            <a:r>
              <a:rPr lang="en-US" dirty="0" smtClean="0"/>
              <a:t>Discrepancies noted in data were not critical </a:t>
            </a:r>
            <a:br>
              <a:rPr lang="en-US" dirty="0" smtClean="0"/>
            </a:br>
            <a:r>
              <a:rPr lang="en-US" dirty="0" smtClean="0"/>
              <a:t>to either primary endpoint or safety</a:t>
            </a:r>
          </a:p>
          <a:p>
            <a:pPr>
              <a:buFont typeface="Wingdings" pitchFamily="2" charset="2"/>
              <a:buNone/>
            </a:pPr>
            <a:endParaRPr lang="en-US" sz="2800" dirty="0" smtClean="0"/>
          </a:p>
        </p:txBody>
      </p:sp>
      <p:sp>
        <p:nvSpPr>
          <p:cNvPr id="5" name="Slide Number Placeholder 4"/>
          <p:cNvSpPr>
            <a:spLocks noGrp="1"/>
          </p:cNvSpPr>
          <p:nvPr>
            <p:ph type="sldNum" sz="quarter" idx="12"/>
          </p:nvPr>
        </p:nvSpPr>
        <p:spPr/>
        <p:txBody>
          <a:bodyPr/>
          <a:lstStyle/>
          <a:p>
            <a:fld id="{87437027-5FF1-486D-B737-A5A608BA98ED}"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US" sz="4200" dirty="0" smtClean="0"/>
              <a:t>Analysis of the Monitoring Impact</a:t>
            </a:r>
            <a:endParaRPr lang="en-US" sz="4200" dirty="0"/>
          </a:p>
        </p:txBody>
      </p:sp>
      <p:sp>
        <p:nvSpPr>
          <p:cNvPr id="18435" name="Content Placeholder 2"/>
          <p:cNvSpPr>
            <a:spLocks noGrp="1"/>
          </p:cNvSpPr>
          <p:nvPr>
            <p:ph sz="quarter" idx="1"/>
          </p:nvPr>
        </p:nvSpPr>
        <p:spPr>
          <a:xfrm>
            <a:off x="609600" y="1752600"/>
            <a:ext cx="8153400" cy="4114800"/>
          </a:xfrm>
        </p:spPr>
        <p:txBody>
          <a:bodyPr>
            <a:normAutofit fontScale="92500" lnSpcReduction="10000"/>
          </a:bodyPr>
          <a:lstStyle/>
          <a:p>
            <a:r>
              <a:rPr lang="en-US" sz="2800" dirty="0" smtClean="0"/>
              <a:t>Change in number of subjects enrolled and the duration of the study resulted in a significant increase in cost associated with monitoring</a:t>
            </a:r>
          </a:p>
          <a:p>
            <a:r>
              <a:rPr lang="en-US" sz="2800" dirty="0" smtClean="0"/>
              <a:t>Inability to adequately monitor other simultaneously conducted trials due to a lack of resources</a:t>
            </a:r>
          </a:p>
          <a:p>
            <a:r>
              <a:rPr lang="en-US" sz="2800" dirty="0" smtClean="0"/>
              <a:t>Increased site staff burden with increased number of multiple day visits combined with continuous findings</a:t>
            </a:r>
          </a:p>
          <a:p>
            <a:r>
              <a:rPr lang="en-US" sz="2800" dirty="0" smtClean="0"/>
              <a:t>Decreased staff morale, monitor burnout, and high turnover</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fld id="{87437027-5FF1-486D-B737-A5A608BA98ED}"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1600200"/>
            <a:ext cx="8382000" cy="4525963"/>
          </a:xfrm>
        </p:spPr>
        <p:txBody>
          <a:bodyPr/>
          <a:lstStyle/>
          <a:p>
            <a:r>
              <a:rPr lang="en-US" dirty="0" smtClean="0"/>
              <a:t>Define risk based and strategic monitoring</a:t>
            </a:r>
          </a:p>
          <a:p>
            <a:r>
              <a:rPr lang="en-US" dirty="0" smtClean="0"/>
              <a:t>Identify factors to consider when determining how and how often to monitor</a:t>
            </a:r>
          </a:p>
          <a:p>
            <a:r>
              <a:rPr lang="en-US" dirty="0" smtClean="0"/>
              <a:t>Identify types of monitoring models</a:t>
            </a:r>
          </a:p>
          <a:p>
            <a:pPr lvl="1"/>
            <a:r>
              <a:rPr lang="en-US" dirty="0" smtClean="0"/>
              <a:t>Identify a model that will work for you</a:t>
            </a:r>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Lessons Learned</a:t>
            </a:r>
          </a:p>
        </p:txBody>
      </p:sp>
      <p:sp>
        <p:nvSpPr>
          <p:cNvPr id="19459" name="Content Placeholder 2"/>
          <p:cNvSpPr>
            <a:spLocks noGrp="1"/>
          </p:cNvSpPr>
          <p:nvPr>
            <p:ph sz="quarter" idx="1"/>
          </p:nvPr>
        </p:nvSpPr>
        <p:spPr/>
        <p:txBody>
          <a:bodyPr>
            <a:normAutofit lnSpcReduction="10000"/>
          </a:bodyPr>
          <a:lstStyle/>
          <a:p>
            <a:r>
              <a:rPr lang="en-US" dirty="0" smtClean="0"/>
              <a:t>The Conventional Monitoring Plan did not work for this study</a:t>
            </a:r>
          </a:p>
          <a:p>
            <a:r>
              <a:rPr lang="en-US" dirty="0" smtClean="0"/>
              <a:t>Data errors noted were not timely nor were they critical to primary endpoint or safety</a:t>
            </a:r>
          </a:p>
          <a:p>
            <a:r>
              <a:rPr lang="en-US" dirty="0" smtClean="0"/>
              <a:t>Failure to identify problem trends early on, in particular those related to processes, resulted in repetitive site staff errors</a:t>
            </a:r>
          </a:p>
          <a:p>
            <a:r>
              <a:rPr lang="en-US" dirty="0" smtClean="0"/>
              <a:t>“Catch up” visits were expensive and not a good value</a:t>
            </a:r>
          </a:p>
          <a:p>
            <a:endParaRPr lang="en-US" dirty="0" smtClean="0"/>
          </a:p>
          <a:p>
            <a:endParaRPr lang="en-US" dirty="0" smtClean="0"/>
          </a:p>
        </p:txBody>
      </p:sp>
      <p:sp>
        <p:nvSpPr>
          <p:cNvPr id="5" name="Slide Number Placeholder 4"/>
          <p:cNvSpPr>
            <a:spLocks noGrp="1"/>
          </p:cNvSpPr>
          <p:nvPr>
            <p:ph type="sldNum" sz="quarter" idx="12"/>
          </p:nvPr>
        </p:nvSpPr>
        <p:spPr/>
        <p:txBody>
          <a:bodyPr/>
          <a:lstStyle/>
          <a:p>
            <a:fld id="{87437027-5FF1-486D-B737-A5A608BA98ED}"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Clinical Trial B</a:t>
            </a:r>
            <a:endParaRPr lang="en-US" dirty="0"/>
          </a:p>
        </p:txBody>
      </p:sp>
      <p:sp>
        <p:nvSpPr>
          <p:cNvPr id="4" name="Title 3"/>
          <p:cNvSpPr>
            <a:spLocks noGrp="1"/>
          </p:cNvSpPr>
          <p:nvPr>
            <p:ph type="title"/>
          </p:nvPr>
        </p:nvSpPr>
        <p:spPr/>
        <p:txBody>
          <a:bodyPr/>
          <a:lstStyle/>
          <a:p>
            <a:r>
              <a:rPr lang="en-US" dirty="0" smtClean="0"/>
              <a:t>The Beginnings of Change</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US" dirty="0" smtClean="0"/>
              <a:t>A Risk-Based Approach</a:t>
            </a:r>
            <a:endParaRPr lang="en-US" dirty="0"/>
          </a:p>
        </p:txBody>
      </p:sp>
      <p:sp>
        <p:nvSpPr>
          <p:cNvPr id="3" name="Content Placeholder 2"/>
          <p:cNvSpPr>
            <a:spLocks noGrp="1"/>
          </p:cNvSpPr>
          <p:nvPr>
            <p:ph idx="1"/>
          </p:nvPr>
        </p:nvSpPr>
        <p:spPr/>
        <p:txBody>
          <a:bodyPr>
            <a:noAutofit/>
          </a:bodyPr>
          <a:lstStyle/>
          <a:p>
            <a:pPr marL="320040" indent="-320040" fontAlgn="auto">
              <a:spcAft>
                <a:spcPts val="0"/>
              </a:spcAft>
              <a:defRPr/>
            </a:pPr>
            <a:r>
              <a:rPr lang="en-US" sz="2600" dirty="0" smtClean="0"/>
              <a:t>Evaluated and categorized retrospectively the monitored trials :</a:t>
            </a:r>
          </a:p>
          <a:p>
            <a:pPr marL="640080" lvl="1" indent="-274320" fontAlgn="auto">
              <a:spcBef>
                <a:spcPts val="100"/>
              </a:spcBef>
              <a:spcAft>
                <a:spcPts val="0"/>
              </a:spcAft>
              <a:buFont typeface="Arial" pitchFamily="34" charset="0"/>
              <a:buChar char="‒"/>
              <a:defRPr/>
            </a:pPr>
            <a:r>
              <a:rPr lang="en-US" sz="2400" dirty="0" smtClean="0"/>
              <a:t>the number of site monitoring visits conducted</a:t>
            </a:r>
          </a:p>
          <a:p>
            <a:pPr marL="640080" lvl="1" indent="-274320" fontAlgn="auto">
              <a:spcBef>
                <a:spcPts val="100"/>
              </a:spcBef>
              <a:spcAft>
                <a:spcPts val="0"/>
              </a:spcAft>
              <a:buFont typeface="Arial" pitchFamily="34" charset="0"/>
              <a:buChar char="‒"/>
              <a:defRPr/>
            </a:pPr>
            <a:r>
              <a:rPr lang="en-US" sz="2400" dirty="0" smtClean="0"/>
              <a:t>the amount of resources utilized</a:t>
            </a:r>
          </a:p>
          <a:p>
            <a:pPr marL="640080" lvl="1" indent="-274320" fontAlgn="auto">
              <a:spcBef>
                <a:spcPts val="100"/>
              </a:spcBef>
              <a:spcAft>
                <a:spcPts val="0"/>
              </a:spcAft>
              <a:buFont typeface="Arial" pitchFamily="34" charset="0"/>
              <a:buChar char="‒"/>
              <a:defRPr/>
            </a:pPr>
            <a:r>
              <a:rPr lang="en-US" sz="2400" dirty="0" smtClean="0"/>
              <a:t>the associated costs and impact of monitoring practices across all trials </a:t>
            </a:r>
          </a:p>
          <a:p>
            <a:pPr marL="640080" lvl="1" indent="-274320" fontAlgn="auto">
              <a:spcBef>
                <a:spcPts val="100"/>
              </a:spcBef>
              <a:spcAft>
                <a:spcPts val="0"/>
              </a:spcAft>
              <a:buFont typeface="Arial" pitchFamily="34" charset="0"/>
              <a:buChar char="‒"/>
              <a:defRPr/>
            </a:pPr>
            <a:r>
              <a:rPr lang="en-US" sz="2400" dirty="0" smtClean="0"/>
              <a:t>Process problems and data errors noted</a:t>
            </a:r>
          </a:p>
          <a:p>
            <a:pPr marL="320040" indent="-320040" fontAlgn="auto">
              <a:spcAft>
                <a:spcPts val="0"/>
              </a:spcAft>
              <a:defRPr/>
            </a:pPr>
            <a:r>
              <a:rPr lang="en-US" sz="2600" dirty="0" smtClean="0"/>
              <a:t>Developed an algorithm to determine a hierarchy of ‘monitoring risk’ for each of these trials in order to</a:t>
            </a:r>
            <a:br>
              <a:rPr lang="en-US" sz="2600" dirty="0" smtClean="0"/>
            </a:br>
            <a:r>
              <a:rPr lang="en-US" sz="2600" dirty="0" smtClean="0"/>
              <a:t>better develop a monitoring plan for future </a:t>
            </a:r>
            <a:br>
              <a:rPr lang="en-US" sz="2600" dirty="0" smtClean="0"/>
            </a:br>
            <a:r>
              <a:rPr lang="en-US" sz="2600" dirty="0" smtClean="0"/>
              <a:t>trials with similar characteristics</a:t>
            </a:r>
          </a:p>
        </p:txBody>
      </p:sp>
      <p:sp>
        <p:nvSpPr>
          <p:cNvPr id="5" name="Slide Number Placeholder 4"/>
          <p:cNvSpPr>
            <a:spLocks noGrp="1"/>
          </p:cNvSpPr>
          <p:nvPr>
            <p:ph type="sldNum" sz="quarter" idx="12"/>
          </p:nvPr>
        </p:nvSpPr>
        <p:spPr/>
        <p:txBody>
          <a:bodyPr/>
          <a:lstStyle/>
          <a:p>
            <a:fld id="{87437027-5FF1-486D-B737-A5A608BA98ED}"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smtClean="0"/>
              <a:t>3 years ago – The Challenge</a:t>
            </a:r>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marL="320040" indent="-320040" fontAlgn="auto">
              <a:spcAft>
                <a:spcPts val="0"/>
              </a:spcAft>
              <a:defRPr/>
            </a:pPr>
            <a:r>
              <a:rPr lang="en-US" dirty="0" smtClean="0"/>
              <a:t>Create a Risk-Based Monitoring Plan that takes the following into consideration:</a:t>
            </a:r>
          </a:p>
          <a:p>
            <a:pPr marL="640080" lvl="1" indent="-274320" fontAlgn="auto">
              <a:lnSpc>
                <a:spcPct val="120000"/>
              </a:lnSpc>
              <a:spcBef>
                <a:spcPts val="600"/>
              </a:spcBef>
              <a:spcAft>
                <a:spcPts val="0"/>
              </a:spcAft>
              <a:buFont typeface="Arial" pitchFamily="34" charset="0"/>
              <a:buChar char="‒"/>
              <a:defRPr/>
            </a:pPr>
            <a:r>
              <a:rPr lang="en-US" dirty="0" smtClean="0"/>
              <a:t>Identify potential ‘risks’ associated with trial</a:t>
            </a:r>
          </a:p>
          <a:p>
            <a:pPr marL="640080" lvl="1" indent="-274320" fontAlgn="auto">
              <a:lnSpc>
                <a:spcPct val="120000"/>
              </a:lnSpc>
              <a:spcBef>
                <a:spcPts val="600"/>
              </a:spcBef>
              <a:spcAft>
                <a:spcPts val="0"/>
              </a:spcAft>
              <a:buFont typeface="Arial" pitchFamily="34" charset="0"/>
              <a:buChar char="‒"/>
              <a:defRPr/>
            </a:pPr>
            <a:r>
              <a:rPr lang="en-US" dirty="0" smtClean="0"/>
              <a:t>Data collection factors (source document vs. direct data entry)</a:t>
            </a:r>
          </a:p>
          <a:p>
            <a:pPr marL="640080" lvl="1" indent="-274320" fontAlgn="auto">
              <a:lnSpc>
                <a:spcPct val="120000"/>
              </a:lnSpc>
              <a:spcBef>
                <a:spcPts val="600"/>
              </a:spcBef>
              <a:spcAft>
                <a:spcPts val="0"/>
              </a:spcAft>
              <a:buFont typeface="Arial" pitchFamily="34" charset="0"/>
              <a:buChar char="‒"/>
              <a:defRPr/>
            </a:pPr>
            <a:r>
              <a:rPr lang="en-US" dirty="0" smtClean="0"/>
              <a:t>Plan for adaptation of the plan during study based on specific site performance – number of randomizations, number of protocol departures, incidence of adverse events, screen failure rate, frequent changes in staffing at sites</a:t>
            </a:r>
          </a:p>
          <a:p>
            <a:pPr marL="640080" lvl="1" indent="-274320" fontAlgn="auto">
              <a:lnSpc>
                <a:spcPct val="120000"/>
              </a:lnSpc>
              <a:spcBef>
                <a:spcPts val="600"/>
              </a:spcBef>
              <a:spcAft>
                <a:spcPts val="0"/>
              </a:spcAft>
              <a:buFont typeface="Arial" pitchFamily="34" charset="0"/>
              <a:buChar char="‒"/>
              <a:defRPr/>
            </a:pPr>
            <a:r>
              <a:rPr lang="en-US" dirty="0" smtClean="0"/>
              <a:t>Actively participate in National Team and Operational calls to address study issues across all sites in a timely manner</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Created Algorithm to Assess Trial Risk and Monitoring Complexity</a:t>
            </a:r>
            <a:endParaRPr lang="en-US" dirty="0"/>
          </a:p>
        </p:txBody>
      </p:sp>
      <p:sp>
        <p:nvSpPr>
          <p:cNvPr id="3" name="Content Placeholder 2"/>
          <p:cNvSpPr>
            <a:spLocks noGrp="1"/>
          </p:cNvSpPr>
          <p:nvPr>
            <p:ph idx="1"/>
          </p:nvPr>
        </p:nvSpPr>
        <p:spPr/>
        <p:txBody>
          <a:bodyPr>
            <a:normAutofit/>
          </a:bodyPr>
          <a:lstStyle/>
          <a:p>
            <a:pPr marL="320040" indent="-320040">
              <a:defRPr/>
            </a:pPr>
            <a:r>
              <a:rPr lang="en-US" dirty="0" smtClean="0"/>
              <a:t>Assess complexity of protocol design</a:t>
            </a:r>
          </a:p>
          <a:p>
            <a:pPr marL="640080" lvl="1" indent="-274320">
              <a:defRPr/>
            </a:pPr>
            <a:r>
              <a:rPr lang="en-US" dirty="0" smtClean="0"/>
              <a:t>Trial Risk</a:t>
            </a:r>
          </a:p>
          <a:p>
            <a:pPr lvl="2">
              <a:defRPr/>
            </a:pPr>
            <a:r>
              <a:rPr lang="en-US" dirty="0" smtClean="0"/>
              <a:t>Study population</a:t>
            </a:r>
          </a:p>
          <a:p>
            <a:pPr lvl="2">
              <a:defRPr/>
            </a:pPr>
            <a:r>
              <a:rPr lang="en-US" dirty="0" smtClean="0"/>
              <a:t>Safety profile of investigational product</a:t>
            </a:r>
          </a:p>
          <a:p>
            <a:pPr lvl="2">
              <a:defRPr/>
            </a:pPr>
            <a:r>
              <a:rPr lang="en-US" dirty="0" smtClean="0"/>
              <a:t>Critical study procedures</a:t>
            </a:r>
          </a:p>
          <a:p>
            <a:pPr lvl="2">
              <a:defRPr/>
            </a:pPr>
            <a:r>
              <a:rPr lang="en-US" dirty="0" smtClean="0"/>
              <a:t>Novel outcome or adherence measures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Created Algorithm to Assess Trial Risk and Monitoring Complexity</a:t>
            </a:r>
            <a:endParaRPr lang="en-US" dirty="0"/>
          </a:p>
        </p:txBody>
      </p:sp>
      <p:sp>
        <p:nvSpPr>
          <p:cNvPr id="3" name="Content Placeholder 2"/>
          <p:cNvSpPr>
            <a:spLocks noGrp="1"/>
          </p:cNvSpPr>
          <p:nvPr>
            <p:ph idx="1"/>
          </p:nvPr>
        </p:nvSpPr>
        <p:spPr>
          <a:xfrm>
            <a:off x="457200" y="1600200"/>
            <a:ext cx="8229600" cy="5029200"/>
          </a:xfrm>
        </p:spPr>
        <p:txBody>
          <a:bodyPr>
            <a:normAutofit fontScale="92500" lnSpcReduction="10000"/>
          </a:bodyPr>
          <a:lstStyle/>
          <a:p>
            <a:pPr marL="320040" indent="-320040">
              <a:defRPr/>
            </a:pPr>
            <a:r>
              <a:rPr lang="en-US" dirty="0" smtClean="0"/>
              <a:t>Assess complexity of protocol design</a:t>
            </a:r>
          </a:p>
          <a:p>
            <a:pPr marL="640080" lvl="1" indent="-274320">
              <a:defRPr/>
            </a:pPr>
            <a:r>
              <a:rPr lang="en-US" dirty="0" smtClean="0"/>
              <a:t>Monitoring Complexity</a:t>
            </a:r>
          </a:p>
          <a:p>
            <a:pPr lvl="2">
              <a:defRPr/>
            </a:pPr>
            <a:r>
              <a:rPr lang="en-US" dirty="0" smtClean="0"/>
              <a:t>Participant assessment frequency and length </a:t>
            </a:r>
          </a:p>
          <a:p>
            <a:pPr lvl="2">
              <a:defRPr/>
            </a:pPr>
            <a:r>
              <a:rPr lang="en-US" dirty="0" smtClean="0"/>
              <a:t>Number and complexity of assessments </a:t>
            </a:r>
          </a:p>
          <a:p>
            <a:pPr lvl="2">
              <a:defRPr/>
            </a:pPr>
            <a:r>
              <a:rPr lang="en-US" dirty="0" smtClean="0"/>
              <a:t>Number of primary endpoints</a:t>
            </a:r>
          </a:p>
          <a:p>
            <a:pPr lvl="2">
              <a:defRPr/>
            </a:pPr>
            <a:r>
              <a:rPr lang="en-US" dirty="0" smtClean="0"/>
              <a:t>Number of participants enrolled</a:t>
            </a:r>
          </a:p>
          <a:p>
            <a:pPr lvl="2">
              <a:defRPr/>
            </a:pPr>
            <a:r>
              <a:rPr lang="en-US" dirty="0" smtClean="0"/>
              <a:t>Number of sites and research experience of each</a:t>
            </a:r>
          </a:p>
          <a:p>
            <a:pPr lvl="2">
              <a:defRPr/>
            </a:pPr>
            <a:r>
              <a:rPr lang="en-US" dirty="0" smtClean="0"/>
              <a:t>Expected rate of enrollment and length of participant involvement</a:t>
            </a:r>
          </a:p>
          <a:p>
            <a:pPr lvl="2">
              <a:defRPr/>
            </a:pPr>
            <a:r>
              <a:rPr lang="en-US" dirty="0" smtClean="0"/>
              <a:t>Complexity of regulatory components (DEA, OHRP, IND)</a:t>
            </a:r>
          </a:p>
          <a:p>
            <a:pPr lvl="2">
              <a:defRPr/>
            </a:pPr>
            <a:r>
              <a:rPr lang="en-US" dirty="0" smtClean="0"/>
              <a:t>Volume of available source documents vs. direct data entry</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Created Algorithm to Assess Trial Risk and Monitoring Complexity</a:t>
            </a:r>
            <a:endParaRPr lang="en-US" dirty="0"/>
          </a:p>
        </p:txBody>
      </p:sp>
      <p:sp>
        <p:nvSpPr>
          <p:cNvPr id="3" name="Content Placeholder 2"/>
          <p:cNvSpPr>
            <a:spLocks noGrp="1"/>
          </p:cNvSpPr>
          <p:nvPr>
            <p:ph idx="1"/>
          </p:nvPr>
        </p:nvSpPr>
        <p:spPr/>
        <p:txBody>
          <a:bodyPr>
            <a:normAutofit/>
          </a:bodyPr>
          <a:lstStyle/>
          <a:p>
            <a:pPr marL="320040" indent="-320040">
              <a:defRPr/>
            </a:pPr>
            <a:r>
              <a:rPr lang="en-US" dirty="0" smtClean="0"/>
              <a:t>Sophistication of EDC system and Data Management</a:t>
            </a:r>
          </a:p>
          <a:p>
            <a:pPr marL="320040" indent="-320040">
              <a:defRPr/>
            </a:pPr>
            <a:r>
              <a:rPr lang="en-US" dirty="0" smtClean="0"/>
              <a:t>Focus on processes and consistency</a:t>
            </a:r>
          </a:p>
          <a:p>
            <a:pPr marL="640080" lvl="1" indent="-274320">
              <a:defRPr/>
            </a:pPr>
            <a:r>
              <a:rPr lang="en-US" dirty="0" smtClean="0"/>
              <a:t>Use errors as a window into process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Moderate “Risks” to Consider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Multi-site trials, high need for consistency</a:t>
            </a:r>
          </a:p>
          <a:p>
            <a:r>
              <a:rPr lang="en-US" dirty="0" smtClean="0"/>
              <a:t>Vulnerable population, high need for confidentiality</a:t>
            </a:r>
          </a:p>
          <a:p>
            <a:r>
              <a:rPr lang="en-US" dirty="0" smtClean="0"/>
              <a:t>Varying levels of Investigator and site staff experience in research </a:t>
            </a:r>
          </a:p>
          <a:p>
            <a:r>
              <a:rPr lang="en-US" dirty="0" smtClean="0"/>
              <a:t>Heavy assessment burden for primary outcome</a:t>
            </a:r>
          </a:p>
          <a:p>
            <a:r>
              <a:rPr lang="en-US" dirty="0" smtClean="0"/>
              <a:t>Pharmacologic therapy</a:t>
            </a:r>
          </a:p>
          <a:p>
            <a:r>
              <a:rPr lang="en-US" dirty="0" smtClean="0"/>
              <a:t>Occasional novel approaches to primary outcome measures</a:t>
            </a:r>
          </a:p>
          <a:p>
            <a:pPr>
              <a:buNone/>
            </a:pP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“Risks” to Consider</a:t>
            </a:r>
            <a:endParaRPr lang="en-US" dirty="0"/>
          </a:p>
        </p:txBody>
      </p:sp>
      <p:sp>
        <p:nvSpPr>
          <p:cNvPr id="3" name="Content Placeholder 2"/>
          <p:cNvSpPr>
            <a:spLocks noGrp="1"/>
          </p:cNvSpPr>
          <p:nvPr>
            <p:ph idx="1"/>
          </p:nvPr>
        </p:nvSpPr>
        <p:spPr/>
        <p:txBody>
          <a:bodyPr/>
          <a:lstStyle/>
          <a:p>
            <a:r>
              <a:rPr lang="en-US" dirty="0" smtClean="0"/>
              <a:t>Behavioral interventions (unless novel)</a:t>
            </a:r>
          </a:p>
          <a:p>
            <a:r>
              <a:rPr lang="en-US" dirty="0" smtClean="0"/>
              <a:t>Safety profile of pharmacologic agents well known</a:t>
            </a:r>
          </a:p>
          <a:p>
            <a:r>
              <a:rPr lang="en-US" dirty="0" smtClean="0"/>
              <a:t>Low to Moderate risk for related, unexpected serious adverse events</a:t>
            </a:r>
          </a:p>
          <a:p>
            <a:r>
              <a:rPr lang="en-US" dirty="0" smtClean="0"/>
              <a:t>Centralized data collection in EDC</a:t>
            </a:r>
          </a:p>
          <a:p>
            <a:endParaRPr lang="en-US" dirty="0" smtClean="0"/>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Different Kind of Trial</a:t>
            </a:r>
            <a:endParaRPr lang="en-US" dirty="0"/>
          </a:p>
        </p:txBody>
      </p:sp>
      <p:sp>
        <p:nvSpPr>
          <p:cNvPr id="3" name="Content Placeholder 2"/>
          <p:cNvSpPr>
            <a:spLocks noGrp="1"/>
          </p:cNvSpPr>
          <p:nvPr>
            <p:ph idx="1"/>
          </p:nvPr>
        </p:nvSpPr>
        <p:spPr/>
        <p:txBody>
          <a:bodyPr>
            <a:normAutofit/>
          </a:bodyPr>
          <a:lstStyle/>
          <a:p>
            <a:pPr>
              <a:buNone/>
            </a:pPr>
            <a:r>
              <a:rPr lang="en-US" b="1" dirty="0" smtClean="0"/>
              <a:t>Clinical Trial B</a:t>
            </a:r>
          </a:p>
          <a:p>
            <a:pPr lvl="1"/>
            <a:r>
              <a:rPr lang="en-US" dirty="0" smtClean="0"/>
              <a:t>n = 500 </a:t>
            </a:r>
          </a:p>
          <a:p>
            <a:pPr lvl="1"/>
            <a:r>
              <a:rPr lang="en-US" dirty="0" smtClean="0"/>
              <a:t>Primary endpoint </a:t>
            </a:r>
            <a:r>
              <a:rPr lang="en-US" dirty="0" smtClean="0">
                <a:latin typeface="Wingdings" pitchFamily="2" charset="2"/>
              </a:rPr>
              <a:t></a:t>
            </a:r>
            <a:r>
              <a:rPr lang="en-US" dirty="0" smtClean="0"/>
              <a:t>measure of abstinence from all drugs and heavy drinking days</a:t>
            </a:r>
          </a:p>
          <a:p>
            <a:pPr lvl="1"/>
            <a:r>
              <a:rPr lang="en-US" dirty="0" smtClean="0"/>
              <a:t>Ten sites</a:t>
            </a:r>
          </a:p>
          <a:p>
            <a:pPr lvl="1"/>
            <a:r>
              <a:rPr lang="en-US" dirty="0" smtClean="0"/>
              <a:t>Large number of assessments conducted per participant</a:t>
            </a:r>
          </a:p>
          <a:p>
            <a:pPr lvl="1"/>
            <a:r>
              <a:rPr lang="en-US" dirty="0" smtClean="0"/>
              <a:t>Large amount of paper CRFs requiring SDV</a:t>
            </a:r>
          </a:p>
        </p:txBody>
      </p:sp>
      <p:sp>
        <p:nvSpPr>
          <p:cNvPr id="5" name="Slide Number Placeholder 4"/>
          <p:cNvSpPr>
            <a:spLocks noGrp="1"/>
          </p:cNvSpPr>
          <p:nvPr>
            <p:ph type="sldNum" sz="quarter" idx="12"/>
          </p:nvPr>
        </p:nvSpPr>
        <p:spPr/>
        <p:txBody>
          <a:bodyPr/>
          <a:lstStyle/>
          <a:p>
            <a:fld id="{87437027-5FF1-486D-B737-A5A608BA98ED}"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New FDA Guidance Document A </a:t>
            </a:r>
            <a:r>
              <a:rPr lang="en-US" dirty="0" err="1" smtClean="0"/>
              <a:t>RiSk</a:t>
            </a:r>
            <a:r>
              <a:rPr lang="en-US" dirty="0" smtClean="0"/>
              <a:t>-based  approach</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pic>
        <p:nvPicPr>
          <p:cNvPr id="12292" name="Picture 4" descr="http://blog.mdsol.com/wp-content/uploads/2013/05/risks-ahead.jpg"/>
          <p:cNvPicPr>
            <a:picLocks noChangeAspect="1" noChangeArrowheads="1"/>
          </p:cNvPicPr>
          <p:nvPr/>
        </p:nvPicPr>
        <p:blipFill>
          <a:blip r:embed="rId2" cstate="print"/>
          <a:srcRect/>
          <a:stretch>
            <a:fillRect/>
          </a:stretch>
        </p:blipFill>
        <p:spPr bwMode="auto">
          <a:xfrm>
            <a:off x="5181600" y="838200"/>
            <a:ext cx="3124200" cy="31242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Slide Number Placeholder 5"/>
          <p:cNvSpPr>
            <a:spLocks noGrp="1"/>
          </p:cNvSpPr>
          <p:nvPr>
            <p:ph type="sldNum" sz="quarter" idx="12"/>
          </p:nvPr>
        </p:nvSpPr>
        <p:spPr/>
        <p:txBody>
          <a:bodyPr/>
          <a:lstStyle/>
          <a:p>
            <a:fld id="{87437027-5FF1-486D-B737-A5A608BA98ED}"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3 Years Ago – Monitoring Data</a:t>
            </a:r>
          </a:p>
        </p:txBody>
      </p:sp>
      <p:graphicFrame>
        <p:nvGraphicFramePr>
          <p:cNvPr id="6" name="Table 5"/>
          <p:cNvGraphicFramePr>
            <a:graphicFrameLocks noGrp="1"/>
          </p:cNvGraphicFramePr>
          <p:nvPr/>
        </p:nvGraphicFramePr>
        <p:xfrm>
          <a:off x="228600" y="2514600"/>
          <a:ext cx="3589020" cy="2678430"/>
        </p:xfrm>
        <a:graphic>
          <a:graphicData uri="http://schemas.openxmlformats.org/drawingml/2006/table">
            <a:tbl>
              <a:tblPr/>
              <a:tblGrid>
                <a:gridCol w="685800"/>
                <a:gridCol w="533400"/>
                <a:gridCol w="609600"/>
                <a:gridCol w="533400"/>
                <a:gridCol w="533400"/>
                <a:gridCol w="693420"/>
              </a:tblGrid>
              <a:tr h="334804">
                <a:tc>
                  <a:txBody>
                    <a:bodyPr/>
                    <a:lstStyle/>
                    <a:p>
                      <a:endParaRPr lang="en-US" sz="1100" dirty="0">
                        <a:latin typeface="Calibri"/>
                        <a:ea typeface="Times New Roman"/>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solidFill>
                      <a:srgbClr val="DBE5F1"/>
                    </a:solidFill>
                  </a:tcPr>
                </a:tc>
                <a:tc gridSpan="5">
                  <a:txBody>
                    <a:bodyPr/>
                    <a:lstStyle/>
                    <a:p>
                      <a:pPr marL="0" marR="0" algn="ctr">
                        <a:lnSpc>
                          <a:spcPct val="115000"/>
                        </a:lnSpc>
                        <a:spcBef>
                          <a:spcPts val="0"/>
                        </a:spcBef>
                        <a:spcAft>
                          <a:spcPts val="0"/>
                        </a:spcAft>
                      </a:pPr>
                      <a:r>
                        <a:rPr lang="en-US" sz="1600" b="1" dirty="0">
                          <a:solidFill>
                            <a:srgbClr val="000000"/>
                          </a:solidFill>
                          <a:latin typeface="Arial"/>
                          <a:ea typeface="Times New Roman"/>
                          <a:cs typeface="Times New Roman"/>
                        </a:rPr>
                        <a:t>Number of Visits</a:t>
                      </a:r>
                      <a:endParaRPr lang="en-US" sz="1100" dirty="0">
                        <a:latin typeface="Arial"/>
                        <a:ea typeface="Calibri"/>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69607">
                <a:tc>
                  <a:txBody>
                    <a:bodyPr/>
                    <a:lstStyle/>
                    <a:p>
                      <a:pPr marL="0" marR="0" algn="l">
                        <a:lnSpc>
                          <a:spcPct val="115000"/>
                        </a:lnSpc>
                        <a:spcBef>
                          <a:spcPts val="0"/>
                        </a:spcBef>
                        <a:spcAft>
                          <a:spcPts val="0"/>
                        </a:spcAft>
                      </a:pPr>
                      <a:r>
                        <a:rPr lang="en-US" sz="1600" b="1" dirty="0">
                          <a:solidFill>
                            <a:srgbClr val="000000"/>
                          </a:solidFill>
                          <a:latin typeface="Arial"/>
                          <a:ea typeface="Times New Roman"/>
                          <a:cs typeface="Times New Roman"/>
                        </a:rPr>
                        <a:t>Year</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dirty="0" smtClean="0">
                          <a:solidFill>
                            <a:srgbClr val="000000"/>
                          </a:solidFill>
                          <a:latin typeface="Arial"/>
                          <a:ea typeface="Times New Roman"/>
                          <a:cs typeface="Times New Roman"/>
                        </a:rPr>
                        <a:t>Q1</a:t>
                      </a:r>
                      <a:endParaRPr lang="en-US" sz="11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dirty="0" smtClean="0">
                          <a:solidFill>
                            <a:srgbClr val="000000"/>
                          </a:solidFill>
                          <a:latin typeface="Arial"/>
                          <a:ea typeface="Times New Roman"/>
                          <a:cs typeface="Times New Roman"/>
                        </a:rPr>
                        <a:t>Q2</a:t>
                      </a:r>
                      <a:endParaRPr lang="en-US" sz="11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dirty="0" smtClean="0">
                          <a:solidFill>
                            <a:srgbClr val="000000"/>
                          </a:solidFill>
                          <a:latin typeface="Arial"/>
                          <a:ea typeface="Times New Roman"/>
                          <a:cs typeface="Times New Roman"/>
                        </a:rPr>
                        <a:t>Q3</a:t>
                      </a:r>
                      <a:endParaRPr lang="en-US" sz="11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dirty="0" smtClean="0">
                          <a:solidFill>
                            <a:srgbClr val="000000"/>
                          </a:solidFill>
                          <a:latin typeface="Arial"/>
                          <a:ea typeface="Times New Roman"/>
                          <a:cs typeface="Times New Roman"/>
                        </a:rPr>
                        <a:t>Q4</a:t>
                      </a:r>
                      <a:endParaRPr lang="en-US" sz="11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dirty="0" smtClean="0">
                          <a:solidFill>
                            <a:srgbClr val="000000"/>
                          </a:solidFill>
                          <a:latin typeface="Arial"/>
                          <a:ea typeface="Times New Roman"/>
                          <a:cs typeface="Times New Roman"/>
                        </a:rPr>
                        <a:t>Total</a:t>
                      </a:r>
                      <a:endParaRPr lang="en-US" sz="1100" dirty="0">
                        <a:latin typeface="Arial"/>
                        <a:ea typeface="Calibri"/>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95B3D7"/>
                      </a:solidFill>
                      <a:prstDash val="solid"/>
                      <a:round/>
                      <a:headEnd type="none" w="med" len="med"/>
                      <a:tailEnd type="none" w="med" len="med"/>
                    </a:lnB>
                    <a:solidFill>
                      <a:srgbClr val="DBE5F1"/>
                    </a:solidFill>
                  </a:tcPr>
                </a:tc>
              </a:tr>
              <a:tr h="334804">
                <a:tc>
                  <a:txBody>
                    <a:bodyPr/>
                    <a:lstStyle/>
                    <a:p>
                      <a:pPr marL="0" marR="0" algn="l">
                        <a:lnSpc>
                          <a:spcPct val="115000"/>
                        </a:lnSpc>
                        <a:spcBef>
                          <a:spcPts val="0"/>
                        </a:spcBef>
                        <a:spcAft>
                          <a:spcPts val="0"/>
                        </a:spcAft>
                      </a:pPr>
                      <a:r>
                        <a:rPr lang="en-US" sz="1600" dirty="0">
                          <a:solidFill>
                            <a:srgbClr val="000000"/>
                          </a:solidFill>
                          <a:latin typeface="Arial"/>
                          <a:ea typeface="Times New Roman"/>
                          <a:cs typeface="Times New Roman"/>
                        </a:rPr>
                        <a:t>2010</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c>
                  <a:txBody>
                    <a:bodyPr/>
                    <a:lstStyle/>
                    <a:p>
                      <a:endParaRPr lang="en-US" sz="1100" dirty="0">
                        <a:latin typeface="Calibri"/>
                        <a:ea typeface="Times New Roman"/>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10</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10</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dirty="0">
                          <a:solidFill>
                            <a:srgbClr val="000000"/>
                          </a:solidFill>
                          <a:latin typeface="Arial"/>
                          <a:ea typeface="Times New Roman"/>
                          <a:cs typeface="Times New Roman"/>
                        </a:rPr>
                        <a:t>10</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c>
                  <a:txBody>
                    <a:bodyPr/>
                    <a:lstStyle/>
                    <a:p>
                      <a:pPr marL="0" marR="0" algn="ctr">
                        <a:lnSpc>
                          <a:spcPct val="115000"/>
                        </a:lnSpc>
                        <a:spcBef>
                          <a:spcPts val="0"/>
                        </a:spcBef>
                        <a:spcAft>
                          <a:spcPts val="0"/>
                        </a:spcAft>
                      </a:pPr>
                      <a:r>
                        <a:rPr lang="en-US" sz="1600" dirty="0">
                          <a:solidFill>
                            <a:srgbClr val="000000"/>
                          </a:solidFill>
                          <a:latin typeface="Arial"/>
                          <a:ea typeface="Times New Roman"/>
                          <a:cs typeface="Times New Roman"/>
                        </a:rPr>
                        <a:t>30</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tcPr>
                </a:tc>
              </a:tr>
              <a:tr h="334804">
                <a:tc>
                  <a:txBody>
                    <a:bodyPr/>
                    <a:lstStyle/>
                    <a:p>
                      <a:pPr marL="0" marR="0" algn="l">
                        <a:lnSpc>
                          <a:spcPct val="115000"/>
                        </a:lnSpc>
                        <a:spcBef>
                          <a:spcPts val="0"/>
                        </a:spcBef>
                        <a:spcAft>
                          <a:spcPts val="0"/>
                        </a:spcAft>
                      </a:pPr>
                      <a:r>
                        <a:rPr lang="en-US" sz="1600" dirty="0">
                          <a:solidFill>
                            <a:srgbClr val="000000"/>
                          </a:solidFill>
                          <a:latin typeface="Arial"/>
                          <a:ea typeface="Times New Roman"/>
                          <a:cs typeface="Times New Roman"/>
                        </a:rPr>
                        <a:t>2011</a:t>
                      </a:r>
                      <a:endParaRPr lang="en-US" sz="1100" dirty="0">
                        <a:latin typeface="Arial"/>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9</a:t>
                      </a:r>
                      <a:endParaRPr lang="en-US" sz="1100">
                        <a:latin typeface="Arial"/>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10</a:t>
                      </a:r>
                      <a:endParaRPr lang="en-US" sz="1100">
                        <a:latin typeface="Arial"/>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1</a:t>
                      </a:r>
                      <a:endParaRPr lang="en-US" sz="1100">
                        <a:latin typeface="Arial"/>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latin typeface="Arial"/>
                          <a:ea typeface="Times New Roman"/>
                          <a:cs typeface="Times New Roman"/>
                        </a:rPr>
                        <a:t>5</a:t>
                      </a:r>
                      <a:endParaRPr lang="en-US" sz="1100" dirty="0">
                        <a:latin typeface="Arial"/>
                        <a:ea typeface="Calibri"/>
                        <a:cs typeface="Times New Roman"/>
                      </a:endParaRPr>
                    </a:p>
                  </a:txBody>
                  <a:tcPr marL="68580" marR="68580" marT="0" marB="0" anchor="b">
                    <a:lnL>
                      <a:noFill/>
                    </a:lnL>
                    <a:lnR>
                      <a:noFill/>
                    </a:lnR>
                    <a:lnT>
                      <a:noFill/>
                    </a:lnT>
                    <a:lnB>
                      <a:noFill/>
                    </a:lnB>
                  </a:tcPr>
                </a:tc>
                <a:tc>
                  <a:txBody>
                    <a:bodyPr/>
                    <a:lstStyle/>
                    <a:p>
                      <a:pPr marL="0" marR="0" algn="ctr">
                        <a:lnSpc>
                          <a:spcPct val="115000"/>
                        </a:lnSpc>
                        <a:spcBef>
                          <a:spcPts val="0"/>
                        </a:spcBef>
                        <a:spcAft>
                          <a:spcPts val="0"/>
                        </a:spcAft>
                      </a:pPr>
                      <a:r>
                        <a:rPr lang="en-US" sz="1600" dirty="0">
                          <a:solidFill>
                            <a:srgbClr val="000000"/>
                          </a:solidFill>
                          <a:latin typeface="Arial"/>
                          <a:ea typeface="Times New Roman"/>
                          <a:cs typeface="Times New Roman"/>
                        </a:rPr>
                        <a:t>25</a:t>
                      </a:r>
                      <a:endParaRPr lang="en-US" sz="1100" dirty="0">
                        <a:latin typeface="Arial"/>
                        <a:ea typeface="Calibri"/>
                        <a:cs typeface="Times New Roman"/>
                      </a:endParaRPr>
                    </a:p>
                  </a:txBody>
                  <a:tcPr marL="68580" marR="68580" marT="0" marB="0" anchor="b">
                    <a:lnL>
                      <a:noFill/>
                    </a:lnL>
                    <a:lnR>
                      <a:noFill/>
                    </a:lnR>
                    <a:lnT>
                      <a:noFill/>
                    </a:lnT>
                    <a:lnB>
                      <a:noFill/>
                    </a:lnB>
                  </a:tcPr>
                </a:tc>
              </a:tr>
              <a:tr h="334804">
                <a:tc>
                  <a:txBody>
                    <a:bodyPr/>
                    <a:lstStyle/>
                    <a:p>
                      <a:pPr marL="0" marR="0" algn="l">
                        <a:lnSpc>
                          <a:spcPct val="115000"/>
                        </a:lnSpc>
                        <a:spcBef>
                          <a:spcPts val="0"/>
                        </a:spcBef>
                        <a:spcAft>
                          <a:spcPts val="0"/>
                        </a:spcAft>
                      </a:pPr>
                      <a:r>
                        <a:rPr lang="en-US" sz="1600" dirty="0">
                          <a:solidFill>
                            <a:srgbClr val="000000"/>
                          </a:solidFill>
                          <a:latin typeface="Arial"/>
                          <a:ea typeface="Times New Roman"/>
                          <a:cs typeface="Times New Roman"/>
                        </a:rPr>
                        <a:t>2012</a:t>
                      </a:r>
                      <a:endParaRPr lang="en-US" sz="1100" dirty="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6</a:t>
                      </a:r>
                      <a:endParaRPr lang="en-US" sz="11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Arial"/>
                          <a:ea typeface="Times New Roman"/>
                          <a:cs typeface="Times New Roman"/>
                        </a:rPr>
                        <a:t>11</a:t>
                      </a:r>
                      <a:endParaRPr lang="en-US" sz="110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endParaRPr lang="en-US" sz="1100">
                        <a:latin typeface="Calibri"/>
                        <a:ea typeface="Times New Roman"/>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endParaRPr lang="en-US" sz="1100">
                        <a:latin typeface="Calibri"/>
                        <a:ea typeface="Times New Roman"/>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Arial"/>
                          <a:ea typeface="Times New Roman"/>
                          <a:cs typeface="Times New Roman"/>
                        </a:rPr>
                        <a:t>17</a:t>
                      </a:r>
                      <a:endParaRPr lang="en-US" sz="1100" dirty="0">
                        <a:latin typeface="Arial"/>
                        <a:ea typeface="Calibri"/>
                        <a:cs typeface="Times New Roman"/>
                      </a:endParaRPr>
                    </a:p>
                  </a:txBody>
                  <a:tcPr marL="68580" marR="68580" marT="0" marB="0" anchor="b">
                    <a:lnL>
                      <a:noFill/>
                    </a:lnL>
                    <a:lnR>
                      <a:noFill/>
                    </a:lnR>
                    <a:lnT>
                      <a:noFill/>
                    </a:lnT>
                    <a:lnB w="12700" cap="flat" cmpd="sng" algn="ctr">
                      <a:solidFill>
                        <a:srgbClr val="95B3D7"/>
                      </a:solidFill>
                      <a:prstDash val="solid"/>
                      <a:round/>
                      <a:headEnd type="none" w="med" len="med"/>
                      <a:tailEnd type="none" w="med" len="med"/>
                    </a:lnB>
                  </a:tcPr>
                </a:tc>
              </a:tr>
              <a:tr h="669607">
                <a:tc>
                  <a:txBody>
                    <a:bodyPr/>
                    <a:lstStyle/>
                    <a:p>
                      <a:pPr marL="0" marR="0">
                        <a:lnSpc>
                          <a:spcPct val="115000"/>
                        </a:lnSpc>
                        <a:spcBef>
                          <a:spcPts val="0"/>
                        </a:spcBef>
                        <a:spcAft>
                          <a:spcPts val="0"/>
                        </a:spcAft>
                      </a:pPr>
                      <a:r>
                        <a:rPr lang="en-US" sz="1600" b="1" dirty="0" smtClean="0">
                          <a:solidFill>
                            <a:srgbClr val="000000"/>
                          </a:solidFill>
                          <a:latin typeface="Arial"/>
                          <a:ea typeface="Times New Roman"/>
                          <a:cs typeface="Times New Roman"/>
                        </a:rPr>
                        <a:t>Total</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Arial"/>
                          <a:ea typeface="Times New Roman"/>
                          <a:cs typeface="Times New Roman"/>
                        </a:rPr>
                        <a:t>15</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Arial"/>
                          <a:ea typeface="Times New Roman"/>
                          <a:cs typeface="Times New Roman"/>
                        </a:rPr>
                        <a:t>31</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Arial"/>
                          <a:ea typeface="Times New Roman"/>
                          <a:cs typeface="Times New Roman"/>
                        </a:rPr>
                        <a:t>11</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Arial"/>
                          <a:ea typeface="Times New Roman"/>
                          <a:cs typeface="Times New Roman"/>
                        </a:rPr>
                        <a:t>15</a:t>
                      </a:r>
                      <a:endParaRPr lang="en-US" sz="110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c>
                  <a:txBody>
                    <a:bodyPr/>
                    <a:lstStyle/>
                    <a:p>
                      <a:pPr marL="0" marR="0" algn="ctr">
                        <a:lnSpc>
                          <a:spcPct val="115000"/>
                        </a:lnSpc>
                        <a:spcBef>
                          <a:spcPts val="0"/>
                        </a:spcBef>
                        <a:spcAft>
                          <a:spcPts val="0"/>
                        </a:spcAft>
                      </a:pPr>
                      <a:r>
                        <a:rPr lang="en-US" sz="1600" b="1" dirty="0">
                          <a:solidFill>
                            <a:srgbClr val="000000"/>
                          </a:solidFill>
                          <a:latin typeface="Arial"/>
                          <a:ea typeface="Times New Roman"/>
                          <a:cs typeface="Times New Roman"/>
                        </a:rPr>
                        <a:t>72</a:t>
                      </a:r>
                      <a:endParaRPr lang="en-US" sz="1100" dirty="0">
                        <a:latin typeface="Arial"/>
                        <a:ea typeface="Calibri"/>
                        <a:cs typeface="Times New Roman"/>
                      </a:endParaRPr>
                    </a:p>
                  </a:txBody>
                  <a:tcPr marL="68580" marR="68580" marT="0" marB="0" anchor="b">
                    <a:lnL>
                      <a:noFill/>
                    </a:lnL>
                    <a:lnR>
                      <a:noFill/>
                    </a:lnR>
                    <a:lnT w="12700" cap="flat" cmpd="sng" algn="ctr">
                      <a:solidFill>
                        <a:srgbClr val="95B3D7"/>
                      </a:solidFill>
                      <a:prstDash val="solid"/>
                      <a:round/>
                      <a:headEnd type="none" w="med" len="med"/>
                      <a:tailEnd type="none" w="med" len="med"/>
                    </a:lnT>
                    <a:lnB>
                      <a:noFill/>
                    </a:lnB>
                    <a:solidFill>
                      <a:srgbClr val="DBE5F1"/>
                    </a:solidFill>
                  </a:tcPr>
                </a:tc>
              </a:tr>
            </a:tbl>
          </a:graphicData>
        </a:graphic>
      </p:graphicFrame>
      <p:sp>
        <p:nvSpPr>
          <p:cNvPr id="24581"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p:nvPr/>
        </p:nvSpPr>
        <p:spPr>
          <a:xfrm>
            <a:off x="0" y="1676400"/>
            <a:ext cx="8915400" cy="523220"/>
          </a:xfrm>
          <a:prstGeom prst="rect">
            <a:avLst/>
          </a:prstGeom>
          <a:noFill/>
        </p:spPr>
        <p:txBody>
          <a:bodyPr wrap="square" rtlCol="0">
            <a:spAutoFit/>
          </a:bodyPr>
          <a:lstStyle/>
          <a:p>
            <a:pPr algn="ctr"/>
            <a:r>
              <a:rPr lang="en-US" sz="2800" b="1" dirty="0" smtClean="0"/>
              <a:t>Clinical Trial B</a:t>
            </a:r>
            <a:endParaRPr lang="en-US" sz="2800" b="1" dirty="0"/>
          </a:p>
        </p:txBody>
      </p:sp>
      <p:pic>
        <p:nvPicPr>
          <p:cNvPr id="7" name="Picture 3"/>
          <p:cNvPicPr>
            <a:picLocks noChangeAspect="1" noChangeArrowheads="1"/>
          </p:cNvPicPr>
          <p:nvPr/>
        </p:nvPicPr>
        <p:blipFill>
          <a:blip r:embed="rId2" cstate="print"/>
          <a:srcRect/>
          <a:stretch>
            <a:fillRect/>
          </a:stretch>
        </p:blipFill>
        <p:spPr bwMode="auto">
          <a:xfrm>
            <a:off x="4267200" y="2526030"/>
            <a:ext cx="4635992" cy="2777490"/>
          </a:xfrm>
          <a:prstGeom prst="rect">
            <a:avLst/>
          </a:prstGeom>
          <a:noFill/>
          <a:ln w="9525">
            <a:noFill/>
            <a:miter lim="800000"/>
            <a:headEnd/>
            <a:tailEnd/>
          </a:ln>
          <a:effectLst/>
        </p:spPr>
      </p:pic>
      <p:sp>
        <p:nvSpPr>
          <p:cNvPr id="8" name="TextBox 7"/>
          <p:cNvSpPr txBox="1"/>
          <p:nvPr/>
        </p:nvSpPr>
        <p:spPr>
          <a:xfrm>
            <a:off x="5029200" y="5410200"/>
            <a:ext cx="2971800" cy="369332"/>
          </a:xfrm>
          <a:prstGeom prst="rect">
            <a:avLst/>
          </a:prstGeom>
          <a:noFill/>
        </p:spPr>
        <p:txBody>
          <a:bodyPr wrap="square" rtlCol="0">
            <a:spAutoFit/>
          </a:bodyPr>
          <a:lstStyle/>
          <a:p>
            <a:r>
              <a:rPr lang="en-US" dirty="0" smtClean="0"/>
              <a:t>Number of visits conducted</a:t>
            </a:r>
            <a:endParaRPr lang="en-US" dirty="0"/>
          </a:p>
        </p:txBody>
      </p:sp>
      <p:cxnSp>
        <p:nvCxnSpPr>
          <p:cNvPr id="10" name="Straight Arrow Connector 9"/>
          <p:cNvCxnSpPr/>
          <p:nvPr/>
        </p:nvCxnSpPr>
        <p:spPr>
          <a:xfrm flipH="1" flipV="1">
            <a:off x="5867400" y="3048000"/>
            <a:ext cx="762000" cy="1524000"/>
          </a:xfrm>
          <a:prstGeom prst="straightConnector1">
            <a:avLst/>
          </a:prstGeom>
          <a:ln w="22225">
            <a:solidFill>
              <a:schemeClr val="tx1">
                <a:lumMod val="95000"/>
                <a:lumOff val="5000"/>
              </a:schemeClr>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87437027-5FF1-486D-B737-A5A608BA98ED}"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Transitional Monitoring Plan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Started monitoring trial using conventional plan</a:t>
            </a:r>
          </a:p>
          <a:p>
            <a:pPr lvl="1"/>
            <a:r>
              <a:rPr lang="en-US" dirty="0" smtClean="0"/>
              <a:t>Quarterly visits, etc. </a:t>
            </a:r>
          </a:p>
          <a:p>
            <a:r>
              <a:rPr lang="en-US" dirty="0" smtClean="0"/>
              <a:t>Relatively low risk trial: no pharmacotherapy, no invasive procedures/assessments, etc.</a:t>
            </a:r>
          </a:p>
          <a:p>
            <a:r>
              <a:rPr lang="en-US" dirty="0" smtClean="0"/>
              <a:t>On-site monitoring had identified no significant issues related to data quality</a:t>
            </a:r>
          </a:p>
          <a:p>
            <a:r>
              <a:rPr lang="en-US" dirty="0" smtClean="0"/>
              <a:t>Decision made to tailor Monitoring Plan to apply a new Risk-based approach</a:t>
            </a:r>
          </a:p>
          <a:p>
            <a:r>
              <a:rPr lang="en-US" dirty="0" smtClean="0"/>
              <a:t>Monitoring resources were re-allocated </a:t>
            </a:r>
            <a:br>
              <a:rPr lang="en-US" dirty="0" smtClean="0"/>
            </a:br>
            <a:r>
              <a:rPr lang="en-US" dirty="0" smtClean="0"/>
              <a:t>based on risk</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 of Monitoring Visits</a:t>
            </a:r>
            <a:endParaRPr lang="en-US" dirty="0"/>
          </a:p>
        </p:txBody>
      </p:sp>
      <p:pic>
        <p:nvPicPr>
          <p:cNvPr id="4" name="Picture 3"/>
          <p:cNvPicPr>
            <a:picLocks noChangeAspect="1" noChangeArrowheads="1"/>
          </p:cNvPicPr>
          <p:nvPr/>
        </p:nvPicPr>
        <p:blipFill>
          <a:blip r:embed="rId2" cstate="print"/>
          <a:srcRect/>
          <a:stretch>
            <a:fillRect/>
          </a:stretch>
        </p:blipFill>
        <p:spPr bwMode="auto">
          <a:xfrm>
            <a:off x="228600" y="2362200"/>
            <a:ext cx="4191000" cy="3030538"/>
          </a:xfrm>
          <a:prstGeom prst="rect">
            <a:avLst/>
          </a:prstGeom>
          <a:noFill/>
          <a:ln w="9525">
            <a:noFill/>
            <a:miter lim="800000"/>
            <a:headEnd/>
            <a:tailEnd/>
          </a:ln>
        </p:spPr>
      </p:pic>
      <p:sp>
        <p:nvSpPr>
          <p:cNvPr id="5" name="TextBox 4"/>
          <p:cNvSpPr txBox="1"/>
          <p:nvPr/>
        </p:nvSpPr>
        <p:spPr>
          <a:xfrm>
            <a:off x="609600" y="1600200"/>
            <a:ext cx="2971800" cy="646331"/>
          </a:xfrm>
          <a:prstGeom prst="rect">
            <a:avLst/>
          </a:prstGeom>
          <a:noFill/>
        </p:spPr>
        <p:txBody>
          <a:bodyPr wrap="square" rtlCol="0">
            <a:spAutoFit/>
          </a:bodyPr>
          <a:lstStyle/>
          <a:p>
            <a:pPr algn="ctr"/>
            <a:r>
              <a:rPr lang="en-US" b="1" dirty="0" smtClean="0">
                <a:solidFill>
                  <a:srgbClr val="2F7F95"/>
                </a:solidFill>
              </a:rPr>
              <a:t> Clinical Trial A – </a:t>
            </a:r>
          </a:p>
          <a:p>
            <a:pPr algn="ctr"/>
            <a:r>
              <a:rPr lang="en-US" b="1" dirty="0" smtClean="0">
                <a:solidFill>
                  <a:srgbClr val="2F7F95"/>
                </a:solidFill>
              </a:rPr>
              <a:t>7 years ago – 3 years ago</a:t>
            </a:r>
            <a:endParaRPr lang="en-US" b="1" dirty="0">
              <a:solidFill>
                <a:srgbClr val="2F7F95"/>
              </a:solidFill>
            </a:endParaRPr>
          </a:p>
        </p:txBody>
      </p:sp>
      <p:sp>
        <p:nvSpPr>
          <p:cNvPr id="7" name="TextBox 6"/>
          <p:cNvSpPr txBox="1"/>
          <p:nvPr/>
        </p:nvSpPr>
        <p:spPr>
          <a:xfrm>
            <a:off x="5334000" y="1600200"/>
            <a:ext cx="2895600" cy="646331"/>
          </a:xfrm>
          <a:prstGeom prst="rect">
            <a:avLst/>
          </a:prstGeom>
          <a:noFill/>
        </p:spPr>
        <p:txBody>
          <a:bodyPr wrap="square" rtlCol="0">
            <a:spAutoFit/>
          </a:bodyPr>
          <a:lstStyle/>
          <a:p>
            <a:pPr algn="ctr"/>
            <a:r>
              <a:rPr lang="en-US" dirty="0" smtClean="0">
                <a:solidFill>
                  <a:srgbClr val="2F7F95"/>
                </a:solidFill>
              </a:rPr>
              <a:t> </a:t>
            </a:r>
            <a:r>
              <a:rPr lang="en-US" b="1" dirty="0" smtClean="0">
                <a:solidFill>
                  <a:srgbClr val="2F7F95"/>
                </a:solidFill>
              </a:rPr>
              <a:t>Clinical Trial B – </a:t>
            </a:r>
          </a:p>
          <a:p>
            <a:pPr algn="ctr"/>
            <a:r>
              <a:rPr lang="en-US" b="1" dirty="0" smtClean="0">
                <a:solidFill>
                  <a:srgbClr val="2F7F95"/>
                </a:solidFill>
              </a:rPr>
              <a:t>3 years ago – 1 year ago</a:t>
            </a:r>
            <a:endParaRPr lang="en-US" b="1" dirty="0">
              <a:solidFill>
                <a:srgbClr val="2F7F95"/>
              </a:solidFill>
            </a:endParaRPr>
          </a:p>
        </p:txBody>
      </p:sp>
      <p:pic>
        <p:nvPicPr>
          <p:cNvPr id="8" name="Picture 3"/>
          <p:cNvPicPr>
            <a:picLocks noChangeAspect="1" noChangeArrowheads="1"/>
          </p:cNvPicPr>
          <p:nvPr/>
        </p:nvPicPr>
        <p:blipFill>
          <a:blip r:embed="rId3" cstate="print"/>
          <a:srcRect/>
          <a:stretch>
            <a:fillRect/>
          </a:stretch>
        </p:blipFill>
        <p:spPr bwMode="auto">
          <a:xfrm>
            <a:off x="4724400" y="2362200"/>
            <a:ext cx="4114022" cy="2983230"/>
          </a:xfrm>
          <a:prstGeom prst="rect">
            <a:avLst/>
          </a:prstGeom>
          <a:noFill/>
          <a:ln w="9525">
            <a:noFill/>
            <a:miter lim="800000"/>
            <a:headEnd/>
            <a:tailEnd/>
          </a:ln>
          <a:effectLst/>
        </p:spPr>
      </p:pic>
      <p:sp>
        <p:nvSpPr>
          <p:cNvPr id="9" name="TextBox 8"/>
          <p:cNvSpPr txBox="1"/>
          <p:nvPr/>
        </p:nvSpPr>
        <p:spPr>
          <a:xfrm>
            <a:off x="762000" y="5486400"/>
            <a:ext cx="3048000" cy="369332"/>
          </a:xfrm>
          <a:prstGeom prst="rect">
            <a:avLst/>
          </a:prstGeom>
          <a:noFill/>
        </p:spPr>
        <p:txBody>
          <a:bodyPr wrap="square" rtlCol="0">
            <a:spAutoFit/>
          </a:bodyPr>
          <a:lstStyle/>
          <a:p>
            <a:r>
              <a:rPr lang="en-US" dirty="0" smtClean="0"/>
              <a:t>Number of visits conducted</a:t>
            </a:r>
            <a:endParaRPr lang="en-US" dirty="0"/>
          </a:p>
        </p:txBody>
      </p:sp>
      <p:sp>
        <p:nvSpPr>
          <p:cNvPr id="10" name="TextBox 9"/>
          <p:cNvSpPr txBox="1"/>
          <p:nvPr/>
        </p:nvSpPr>
        <p:spPr>
          <a:xfrm>
            <a:off x="5029200" y="5486400"/>
            <a:ext cx="3048000" cy="369332"/>
          </a:xfrm>
          <a:prstGeom prst="rect">
            <a:avLst/>
          </a:prstGeom>
          <a:noFill/>
        </p:spPr>
        <p:txBody>
          <a:bodyPr wrap="square" rtlCol="0">
            <a:spAutoFit/>
          </a:bodyPr>
          <a:lstStyle/>
          <a:p>
            <a:r>
              <a:rPr lang="en-US" dirty="0" smtClean="0"/>
              <a:t>Number of visits conducted</a:t>
            </a:r>
            <a:endParaRPr lang="en-US" dirty="0"/>
          </a:p>
        </p:txBody>
      </p:sp>
      <p:cxnSp>
        <p:nvCxnSpPr>
          <p:cNvPr id="11" name="Straight Arrow Connector 10"/>
          <p:cNvCxnSpPr/>
          <p:nvPr/>
        </p:nvCxnSpPr>
        <p:spPr>
          <a:xfrm flipV="1">
            <a:off x="1905000" y="2743200"/>
            <a:ext cx="1600200" cy="1981200"/>
          </a:xfrm>
          <a:prstGeom prst="straightConnector1">
            <a:avLst/>
          </a:prstGeom>
          <a:ln w="22225">
            <a:solidFill>
              <a:schemeClr val="tx1">
                <a:lumMod val="95000"/>
                <a:lumOff val="5000"/>
              </a:schemeClr>
            </a:solidFill>
            <a:headEnd type="ova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6096000" y="2971800"/>
            <a:ext cx="762000" cy="1600200"/>
          </a:xfrm>
          <a:prstGeom prst="straightConnector1">
            <a:avLst/>
          </a:prstGeom>
          <a:ln w="22225">
            <a:solidFill>
              <a:schemeClr val="tx1">
                <a:lumMod val="95000"/>
                <a:lumOff val="5000"/>
              </a:schemeClr>
            </a:solidFill>
            <a:headEnd type="oval"/>
            <a:tailEnd type="arrow"/>
          </a:ln>
        </p:spPr>
        <p:style>
          <a:lnRef idx="1">
            <a:schemeClr val="accent1"/>
          </a:lnRef>
          <a:fillRef idx="0">
            <a:schemeClr val="accent1"/>
          </a:fillRef>
          <a:effectRef idx="0">
            <a:schemeClr val="accent1"/>
          </a:effectRef>
          <a:fontRef idx="minor">
            <a:schemeClr val="tx1"/>
          </a:fontRef>
        </p:style>
      </p:cxnSp>
      <p:sp>
        <p:nvSpPr>
          <p:cNvPr id="13" name="Slide Number Placeholder 12"/>
          <p:cNvSpPr>
            <a:spLocks noGrp="1"/>
          </p:cNvSpPr>
          <p:nvPr>
            <p:ph type="sldNum" sz="quarter" idx="12"/>
          </p:nvPr>
        </p:nvSpPr>
        <p:spPr/>
        <p:txBody>
          <a:bodyPr/>
          <a:lstStyle/>
          <a:p>
            <a:fld id="{87437027-5FF1-486D-B737-A5A608BA98ED}"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Analysis of the new Monitoring Approach</a:t>
            </a:r>
            <a:endParaRPr lang="en-US"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dirty="0" smtClean="0"/>
              <a:t>Limited ongoing monitoring efforts to: </a:t>
            </a:r>
          </a:p>
          <a:p>
            <a:pPr lvl="1"/>
            <a:r>
              <a:rPr lang="en-US" dirty="0" smtClean="0"/>
              <a:t>100% review of informed consent processes, eligibility criteria, safety events and primary endpoint data</a:t>
            </a:r>
          </a:p>
          <a:p>
            <a:r>
              <a:rPr lang="en-US" dirty="0" smtClean="0"/>
              <a:t>Compulsory quarterly visits changed to visits based on site specific triggers</a:t>
            </a:r>
          </a:p>
          <a:p>
            <a:r>
              <a:rPr lang="en-US" dirty="0" smtClean="0"/>
              <a:t>No change in error rate noted after frequency of visits was decreased during the last third of the trial</a:t>
            </a:r>
          </a:p>
          <a:p>
            <a:r>
              <a:rPr lang="en-US" dirty="0" smtClean="0"/>
              <a:t>Trial database locked on time</a:t>
            </a:r>
          </a:p>
          <a:p>
            <a:r>
              <a:rPr lang="en-US" dirty="0" smtClean="0"/>
              <a:t>Conclusion – New strategy maintained trial </a:t>
            </a:r>
            <a:br>
              <a:rPr lang="en-US" dirty="0" smtClean="0"/>
            </a:br>
            <a:r>
              <a:rPr lang="en-US" dirty="0" smtClean="0"/>
              <a:t>integrity, safety, timely monitoring and </a:t>
            </a:r>
            <a:br>
              <a:rPr lang="en-US" dirty="0" smtClean="0"/>
            </a:br>
            <a:r>
              <a:rPr lang="en-US" dirty="0" smtClean="0"/>
              <a:t>morale of both monitors and clinical site staff</a:t>
            </a:r>
          </a:p>
        </p:txBody>
      </p:sp>
      <p:sp>
        <p:nvSpPr>
          <p:cNvPr id="5" name="Slide Number Placeholder 4"/>
          <p:cNvSpPr>
            <a:spLocks noGrp="1"/>
          </p:cNvSpPr>
          <p:nvPr>
            <p:ph type="sldNum" sz="quarter" idx="12"/>
          </p:nvPr>
        </p:nvSpPr>
        <p:spPr/>
        <p:txBody>
          <a:bodyPr/>
          <a:lstStyle/>
          <a:p>
            <a:fld id="{87437027-5FF1-486D-B737-A5A608BA98ED}"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Clinical Trial C</a:t>
            </a:r>
            <a:endParaRPr lang="en-US" dirty="0"/>
          </a:p>
        </p:txBody>
      </p:sp>
      <p:sp>
        <p:nvSpPr>
          <p:cNvPr id="4" name="Title 3"/>
          <p:cNvSpPr>
            <a:spLocks noGrp="1"/>
          </p:cNvSpPr>
          <p:nvPr>
            <p:ph type="title"/>
          </p:nvPr>
        </p:nvSpPr>
        <p:spPr/>
        <p:txBody>
          <a:bodyPr/>
          <a:lstStyle/>
          <a:p>
            <a:r>
              <a:rPr lang="en-US" dirty="0" smtClean="0"/>
              <a:t>The Risk-based Plan</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Year– A Tailored Approach</a:t>
            </a:r>
            <a:endParaRPr lang="en-US" dirty="0"/>
          </a:p>
        </p:txBody>
      </p:sp>
      <p:sp>
        <p:nvSpPr>
          <p:cNvPr id="3" name="Content Placeholder 2"/>
          <p:cNvSpPr>
            <a:spLocks noGrp="1"/>
          </p:cNvSpPr>
          <p:nvPr>
            <p:ph idx="1"/>
          </p:nvPr>
        </p:nvSpPr>
        <p:spPr>
          <a:xfrm>
            <a:off x="457200" y="1600200"/>
            <a:ext cx="8229600" cy="5029200"/>
          </a:xfrm>
        </p:spPr>
        <p:txBody>
          <a:bodyPr>
            <a:normAutofit fontScale="92500" lnSpcReduction="20000"/>
          </a:bodyPr>
          <a:lstStyle/>
          <a:p>
            <a:pPr>
              <a:buNone/>
            </a:pPr>
            <a:r>
              <a:rPr lang="en-US" b="1" dirty="0" smtClean="0"/>
              <a:t>Clinical Trial C</a:t>
            </a:r>
          </a:p>
          <a:p>
            <a:pPr lvl="1"/>
            <a:r>
              <a:rPr lang="en-US" dirty="0" smtClean="0"/>
              <a:t>n= 300</a:t>
            </a:r>
          </a:p>
          <a:p>
            <a:pPr lvl="1"/>
            <a:r>
              <a:rPr lang="en-US" dirty="0" smtClean="0"/>
              <a:t>11 sites</a:t>
            </a:r>
          </a:p>
          <a:p>
            <a:pPr lvl="1"/>
            <a:r>
              <a:rPr lang="en-US" dirty="0" smtClean="0"/>
              <a:t>Primary endpoint </a:t>
            </a:r>
            <a:r>
              <a:rPr lang="en-US" dirty="0" smtClean="0">
                <a:latin typeface="Wingdings" pitchFamily="2" charset="2"/>
              </a:rPr>
              <a:t> </a:t>
            </a:r>
            <a:r>
              <a:rPr lang="en-US" dirty="0" smtClean="0"/>
              <a:t>number of cocaine use days as measured by self-report and corroborated by thrice-weekly urine drug screens </a:t>
            </a:r>
          </a:p>
          <a:p>
            <a:pPr lvl="1"/>
            <a:r>
              <a:rPr lang="en-US" dirty="0" smtClean="0"/>
              <a:t>Started with a plan tailored to the identified clinical trial risk </a:t>
            </a:r>
          </a:p>
          <a:p>
            <a:pPr lvl="1"/>
            <a:r>
              <a:rPr lang="en-US" dirty="0" smtClean="0"/>
              <a:t>High risk trial: Substance Use Disorder population, novel treatment  combination, Schedule II medications, moderate level of safety risk, increased direct data entry, low amount of SDV required</a:t>
            </a:r>
          </a:p>
        </p:txBody>
      </p:sp>
      <p:sp>
        <p:nvSpPr>
          <p:cNvPr id="5" name="Slide Number Placeholder 4"/>
          <p:cNvSpPr>
            <a:spLocks noGrp="1"/>
          </p:cNvSpPr>
          <p:nvPr>
            <p:ph type="sldNum" sz="quarter" idx="12"/>
          </p:nvPr>
        </p:nvSpPr>
        <p:spPr/>
        <p:txBody>
          <a:bodyPr/>
          <a:lstStyle/>
          <a:p>
            <a:fld id="{87437027-5FF1-486D-B737-A5A608BA98ED}"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Year– A Tailored Approach</a:t>
            </a:r>
            <a:endParaRPr lang="en-US" dirty="0"/>
          </a:p>
        </p:txBody>
      </p:sp>
      <p:sp>
        <p:nvSpPr>
          <p:cNvPr id="3" name="Content Placeholder 2"/>
          <p:cNvSpPr>
            <a:spLocks noGrp="1"/>
          </p:cNvSpPr>
          <p:nvPr>
            <p:ph idx="1"/>
          </p:nvPr>
        </p:nvSpPr>
        <p:spPr/>
        <p:txBody>
          <a:bodyPr>
            <a:normAutofit/>
          </a:bodyPr>
          <a:lstStyle/>
          <a:p>
            <a:pPr>
              <a:spcBef>
                <a:spcPts val="1200"/>
              </a:spcBef>
            </a:pPr>
            <a:r>
              <a:rPr lang="en-US" dirty="0" smtClean="0"/>
              <a:t>Monitoring Plan: </a:t>
            </a:r>
          </a:p>
          <a:p>
            <a:pPr lvl="1">
              <a:lnSpc>
                <a:spcPct val="80000"/>
              </a:lnSpc>
              <a:spcBef>
                <a:spcPts val="1200"/>
              </a:spcBef>
            </a:pPr>
            <a:r>
              <a:rPr lang="en-US" sz="2400" dirty="0" smtClean="0"/>
              <a:t>100% review of informed consent processes, eligibility criteria, a sample of randomly selected participants for 100% data review and a random selection of other critical primary endpoint data</a:t>
            </a:r>
          </a:p>
          <a:p>
            <a:pPr lvl="1">
              <a:lnSpc>
                <a:spcPct val="80000"/>
              </a:lnSpc>
              <a:spcBef>
                <a:spcPts val="1200"/>
              </a:spcBef>
            </a:pPr>
            <a:r>
              <a:rPr lang="en-US" sz="2400" dirty="0" smtClean="0"/>
              <a:t>Review reported SAEs and protocol departures remotely in real time</a:t>
            </a:r>
          </a:p>
          <a:p>
            <a:pPr lvl="1">
              <a:lnSpc>
                <a:spcPct val="80000"/>
              </a:lnSpc>
              <a:spcBef>
                <a:spcPts val="1200"/>
              </a:spcBef>
            </a:pPr>
            <a:r>
              <a:rPr lang="en-US" sz="2400" dirty="0" smtClean="0"/>
              <a:t>Review a percentage of data within a site and across all sites, leveraging the EDC system to identify trends in reporting</a:t>
            </a:r>
          </a:p>
          <a:p>
            <a:pPr lvl="1">
              <a:lnSpc>
                <a:spcPct val="80000"/>
              </a:lnSpc>
            </a:pPr>
            <a:endParaRPr lang="en-US" sz="2400" dirty="0" smtClean="0"/>
          </a:p>
          <a:p>
            <a:pPr lvl="2"/>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Leveraging Experience and Technology</a:t>
            </a:r>
            <a:endParaRPr lang="en-US" dirty="0"/>
          </a:p>
        </p:txBody>
      </p:sp>
      <p:sp>
        <p:nvSpPr>
          <p:cNvPr id="3" name="Content Placeholder 2"/>
          <p:cNvSpPr>
            <a:spLocks noGrp="1"/>
          </p:cNvSpPr>
          <p:nvPr>
            <p:ph idx="1"/>
          </p:nvPr>
        </p:nvSpPr>
        <p:spPr>
          <a:xfrm>
            <a:off x="457200" y="1600200"/>
            <a:ext cx="8229600" cy="5105400"/>
          </a:xfrm>
        </p:spPr>
        <p:txBody>
          <a:bodyPr>
            <a:normAutofit/>
          </a:bodyPr>
          <a:lstStyle/>
          <a:p>
            <a:r>
              <a:rPr lang="en-US" dirty="0" smtClean="0"/>
              <a:t>Incorporated data quality features into a comprehensive monitoring plan</a:t>
            </a:r>
          </a:p>
          <a:p>
            <a:pPr lvl="1"/>
            <a:r>
              <a:rPr lang="en-US" dirty="0" smtClean="0"/>
              <a:t>Worked with the Data and Statistical Center to continue to leverage web based data capture</a:t>
            </a:r>
          </a:p>
          <a:p>
            <a:pPr lvl="2"/>
            <a:r>
              <a:rPr lang="en-US" dirty="0" smtClean="0"/>
              <a:t>Real-time range validations</a:t>
            </a:r>
          </a:p>
          <a:p>
            <a:pPr lvl="2"/>
            <a:r>
              <a:rPr lang="en-US" dirty="0" smtClean="0"/>
              <a:t>Skip logic within the data system</a:t>
            </a:r>
          </a:p>
          <a:p>
            <a:pPr lvl="2"/>
            <a:r>
              <a:rPr lang="en-US" dirty="0" smtClean="0"/>
              <a:t>Data integrity checks</a:t>
            </a:r>
          </a:p>
          <a:p>
            <a:pPr lvl="2"/>
            <a:r>
              <a:rPr lang="en-US" dirty="0" smtClean="0"/>
              <a:t>Protocol violation review system built within</a:t>
            </a:r>
            <a:br>
              <a:rPr lang="en-US" dirty="0" smtClean="0"/>
            </a:br>
            <a:r>
              <a:rPr lang="en-US" dirty="0" smtClean="0"/>
              <a:t>the data system to immediately address corrective action plans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smtClean="0"/>
              <a:t>The Present – Monitoring Data</a:t>
            </a:r>
          </a:p>
        </p:txBody>
      </p:sp>
      <p:sp>
        <p:nvSpPr>
          <p:cNvPr id="24581"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9" name="TextBox 8"/>
          <p:cNvSpPr txBox="1"/>
          <p:nvPr/>
        </p:nvSpPr>
        <p:spPr>
          <a:xfrm>
            <a:off x="0" y="1676400"/>
            <a:ext cx="8915400" cy="523220"/>
          </a:xfrm>
          <a:prstGeom prst="rect">
            <a:avLst/>
          </a:prstGeom>
          <a:noFill/>
        </p:spPr>
        <p:txBody>
          <a:bodyPr wrap="square" rtlCol="0">
            <a:spAutoFit/>
          </a:bodyPr>
          <a:lstStyle/>
          <a:p>
            <a:pPr algn="ctr"/>
            <a:r>
              <a:rPr lang="en-US" sz="2800" b="1" dirty="0" smtClean="0"/>
              <a:t>Clinical Trial C</a:t>
            </a:r>
            <a:endParaRPr lang="en-US" sz="2800" b="1" dirty="0"/>
          </a:p>
        </p:txBody>
      </p:sp>
      <p:graphicFrame>
        <p:nvGraphicFramePr>
          <p:cNvPr id="8" name="Table 7"/>
          <p:cNvGraphicFramePr>
            <a:graphicFrameLocks noGrp="1"/>
          </p:cNvGraphicFramePr>
          <p:nvPr/>
        </p:nvGraphicFramePr>
        <p:xfrm>
          <a:off x="228600" y="2362200"/>
          <a:ext cx="3962400" cy="3124200"/>
        </p:xfrm>
        <a:graphic>
          <a:graphicData uri="http://schemas.openxmlformats.org/drawingml/2006/table">
            <a:tbl>
              <a:tblPr/>
              <a:tblGrid>
                <a:gridCol w="871728"/>
                <a:gridCol w="554736"/>
                <a:gridCol w="554736"/>
                <a:gridCol w="554736"/>
                <a:gridCol w="633984"/>
                <a:gridCol w="792480"/>
              </a:tblGrid>
              <a:tr h="520700">
                <a:tc rowSpan="2">
                  <a:txBody>
                    <a:bodyPr/>
                    <a:lstStyle/>
                    <a:p>
                      <a:pPr algn="ctr" fontAlgn="b"/>
                      <a:r>
                        <a:rPr lang="en-US" sz="1800" b="1" i="0" u="none" strike="noStrike" dirty="0">
                          <a:solidFill>
                            <a:srgbClr val="000000"/>
                          </a:solidFill>
                          <a:latin typeface="Arial"/>
                        </a:rPr>
                        <a:t>Year</a:t>
                      </a: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gridSpan="5">
                  <a:txBody>
                    <a:bodyPr/>
                    <a:lstStyle/>
                    <a:p>
                      <a:pPr algn="ctr" fontAlgn="b"/>
                      <a:r>
                        <a:rPr lang="en-US" sz="1800" b="1" i="0" u="none" strike="noStrike" dirty="0" smtClean="0">
                          <a:solidFill>
                            <a:srgbClr val="000000"/>
                          </a:solidFill>
                          <a:latin typeface="Arial"/>
                        </a:rPr>
                        <a:t>Number of Visits</a:t>
                      </a:r>
                      <a:endParaRPr lang="en-US" sz="18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hMerge="1">
                  <a:txBody>
                    <a:bodyPr/>
                    <a:lstStyle/>
                    <a:p>
                      <a:pPr algn="l" fontAlgn="b"/>
                      <a:endParaRPr lang="en-US" sz="10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hMerge="1">
                  <a:txBody>
                    <a:bodyPr/>
                    <a:lstStyle/>
                    <a:p>
                      <a:pPr algn="l" fontAlgn="b"/>
                      <a:endParaRPr lang="en-US" sz="10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hMerge="1">
                  <a:txBody>
                    <a:bodyPr/>
                    <a:lstStyle/>
                    <a:p>
                      <a:pPr algn="l" fontAlgn="b"/>
                      <a:endParaRPr lang="en-US" sz="10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hMerge="1">
                  <a:txBody>
                    <a:bodyPr/>
                    <a:lstStyle/>
                    <a:p>
                      <a:pPr algn="l" fontAlgn="b"/>
                      <a:endParaRPr lang="en-US" sz="10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r>
              <a:tr h="520700">
                <a:tc vMerge="1">
                  <a:txBody>
                    <a:bodyPr/>
                    <a:lstStyle/>
                    <a:p>
                      <a:pPr algn="l" fontAlgn="b"/>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800" b="1" i="0" u="none" strike="noStrike" dirty="0" err="1" smtClean="0">
                          <a:solidFill>
                            <a:srgbClr val="000000"/>
                          </a:solidFill>
                          <a:latin typeface="Arial"/>
                        </a:rPr>
                        <a:t>Q1</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800" b="1" i="0" u="none" strike="noStrike" dirty="0" err="1" smtClean="0">
                          <a:solidFill>
                            <a:srgbClr val="000000"/>
                          </a:solidFill>
                          <a:latin typeface="Arial"/>
                        </a:rPr>
                        <a:t>Q2</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800" b="1" i="0" u="none" strike="noStrike" dirty="0" err="1" smtClean="0">
                          <a:solidFill>
                            <a:srgbClr val="000000"/>
                          </a:solidFill>
                          <a:latin typeface="Arial"/>
                        </a:rPr>
                        <a:t>Q3</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800" b="1" i="0" u="none" strike="noStrike" dirty="0" err="1" smtClean="0">
                          <a:solidFill>
                            <a:srgbClr val="000000"/>
                          </a:solidFill>
                          <a:latin typeface="Arial"/>
                        </a:rPr>
                        <a:t>Q4</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800" b="1" i="0" u="none" strike="noStrike" dirty="0" smtClean="0">
                          <a:solidFill>
                            <a:srgbClr val="000000"/>
                          </a:solidFill>
                          <a:latin typeface="Arial"/>
                        </a:rPr>
                        <a:t>Total</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solidFill>
                      <a:srgbClr val="DBE5F1"/>
                    </a:solidFill>
                  </a:tcPr>
                </a:tc>
              </a:tr>
              <a:tr h="520700">
                <a:tc>
                  <a:txBody>
                    <a:bodyPr/>
                    <a:lstStyle/>
                    <a:p>
                      <a:pPr marL="0" algn="ctr" defTabSz="914400" rtl="0" eaLnBrk="1" fontAlgn="b" latinLnBrk="0" hangingPunct="1"/>
                      <a:r>
                        <a:rPr lang="en-US" sz="1800" b="0" i="0" u="none" strike="noStrike" kern="1200" dirty="0">
                          <a:solidFill>
                            <a:srgbClr val="000000"/>
                          </a:solidFill>
                          <a:latin typeface="Arial" pitchFamily="34" charset="0"/>
                          <a:ea typeface="+mn-ea"/>
                          <a:cs typeface="Arial" pitchFamily="34" charset="0"/>
                        </a:rPr>
                        <a:t>2011</a:t>
                      </a: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algn="ctr" defTabSz="914400" rtl="0" eaLnBrk="1" fontAlgn="b" latinLnBrk="0" hangingPunct="1"/>
                      <a:endParaRPr lang="en-US" sz="1800" b="0" i="0" u="none" strike="noStrike" kern="1200" dirty="0">
                        <a:solidFill>
                          <a:srgbClr val="000000"/>
                        </a:solidFill>
                        <a:latin typeface="Arial" pitchFamily="34" charset="0"/>
                        <a:ea typeface="+mn-ea"/>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algn="ctr" defTabSz="914400" rtl="0" eaLnBrk="1" fontAlgn="b" latinLnBrk="0" hangingPunct="1"/>
                      <a:endParaRPr lang="en-US" sz="1800" b="0" i="0" u="none" strike="noStrike" kern="1200" dirty="0">
                        <a:solidFill>
                          <a:srgbClr val="000000"/>
                        </a:solidFill>
                        <a:latin typeface="Arial" pitchFamily="34" charset="0"/>
                        <a:ea typeface="+mn-ea"/>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algn="ctr" defTabSz="914400" rtl="0" eaLnBrk="1" fontAlgn="b" latinLnBrk="0" hangingPunct="1"/>
                      <a:r>
                        <a:rPr lang="en-US" sz="1800" b="0" i="0" u="none" strike="noStrike" kern="1200" dirty="0">
                          <a:solidFill>
                            <a:srgbClr val="000000"/>
                          </a:solidFill>
                          <a:latin typeface="Arial" pitchFamily="34" charset="0"/>
                          <a:ea typeface="+mn-ea"/>
                          <a:cs typeface="Arial" pitchFamily="34" charset="0"/>
                        </a:rPr>
                        <a:t>5</a:t>
                      </a: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algn="ctr" defTabSz="914400" rtl="0" eaLnBrk="1" fontAlgn="b" latinLnBrk="0" hangingPunct="1"/>
                      <a:r>
                        <a:rPr lang="en-US" sz="1800" b="0" i="0" u="none" strike="noStrike" kern="1200" dirty="0" smtClean="0">
                          <a:solidFill>
                            <a:srgbClr val="000000"/>
                          </a:solidFill>
                          <a:latin typeface="Arial" pitchFamily="34" charset="0"/>
                          <a:ea typeface="+mn-ea"/>
                          <a:cs typeface="Arial" pitchFamily="34" charset="0"/>
                        </a:rPr>
                        <a:t>8</a:t>
                      </a:r>
                      <a:endParaRPr lang="en-US" sz="1800" b="0" i="0" u="none" strike="noStrike" kern="1200" dirty="0">
                        <a:solidFill>
                          <a:srgbClr val="000000"/>
                        </a:solidFill>
                        <a:latin typeface="Arial" pitchFamily="34" charset="0"/>
                        <a:ea typeface="+mn-ea"/>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marL="0" algn="ctr" defTabSz="914400" rtl="0" eaLnBrk="1" fontAlgn="b" latinLnBrk="0" hangingPunct="1"/>
                      <a:r>
                        <a:rPr lang="en-US" sz="1800" b="0" i="0" u="none" strike="noStrike" kern="1200" dirty="0" smtClean="0">
                          <a:solidFill>
                            <a:srgbClr val="000000"/>
                          </a:solidFill>
                          <a:latin typeface="Arial" pitchFamily="34" charset="0"/>
                          <a:ea typeface="+mn-ea"/>
                          <a:cs typeface="Arial" pitchFamily="34" charset="0"/>
                        </a:rPr>
                        <a:t>13</a:t>
                      </a:r>
                      <a:endParaRPr lang="en-US" sz="1800" b="0" i="0" u="none" strike="noStrike" kern="1200" dirty="0">
                        <a:solidFill>
                          <a:srgbClr val="000000"/>
                        </a:solidFill>
                        <a:latin typeface="Arial" pitchFamily="34" charset="0"/>
                        <a:ea typeface="+mn-ea"/>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520700">
                <a:tc>
                  <a:txBody>
                    <a:bodyPr/>
                    <a:lstStyle/>
                    <a:p>
                      <a:pPr algn="ctr" fontAlgn="b"/>
                      <a:r>
                        <a:rPr lang="en-US" sz="1800" b="0" i="0" u="none" strike="noStrike" dirty="0">
                          <a:solidFill>
                            <a:srgbClr val="000000"/>
                          </a:solidFill>
                          <a:latin typeface="Arial"/>
                        </a:rPr>
                        <a:t>2012</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8</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10</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22</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7</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47</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520700">
                <a:tc>
                  <a:txBody>
                    <a:bodyPr/>
                    <a:lstStyle/>
                    <a:p>
                      <a:pPr algn="ctr" fontAlgn="b"/>
                      <a:r>
                        <a:rPr lang="en-US" sz="1800" b="0" i="0" u="none" strike="noStrike" dirty="0" smtClean="0">
                          <a:solidFill>
                            <a:srgbClr val="000000"/>
                          </a:solidFill>
                          <a:latin typeface="Arial"/>
                        </a:rPr>
                        <a:t>2013</a:t>
                      </a:r>
                      <a:endParaRPr lang="en-US" sz="1800" b="0"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a:solidFill>
                            <a:srgbClr val="000000"/>
                          </a:solidFill>
                          <a:latin typeface="Arial" pitchFamily="34" charset="0"/>
                          <a:cs typeface="Arial" pitchFamily="34" charset="0"/>
                        </a:rPr>
                        <a:t>22</a:t>
                      </a: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9</a:t>
                      </a: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endParaRPr lang="en-US" sz="1800" b="0" i="0" u="none" strike="noStrike" dirty="0">
                        <a:solidFill>
                          <a:srgbClr val="000000"/>
                        </a:solidFill>
                        <a:latin typeface="Arial" pitchFamily="34" charset="0"/>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endParaRPr lang="en-US" sz="1800" b="0" i="0" u="none" strike="noStrike" dirty="0">
                        <a:solidFill>
                          <a:srgbClr val="000000"/>
                        </a:solidFill>
                        <a:latin typeface="Arial" pitchFamily="34" charset="0"/>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pitchFamily="34" charset="0"/>
                          <a:cs typeface="Arial" pitchFamily="34" charset="0"/>
                        </a:rPr>
                        <a:t>31</a:t>
                      </a:r>
                    </a:p>
                  </a:txBody>
                  <a:tcPr marL="0" marR="0" marT="0" marB="0" anchor="b">
                    <a:lnL>
                      <a:noFill/>
                    </a:lnL>
                    <a:lnR>
                      <a:noFill/>
                    </a:lnR>
                    <a:lnT w="6350" cap="flat" cmpd="sng" algn="ctr">
                      <a:solidFill>
                        <a:srgbClr val="95B3D7"/>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520700">
                <a:tc>
                  <a:txBody>
                    <a:bodyPr/>
                    <a:lstStyle/>
                    <a:p>
                      <a:pPr algn="l" fontAlgn="b"/>
                      <a:r>
                        <a:rPr lang="en-US" sz="1800" b="1" i="0" u="none" strike="noStrike" dirty="0" smtClean="0">
                          <a:solidFill>
                            <a:srgbClr val="000000"/>
                          </a:solidFill>
                          <a:latin typeface="Arial"/>
                        </a:rPr>
                        <a:t>Total</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a:solidFill>
                            <a:srgbClr val="000000"/>
                          </a:solidFill>
                          <a:latin typeface="Arial" pitchFamily="34" charset="0"/>
                          <a:cs typeface="Arial" pitchFamily="34" charset="0"/>
                        </a:rPr>
                        <a:t>30</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a:solidFill>
                            <a:srgbClr val="000000"/>
                          </a:solidFill>
                          <a:latin typeface="Arial" pitchFamily="34" charset="0"/>
                          <a:cs typeface="Arial" pitchFamily="34" charset="0"/>
                        </a:rPr>
                        <a:t>19</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a:solidFill>
                            <a:srgbClr val="000000"/>
                          </a:solidFill>
                          <a:latin typeface="Arial" pitchFamily="34" charset="0"/>
                          <a:cs typeface="Arial" pitchFamily="34" charset="0"/>
                        </a:rPr>
                        <a:t>27</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smtClean="0">
                          <a:solidFill>
                            <a:srgbClr val="000000"/>
                          </a:solidFill>
                          <a:latin typeface="Arial" pitchFamily="34" charset="0"/>
                          <a:cs typeface="Arial" pitchFamily="34" charset="0"/>
                        </a:rPr>
                        <a:t>15</a:t>
                      </a:r>
                      <a:endParaRPr lang="en-US" sz="1800" b="1" i="0" u="none" strike="noStrike" dirty="0">
                        <a:solidFill>
                          <a:srgbClr val="000000"/>
                        </a:solidFill>
                        <a:latin typeface="Arial" pitchFamily="34" charset="0"/>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smtClean="0">
                          <a:solidFill>
                            <a:srgbClr val="000000"/>
                          </a:solidFill>
                          <a:latin typeface="Arial" pitchFamily="34" charset="0"/>
                          <a:cs typeface="Arial" pitchFamily="34" charset="0"/>
                        </a:rPr>
                        <a:t>91</a:t>
                      </a:r>
                      <a:endParaRPr lang="en-US" sz="1800" b="1" i="0" u="none" strike="noStrike" dirty="0">
                        <a:solidFill>
                          <a:srgbClr val="000000"/>
                        </a:solidFill>
                        <a:latin typeface="Arial" pitchFamily="34" charset="0"/>
                        <a:cs typeface="Arial" pitchFamily="34" charset="0"/>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r>
            </a:tbl>
          </a:graphicData>
        </a:graphic>
      </p:graphicFrame>
      <p:sp>
        <p:nvSpPr>
          <p:cNvPr id="7" name="TextBox 6"/>
          <p:cNvSpPr txBox="1"/>
          <p:nvPr/>
        </p:nvSpPr>
        <p:spPr>
          <a:xfrm>
            <a:off x="5029200" y="5574268"/>
            <a:ext cx="3156531" cy="369332"/>
          </a:xfrm>
          <a:prstGeom prst="rect">
            <a:avLst/>
          </a:prstGeom>
          <a:noFill/>
        </p:spPr>
        <p:txBody>
          <a:bodyPr wrap="square" rtlCol="0">
            <a:spAutoFit/>
          </a:bodyPr>
          <a:lstStyle/>
          <a:p>
            <a:pPr algn="ctr"/>
            <a:r>
              <a:rPr lang="en-US" dirty="0" smtClean="0"/>
              <a:t>Number of visits conducted</a:t>
            </a:r>
            <a:endParaRPr lang="en-US" dirty="0"/>
          </a:p>
        </p:txBody>
      </p:sp>
      <p:pic>
        <p:nvPicPr>
          <p:cNvPr id="46083" name="Picture 3"/>
          <p:cNvPicPr>
            <a:picLocks noChangeAspect="1" noChangeArrowheads="1"/>
          </p:cNvPicPr>
          <p:nvPr/>
        </p:nvPicPr>
        <p:blipFill>
          <a:blip r:embed="rId2" cstate="print"/>
          <a:srcRect/>
          <a:stretch>
            <a:fillRect/>
          </a:stretch>
        </p:blipFill>
        <p:spPr bwMode="auto">
          <a:xfrm>
            <a:off x="4267200" y="2362200"/>
            <a:ext cx="4591900" cy="3155706"/>
          </a:xfrm>
          <a:prstGeom prst="rect">
            <a:avLst/>
          </a:prstGeom>
          <a:noFill/>
          <a:ln w="9525">
            <a:noFill/>
            <a:miter lim="800000"/>
            <a:headEnd/>
            <a:tailEnd/>
          </a:ln>
          <a:effectLst/>
        </p:spPr>
      </p:pic>
      <p:sp>
        <p:nvSpPr>
          <p:cNvPr id="11" name="Slide Number Placeholder 10"/>
          <p:cNvSpPr>
            <a:spLocks noGrp="1"/>
          </p:cNvSpPr>
          <p:nvPr>
            <p:ph type="sldNum" sz="quarter" idx="12"/>
          </p:nvPr>
        </p:nvSpPr>
        <p:spPr/>
        <p:txBody>
          <a:bodyPr/>
          <a:lstStyle/>
          <a:p>
            <a:fld id="{87437027-5FF1-486D-B737-A5A608BA98ED}"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Present – Monitoring Data</a:t>
            </a:r>
            <a:endParaRPr lang="en-US" dirty="0"/>
          </a:p>
        </p:txBody>
      </p:sp>
      <p:sp>
        <p:nvSpPr>
          <p:cNvPr id="4" name="TextBox 3"/>
          <p:cNvSpPr txBox="1"/>
          <p:nvPr/>
        </p:nvSpPr>
        <p:spPr>
          <a:xfrm>
            <a:off x="0" y="1676400"/>
            <a:ext cx="8915400" cy="523220"/>
          </a:xfrm>
          <a:prstGeom prst="rect">
            <a:avLst/>
          </a:prstGeom>
          <a:noFill/>
        </p:spPr>
        <p:txBody>
          <a:bodyPr wrap="square" rtlCol="0">
            <a:spAutoFit/>
          </a:bodyPr>
          <a:lstStyle/>
          <a:p>
            <a:pPr algn="ctr"/>
            <a:r>
              <a:rPr lang="en-US" sz="2800" b="1" dirty="0" smtClean="0"/>
              <a:t>Clinical Trial C – Modes of Monitoring/Phase</a:t>
            </a:r>
            <a:endParaRPr lang="en-US" sz="2800" b="1" dirty="0"/>
          </a:p>
        </p:txBody>
      </p:sp>
      <p:graphicFrame>
        <p:nvGraphicFramePr>
          <p:cNvPr id="5" name="Table 4"/>
          <p:cNvGraphicFramePr>
            <a:graphicFrameLocks noGrp="1"/>
          </p:cNvGraphicFramePr>
          <p:nvPr/>
        </p:nvGraphicFramePr>
        <p:xfrm>
          <a:off x="304800" y="2438400"/>
          <a:ext cx="4114800" cy="2590801"/>
        </p:xfrm>
        <a:graphic>
          <a:graphicData uri="http://schemas.openxmlformats.org/drawingml/2006/table">
            <a:tbl>
              <a:tblPr/>
              <a:tblGrid>
                <a:gridCol w="584147"/>
                <a:gridCol w="721593"/>
                <a:gridCol w="644280"/>
                <a:gridCol w="936353"/>
                <a:gridCol w="730184"/>
                <a:gridCol w="498243"/>
              </a:tblGrid>
              <a:tr h="538681">
                <a:tc>
                  <a:txBody>
                    <a:bodyPr/>
                    <a:lstStyle/>
                    <a:p>
                      <a:pPr algn="l" fontAlgn="b"/>
                      <a:r>
                        <a:rPr lang="en-US" sz="1800" b="1" i="0" u="none" strike="noStrike" dirty="0" smtClean="0">
                          <a:solidFill>
                            <a:srgbClr val="000000"/>
                          </a:solidFill>
                          <a:latin typeface="Arial"/>
                        </a:rPr>
                        <a:t>Year</a:t>
                      </a:r>
                      <a:endParaRPr lang="en-US" sz="180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050" b="1" i="0" u="none" strike="noStrike" dirty="0">
                          <a:solidFill>
                            <a:srgbClr val="000000"/>
                          </a:solidFill>
                          <a:latin typeface="Arial"/>
                        </a:rPr>
                        <a:t>Initiation-On Site</a:t>
                      </a: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050" b="1" i="0" u="none" strike="noStrike" dirty="0">
                          <a:solidFill>
                            <a:srgbClr val="000000"/>
                          </a:solidFill>
                          <a:latin typeface="Arial"/>
                        </a:rPr>
                        <a:t>Interim-On Site</a:t>
                      </a: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050" b="1" i="0" u="none" strike="noStrike" dirty="0">
                          <a:solidFill>
                            <a:srgbClr val="000000"/>
                          </a:solidFill>
                          <a:latin typeface="Arial"/>
                        </a:rPr>
                        <a:t>Interim-Remote (TLFB)</a:t>
                      </a: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050" b="1" i="0" u="none" strike="noStrike" dirty="0">
                          <a:solidFill>
                            <a:srgbClr val="000000"/>
                          </a:solidFill>
                          <a:latin typeface="Arial"/>
                        </a:rPr>
                        <a:t>Closeout-Remote</a:t>
                      </a: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c>
                  <a:txBody>
                    <a:bodyPr/>
                    <a:lstStyle/>
                    <a:p>
                      <a:pPr algn="ctr" fontAlgn="b"/>
                      <a:r>
                        <a:rPr lang="en-US" sz="1050" b="1" i="0" u="none" strike="noStrike" dirty="0" smtClean="0">
                          <a:solidFill>
                            <a:srgbClr val="000000"/>
                          </a:solidFill>
                          <a:latin typeface="Arial"/>
                        </a:rPr>
                        <a:t>Total</a:t>
                      </a:r>
                      <a:endParaRPr lang="en-US" sz="1050" b="1" i="0" u="none" strike="noStrike" dirty="0">
                        <a:solidFill>
                          <a:srgbClr val="000000"/>
                        </a:solidFill>
                        <a:latin typeface="Arial"/>
                      </a:endParaRPr>
                    </a:p>
                  </a:txBody>
                  <a:tcPr marL="0" marR="0" marT="0" marB="0" anchor="b">
                    <a:lnL>
                      <a:noFill/>
                    </a:lnL>
                    <a:lnR>
                      <a:noFill/>
                    </a:lnR>
                    <a:lnT>
                      <a:noFill/>
                    </a:lnT>
                    <a:lnB w="6350" cap="flat" cmpd="sng" algn="ctr">
                      <a:solidFill>
                        <a:srgbClr val="95B3D7"/>
                      </a:solidFill>
                      <a:prstDash val="solid"/>
                      <a:round/>
                      <a:headEnd type="none" w="med" len="med"/>
                      <a:tailEnd type="none" w="med" len="med"/>
                    </a:lnB>
                    <a:solidFill>
                      <a:srgbClr val="DBE5F1"/>
                    </a:solidFill>
                  </a:tcPr>
                </a:tc>
              </a:tr>
              <a:tr h="513030">
                <a:tc>
                  <a:txBody>
                    <a:bodyPr/>
                    <a:lstStyle/>
                    <a:p>
                      <a:pPr algn="l" fontAlgn="b"/>
                      <a:r>
                        <a:rPr lang="en-US" sz="1800" b="0" i="0" u="none" strike="noStrike">
                          <a:solidFill>
                            <a:srgbClr val="000000"/>
                          </a:solidFill>
                          <a:latin typeface="Arial"/>
                        </a:rPr>
                        <a:t>2011</a:t>
                      </a: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dirty="0" smtClean="0">
                          <a:solidFill>
                            <a:srgbClr val="000000"/>
                          </a:solidFill>
                          <a:latin typeface="Arial"/>
                        </a:rPr>
                        <a:t>11</a:t>
                      </a:r>
                      <a:endParaRPr lang="en-US" sz="1800" b="0"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2</a:t>
                      </a: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endParaRPr lang="en-US" sz="1800" b="0"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dirty="0" smtClean="0">
                          <a:solidFill>
                            <a:srgbClr val="000000"/>
                          </a:solidFill>
                          <a:latin typeface="Arial"/>
                        </a:rPr>
                        <a:t>13</a:t>
                      </a:r>
                      <a:endParaRPr lang="en-US" sz="1800" b="0"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513030">
                <a:tc>
                  <a:txBody>
                    <a:bodyPr/>
                    <a:lstStyle/>
                    <a:p>
                      <a:pPr algn="l" fontAlgn="b"/>
                      <a:r>
                        <a:rPr lang="en-US" sz="1800" b="0" i="0" u="none" strike="noStrike">
                          <a:solidFill>
                            <a:srgbClr val="000000"/>
                          </a:solidFill>
                          <a:latin typeface="Arial"/>
                        </a:rPr>
                        <a:t>2012</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a:solidFill>
                            <a:srgbClr val="000000"/>
                          </a:solidFill>
                          <a:latin typeface="Arial"/>
                        </a:rPr>
                        <a:t>1</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32</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a:solidFill>
                            <a:srgbClr val="000000"/>
                          </a:solidFill>
                          <a:latin typeface="Arial"/>
                        </a:rPr>
                        <a:t>14</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endParaRPr lang="en-US" sz="1800" b="0" i="0" u="none" strike="noStrike">
                        <a:solidFill>
                          <a:srgbClr val="000000"/>
                        </a:solidFill>
                        <a:latin typeface="Arial"/>
                      </a:endParaRP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47</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12700" cap="flat" cmpd="sng" algn="ctr">
                      <a:solidFill>
                        <a:schemeClr val="accent1">
                          <a:lumMod val="60000"/>
                          <a:lumOff val="40000"/>
                        </a:schemeClr>
                      </a:solidFill>
                      <a:prstDash val="solid"/>
                      <a:round/>
                      <a:headEnd type="none" w="med" len="med"/>
                      <a:tailEnd type="none" w="med" len="med"/>
                    </a:lnB>
                  </a:tcPr>
                </a:tc>
              </a:tr>
              <a:tr h="513030">
                <a:tc>
                  <a:txBody>
                    <a:bodyPr/>
                    <a:lstStyle/>
                    <a:p>
                      <a:pPr algn="l" fontAlgn="b"/>
                      <a:r>
                        <a:rPr lang="en-US" sz="1800" b="0" i="0" u="none" strike="noStrike">
                          <a:solidFill>
                            <a:srgbClr val="000000"/>
                          </a:solidFill>
                          <a:latin typeface="Arial"/>
                        </a:rPr>
                        <a:t>2013</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endParaRPr lang="en-US" sz="1800" b="0" i="0" u="none" strike="noStrike">
                        <a:solidFill>
                          <a:srgbClr val="000000"/>
                        </a:solidFill>
                        <a:latin typeface="Arial"/>
                      </a:endParaRP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9</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dirty="0">
                          <a:solidFill>
                            <a:srgbClr val="000000"/>
                          </a:solidFill>
                          <a:latin typeface="Arial"/>
                        </a:rPr>
                        <a:t>11</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a:solidFill>
                            <a:srgbClr val="000000"/>
                          </a:solidFill>
                          <a:latin typeface="Arial"/>
                        </a:rPr>
                        <a:t>11</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c>
                  <a:txBody>
                    <a:bodyPr/>
                    <a:lstStyle/>
                    <a:p>
                      <a:pPr algn="ctr" fontAlgn="b"/>
                      <a:r>
                        <a:rPr lang="en-US" sz="1800" b="0" i="0" u="none" strike="noStrike">
                          <a:solidFill>
                            <a:srgbClr val="000000"/>
                          </a:solidFill>
                          <a:latin typeface="Arial"/>
                        </a:rPr>
                        <a:t>31</a:t>
                      </a:r>
                    </a:p>
                  </a:txBody>
                  <a:tcPr marL="0" marR="0" marT="0" marB="0" anchor="b">
                    <a:lnL>
                      <a:noFill/>
                    </a:lnL>
                    <a:lnR>
                      <a:noFill/>
                    </a:lnR>
                    <a:lnT w="12700" cap="flat" cmpd="sng" algn="ctr">
                      <a:solidFill>
                        <a:schemeClr val="accent1">
                          <a:lumMod val="60000"/>
                          <a:lumOff val="40000"/>
                        </a:schemeClr>
                      </a:solidFill>
                      <a:prstDash val="solid"/>
                      <a:round/>
                      <a:headEnd type="none" w="med" len="med"/>
                      <a:tailEnd type="none" w="med" len="med"/>
                    </a:lnT>
                    <a:lnB w="6350" cap="flat" cmpd="sng" algn="ctr">
                      <a:solidFill>
                        <a:srgbClr val="95B3D7"/>
                      </a:solidFill>
                      <a:prstDash val="solid"/>
                      <a:round/>
                      <a:headEnd type="none" w="med" len="med"/>
                      <a:tailEnd type="none" w="med" len="med"/>
                    </a:lnB>
                  </a:tcPr>
                </a:tc>
              </a:tr>
              <a:tr h="513030">
                <a:tc>
                  <a:txBody>
                    <a:bodyPr/>
                    <a:lstStyle/>
                    <a:p>
                      <a:pPr algn="l" fontAlgn="b"/>
                      <a:r>
                        <a:rPr lang="en-US" sz="1800" b="1" i="0" u="none" strike="noStrike" dirty="0" smtClean="0">
                          <a:solidFill>
                            <a:srgbClr val="000000"/>
                          </a:solidFill>
                          <a:latin typeface="Arial"/>
                        </a:rPr>
                        <a:t>Total</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smtClean="0">
                          <a:solidFill>
                            <a:srgbClr val="000000"/>
                          </a:solidFill>
                          <a:latin typeface="Arial"/>
                        </a:rPr>
                        <a:t>12</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a:solidFill>
                            <a:srgbClr val="000000"/>
                          </a:solidFill>
                          <a:latin typeface="Arial"/>
                        </a:rPr>
                        <a:t>43</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a:solidFill>
                            <a:srgbClr val="000000"/>
                          </a:solidFill>
                          <a:latin typeface="Arial"/>
                        </a:rPr>
                        <a:t>25</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a:solidFill>
                            <a:srgbClr val="000000"/>
                          </a:solidFill>
                          <a:latin typeface="Arial"/>
                        </a:rPr>
                        <a:t>11</a:t>
                      </a: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c>
                  <a:txBody>
                    <a:bodyPr/>
                    <a:lstStyle/>
                    <a:p>
                      <a:pPr algn="ctr" fontAlgn="b"/>
                      <a:r>
                        <a:rPr lang="en-US" sz="1800" b="1" i="0" u="none" strike="noStrike" dirty="0" smtClean="0">
                          <a:solidFill>
                            <a:srgbClr val="000000"/>
                          </a:solidFill>
                          <a:latin typeface="Arial"/>
                        </a:rPr>
                        <a:t>91</a:t>
                      </a:r>
                      <a:endParaRPr lang="en-US" sz="1800" b="1" i="0" u="none" strike="noStrike" dirty="0">
                        <a:solidFill>
                          <a:srgbClr val="000000"/>
                        </a:solidFill>
                        <a:latin typeface="Arial"/>
                      </a:endParaRPr>
                    </a:p>
                  </a:txBody>
                  <a:tcPr marL="0" marR="0" marT="0" marB="0" anchor="b">
                    <a:lnL>
                      <a:noFill/>
                    </a:lnL>
                    <a:lnR>
                      <a:noFill/>
                    </a:lnR>
                    <a:lnT w="6350" cap="flat" cmpd="sng" algn="ctr">
                      <a:solidFill>
                        <a:srgbClr val="95B3D7"/>
                      </a:solidFill>
                      <a:prstDash val="solid"/>
                      <a:round/>
                      <a:headEnd type="none" w="med" len="med"/>
                      <a:tailEnd type="none" w="med" len="med"/>
                    </a:lnT>
                    <a:lnB>
                      <a:noFill/>
                    </a:lnB>
                    <a:solidFill>
                      <a:srgbClr val="DBE5F1"/>
                    </a:solidFill>
                  </a:tcPr>
                </a:tc>
              </a:tr>
            </a:tbl>
          </a:graphicData>
        </a:graphic>
      </p:graphicFrame>
      <p:sp>
        <p:nvSpPr>
          <p:cNvPr id="8" name="TextBox 7"/>
          <p:cNvSpPr txBox="1"/>
          <p:nvPr/>
        </p:nvSpPr>
        <p:spPr>
          <a:xfrm>
            <a:off x="5105400" y="5193268"/>
            <a:ext cx="3156531" cy="369332"/>
          </a:xfrm>
          <a:prstGeom prst="rect">
            <a:avLst/>
          </a:prstGeom>
          <a:noFill/>
        </p:spPr>
        <p:txBody>
          <a:bodyPr wrap="square" rtlCol="0">
            <a:spAutoFit/>
          </a:bodyPr>
          <a:lstStyle/>
          <a:p>
            <a:pPr algn="ctr"/>
            <a:r>
              <a:rPr lang="en-US" dirty="0" smtClean="0"/>
              <a:t>Number of visits conducted</a:t>
            </a:r>
            <a:endParaRPr lang="en-US" dirty="0"/>
          </a:p>
        </p:txBody>
      </p:sp>
      <p:pic>
        <p:nvPicPr>
          <p:cNvPr id="95235" name="Picture 3"/>
          <p:cNvPicPr>
            <a:picLocks noChangeAspect="1" noChangeArrowheads="1"/>
          </p:cNvPicPr>
          <p:nvPr/>
        </p:nvPicPr>
        <p:blipFill>
          <a:blip r:embed="rId3" cstate="print"/>
          <a:srcRect/>
          <a:stretch>
            <a:fillRect/>
          </a:stretch>
        </p:blipFill>
        <p:spPr bwMode="auto">
          <a:xfrm>
            <a:off x="4495800" y="2438400"/>
            <a:ext cx="4191000" cy="2612039"/>
          </a:xfrm>
          <a:prstGeom prst="rect">
            <a:avLst/>
          </a:prstGeom>
          <a:noFill/>
          <a:ln w="9525">
            <a:noFill/>
            <a:miter lim="800000"/>
            <a:headEnd/>
            <a:tailEnd/>
          </a:ln>
          <a:effectLst/>
        </p:spPr>
      </p:pic>
      <p:sp>
        <p:nvSpPr>
          <p:cNvPr id="9" name="Slide Number Placeholder 8"/>
          <p:cNvSpPr>
            <a:spLocks noGrp="1"/>
          </p:cNvSpPr>
          <p:nvPr>
            <p:ph type="sldNum" sz="quarter" idx="12"/>
          </p:nvPr>
        </p:nvSpPr>
        <p:spPr/>
        <p:txBody>
          <a:bodyPr/>
          <a:lstStyle/>
          <a:p>
            <a:fld id="{87437027-5FF1-486D-B737-A5A608BA98ED}"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New FDA Guidance Document</a:t>
            </a:r>
            <a:endParaRPr lang="en-US" dirty="0"/>
          </a:p>
        </p:txBody>
      </p:sp>
      <p:sp>
        <p:nvSpPr>
          <p:cNvPr id="3" name="Content Placeholder 2"/>
          <p:cNvSpPr>
            <a:spLocks noGrp="1"/>
          </p:cNvSpPr>
          <p:nvPr>
            <p:ph sz="quarter" idx="1"/>
          </p:nvPr>
        </p:nvSpPr>
        <p:spPr>
          <a:xfrm>
            <a:off x="457200" y="1600200"/>
            <a:ext cx="8229600" cy="4953000"/>
          </a:xfrm>
        </p:spPr>
        <p:txBody>
          <a:bodyPr>
            <a:normAutofit/>
          </a:bodyPr>
          <a:lstStyle/>
          <a:p>
            <a:endParaRPr lang="en-US" sz="2800" dirty="0" smtClean="0"/>
          </a:p>
          <a:p>
            <a:r>
              <a:rPr lang="en-US" sz="2800" dirty="0" smtClean="0"/>
              <a:t>“Oversight of Clinical Investigations – A Risk-Based Approach to Monitoring” </a:t>
            </a:r>
          </a:p>
          <a:p>
            <a:r>
              <a:rPr lang="en-US" sz="2800" dirty="0" smtClean="0"/>
              <a:t>Current guidance issued in August 2013</a:t>
            </a:r>
          </a:p>
          <a:p>
            <a:r>
              <a:rPr lang="en-US" sz="2800" dirty="0" smtClean="0"/>
              <a:t>Overarching goal:</a:t>
            </a:r>
          </a:p>
          <a:p>
            <a:pPr algn="ctr">
              <a:spcBef>
                <a:spcPts val="1800"/>
              </a:spcBef>
              <a:buNone/>
            </a:pPr>
            <a:r>
              <a:rPr lang="en-US" sz="2800" dirty="0" smtClean="0"/>
              <a:t> </a:t>
            </a:r>
            <a:r>
              <a:rPr lang="en-US" sz="2800" b="1" dirty="0" smtClean="0"/>
              <a:t>“to enhance human subject protection </a:t>
            </a:r>
            <a:br>
              <a:rPr lang="en-US" sz="2800" b="1" dirty="0" smtClean="0"/>
            </a:br>
            <a:r>
              <a:rPr lang="en-US" sz="2800" b="1" dirty="0" smtClean="0"/>
              <a:t>and the quality of clinical trial data by focusing</a:t>
            </a:r>
            <a:r>
              <a:rPr lang="en-US" sz="2800" b="1" i="1" dirty="0" smtClean="0"/>
              <a:t> </a:t>
            </a:r>
            <a:r>
              <a:rPr lang="en-US" sz="2800" b="1" dirty="0" smtClean="0"/>
              <a:t>sponsor oversight on the most important aspects of study conduct </a:t>
            </a:r>
            <a:br>
              <a:rPr lang="en-US" sz="2800" b="1" dirty="0" smtClean="0"/>
            </a:br>
            <a:r>
              <a:rPr lang="en-US" sz="2800" b="1" dirty="0" smtClean="0"/>
              <a:t>and reporting.”</a:t>
            </a:r>
          </a:p>
          <a:p>
            <a:endParaRPr lang="en-US" sz="2800" dirty="0" smtClean="0"/>
          </a:p>
        </p:txBody>
      </p:sp>
      <p:sp>
        <p:nvSpPr>
          <p:cNvPr id="5" name="Slide Number Placeholder 4"/>
          <p:cNvSpPr>
            <a:spLocks noGrp="1"/>
          </p:cNvSpPr>
          <p:nvPr>
            <p:ph type="sldNum" sz="quarter" idx="12"/>
          </p:nvPr>
        </p:nvSpPr>
        <p:spPr/>
        <p:txBody>
          <a:bodyPr/>
          <a:lstStyle/>
          <a:p>
            <a:fld id="{87437027-5FF1-486D-B737-A5A608BA98ED}"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Clinical Trial C  - Conclusions</a:t>
            </a:r>
            <a:endParaRPr lang="en-US" dirty="0"/>
          </a:p>
        </p:txBody>
      </p:sp>
      <p:sp>
        <p:nvSpPr>
          <p:cNvPr id="3" name="Content Placeholder 2"/>
          <p:cNvSpPr>
            <a:spLocks noGrp="1"/>
          </p:cNvSpPr>
          <p:nvPr>
            <p:ph idx="1"/>
          </p:nvPr>
        </p:nvSpPr>
        <p:spPr/>
        <p:txBody>
          <a:bodyPr>
            <a:normAutofit fontScale="92500"/>
          </a:bodyPr>
          <a:lstStyle/>
          <a:p>
            <a:r>
              <a:rPr lang="en-US" dirty="0" smtClean="0"/>
              <a:t>Appropriate to tailor the sampling rate and type of visits conducted (on-site vs. remote) according to the phase of the trial (actively enrolling vs. active and follow up phases)</a:t>
            </a:r>
          </a:p>
          <a:p>
            <a:pPr>
              <a:spcBef>
                <a:spcPts val="1800"/>
              </a:spcBef>
            </a:pPr>
            <a:r>
              <a:rPr lang="en-US" dirty="0" smtClean="0"/>
              <a:t>Rate of site visits appears appropriate for the clinical trial</a:t>
            </a:r>
          </a:p>
          <a:p>
            <a:pPr lvl="1"/>
            <a:r>
              <a:rPr lang="en-US" dirty="0" smtClean="0"/>
              <a:t>Based on identified issues, study conduct, error rates, etc.</a:t>
            </a:r>
          </a:p>
          <a:p>
            <a:pPr lvl="1"/>
            <a:r>
              <a:rPr lang="en-US" dirty="0" smtClean="0"/>
              <a:t>Continued to be assessed throughout the trial</a:t>
            </a:r>
          </a:p>
        </p:txBody>
      </p:sp>
      <p:sp>
        <p:nvSpPr>
          <p:cNvPr id="5" name="Slide Number Placeholder 4"/>
          <p:cNvSpPr>
            <a:spLocks noGrp="1"/>
          </p:cNvSpPr>
          <p:nvPr>
            <p:ph type="sldNum" sz="quarter" idx="12"/>
          </p:nvPr>
        </p:nvSpPr>
        <p:spPr/>
        <p:txBody>
          <a:bodyPr/>
          <a:lstStyle/>
          <a:p>
            <a:fld id="{87437027-5FF1-486D-B737-A5A608BA98ED}"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fontAlgn="auto">
              <a:spcAft>
                <a:spcPts val="0"/>
              </a:spcAft>
              <a:defRPr/>
            </a:pPr>
            <a:r>
              <a:rPr lang="en-US" dirty="0" smtClean="0"/>
              <a:t>Clinical Trial C - Conclusions Cont.</a:t>
            </a:r>
            <a:endParaRPr lang="en-US" dirty="0"/>
          </a:p>
        </p:txBody>
      </p:sp>
      <p:sp>
        <p:nvSpPr>
          <p:cNvPr id="30723" name="Content Placeholder 2"/>
          <p:cNvSpPr>
            <a:spLocks noGrp="1"/>
          </p:cNvSpPr>
          <p:nvPr>
            <p:ph sz="quarter" idx="1"/>
          </p:nvPr>
        </p:nvSpPr>
        <p:spPr>
          <a:xfrm>
            <a:off x="457200" y="1600200"/>
            <a:ext cx="8308975" cy="4800600"/>
          </a:xfrm>
        </p:spPr>
        <p:txBody>
          <a:bodyPr>
            <a:normAutofit lnSpcReduction="10000"/>
          </a:bodyPr>
          <a:lstStyle/>
          <a:p>
            <a:pPr algn="ctr">
              <a:buFont typeface="Wingdings" pitchFamily="2" charset="2"/>
              <a:buNone/>
            </a:pPr>
            <a:r>
              <a:rPr lang="en-US" b="1" dirty="0" smtClean="0"/>
              <a:t>Analysis of Proactive Approach</a:t>
            </a:r>
          </a:p>
          <a:p>
            <a:r>
              <a:rPr lang="en-US" dirty="0" smtClean="0"/>
              <a:t>Recommending additional data quality checks based upon real-time monitoring findings</a:t>
            </a:r>
          </a:p>
          <a:p>
            <a:r>
              <a:rPr lang="en-US" dirty="0" smtClean="0"/>
              <a:t>Reviewing and assessing reported PVs remotely in real time provided window into process</a:t>
            </a:r>
          </a:p>
          <a:p>
            <a:r>
              <a:rPr lang="en-US" dirty="0" smtClean="0"/>
              <a:t>Allowed opportunity to address issues quickly, provide retraining and reduce the rates of recurring violations</a:t>
            </a:r>
          </a:p>
        </p:txBody>
      </p:sp>
      <p:sp>
        <p:nvSpPr>
          <p:cNvPr id="5" name="Slide Number Placeholder 4"/>
          <p:cNvSpPr>
            <a:spLocks noGrp="1"/>
          </p:cNvSpPr>
          <p:nvPr>
            <p:ph type="sldNum" sz="quarter" idx="12"/>
          </p:nvPr>
        </p:nvSpPr>
        <p:spPr/>
        <p:txBody>
          <a:bodyPr/>
          <a:lstStyle/>
          <a:p>
            <a:fld id="{87437027-5FF1-486D-B737-A5A608BA98ED}"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en-US" dirty="0" smtClean="0"/>
              <a:t>An Adaptive Risk-Based Monitoring Plan </a:t>
            </a:r>
            <a:endParaRPr lang="en-US" dirty="0"/>
          </a:p>
        </p:txBody>
      </p:sp>
      <p:sp>
        <p:nvSpPr>
          <p:cNvPr id="4" name="Title 3"/>
          <p:cNvSpPr>
            <a:spLocks noGrp="1"/>
          </p:cNvSpPr>
          <p:nvPr>
            <p:ph type="title"/>
          </p:nvPr>
        </p:nvSpPr>
        <p:spPr/>
        <p:txBody>
          <a:bodyPr/>
          <a:lstStyle/>
          <a:p>
            <a:r>
              <a:rPr lang="en-US" dirty="0" smtClean="0"/>
              <a:t>Looking Ahead 		</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Targeted and Random Data Sampling</a:t>
            </a:r>
            <a:endParaRPr lang="en-US" dirty="0"/>
          </a:p>
        </p:txBody>
      </p:sp>
      <p:sp>
        <p:nvSpPr>
          <p:cNvPr id="5" name="Content Placeholder 4"/>
          <p:cNvSpPr>
            <a:spLocks noGrp="1"/>
          </p:cNvSpPr>
          <p:nvPr>
            <p:ph sz="quarter" idx="1"/>
          </p:nvPr>
        </p:nvSpPr>
        <p:spPr/>
        <p:txBody>
          <a:bodyPr>
            <a:normAutofit lnSpcReduction="10000"/>
          </a:bodyPr>
          <a:lstStyle/>
          <a:p>
            <a:r>
              <a:rPr lang="en-US" dirty="0" smtClean="0"/>
              <a:t>Use the same criteria applied to Clinical Trial C</a:t>
            </a:r>
          </a:p>
          <a:p>
            <a:r>
              <a:rPr lang="en-US" dirty="0" smtClean="0"/>
              <a:t>Determine critical variables associated with participant safety, primary outcome and overall trial integrity</a:t>
            </a:r>
          </a:p>
          <a:p>
            <a:r>
              <a:rPr lang="en-US" dirty="0" smtClean="0"/>
              <a:t>Identify critical elements of the trial that are at risk for error in interpretation or completion (e.g., informed consent, study assessments, medication dispensing)</a:t>
            </a:r>
            <a:endParaRPr lang="en-US" dirty="0"/>
          </a:p>
        </p:txBody>
      </p:sp>
      <p:sp>
        <p:nvSpPr>
          <p:cNvPr id="7" name="Slide Number Placeholder 6"/>
          <p:cNvSpPr>
            <a:spLocks noGrp="1"/>
          </p:cNvSpPr>
          <p:nvPr>
            <p:ph type="sldNum" sz="quarter" idx="12"/>
          </p:nvPr>
        </p:nvSpPr>
        <p:spPr/>
        <p:txBody>
          <a:bodyPr/>
          <a:lstStyle/>
          <a:p>
            <a:fld id="{87437027-5FF1-486D-B737-A5A608BA98ED}"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Enhancing The Plan</a:t>
            </a:r>
            <a:endParaRPr lang="en-US" dirty="0"/>
          </a:p>
        </p:txBody>
      </p:sp>
      <p:sp>
        <p:nvSpPr>
          <p:cNvPr id="5" name="Content Placeholder 4"/>
          <p:cNvSpPr>
            <a:spLocks noGrp="1"/>
          </p:cNvSpPr>
          <p:nvPr>
            <p:ph sz="quarter" idx="1"/>
          </p:nvPr>
        </p:nvSpPr>
        <p:spPr/>
        <p:txBody>
          <a:bodyPr/>
          <a:lstStyle/>
          <a:p>
            <a:r>
              <a:rPr lang="en-US" dirty="0" smtClean="0"/>
              <a:t>On-site visit soon after first participant is randomized</a:t>
            </a:r>
          </a:p>
          <a:p>
            <a:r>
              <a:rPr lang="en-US" dirty="0" smtClean="0"/>
              <a:t>More frequent visits in earlier stage of implementation, then reassess on a site-by-site basis</a:t>
            </a:r>
          </a:p>
          <a:p>
            <a:r>
              <a:rPr lang="en-US" dirty="0" smtClean="0"/>
              <a:t>Adapt overall plan with every protocol amendment, as necessary</a:t>
            </a:r>
          </a:p>
          <a:p>
            <a:r>
              <a:rPr lang="en-US" dirty="0" smtClean="0"/>
              <a:t>Adapt plan per site, as necessary </a:t>
            </a:r>
          </a:p>
          <a:p>
            <a:endParaRPr lang="en-US" dirty="0" smtClean="0"/>
          </a:p>
        </p:txBody>
      </p:sp>
      <p:sp>
        <p:nvSpPr>
          <p:cNvPr id="7" name="Slide Number Placeholder 6"/>
          <p:cNvSpPr>
            <a:spLocks noGrp="1"/>
          </p:cNvSpPr>
          <p:nvPr>
            <p:ph type="sldNum" sz="quarter" idx="12"/>
          </p:nvPr>
        </p:nvSpPr>
        <p:spPr/>
        <p:txBody>
          <a:bodyPr/>
          <a:lstStyle/>
          <a:p>
            <a:fld id="{87437027-5FF1-486D-B737-A5A608BA98ED}"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Risk Based Monitoring Benefits</a:t>
            </a:r>
            <a:endParaRPr lang="en-US" dirty="0"/>
          </a:p>
        </p:txBody>
      </p:sp>
      <p:sp>
        <p:nvSpPr>
          <p:cNvPr id="3" name="Content Placeholder 2"/>
          <p:cNvSpPr>
            <a:spLocks noGrp="1"/>
          </p:cNvSpPr>
          <p:nvPr>
            <p:ph idx="1"/>
          </p:nvPr>
        </p:nvSpPr>
        <p:spPr>
          <a:xfrm>
            <a:off x="457200" y="1600200"/>
            <a:ext cx="8229600" cy="4800600"/>
          </a:xfrm>
        </p:spPr>
        <p:txBody>
          <a:bodyPr>
            <a:normAutofit fontScale="92500" lnSpcReduction="10000"/>
          </a:bodyPr>
          <a:lstStyle/>
          <a:p>
            <a:r>
              <a:rPr lang="en-US" dirty="0" smtClean="0"/>
              <a:t>Adaptive and Tailored Monitoring Plans are allowing us to better utilize monitoring resources</a:t>
            </a:r>
          </a:p>
          <a:p>
            <a:r>
              <a:rPr lang="en-US" dirty="0" smtClean="0"/>
              <a:t>Review of ongoing trials have not identified problems with data quality or monitoring frequency</a:t>
            </a:r>
          </a:p>
          <a:p>
            <a:r>
              <a:rPr lang="en-US" dirty="0" smtClean="0"/>
              <a:t>Proactive approaches are identifying trends in data earlier and allowing for early corrective action</a:t>
            </a:r>
          </a:p>
          <a:p>
            <a:pPr lvl="1"/>
            <a:r>
              <a:rPr lang="en-US" dirty="0" smtClean="0"/>
              <a:t>Focus on timely visits and site process improvement</a:t>
            </a:r>
          </a:p>
        </p:txBody>
      </p:sp>
      <p:sp>
        <p:nvSpPr>
          <p:cNvPr id="5" name="Slide Number Placeholder 4"/>
          <p:cNvSpPr>
            <a:spLocks noGrp="1"/>
          </p:cNvSpPr>
          <p:nvPr>
            <p:ph type="sldNum" sz="quarter" idx="12"/>
          </p:nvPr>
        </p:nvSpPr>
        <p:spPr/>
        <p:txBody>
          <a:bodyPr/>
          <a:lstStyle/>
          <a:p>
            <a:fld id="{87437027-5FF1-486D-B737-A5A608BA98ED}"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Some Potential Risks</a:t>
            </a:r>
            <a:endParaRPr lang="en-US" dirty="0"/>
          </a:p>
        </p:txBody>
      </p:sp>
      <p:sp>
        <p:nvSpPr>
          <p:cNvPr id="3" name="Content Placeholder 2"/>
          <p:cNvSpPr>
            <a:spLocks noGrp="1"/>
          </p:cNvSpPr>
          <p:nvPr>
            <p:ph idx="1"/>
          </p:nvPr>
        </p:nvSpPr>
        <p:spPr>
          <a:xfrm>
            <a:off x="457200" y="1600200"/>
            <a:ext cx="8229600" cy="5105400"/>
          </a:xfrm>
        </p:spPr>
        <p:txBody>
          <a:bodyPr>
            <a:normAutofit fontScale="77500" lnSpcReduction="20000"/>
          </a:bodyPr>
          <a:lstStyle/>
          <a:p>
            <a:r>
              <a:rPr lang="en-US" dirty="0" smtClean="0"/>
              <a:t>Adjustments are to be expected</a:t>
            </a:r>
          </a:p>
          <a:p>
            <a:pPr lvl="1"/>
            <a:r>
              <a:rPr lang="en-US" dirty="0" smtClean="0"/>
              <a:t>Check and re-check assumptions about a trial and associated risk levels for suitability</a:t>
            </a:r>
          </a:p>
          <a:p>
            <a:pPr lvl="1"/>
            <a:r>
              <a:rPr lang="en-US" dirty="0" smtClean="0"/>
              <a:t>Need for prompt analysis of trends, re-evaluation, and adjustment to the plan</a:t>
            </a:r>
          </a:p>
          <a:p>
            <a:pPr>
              <a:spcBef>
                <a:spcPts val="1200"/>
              </a:spcBef>
            </a:pPr>
            <a:r>
              <a:rPr lang="en-US" dirty="0" smtClean="0"/>
              <a:t>Protocol specific training requirements</a:t>
            </a:r>
          </a:p>
          <a:p>
            <a:pPr lvl="1"/>
            <a:r>
              <a:rPr lang="en-US" dirty="0" smtClean="0"/>
              <a:t>Fewer visits requires properly trained study teams</a:t>
            </a:r>
          </a:p>
          <a:p>
            <a:pPr lvl="1"/>
            <a:r>
              <a:rPr lang="en-US" dirty="0" smtClean="0"/>
              <a:t>Lapse in sufficient and timely training can be disastrous</a:t>
            </a:r>
          </a:p>
          <a:p>
            <a:pPr>
              <a:spcBef>
                <a:spcPts val="1200"/>
              </a:spcBef>
            </a:pPr>
            <a:r>
              <a:rPr lang="en-US" dirty="0" smtClean="0"/>
              <a:t>High reliance on effective site management</a:t>
            </a:r>
          </a:p>
          <a:p>
            <a:pPr lvl="1"/>
            <a:r>
              <a:rPr lang="en-US" dirty="0" smtClean="0"/>
              <a:t>Sufficient oversight is critical</a:t>
            </a:r>
          </a:p>
          <a:p>
            <a:pPr lvl="1"/>
            <a:r>
              <a:rPr lang="en-US" dirty="0" smtClean="0"/>
              <a:t>Consider contingency management plans for staff turnover</a:t>
            </a:r>
          </a:p>
          <a:p>
            <a:pPr lvl="1"/>
            <a:r>
              <a:rPr lang="en-US" dirty="0" smtClean="0"/>
              <a:t>Document procedures in SOPs</a:t>
            </a:r>
          </a:p>
          <a:p>
            <a:pPr lvl="1"/>
            <a:r>
              <a:rPr lang="en-US" dirty="0" smtClean="0"/>
              <a:t>Maintain up-to-date Manual of Procedures</a:t>
            </a:r>
          </a:p>
        </p:txBody>
      </p:sp>
      <p:sp>
        <p:nvSpPr>
          <p:cNvPr id="4" name="Slide Number Placeholder 3"/>
          <p:cNvSpPr>
            <a:spLocks noGrp="1"/>
          </p:cNvSpPr>
          <p:nvPr>
            <p:ph type="sldNum" sz="quarter" idx="12"/>
          </p:nvPr>
        </p:nvSpPr>
        <p:spPr/>
        <p:txBody>
          <a:bodyPr/>
          <a:lstStyle/>
          <a:p>
            <a:fld id="{87437027-5FF1-486D-B737-A5A608BA98ED}"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www.jprmarketing.co.uk/wp-content/uploads/2013/07/online-monitoring-e1372769051326.jpg"/>
          <p:cNvPicPr>
            <a:picLocks noChangeAspect="1" noChangeArrowheads="1"/>
          </p:cNvPicPr>
          <p:nvPr/>
        </p:nvPicPr>
        <p:blipFill>
          <a:blip r:embed="rId2" cstate="print"/>
          <a:srcRect/>
          <a:stretch>
            <a:fillRect/>
          </a:stretch>
        </p:blipFill>
        <p:spPr bwMode="auto">
          <a:xfrm>
            <a:off x="2438400" y="1524000"/>
            <a:ext cx="2857500" cy="2857500"/>
          </a:xfrm>
          <a:prstGeom prst="rect">
            <a:avLst/>
          </a:prstGeom>
          <a:noFill/>
        </p:spPr>
      </p:pic>
      <p:sp>
        <p:nvSpPr>
          <p:cNvPr id="2" name="Title 1"/>
          <p:cNvSpPr>
            <a:spLocks noGrp="1"/>
          </p:cNvSpPr>
          <p:nvPr>
            <p:ph type="title"/>
          </p:nvPr>
        </p:nvSpPr>
        <p:spPr/>
        <p:txBody>
          <a:bodyPr/>
          <a:lstStyle/>
          <a:p>
            <a:r>
              <a:rPr lang="en-US" dirty="0" err="1" smtClean="0"/>
              <a:t>monitorinG</a:t>
            </a:r>
            <a:r>
              <a:rPr lang="en-US" dirty="0" smtClean="0"/>
              <a:t> MODELS</a:t>
            </a:r>
            <a:endParaRPr lang="en-US" dirty="0"/>
          </a:p>
        </p:txBody>
      </p:sp>
      <p:sp>
        <p:nvSpPr>
          <p:cNvPr id="3" name="Text Placeholder 2"/>
          <p:cNvSpPr>
            <a:spLocks noGrp="1"/>
          </p:cNvSpPr>
          <p:nvPr>
            <p:ph type="body" idx="1"/>
          </p:nvPr>
        </p:nvSpPr>
        <p:spPr>
          <a:xfrm>
            <a:off x="762000" y="2895600"/>
            <a:ext cx="7772400" cy="1500187"/>
          </a:xfrm>
        </p:spPr>
        <p:txBody>
          <a:bodyPr>
            <a:normAutofit/>
          </a:bodyPr>
          <a:lstStyle/>
          <a:p>
            <a:r>
              <a:rPr lang="en-US" dirty="0" smtClean="0"/>
              <a:t> </a:t>
            </a:r>
          </a:p>
        </p:txBody>
      </p:sp>
      <p:pic>
        <p:nvPicPr>
          <p:cNvPr id="10248" name="Picture 8" descr="http://www.clinicalresearchassociated.com/wp-content/uploads/2013/01/CRA-Job-Description-2-400x280.jpg"/>
          <p:cNvPicPr>
            <a:picLocks noChangeAspect="1" noChangeArrowheads="1"/>
          </p:cNvPicPr>
          <p:nvPr/>
        </p:nvPicPr>
        <p:blipFill>
          <a:blip r:embed="rId3" cstate="print"/>
          <a:srcRect/>
          <a:stretch>
            <a:fillRect/>
          </a:stretch>
        </p:blipFill>
        <p:spPr bwMode="auto">
          <a:xfrm>
            <a:off x="1905000" y="685800"/>
            <a:ext cx="1752600" cy="1226820"/>
          </a:xfrm>
          <a:prstGeom prst="rect">
            <a:avLst/>
          </a:prstGeom>
          <a:ln>
            <a:noFill/>
          </a:ln>
          <a:effectLst>
            <a:outerShdw blurRad="292100" dist="139700" dir="2700000" algn="tl" rotWithShape="0">
              <a:srgbClr val="333333">
                <a:alpha val="65000"/>
              </a:srgbClr>
            </a:outerShdw>
          </a:effectLst>
        </p:spPr>
      </p:pic>
      <p:pic>
        <p:nvPicPr>
          <p:cNvPr id="10250" name="Picture 10" descr="http://tcrservices.org/yahoo_site_admin/assets/images/CRA_training_site_staff.233213556_std.jpg"/>
          <p:cNvPicPr>
            <a:picLocks noChangeAspect="1" noChangeArrowheads="1"/>
          </p:cNvPicPr>
          <p:nvPr/>
        </p:nvPicPr>
        <p:blipFill>
          <a:blip r:embed="rId4" cstate="print"/>
          <a:srcRect/>
          <a:stretch>
            <a:fillRect/>
          </a:stretch>
        </p:blipFill>
        <p:spPr bwMode="auto">
          <a:xfrm>
            <a:off x="5029200" y="685800"/>
            <a:ext cx="1905000" cy="12681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52" name="Picture 12" descr="http://www.bmclaughlin.com/images/images_data_sheet/BMADS10.jpg"/>
          <p:cNvPicPr>
            <a:picLocks noChangeAspect="1" noChangeArrowheads="1"/>
          </p:cNvPicPr>
          <p:nvPr/>
        </p:nvPicPr>
        <p:blipFill>
          <a:blip r:embed="rId5" cstate="print"/>
          <a:srcRect/>
          <a:stretch>
            <a:fillRect/>
          </a:stretch>
        </p:blipFill>
        <p:spPr bwMode="auto">
          <a:xfrm>
            <a:off x="5486401" y="2955477"/>
            <a:ext cx="1905000" cy="1035498"/>
          </a:xfrm>
          <a:prstGeom prst="rect">
            <a:avLst/>
          </a:prstGeom>
          <a:ln>
            <a:noFill/>
          </a:ln>
          <a:effectLst>
            <a:outerShdw blurRad="292100" dist="139700" dir="2700000" algn="tl" rotWithShape="0">
              <a:srgbClr val="333333">
                <a:alpha val="65000"/>
              </a:srgbClr>
            </a:outerShdw>
          </a:effectLst>
        </p:spPr>
      </p:pic>
      <p:pic>
        <p:nvPicPr>
          <p:cNvPr id="10254" name="Picture 14" descr="http://www.cbtplanet.com/images/computer-hands-on.gif"/>
          <p:cNvPicPr>
            <a:picLocks noChangeAspect="1" noChangeArrowheads="1"/>
          </p:cNvPicPr>
          <p:nvPr/>
        </p:nvPicPr>
        <p:blipFill>
          <a:blip r:embed="rId6" cstate="print"/>
          <a:srcRect/>
          <a:stretch>
            <a:fillRect/>
          </a:stretch>
        </p:blipFill>
        <p:spPr bwMode="auto">
          <a:xfrm>
            <a:off x="838200" y="2667000"/>
            <a:ext cx="1524000" cy="11430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Slide Number Placeholder 9"/>
          <p:cNvSpPr>
            <a:spLocks noGrp="1"/>
          </p:cNvSpPr>
          <p:nvPr>
            <p:ph type="sldNum" sz="quarter" idx="12"/>
          </p:nvPr>
        </p:nvSpPr>
        <p:spPr/>
        <p:txBody>
          <a:bodyPr/>
          <a:lstStyle/>
          <a:p>
            <a:fld id="{87437027-5FF1-486D-B737-A5A608BA98ED}"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ICH E6 and ISO Guidelines</a:t>
            </a:r>
            <a:endParaRPr lang="en-US" dirty="0"/>
          </a:p>
        </p:txBody>
      </p:sp>
      <p:sp>
        <p:nvSpPr>
          <p:cNvPr id="3" name="Content Placeholder 2"/>
          <p:cNvSpPr>
            <a:spLocks noGrp="1"/>
          </p:cNvSpPr>
          <p:nvPr>
            <p:ph sz="quarter" idx="1"/>
          </p:nvPr>
        </p:nvSpPr>
        <p:spPr/>
        <p:txBody>
          <a:bodyPr/>
          <a:lstStyle/>
          <a:p>
            <a:endParaRPr lang="en-US" dirty="0" smtClean="0"/>
          </a:p>
          <a:p>
            <a:r>
              <a:rPr lang="en-US" dirty="0" smtClean="0"/>
              <a:t>Both ICH E6 and ISO advise sponsors to assess and consider the objective, design, complexity, size, and endpoints in order to determine the extent and nature of monitoring for a given trial</a:t>
            </a:r>
          </a:p>
          <a:p>
            <a:endParaRPr lang="en-US" dirty="0" smtClean="0"/>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Choosing the right model</a:t>
            </a:r>
            <a:endParaRPr lang="en-US" dirty="0"/>
          </a:p>
        </p:txBody>
      </p:sp>
      <p:sp>
        <p:nvSpPr>
          <p:cNvPr id="3" name="Content Placeholder 2"/>
          <p:cNvSpPr>
            <a:spLocks noGrp="1"/>
          </p:cNvSpPr>
          <p:nvPr>
            <p:ph idx="1"/>
          </p:nvPr>
        </p:nvSpPr>
        <p:spPr/>
        <p:txBody>
          <a:bodyPr>
            <a:normAutofit/>
          </a:bodyPr>
          <a:lstStyle/>
          <a:p>
            <a:r>
              <a:rPr lang="en-US" dirty="0" smtClean="0"/>
              <a:t>Number of sites</a:t>
            </a:r>
          </a:p>
          <a:p>
            <a:r>
              <a:rPr lang="en-US" dirty="0" smtClean="0"/>
              <a:t>Number of participants</a:t>
            </a:r>
          </a:p>
          <a:p>
            <a:r>
              <a:rPr lang="en-US" dirty="0" smtClean="0"/>
              <a:t>Length of trial</a:t>
            </a:r>
          </a:p>
          <a:p>
            <a:r>
              <a:rPr lang="en-US" dirty="0" smtClean="0"/>
              <a:t>Experience of research staff</a:t>
            </a:r>
          </a:p>
          <a:p>
            <a:r>
              <a:rPr lang="en-US" dirty="0" smtClean="0"/>
              <a:t>Complexity and number of interventions</a:t>
            </a:r>
          </a:p>
          <a:p>
            <a:r>
              <a:rPr lang="en-US" dirty="0" smtClean="0"/>
              <a:t>Complexity and number of assessments</a:t>
            </a:r>
          </a:p>
          <a:p>
            <a:r>
              <a:rPr lang="en-US" dirty="0" smtClean="0"/>
              <a:t>Vulnerability of study population</a:t>
            </a:r>
          </a:p>
        </p:txBody>
      </p:sp>
      <p:sp>
        <p:nvSpPr>
          <p:cNvPr id="5" name="Slide Number Placeholder 4"/>
          <p:cNvSpPr>
            <a:spLocks noGrp="1"/>
          </p:cNvSpPr>
          <p:nvPr>
            <p:ph type="sldNum" sz="quarter" idx="12"/>
          </p:nvPr>
        </p:nvSpPr>
        <p:spPr/>
        <p:txBody>
          <a:bodyPr/>
          <a:lstStyle/>
          <a:p>
            <a:fld id="{87437027-5FF1-486D-B737-A5A608BA98ED}"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Observations from CTTI Survey of Monitoring Practices</a:t>
            </a:r>
            <a:endParaRPr lang="en-US" dirty="0"/>
          </a:p>
        </p:txBody>
      </p:sp>
      <p:sp>
        <p:nvSpPr>
          <p:cNvPr id="3" name="Content Placeholder 2"/>
          <p:cNvSpPr>
            <a:spLocks noGrp="1"/>
          </p:cNvSpPr>
          <p:nvPr>
            <p:ph sz="quarter" idx="1"/>
          </p:nvPr>
        </p:nvSpPr>
        <p:spPr/>
        <p:txBody>
          <a:bodyPr>
            <a:normAutofit/>
          </a:bodyPr>
          <a:lstStyle/>
          <a:p>
            <a:r>
              <a:rPr lang="en-US" dirty="0" smtClean="0"/>
              <a:t>Perception that FDA requires that on-site visits occur every 4-8 weeks</a:t>
            </a:r>
          </a:p>
          <a:p>
            <a:r>
              <a:rPr lang="en-US" dirty="0" smtClean="0"/>
              <a:t>Perception that appropriate monitoring means a 100 % review of 100% of data</a:t>
            </a:r>
          </a:p>
        </p:txBody>
      </p:sp>
      <p:sp>
        <p:nvSpPr>
          <p:cNvPr id="5" name="Slide Number Placeholder 4"/>
          <p:cNvSpPr>
            <a:spLocks noGrp="1"/>
          </p:cNvSpPr>
          <p:nvPr>
            <p:ph type="sldNum" sz="quarter" idx="12"/>
          </p:nvPr>
        </p:nvSpPr>
        <p:spPr/>
        <p:txBody>
          <a:bodyPr/>
          <a:lstStyle/>
          <a:p>
            <a:fld id="{87437027-5FF1-486D-B737-A5A608BA98ED}" type="slidenum">
              <a:rPr lang="en-US" smtClean="0"/>
              <a:pPr/>
              <a:t>5</a:t>
            </a:fld>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Centralized vs. On-Site</a:t>
            </a:r>
            <a:endParaRPr lang="en-US" dirty="0"/>
          </a:p>
        </p:txBody>
      </p:sp>
      <p:sp>
        <p:nvSpPr>
          <p:cNvPr id="3" name="Content Placeholder 2"/>
          <p:cNvSpPr>
            <a:spLocks noGrp="1"/>
          </p:cNvSpPr>
          <p:nvPr>
            <p:ph sz="quarter" idx="1"/>
          </p:nvPr>
        </p:nvSpPr>
        <p:spPr/>
        <p:txBody>
          <a:bodyPr/>
          <a:lstStyle/>
          <a:p>
            <a:r>
              <a:rPr lang="en-US" dirty="0" smtClean="0"/>
              <a:t>Recent retrospective review of on-site monitoring findings from a multi-center international trial suggests that centralized monitoring activities could have identified more than 90% of the findings identified during on-site monitoring</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Centralized vs. On-Site</a:t>
            </a:r>
            <a:endParaRPr lang="en-US" dirty="0"/>
          </a:p>
        </p:txBody>
      </p:sp>
      <p:sp>
        <p:nvSpPr>
          <p:cNvPr id="4" name="Text Placeholder 3"/>
          <p:cNvSpPr>
            <a:spLocks noGrp="1"/>
          </p:cNvSpPr>
          <p:nvPr>
            <p:ph type="body" idx="1"/>
          </p:nvPr>
        </p:nvSpPr>
        <p:spPr/>
        <p:txBody>
          <a:bodyPr>
            <a:normAutofit/>
          </a:bodyPr>
          <a:lstStyle/>
          <a:p>
            <a:r>
              <a:rPr lang="en-US" dirty="0" smtClean="0"/>
              <a:t>Centralized		</a:t>
            </a:r>
            <a:endParaRPr lang="en-US" dirty="0"/>
          </a:p>
        </p:txBody>
      </p:sp>
      <p:sp>
        <p:nvSpPr>
          <p:cNvPr id="5" name="Content Placeholder 4"/>
          <p:cNvSpPr>
            <a:spLocks noGrp="1"/>
          </p:cNvSpPr>
          <p:nvPr>
            <p:ph sz="half" idx="2"/>
          </p:nvPr>
        </p:nvSpPr>
        <p:spPr/>
        <p:txBody>
          <a:bodyPr>
            <a:normAutofit lnSpcReduction="10000"/>
          </a:bodyPr>
          <a:lstStyle/>
          <a:p>
            <a:r>
              <a:rPr lang="en-US" dirty="0" smtClean="0"/>
              <a:t>Efficient</a:t>
            </a:r>
          </a:p>
          <a:p>
            <a:r>
              <a:rPr lang="en-US" dirty="0" smtClean="0"/>
              <a:t>Cost effective</a:t>
            </a:r>
          </a:p>
          <a:p>
            <a:r>
              <a:rPr lang="en-US" dirty="0" smtClean="0"/>
              <a:t>Allows for Targeted and Random selection of data</a:t>
            </a:r>
          </a:p>
          <a:p>
            <a:r>
              <a:rPr lang="en-US" dirty="0" smtClean="0"/>
              <a:t>Automated data integrity queries</a:t>
            </a:r>
          </a:p>
          <a:p>
            <a:r>
              <a:rPr lang="en-US" dirty="0" smtClean="0"/>
              <a:t>Ability to see and compare trends both within sites and across sites</a:t>
            </a:r>
          </a:p>
          <a:p>
            <a:endParaRPr lang="en-US" dirty="0" smtClean="0"/>
          </a:p>
        </p:txBody>
      </p:sp>
      <p:sp>
        <p:nvSpPr>
          <p:cNvPr id="6" name="Text Placeholder 5"/>
          <p:cNvSpPr>
            <a:spLocks noGrp="1"/>
          </p:cNvSpPr>
          <p:nvPr>
            <p:ph type="body" sz="quarter" idx="3"/>
          </p:nvPr>
        </p:nvSpPr>
        <p:spPr/>
        <p:txBody>
          <a:bodyPr/>
          <a:lstStyle/>
          <a:p>
            <a:r>
              <a:rPr lang="en-US" dirty="0" smtClean="0"/>
              <a:t>On-site</a:t>
            </a:r>
            <a:endParaRPr lang="en-US" dirty="0"/>
          </a:p>
        </p:txBody>
      </p:sp>
      <p:sp>
        <p:nvSpPr>
          <p:cNvPr id="7" name="Content Placeholder 6"/>
          <p:cNvSpPr>
            <a:spLocks noGrp="1"/>
          </p:cNvSpPr>
          <p:nvPr>
            <p:ph sz="quarter" idx="4"/>
          </p:nvPr>
        </p:nvSpPr>
        <p:spPr/>
        <p:txBody>
          <a:bodyPr>
            <a:normAutofit/>
          </a:bodyPr>
          <a:lstStyle/>
          <a:p>
            <a:r>
              <a:rPr lang="en-US" dirty="0" smtClean="0"/>
              <a:t>A window into processes</a:t>
            </a:r>
          </a:p>
          <a:p>
            <a:r>
              <a:rPr lang="en-US" dirty="0" smtClean="0"/>
              <a:t>Verification of PI oversight, level of staffing and site logistics</a:t>
            </a:r>
          </a:p>
          <a:p>
            <a:r>
              <a:rPr lang="en-US" dirty="0" smtClean="0"/>
              <a:t>Reassurance that someone is “personally” watching the site </a:t>
            </a:r>
          </a:p>
          <a:p>
            <a:r>
              <a:rPr lang="en-US" dirty="0" smtClean="0"/>
              <a:t>Staff compliance with site SOPs </a:t>
            </a:r>
          </a:p>
          <a:p>
            <a:endParaRPr lang="en-US" dirty="0" smtClean="0"/>
          </a:p>
        </p:txBody>
      </p:sp>
      <p:sp>
        <p:nvSpPr>
          <p:cNvPr id="9" name="Slide Number Placeholder 8"/>
          <p:cNvSpPr>
            <a:spLocks noGrp="1"/>
          </p:cNvSpPr>
          <p:nvPr>
            <p:ph type="sldNum" sz="quarter" idx="12"/>
          </p:nvPr>
        </p:nvSpPr>
        <p:spPr/>
        <p:txBody>
          <a:bodyPr/>
          <a:lstStyle/>
          <a:p>
            <a:fld id="{87437027-5FF1-486D-B737-A5A608BA98ED}"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Centralized AND On-site	</a:t>
            </a:r>
            <a:endParaRPr lang="en-US" dirty="0"/>
          </a:p>
        </p:txBody>
      </p:sp>
      <p:sp>
        <p:nvSpPr>
          <p:cNvPr id="8" name="Content Placeholder 7"/>
          <p:cNvSpPr>
            <a:spLocks noGrp="1"/>
          </p:cNvSpPr>
          <p:nvPr>
            <p:ph idx="1"/>
          </p:nvPr>
        </p:nvSpPr>
        <p:spPr>
          <a:xfrm>
            <a:off x="457200" y="1600200"/>
            <a:ext cx="8534400" cy="4525963"/>
          </a:xfrm>
        </p:spPr>
        <p:txBody>
          <a:bodyPr/>
          <a:lstStyle/>
          <a:p>
            <a:r>
              <a:rPr lang="en-US" dirty="0" smtClean="0"/>
              <a:t>Take advantage of the option to do both</a:t>
            </a:r>
          </a:p>
          <a:p>
            <a:r>
              <a:rPr lang="en-US" dirty="0" smtClean="0"/>
              <a:t>Identify those things that have to be done on-site (e.g., ICF reviews, IP accountability)</a:t>
            </a:r>
          </a:p>
          <a:p>
            <a:r>
              <a:rPr lang="en-US" dirty="0" smtClean="0"/>
              <a:t>Identify other things that can be done remotely (e.g., lengthy and repetitive assessments, internal audit trail checks)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406900"/>
            <a:ext cx="7772400" cy="1384300"/>
          </a:xfrm>
        </p:spPr>
        <p:txBody>
          <a:bodyPr>
            <a:normAutofit/>
          </a:bodyPr>
          <a:lstStyle/>
          <a:p>
            <a:r>
              <a:rPr lang="en-US" sz="2800" dirty="0" smtClean="0"/>
              <a:t>Leveraging The Role of the monitor within the CTN</a:t>
            </a:r>
            <a:endParaRPr lang="en-US" sz="2800" dirty="0"/>
          </a:p>
        </p:txBody>
      </p:sp>
      <p:sp>
        <p:nvSpPr>
          <p:cNvPr id="3" name="Text Placeholder 2"/>
          <p:cNvSpPr>
            <a:spLocks noGrp="1"/>
          </p:cNvSpPr>
          <p:nvPr>
            <p:ph type="body" idx="1"/>
          </p:nvPr>
        </p:nvSpPr>
        <p:spPr/>
        <p:txBody>
          <a:bodyPr/>
          <a:lstStyle/>
          <a:p>
            <a:r>
              <a:rPr lang="en-US" dirty="0" smtClean="0"/>
              <a:t>  </a:t>
            </a:r>
            <a:endParaRPr lang="en-US" dirty="0"/>
          </a:p>
        </p:txBody>
      </p:sp>
      <p:pic>
        <p:nvPicPr>
          <p:cNvPr id="1026" name="Picture 2" descr="C:\Users\ealonso\Desktop\clipart\MP900409031.JPG"/>
          <p:cNvPicPr>
            <a:picLocks noChangeAspect="1" noChangeArrowheads="1"/>
          </p:cNvPicPr>
          <p:nvPr/>
        </p:nvPicPr>
        <p:blipFill>
          <a:blip r:embed="rId3" cstate="print"/>
          <a:srcRect/>
          <a:stretch>
            <a:fillRect/>
          </a:stretch>
        </p:blipFill>
        <p:spPr bwMode="auto">
          <a:xfrm>
            <a:off x="4267200" y="533400"/>
            <a:ext cx="3810000" cy="3810000"/>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CTN Model	</a:t>
            </a:r>
            <a:endParaRPr lang="en-US" dirty="0"/>
          </a:p>
        </p:txBody>
      </p:sp>
      <p:sp>
        <p:nvSpPr>
          <p:cNvPr id="3" name="Content Placeholder 2"/>
          <p:cNvSpPr>
            <a:spLocks noGrp="1"/>
          </p:cNvSpPr>
          <p:nvPr>
            <p:ph idx="1"/>
          </p:nvPr>
        </p:nvSpPr>
        <p:spPr/>
        <p:txBody>
          <a:bodyPr/>
          <a:lstStyle/>
          <a:p>
            <a:r>
              <a:rPr lang="en-US" dirty="0" smtClean="0"/>
              <a:t>Comprised of four distinct entities that ‘monitor’ trial integrity and site performance</a:t>
            </a:r>
          </a:p>
          <a:p>
            <a:pPr lvl="1"/>
            <a:endParaRPr lang="en-US" dirty="0" smtClean="0"/>
          </a:p>
          <a:p>
            <a:pPr lvl="1"/>
            <a:r>
              <a:rPr lang="en-US" dirty="0" smtClean="0">
                <a:solidFill>
                  <a:srgbClr val="00B050"/>
                </a:solidFill>
              </a:rPr>
              <a:t>CCC (Sponsor Monitors)</a:t>
            </a:r>
          </a:p>
          <a:p>
            <a:pPr lvl="1"/>
            <a:r>
              <a:rPr lang="en-US" dirty="0" smtClean="0">
                <a:solidFill>
                  <a:srgbClr val="00B050"/>
                </a:solidFill>
              </a:rPr>
              <a:t>Node (Local Monitors)</a:t>
            </a:r>
          </a:p>
          <a:p>
            <a:pPr lvl="1"/>
            <a:r>
              <a:rPr lang="en-US" dirty="0" smtClean="0"/>
              <a:t>DSC</a:t>
            </a:r>
          </a:p>
          <a:p>
            <a:pPr lvl="1"/>
            <a:r>
              <a:rPr lang="en-US" dirty="0" smtClean="0"/>
              <a:t>Site</a:t>
            </a:r>
          </a:p>
        </p:txBody>
      </p:sp>
      <p:sp>
        <p:nvSpPr>
          <p:cNvPr id="5" name="Slide Number Placeholder 4"/>
          <p:cNvSpPr>
            <a:spLocks noGrp="1"/>
          </p:cNvSpPr>
          <p:nvPr>
            <p:ph type="sldNum" sz="quarter" idx="12"/>
          </p:nvPr>
        </p:nvSpPr>
        <p:spPr/>
        <p:txBody>
          <a:bodyPr/>
          <a:lstStyle/>
          <a:p>
            <a:fld id="{87437027-5FF1-486D-B737-A5A608BA98ED}"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Managing Risk Through Monitoring</a:t>
            </a:r>
            <a:endParaRPr lang="en-US" dirty="0"/>
          </a:p>
        </p:txBody>
      </p:sp>
      <p:sp>
        <p:nvSpPr>
          <p:cNvPr id="4" name="Text Placeholder 3"/>
          <p:cNvSpPr>
            <a:spLocks noGrp="1"/>
          </p:cNvSpPr>
          <p:nvPr>
            <p:ph type="body" idx="1"/>
          </p:nvPr>
        </p:nvSpPr>
        <p:spPr/>
        <p:txBody>
          <a:bodyPr>
            <a:normAutofit/>
          </a:bodyPr>
          <a:lstStyle/>
          <a:p>
            <a:r>
              <a:rPr lang="en-US" dirty="0" smtClean="0"/>
              <a:t>Sponsor (CCC) Monitors</a:t>
            </a:r>
            <a:endParaRPr lang="en-US" dirty="0"/>
          </a:p>
        </p:txBody>
      </p:sp>
      <p:sp>
        <p:nvSpPr>
          <p:cNvPr id="5" name="Content Placeholder 4"/>
          <p:cNvSpPr>
            <a:spLocks noGrp="1"/>
          </p:cNvSpPr>
          <p:nvPr>
            <p:ph sz="half" idx="2"/>
          </p:nvPr>
        </p:nvSpPr>
        <p:spPr/>
        <p:txBody>
          <a:bodyPr>
            <a:normAutofit lnSpcReduction="10000"/>
          </a:bodyPr>
          <a:lstStyle/>
          <a:p>
            <a:r>
              <a:rPr lang="en-US" dirty="0" smtClean="0"/>
              <a:t>On-site visits to all sites</a:t>
            </a:r>
          </a:p>
          <a:p>
            <a:r>
              <a:rPr lang="en-US" dirty="0" smtClean="0"/>
              <a:t>Overview of protocol implementation</a:t>
            </a:r>
          </a:p>
          <a:p>
            <a:pPr>
              <a:buNone/>
            </a:pPr>
            <a:r>
              <a:rPr lang="en-US" dirty="0" smtClean="0"/>
              <a:t>	practices across sites</a:t>
            </a:r>
          </a:p>
          <a:p>
            <a:r>
              <a:rPr lang="en-US" dirty="0" smtClean="0"/>
              <a:t>Experience with CTN trials</a:t>
            </a:r>
          </a:p>
          <a:p>
            <a:r>
              <a:rPr lang="en-US" dirty="0" smtClean="0"/>
              <a:t>Can implement cross protocol risk-based and adaptive monitoring and centralized reviews</a:t>
            </a:r>
          </a:p>
          <a:p>
            <a:endParaRPr lang="en-US" dirty="0" smtClean="0"/>
          </a:p>
          <a:p>
            <a:pPr>
              <a:buNone/>
            </a:pPr>
            <a:endParaRPr lang="en-US" dirty="0" smtClean="0"/>
          </a:p>
        </p:txBody>
      </p:sp>
      <p:sp>
        <p:nvSpPr>
          <p:cNvPr id="6" name="Text Placeholder 5"/>
          <p:cNvSpPr>
            <a:spLocks noGrp="1"/>
          </p:cNvSpPr>
          <p:nvPr>
            <p:ph type="body" sz="quarter" idx="3"/>
          </p:nvPr>
        </p:nvSpPr>
        <p:spPr/>
        <p:txBody>
          <a:bodyPr/>
          <a:lstStyle/>
          <a:p>
            <a:r>
              <a:rPr lang="en-US" dirty="0" smtClean="0"/>
              <a:t>Local (Node) Monitors</a:t>
            </a:r>
            <a:endParaRPr lang="en-US" dirty="0"/>
          </a:p>
        </p:txBody>
      </p:sp>
      <p:sp>
        <p:nvSpPr>
          <p:cNvPr id="7" name="Content Placeholder 6"/>
          <p:cNvSpPr>
            <a:spLocks noGrp="1"/>
          </p:cNvSpPr>
          <p:nvPr>
            <p:ph sz="quarter" idx="4"/>
          </p:nvPr>
        </p:nvSpPr>
        <p:spPr/>
        <p:txBody>
          <a:bodyPr/>
          <a:lstStyle/>
          <a:p>
            <a:r>
              <a:rPr lang="en-US" dirty="0" smtClean="0"/>
              <a:t>Extensive experience with CTN trials</a:t>
            </a:r>
          </a:p>
          <a:p>
            <a:r>
              <a:rPr lang="en-US" dirty="0" smtClean="0"/>
              <a:t>Knowledgeable about local site practices (</a:t>
            </a:r>
            <a:r>
              <a:rPr lang="en-US" dirty="0" err="1" smtClean="0"/>
              <a:t>e.g.,SOPs</a:t>
            </a:r>
            <a:r>
              <a:rPr lang="en-US" dirty="0" smtClean="0"/>
              <a:t>, state laws, IRB)</a:t>
            </a:r>
          </a:p>
          <a:p>
            <a:r>
              <a:rPr lang="en-US" dirty="0" smtClean="0"/>
              <a:t>Established relationship with and proximity to sites</a:t>
            </a:r>
          </a:p>
          <a:p>
            <a:endParaRPr lang="en-US" dirty="0"/>
          </a:p>
        </p:txBody>
      </p:sp>
      <p:sp>
        <p:nvSpPr>
          <p:cNvPr id="9" name="Slide Number Placeholder 8"/>
          <p:cNvSpPr>
            <a:spLocks noGrp="1"/>
          </p:cNvSpPr>
          <p:nvPr>
            <p:ph type="sldNum" sz="quarter" idx="12"/>
          </p:nvPr>
        </p:nvSpPr>
        <p:spPr/>
        <p:txBody>
          <a:bodyPr/>
          <a:lstStyle/>
          <a:p>
            <a:fld id="{87437027-5FF1-486D-B737-A5A608BA98ED}"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Completing the picture</a:t>
            </a:r>
            <a:endParaRPr lang="en-US" dirty="0"/>
          </a:p>
        </p:txBody>
      </p:sp>
      <p:sp>
        <p:nvSpPr>
          <p:cNvPr id="8" name="Text Placeholder 7"/>
          <p:cNvSpPr>
            <a:spLocks noGrp="1"/>
          </p:cNvSpPr>
          <p:nvPr>
            <p:ph type="body" idx="1"/>
          </p:nvPr>
        </p:nvSpPr>
        <p:spPr/>
        <p:txBody>
          <a:bodyPr/>
          <a:lstStyle/>
          <a:p>
            <a:r>
              <a:rPr lang="en-US" dirty="0" smtClean="0"/>
              <a:t>Site management and a view into process</a:t>
            </a:r>
            <a:endParaRPr lang="en-US" dirty="0"/>
          </a:p>
        </p:txBody>
      </p:sp>
      <p:pic>
        <p:nvPicPr>
          <p:cNvPr id="9" name="Picture 2" descr="C:\Users\ealonso\Desktop\clipart\MP900442177.JPG"/>
          <p:cNvPicPr>
            <a:picLocks noChangeAspect="1" noChangeArrowheads="1"/>
          </p:cNvPicPr>
          <p:nvPr/>
        </p:nvPicPr>
        <p:blipFill>
          <a:blip r:embed="rId2" cstate="print"/>
          <a:srcRect/>
          <a:stretch>
            <a:fillRect/>
          </a:stretch>
        </p:blipFill>
        <p:spPr bwMode="auto">
          <a:xfrm>
            <a:off x="4343400" y="838201"/>
            <a:ext cx="3430751" cy="3048000"/>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Local Monitor/Protocol Manager</a:t>
            </a:r>
            <a:endParaRPr lang="en-US" dirty="0"/>
          </a:p>
        </p:txBody>
      </p:sp>
      <p:sp>
        <p:nvSpPr>
          <p:cNvPr id="3" name="Content Placeholder 2"/>
          <p:cNvSpPr>
            <a:spLocks noGrp="1"/>
          </p:cNvSpPr>
          <p:nvPr>
            <p:ph idx="1"/>
          </p:nvPr>
        </p:nvSpPr>
        <p:spPr>
          <a:xfrm>
            <a:off x="457200" y="1600200"/>
            <a:ext cx="8229600" cy="4953000"/>
          </a:xfrm>
        </p:spPr>
        <p:txBody>
          <a:bodyPr>
            <a:normAutofit fontScale="92500"/>
          </a:bodyPr>
          <a:lstStyle/>
          <a:p>
            <a:r>
              <a:rPr lang="en-US" dirty="0" smtClean="0"/>
              <a:t>Works on behalf of Node Study PI &amp; Site PI</a:t>
            </a:r>
          </a:p>
          <a:p>
            <a:r>
              <a:rPr lang="en-US" dirty="0" smtClean="0"/>
              <a:t>Works closely with the study site</a:t>
            </a:r>
            <a:r>
              <a:rPr lang="en-US" dirty="0" smtClean="0">
                <a:sym typeface="Wingdings" pitchFamily="2" charset="2"/>
              </a:rPr>
              <a:t> unique perspective</a:t>
            </a:r>
            <a:endParaRPr lang="en-US" dirty="0" smtClean="0"/>
          </a:p>
          <a:p>
            <a:pPr lvl="1"/>
            <a:r>
              <a:rPr lang="en-US" dirty="0" smtClean="0"/>
              <a:t>Often serves as liaison between Node/University and study site team</a:t>
            </a:r>
          </a:p>
          <a:p>
            <a:pPr lvl="1"/>
            <a:r>
              <a:rPr lang="en-US" dirty="0" smtClean="0"/>
              <a:t>More frequent visits/contacts than CCC/EMMES</a:t>
            </a:r>
          </a:p>
          <a:p>
            <a:pPr lvl="2"/>
            <a:r>
              <a:rPr lang="en-US" dirty="0" smtClean="0"/>
              <a:t>Some visits may be remote</a:t>
            </a:r>
          </a:p>
          <a:p>
            <a:pPr lvl="1"/>
            <a:r>
              <a:rPr lang="en-US" dirty="0" smtClean="0"/>
              <a:t>May be responsible for regulatory submissions (correspondence with Local IRB)</a:t>
            </a:r>
          </a:p>
          <a:p>
            <a:pPr lvl="1"/>
            <a:r>
              <a:rPr lang="en-US" dirty="0" smtClean="0"/>
              <a:t>Familiarity with local personnel and procedures </a:t>
            </a:r>
          </a:p>
        </p:txBody>
      </p:sp>
      <p:sp>
        <p:nvSpPr>
          <p:cNvPr id="5" name="Slide Number Placeholder 4"/>
          <p:cNvSpPr>
            <a:spLocks noGrp="1"/>
          </p:cNvSpPr>
          <p:nvPr>
            <p:ph type="sldNum" sz="quarter" idx="12"/>
          </p:nvPr>
        </p:nvSpPr>
        <p:spPr/>
        <p:txBody>
          <a:bodyPr/>
          <a:lstStyle/>
          <a:p>
            <a:fld id="{87437027-5FF1-486D-B737-A5A608BA98ED}"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Local Monitor/ Protocol Manager</a:t>
            </a:r>
            <a:endParaRPr lang="es-MX" dirty="0"/>
          </a:p>
        </p:txBody>
      </p:sp>
      <p:sp>
        <p:nvSpPr>
          <p:cNvPr id="3" name="Content Placeholder 2"/>
          <p:cNvSpPr>
            <a:spLocks noGrp="1"/>
          </p:cNvSpPr>
          <p:nvPr>
            <p:ph idx="1"/>
          </p:nvPr>
        </p:nvSpPr>
        <p:spPr/>
        <p:txBody>
          <a:bodyPr>
            <a:normAutofit/>
          </a:bodyPr>
          <a:lstStyle/>
          <a:p>
            <a:pPr algn="ctr">
              <a:buNone/>
            </a:pPr>
            <a:endParaRPr lang="en-US" dirty="0" smtClean="0"/>
          </a:p>
          <a:p>
            <a:pPr algn="ctr">
              <a:buNone/>
            </a:pPr>
            <a:r>
              <a:rPr lang="en-US" dirty="0" smtClean="0"/>
              <a:t>Can help to fill in the gaps with close monitoring/support focused on local processes and procedures</a:t>
            </a:r>
          </a:p>
          <a:p>
            <a:pPr lvl="1"/>
            <a:endParaRPr lang="en-US" dirty="0" smtClean="0"/>
          </a:p>
          <a:p>
            <a:pPr lvl="1"/>
            <a:endParaRPr lang="en-US" dirty="0"/>
          </a:p>
        </p:txBody>
      </p:sp>
      <p:pic>
        <p:nvPicPr>
          <p:cNvPr id="2051" name="Picture 3" descr="C:\Users\ealonso\Desktop\clipart\MC900431645.PNG"/>
          <p:cNvPicPr>
            <a:picLocks noChangeAspect="1" noChangeArrowheads="1"/>
          </p:cNvPicPr>
          <p:nvPr/>
        </p:nvPicPr>
        <p:blipFill>
          <a:blip r:embed="rId3" cstate="print"/>
          <a:srcRect/>
          <a:stretch>
            <a:fillRect/>
          </a:stretch>
        </p:blipFill>
        <p:spPr bwMode="auto">
          <a:xfrm>
            <a:off x="1524000" y="3810000"/>
            <a:ext cx="2628900" cy="2628900"/>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Local Monitor/ Protocol Manager: Areas of site support</a:t>
            </a:r>
            <a:endParaRPr lang="es-MX"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Training &amp; re-training of staff</a:t>
            </a:r>
          </a:p>
          <a:p>
            <a:pPr lvl="1"/>
            <a:r>
              <a:rPr lang="en-US" dirty="0" smtClean="0"/>
              <a:t>Addressing staff turnover</a:t>
            </a:r>
          </a:p>
          <a:p>
            <a:pPr lvl="1"/>
            <a:r>
              <a:rPr lang="en-US" dirty="0" smtClean="0"/>
              <a:t>Training site team in protocol &amp; MOP changes</a:t>
            </a:r>
          </a:p>
          <a:p>
            <a:pPr lvl="1"/>
            <a:r>
              <a:rPr lang="en-US" dirty="0" smtClean="0"/>
              <a:t>Documentation of staff responsibilities, qualifications &amp; training</a:t>
            </a:r>
          </a:p>
          <a:p>
            <a:r>
              <a:rPr lang="en-US" dirty="0" smtClean="0"/>
              <a:t>Local SOPs</a:t>
            </a:r>
          </a:p>
          <a:p>
            <a:pPr lvl="1"/>
            <a:r>
              <a:rPr lang="en-US" dirty="0" smtClean="0"/>
              <a:t>SOP development &amp; revisions</a:t>
            </a:r>
          </a:p>
          <a:p>
            <a:pPr lvl="1"/>
            <a:r>
              <a:rPr lang="en-US" dirty="0" smtClean="0"/>
              <a:t>Streamlining procedures for greater efficiency </a:t>
            </a:r>
          </a:p>
          <a:p>
            <a:pPr lvl="1"/>
            <a:r>
              <a:rPr lang="en-US" dirty="0" smtClean="0"/>
              <a:t>Allocation of site personnel/resources</a:t>
            </a:r>
          </a:p>
          <a:p>
            <a:endParaRPr lang="es-MX"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FDA Guidance Document</a:t>
            </a:r>
            <a:endParaRPr lang="en-US" dirty="0"/>
          </a:p>
        </p:txBody>
      </p:sp>
      <p:sp>
        <p:nvSpPr>
          <p:cNvPr id="3" name="Content Placeholder 2"/>
          <p:cNvSpPr>
            <a:spLocks noGrp="1"/>
          </p:cNvSpPr>
          <p:nvPr>
            <p:ph idx="1"/>
          </p:nvPr>
        </p:nvSpPr>
        <p:spPr/>
        <p:txBody>
          <a:bodyPr>
            <a:normAutofit/>
          </a:bodyPr>
          <a:lstStyle/>
          <a:p>
            <a:r>
              <a:rPr lang="en-US" dirty="0" smtClean="0"/>
              <a:t>Suggests that varied approaches to monitoring that include risk assessment and strategic planning are more likely to ensure subject protection and overall study quality than </a:t>
            </a:r>
            <a:r>
              <a:rPr lang="en-US" i="1" dirty="0" smtClean="0"/>
              <a:t>routine</a:t>
            </a:r>
            <a:r>
              <a:rPr lang="en-US" dirty="0" smtClean="0"/>
              <a:t> on-site visits to all clinical sites and </a:t>
            </a:r>
            <a:r>
              <a:rPr lang="en-US" i="1" dirty="0" smtClean="0"/>
              <a:t>100% data verification</a:t>
            </a:r>
          </a:p>
          <a:p>
            <a:endParaRPr lang="en-US" dirty="0" smtClean="0"/>
          </a:p>
          <a:p>
            <a:pPr lvl="1">
              <a:buNone/>
            </a:pP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Local Monitor/ Protocol Manager: Areas of site support</a:t>
            </a:r>
            <a:endParaRPr lang="es-MX"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Protocol deviations</a:t>
            </a:r>
          </a:p>
          <a:p>
            <a:pPr lvl="1"/>
            <a:r>
              <a:rPr lang="en-US" dirty="0" smtClean="0"/>
              <a:t>Ensuring proper documentation and reporting</a:t>
            </a:r>
          </a:p>
          <a:p>
            <a:pPr lvl="1"/>
            <a:r>
              <a:rPr lang="en-US" dirty="0" smtClean="0"/>
              <a:t>Corrective and preventive action plans (CAPAs)</a:t>
            </a:r>
          </a:p>
          <a:p>
            <a:pPr lvl="1"/>
            <a:r>
              <a:rPr lang="en-US" dirty="0" smtClean="0"/>
              <a:t>Identification of trends</a:t>
            </a:r>
          </a:p>
          <a:p>
            <a:r>
              <a:rPr lang="en-US" dirty="0" smtClean="0"/>
              <a:t>Safety events </a:t>
            </a:r>
          </a:p>
          <a:p>
            <a:pPr lvl="1"/>
            <a:r>
              <a:rPr lang="en-US" dirty="0" smtClean="0"/>
              <a:t>Identification, tracking, documentation, and follow-up</a:t>
            </a:r>
          </a:p>
          <a:p>
            <a:endParaRPr lang="es-MX"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Local Monitor/ Protocol Manager: Areas of site support</a:t>
            </a:r>
            <a:endParaRPr lang="es-MX" dirty="0"/>
          </a:p>
        </p:txBody>
      </p:sp>
      <p:sp>
        <p:nvSpPr>
          <p:cNvPr id="3" name="Content Placeholder 2"/>
          <p:cNvSpPr>
            <a:spLocks noGrp="1"/>
          </p:cNvSpPr>
          <p:nvPr>
            <p:ph idx="1"/>
          </p:nvPr>
        </p:nvSpPr>
        <p:spPr>
          <a:xfrm>
            <a:off x="457200" y="1600200"/>
            <a:ext cx="8229600" cy="5105400"/>
          </a:xfrm>
        </p:spPr>
        <p:txBody>
          <a:bodyPr>
            <a:normAutofit fontScale="77500" lnSpcReduction="20000"/>
          </a:bodyPr>
          <a:lstStyle/>
          <a:p>
            <a:r>
              <a:rPr lang="en-US" dirty="0" smtClean="0"/>
              <a:t>Regulatory compliance</a:t>
            </a:r>
          </a:p>
          <a:p>
            <a:pPr lvl="1"/>
            <a:r>
              <a:rPr lang="en-US" dirty="0" smtClean="0"/>
              <a:t>Prompt review of Reg. Binder updates</a:t>
            </a:r>
          </a:p>
          <a:p>
            <a:pPr lvl="1"/>
            <a:r>
              <a:rPr lang="en-US" dirty="0" smtClean="0"/>
              <a:t>Ensuring protocol departures &amp; safety events are reported to Local IRB, as appropriate</a:t>
            </a:r>
          </a:p>
          <a:p>
            <a:pPr lvl="1"/>
            <a:r>
              <a:rPr lang="en-US" dirty="0" smtClean="0"/>
              <a:t>Support in preparing IRB submissions: initial, amendments, and continuation reports  </a:t>
            </a:r>
          </a:p>
          <a:p>
            <a:endParaRPr lang="en-US" dirty="0" smtClean="0"/>
          </a:p>
          <a:p>
            <a:r>
              <a:rPr lang="en-US" dirty="0" smtClean="0"/>
              <a:t>Data review </a:t>
            </a:r>
          </a:p>
          <a:p>
            <a:pPr lvl="1"/>
            <a:r>
              <a:rPr lang="en-US" dirty="0" smtClean="0"/>
              <a:t>Review data reports to ensure prompt resolution of queries or missing data</a:t>
            </a:r>
          </a:p>
          <a:p>
            <a:pPr lvl="1"/>
            <a:r>
              <a:rPr lang="en-US" dirty="0" smtClean="0"/>
              <a:t>Greater focus on forms/processes not reviewed by CCC/EMMES</a:t>
            </a:r>
          </a:p>
          <a:p>
            <a:pPr lvl="1"/>
            <a:r>
              <a:rPr lang="en-US" dirty="0" smtClean="0"/>
              <a:t>Review of Checklist/Progress Notes &amp; Contact Logs</a:t>
            </a:r>
          </a:p>
          <a:p>
            <a:pPr lvl="1"/>
            <a:r>
              <a:rPr lang="en-US" dirty="0" smtClean="0"/>
              <a:t>Intervention documentation</a:t>
            </a:r>
          </a:p>
          <a:p>
            <a:pPr lvl="1"/>
            <a:r>
              <a:rPr lang="en-US" dirty="0" smtClean="0"/>
              <a:t>Service utilization data</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61</a:t>
            </a:fld>
            <a:endParaRPr lang="en-US"/>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Internal Quality assurance</a:t>
            </a:r>
            <a:endParaRPr lang="en-US" dirty="0"/>
          </a:p>
        </p:txBody>
      </p:sp>
      <p:sp>
        <p:nvSpPr>
          <p:cNvPr id="3" name="Text Placeholder 2"/>
          <p:cNvSpPr>
            <a:spLocks noGrp="1"/>
          </p:cNvSpPr>
          <p:nvPr>
            <p:ph type="body" idx="1"/>
          </p:nvPr>
        </p:nvSpPr>
        <p:spPr/>
        <p:txBody>
          <a:bodyPr/>
          <a:lstStyle/>
          <a:p>
            <a:r>
              <a:rPr lang="en-US" dirty="0" smtClean="0"/>
              <a:t> Where it all begins</a:t>
            </a:r>
            <a:endParaRPr lang="en-US" dirty="0"/>
          </a:p>
        </p:txBody>
      </p:sp>
      <p:pic>
        <p:nvPicPr>
          <p:cNvPr id="3075" name="Picture 3" descr="C:\Users\ealonso\Desktop\clipart\MC900439824.PNG"/>
          <p:cNvPicPr>
            <a:picLocks noChangeAspect="1" noChangeArrowheads="1"/>
          </p:cNvPicPr>
          <p:nvPr/>
        </p:nvPicPr>
        <p:blipFill>
          <a:blip r:embed="rId3" cstate="print"/>
          <a:srcRect/>
          <a:stretch>
            <a:fillRect/>
          </a:stretch>
        </p:blipFill>
        <p:spPr bwMode="auto">
          <a:xfrm>
            <a:off x="4953000" y="914400"/>
            <a:ext cx="3657600" cy="3657600"/>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62</a:t>
            </a:fld>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Quality Assurance</a:t>
            </a:r>
            <a:endParaRPr lang="en-US" dirty="0"/>
          </a:p>
        </p:txBody>
      </p:sp>
      <p:sp>
        <p:nvSpPr>
          <p:cNvPr id="3" name="Content Placeholder 2"/>
          <p:cNvSpPr>
            <a:spLocks noGrp="1"/>
          </p:cNvSpPr>
          <p:nvPr>
            <p:ph idx="1"/>
          </p:nvPr>
        </p:nvSpPr>
        <p:spPr/>
        <p:txBody>
          <a:bodyPr/>
          <a:lstStyle/>
          <a:p>
            <a:pPr algn="ctr">
              <a:buNone/>
            </a:pPr>
            <a:r>
              <a:rPr lang="en-US" dirty="0" smtClean="0"/>
              <a:t>Quality Assurance begins with internal monitoring and the expectation of a high standard of data quality and regulatory and GCP compliance.</a:t>
            </a:r>
          </a:p>
          <a:p>
            <a:pPr algn="ctr">
              <a:buNone/>
            </a:pPr>
            <a:endParaRPr lang="en-US" dirty="0" smtClean="0"/>
          </a:p>
          <a:p>
            <a:pPr marL="912813">
              <a:buNone/>
            </a:pPr>
            <a:r>
              <a:rPr lang="en-US" dirty="0" smtClean="0"/>
              <a:t>A ‘culture’ of Quality is the</a:t>
            </a:r>
          </a:p>
          <a:p>
            <a:pPr marL="912813">
              <a:buNone/>
            </a:pPr>
            <a:r>
              <a:rPr lang="en-US" dirty="0" smtClean="0"/>
              <a:t>foundation of a successful </a:t>
            </a:r>
          </a:p>
          <a:p>
            <a:pPr marL="912813">
              <a:buNone/>
            </a:pPr>
            <a:r>
              <a:rPr lang="en-US" dirty="0" smtClean="0"/>
              <a:t>site.</a:t>
            </a:r>
          </a:p>
        </p:txBody>
      </p:sp>
      <p:pic>
        <p:nvPicPr>
          <p:cNvPr id="4098" name="Picture 2" descr="C:\Users\ealonso\Desktop\clipart\MP900401037.JPG"/>
          <p:cNvPicPr>
            <a:picLocks noChangeAspect="1" noChangeArrowheads="1"/>
          </p:cNvPicPr>
          <p:nvPr/>
        </p:nvPicPr>
        <p:blipFill>
          <a:blip r:embed="rId3" cstate="print">
            <a:lum/>
          </a:blip>
          <a:srcRect/>
          <a:stretch>
            <a:fillRect/>
          </a:stretch>
        </p:blipFill>
        <p:spPr bwMode="auto">
          <a:xfrm>
            <a:off x="6324600" y="3733800"/>
            <a:ext cx="2362200" cy="2953471"/>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Internal Quality Assurance: Strategies</a:t>
            </a:r>
            <a:endParaRPr lang="en-US" dirty="0"/>
          </a:p>
        </p:txBody>
      </p:sp>
      <p:sp>
        <p:nvSpPr>
          <p:cNvPr id="3" name="Content Placeholder 2"/>
          <p:cNvSpPr>
            <a:spLocks noGrp="1"/>
          </p:cNvSpPr>
          <p:nvPr>
            <p:ph idx="1"/>
          </p:nvPr>
        </p:nvSpPr>
        <p:spPr/>
        <p:txBody>
          <a:bodyPr>
            <a:normAutofit lnSpcReduction="10000"/>
          </a:bodyPr>
          <a:lstStyle/>
          <a:p>
            <a:r>
              <a:rPr lang="en-US" dirty="0" smtClean="0"/>
              <a:t>Informed Consent Documentation</a:t>
            </a:r>
          </a:p>
          <a:p>
            <a:pPr lvl="1"/>
            <a:r>
              <a:rPr lang="en-US" dirty="0" smtClean="0"/>
              <a:t>Real-time review of completed Informed Consent documents for completeness and accuracy</a:t>
            </a:r>
          </a:p>
          <a:p>
            <a:pPr lvl="2"/>
            <a:r>
              <a:rPr lang="en-US" dirty="0" smtClean="0"/>
              <a:t>Allows for prompt corrections by staff and/or participant</a:t>
            </a:r>
          </a:p>
          <a:p>
            <a:pPr lvl="1"/>
            <a:r>
              <a:rPr lang="en-US" dirty="0" smtClean="0"/>
              <a:t>Q: “Are all printed names, signatures, dates, and in/out responses present and correct?” </a:t>
            </a:r>
          </a:p>
          <a:p>
            <a:pPr lvl="1"/>
            <a:r>
              <a:rPr lang="en-US" dirty="0" smtClean="0"/>
              <a:t>Can be cross-checked by another staff member (if available)</a:t>
            </a:r>
          </a:p>
        </p:txBody>
      </p:sp>
      <p:sp>
        <p:nvSpPr>
          <p:cNvPr id="5" name="Slide Number Placeholder 4"/>
          <p:cNvSpPr>
            <a:spLocks noGrp="1"/>
          </p:cNvSpPr>
          <p:nvPr>
            <p:ph type="sldNum" sz="quarter" idx="12"/>
          </p:nvPr>
        </p:nvSpPr>
        <p:spPr/>
        <p:txBody>
          <a:bodyPr/>
          <a:lstStyle/>
          <a:p>
            <a:fld id="{87437027-5FF1-486D-B737-A5A608BA98ED}"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Internal Quality Assurance: Strategies</a:t>
            </a:r>
            <a:endParaRPr lang="en-US" dirty="0"/>
          </a:p>
        </p:txBody>
      </p:sp>
      <p:sp>
        <p:nvSpPr>
          <p:cNvPr id="3" name="Content Placeholder 2"/>
          <p:cNvSpPr>
            <a:spLocks noGrp="1"/>
          </p:cNvSpPr>
          <p:nvPr>
            <p:ph idx="1"/>
          </p:nvPr>
        </p:nvSpPr>
        <p:spPr/>
        <p:txBody>
          <a:bodyPr>
            <a:normAutofit/>
          </a:bodyPr>
          <a:lstStyle/>
          <a:p>
            <a:r>
              <a:rPr lang="en-US" dirty="0" smtClean="0"/>
              <a:t>Accuracy of data entry/abstractions</a:t>
            </a:r>
          </a:p>
          <a:p>
            <a:pPr lvl="1"/>
            <a:r>
              <a:rPr lang="en-US" dirty="0" smtClean="0"/>
              <a:t>Cross-check or double-check</a:t>
            </a:r>
          </a:p>
          <a:p>
            <a:r>
              <a:rPr lang="en-US" dirty="0" smtClean="0"/>
              <a:t>Regular review of data reports to ensure prompt resolution of data issues </a:t>
            </a:r>
          </a:p>
          <a:p>
            <a:pPr lvl="1"/>
            <a:r>
              <a:rPr lang="en-US" dirty="0" smtClean="0"/>
              <a:t>Missing Forms, Missing Values, Integrity Data Queries &amp; others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ealonso\Desktop\clipart\MP900398869.JPG"/>
          <p:cNvPicPr>
            <a:picLocks noChangeAspect="1" noChangeArrowheads="1"/>
          </p:cNvPicPr>
          <p:nvPr/>
        </p:nvPicPr>
        <p:blipFill>
          <a:blip r:embed="rId3" cstate="print"/>
          <a:srcRect r="8571"/>
          <a:stretch>
            <a:fillRect/>
          </a:stretch>
        </p:blipFill>
        <p:spPr bwMode="auto">
          <a:xfrm>
            <a:off x="6552205" y="2286000"/>
            <a:ext cx="2591795" cy="2149476"/>
          </a:xfrm>
          <a:prstGeom prst="rect">
            <a:avLst/>
          </a:prstGeom>
          <a:noFill/>
        </p:spPr>
      </p:pic>
      <p:sp>
        <p:nvSpPr>
          <p:cNvPr id="2" name="Title 1"/>
          <p:cNvSpPr>
            <a:spLocks noGrp="1"/>
          </p:cNvSpPr>
          <p:nvPr>
            <p:ph type="title"/>
          </p:nvPr>
        </p:nvSpPr>
        <p:spPr/>
        <p:txBody>
          <a:bodyPr>
            <a:normAutofit fontScale="90000"/>
          </a:bodyPr>
          <a:lstStyle/>
          <a:p>
            <a:r>
              <a:rPr lang="en-US" dirty="0" smtClean="0"/>
              <a:t>Internal Quality Assurance: Strategies</a:t>
            </a:r>
            <a:endParaRPr lang="es-MX" dirty="0"/>
          </a:p>
        </p:txBody>
      </p:sp>
      <p:sp>
        <p:nvSpPr>
          <p:cNvPr id="3" name="Content Placeholder 2"/>
          <p:cNvSpPr>
            <a:spLocks noGrp="1"/>
          </p:cNvSpPr>
          <p:nvPr>
            <p:ph idx="1"/>
          </p:nvPr>
        </p:nvSpPr>
        <p:spPr>
          <a:xfrm>
            <a:off x="457200" y="1600200"/>
            <a:ext cx="7543800" cy="4525963"/>
          </a:xfrm>
        </p:spPr>
        <p:txBody>
          <a:bodyPr>
            <a:normAutofit fontScale="85000" lnSpcReduction="20000"/>
          </a:bodyPr>
          <a:lstStyle/>
          <a:p>
            <a:pPr>
              <a:buNone/>
            </a:pPr>
            <a:r>
              <a:rPr lang="en-US" b="1" dirty="0" smtClean="0"/>
              <a:t>Proactive</a:t>
            </a:r>
            <a:r>
              <a:rPr lang="en-US" dirty="0" smtClean="0"/>
              <a:t> approach to minimizing errors:</a:t>
            </a:r>
          </a:p>
          <a:p>
            <a:pPr>
              <a:buNone/>
            </a:pPr>
            <a:endParaRPr lang="en-US" sz="1200" dirty="0" smtClean="0"/>
          </a:p>
          <a:p>
            <a:r>
              <a:rPr lang="en-US" dirty="0" smtClean="0"/>
              <a:t>Identification of likely or common errors </a:t>
            </a:r>
          </a:p>
          <a:p>
            <a:r>
              <a:rPr lang="en-US" dirty="0" smtClean="0"/>
              <a:t>Implementation of targeted strategies to increase accuracy</a:t>
            </a:r>
          </a:p>
          <a:p>
            <a:pPr lvl="1"/>
            <a:endParaRPr lang="en-US" dirty="0" smtClean="0"/>
          </a:p>
          <a:p>
            <a:pPr lvl="1">
              <a:buNone/>
            </a:pPr>
            <a:r>
              <a:rPr lang="en-US" dirty="0" smtClean="0"/>
              <a:t>Examples: </a:t>
            </a:r>
          </a:p>
          <a:p>
            <a:pPr lvl="2"/>
            <a:r>
              <a:rPr lang="en-US" dirty="0" smtClean="0"/>
              <a:t>Use of stylus pen in conjunction with a tablet</a:t>
            </a:r>
          </a:p>
          <a:p>
            <a:pPr lvl="2"/>
            <a:r>
              <a:rPr lang="en-US" dirty="0" smtClean="0"/>
              <a:t>Distinguishing ICF versions with different colored paper</a:t>
            </a:r>
          </a:p>
          <a:p>
            <a:pPr lvl="2"/>
            <a:r>
              <a:rPr lang="en-US" dirty="0" smtClean="0"/>
              <a:t>Use of checklists for complex or multi-step processes</a:t>
            </a:r>
          </a:p>
          <a:p>
            <a:pPr lvl="2"/>
            <a:r>
              <a:rPr lang="en-US" dirty="0" smtClean="0"/>
              <a:t>Reference or guidance documents displayed in key locations (e.g., steps for processing a urine test displayed in lab area)</a:t>
            </a:r>
            <a:endParaRPr lang="en-US" dirty="0"/>
          </a:p>
        </p:txBody>
      </p:sp>
      <p:sp>
        <p:nvSpPr>
          <p:cNvPr id="6" name="Slide Number Placeholder 5"/>
          <p:cNvSpPr>
            <a:spLocks noGrp="1"/>
          </p:cNvSpPr>
          <p:nvPr>
            <p:ph type="sldNum" sz="quarter" idx="12"/>
          </p:nvPr>
        </p:nvSpPr>
        <p:spPr/>
        <p:txBody>
          <a:bodyPr/>
          <a:lstStyle/>
          <a:p>
            <a:fld id="{87437027-5FF1-486D-B737-A5A608BA98ED}"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to trigger monitoring actions</a:t>
            </a:r>
            <a:endParaRPr lang="en-US" dirty="0"/>
          </a:p>
        </p:txBody>
      </p:sp>
      <p:sp>
        <p:nvSpPr>
          <p:cNvPr id="3" name="Text Placeholder 2"/>
          <p:cNvSpPr>
            <a:spLocks noGrp="1"/>
          </p:cNvSpPr>
          <p:nvPr>
            <p:ph type="body" idx="1"/>
          </p:nvPr>
        </p:nvSpPr>
        <p:spPr/>
        <p:txBody>
          <a:bodyPr/>
          <a:lstStyle/>
          <a:p>
            <a:r>
              <a:rPr lang="en-US" dirty="0" smtClean="0"/>
              <a:t> </a:t>
            </a:r>
            <a:endParaRPr lang="en-US" dirty="0"/>
          </a:p>
        </p:txBody>
      </p:sp>
      <p:pic>
        <p:nvPicPr>
          <p:cNvPr id="8197" name="Picture 5"/>
          <p:cNvPicPr>
            <a:picLocks noChangeAspect="1" noChangeArrowheads="1"/>
          </p:cNvPicPr>
          <p:nvPr/>
        </p:nvPicPr>
        <p:blipFill>
          <a:blip r:embed="rId2" cstate="print"/>
          <a:srcRect/>
          <a:stretch>
            <a:fillRect/>
          </a:stretch>
        </p:blipFill>
        <p:spPr bwMode="auto">
          <a:xfrm>
            <a:off x="2286000" y="1371600"/>
            <a:ext cx="4338571" cy="2655504"/>
          </a:xfrm>
          <a:prstGeom prst="rect">
            <a:avLst/>
          </a:prstGeom>
          <a:ln>
            <a:noFill/>
          </a:ln>
          <a:effectLst>
            <a:softEdge rad="112500"/>
          </a:effectLst>
        </p:spPr>
      </p:pic>
      <p:sp>
        <p:nvSpPr>
          <p:cNvPr id="6" name="Slide Number Placeholder 5"/>
          <p:cNvSpPr>
            <a:spLocks noGrp="1"/>
          </p:cNvSpPr>
          <p:nvPr>
            <p:ph type="sldNum" sz="quarter" idx="12"/>
          </p:nvPr>
        </p:nvSpPr>
        <p:spPr/>
        <p:txBody>
          <a:bodyPr/>
          <a:lstStyle/>
          <a:p>
            <a:fld id="{87437027-5FF1-486D-B737-A5A608BA98ED}"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Factors Determining Monitoring</a:t>
            </a:r>
            <a:endParaRPr lang="en-US" dirty="0"/>
          </a:p>
        </p:txBody>
      </p:sp>
      <p:sp>
        <p:nvSpPr>
          <p:cNvPr id="3" name="Content Placeholder 2"/>
          <p:cNvSpPr>
            <a:spLocks noGrp="1"/>
          </p:cNvSpPr>
          <p:nvPr>
            <p:ph idx="1"/>
          </p:nvPr>
        </p:nvSpPr>
        <p:spPr/>
        <p:txBody>
          <a:bodyPr>
            <a:normAutofit lnSpcReduction="10000"/>
          </a:bodyPr>
          <a:lstStyle/>
          <a:p>
            <a:r>
              <a:rPr lang="en-US" dirty="0" smtClean="0"/>
              <a:t>Complexity/length of a trial</a:t>
            </a:r>
          </a:p>
          <a:p>
            <a:r>
              <a:rPr lang="en-US" dirty="0" smtClean="0"/>
              <a:t>Implementation (soon after first participant randomized)</a:t>
            </a:r>
          </a:p>
          <a:p>
            <a:r>
              <a:rPr lang="en-US" dirty="0" smtClean="0"/>
              <a:t>Volume of source to data verification</a:t>
            </a:r>
          </a:p>
          <a:p>
            <a:r>
              <a:rPr lang="en-US" dirty="0" smtClean="0"/>
              <a:t>Sites naïve to research or the CTN</a:t>
            </a:r>
          </a:p>
          <a:p>
            <a:r>
              <a:rPr lang="en-US" dirty="0" smtClean="0"/>
              <a:t>Performance indicators</a:t>
            </a:r>
          </a:p>
          <a:p>
            <a:r>
              <a:rPr lang="en-US" dirty="0" smtClean="0"/>
              <a:t>Error rates from remote monitoring</a:t>
            </a:r>
          </a:p>
          <a:p>
            <a:r>
              <a:rPr lang="en-US" dirty="0" smtClean="0"/>
              <a:t>Due Diligence</a:t>
            </a:r>
          </a:p>
          <a:p>
            <a:endParaRPr lang="en-US" dirty="0" smtClean="0"/>
          </a:p>
        </p:txBody>
      </p:sp>
      <p:sp>
        <p:nvSpPr>
          <p:cNvPr id="5" name="Slide Number Placeholder 4"/>
          <p:cNvSpPr>
            <a:spLocks noGrp="1"/>
          </p:cNvSpPr>
          <p:nvPr>
            <p:ph type="sldNum" sz="quarter" idx="12"/>
          </p:nvPr>
        </p:nvSpPr>
        <p:spPr/>
        <p:txBody>
          <a:bodyPr/>
          <a:lstStyle/>
          <a:p>
            <a:fld id="{87437027-5FF1-486D-B737-A5A608BA98ED}" type="slidenum">
              <a:rPr lang="en-US" smtClean="0"/>
              <a:pPr/>
              <a:t>68</a:t>
            </a:fld>
            <a:endParaRPr lang="en-US"/>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Q&amp;A Session</a:t>
            </a:r>
            <a:endParaRPr lang="en-US" dirty="0"/>
          </a:p>
        </p:txBody>
      </p:sp>
      <p:sp>
        <p:nvSpPr>
          <p:cNvPr id="23" name="TextBox 22"/>
          <p:cNvSpPr txBox="1"/>
          <p:nvPr/>
        </p:nvSpPr>
        <p:spPr>
          <a:xfrm>
            <a:off x="1066800" y="5943600"/>
            <a:ext cx="7467600" cy="646331"/>
          </a:xfrm>
          <a:prstGeom prst="rect">
            <a:avLst/>
          </a:prstGeom>
          <a:noFill/>
        </p:spPr>
        <p:txBody>
          <a:bodyPr wrap="square" rtlCol="0">
            <a:spAutoFit/>
          </a:bodyPr>
          <a:lstStyle/>
          <a:p>
            <a:pPr algn="ctr"/>
            <a:r>
              <a:rPr lang="en-US" i="1" dirty="0" smtClean="0">
                <a:solidFill>
                  <a:schemeClr val="bg1">
                    <a:lumMod val="65000"/>
                  </a:schemeClr>
                </a:solidFill>
                <a:latin typeface="Times New Roman" pitchFamily="18" charset="0"/>
                <a:cs typeface="Times New Roman" pitchFamily="18" charset="0"/>
              </a:rPr>
              <a:t>Alternatively, questions can be directed to the presenter by sending an email to </a:t>
            </a:r>
            <a:r>
              <a:rPr lang="en-US" dirty="0" smtClean="0">
                <a:solidFill>
                  <a:schemeClr val="bg1">
                    <a:lumMod val="65000"/>
                  </a:schemeClr>
                </a:solidFill>
                <a:latin typeface="Arial" pitchFamily="34" charset="0"/>
                <a:cs typeface="Arial" pitchFamily="34" charset="0"/>
              </a:rPr>
              <a:t>CTNtraining@emmes.com</a:t>
            </a:r>
            <a:r>
              <a:rPr lang="en-US" dirty="0" smtClean="0">
                <a:solidFill>
                  <a:schemeClr val="bg1">
                    <a:lumMod val="65000"/>
                  </a:schemeClr>
                </a:solidFill>
                <a:latin typeface="Times New Roman" pitchFamily="18" charset="0"/>
                <a:cs typeface="Times New Roman" pitchFamily="18" charset="0"/>
              </a:rPr>
              <a:t>.</a:t>
            </a:r>
            <a:endParaRPr lang="en-US" dirty="0">
              <a:solidFill>
                <a:schemeClr val="bg1">
                  <a:lumMod val="65000"/>
                </a:schemeClr>
              </a:solidFill>
              <a:latin typeface="Times New Roman" pitchFamily="18" charset="0"/>
              <a:cs typeface="Times New Roman" pitchFamily="18" charset="0"/>
            </a:endParaRPr>
          </a:p>
        </p:txBody>
      </p:sp>
      <p:pic>
        <p:nvPicPr>
          <p:cNvPr id="5124" name="Picture 4" descr="http://www.careerealism.com/home/jtodonnell/careerealism.com/wp-content/uploads/2012/06/Top-Interview-Questions.jpg"/>
          <p:cNvPicPr>
            <a:picLocks noChangeAspect="1" noChangeArrowheads="1"/>
          </p:cNvPicPr>
          <p:nvPr/>
        </p:nvPicPr>
        <p:blipFill>
          <a:blip r:embed="rId2" cstate="print"/>
          <a:srcRect b="16667"/>
          <a:stretch>
            <a:fillRect/>
          </a:stretch>
        </p:blipFill>
        <p:spPr bwMode="auto">
          <a:xfrm>
            <a:off x="1524000" y="1905000"/>
            <a:ext cx="6096000" cy="3810000"/>
          </a:xfrm>
          <a:prstGeom prst="rect">
            <a:avLst/>
          </a:prstGeom>
          <a:noFill/>
        </p:spPr>
      </p:pic>
      <p:sp>
        <p:nvSpPr>
          <p:cNvPr id="6" name="Slide Number Placeholder 5"/>
          <p:cNvSpPr>
            <a:spLocks noGrp="1"/>
          </p:cNvSpPr>
          <p:nvPr>
            <p:ph type="sldNum" sz="quarter" idx="12"/>
          </p:nvPr>
        </p:nvSpPr>
        <p:spPr/>
        <p:txBody>
          <a:bodyPr/>
          <a:lstStyle/>
          <a:p>
            <a:fld id="{87437027-5FF1-486D-B737-A5A608BA98ED}"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FDA Guidance Document</a:t>
            </a:r>
            <a:endParaRPr lang="en-US" dirty="0"/>
          </a:p>
        </p:txBody>
      </p:sp>
      <p:sp>
        <p:nvSpPr>
          <p:cNvPr id="3" name="Content Placeholder 2"/>
          <p:cNvSpPr>
            <a:spLocks noGrp="1"/>
          </p:cNvSpPr>
          <p:nvPr>
            <p:ph idx="1"/>
          </p:nvPr>
        </p:nvSpPr>
        <p:spPr/>
        <p:txBody>
          <a:bodyPr/>
          <a:lstStyle/>
          <a:p>
            <a:r>
              <a:rPr lang="en-US" dirty="0" smtClean="0"/>
              <a:t>Advises sponsors to incorporate alternative monitoring approaches and on-site monitoring to improve the quality and efficiency of trial oversight </a:t>
            </a:r>
          </a:p>
          <a:p>
            <a:endParaRPr lang="en-US" dirty="0" smtClean="0"/>
          </a:p>
          <a:p>
            <a:r>
              <a:rPr lang="en-US" dirty="0" smtClean="0"/>
              <a:t>The FDA recognizes that both quality and efficiency can be improved</a:t>
            </a:r>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en-US" i="1" u="sng" dirty="0" smtClean="0"/>
              <a:t>Survey Reminder</a:t>
            </a:r>
            <a:endParaRPr lang="en-US" dirty="0"/>
          </a:p>
        </p:txBody>
      </p:sp>
      <p:sp>
        <p:nvSpPr>
          <p:cNvPr id="5" name="Title 1"/>
          <p:cNvSpPr txBox="1">
            <a:spLocks/>
          </p:cNvSpPr>
          <p:nvPr/>
        </p:nvSpPr>
        <p:spPr>
          <a:xfrm>
            <a:off x="533400" y="3124200"/>
            <a:ext cx="4953000" cy="457200"/>
          </a:xfrm>
          <a:prstGeom prst="rect">
            <a:avLst/>
          </a:prstGeom>
        </p:spPr>
        <p:txBody>
          <a:bodyPr vert="horz" lIns="91440" tIns="45720" rIns="91440" bIns="45720" rtlCol="0" anchor="t">
            <a:normAutofit fontScale="62500" lnSpcReduction="20000"/>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4400" b="0" i="1" u="sng" strike="noStrike" kern="1200" cap="none" spc="0" normalizeH="0" baseline="0" noProof="0" dirty="0" smtClean="0">
                <a:ln>
                  <a:noFill/>
                </a:ln>
                <a:solidFill>
                  <a:srgbClr val="1C474B"/>
                </a:solidFill>
                <a:effectLst>
                  <a:outerShdw blurRad="38100" dist="38100" dir="2700000" algn="tl">
                    <a:srgbClr val="000000">
                      <a:alpha val="43137"/>
                    </a:srgbClr>
                  </a:outerShdw>
                </a:effectLst>
                <a:uLnTx/>
                <a:uFillTx/>
                <a:latin typeface="+mj-lt"/>
                <a:ea typeface="+mj-ea"/>
                <a:cs typeface="+mj-cs"/>
              </a:rPr>
              <a:t>Upcoming Webinar</a:t>
            </a:r>
          </a:p>
        </p:txBody>
      </p:sp>
      <p:sp>
        <p:nvSpPr>
          <p:cNvPr id="6" name="Title 1"/>
          <p:cNvSpPr txBox="1">
            <a:spLocks/>
          </p:cNvSpPr>
          <p:nvPr/>
        </p:nvSpPr>
        <p:spPr>
          <a:xfrm>
            <a:off x="838200" y="1752600"/>
            <a:ext cx="7467600" cy="1219200"/>
          </a:xfrm>
          <a:prstGeom prst="rect">
            <a:avLst/>
          </a:prstGeom>
        </p:spPr>
        <p:txBody>
          <a:bodyPr vert="horz" lIns="91440" tIns="45720" rIns="91440" bIns="45720" rtlCol="0" anchor="t">
            <a:noAutofit/>
          </a:bodyPr>
          <a:lstStyle/>
          <a:p>
            <a:pPr lvl="0">
              <a:spcBef>
                <a:spcPct val="0"/>
              </a:spcBef>
            </a:pPr>
            <a:r>
              <a:rPr lang="en-US" sz="1900" i="1" dirty="0" smtClean="0">
                <a:solidFill>
                  <a:srgbClr val="1C474B"/>
                </a:solidFill>
                <a:effectLst>
                  <a:outerShdw blurRad="38100" dist="38100" dir="2700000" algn="tl">
                    <a:srgbClr val="000000">
                      <a:alpha val="43137"/>
                    </a:srgbClr>
                  </a:outerShdw>
                </a:effectLst>
                <a:latin typeface="+mj-lt"/>
                <a:ea typeface="+mj-ea"/>
                <a:cs typeface="+mj-cs"/>
              </a:rPr>
              <a:t>The NIDA CCC encourages all to complete the survey issued to participants directly following this webinar session, as this is the primary collective tool for rating your experience with this and other webinars, and for communicating the interests and needs of CTN members and associates.</a:t>
            </a:r>
            <a:endParaRPr kumimoji="0" lang="en-US" sz="1900" b="0" i="1" strike="noStrike" kern="1200" cap="none" spc="0" normalizeH="0" baseline="0" noProof="0" dirty="0" smtClean="0">
              <a:ln>
                <a:noFill/>
              </a:ln>
              <a:solidFill>
                <a:srgbClr val="1C474B"/>
              </a:solidFill>
              <a:effectLst>
                <a:outerShdw blurRad="38100" dist="38100" dir="2700000" algn="tl">
                  <a:srgbClr val="000000">
                    <a:alpha val="43137"/>
                  </a:srgbClr>
                </a:outerShdw>
              </a:effectLst>
              <a:uLnTx/>
              <a:uFillTx/>
              <a:latin typeface="+mj-lt"/>
              <a:ea typeface="+mj-ea"/>
              <a:cs typeface="+mj-cs"/>
            </a:endParaRPr>
          </a:p>
        </p:txBody>
      </p:sp>
      <p:sp>
        <p:nvSpPr>
          <p:cNvPr id="7" name="TextBox 6"/>
          <p:cNvSpPr txBox="1"/>
          <p:nvPr/>
        </p:nvSpPr>
        <p:spPr>
          <a:xfrm>
            <a:off x="1313329" y="4038600"/>
            <a:ext cx="6517342" cy="2185214"/>
          </a:xfrm>
          <a:prstGeom prst="rect">
            <a:avLst/>
          </a:prstGeom>
          <a:solidFill>
            <a:srgbClr val="D58315"/>
          </a:solidFill>
          <a:effectLst>
            <a:outerShdw blurRad="50800" dist="38100" dir="2700000" algn="tl" rotWithShape="0">
              <a:prstClr val="black">
                <a:alpha val="40000"/>
              </a:prstClr>
            </a:outerShdw>
          </a:effectLst>
        </p:spPr>
        <p:txBody>
          <a:bodyPr wrap="square" rtlCol="0">
            <a:spAutoFit/>
          </a:bodyPr>
          <a:lstStyle/>
          <a:p>
            <a:pPr algn="ctr"/>
            <a:r>
              <a:rPr lang="en-US" sz="28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ADAPTIVE RESEARCH DESIGN</a:t>
            </a:r>
          </a:p>
          <a:p>
            <a:pPr algn="ctr"/>
            <a:r>
              <a:rPr lang="en-US" sz="28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FOR SUBSTANCE ABUSE </a:t>
            </a:r>
          </a:p>
          <a:p>
            <a:pPr algn="ctr"/>
            <a:r>
              <a:rPr lang="en-US" sz="28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CLINICAL TRIALS</a:t>
            </a:r>
          </a:p>
          <a:p>
            <a:pPr algn="ctr"/>
            <a:r>
              <a:rPr lang="en-US" sz="26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Wednesday, October 23, 2013</a:t>
            </a:r>
          </a:p>
          <a:p>
            <a:pPr algn="ctr"/>
            <a:r>
              <a:rPr lang="en-US" sz="2600" dirty="0" smtClean="0">
                <a:solidFill>
                  <a:schemeClr val="bg1"/>
                </a:solidFill>
                <a:effectLst>
                  <a:outerShdw blurRad="38100" dist="38100" dir="2700000" algn="tl">
                    <a:srgbClr val="000000">
                      <a:alpha val="43137"/>
                    </a:srgbClr>
                  </a:outerShdw>
                </a:effectLst>
                <a:latin typeface="Arial" pitchFamily="34" charset="0"/>
                <a:cs typeface="Arial" pitchFamily="34" charset="0"/>
              </a:rPr>
              <a:t>1:00 pm to 2:00 pm ET</a:t>
            </a:r>
          </a:p>
        </p:txBody>
      </p:sp>
      <p:sp>
        <p:nvSpPr>
          <p:cNvPr id="9" name="Slide Number Placeholder 8"/>
          <p:cNvSpPr>
            <a:spLocks noGrp="1"/>
          </p:cNvSpPr>
          <p:nvPr>
            <p:ph type="sldNum" sz="quarter" idx="12"/>
          </p:nvPr>
        </p:nvSpPr>
        <p:spPr/>
        <p:txBody>
          <a:bodyPr/>
          <a:lstStyle/>
          <a:p>
            <a:fld id="{87437027-5FF1-486D-B737-A5A608BA98ED}"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b="1" dirty="0" smtClean="0"/>
              <a:t>A copy of this presentation will be available electronically after this session. </a:t>
            </a:r>
            <a:endParaRPr lang="en-US" sz="2800" b="1" dirty="0"/>
          </a:p>
        </p:txBody>
      </p:sp>
      <p:pic>
        <p:nvPicPr>
          <p:cNvPr id="3" name="Picture 2" descr="lib1.bmp"/>
          <p:cNvPicPr>
            <a:picLocks noChangeAspect="1"/>
          </p:cNvPicPr>
          <p:nvPr/>
        </p:nvPicPr>
        <p:blipFill>
          <a:blip r:embed="rId2" cstate="print"/>
          <a:srcRect t="13542" r="30000" b="21354"/>
          <a:stretch>
            <a:fillRect/>
          </a:stretch>
        </p:blipFill>
        <p:spPr>
          <a:xfrm>
            <a:off x="609600" y="2209800"/>
            <a:ext cx="7553739" cy="4343400"/>
          </a:xfrm>
          <a:prstGeom prst="rect">
            <a:avLst/>
          </a:prstGeom>
          <a:ln>
            <a:noFill/>
          </a:ln>
          <a:effectLst>
            <a:outerShdw blurRad="292100" dist="139700" dir="2700000" algn="tl" rotWithShape="0">
              <a:srgbClr val="333333">
                <a:alpha val="65000"/>
              </a:srgbClr>
            </a:outerShdw>
          </a:effectLst>
        </p:spPr>
      </p:pic>
      <p:sp>
        <p:nvSpPr>
          <p:cNvPr id="4" name="Text Box 7"/>
          <p:cNvSpPr txBox="1">
            <a:spLocks noChangeArrowheads="1"/>
          </p:cNvSpPr>
          <p:nvPr/>
        </p:nvSpPr>
        <p:spPr bwMode="auto">
          <a:xfrm>
            <a:off x="0" y="1752600"/>
            <a:ext cx="9144000" cy="461665"/>
          </a:xfrm>
          <a:prstGeom prst="rect">
            <a:avLst/>
          </a:prstGeom>
          <a:noFill/>
          <a:ln w="9525">
            <a:noFill/>
            <a:miter lim="800000"/>
            <a:headEnd/>
            <a:tailEnd/>
          </a:ln>
        </p:spPr>
        <p:txBody>
          <a:bodyPr>
            <a:spAutoFit/>
          </a:bodyPr>
          <a:lstStyle/>
          <a:p>
            <a:pPr algn="ctr">
              <a:spcBef>
                <a:spcPct val="50000"/>
              </a:spcBef>
            </a:pPr>
            <a:r>
              <a:rPr lang="en-US" sz="2400" b="1" dirty="0" smtClean="0">
                <a:solidFill>
                  <a:srgbClr val="1C474B"/>
                </a:solidFill>
              </a:rPr>
              <a:t>http://ctndisseminationlibrary.org</a:t>
            </a:r>
            <a:endParaRPr lang="en-US" sz="2400" b="1" dirty="0">
              <a:solidFill>
                <a:srgbClr val="1C474B"/>
              </a:solidFill>
            </a:endParaRPr>
          </a:p>
        </p:txBody>
      </p:sp>
      <p:sp>
        <p:nvSpPr>
          <p:cNvPr id="6" name="Slide Number Placeholder 5"/>
          <p:cNvSpPr>
            <a:spLocks noGrp="1"/>
          </p:cNvSpPr>
          <p:nvPr>
            <p:ph type="sldNum" sz="quarter" idx="12"/>
          </p:nvPr>
        </p:nvSpPr>
        <p:spPr/>
        <p:txBody>
          <a:bodyPr/>
          <a:lstStyle/>
          <a:p>
            <a:fld id="{87437027-5FF1-486D-B737-A5A608BA98ED}"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 for participating.</a:t>
            </a:r>
            <a:endParaRPr lang="en-US" dirty="0"/>
          </a:p>
        </p:txBody>
      </p:sp>
      <p:sp>
        <p:nvSpPr>
          <p:cNvPr id="4" name="Text Placeholder 3"/>
          <p:cNvSpPr>
            <a:spLocks noGrp="1"/>
          </p:cNvSpPr>
          <p:nvPr>
            <p:ph type="body" sz="half" idx="2"/>
          </p:nvPr>
        </p:nvSpPr>
        <p:spPr/>
        <p:txBody>
          <a:bodyPr/>
          <a:lstStyle/>
          <a:p>
            <a:r>
              <a:rPr lang="en-US" dirty="0" smtClean="0"/>
              <a:t>NIDA CTN Web Seminar Series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72</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FDA Guidance Document</a:t>
            </a:r>
            <a:endParaRPr lang="en-US" dirty="0"/>
          </a:p>
        </p:txBody>
      </p:sp>
      <p:sp>
        <p:nvSpPr>
          <p:cNvPr id="3" name="Content Placeholder 2"/>
          <p:cNvSpPr>
            <a:spLocks noGrp="1"/>
          </p:cNvSpPr>
          <p:nvPr>
            <p:ph idx="1"/>
          </p:nvPr>
        </p:nvSpPr>
        <p:spPr>
          <a:xfrm>
            <a:off x="457200" y="1600200"/>
            <a:ext cx="8229600" cy="4953000"/>
          </a:xfrm>
        </p:spPr>
        <p:txBody>
          <a:bodyPr>
            <a:normAutofit fontScale="92500" lnSpcReduction="10000"/>
          </a:bodyPr>
          <a:lstStyle/>
          <a:p>
            <a:r>
              <a:rPr lang="en-US" dirty="0" smtClean="0"/>
              <a:t>Rationale:</a:t>
            </a:r>
          </a:p>
          <a:p>
            <a:pPr lvl="1"/>
            <a:r>
              <a:rPr lang="en-US" dirty="0" smtClean="0"/>
              <a:t>Improve efficiencies and effectiveness of monitoring by “focusing on the most critical data elements”</a:t>
            </a:r>
          </a:p>
          <a:p>
            <a:pPr lvl="1"/>
            <a:r>
              <a:rPr lang="en-US" dirty="0" smtClean="0"/>
              <a:t>Detect data anomalies in various modes of monitoring  to “ensure the quality and integrity of clinical trial data”</a:t>
            </a:r>
          </a:p>
          <a:p>
            <a:pPr lvl="1"/>
            <a:r>
              <a:rPr lang="en-US" dirty="0" smtClean="0"/>
              <a:t>Maximize opportunities to monitor remotely using the available technology, “electronic data capture (EDC) systems”</a:t>
            </a:r>
          </a:p>
          <a:p>
            <a:pPr lvl="2"/>
            <a:r>
              <a:rPr lang="en-US" dirty="0" smtClean="0"/>
              <a:t>centralized monitoring by monitors, data managers and statisticians</a:t>
            </a:r>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FDA Guidance Document</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Does not suggest a need for less oversight or vigilance </a:t>
            </a:r>
          </a:p>
          <a:p>
            <a:r>
              <a:rPr lang="en-US" dirty="0" smtClean="0"/>
              <a:t>Advises </a:t>
            </a:r>
            <a:r>
              <a:rPr lang="en-US" u="sng" dirty="0" smtClean="0"/>
              <a:t>focused efforts</a:t>
            </a:r>
            <a:r>
              <a:rPr lang="en-US" dirty="0" smtClean="0"/>
              <a:t> on identifying, preventing, or mitigating important and likely risks to data quality and processes</a:t>
            </a:r>
          </a:p>
          <a:p>
            <a:r>
              <a:rPr lang="en-US" dirty="0" smtClean="0"/>
              <a:t>Stresses </a:t>
            </a:r>
            <a:r>
              <a:rPr lang="en-US" u="sng" dirty="0" smtClean="0"/>
              <a:t>findings</a:t>
            </a:r>
            <a:r>
              <a:rPr lang="en-US" dirty="0" smtClean="0"/>
              <a:t> should help determine if/when additional actions are needed to ensure human subject protection and data quality across sites </a:t>
            </a:r>
          </a:p>
          <a:p>
            <a:endParaRPr lang="en-US" dirty="0"/>
          </a:p>
        </p:txBody>
      </p:sp>
      <p:sp>
        <p:nvSpPr>
          <p:cNvPr id="5" name="Slide Number Placeholder 4"/>
          <p:cNvSpPr>
            <a:spLocks noGrp="1"/>
          </p:cNvSpPr>
          <p:nvPr>
            <p:ph type="sldNum" sz="quarter" idx="12"/>
          </p:nvPr>
        </p:nvSpPr>
        <p:spPr/>
        <p:txBody>
          <a:bodyPr/>
          <a:lstStyle/>
          <a:p>
            <a:fld id="{87437027-5FF1-486D-B737-A5A608BA98ED}" type="slidenum">
              <a:rPr lang="en-US" smtClean="0"/>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679</TotalTime>
  <Words>3235</Words>
  <Application>Microsoft Office PowerPoint</Application>
  <PresentationFormat>On-screen Show (4:3)</PresentationFormat>
  <Paragraphs>611</Paragraphs>
  <Slides>72</Slides>
  <Notes>14</Notes>
  <HiddenSlides>0</HiddenSlides>
  <MMClips>0</MMClips>
  <ScaleCrop>false</ScaleCrop>
  <HeadingPairs>
    <vt:vector size="4" baseType="variant">
      <vt:variant>
        <vt:lpstr>Theme</vt:lpstr>
      </vt:variant>
      <vt:variant>
        <vt:i4>1</vt:i4>
      </vt:variant>
      <vt:variant>
        <vt:lpstr>Slide Titles</vt:lpstr>
      </vt:variant>
      <vt:variant>
        <vt:i4>72</vt:i4>
      </vt:variant>
    </vt:vector>
  </HeadingPairs>
  <TitlesOfParts>
    <vt:vector size="73" baseType="lpstr">
      <vt:lpstr>Office Theme</vt:lpstr>
      <vt:lpstr>QUALITY ASSURANCE AND RISK BASED/STRATEGIC MONITORING</vt:lpstr>
      <vt:lpstr>Objectives:</vt:lpstr>
      <vt:lpstr>New FDA Guidance Document A RiSk-based  approach</vt:lpstr>
      <vt:lpstr>New FDA Guidance Document</vt:lpstr>
      <vt:lpstr>Observations from CTTI Survey of Monitoring Practices</vt:lpstr>
      <vt:lpstr>New FDA Guidance Document</vt:lpstr>
      <vt:lpstr>New FDA Guidance Document</vt:lpstr>
      <vt:lpstr>New FDA Guidance Document</vt:lpstr>
      <vt:lpstr>New FDA Guidance Document</vt:lpstr>
      <vt:lpstr>SPONSOR Monitoring within the NIDA CTN</vt:lpstr>
      <vt:lpstr>NIDA Clinical Trials Network (CTN)</vt:lpstr>
      <vt:lpstr>NIDA Clinical Trials Network(CTN) </vt:lpstr>
      <vt:lpstr>The scope of the CTN from 2007 – Present </vt:lpstr>
      <vt:lpstr>The Conventional Approach</vt:lpstr>
      <vt:lpstr>7 Years Ago – The Reality</vt:lpstr>
      <vt:lpstr>The Conventional Approach</vt:lpstr>
      <vt:lpstr>The Monitoring “Burden”</vt:lpstr>
      <vt:lpstr>Analysis of the Conventional Plan</vt:lpstr>
      <vt:lpstr>Analysis of the Monitoring Impact</vt:lpstr>
      <vt:lpstr>Lessons Learned</vt:lpstr>
      <vt:lpstr>The Beginnings of Change</vt:lpstr>
      <vt:lpstr>A Risk-Based Approach</vt:lpstr>
      <vt:lpstr>3 years ago – The Challenge</vt:lpstr>
      <vt:lpstr>Created Algorithm to Assess Trial Risk and Monitoring Complexity</vt:lpstr>
      <vt:lpstr>Created Algorithm to Assess Trial Risk and Monitoring Complexity</vt:lpstr>
      <vt:lpstr>Created Algorithm to Assess Trial Risk and Monitoring Complexity</vt:lpstr>
      <vt:lpstr>Moderate “Risks” to Consider</vt:lpstr>
      <vt:lpstr>Low “Risks” to Consider</vt:lpstr>
      <vt:lpstr>A Different Kind of Trial</vt:lpstr>
      <vt:lpstr>3 Years Ago – Monitoring Data</vt:lpstr>
      <vt:lpstr>The Transitional Monitoring Plan</vt:lpstr>
      <vt:lpstr>Comparison of Monitoring Visits</vt:lpstr>
      <vt:lpstr>Analysis of the new Monitoring Approach</vt:lpstr>
      <vt:lpstr>The Risk-based Plan</vt:lpstr>
      <vt:lpstr>Last Year– A Tailored Approach</vt:lpstr>
      <vt:lpstr>Last Year– A Tailored Approach</vt:lpstr>
      <vt:lpstr>Leveraging Experience and Technology</vt:lpstr>
      <vt:lpstr>The Present – Monitoring Data</vt:lpstr>
      <vt:lpstr>The Present – Monitoring Data</vt:lpstr>
      <vt:lpstr>Clinical Trial C  - Conclusions</vt:lpstr>
      <vt:lpstr>Clinical Trial C - Conclusions Cont.</vt:lpstr>
      <vt:lpstr>Looking Ahead   </vt:lpstr>
      <vt:lpstr>Targeted and Random Data Sampling</vt:lpstr>
      <vt:lpstr>Enhancing The Plan</vt:lpstr>
      <vt:lpstr>Risk Based Monitoring Benefits</vt:lpstr>
      <vt:lpstr>Some Potential Risks</vt:lpstr>
      <vt:lpstr>monitorinG MODELS</vt:lpstr>
      <vt:lpstr>ICH E6 and ISO Guidelines</vt:lpstr>
      <vt:lpstr>Choosing the right model</vt:lpstr>
      <vt:lpstr>Centralized vs. On-Site</vt:lpstr>
      <vt:lpstr>Centralized vs. On-Site</vt:lpstr>
      <vt:lpstr>Centralized AND On-site </vt:lpstr>
      <vt:lpstr>Leveraging The Role of the monitor within the CTN</vt:lpstr>
      <vt:lpstr>The CTN Model </vt:lpstr>
      <vt:lpstr>Managing Risk Through Monitoring</vt:lpstr>
      <vt:lpstr>Completing the picture</vt:lpstr>
      <vt:lpstr>The Local Monitor/Protocol Manager</vt:lpstr>
      <vt:lpstr>The Local Monitor/ Protocol Manager</vt:lpstr>
      <vt:lpstr>Local Monitor/ Protocol Manager: Areas of site support</vt:lpstr>
      <vt:lpstr>Local Monitor/ Protocol Manager: Areas of site support</vt:lpstr>
      <vt:lpstr>Local Monitor/ Protocol Manager: Areas of site support</vt:lpstr>
      <vt:lpstr>Internal Quality assurance</vt:lpstr>
      <vt:lpstr>Internal Quality Assurance</vt:lpstr>
      <vt:lpstr>Internal Quality Assurance: Strategies</vt:lpstr>
      <vt:lpstr>Internal Quality Assurance: Strategies</vt:lpstr>
      <vt:lpstr>Internal Quality Assurance: Strategies</vt:lpstr>
      <vt:lpstr>Factors to trigger monitoring actions</vt:lpstr>
      <vt:lpstr>Factors Determining Monitoring</vt:lpstr>
      <vt:lpstr>Q&amp;A Session</vt:lpstr>
      <vt:lpstr>Survey Reminder</vt:lpstr>
      <vt:lpstr>A copy of this presentation will be available electronically after this session. </vt:lpstr>
      <vt:lpstr>Thank you for participating.</vt:lpstr>
    </vt:vector>
  </TitlesOfParts>
  <Company>The EMMES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Tracee Williams</dc:creator>
  <cp:lastModifiedBy>Tracee Williams</cp:lastModifiedBy>
  <cp:revision>157</cp:revision>
  <dcterms:created xsi:type="dcterms:W3CDTF">2013-03-12T16:26:20Z</dcterms:created>
  <dcterms:modified xsi:type="dcterms:W3CDTF">2013-09-19T15:25:17Z</dcterms:modified>
</cp:coreProperties>
</file>