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58" r:id="rId5"/>
    <p:sldId id="284" r:id="rId6"/>
    <p:sldId id="286" r:id="rId7"/>
    <p:sldId id="290" r:id="rId8"/>
    <p:sldId id="259" r:id="rId9"/>
    <p:sldId id="262" r:id="rId10"/>
    <p:sldId id="287" r:id="rId11"/>
    <p:sldId id="263" r:id="rId12"/>
    <p:sldId id="288" r:id="rId13"/>
    <p:sldId id="289" r:id="rId14"/>
    <p:sldId id="264" r:id="rId15"/>
    <p:sldId id="265" r:id="rId16"/>
    <p:sldId id="266" r:id="rId17"/>
    <p:sldId id="260" r:id="rId18"/>
    <p:sldId id="267" r:id="rId19"/>
    <p:sldId id="271" r:id="rId20"/>
    <p:sldId id="285" r:id="rId21"/>
    <p:sldId id="272" r:id="rId22"/>
    <p:sldId id="291" r:id="rId23"/>
    <p:sldId id="273" r:id="rId24"/>
    <p:sldId id="292" r:id="rId25"/>
    <p:sldId id="268" r:id="rId26"/>
    <p:sldId id="269" r:id="rId27"/>
    <p:sldId id="270" r:id="rId28"/>
    <p:sldId id="275" r:id="rId29"/>
    <p:sldId id="293" r:id="rId30"/>
    <p:sldId id="282" r:id="rId31"/>
    <p:sldId id="277" r:id="rId32"/>
    <p:sldId id="278" r:id="rId33"/>
    <p:sldId id="281" r:id="rId34"/>
    <p:sldId id="280" r:id="rId35"/>
    <p:sldId id="27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8315"/>
    <a:srgbClr val="F6D1A0"/>
    <a:srgbClr val="2F7F95"/>
    <a:srgbClr val="DFF0F5"/>
    <a:srgbClr val="F0F4FA"/>
    <a:srgbClr val="779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90"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C896A-4989-43B7-A7E5-E72155B443F5}" type="doc">
      <dgm:prSet loTypeId="urn:microsoft.com/office/officeart/2005/8/layout/venn1" loCatId="relationship" qsTypeId="urn:microsoft.com/office/officeart/2005/8/quickstyle/simple1" qsCatId="simple" csTypeId="urn:microsoft.com/office/officeart/2005/8/colors/colorful2" csCatId="colorful" phldr="1"/>
      <dgm:spPr/>
    </dgm:pt>
    <dgm:pt modelId="{9E0AF3D1-1913-431B-96A7-A929CDECB5B8}">
      <dgm:prSet phldrT="[Text]"/>
      <dgm:spPr/>
      <dgm:t>
        <a:bodyPr/>
        <a:lstStyle/>
        <a:p>
          <a:r>
            <a:rPr lang="en-US" dirty="0" smtClean="0"/>
            <a:t>Monitoring Visits</a:t>
          </a:r>
          <a:endParaRPr lang="en-US" dirty="0"/>
        </a:p>
      </dgm:t>
    </dgm:pt>
    <dgm:pt modelId="{A6AEE756-6282-4725-BBBB-9E5E1D656328}" type="parTrans" cxnId="{B2F3A356-49E6-4307-A741-97EA70405993}">
      <dgm:prSet/>
      <dgm:spPr/>
      <dgm:t>
        <a:bodyPr/>
        <a:lstStyle/>
        <a:p>
          <a:endParaRPr lang="en-US"/>
        </a:p>
      </dgm:t>
    </dgm:pt>
    <dgm:pt modelId="{548BB0E7-EA8F-4433-B8B2-114AA2026593}" type="sibTrans" cxnId="{B2F3A356-49E6-4307-A741-97EA70405993}">
      <dgm:prSet/>
      <dgm:spPr/>
      <dgm:t>
        <a:bodyPr/>
        <a:lstStyle/>
        <a:p>
          <a:endParaRPr lang="en-US"/>
        </a:p>
      </dgm:t>
    </dgm:pt>
    <dgm:pt modelId="{58777E9E-4F35-4824-ABE8-ECF75E7D0AF3}">
      <dgm:prSet phldrT="[Text]"/>
      <dgm:spPr/>
      <dgm:t>
        <a:bodyPr/>
        <a:lstStyle/>
        <a:p>
          <a:r>
            <a:rPr lang="en-US" dirty="0" smtClean="0"/>
            <a:t>Study Personnel</a:t>
          </a:r>
          <a:endParaRPr lang="en-US" dirty="0"/>
        </a:p>
      </dgm:t>
    </dgm:pt>
    <dgm:pt modelId="{87B31A53-816E-48FC-879B-9FD3A8F51BE0}" type="parTrans" cxnId="{97A211AE-396F-4C3F-955D-30799EBB8A42}">
      <dgm:prSet/>
      <dgm:spPr/>
      <dgm:t>
        <a:bodyPr/>
        <a:lstStyle/>
        <a:p>
          <a:endParaRPr lang="en-US"/>
        </a:p>
      </dgm:t>
    </dgm:pt>
    <dgm:pt modelId="{A415235F-CA74-4CB0-9E18-3353615B733C}" type="sibTrans" cxnId="{97A211AE-396F-4C3F-955D-30799EBB8A42}">
      <dgm:prSet/>
      <dgm:spPr/>
      <dgm:t>
        <a:bodyPr/>
        <a:lstStyle/>
        <a:p>
          <a:endParaRPr lang="en-US"/>
        </a:p>
      </dgm:t>
    </dgm:pt>
    <dgm:pt modelId="{592C15C1-AC85-48B9-81C4-F248268E3E7B}">
      <dgm:prSet phldrT="[Text]"/>
      <dgm:spPr/>
      <dgm:t>
        <a:bodyPr/>
        <a:lstStyle/>
        <a:p>
          <a:r>
            <a:rPr lang="en-US" dirty="0" smtClean="0"/>
            <a:t>Supplies &amp; Equipment</a:t>
          </a:r>
          <a:endParaRPr lang="en-US" dirty="0"/>
        </a:p>
      </dgm:t>
    </dgm:pt>
    <dgm:pt modelId="{B39A8F51-6E74-46EA-9005-7DC405949FD3}" type="parTrans" cxnId="{874D4912-75FE-4749-B01D-404991602B2A}">
      <dgm:prSet/>
      <dgm:spPr/>
      <dgm:t>
        <a:bodyPr/>
        <a:lstStyle/>
        <a:p>
          <a:endParaRPr lang="en-US"/>
        </a:p>
      </dgm:t>
    </dgm:pt>
    <dgm:pt modelId="{878672E5-2508-47F0-9099-C178EE0C834B}" type="sibTrans" cxnId="{874D4912-75FE-4749-B01D-404991602B2A}">
      <dgm:prSet/>
      <dgm:spPr/>
      <dgm:t>
        <a:bodyPr/>
        <a:lstStyle/>
        <a:p>
          <a:endParaRPr lang="en-US"/>
        </a:p>
      </dgm:t>
    </dgm:pt>
    <dgm:pt modelId="{2E943FAA-3E4F-463E-A73C-7E26F7854DC9}">
      <dgm:prSet phldrT="[Text]"/>
      <dgm:spPr/>
      <dgm:t>
        <a:bodyPr/>
        <a:lstStyle/>
        <a:p>
          <a:r>
            <a:rPr lang="en-US" dirty="0" smtClean="0"/>
            <a:t>Safety &amp; Regulatory</a:t>
          </a:r>
          <a:endParaRPr lang="en-US" dirty="0"/>
        </a:p>
      </dgm:t>
    </dgm:pt>
    <dgm:pt modelId="{13918114-7178-4109-872C-079B469C16E0}" type="parTrans" cxnId="{F4D9FE36-44A6-475E-8BA0-DC38023CFFA2}">
      <dgm:prSet/>
      <dgm:spPr/>
      <dgm:t>
        <a:bodyPr/>
        <a:lstStyle/>
        <a:p>
          <a:endParaRPr lang="en-US"/>
        </a:p>
      </dgm:t>
    </dgm:pt>
    <dgm:pt modelId="{47D59EE0-619B-40C9-928C-54C37D28D69D}" type="sibTrans" cxnId="{F4D9FE36-44A6-475E-8BA0-DC38023CFFA2}">
      <dgm:prSet/>
      <dgm:spPr/>
      <dgm:t>
        <a:bodyPr/>
        <a:lstStyle/>
        <a:p>
          <a:endParaRPr lang="en-US"/>
        </a:p>
      </dgm:t>
    </dgm:pt>
    <dgm:pt modelId="{F7BDF79A-4AD6-4964-8669-275F7D6F87E3}">
      <dgm:prSet phldrT="[Text]"/>
      <dgm:spPr/>
      <dgm:t>
        <a:bodyPr/>
        <a:lstStyle/>
        <a:p>
          <a:r>
            <a:rPr lang="en-US" dirty="0" smtClean="0"/>
            <a:t>Data Cleaning Activities</a:t>
          </a:r>
          <a:endParaRPr lang="en-US" dirty="0"/>
        </a:p>
      </dgm:t>
    </dgm:pt>
    <dgm:pt modelId="{0515008F-60D4-487A-B526-BE90DCEB439E}" type="parTrans" cxnId="{B8B75047-AC99-4EA9-B7AD-43B1248257A7}">
      <dgm:prSet/>
      <dgm:spPr/>
      <dgm:t>
        <a:bodyPr/>
        <a:lstStyle/>
        <a:p>
          <a:endParaRPr lang="en-US"/>
        </a:p>
      </dgm:t>
    </dgm:pt>
    <dgm:pt modelId="{701E8C40-848E-4A1A-B597-33BFB5B88ACD}" type="sibTrans" cxnId="{B8B75047-AC99-4EA9-B7AD-43B1248257A7}">
      <dgm:prSet/>
      <dgm:spPr/>
      <dgm:t>
        <a:bodyPr/>
        <a:lstStyle/>
        <a:p>
          <a:endParaRPr lang="en-US"/>
        </a:p>
      </dgm:t>
    </dgm:pt>
    <dgm:pt modelId="{53BD2B39-0ED6-4C09-A9D5-2293F6105528}">
      <dgm:prSet phldrT="[Text]"/>
      <dgm:spPr/>
      <dgm:t>
        <a:bodyPr/>
        <a:lstStyle/>
        <a:p>
          <a:r>
            <a:rPr lang="en-US" dirty="0" smtClean="0"/>
            <a:t>Storage &amp; Records</a:t>
          </a:r>
          <a:endParaRPr lang="en-US" dirty="0"/>
        </a:p>
      </dgm:t>
    </dgm:pt>
    <dgm:pt modelId="{32541CC7-0D3D-4CF5-82B0-E5FC410168C4}" type="parTrans" cxnId="{9E414533-F7D5-46DC-BDCF-CFA16ACCFEF8}">
      <dgm:prSet/>
      <dgm:spPr/>
      <dgm:t>
        <a:bodyPr/>
        <a:lstStyle/>
        <a:p>
          <a:endParaRPr lang="en-US"/>
        </a:p>
      </dgm:t>
    </dgm:pt>
    <dgm:pt modelId="{77CF7B18-5CDB-4027-802D-3B90351A2F7C}" type="sibTrans" cxnId="{9E414533-F7D5-46DC-BDCF-CFA16ACCFEF8}">
      <dgm:prSet/>
      <dgm:spPr/>
      <dgm:t>
        <a:bodyPr/>
        <a:lstStyle/>
        <a:p>
          <a:endParaRPr lang="en-US"/>
        </a:p>
      </dgm:t>
    </dgm:pt>
    <dgm:pt modelId="{4624FA63-8F3C-481B-93F9-B6FEDF6A1C61}" type="pres">
      <dgm:prSet presAssocID="{FE4C896A-4989-43B7-A7E5-E72155B443F5}" presName="compositeShape" presStyleCnt="0">
        <dgm:presLayoutVars>
          <dgm:chMax val="7"/>
          <dgm:dir/>
          <dgm:resizeHandles val="exact"/>
        </dgm:presLayoutVars>
      </dgm:prSet>
      <dgm:spPr/>
    </dgm:pt>
    <dgm:pt modelId="{2D8AD2CB-C157-4D3D-A4C8-5BA4D90838F7}" type="pres">
      <dgm:prSet presAssocID="{9E0AF3D1-1913-431B-96A7-A929CDECB5B8}" presName="circ1" presStyleLbl="vennNode1" presStyleIdx="0" presStyleCnt="6"/>
      <dgm:spPr/>
    </dgm:pt>
    <dgm:pt modelId="{307FC1EF-CA48-43BF-B62B-3B0CEAE6E6FD}" type="pres">
      <dgm:prSet presAssocID="{9E0AF3D1-1913-431B-96A7-A929CDECB5B8}" presName="circ1Tx" presStyleLbl="revTx" presStyleIdx="0" presStyleCnt="0">
        <dgm:presLayoutVars>
          <dgm:chMax val="0"/>
          <dgm:chPref val="0"/>
          <dgm:bulletEnabled val="1"/>
        </dgm:presLayoutVars>
      </dgm:prSet>
      <dgm:spPr/>
      <dgm:t>
        <a:bodyPr/>
        <a:lstStyle/>
        <a:p>
          <a:endParaRPr lang="en-US"/>
        </a:p>
      </dgm:t>
    </dgm:pt>
    <dgm:pt modelId="{660ACEA7-32F0-451C-8BB0-2EA45631AB0B}" type="pres">
      <dgm:prSet presAssocID="{58777E9E-4F35-4824-ABE8-ECF75E7D0AF3}" presName="circ2" presStyleLbl="vennNode1" presStyleIdx="1" presStyleCnt="6"/>
      <dgm:spPr/>
      <dgm:t>
        <a:bodyPr/>
        <a:lstStyle/>
        <a:p>
          <a:endParaRPr lang="en-US"/>
        </a:p>
      </dgm:t>
    </dgm:pt>
    <dgm:pt modelId="{641FF6B0-DC16-4D65-983A-EB4677A455C0}" type="pres">
      <dgm:prSet presAssocID="{58777E9E-4F35-4824-ABE8-ECF75E7D0AF3}" presName="circ2Tx" presStyleLbl="revTx" presStyleIdx="0" presStyleCnt="0">
        <dgm:presLayoutVars>
          <dgm:chMax val="0"/>
          <dgm:chPref val="0"/>
          <dgm:bulletEnabled val="1"/>
        </dgm:presLayoutVars>
      </dgm:prSet>
      <dgm:spPr/>
      <dgm:t>
        <a:bodyPr/>
        <a:lstStyle/>
        <a:p>
          <a:endParaRPr lang="en-US"/>
        </a:p>
      </dgm:t>
    </dgm:pt>
    <dgm:pt modelId="{CC430B4C-FD7D-4AF4-9E6C-E53F153CFFCF}" type="pres">
      <dgm:prSet presAssocID="{592C15C1-AC85-48B9-81C4-F248268E3E7B}" presName="circ3" presStyleLbl="vennNode1" presStyleIdx="2" presStyleCnt="6"/>
      <dgm:spPr/>
      <dgm:t>
        <a:bodyPr/>
        <a:lstStyle/>
        <a:p>
          <a:endParaRPr lang="en-US"/>
        </a:p>
      </dgm:t>
    </dgm:pt>
    <dgm:pt modelId="{B87B44E3-4267-440E-BBC7-FC41007BBDA9}" type="pres">
      <dgm:prSet presAssocID="{592C15C1-AC85-48B9-81C4-F248268E3E7B}" presName="circ3Tx" presStyleLbl="revTx" presStyleIdx="0" presStyleCnt="0">
        <dgm:presLayoutVars>
          <dgm:chMax val="0"/>
          <dgm:chPref val="0"/>
          <dgm:bulletEnabled val="1"/>
        </dgm:presLayoutVars>
      </dgm:prSet>
      <dgm:spPr/>
      <dgm:t>
        <a:bodyPr/>
        <a:lstStyle/>
        <a:p>
          <a:endParaRPr lang="en-US"/>
        </a:p>
      </dgm:t>
    </dgm:pt>
    <dgm:pt modelId="{5BD783AE-7158-4D6E-A6D4-605E71B2FA93}" type="pres">
      <dgm:prSet presAssocID="{2E943FAA-3E4F-463E-A73C-7E26F7854DC9}" presName="circ4" presStyleLbl="vennNode1" presStyleIdx="3" presStyleCnt="6"/>
      <dgm:spPr/>
      <dgm:t>
        <a:bodyPr/>
        <a:lstStyle/>
        <a:p>
          <a:endParaRPr lang="en-US"/>
        </a:p>
      </dgm:t>
    </dgm:pt>
    <dgm:pt modelId="{B14C184F-AC07-427E-9C2D-690FC59A0B27}" type="pres">
      <dgm:prSet presAssocID="{2E943FAA-3E4F-463E-A73C-7E26F7854DC9}" presName="circ4Tx" presStyleLbl="revTx" presStyleIdx="0" presStyleCnt="0">
        <dgm:presLayoutVars>
          <dgm:chMax val="0"/>
          <dgm:chPref val="0"/>
          <dgm:bulletEnabled val="1"/>
        </dgm:presLayoutVars>
      </dgm:prSet>
      <dgm:spPr/>
      <dgm:t>
        <a:bodyPr/>
        <a:lstStyle/>
        <a:p>
          <a:endParaRPr lang="en-US"/>
        </a:p>
      </dgm:t>
    </dgm:pt>
    <dgm:pt modelId="{7FE0BF0A-23B0-49F8-84C0-91BBEE82A511}" type="pres">
      <dgm:prSet presAssocID="{F7BDF79A-4AD6-4964-8669-275F7D6F87E3}" presName="circ5" presStyleLbl="vennNode1" presStyleIdx="4" presStyleCnt="6"/>
      <dgm:spPr/>
    </dgm:pt>
    <dgm:pt modelId="{B7440A20-C3E7-4878-A586-6AF5F268096A}" type="pres">
      <dgm:prSet presAssocID="{F7BDF79A-4AD6-4964-8669-275F7D6F87E3}" presName="circ5Tx" presStyleLbl="revTx" presStyleIdx="0" presStyleCnt="0">
        <dgm:presLayoutVars>
          <dgm:chMax val="0"/>
          <dgm:chPref val="0"/>
          <dgm:bulletEnabled val="1"/>
        </dgm:presLayoutVars>
      </dgm:prSet>
      <dgm:spPr/>
      <dgm:t>
        <a:bodyPr/>
        <a:lstStyle/>
        <a:p>
          <a:endParaRPr lang="en-US"/>
        </a:p>
      </dgm:t>
    </dgm:pt>
    <dgm:pt modelId="{5F5190FB-2B3A-46A1-88B8-3D6D8703D73B}" type="pres">
      <dgm:prSet presAssocID="{53BD2B39-0ED6-4C09-A9D5-2293F6105528}" presName="circ6" presStyleLbl="vennNode1" presStyleIdx="5" presStyleCnt="6"/>
      <dgm:spPr/>
    </dgm:pt>
    <dgm:pt modelId="{EC361A38-B3EB-403C-88D3-CC3F70F91DEC}" type="pres">
      <dgm:prSet presAssocID="{53BD2B39-0ED6-4C09-A9D5-2293F6105528}" presName="circ6Tx" presStyleLbl="revTx" presStyleIdx="0" presStyleCnt="0">
        <dgm:presLayoutVars>
          <dgm:chMax val="0"/>
          <dgm:chPref val="0"/>
          <dgm:bulletEnabled val="1"/>
        </dgm:presLayoutVars>
      </dgm:prSet>
      <dgm:spPr/>
      <dgm:t>
        <a:bodyPr/>
        <a:lstStyle/>
        <a:p>
          <a:endParaRPr lang="en-US"/>
        </a:p>
      </dgm:t>
    </dgm:pt>
  </dgm:ptLst>
  <dgm:cxnLst>
    <dgm:cxn modelId="{06F21D54-72F1-401C-B760-755FD841AC5B}" type="presOf" srcId="{58777E9E-4F35-4824-ABE8-ECF75E7D0AF3}" destId="{641FF6B0-DC16-4D65-983A-EB4677A455C0}" srcOrd="0" destOrd="0" presId="urn:microsoft.com/office/officeart/2005/8/layout/venn1"/>
    <dgm:cxn modelId="{874D4912-75FE-4749-B01D-404991602B2A}" srcId="{FE4C896A-4989-43B7-A7E5-E72155B443F5}" destId="{592C15C1-AC85-48B9-81C4-F248268E3E7B}" srcOrd="2" destOrd="0" parTransId="{B39A8F51-6E74-46EA-9005-7DC405949FD3}" sibTransId="{878672E5-2508-47F0-9099-C178EE0C834B}"/>
    <dgm:cxn modelId="{F4D9FE36-44A6-475E-8BA0-DC38023CFFA2}" srcId="{FE4C896A-4989-43B7-A7E5-E72155B443F5}" destId="{2E943FAA-3E4F-463E-A73C-7E26F7854DC9}" srcOrd="3" destOrd="0" parTransId="{13918114-7178-4109-872C-079B469C16E0}" sibTransId="{47D59EE0-619B-40C9-928C-54C37D28D69D}"/>
    <dgm:cxn modelId="{97A211AE-396F-4C3F-955D-30799EBB8A42}" srcId="{FE4C896A-4989-43B7-A7E5-E72155B443F5}" destId="{58777E9E-4F35-4824-ABE8-ECF75E7D0AF3}" srcOrd="1" destOrd="0" parTransId="{87B31A53-816E-48FC-879B-9FD3A8F51BE0}" sibTransId="{A415235F-CA74-4CB0-9E18-3353615B733C}"/>
    <dgm:cxn modelId="{6B708E97-81C8-46A5-B558-74A8E76F0562}" type="presOf" srcId="{2E943FAA-3E4F-463E-A73C-7E26F7854DC9}" destId="{B14C184F-AC07-427E-9C2D-690FC59A0B27}" srcOrd="0" destOrd="0" presId="urn:microsoft.com/office/officeart/2005/8/layout/venn1"/>
    <dgm:cxn modelId="{0301EAF9-D090-4DA1-9BDD-D8491A1A5813}" type="presOf" srcId="{9E0AF3D1-1913-431B-96A7-A929CDECB5B8}" destId="{307FC1EF-CA48-43BF-B62B-3B0CEAE6E6FD}" srcOrd="0" destOrd="0" presId="urn:microsoft.com/office/officeart/2005/8/layout/venn1"/>
    <dgm:cxn modelId="{9E414533-F7D5-46DC-BDCF-CFA16ACCFEF8}" srcId="{FE4C896A-4989-43B7-A7E5-E72155B443F5}" destId="{53BD2B39-0ED6-4C09-A9D5-2293F6105528}" srcOrd="5" destOrd="0" parTransId="{32541CC7-0D3D-4CF5-82B0-E5FC410168C4}" sibTransId="{77CF7B18-5CDB-4027-802D-3B90351A2F7C}"/>
    <dgm:cxn modelId="{C6886091-6667-4D59-A941-E170C50128D8}" type="presOf" srcId="{F7BDF79A-4AD6-4964-8669-275F7D6F87E3}" destId="{B7440A20-C3E7-4878-A586-6AF5F268096A}" srcOrd="0" destOrd="0" presId="urn:microsoft.com/office/officeart/2005/8/layout/venn1"/>
    <dgm:cxn modelId="{B8B75047-AC99-4EA9-B7AD-43B1248257A7}" srcId="{FE4C896A-4989-43B7-A7E5-E72155B443F5}" destId="{F7BDF79A-4AD6-4964-8669-275F7D6F87E3}" srcOrd="4" destOrd="0" parTransId="{0515008F-60D4-487A-B526-BE90DCEB439E}" sibTransId="{701E8C40-848E-4A1A-B597-33BFB5B88ACD}"/>
    <dgm:cxn modelId="{B9C7BB3E-B23C-47B3-9308-249907461EAB}" type="presOf" srcId="{FE4C896A-4989-43B7-A7E5-E72155B443F5}" destId="{4624FA63-8F3C-481B-93F9-B6FEDF6A1C61}" srcOrd="0" destOrd="0" presId="urn:microsoft.com/office/officeart/2005/8/layout/venn1"/>
    <dgm:cxn modelId="{B2F3A356-49E6-4307-A741-97EA70405993}" srcId="{FE4C896A-4989-43B7-A7E5-E72155B443F5}" destId="{9E0AF3D1-1913-431B-96A7-A929CDECB5B8}" srcOrd="0" destOrd="0" parTransId="{A6AEE756-6282-4725-BBBB-9E5E1D656328}" sibTransId="{548BB0E7-EA8F-4433-B8B2-114AA2026593}"/>
    <dgm:cxn modelId="{1A77F733-8BF6-4573-8B7A-E324B0D46FFA}" type="presOf" srcId="{592C15C1-AC85-48B9-81C4-F248268E3E7B}" destId="{B87B44E3-4267-440E-BBC7-FC41007BBDA9}" srcOrd="0" destOrd="0" presId="urn:microsoft.com/office/officeart/2005/8/layout/venn1"/>
    <dgm:cxn modelId="{2C015CBB-9A54-4F26-BD1F-193DF295D811}" type="presOf" srcId="{53BD2B39-0ED6-4C09-A9D5-2293F6105528}" destId="{EC361A38-B3EB-403C-88D3-CC3F70F91DEC}" srcOrd="0" destOrd="0" presId="urn:microsoft.com/office/officeart/2005/8/layout/venn1"/>
    <dgm:cxn modelId="{AB8ABA8E-BF07-42DA-89A5-B7A9554C2786}" type="presParOf" srcId="{4624FA63-8F3C-481B-93F9-B6FEDF6A1C61}" destId="{2D8AD2CB-C157-4D3D-A4C8-5BA4D90838F7}" srcOrd="0" destOrd="0" presId="urn:microsoft.com/office/officeart/2005/8/layout/venn1"/>
    <dgm:cxn modelId="{D21C8FEA-484C-43EA-BB1A-1EFCD718372B}" type="presParOf" srcId="{4624FA63-8F3C-481B-93F9-B6FEDF6A1C61}" destId="{307FC1EF-CA48-43BF-B62B-3B0CEAE6E6FD}" srcOrd="1" destOrd="0" presId="urn:microsoft.com/office/officeart/2005/8/layout/venn1"/>
    <dgm:cxn modelId="{CF6AB780-855B-40CB-89DA-0B0D5D7EE711}" type="presParOf" srcId="{4624FA63-8F3C-481B-93F9-B6FEDF6A1C61}" destId="{660ACEA7-32F0-451C-8BB0-2EA45631AB0B}" srcOrd="2" destOrd="0" presId="urn:microsoft.com/office/officeart/2005/8/layout/venn1"/>
    <dgm:cxn modelId="{49EB12CE-F752-4D7F-9F5E-FFF21A883B96}" type="presParOf" srcId="{4624FA63-8F3C-481B-93F9-B6FEDF6A1C61}" destId="{641FF6B0-DC16-4D65-983A-EB4677A455C0}" srcOrd="3" destOrd="0" presId="urn:microsoft.com/office/officeart/2005/8/layout/venn1"/>
    <dgm:cxn modelId="{1C8715CD-4420-4F50-B6C0-189D66F451E5}" type="presParOf" srcId="{4624FA63-8F3C-481B-93F9-B6FEDF6A1C61}" destId="{CC430B4C-FD7D-4AF4-9E6C-E53F153CFFCF}" srcOrd="4" destOrd="0" presId="urn:microsoft.com/office/officeart/2005/8/layout/venn1"/>
    <dgm:cxn modelId="{872C58AB-4643-4D0A-8E10-8EEDEED981CE}" type="presParOf" srcId="{4624FA63-8F3C-481B-93F9-B6FEDF6A1C61}" destId="{B87B44E3-4267-440E-BBC7-FC41007BBDA9}" srcOrd="5" destOrd="0" presId="urn:microsoft.com/office/officeart/2005/8/layout/venn1"/>
    <dgm:cxn modelId="{B2D23B7F-9F33-434A-B9EA-CFA976D590F4}" type="presParOf" srcId="{4624FA63-8F3C-481B-93F9-B6FEDF6A1C61}" destId="{5BD783AE-7158-4D6E-A6D4-605E71B2FA93}" srcOrd="6" destOrd="0" presId="urn:microsoft.com/office/officeart/2005/8/layout/venn1"/>
    <dgm:cxn modelId="{283DDA84-0D84-410B-8E88-8687E35199BE}" type="presParOf" srcId="{4624FA63-8F3C-481B-93F9-B6FEDF6A1C61}" destId="{B14C184F-AC07-427E-9C2D-690FC59A0B27}" srcOrd="7" destOrd="0" presId="urn:microsoft.com/office/officeart/2005/8/layout/venn1"/>
    <dgm:cxn modelId="{F72E57BB-9EDC-42C8-B368-F63C2913AFC7}" type="presParOf" srcId="{4624FA63-8F3C-481B-93F9-B6FEDF6A1C61}" destId="{7FE0BF0A-23B0-49F8-84C0-91BBEE82A511}" srcOrd="8" destOrd="0" presId="urn:microsoft.com/office/officeart/2005/8/layout/venn1"/>
    <dgm:cxn modelId="{29F958DD-9670-40D8-B741-8F89437EC914}" type="presParOf" srcId="{4624FA63-8F3C-481B-93F9-B6FEDF6A1C61}" destId="{B7440A20-C3E7-4878-A586-6AF5F268096A}" srcOrd="9" destOrd="0" presId="urn:microsoft.com/office/officeart/2005/8/layout/venn1"/>
    <dgm:cxn modelId="{F4E0AF93-018C-4D59-A075-6C06B891C2A3}" type="presParOf" srcId="{4624FA63-8F3C-481B-93F9-B6FEDF6A1C61}" destId="{5F5190FB-2B3A-46A1-88B8-3D6D8703D73B}" srcOrd="10" destOrd="0" presId="urn:microsoft.com/office/officeart/2005/8/layout/venn1"/>
    <dgm:cxn modelId="{3B474727-33FB-4AEB-B986-C5D3DBCAB469}" type="presParOf" srcId="{4624FA63-8F3C-481B-93F9-B6FEDF6A1C61}" destId="{EC361A38-B3EB-403C-88D3-CC3F70F91DEC}"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AD2CB-C157-4D3D-A4C8-5BA4D90838F7}">
      <dsp:nvSpPr>
        <dsp:cNvPr id="0" name=""/>
        <dsp:cNvSpPr/>
      </dsp:nvSpPr>
      <dsp:spPr>
        <a:xfrm>
          <a:off x="3034497" y="1157721"/>
          <a:ext cx="1551005" cy="155100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07FC1EF-CA48-43BF-B62B-3B0CEAE6E6FD}">
      <dsp:nvSpPr>
        <dsp:cNvPr id="0" name=""/>
        <dsp:cNvSpPr/>
      </dsp:nvSpPr>
      <dsp:spPr>
        <a:xfrm>
          <a:off x="2840621" y="0"/>
          <a:ext cx="1938756" cy="10561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smtClean="0"/>
            <a:t>Monitoring Visits</a:t>
          </a:r>
          <a:endParaRPr lang="en-US" sz="3000" kern="1200" dirty="0"/>
        </a:p>
      </dsp:txBody>
      <dsp:txXfrm>
        <a:off x="2840621" y="0"/>
        <a:ext cx="1938756" cy="1056132"/>
      </dsp:txXfrm>
    </dsp:sp>
    <dsp:sp modelId="{660ACEA7-32F0-451C-8BB0-2EA45631AB0B}">
      <dsp:nvSpPr>
        <dsp:cNvPr id="0" name=""/>
        <dsp:cNvSpPr/>
      </dsp:nvSpPr>
      <dsp:spPr>
        <a:xfrm>
          <a:off x="3537927" y="1448409"/>
          <a:ext cx="1551005" cy="1551005"/>
        </a:xfrm>
        <a:prstGeom prst="ellipse">
          <a:avLst/>
        </a:prstGeom>
        <a:solidFill>
          <a:schemeClr val="accent2">
            <a:alpha val="50000"/>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41FF6B0-DC16-4D65-983A-EB4677A455C0}">
      <dsp:nvSpPr>
        <dsp:cNvPr id="0" name=""/>
        <dsp:cNvSpPr/>
      </dsp:nvSpPr>
      <dsp:spPr>
        <a:xfrm>
          <a:off x="5203965" y="1005840"/>
          <a:ext cx="1837295" cy="11567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smtClean="0"/>
            <a:t>Study Personnel</a:t>
          </a:r>
          <a:endParaRPr lang="en-US" sz="3000" kern="1200" dirty="0"/>
        </a:p>
      </dsp:txBody>
      <dsp:txXfrm>
        <a:off x="5203965" y="1005840"/>
        <a:ext cx="1837295" cy="1156716"/>
      </dsp:txXfrm>
    </dsp:sp>
    <dsp:sp modelId="{CC430B4C-FD7D-4AF4-9E6C-E53F153CFFCF}">
      <dsp:nvSpPr>
        <dsp:cNvPr id="0" name=""/>
        <dsp:cNvSpPr/>
      </dsp:nvSpPr>
      <dsp:spPr>
        <a:xfrm>
          <a:off x="3537927" y="2029785"/>
          <a:ext cx="1551005" cy="1551005"/>
        </a:xfrm>
        <a:prstGeom prst="ellipse">
          <a:avLst/>
        </a:prstGeom>
        <a:solidFill>
          <a:schemeClr val="accent2">
            <a:alpha val="50000"/>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87B44E3-4267-440E-BBC7-FC41007BBDA9}">
      <dsp:nvSpPr>
        <dsp:cNvPr id="0" name=""/>
        <dsp:cNvSpPr/>
      </dsp:nvSpPr>
      <dsp:spPr>
        <a:xfrm>
          <a:off x="5203965" y="2730855"/>
          <a:ext cx="1837295" cy="129250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smtClean="0"/>
            <a:t>Supplies &amp; Equipment</a:t>
          </a:r>
          <a:endParaRPr lang="en-US" sz="3000" kern="1200" dirty="0"/>
        </a:p>
      </dsp:txBody>
      <dsp:txXfrm>
        <a:off x="5203965" y="2730855"/>
        <a:ext cx="1837295" cy="1292504"/>
      </dsp:txXfrm>
    </dsp:sp>
    <dsp:sp modelId="{5BD783AE-7158-4D6E-A6D4-605E71B2FA93}">
      <dsp:nvSpPr>
        <dsp:cNvPr id="0" name=""/>
        <dsp:cNvSpPr/>
      </dsp:nvSpPr>
      <dsp:spPr>
        <a:xfrm>
          <a:off x="3034497" y="2320975"/>
          <a:ext cx="1551005" cy="1551005"/>
        </a:xfrm>
        <a:prstGeom prst="ellipse">
          <a:avLst/>
        </a:prstGeom>
        <a:solidFill>
          <a:schemeClr val="accent2">
            <a:alpha val="50000"/>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14C184F-AC07-427E-9C2D-690FC59A0B27}">
      <dsp:nvSpPr>
        <dsp:cNvPr id="0" name=""/>
        <dsp:cNvSpPr/>
      </dsp:nvSpPr>
      <dsp:spPr>
        <a:xfrm>
          <a:off x="2840621" y="3973068"/>
          <a:ext cx="1938756" cy="10561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smtClean="0"/>
            <a:t>Safety &amp; Regulatory</a:t>
          </a:r>
          <a:endParaRPr lang="en-US" sz="3000" kern="1200" dirty="0"/>
        </a:p>
      </dsp:txBody>
      <dsp:txXfrm>
        <a:off x="2840621" y="3973068"/>
        <a:ext cx="1938756" cy="1056132"/>
      </dsp:txXfrm>
    </dsp:sp>
    <dsp:sp modelId="{7FE0BF0A-23B0-49F8-84C0-91BBEE82A511}">
      <dsp:nvSpPr>
        <dsp:cNvPr id="0" name=""/>
        <dsp:cNvSpPr/>
      </dsp:nvSpPr>
      <dsp:spPr>
        <a:xfrm>
          <a:off x="2531066" y="2029785"/>
          <a:ext cx="1551005" cy="1551005"/>
        </a:xfrm>
        <a:prstGeom prst="ellipse">
          <a:avLst/>
        </a:prstGeom>
        <a:solidFill>
          <a:schemeClr val="accent2">
            <a:alpha val="50000"/>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7440A20-C3E7-4878-A586-6AF5F268096A}">
      <dsp:nvSpPr>
        <dsp:cNvPr id="0" name=""/>
        <dsp:cNvSpPr/>
      </dsp:nvSpPr>
      <dsp:spPr>
        <a:xfrm>
          <a:off x="578738" y="2730855"/>
          <a:ext cx="1837295" cy="129250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smtClean="0"/>
            <a:t>Data Cleaning Activities</a:t>
          </a:r>
          <a:endParaRPr lang="en-US" sz="3000" kern="1200" dirty="0"/>
        </a:p>
      </dsp:txBody>
      <dsp:txXfrm>
        <a:off x="578738" y="2730855"/>
        <a:ext cx="1837295" cy="1292504"/>
      </dsp:txXfrm>
    </dsp:sp>
    <dsp:sp modelId="{5F5190FB-2B3A-46A1-88B8-3D6D8703D73B}">
      <dsp:nvSpPr>
        <dsp:cNvPr id="0" name=""/>
        <dsp:cNvSpPr/>
      </dsp:nvSpPr>
      <dsp:spPr>
        <a:xfrm>
          <a:off x="2531066" y="1448409"/>
          <a:ext cx="1551005" cy="1551005"/>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C361A38-B3EB-403C-88D3-CC3F70F91DEC}">
      <dsp:nvSpPr>
        <dsp:cNvPr id="0" name=""/>
        <dsp:cNvSpPr/>
      </dsp:nvSpPr>
      <dsp:spPr>
        <a:xfrm>
          <a:off x="578738" y="1005840"/>
          <a:ext cx="1837295" cy="129250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smtClean="0"/>
            <a:t>Storage &amp; Records</a:t>
          </a:r>
          <a:endParaRPr lang="en-US" sz="3000" kern="1200" dirty="0"/>
        </a:p>
      </dsp:txBody>
      <dsp:txXfrm>
        <a:off x="578738" y="1005840"/>
        <a:ext cx="1837295" cy="129250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nowflake.gif"/>
          <p:cNvPicPr>
            <a:picLocks noChangeAspect="1"/>
          </p:cNvPicPr>
          <p:nvPr userDrawn="1"/>
        </p:nvPicPr>
        <p:blipFill>
          <a:blip r:embed="rId2" cstate="print"/>
          <a:srcRect l="5128" t="10256" r="9402" b="15385"/>
          <a:stretch>
            <a:fillRect/>
          </a:stretch>
        </p:blipFill>
        <p:spPr>
          <a:xfrm>
            <a:off x="0" y="0"/>
            <a:ext cx="3810000" cy="2209800"/>
          </a:xfrm>
          <a:prstGeom prst="rect">
            <a:avLst/>
          </a:prstGeom>
        </p:spPr>
      </p:pic>
      <p:sp>
        <p:nvSpPr>
          <p:cNvPr id="2" name="Title 1"/>
          <p:cNvSpPr>
            <a:spLocks noGrp="1"/>
          </p:cNvSpPr>
          <p:nvPr>
            <p:ph type="ctrTitle"/>
          </p:nvPr>
        </p:nvSpPr>
        <p:spPr>
          <a:xfrm>
            <a:off x="685800" y="2236961"/>
            <a:ext cx="7772400" cy="1470025"/>
          </a:xfrm>
        </p:spPr>
        <p:txBody>
          <a:bodyPr>
            <a:normAutofit/>
          </a:bodyPr>
          <a:lstStyle>
            <a:lvl1pPr algn="l">
              <a:defRPr sz="4000" b="1">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2400" baseline="0">
                <a:solidFill>
                  <a:schemeClr val="accent5">
                    <a:lumMod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p>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DD524D8-0B20-405E-A140-647C9353050A}"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37027-5FF1-486D-B737-A5A608BA98ED}" type="slidenum">
              <a:rPr lang="en-US" smtClean="0"/>
              <a:pPr/>
              <a:t>‹#›</a:t>
            </a:fld>
            <a:endParaRPr lang="en-US" dirty="0"/>
          </a:p>
        </p:txBody>
      </p:sp>
      <p:sp>
        <p:nvSpPr>
          <p:cNvPr id="9" name="Rectangle 8"/>
          <p:cNvSpPr/>
          <p:nvPr userDrawn="1"/>
        </p:nvSpPr>
        <p:spPr>
          <a:xfrm>
            <a:off x="5009232" y="457200"/>
            <a:ext cx="3412152" cy="369332"/>
          </a:xfrm>
          <a:prstGeom prst="rect">
            <a:avLst/>
          </a:prstGeom>
          <a:noFill/>
        </p:spPr>
        <p:txBody>
          <a:bodyPr wrap="none" lIns="91440" tIns="45720" rIns="91440" bIns="45720">
            <a:spAutoFit/>
          </a:bodyPr>
          <a:lstStyle/>
          <a:p>
            <a:pPr algn="r"/>
            <a:r>
              <a:rPr lang="en-US" sz="1800" b="0" cap="none" spc="0" dirty="0" smtClean="0">
                <a:ln w="18415" cmpd="sng">
                  <a:noFill/>
                  <a:prstDash val="solid"/>
                </a:ln>
                <a:solidFill>
                  <a:schemeClr val="accent5">
                    <a:lumMod val="50000"/>
                  </a:schemeClr>
                </a:solidFill>
                <a:effectLst>
                  <a:outerShdw blurRad="63500" dir="3600000" algn="tl" rotWithShape="0">
                    <a:srgbClr val="000000">
                      <a:alpha val="70000"/>
                    </a:srgbClr>
                  </a:outerShdw>
                </a:effectLst>
                <a:latin typeface="Arial" pitchFamily="34" charset="0"/>
                <a:cs typeface="Arial" pitchFamily="34" charset="0"/>
              </a:rPr>
              <a:t>2013 CTN Web Seminar Series</a:t>
            </a:r>
            <a:endParaRPr lang="en-US" sz="1800" b="0" cap="none" spc="0" dirty="0">
              <a:ln w="18415" cmpd="sng">
                <a:noFill/>
                <a:prstDash val="solid"/>
              </a:ln>
              <a:solidFill>
                <a:schemeClr val="accent5">
                  <a:lumMod val="50000"/>
                </a:schemeClr>
              </a:solidFill>
              <a:effectLst>
                <a:outerShdw blurRad="63500" dir="3600000" algn="tl" rotWithShape="0">
                  <a:srgbClr val="000000">
                    <a:alpha val="70000"/>
                  </a:srgbClr>
                </a:outerShdw>
              </a:effectLst>
              <a:latin typeface="Arial" pitchFamily="34" charset="0"/>
              <a:cs typeface="Arial" pitchFamily="34" charset="0"/>
            </a:endParaRPr>
          </a:p>
        </p:txBody>
      </p:sp>
      <p:sp>
        <p:nvSpPr>
          <p:cNvPr id="11" name="Rectangle 16"/>
          <p:cNvSpPr>
            <a:spLocks noChangeArrowheads="1"/>
          </p:cNvSpPr>
          <p:nvPr userDrawn="1"/>
        </p:nvSpPr>
        <p:spPr bwMode="auto">
          <a:xfrm>
            <a:off x="0" y="5715000"/>
            <a:ext cx="9144000" cy="609600"/>
          </a:xfrm>
          <a:prstGeom prst="rect">
            <a:avLst/>
          </a:prstGeom>
          <a:noFill/>
          <a:ln w="9525">
            <a:noFill/>
            <a:miter lim="800000"/>
            <a:headEnd/>
            <a:tailEnd/>
          </a:ln>
          <a:effectLst/>
        </p:spPr>
        <p:txBody>
          <a:bodyPr anchor="b"/>
          <a:lstStyle/>
          <a:p>
            <a:pPr algn="ctr" defTabSz="744538">
              <a:spcBef>
                <a:spcPct val="20000"/>
              </a:spcBef>
              <a:buClr>
                <a:srgbClr val="FF9900"/>
              </a:buClr>
              <a:buSzPct val="75000"/>
              <a:tabLst>
                <a:tab pos="4457700" algn="l"/>
              </a:tabLst>
              <a:defRPr/>
            </a:pPr>
            <a:r>
              <a:rPr lang="en-US" sz="1400" b="1" i="1" kern="0" dirty="0">
                <a:solidFill>
                  <a:schemeClr val="bg1">
                    <a:lumMod val="50000"/>
                  </a:schemeClr>
                </a:solidFill>
                <a:latin typeface="Arial" pitchFamily="34" charset="0"/>
                <a:cs typeface="Arial" pitchFamily="34" charset="0"/>
              </a:rPr>
              <a:t>Produced by:   </a:t>
            </a:r>
            <a:r>
              <a:rPr lang="en-US" sz="1400" b="1" i="1" kern="0" dirty="0" smtClean="0">
                <a:solidFill>
                  <a:schemeClr val="bg1">
                    <a:lumMod val="50000"/>
                  </a:schemeClr>
                </a:solidFill>
                <a:latin typeface="Arial" pitchFamily="34" charset="0"/>
                <a:cs typeface="Arial" pitchFamily="34" charset="0"/>
              </a:rPr>
              <a:t>NIDA </a:t>
            </a:r>
            <a:r>
              <a:rPr lang="en-US" sz="1400" b="1" i="1" kern="0" dirty="0">
                <a:solidFill>
                  <a:schemeClr val="bg1">
                    <a:lumMod val="50000"/>
                  </a:schemeClr>
                </a:solidFill>
                <a:latin typeface="Arial" pitchFamily="34" charset="0"/>
                <a:cs typeface="Arial" pitchFamily="34" charset="0"/>
              </a:rPr>
              <a:t>CTN CCC Training </a:t>
            </a:r>
            <a:r>
              <a:rPr lang="en-US" sz="1400" b="1" i="1" kern="0" dirty="0" smtClean="0">
                <a:solidFill>
                  <a:schemeClr val="bg1">
                    <a:lumMod val="50000"/>
                  </a:schemeClr>
                </a:solidFill>
                <a:latin typeface="Arial" pitchFamily="34" charset="0"/>
                <a:cs typeface="Arial" pitchFamily="34" charset="0"/>
              </a:rPr>
              <a:t>Office</a:t>
            </a:r>
          </a:p>
          <a:p>
            <a:pPr marL="0" marR="0" indent="0" algn="ctr" defTabSz="744538" rtl="0" eaLnBrk="1" fontAlgn="auto" latinLnBrk="0" hangingPunct="1">
              <a:lnSpc>
                <a:spcPct val="100000"/>
              </a:lnSpc>
              <a:spcBef>
                <a:spcPct val="20000"/>
              </a:spcBef>
              <a:spcAft>
                <a:spcPts val="0"/>
              </a:spcAft>
              <a:buClr>
                <a:srgbClr val="FF9900"/>
              </a:buClr>
              <a:buSzPct val="75000"/>
              <a:buFontTx/>
              <a:buNone/>
              <a:tabLst>
                <a:tab pos="4457700" algn="l"/>
              </a:tabLst>
              <a:defRPr/>
            </a:pPr>
            <a:r>
              <a:rPr lang="en-US" sz="900" b="1" i="1" kern="1200" dirty="0" smtClean="0">
                <a:solidFill>
                  <a:schemeClr val="bg1">
                    <a:lumMod val="50000"/>
                  </a:schemeClr>
                </a:solidFill>
                <a:latin typeface="Arial" pitchFamily="34" charset="0"/>
                <a:ea typeface="+mn-ea"/>
                <a:cs typeface="Arial" pitchFamily="34" charset="0"/>
              </a:rPr>
              <a:t>"This training has been funded in whole or in part with Federal funds from the National Institute on Drug Abuse, </a:t>
            </a:r>
            <a:br>
              <a:rPr lang="en-US" sz="900" b="1" i="1" kern="1200" dirty="0" smtClean="0">
                <a:solidFill>
                  <a:schemeClr val="bg1">
                    <a:lumMod val="50000"/>
                  </a:schemeClr>
                </a:solidFill>
                <a:latin typeface="Arial" pitchFamily="34" charset="0"/>
                <a:ea typeface="+mn-ea"/>
                <a:cs typeface="Arial" pitchFamily="34" charset="0"/>
              </a:rPr>
            </a:br>
            <a:r>
              <a:rPr lang="en-US" sz="900" b="1" i="1" kern="1200" dirty="0" smtClean="0">
                <a:solidFill>
                  <a:schemeClr val="bg1">
                    <a:lumMod val="50000"/>
                  </a:schemeClr>
                </a:solidFill>
                <a:latin typeface="Arial" pitchFamily="34" charset="0"/>
                <a:ea typeface="+mn-ea"/>
                <a:cs typeface="Arial" pitchFamily="34" charset="0"/>
              </a:rPr>
              <a:t>National Institutes of Health, Department of Health and Human Services, under Contract No.HHSN271201000024C."</a:t>
            </a:r>
          </a:p>
        </p:txBody>
      </p:sp>
      <p:sp>
        <p:nvSpPr>
          <p:cNvPr id="10" name="Round Same Side Corner Rectangle 9"/>
          <p:cNvSpPr/>
          <p:nvPr userDrawn="1"/>
        </p:nvSpPr>
        <p:spPr>
          <a:xfrm rot="5400000">
            <a:off x="3487444" y="-1322034"/>
            <a:ext cx="1600200" cy="8610600"/>
          </a:xfrm>
          <a:prstGeom prst="round2SameRect">
            <a:avLst/>
          </a:prstGeom>
          <a:noFill/>
          <a:ln w="3175">
            <a:solidFill>
              <a:srgbClr val="D58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0" y="1181100"/>
            <a:ext cx="9144000" cy="571500"/>
            <a:chOff x="0" y="838200"/>
            <a:chExt cx="9144000" cy="571500"/>
          </a:xfrm>
        </p:grpSpPr>
        <p:cxnSp>
          <p:nvCxnSpPr>
            <p:cNvPr id="8" name="Straight Connector 7"/>
            <p:cNvCxnSpPr/>
            <p:nvPr userDrawn="1"/>
          </p:nvCxnSpPr>
          <p:spPr>
            <a:xfrm>
              <a:off x="457200" y="1123950"/>
              <a:ext cx="8229600" cy="0"/>
            </a:xfrm>
            <a:prstGeom prst="line">
              <a:avLst/>
            </a:prstGeom>
            <a:ln>
              <a:solidFill>
                <a:srgbClr val="1C474B"/>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pic>
          <p:nvPicPr>
            <p:cNvPr id="9"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0" y="838200"/>
              <a:ext cx="533400" cy="571500"/>
            </a:xfrm>
            <a:prstGeom prst="rect">
              <a:avLst/>
            </a:prstGeom>
            <a:noFill/>
          </p:spPr>
        </p:pic>
        <p:pic>
          <p:nvPicPr>
            <p:cNvPr id="10"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8610600" y="838200"/>
              <a:ext cx="533400" cy="571500"/>
            </a:xfrm>
            <a:prstGeom prst="rect">
              <a:avLst/>
            </a:prstGeom>
            <a:noFill/>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D524D8-0B20-405E-A140-647C9353050A}"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37027-5FF1-486D-B737-A5A608BA98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ound Same Side Corner Rectangle 8"/>
          <p:cNvSpPr/>
          <p:nvPr userDrawn="1"/>
        </p:nvSpPr>
        <p:spPr>
          <a:xfrm rot="5400000">
            <a:off x="3610622" y="782344"/>
            <a:ext cx="1389356" cy="8610600"/>
          </a:xfrm>
          <a:prstGeom prst="round2SameRect">
            <a:avLst/>
          </a:prstGeom>
          <a:solidFill>
            <a:srgbClr val="D58315"/>
          </a:solidFill>
          <a:ln w="3175">
            <a:solidFill>
              <a:srgbClr val="D58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a:noFill/>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5">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DD524D8-0B20-405E-A140-647C9353050A}" type="datetimeFigureOut">
              <a:rPr lang="en-US" smtClean="0"/>
              <a:pPr/>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37027-5FF1-486D-B737-A5A608BA98ED}" type="slidenum">
              <a:rPr lang="en-US" smtClean="0"/>
              <a:pPr/>
              <a:t>‹#›</a:t>
            </a:fld>
            <a:endParaRPr lang="en-US"/>
          </a:p>
        </p:txBody>
      </p:sp>
      <p:pic>
        <p:nvPicPr>
          <p:cNvPr id="7" name="Picture 6" descr="snowflake.gif"/>
          <p:cNvPicPr>
            <a:picLocks noChangeAspect="1"/>
          </p:cNvPicPr>
          <p:nvPr userDrawn="1"/>
        </p:nvPicPr>
        <p:blipFill>
          <a:blip r:embed="rId2" cstate="print"/>
          <a:srcRect l="34483" t="37931" r="12644" b="17241"/>
          <a:stretch>
            <a:fillRect/>
          </a:stretch>
        </p:blipFill>
        <p:spPr>
          <a:xfrm>
            <a:off x="0" y="0"/>
            <a:ext cx="1752600" cy="990600"/>
          </a:xfrm>
          <a:prstGeom prst="rect">
            <a:avLst/>
          </a:prstGeom>
        </p:spPr>
      </p:pic>
      <p:pic>
        <p:nvPicPr>
          <p:cNvPr id="8" name="Picture 7" descr="snowflake.gif"/>
          <p:cNvPicPr>
            <a:picLocks noChangeAspect="1"/>
          </p:cNvPicPr>
          <p:nvPr userDrawn="1"/>
        </p:nvPicPr>
        <p:blipFill>
          <a:blip r:embed="rId2" cstate="print"/>
          <a:srcRect l="34694" t="37931"/>
          <a:stretch>
            <a:fillRect/>
          </a:stretch>
        </p:blipFill>
        <p:spPr>
          <a:xfrm flipH="1">
            <a:off x="6705600" y="0"/>
            <a:ext cx="2438400" cy="1371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userDrawn="1"/>
        </p:nvGrpSpPr>
        <p:grpSpPr>
          <a:xfrm>
            <a:off x="0" y="1181100"/>
            <a:ext cx="9144000" cy="571500"/>
            <a:chOff x="0" y="838200"/>
            <a:chExt cx="9144000" cy="571500"/>
          </a:xfrm>
        </p:grpSpPr>
        <p:cxnSp>
          <p:nvCxnSpPr>
            <p:cNvPr id="9" name="Straight Connector 8"/>
            <p:cNvCxnSpPr/>
            <p:nvPr userDrawn="1"/>
          </p:nvCxnSpPr>
          <p:spPr>
            <a:xfrm>
              <a:off x="457200" y="1123950"/>
              <a:ext cx="8229600" cy="0"/>
            </a:xfrm>
            <a:prstGeom prst="line">
              <a:avLst/>
            </a:prstGeom>
            <a:ln>
              <a:solidFill>
                <a:srgbClr val="1C474B"/>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pic>
          <p:nvPicPr>
            <p:cNvPr id="10"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0" y="838200"/>
              <a:ext cx="533400" cy="571500"/>
            </a:xfrm>
            <a:prstGeom prst="rect">
              <a:avLst/>
            </a:prstGeom>
            <a:noFill/>
          </p:spPr>
        </p:pic>
        <p:pic>
          <p:nvPicPr>
            <p:cNvPr id="11"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8610600" y="838200"/>
              <a:ext cx="533400" cy="571500"/>
            </a:xfrm>
            <a:prstGeom prst="rect">
              <a:avLst/>
            </a:prstGeom>
            <a:noFill/>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D524D8-0B20-405E-A140-647C9353050A}" type="datetimeFigureOut">
              <a:rPr lang="en-US" smtClean="0"/>
              <a:pPr/>
              <a:t>4/3/2013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37027-5FF1-486D-B737-A5A608BA98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userDrawn="1"/>
        </p:nvGrpSpPr>
        <p:grpSpPr>
          <a:xfrm>
            <a:off x="0" y="1181100"/>
            <a:ext cx="9144000" cy="571500"/>
            <a:chOff x="0" y="838200"/>
            <a:chExt cx="9144000" cy="571500"/>
          </a:xfrm>
        </p:grpSpPr>
        <p:cxnSp>
          <p:nvCxnSpPr>
            <p:cNvPr id="11" name="Straight Connector 10"/>
            <p:cNvCxnSpPr/>
            <p:nvPr userDrawn="1"/>
          </p:nvCxnSpPr>
          <p:spPr>
            <a:xfrm>
              <a:off x="457200" y="1123950"/>
              <a:ext cx="8229600" cy="0"/>
            </a:xfrm>
            <a:prstGeom prst="line">
              <a:avLst/>
            </a:prstGeom>
            <a:ln>
              <a:solidFill>
                <a:srgbClr val="1C474B"/>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pic>
          <p:nvPicPr>
            <p:cNvPr id="12"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0" y="838200"/>
              <a:ext cx="533400" cy="571500"/>
            </a:xfrm>
            <a:prstGeom prst="rect">
              <a:avLst/>
            </a:prstGeom>
            <a:noFill/>
          </p:spPr>
        </p:pic>
        <p:pic>
          <p:nvPicPr>
            <p:cNvPr id="13"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8610600" y="838200"/>
              <a:ext cx="533400" cy="571500"/>
            </a:xfrm>
            <a:prstGeom prst="rect">
              <a:avLst/>
            </a:prstGeom>
            <a:noFill/>
          </p:spPr>
        </p:pic>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D524D8-0B20-405E-A140-647C9353050A}" type="datetimeFigureOut">
              <a:rPr lang="en-US" smtClean="0"/>
              <a:pPr/>
              <a:t>4/3/2013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437027-5FF1-486D-B737-A5A608BA98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userDrawn="1"/>
        </p:nvGrpSpPr>
        <p:grpSpPr>
          <a:xfrm>
            <a:off x="0" y="1181100"/>
            <a:ext cx="9144000" cy="571500"/>
            <a:chOff x="0" y="838200"/>
            <a:chExt cx="9144000" cy="571500"/>
          </a:xfrm>
        </p:grpSpPr>
        <p:cxnSp>
          <p:nvCxnSpPr>
            <p:cNvPr id="7" name="Straight Connector 6"/>
            <p:cNvCxnSpPr/>
            <p:nvPr userDrawn="1"/>
          </p:nvCxnSpPr>
          <p:spPr>
            <a:xfrm>
              <a:off x="457200" y="1123950"/>
              <a:ext cx="8229600" cy="0"/>
            </a:xfrm>
            <a:prstGeom prst="line">
              <a:avLst/>
            </a:prstGeom>
            <a:ln>
              <a:solidFill>
                <a:srgbClr val="1C474B"/>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pic>
          <p:nvPicPr>
            <p:cNvPr id="8"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0" y="838200"/>
              <a:ext cx="533400" cy="571500"/>
            </a:xfrm>
            <a:prstGeom prst="rect">
              <a:avLst/>
            </a:prstGeom>
            <a:noFill/>
          </p:spPr>
        </p:pic>
        <p:pic>
          <p:nvPicPr>
            <p:cNvPr id="9"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8610600" y="838200"/>
              <a:ext cx="533400" cy="571500"/>
            </a:xfrm>
            <a:prstGeom prst="rect">
              <a:avLst/>
            </a:prstGeom>
            <a:noFill/>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D524D8-0B20-405E-A140-647C9353050A}" type="datetimeFigureOut">
              <a:rPr lang="en-US" smtClean="0"/>
              <a:pPr/>
              <a:t>4/3/2013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437027-5FF1-486D-B737-A5A608BA98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524D8-0B20-405E-A140-647C9353050A}" type="datetimeFigureOut">
              <a:rPr lang="en-US" smtClean="0"/>
              <a:pPr/>
              <a:t>4/3/2013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437027-5FF1-486D-B737-A5A608BA98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D524D8-0B20-405E-A140-647C9353050A}" type="datetimeFigureOut">
              <a:rPr lang="en-US" smtClean="0"/>
              <a:pPr/>
              <a:t>4/3/2013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37027-5FF1-486D-B737-A5A608BA98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snowflake.gif"/>
          <p:cNvPicPr>
            <a:picLocks noChangeAspect="1"/>
          </p:cNvPicPr>
          <p:nvPr userDrawn="1"/>
        </p:nvPicPr>
        <p:blipFill>
          <a:blip r:embed="rId2" cstate="print"/>
          <a:srcRect l="42735" t="10256" r="9402" b="17949"/>
          <a:stretch>
            <a:fillRect/>
          </a:stretch>
        </p:blipFill>
        <p:spPr>
          <a:xfrm>
            <a:off x="0" y="1981200"/>
            <a:ext cx="2133600" cy="21336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D524D8-0B20-405E-A140-647C9353050A}" type="datetimeFigureOut">
              <a:rPr lang="en-US" smtClean="0"/>
              <a:pPr/>
              <a:t>4/3/2013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37027-5FF1-486D-B737-A5A608BA98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8DD524D8-0B20-405E-A140-647C9353050A}" type="datetimeFigureOut">
              <a:rPr lang="en-US" smtClean="0"/>
              <a:pPr/>
              <a:t>4/3/2013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87437027-5FF1-486D-B737-A5A608BA98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spcBef>
          <a:spcPct val="0"/>
        </a:spcBef>
        <a:buNone/>
        <a:defRPr sz="4400" kern="1200" baseline="0">
          <a:solidFill>
            <a:srgbClr val="D58315"/>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5">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5">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390650"/>
          </a:xfrm>
        </p:spPr>
        <p:txBody>
          <a:bodyPr>
            <a:normAutofit/>
          </a:bodyPr>
          <a:lstStyle/>
          <a:p>
            <a:pPr algn="ctr"/>
            <a:r>
              <a:rPr lang="en-US" sz="4000" dirty="0" smtClean="0"/>
              <a:t>SITE CLOSEOUT – AN OVERVIEW</a:t>
            </a:r>
            <a:endParaRPr lang="en-US" sz="4000" dirty="0"/>
          </a:p>
        </p:txBody>
      </p:sp>
      <p:sp>
        <p:nvSpPr>
          <p:cNvPr id="3" name="Subtitle 2"/>
          <p:cNvSpPr>
            <a:spLocks noGrp="1"/>
          </p:cNvSpPr>
          <p:nvPr>
            <p:ph type="subTitle" idx="1"/>
          </p:nvPr>
        </p:nvSpPr>
        <p:spPr/>
        <p:txBody>
          <a:bodyPr>
            <a:normAutofit/>
          </a:bodyPr>
          <a:lstStyle/>
          <a:p>
            <a:pPr algn="l"/>
            <a:r>
              <a:rPr lang="en-US" sz="2400" dirty="0" smtClean="0"/>
              <a:t>Presented by:</a:t>
            </a:r>
          </a:p>
          <a:p>
            <a:r>
              <a:rPr lang="en-US" sz="2400" b="1" dirty="0" smtClean="0"/>
              <a:t>Maria Campanella, BSN, RN, CCRA</a:t>
            </a:r>
          </a:p>
          <a:p>
            <a:endParaRPr lang="en-US" sz="1800" dirty="0" smtClean="0"/>
          </a:p>
          <a:p>
            <a:r>
              <a:rPr lang="en-US" sz="1800" dirty="0" smtClean="0"/>
              <a:t>March 20, 2013</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Supplies and Equipment</a:t>
            </a:r>
            <a:endParaRPr lang="en-US" dirty="0"/>
          </a:p>
        </p:txBody>
      </p:sp>
      <p:sp>
        <p:nvSpPr>
          <p:cNvPr id="3" name="Content Placeholder 2"/>
          <p:cNvSpPr>
            <a:spLocks noGrp="1"/>
          </p:cNvSpPr>
          <p:nvPr>
            <p:ph idx="1"/>
          </p:nvPr>
        </p:nvSpPr>
        <p:spPr/>
        <p:txBody>
          <a:bodyPr/>
          <a:lstStyle/>
          <a:p>
            <a:r>
              <a:rPr lang="en-US" dirty="0" smtClean="0"/>
              <a:t>If donating unused supplies, list inventory by lot # and expiration date before donating</a:t>
            </a:r>
          </a:p>
          <a:p>
            <a:endParaRPr lang="en-US" dirty="0" smtClean="0"/>
          </a:p>
          <a:p>
            <a:r>
              <a:rPr lang="en-US" dirty="0" smtClean="0"/>
              <a:t>If returning study Investigational Product to the study central pharmacy, follow directions from pharmacy and CCC and maintain all shipping records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pic>
        <p:nvPicPr>
          <p:cNvPr id="25603" name="Picture 3" descr="http://www.greatvectors.com/free-vector-art/quality-control-approved.jpg"/>
          <p:cNvPicPr>
            <a:picLocks noChangeAspect="1" noChangeArrowheads="1"/>
          </p:cNvPicPr>
          <p:nvPr/>
        </p:nvPicPr>
        <p:blipFill>
          <a:blip r:embed="rId2" cstate="print"/>
          <a:srcRect/>
          <a:stretch>
            <a:fillRect/>
          </a:stretch>
        </p:blipFill>
        <p:spPr bwMode="auto">
          <a:xfrm>
            <a:off x="0" y="5105400"/>
            <a:ext cx="1752600" cy="1752600"/>
          </a:xfrm>
          <a:prstGeom prst="rect">
            <a:avLst/>
          </a:prstGeom>
          <a:ln>
            <a:noFill/>
          </a:ln>
          <a:effectLst>
            <a:softEdge rad="112500"/>
          </a:effectLst>
        </p:spPr>
      </p:pic>
      <p:sp>
        <p:nvSpPr>
          <p:cNvPr id="3" name="Content Placeholder 2"/>
          <p:cNvSpPr>
            <a:spLocks noGrp="1"/>
          </p:cNvSpPr>
          <p:nvPr>
            <p:ph idx="1"/>
          </p:nvPr>
        </p:nvSpPr>
        <p:spPr>
          <a:xfrm>
            <a:off x="457200" y="1524000"/>
            <a:ext cx="8382000" cy="5334000"/>
          </a:xfrm>
        </p:spPr>
        <p:txBody>
          <a:bodyPr>
            <a:normAutofit/>
          </a:bodyPr>
          <a:lstStyle/>
          <a:p>
            <a:pPr>
              <a:spcBef>
                <a:spcPts val="2400"/>
              </a:spcBef>
            </a:pPr>
            <a:r>
              <a:rPr lang="en-US" sz="3000" dirty="0" smtClean="0"/>
              <a:t>Perform due diligence to seek outcomes of reported events throughout the trial and document in progress notes accordingly</a:t>
            </a:r>
          </a:p>
          <a:p>
            <a:pPr marL="750888">
              <a:spcBef>
                <a:spcPts val="2400"/>
              </a:spcBef>
            </a:pPr>
            <a:r>
              <a:rPr lang="en-US" sz="3000" dirty="0" smtClean="0"/>
              <a:t>Respond promptly to requests for additional information from the Medical Monitor</a:t>
            </a:r>
          </a:p>
          <a:p>
            <a:pPr marL="4294188">
              <a:spcBef>
                <a:spcPts val="2400"/>
              </a:spcBef>
            </a:pPr>
            <a:r>
              <a:rPr lang="en-US" sz="3000" dirty="0" smtClean="0"/>
              <a:t>QC checks – no personal identifiers in the comments field, spelling also important</a:t>
            </a:r>
            <a:endParaRPr lang="en-US" sz="3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Violations			</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smtClean="0"/>
              <a:t>Review protocol deviation logs and previously issued monitoring site visit reports.  Ensure PVs have been reported appropriate to the sponsor and the IRB</a:t>
            </a:r>
          </a:p>
          <a:p>
            <a:endParaRPr lang="en-US" dirty="0" smtClean="0"/>
          </a:p>
          <a:p>
            <a:r>
              <a:rPr lang="en-US" dirty="0" smtClean="0"/>
              <a:t>Review all PVs reported in EDC to ensure that you have a clear, succinct description and a verifiable corrective action plan</a:t>
            </a:r>
          </a:p>
          <a:p>
            <a:endParaRPr lang="en-US" dirty="0" smtClean="0"/>
          </a:p>
          <a:p>
            <a:r>
              <a:rPr lang="en-US" dirty="0" smtClean="0"/>
              <a:t>Ensure that no identifying data (names, DOB etc) are in the comment fields --- spelling also counts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Violations	</a:t>
            </a:r>
            <a:endParaRPr lang="en-US" dirty="0"/>
          </a:p>
        </p:txBody>
      </p:sp>
      <p:sp>
        <p:nvSpPr>
          <p:cNvPr id="3" name="Content Placeholder 2"/>
          <p:cNvSpPr>
            <a:spLocks noGrp="1"/>
          </p:cNvSpPr>
          <p:nvPr>
            <p:ph idx="1"/>
          </p:nvPr>
        </p:nvSpPr>
        <p:spPr/>
        <p:txBody>
          <a:bodyPr/>
          <a:lstStyle/>
          <a:p>
            <a:r>
              <a:rPr lang="en-US" dirty="0" smtClean="0"/>
              <a:t>During data cleaning activities protocol violations are often ‘discovered’  </a:t>
            </a:r>
          </a:p>
          <a:p>
            <a:endParaRPr lang="en-US" dirty="0" smtClean="0"/>
          </a:p>
          <a:p>
            <a:r>
              <a:rPr lang="en-US" dirty="0" smtClean="0"/>
              <a:t>Be prepared to respond to requests from the CCC and DSC in a timely manner to modify entries or report new violations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Regulatory Documentation</a:t>
            </a:r>
          </a:p>
          <a:p>
            <a:pPr lvl="1"/>
            <a:r>
              <a:rPr lang="en-US" dirty="0" smtClean="0"/>
              <a:t>Be able to provide CCC staff with evidence of IRB submissions related to PVs and Safety events as requested</a:t>
            </a:r>
          </a:p>
          <a:p>
            <a:pPr lvl="1"/>
            <a:r>
              <a:rPr lang="en-US" dirty="0" smtClean="0"/>
              <a:t>Maintain currency of submissions (IRB approvals, training documentation, staff logs etc) to the sponsor in a timely manner as </a:t>
            </a:r>
            <a:br>
              <a:rPr lang="en-US" dirty="0" smtClean="0"/>
            </a:br>
            <a:r>
              <a:rPr lang="en-US" dirty="0" smtClean="0"/>
              <a:t>requested by the CCC</a:t>
            </a:r>
          </a:p>
          <a:p>
            <a:pPr lvl="1"/>
            <a:endParaRPr lang="en-US" dirty="0" smtClean="0"/>
          </a:p>
          <a:p>
            <a:r>
              <a:rPr lang="en-US" dirty="0" smtClean="0"/>
              <a:t>IRB Obligations</a:t>
            </a:r>
          </a:p>
          <a:p>
            <a:pPr lvl="1"/>
            <a:r>
              <a:rPr lang="en-US" dirty="0" smtClean="0"/>
              <a:t>Know your timeline for notification of site and study closeout</a:t>
            </a:r>
            <a:endParaRPr lang="en-US" dirty="0"/>
          </a:p>
        </p:txBody>
      </p:sp>
      <p:pic>
        <p:nvPicPr>
          <p:cNvPr id="4" name="Picture 2" descr="http://t2.gstatic.com/images?q=tbn:ANd9GcQR71lRTCoM18CKYmbaihOzpdpkqw3lRFRGRUEoXBbNSDsYacyx2A"/>
          <p:cNvPicPr>
            <a:picLocks noChangeAspect="1" noChangeArrowheads="1"/>
          </p:cNvPicPr>
          <p:nvPr/>
        </p:nvPicPr>
        <p:blipFill>
          <a:blip r:embed="rId2" cstate="print"/>
          <a:srcRect/>
          <a:stretch>
            <a:fillRect/>
          </a:stretch>
        </p:blipFill>
        <p:spPr bwMode="auto">
          <a:xfrm>
            <a:off x="6324600" y="3962400"/>
            <a:ext cx="2287610" cy="12192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Regulatory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Cleaning Activities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Resolve all data discrepancies and integrity queries in a timely manner</a:t>
            </a:r>
          </a:p>
          <a:p>
            <a:endParaRPr lang="en-US" dirty="0" smtClean="0"/>
          </a:p>
          <a:p>
            <a:r>
              <a:rPr lang="en-US" dirty="0" smtClean="0"/>
              <a:t>Access the Monitoring Discrepancy reports in EDC frequently and be responsive to requests from the DSC</a:t>
            </a:r>
          </a:p>
          <a:p>
            <a:endParaRPr lang="en-US" dirty="0" smtClean="0"/>
          </a:p>
          <a:p>
            <a:r>
              <a:rPr lang="en-US" dirty="0" smtClean="0"/>
              <a:t>If you don’t know how to resolve a query– ask!</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careerstep.com/images/blog/locked_records.jpg"/>
          <p:cNvPicPr>
            <a:picLocks noChangeAspect="1" noChangeArrowheads="1"/>
          </p:cNvPicPr>
          <p:nvPr/>
        </p:nvPicPr>
        <p:blipFill>
          <a:blip r:embed="rId2" cstate="print"/>
          <a:srcRect t="7512"/>
          <a:stretch>
            <a:fillRect/>
          </a:stretch>
        </p:blipFill>
        <p:spPr bwMode="auto">
          <a:xfrm>
            <a:off x="5638800" y="1981200"/>
            <a:ext cx="3048000" cy="1876426"/>
          </a:xfrm>
          <a:prstGeom prst="rect">
            <a:avLst/>
          </a:prstGeom>
          <a:noFill/>
        </p:spPr>
      </p:pic>
      <p:sp>
        <p:nvSpPr>
          <p:cNvPr id="2" name="Title 1"/>
          <p:cNvSpPr>
            <a:spLocks noGrp="1"/>
          </p:cNvSpPr>
          <p:nvPr>
            <p:ph type="title"/>
          </p:nvPr>
        </p:nvSpPr>
        <p:spPr/>
        <p:txBody>
          <a:bodyPr/>
          <a:lstStyle/>
          <a:p>
            <a:r>
              <a:rPr lang="en-US" dirty="0" smtClean="0"/>
              <a:t>Storage &amp; Records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Know both the sponsor </a:t>
            </a:r>
            <a:br>
              <a:rPr lang="en-US" dirty="0" smtClean="0"/>
            </a:br>
            <a:r>
              <a:rPr lang="en-US" dirty="0" smtClean="0"/>
              <a:t>and the IRB expectations </a:t>
            </a:r>
            <a:br>
              <a:rPr lang="en-US" dirty="0" smtClean="0"/>
            </a:br>
            <a:r>
              <a:rPr lang="en-US" dirty="0" smtClean="0"/>
              <a:t>and requirements for the </a:t>
            </a:r>
            <a:br>
              <a:rPr lang="en-US" dirty="0" smtClean="0"/>
            </a:br>
            <a:r>
              <a:rPr lang="en-US" dirty="0" smtClean="0"/>
              <a:t>retention of study related </a:t>
            </a:r>
            <a:br>
              <a:rPr lang="en-US" dirty="0" smtClean="0"/>
            </a:br>
            <a:r>
              <a:rPr lang="en-US" dirty="0" smtClean="0"/>
              <a:t>documents</a:t>
            </a:r>
          </a:p>
          <a:p>
            <a:endParaRPr lang="en-US" dirty="0" smtClean="0"/>
          </a:p>
          <a:p>
            <a:r>
              <a:rPr lang="en-US" dirty="0" smtClean="0"/>
              <a:t>Provide the </a:t>
            </a:r>
            <a:r>
              <a:rPr lang="en-US" u="sng" dirty="0" smtClean="0"/>
              <a:t>site plan </a:t>
            </a:r>
            <a:r>
              <a:rPr lang="en-US" dirty="0" smtClean="0"/>
              <a:t>for the archiving, storage location, and contact to the sponsor and LI at the time of the closeout visit or earlier in the site closeout process if known</a:t>
            </a:r>
          </a:p>
          <a:p>
            <a:pPr lvl="1"/>
            <a:r>
              <a:rPr lang="en-US" dirty="0" smtClean="0"/>
              <a:t>Include  in your plan a way to retrieve records for the LI, sponsor, or other auditor as requested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Closeout process</a:t>
            </a:r>
            <a:endParaRPr lang="en-US" dirty="0"/>
          </a:p>
        </p:txBody>
      </p:sp>
      <p:sp>
        <p:nvSpPr>
          <p:cNvPr id="3" name="Text Placeholder 2"/>
          <p:cNvSpPr>
            <a:spLocks noGrp="1"/>
          </p:cNvSpPr>
          <p:nvPr>
            <p:ph type="body" idx="1"/>
          </p:nvPr>
        </p:nvSpPr>
        <p:spPr/>
        <p:txBody>
          <a:bodyPr>
            <a:normAutofit fontScale="92500" lnSpcReduction="20000"/>
          </a:bodyPr>
          <a:lstStyle/>
          <a:p>
            <a:endParaRPr lang="en-US" dirty="0" smtClean="0"/>
          </a:p>
          <a:p>
            <a:pPr algn="ctr"/>
            <a:r>
              <a:rPr lang="en-US" i="1" dirty="0" smtClean="0">
                <a:latin typeface="Times New Roman" pitchFamily="18" charset="0"/>
                <a:cs typeface="Times New Roman" pitchFamily="18" charset="0"/>
              </a:rPr>
              <a:t>“When you have a great and difficult task, something perhaps </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almost impossible, if you only work a little at a time, </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every day a little, suddenly the work will finish itself.”</a:t>
            </a:r>
          </a:p>
          <a:p>
            <a:pPr algn="r"/>
            <a:r>
              <a:rPr lang="en-US" i="1"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Isak</a:t>
            </a:r>
            <a:r>
              <a:rPr lang="en-US" i="1" dirty="0" smtClean="0">
                <a:latin typeface="Times New Roman" pitchFamily="18" charset="0"/>
                <a:cs typeface="Times New Roman" pitchFamily="18" charset="0"/>
              </a:rPr>
              <a:t> Dinesen </a:t>
            </a:r>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Closeout Process</a:t>
            </a:r>
            <a:endParaRPr lang="en-US" dirty="0"/>
          </a:p>
        </p:txBody>
      </p:sp>
      <p:sp>
        <p:nvSpPr>
          <p:cNvPr id="3" name="Rectangle 2"/>
          <p:cNvSpPr/>
          <p:nvPr/>
        </p:nvSpPr>
        <p:spPr>
          <a:xfrm>
            <a:off x="933450" y="2590800"/>
            <a:ext cx="7239000" cy="381000"/>
          </a:xfrm>
          <a:prstGeom prst="rect">
            <a:avLst/>
          </a:prstGeom>
          <a:gradFill flip="none" rotWithShape="1">
            <a:gsLst>
              <a:gs pos="0">
                <a:schemeClr val="accent5">
                  <a:lumMod val="50000"/>
                </a:schemeClr>
              </a:gs>
              <a:gs pos="50000">
                <a:srgbClr val="2F7F95"/>
              </a:gs>
              <a:gs pos="90000">
                <a:srgbClr val="DFF0F5"/>
              </a:gs>
            </a:gsLst>
            <a:lin ang="0" scaled="1"/>
            <a:tileRect/>
          </a:gradFill>
          <a:ln w="190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85925" y="1666875"/>
            <a:ext cx="1285875" cy="461665"/>
          </a:xfrm>
          <a:prstGeom prst="rect">
            <a:avLst/>
          </a:prstGeom>
          <a:noFill/>
        </p:spPr>
        <p:txBody>
          <a:bodyPr wrap="square" rtlCol="0">
            <a:spAutoFit/>
          </a:bodyPr>
          <a:lstStyle/>
          <a:p>
            <a:pPr algn="ctr"/>
            <a:r>
              <a:rPr lang="en-US" sz="1200" dirty="0" smtClean="0">
                <a:solidFill>
                  <a:schemeClr val="accent5">
                    <a:lumMod val="50000"/>
                  </a:schemeClr>
                </a:solidFill>
                <a:latin typeface="Arial" pitchFamily="34" charset="0"/>
                <a:cs typeface="Arial" pitchFamily="34" charset="0"/>
              </a:rPr>
              <a:t>Site Endorsement</a:t>
            </a:r>
            <a:endParaRPr lang="en-US" sz="1200" dirty="0">
              <a:solidFill>
                <a:schemeClr val="accent5">
                  <a:lumMod val="50000"/>
                </a:schemeClr>
              </a:solidFill>
              <a:latin typeface="Arial" pitchFamily="34" charset="0"/>
              <a:cs typeface="Arial" pitchFamily="34" charset="0"/>
            </a:endParaRPr>
          </a:p>
        </p:txBody>
      </p:sp>
      <p:sp>
        <p:nvSpPr>
          <p:cNvPr id="10" name="TextBox 9"/>
          <p:cNvSpPr txBox="1"/>
          <p:nvPr/>
        </p:nvSpPr>
        <p:spPr>
          <a:xfrm>
            <a:off x="5762625" y="1666875"/>
            <a:ext cx="1247775" cy="461665"/>
          </a:xfrm>
          <a:prstGeom prst="rect">
            <a:avLst/>
          </a:prstGeom>
          <a:noFill/>
        </p:spPr>
        <p:txBody>
          <a:bodyPr wrap="square" rtlCol="0">
            <a:spAutoFit/>
          </a:bodyPr>
          <a:lstStyle/>
          <a:p>
            <a:pPr algn="ctr"/>
            <a:r>
              <a:rPr lang="en-US" sz="1200" dirty="0" smtClean="0">
                <a:solidFill>
                  <a:schemeClr val="accent5">
                    <a:lumMod val="50000"/>
                  </a:schemeClr>
                </a:solidFill>
                <a:latin typeface="Arial" pitchFamily="34" charset="0"/>
                <a:cs typeface="Arial" pitchFamily="34" charset="0"/>
              </a:rPr>
              <a:t>End of Enrollment</a:t>
            </a:r>
            <a:endParaRPr lang="en-US" sz="1200" dirty="0">
              <a:solidFill>
                <a:schemeClr val="accent5">
                  <a:lumMod val="50000"/>
                </a:schemeClr>
              </a:solidFill>
              <a:latin typeface="Arial" pitchFamily="34" charset="0"/>
              <a:cs typeface="Arial" pitchFamily="34" charset="0"/>
            </a:endParaRPr>
          </a:p>
        </p:txBody>
      </p:sp>
      <p:sp>
        <p:nvSpPr>
          <p:cNvPr id="16" name="TextBox 15"/>
          <p:cNvSpPr txBox="1"/>
          <p:nvPr/>
        </p:nvSpPr>
        <p:spPr>
          <a:xfrm>
            <a:off x="7467601" y="1666875"/>
            <a:ext cx="1371600" cy="276999"/>
          </a:xfrm>
          <a:prstGeom prst="rect">
            <a:avLst/>
          </a:prstGeom>
          <a:noFill/>
        </p:spPr>
        <p:txBody>
          <a:bodyPr wrap="square" rtlCol="0">
            <a:spAutoFit/>
          </a:bodyPr>
          <a:lstStyle/>
          <a:p>
            <a:pPr algn="ctr"/>
            <a:r>
              <a:rPr lang="en-US" sz="1200" dirty="0" smtClean="0">
                <a:solidFill>
                  <a:schemeClr val="accent5">
                    <a:lumMod val="50000"/>
                  </a:schemeClr>
                </a:solidFill>
                <a:latin typeface="Arial" pitchFamily="34" charset="0"/>
                <a:cs typeface="Arial" pitchFamily="34" charset="0"/>
              </a:rPr>
              <a:t>Database Lock</a:t>
            </a:r>
            <a:endParaRPr lang="en-US" sz="1200" dirty="0">
              <a:solidFill>
                <a:schemeClr val="accent5">
                  <a:lumMod val="50000"/>
                </a:schemeClr>
              </a:solidFill>
              <a:latin typeface="Arial" pitchFamily="34" charset="0"/>
              <a:cs typeface="Arial" pitchFamily="34" charset="0"/>
            </a:endParaRPr>
          </a:p>
        </p:txBody>
      </p:sp>
      <p:cxnSp>
        <p:nvCxnSpPr>
          <p:cNvPr id="18" name="Straight Connector 17"/>
          <p:cNvCxnSpPr/>
          <p:nvPr/>
        </p:nvCxnSpPr>
        <p:spPr>
          <a:xfrm>
            <a:off x="1219200" y="2133600"/>
            <a:ext cx="0" cy="843260"/>
          </a:xfrm>
          <a:prstGeom prst="line">
            <a:avLst/>
          </a:prstGeom>
          <a:ln>
            <a:solidFill>
              <a:schemeClr val="accent5">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1666875"/>
            <a:ext cx="1371600" cy="461665"/>
          </a:xfrm>
          <a:prstGeom prst="rect">
            <a:avLst/>
          </a:prstGeom>
          <a:noFill/>
        </p:spPr>
        <p:txBody>
          <a:bodyPr wrap="square" rtlCol="0">
            <a:spAutoFit/>
          </a:bodyPr>
          <a:lstStyle/>
          <a:p>
            <a:pPr algn="ctr"/>
            <a:r>
              <a:rPr lang="en-US" sz="1200" dirty="0" smtClean="0">
                <a:solidFill>
                  <a:schemeClr val="accent5">
                    <a:lumMod val="50000"/>
                  </a:schemeClr>
                </a:solidFill>
                <a:latin typeface="Arial" pitchFamily="34" charset="0"/>
                <a:cs typeface="Arial" pitchFamily="34" charset="0"/>
              </a:rPr>
              <a:t>Nat’l Training Meeting</a:t>
            </a:r>
            <a:endParaRPr lang="en-US" sz="1200" dirty="0">
              <a:solidFill>
                <a:schemeClr val="accent5">
                  <a:lumMod val="50000"/>
                </a:schemeClr>
              </a:solidFill>
              <a:latin typeface="Arial" pitchFamily="34" charset="0"/>
              <a:cs typeface="Arial" pitchFamily="34" charset="0"/>
            </a:endParaRPr>
          </a:p>
        </p:txBody>
      </p:sp>
      <p:grpSp>
        <p:nvGrpSpPr>
          <p:cNvPr id="20" name="Group 19"/>
          <p:cNvGrpSpPr/>
          <p:nvPr/>
        </p:nvGrpSpPr>
        <p:grpSpPr>
          <a:xfrm>
            <a:off x="304800" y="3124200"/>
            <a:ext cx="1981200" cy="3616345"/>
            <a:chOff x="304800" y="3124200"/>
            <a:chExt cx="1981200" cy="3616345"/>
          </a:xfrm>
        </p:grpSpPr>
        <p:sp>
          <p:nvSpPr>
            <p:cNvPr id="12" name="Double Bracket 11"/>
            <p:cNvSpPr/>
            <p:nvPr/>
          </p:nvSpPr>
          <p:spPr>
            <a:xfrm>
              <a:off x="304800" y="3124200"/>
              <a:ext cx="1981200" cy="35814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409575" y="3324225"/>
              <a:ext cx="1752600" cy="3416320"/>
            </a:xfrm>
            <a:prstGeom prst="rect">
              <a:avLst/>
            </a:prstGeom>
            <a:noFill/>
          </p:spPr>
          <p:txBody>
            <a:bodyPr wrap="square" rtlCol="0">
              <a:spAutoFit/>
            </a:bodyPr>
            <a:lstStyle/>
            <a:p>
              <a:pPr marL="114300" indent="-114300">
                <a:tabLst>
                  <a:tab pos="114300" algn="l"/>
                </a:tabLst>
              </a:pPr>
              <a:r>
                <a:rPr lang="en-US" sz="1200" u="sng" dirty="0" smtClean="0">
                  <a:latin typeface="Arial" pitchFamily="34" charset="0"/>
                  <a:cs typeface="Arial" pitchFamily="34" charset="0"/>
                </a:rPr>
                <a:t>Early Activities</a:t>
              </a:r>
            </a:p>
            <a:p>
              <a:pPr marL="114300" indent="-114300">
                <a:buFont typeface="Arial" pitchFamily="34" charset="0"/>
                <a:buChar char="•"/>
                <a:tabLst>
                  <a:tab pos="114300" algn="l"/>
                </a:tabLst>
              </a:pPr>
              <a:r>
                <a:rPr lang="en-US" sz="1200" dirty="0" smtClean="0">
                  <a:latin typeface="Arial" pitchFamily="34" charset="0"/>
                  <a:cs typeface="Arial" pitchFamily="34" charset="0"/>
                </a:rPr>
                <a:t>Know sponsor and IRB expectations for reg. documentation</a:t>
              </a:r>
            </a:p>
            <a:p>
              <a:pPr marL="114300" indent="-114300">
                <a:buFont typeface="Arial" pitchFamily="34" charset="0"/>
                <a:buChar char="•"/>
                <a:tabLst>
                  <a:tab pos="114300" algn="l"/>
                </a:tabLst>
              </a:pPr>
              <a:r>
                <a:rPr lang="en-US" sz="1200" dirty="0" smtClean="0">
                  <a:latin typeface="Arial" pitchFamily="34" charset="0"/>
                  <a:cs typeface="Arial" pitchFamily="34" charset="0"/>
                </a:rPr>
                <a:t>Implement Site Staff  Signature  and Delegation of Responsibilities log</a:t>
              </a:r>
            </a:p>
            <a:p>
              <a:pPr marL="114300" indent="-114300">
                <a:buFont typeface="Arial" pitchFamily="34" charset="0"/>
                <a:buChar char="•"/>
                <a:tabLst>
                  <a:tab pos="114300" algn="l"/>
                </a:tabLst>
              </a:pPr>
              <a:r>
                <a:rPr lang="en-US" sz="1200" dirty="0" smtClean="0">
                  <a:latin typeface="Arial" pitchFamily="34" charset="0"/>
                  <a:cs typeface="Arial" pitchFamily="34" charset="0"/>
                </a:rPr>
                <a:t>Collect evidence of appropriate staff training &amp; qualifications </a:t>
              </a:r>
            </a:p>
            <a:p>
              <a:pPr marL="114300" indent="-114300">
                <a:buFont typeface="Arial" pitchFamily="34" charset="0"/>
                <a:buChar char="•"/>
                <a:tabLst>
                  <a:tab pos="114300" algn="l"/>
                </a:tabLst>
              </a:pPr>
              <a:r>
                <a:rPr lang="en-US" sz="1200" dirty="0" smtClean="0">
                  <a:latin typeface="Arial" pitchFamily="34" charset="0"/>
                  <a:cs typeface="Arial" pitchFamily="34" charset="0"/>
                </a:rPr>
                <a:t>Submit to sponsor and IRB as appropriate</a:t>
              </a:r>
            </a:p>
            <a:p>
              <a:pPr marL="114300" indent="-114300">
                <a:buFont typeface="Arial" pitchFamily="34" charset="0"/>
                <a:buChar char="•"/>
                <a:tabLst>
                  <a:tab pos="114300" algn="l"/>
                </a:tabLst>
              </a:pPr>
              <a:r>
                <a:rPr lang="en-US" sz="1200" dirty="0" smtClean="0">
                  <a:latin typeface="Arial" pitchFamily="34" charset="0"/>
                  <a:cs typeface="Arial" pitchFamily="34" charset="0"/>
                </a:rPr>
                <a:t>Know your resources, ask questions	</a:t>
              </a:r>
              <a:endParaRPr lang="en-US" sz="1200" dirty="0">
                <a:latin typeface="Arial" pitchFamily="34" charset="0"/>
                <a:cs typeface="Arial" pitchFamily="34" charset="0"/>
              </a:endParaRPr>
            </a:p>
          </p:txBody>
        </p:sp>
      </p:grpSp>
      <p:grpSp>
        <p:nvGrpSpPr>
          <p:cNvPr id="24" name="Group 23"/>
          <p:cNvGrpSpPr/>
          <p:nvPr/>
        </p:nvGrpSpPr>
        <p:grpSpPr>
          <a:xfrm>
            <a:off x="2438400" y="3124200"/>
            <a:ext cx="4191000" cy="3616345"/>
            <a:chOff x="2438400" y="3124200"/>
            <a:chExt cx="4191000" cy="3616345"/>
          </a:xfrm>
        </p:grpSpPr>
        <p:sp>
          <p:nvSpPr>
            <p:cNvPr id="13" name="Double Bracket 12"/>
            <p:cNvSpPr/>
            <p:nvPr/>
          </p:nvSpPr>
          <p:spPr>
            <a:xfrm>
              <a:off x="2438400" y="3124200"/>
              <a:ext cx="4191000" cy="35814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2667000" y="3324225"/>
              <a:ext cx="3733800" cy="3416320"/>
            </a:xfrm>
            <a:prstGeom prst="rect">
              <a:avLst/>
            </a:prstGeom>
            <a:noFill/>
          </p:spPr>
          <p:txBody>
            <a:bodyPr wrap="square" rtlCol="0">
              <a:spAutoFit/>
            </a:bodyPr>
            <a:lstStyle/>
            <a:p>
              <a:pPr marL="114300" indent="-114300">
                <a:tabLst>
                  <a:tab pos="114300" algn="l"/>
                </a:tabLst>
              </a:pPr>
              <a:r>
                <a:rPr lang="en-US" sz="1200" u="sng" dirty="0" smtClean="0">
                  <a:latin typeface="Arial" pitchFamily="34" charset="0"/>
                  <a:cs typeface="Arial" pitchFamily="34" charset="0"/>
                </a:rPr>
                <a:t>Activities During Implementation and Pre-Closeout</a:t>
              </a:r>
            </a:p>
            <a:p>
              <a:pPr marL="114300" indent="-114300">
                <a:buFont typeface="Arial" pitchFamily="34" charset="0"/>
                <a:buChar char="•"/>
                <a:tabLst>
                  <a:tab pos="114300" algn="l"/>
                </a:tabLst>
              </a:pPr>
              <a:r>
                <a:rPr lang="en-US" sz="1200" dirty="0" smtClean="0">
                  <a:latin typeface="Arial" pitchFamily="34" charset="0"/>
                  <a:cs typeface="Arial" pitchFamily="34" charset="0"/>
                </a:rPr>
                <a:t>Maintain regulatory documentation according to sponsor and IRB expectations </a:t>
              </a:r>
            </a:p>
            <a:p>
              <a:pPr marL="114300" indent="-114300">
                <a:buFont typeface="Arial" pitchFamily="34" charset="0"/>
                <a:buChar char="•"/>
                <a:tabLst>
                  <a:tab pos="114300" algn="l"/>
                </a:tabLst>
              </a:pPr>
              <a:r>
                <a:rPr lang="en-US" sz="1200" dirty="0" smtClean="0">
                  <a:latin typeface="Arial" pitchFamily="34" charset="0"/>
                  <a:cs typeface="Arial" pitchFamily="34" charset="0"/>
                </a:rPr>
                <a:t>Maintain Staff Signature and Delegation of Responsibilities log, notify DSC/CCC and sponsor of staffing changes via submission of CTN Research Staff Information forms</a:t>
              </a:r>
            </a:p>
            <a:p>
              <a:pPr marL="114300" indent="-114300">
                <a:buFont typeface="Arial" pitchFamily="34" charset="0"/>
                <a:buChar char="•"/>
                <a:tabLst>
                  <a:tab pos="114300" algn="l"/>
                </a:tabLst>
              </a:pPr>
              <a:r>
                <a:rPr lang="en-US" sz="1200" dirty="0" smtClean="0">
                  <a:latin typeface="Arial" pitchFamily="34" charset="0"/>
                  <a:cs typeface="Arial" pitchFamily="34" charset="0"/>
                </a:rPr>
                <a:t>Maintain evidence of appropriate training and qualifications including CVs, licenses, registrations</a:t>
              </a:r>
            </a:p>
            <a:p>
              <a:pPr marL="114300" indent="-114300">
                <a:buFont typeface="Arial" pitchFamily="34" charset="0"/>
                <a:buChar char="•"/>
                <a:tabLst>
                  <a:tab pos="114300" algn="l"/>
                </a:tabLst>
              </a:pPr>
              <a:r>
                <a:rPr lang="en-US" sz="1200" dirty="0" smtClean="0">
                  <a:latin typeface="Arial" pitchFamily="34" charset="0"/>
                  <a:cs typeface="Arial" pitchFamily="34" charset="0"/>
                </a:rPr>
                <a:t>Control supply inventories at the site, inquire as to the expected disposition at the end of the study  </a:t>
              </a:r>
            </a:p>
            <a:p>
              <a:pPr marL="114300" indent="-114300">
                <a:buFont typeface="Arial" pitchFamily="34" charset="0"/>
                <a:buChar char="•"/>
                <a:tabLst>
                  <a:tab pos="114300" algn="l"/>
                </a:tabLst>
              </a:pPr>
              <a:r>
                <a:rPr lang="en-US" sz="1200" dirty="0" smtClean="0">
                  <a:latin typeface="Arial" pitchFamily="34" charset="0"/>
                  <a:cs typeface="Arial" pitchFamily="34" charset="0"/>
                </a:rPr>
                <a:t>Develop processes to QC a review of records</a:t>
              </a:r>
            </a:p>
            <a:p>
              <a:pPr marL="571500" lvl="1" indent="-114300">
                <a:buFont typeface="Arial" pitchFamily="34" charset="0"/>
                <a:buChar char="•"/>
                <a:tabLst>
                  <a:tab pos="114300" algn="l"/>
                </a:tabLst>
              </a:pPr>
              <a:r>
                <a:rPr lang="en-US" sz="1200" dirty="0" smtClean="0">
                  <a:latin typeface="Arial" pitchFamily="34" charset="0"/>
                  <a:cs typeface="Arial" pitchFamily="34" charset="0"/>
                </a:rPr>
                <a:t>Progress notes </a:t>
              </a:r>
            </a:p>
            <a:p>
              <a:pPr marL="571500" lvl="1" indent="-114300">
                <a:buFont typeface="Arial" pitchFamily="34" charset="0"/>
                <a:buChar char="•"/>
                <a:tabLst>
                  <a:tab pos="114300" algn="l"/>
                </a:tabLst>
              </a:pPr>
              <a:r>
                <a:rPr lang="en-US" sz="1200" dirty="0" smtClean="0">
                  <a:latin typeface="Arial" pitchFamily="34" charset="0"/>
                  <a:cs typeface="Arial" pitchFamily="34" charset="0"/>
                </a:rPr>
                <a:t>Data entry</a:t>
              </a:r>
            </a:p>
            <a:p>
              <a:pPr marL="571500" lvl="1" indent="-114300">
                <a:buFont typeface="Arial" pitchFamily="34" charset="0"/>
                <a:buChar char="•"/>
                <a:tabLst>
                  <a:tab pos="114300" algn="l"/>
                </a:tabLst>
              </a:pPr>
              <a:r>
                <a:rPr lang="en-US" sz="1200" dirty="0" smtClean="0">
                  <a:latin typeface="Arial" pitchFamily="34" charset="0"/>
                  <a:cs typeface="Arial" pitchFamily="34" charset="0"/>
                </a:rPr>
                <a:t>Regulatory submissions</a:t>
              </a:r>
            </a:p>
            <a:p>
              <a:pPr marL="114300" indent="-114300">
                <a:buFont typeface="Arial" pitchFamily="34" charset="0"/>
                <a:buChar char="•"/>
                <a:tabLst>
                  <a:tab pos="114300" algn="l"/>
                </a:tabLst>
              </a:pPr>
              <a:r>
                <a:rPr lang="en-US" sz="1200" dirty="0" smtClean="0">
                  <a:latin typeface="Arial" pitchFamily="34" charset="0"/>
                  <a:cs typeface="Arial" pitchFamily="34" charset="0"/>
                </a:rPr>
                <a:t>Respond to inquiries from CCC/DSC in a timely manner</a:t>
              </a:r>
            </a:p>
            <a:p>
              <a:pPr marL="114300" indent="-114300">
                <a:buFont typeface="Arial" pitchFamily="34" charset="0"/>
                <a:buChar char="•"/>
                <a:tabLst>
                  <a:tab pos="114300" algn="l"/>
                </a:tabLst>
              </a:pPr>
              <a:r>
                <a:rPr lang="en-US" sz="1200" dirty="0" smtClean="0">
                  <a:latin typeface="Arial" pitchFamily="34" charset="0"/>
                  <a:cs typeface="Arial" pitchFamily="34" charset="0"/>
                </a:rPr>
                <a:t>Know your resources, ask questions	</a:t>
              </a:r>
            </a:p>
          </p:txBody>
        </p:sp>
      </p:grpSp>
      <p:grpSp>
        <p:nvGrpSpPr>
          <p:cNvPr id="25" name="Group 24"/>
          <p:cNvGrpSpPr/>
          <p:nvPr/>
        </p:nvGrpSpPr>
        <p:grpSpPr>
          <a:xfrm>
            <a:off x="6781800" y="3124200"/>
            <a:ext cx="2209800" cy="3581400"/>
            <a:chOff x="6781800" y="3124200"/>
            <a:chExt cx="2209800" cy="3581400"/>
          </a:xfrm>
        </p:grpSpPr>
        <p:sp>
          <p:nvSpPr>
            <p:cNvPr id="14" name="Double Bracket 13"/>
            <p:cNvSpPr/>
            <p:nvPr/>
          </p:nvSpPr>
          <p:spPr>
            <a:xfrm>
              <a:off x="6781800" y="3124200"/>
              <a:ext cx="2209800" cy="35814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6934200" y="3324225"/>
              <a:ext cx="1905000" cy="3231654"/>
            </a:xfrm>
            <a:prstGeom prst="rect">
              <a:avLst/>
            </a:prstGeom>
            <a:noFill/>
          </p:spPr>
          <p:txBody>
            <a:bodyPr wrap="square" rtlCol="0">
              <a:spAutoFit/>
            </a:bodyPr>
            <a:lstStyle/>
            <a:p>
              <a:pPr marL="114300" indent="-114300">
                <a:tabLst>
                  <a:tab pos="114300" algn="l"/>
                </a:tabLst>
              </a:pPr>
              <a:r>
                <a:rPr lang="en-US" sz="1200" u="sng" dirty="0" smtClean="0">
                  <a:latin typeface="Arial" pitchFamily="34" charset="0"/>
                  <a:cs typeface="Arial" pitchFamily="34" charset="0"/>
                </a:rPr>
                <a:t>Final Closeout  Activities</a:t>
              </a:r>
            </a:p>
            <a:p>
              <a:pPr marL="114300" indent="-114300">
                <a:buFont typeface="Arial" pitchFamily="34" charset="0"/>
                <a:buChar char="•"/>
                <a:tabLst>
                  <a:tab pos="114300" algn="l"/>
                </a:tabLst>
              </a:pPr>
              <a:r>
                <a:rPr lang="en-US" sz="1200" dirty="0" smtClean="0">
                  <a:latin typeface="Arial" pitchFamily="34" charset="0"/>
                  <a:cs typeface="Arial" pitchFamily="34" charset="0"/>
                </a:rPr>
                <a:t>Designate primary site staff including PI to be available through trial database lock.</a:t>
              </a:r>
            </a:p>
            <a:p>
              <a:pPr marL="114300" indent="-114300">
                <a:buFont typeface="Arial" pitchFamily="34" charset="0"/>
                <a:buChar char="•"/>
                <a:tabLst>
                  <a:tab pos="114300" algn="l"/>
                </a:tabLst>
              </a:pPr>
              <a:r>
                <a:rPr lang="en-US" sz="1200" dirty="0" smtClean="0">
                  <a:latin typeface="Arial" pitchFamily="34" charset="0"/>
                  <a:cs typeface="Arial" pitchFamily="34" charset="0"/>
                </a:rPr>
                <a:t>Participate actively in the site closeout process including data cleaning activities</a:t>
              </a:r>
            </a:p>
            <a:p>
              <a:pPr marL="114300" indent="-114300">
                <a:buFont typeface="Arial" pitchFamily="34" charset="0"/>
                <a:buChar char="•"/>
                <a:tabLst>
                  <a:tab pos="114300" algn="l"/>
                </a:tabLst>
              </a:pPr>
              <a:r>
                <a:rPr lang="en-US" sz="1200" dirty="0" smtClean="0">
                  <a:latin typeface="Arial" pitchFamily="34" charset="0"/>
                  <a:cs typeface="Arial" pitchFamily="34" charset="0"/>
                </a:rPr>
                <a:t>Provide timely responses to requests from CCC/DSC and LI</a:t>
              </a:r>
            </a:p>
            <a:p>
              <a:pPr marL="114300" indent="-114300">
                <a:buFont typeface="Arial" pitchFamily="34" charset="0"/>
                <a:buChar char="•"/>
                <a:tabLst>
                  <a:tab pos="114300" algn="l"/>
                </a:tabLst>
              </a:pPr>
              <a:r>
                <a:rPr lang="en-US" sz="1200" dirty="0" smtClean="0">
                  <a:latin typeface="Arial" pitchFamily="34" charset="0"/>
                  <a:cs typeface="Arial" pitchFamily="34" charset="0"/>
                </a:rPr>
                <a:t>Submit all final regulatory documents to IRB and sponsor as requested</a:t>
              </a:r>
            </a:p>
            <a:p>
              <a:pPr marL="114300" indent="-114300">
                <a:buFont typeface="Arial" pitchFamily="34" charset="0"/>
                <a:buChar char="•"/>
                <a:tabLst>
                  <a:tab pos="114300" algn="l"/>
                </a:tabLst>
              </a:pPr>
              <a:endParaRPr lang="en-US" sz="1200" dirty="0" smtClean="0">
                <a:latin typeface="Arial" pitchFamily="34" charset="0"/>
                <a:cs typeface="Arial" pitchFamily="34" charset="0"/>
              </a:endParaRPr>
            </a:p>
          </p:txBody>
        </p:sp>
      </p:grpSp>
      <p:cxnSp>
        <p:nvCxnSpPr>
          <p:cNvPr id="54" name="Straight Connector 53"/>
          <p:cNvCxnSpPr/>
          <p:nvPr/>
        </p:nvCxnSpPr>
        <p:spPr>
          <a:xfrm>
            <a:off x="8172450" y="2133600"/>
            <a:ext cx="0" cy="843260"/>
          </a:xfrm>
          <a:prstGeom prst="line">
            <a:avLst/>
          </a:prstGeom>
          <a:ln>
            <a:solidFill>
              <a:schemeClr val="accent5">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400800" y="2133600"/>
            <a:ext cx="0" cy="843260"/>
          </a:xfrm>
          <a:prstGeom prst="line">
            <a:avLst/>
          </a:prstGeom>
          <a:ln>
            <a:solidFill>
              <a:schemeClr val="accent5">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286000" y="2133600"/>
            <a:ext cx="0" cy="843260"/>
          </a:xfrm>
          <a:prstGeom prst="line">
            <a:avLst/>
          </a:prstGeom>
          <a:ln>
            <a:solidFill>
              <a:schemeClr val="accent5">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Phase Activities</a:t>
            </a:r>
            <a:endParaRPr lang="en-US"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r>
              <a:rPr lang="en-US" sz="4500" dirty="0" smtClean="0"/>
              <a:t>Regulatory documents</a:t>
            </a:r>
          </a:p>
          <a:p>
            <a:pPr lvl="1"/>
            <a:r>
              <a:rPr lang="en-US" dirty="0" smtClean="0"/>
              <a:t>More than just IRB approvals (FWA, evidence of training, qualifications)</a:t>
            </a:r>
          </a:p>
          <a:p>
            <a:pPr lvl="1"/>
            <a:r>
              <a:rPr lang="en-US" dirty="0" smtClean="0"/>
              <a:t>Think ahead from the time of site endorsement, maintain ---don’t wait</a:t>
            </a:r>
          </a:p>
          <a:p>
            <a:pPr lvl="1"/>
            <a:r>
              <a:rPr lang="en-US" dirty="0" smtClean="0"/>
              <a:t>Know IRB expectations for endorsement, during the implementation phase and for closeout</a:t>
            </a:r>
          </a:p>
          <a:p>
            <a:pPr lvl="1"/>
            <a:r>
              <a:rPr lang="en-US" dirty="0" smtClean="0"/>
              <a:t>Know sponsor expectations as well, they may differ</a:t>
            </a:r>
          </a:p>
          <a:p>
            <a:pPr lvl="1">
              <a:buNone/>
            </a:pPr>
            <a:endParaRPr lang="en-US" dirty="0" smtClean="0"/>
          </a:p>
          <a:p>
            <a:r>
              <a:rPr lang="en-US" sz="4500" dirty="0" smtClean="0"/>
              <a:t>Site staffing</a:t>
            </a:r>
          </a:p>
          <a:p>
            <a:pPr lvl="1"/>
            <a:r>
              <a:rPr lang="en-US" dirty="0" smtClean="0"/>
              <a:t>Develop an appropriate staff Signature and Delegation of Responsibilities log and maintain frequently to ensure accuracy of reporting</a:t>
            </a:r>
          </a:p>
          <a:p>
            <a:pPr lvl="1"/>
            <a:r>
              <a:rPr lang="en-US" dirty="0" smtClean="0"/>
              <a:t>Ensure all corresponding evidence of training and qualifications are collected and submitted to the CCC prior to any staff engaging in study activities and prior to staff departure</a:t>
            </a:r>
          </a:p>
          <a:p>
            <a:pPr lvl="1"/>
            <a:r>
              <a:rPr lang="en-US" dirty="0" smtClean="0"/>
              <a:t>Ensure DSC/CCC and sponsor are aware of changes related to site staffing and responsibilities by updating and submitting CTN Research Staff Information forms accordingly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Explain aspects of closing out sites</a:t>
            </a:r>
          </a:p>
          <a:p>
            <a:endParaRPr lang="en-US" dirty="0" smtClean="0"/>
          </a:p>
          <a:p>
            <a:r>
              <a:rPr lang="en-US" dirty="0" smtClean="0"/>
              <a:t>Describe a smooth closeout process</a:t>
            </a:r>
          </a:p>
          <a:p>
            <a:endParaRPr lang="en-US" dirty="0" smtClean="0"/>
          </a:p>
          <a:p>
            <a:r>
              <a:rPr lang="en-US" dirty="0" smtClean="0"/>
              <a:t>Define closeout preparation related activities to occur even before site endorsement</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Phase Activities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Develop site SOPs to outline the processes by which new staff are assimilated and trained to participate in the trial</a:t>
            </a:r>
          </a:p>
          <a:p>
            <a:endParaRPr lang="en-US" dirty="0" smtClean="0"/>
          </a:p>
          <a:p>
            <a:r>
              <a:rPr lang="en-US" dirty="0" smtClean="0"/>
              <a:t>Develop site process for quality control (QC) of documents and processes for items related to participants as well as regulatory and other study related documentation</a:t>
            </a:r>
          </a:p>
          <a:p>
            <a:endParaRPr lang="en-US" dirty="0" smtClean="0"/>
          </a:p>
          <a:p>
            <a:r>
              <a:rPr lang="en-US" dirty="0" smtClean="0"/>
              <a:t>Know your resources, ask questions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Activities During Implementation and Pre-Closeout</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Focus heavily on internal site QC measures</a:t>
            </a:r>
          </a:p>
          <a:p>
            <a:pPr lvl="1"/>
            <a:r>
              <a:rPr lang="en-US" dirty="0" smtClean="0"/>
              <a:t>PVs- describe violation succinctly, provide appropriate documentation of corrective action taken</a:t>
            </a:r>
          </a:p>
          <a:p>
            <a:pPr lvl="1"/>
            <a:r>
              <a:rPr lang="en-US" dirty="0" smtClean="0"/>
              <a:t>Safety events – respond to requests from Medical Monitor in a timely fashion. Complete outcomes for all reported events</a:t>
            </a:r>
          </a:p>
          <a:p>
            <a:pPr lvl="1"/>
            <a:r>
              <a:rPr lang="en-US" dirty="0" smtClean="0"/>
              <a:t>Ensure all action items identified during monitoring visits (see site visit reports) have been addressed appropriately</a:t>
            </a:r>
          </a:p>
          <a:p>
            <a:pPr>
              <a:spcBef>
                <a:spcPts val="1800"/>
              </a:spcBef>
            </a:pPr>
            <a:r>
              <a:rPr lang="en-US" dirty="0" smtClean="0"/>
              <a:t>Provide timely responses to data discrepancy queries and requests for regulatory documents</a:t>
            </a:r>
          </a:p>
          <a:p>
            <a:pPr>
              <a:spcBef>
                <a:spcPts val="1800"/>
              </a:spcBef>
            </a:pPr>
            <a:r>
              <a:rPr lang="en-US" dirty="0" smtClean="0"/>
              <a:t>Maintain the site Staff Signature and Delegation of Responsibilities log</a:t>
            </a:r>
          </a:p>
          <a:p>
            <a:pPr>
              <a:spcBef>
                <a:spcPts val="1800"/>
              </a:spcBef>
            </a:pPr>
            <a:r>
              <a:rPr lang="en-US" dirty="0" smtClean="0"/>
              <a:t>Maintain current CTN Research Staff Information with the DSC</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Activities During Implementation and Pre-Closeout</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a:spcBef>
                <a:spcPts val="2400"/>
              </a:spcBef>
            </a:pPr>
            <a:r>
              <a:rPr lang="en-US" sz="3000" dirty="0" smtClean="0"/>
              <a:t>Identify appropriate site staff (including the PI) who will be available through and beyond trial database lock </a:t>
            </a:r>
          </a:p>
          <a:p>
            <a:pPr>
              <a:spcBef>
                <a:spcPts val="2400"/>
              </a:spcBef>
            </a:pPr>
            <a:r>
              <a:rPr lang="en-US" sz="3000" dirty="0" smtClean="0"/>
              <a:t>Identify where physical and electronic study site documents will be archived and stored, and who will be the contact</a:t>
            </a:r>
          </a:p>
          <a:p>
            <a:pPr>
              <a:spcBef>
                <a:spcPts val="2400"/>
              </a:spcBef>
            </a:pPr>
            <a:r>
              <a:rPr lang="en-US" sz="3000" dirty="0" smtClean="0"/>
              <a:t>Determine the expectations of the LI and study sponsor as to the disposition of study supplies and equipment</a:t>
            </a:r>
            <a:endParaRPr lang="en-US" sz="3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Closeout Activities</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Actively participate in closeout activities</a:t>
            </a:r>
          </a:p>
          <a:p>
            <a:pPr lvl="1">
              <a:spcBef>
                <a:spcPts val="1800"/>
              </a:spcBef>
            </a:pPr>
            <a:r>
              <a:rPr lang="en-US" dirty="0" smtClean="0"/>
              <a:t>Engage in the QC process, double checking data entries in the database including safety events and reported PVs</a:t>
            </a:r>
          </a:p>
          <a:p>
            <a:pPr lvl="1">
              <a:spcBef>
                <a:spcPts val="1800"/>
              </a:spcBef>
            </a:pPr>
            <a:r>
              <a:rPr lang="en-US" dirty="0" smtClean="0"/>
              <a:t>Complete the Site Readiness for Closeout checklist and submit regularly to the CCC and LI team as requested</a:t>
            </a:r>
          </a:p>
          <a:p>
            <a:pPr lvl="1">
              <a:spcBef>
                <a:spcPts val="1800"/>
              </a:spcBef>
            </a:pPr>
            <a:r>
              <a:rPr lang="en-US" dirty="0" smtClean="0"/>
              <a:t>Participate in the Readiness for Site Closeout calls with the CCC and DSC staff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Closeout Activities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Respond to CCC Monitor request for a closeout visit confirmation in a timely manner</a:t>
            </a:r>
          </a:p>
          <a:p>
            <a:endParaRPr lang="en-US" dirty="0" smtClean="0"/>
          </a:p>
          <a:p>
            <a:r>
              <a:rPr lang="en-US" dirty="0" smtClean="0"/>
              <a:t>Respond to data queries and regulatory documentation requests in a timely manner</a:t>
            </a:r>
          </a:p>
          <a:p>
            <a:endParaRPr lang="en-US" dirty="0" smtClean="0"/>
          </a:p>
          <a:p>
            <a:r>
              <a:rPr lang="en-US" dirty="0" smtClean="0"/>
              <a:t>Know the anticipated date of trial database lock – this is your ultimate deadline</a:t>
            </a:r>
          </a:p>
          <a:p>
            <a:endParaRPr lang="en-US" dirty="0" smtClean="0"/>
          </a:p>
          <a:p>
            <a:r>
              <a:rPr lang="en-US" dirty="0" smtClean="0"/>
              <a:t>Know your resources, ask questions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Internal/external resources</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Maximize Resources</a:t>
            </a:r>
            <a:endParaRPr lang="en-US" dirty="0"/>
          </a:p>
        </p:txBody>
      </p:sp>
      <p:sp>
        <p:nvSpPr>
          <p:cNvPr id="3" name="Content Placeholder 2"/>
          <p:cNvSpPr>
            <a:spLocks noGrp="1"/>
          </p:cNvSpPr>
          <p:nvPr>
            <p:ph idx="1"/>
          </p:nvPr>
        </p:nvSpPr>
        <p:spPr/>
        <p:txBody>
          <a:bodyPr>
            <a:normAutofit/>
          </a:bodyPr>
          <a:lstStyle/>
          <a:p>
            <a:r>
              <a:rPr lang="en-US" dirty="0" smtClean="0"/>
              <a:t>Develop a site closeout plan early on</a:t>
            </a:r>
          </a:p>
          <a:p>
            <a:pPr>
              <a:spcBef>
                <a:spcPts val="1800"/>
              </a:spcBef>
            </a:pPr>
            <a:r>
              <a:rPr lang="en-US" dirty="0" smtClean="0"/>
              <a:t>Identify critical site staff</a:t>
            </a:r>
          </a:p>
          <a:p>
            <a:pPr>
              <a:spcBef>
                <a:spcPts val="1800"/>
              </a:spcBef>
            </a:pPr>
            <a:r>
              <a:rPr lang="en-US" dirty="0" smtClean="0"/>
              <a:t>RRTC</a:t>
            </a:r>
          </a:p>
          <a:p>
            <a:pPr lvl="1"/>
            <a:r>
              <a:rPr lang="en-US" dirty="0" smtClean="0"/>
              <a:t>QA Node Monitoring Staff --- Quality Control advisors</a:t>
            </a:r>
          </a:p>
          <a:p>
            <a:pPr lvl="1"/>
            <a:r>
              <a:rPr lang="en-US" dirty="0" smtClean="0"/>
              <a:t>Protocol/Project Manager</a:t>
            </a:r>
          </a:p>
          <a:p>
            <a:pPr>
              <a:spcBef>
                <a:spcPts val="1800"/>
              </a:spcBef>
            </a:pPr>
            <a:r>
              <a:rPr lang="en-US" dirty="0" smtClean="0"/>
              <a:t>Lead Investigative Team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Maximize Resources</a:t>
            </a:r>
            <a:endParaRPr lang="en-US" dirty="0"/>
          </a:p>
        </p:txBody>
      </p:sp>
      <p:sp>
        <p:nvSpPr>
          <p:cNvPr id="3" name="Text Placeholder 2"/>
          <p:cNvSpPr>
            <a:spLocks noGrp="1"/>
          </p:cNvSpPr>
          <p:nvPr>
            <p:ph type="body" idx="1"/>
          </p:nvPr>
        </p:nvSpPr>
        <p:spPr/>
        <p:txBody>
          <a:bodyPr>
            <a:normAutofit/>
          </a:bodyPr>
          <a:lstStyle/>
          <a:p>
            <a:r>
              <a:rPr lang="en-US" sz="3200" dirty="0" smtClean="0"/>
              <a:t>NIDA CCC</a:t>
            </a:r>
            <a:endParaRPr lang="en-US" sz="3200" dirty="0"/>
          </a:p>
        </p:txBody>
      </p:sp>
      <p:sp>
        <p:nvSpPr>
          <p:cNvPr id="4" name="Content Placeholder 3"/>
          <p:cNvSpPr>
            <a:spLocks noGrp="1"/>
          </p:cNvSpPr>
          <p:nvPr>
            <p:ph sz="half" idx="2"/>
          </p:nvPr>
        </p:nvSpPr>
        <p:spPr/>
        <p:txBody>
          <a:bodyPr/>
          <a:lstStyle/>
          <a:p>
            <a:r>
              <a:rPr lang="en-US" dirty="0" smtClean="0"/>
              <a:t>CCC Protocol Specialists</a:t>
            </a:r>
          </a:p>
          <a:p>
            <a:r>
              <a:rPr lang="en-US" dirty="0" smtClean="0"/>
              <a:t>CCC Monitoring Staff</a:t>
            </a:r>
          </a:p>
          <a:p>
            <a:r>
              <a:rPr lang="en-US" dirty="0" smtClean="0"/>
              <a:t>Management Staff</a:t>
            </a:r>
            <a:endParaRPr lang="en-US" dirty="0"/>
          </a:p>
        </p:txBody>
      </p:sp>
      <p:sp>
        <p:nvSpPr>
          <p:cNvPr id="5" name="Text Placeholder 4"/>
          <p:cNvSpPr>
            <a:spLocks noGrp="1"/>
          </p:cNvSpPr>
          <p:nvPr>
            <p:ph type="body" sz="quarter" idx="3"/>
          </p:nvPr>
        </p:nvSpPr>
        <p:spPr>
          <a:xfrm>
            <a:off x="4648200" y="1600200"/>
            <a:ext cx="3203575" cy="574675"/>
          </a:xfrm>
        </p:spPr>
        <p:txBody>
          <a:bodyPr>
            <a:noAutofit/>
          </a:bodyPr>
          <a:lstStyle/>
          <a:p>
            <a:r>
              <a:rPr lang="en-US" sz="3200" dirty="0" smtClean="0"/>
              <a:t>NIDA DSC</a:t>
            </a:r>
            <a:endParaRPr lang="en-US" sz="3200" dirty="0"/>
          </a:p>
        </p:txBody>
      </p:sp>
      <p:sp>
        <p:nvSpPr>
          <p:cNvPr id="6" name="Content Placeholder 5"/>
          <p:cNvSpPr>
            <a:spLocks noGrp="1"/>
          </p:cNvSpPr>
          <p:nvPr>
            <p:ph sz="quarter" idx="4"/>
          </p:nvPr>
        </p:nvSpPr>
        <p:spPr/>
        <p:txBody>
          <a:bodyPr/>
          <a:lstStyle/>
          <a:p>
            <a:r>
              <a:rPr lang="en-US" dirty="0" smtClean="0"/>
              <a:t>DSC Data Manager</a:t>
            </a:r>
          </a:p>
          <a:p>
            <a:r>
              <a:rPr lang="en-US" dirty="0" smtClean="0"/>
              <a:t>DSC Help Desk</a:t>
            </a:r>
            <a:endParaRPr lang="en-US" dirty="0"/>
          </a:p>
        </p:txBody>
      </p:sp>
      <p:sp>
        <p:nvSpPr>
          <p:cNvPr id="7" name="Rectangle 6"/>
          <p:cNvSpPr/>
          <p:nvPr/>
        </p:nvSpPr>
        <p:spPr>
          <a:xfrm>
            <a:off x="235005" y="3962400"/>
            <a:ext cx="4097597" cy="523220"/>
          </a:xfrm>
          <a:prstGeom prst="rect">
            <a:avLst/>
          </a:prstGeom>
          <a:solidFill>
            <a:schemeClr val="bg1">
              <a:lumMod val="95000"/>
            </a:schemeClr>
          </a:solidFill>
        </p:spPr>
        <p:txBody>
          <a:bodyPr wrap="none" lIns="91440" tIns="45720" rIns="91440" bIns="45720">
            <a:spAutoFit/>
          </a:bodyPr>
          <a:lstStyle/>
          <a:p>
            <a:pPr algn="ctr"/>
            <a:r>
              <a:rPr lang="en-US" sz="2800" b="1" cap="none" spc="0" dirty="0" smtClean="0">
                <a:ln w="12700">
                  <a:solidFill>
                    <a:schemeClr val="tx2">
                      <a:satMod val="155000"/>
                    </a:schemeClr>
                  </a:solidFill>
                  <a:prstDash val="solid"/>
                </a:ln>
                <a:solidFill>
                  <a:srgbClr val="2F7F95"/>
                </a:solidFill>
                <a:effectLst>
                  <a:outerShdw blurRad="41275" dist="20320" dir="1800000" algn="tl" rotWithShape="0">
                    <a:srgbClr val="000000">
                      <a:alpha val="40000"/>
                    </a:srgbClr>
                  </a:outerShdw>
                </a:effectLst>
              </a:rPr>
              <a:t>CTNsupport@emmes.com</a:t>
            </a:r>
            <a:endParaRPr lang="en-US" sz="2800" b="1" cap="none" spc="0" dirty="0">
              <a:ln w="12700">
                <a:solidFill>
                  <a:schemeClr val="tx2">
                    <a:satMod val="155000"/>
                  </a:schemeClr>
                </a:solidFill>
                <a:prstDash val="solid"/>
              </a:ln>
              <a:solidFill>
                <a:srgbClr val="2F7F95"/>
              </a:solidFill>
              <a:effectLst>
                <a:outerShdw blurRad="41275" dist="20320" dir="1800000" algn="tl" rotWithShape="0">
                  <a:srgbClr val="000000">
                    <a:alpha val="40000"/>
                  </a:srgbClr>
                </a:outerShdw>
              </a:effectLst>
            </a:endParaRPr>
          </a:p>
        </p:txBody>
      </p:sp>
      <p:sp>
        <p:nvSpPr>
          <p:cNvPr id="8" name="Rectangle 7"/>
          <p:cNvSpPr/>
          <p:nvPr/>
        </p:nvSpPr>
        <p:spPr>
          <a:xfrm>
            <a:off x="4624277" y="3962400"/>
            <a:ext cx="4297844" cy="523220"/>
          </a:xfrm>
          <a:prstGeom prst="rect">
            <a:avLst/>
          </a:prstGeom>
          <a:solidFill>
            <a:schemeClr val="accent5">
              <a:lumMod val="50000"/>
            </a:schemeClr>
          </a:solidFill>
        </p:spPr>
        <p:txBody>
          <a:bodyPr wrap="none" lIns="91440" tIns="45720" rIns="91440" bIns="45720">
            <a:spAutoFit/>
          </a:bodyPr>
          <a:lstStyle/>
          <a:p>
            <a:pPr algn="ctr"/>
            <a:r>
              <a:rPr lang="en-US" sz="28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nidadsc2help@emmes.com</a:t>
            </a:r>
            <a:endParaRPr lang="en-US" sz="28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Preparing for Closeout</a:t>
            </a:r>
            <a:endParaRPr lang="en-US" dirty="0"/>
          </a:p>
        </p:txBody>
      </p:sp>
      <p:sp>
        <p:nvSpPr>
          <p:cNvPr id="3" name="Content Placeholder 2"/>
          <p:cNvSpPr>
            <a:spLocks noGrp="1"/>
          </p:cNvSpPr>
          <p:nvPr>
            <p:ph idx="1"/>
          </p:nvPr>
        </p:nvSpPr>
        <p:spPr>
          <a:xfrm>
            <a:off x="457200" y="1600200"/>
            <a:ext cx="8229600" cy="4876800"/>
          </a:xfrm>
        </p:spPr>
        <p:txBody>
          <a:bodyPr>
            <a:normAutofit fontScale="92500"/>
          </a:bodyPr>
          <a:lstStyle/>
          <a:p>
            <a:pPr>
              <a:spcBef>
                <a:spcPts val="2400"/>
              </a:spcBef>
            </a:pPr>
            <a:r>
              <a:rPr lang="en-US" dirty="0" smtClean="0"/>
              <a:t>List of Key Regulatory Documents required for the Protocol and site staff</a:t>
            </a:r>
          </a:p>
          <a:p>
            <a:pPr>
              <a:spcBef>
                <a:spcPts val="2400"/>
              </a:spcBef>
            </a:pPr>
            <a:r>
              <a:rPr lang="en-US" dirty="0" smtClean="0"/>
              <a:t>Site Closeout Checklists</a:t>
            </a:r>
          </a:p>
          <a:p>
            <a:pPr lvl="1">
              <a:spcBef>
                <a:spcPts val="600"/>
              </a:spcBef>
            </a:pPr>
            <a:r>
              <a:rPr lang="en-US" dirty="0" smtClean="0"/>
              <a:t>Collaborative effort by LI/CCC/DSC and site staff</a:t>
            </a:r>
          </a:p>
          <a:p>
            <a:pPr>
              <a:spcBef>
                <a:spcPts val="2400"/>
              </a:spcBef>
            </a:pPr>
            <a:r>
              <a:rPr lang="en-US" dirty="0" smtClean="0"/>
              <a:t>Data discrepancy and Integrity Query reports in EDC </a:t>
            </a:r>
          </a:p>
          <a:p>
            <a:pPr>
              <a:spcBef>
                <a:spcPts val="2400"/>
              </a:spcBef>
            </a:pPr>
            <a:r>
              <a:rPr lang="en-US" dirty="0" smtClean="0"/>
              <a:t>Readiness for site closeout calls with CCC and DSC staff</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closeout - recap</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pic>
        <p:nvPicPr>
          <p:cNvPr id="4" name="Picture 5"/>
          <p:cNvPicPr>
            <a:picLocks noChangeAspect="1" noChangeArrowheads="1"/>
          </p:cNvPicPr>
          <p:nvPr/>
        </p:nvPicPr>
        <p:blipFill>
          <a:blip r:embed="rId2" cstate="print"/>
          <a:srcRect l="10000" t="4839" r="10000" b="14516"/>
          <a:stretch>
            <a:fillRect/>
          </a:stretch>
        </p:blipFill>
        <p:spPr bwMode="auto">
          <a:xfrm>
            <a:off x="3124200" y="2362200"/>
            <a:ext cx="24384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Aspects of closing out a research site</a:t>
            </a:r>
            <a:endParaRPr lang="en-US" dirty="0"/>
          </a:p>
        </p:txBody>
      </p:sp>
      <p:pic>
        <p:nvPicPr>
          <p:cNvPr id="1033" name="Picture 9" descr="http://www.vibrationalenergyhealingcenter.com/wp-content/uploads/2011/09/puzzle-pieces.jpg"/>
          <p:cNvPicPr>
            <a:picLocks noChangeAspect="1" noChangeArrowheads="1"/>
          </p:cNvPicPr>
          <p:nvPr/>
        </p:nvPicPr>
        <p:blipFill>
          <a:blip r:embed="rId2" cstate="print"/>
          <a:srcRect/>
          <a:stretch>
            <a:fillRect/>
          </a:stretch>
        </p:blipFill>
        <p:spPr bwMode="auto">
          <a:xfrm>
            <a:off x="4572000" y="1905000"/>
            <a:ext cx="2325849" cy="24193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Key Points</a:t>
            </a:r>
            <a:endParaRPr lang="en-US" dirty="0"/>
          </a:p>
        </p:txBody>
      </p:sp>
      <p:sp>
        <p:nvSpPr>
          <p:cNvPr id="3" name="Content Placeholder 2"/>
          <p:cNvSpPr>
            <a:spLocks noGrp="1"/>
          </p:cNvSpPr>
          <p:nvPr>
            <p:ph idx="1"/>
          </p:nvPr>
        </p:nvSpPr>
        <p:spPr/>
        <p:txBody>
          <a:bodyPr/>
          <a:lstStyle/>
          <a:p>
            <a:r>
              <a:rPr lang="en-US" dirty="0" smtClean="0"/>
              <a:t>When is the best time to start preparing for closeout?</a:t>
            </a:r>
          </a:p>
          <a:p>
            <a:r>
              <a:rPr lang="en-US" dirty="0" smtClean="0"/>
              <a:t>What are the key components of site closeout?</a:t>
            </a:r>
          </a:p>
          <a:p>
            <a:r>
              <a:rPr lang="en-US" dirty="0" smtClean="0"/>
              <a:t>What resources are available to site staff?</a:t>
            </a:r>
          </a:p>
          <a:p>
            <a:r>
              <a:rPr lang="en-US" dirty="0" smtClean="0"/>
              <a:t>What key tools can be used for closing out sites?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 – Questions / Comments</a:t>
            </a:r>
            <a:endParaRPr lang="en-US" dirty="0"/>
          </a:p>
        </p:txBody>
      </p:sp>
      <p:sp>
        <p:nvSpPr>
          <p:cNvPr id="23" name="TextBox 22"/>
          <p:cNvSpPr txBox="1"/>
          <p:nvPr/>
        </p:nvSpPr>
        <p:spPr>
          <a:xfrm>
            <a:off x="1066800" y="5943600"/>
            <a:ext cx="7467600" cy="646331"/>
          </a:xfrm>
          <a:prstGeom prst="rect">
            <a:avLst/>
          </a:prstGeom>
          <a:noFill/>
        </p:spPr>
        <p:txBody>
          <a:bodyPr wrap="square" rtlCol="0">
            <a:spAutoFit/>
          </a:bodyPr>
          <a:lstStyle/>
          <a:p>
            <a:pPr algn="ctr"/>
            <a:r>
              <a:rPr lang="en-US" i="1" dirty="0" smtClean="0">
                <a:solidFill>
                  <a:schemeClr val="bg1">
                    <a:lumMod val="65000"/>
                  </a:schemeClr>
                </a:solidFill>
                <a:latin typeface="Times New Roman" pitchFamily="18" charset="0"/>
                <a:cs typeface="Times New Roman" pitchFamily="18" charset="0"/>
              </a:rPr>
              <a:t>Alternatively, questions can be directed to the presenter by sending an email to </a:t>
            </a:r>
            <a:r>
              <a:rPr lang="en-US" dirty="0" smtClean="0">
                <a:solidFill>
                  <a:schemeClr val="bg1">
                    <a:lumMod val="65000"/>
                  </a:schemeClr>
                </a:solidFill>
                <a:latin typeface="Arial" pitchFamily="34" charset="0"/>
                <a:cs typeface="Arial" pitchFamily="34" charset="0"/>
              </a:rPr>
              <a:t>CTNTraining@emmes.com</a:t>
            </a:r>
            <a:r>
              <a:rPr lang="en-US" dirty="0" smtClean="0">
                <a:solidFill>
                  <a:schemeClr val="bg1">
                    <a:lumMod val="65000"/>
                  </a:schemeClr>
                </a:solidFill>
                <a:latin typeface="Times New Roman" pitchFamily="18" charset="0"/>
                <a:cs typeface="Times New Roman" pitchFamily="18" charset="0"/>
              </a:rPr>
              <a:t>.</a:t>
            </a:r>
            <a:endParaRPr lang="en-US" dirty="0">
              <a:solidFill>
                <a:schemeClr val="bg1">
                  <a:lumMod val="65000"/>
                </a:schemeClr>
              </a:solidFill>
              <a:latin typeface="Times New Roman" pitchFamily="18" charset="0"/>
              <a:cs typeface="Times New Roman" pitchFamily="18" charset="0"/>
            </a:endParaRPr>
          </a:p>
        </p:txBody>
      </p:sp>
      <p:pic>
        <p:nvPicPr>
          <p:cNvPr id="6148" name="Picture 4" descr="http://pgcompanies.com/files/2013/02/questions-man-200x224.jpg"/>
          <p:cNvPicPr>
            <a:picLocks noChangeAspect="1" noChangeArrowheads="1"/>
          </p:cNvPicPr>
          <p:nvPr/>
        </p:nvPicPr>
        <p:blipFill>
          <a:blip r:embed="rId2" cstate="print"/>
          <a:srcRect/>
          <a:stretch>
            <a:fillRect/>
          </a:stretch>
        </p:blipFill>
        <p:spPr bwMode="auto">
          <a:xfrm>
            <a:off x="3429000" y="2209800"/>
            <a:ext cx="2667000" cy="298704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ICH/GCP E6 guidelines </a:t>
            </a:r>
          </a:p>
          <a:p>
            <a:r>
              <a:rPr lang="en-US" dirty="0" smtClean="0"/>
              <a:t>NIDA CTN Policies and Procedures (v 5.0)</a:t>
            </a:r>
          </a:p>
          <a:p>
            <a:r>
              <a:rPr lang="en-US" dirty="0" smtClean="0"/>
              <a:t>CTN Site Readiness for Closeout checklists</a:t>
            </a:r>
          </a:p>
          <a:p>
            <a:r>
              <a:rPr lang="en-US" dirty="0" smtClean="0"/>
              <a:t>CTN Site Visit Report templates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i="1" u="sng" dirty="0" smtClean="0"/>
              <a:t>Survey Reminder</a:t>
            </a:r>
            <a:endParaRPr lang="en-US" dirty="0"/>
          </a:p>
        </p:txBody>
      </p:sp>
      <p:sp>
        <p:nvSpPr>
          <p:cNvPr id="5" name="Title 1"/>
          <p:cNvSpPr txBox="1">
            <a:spLocks/>
          </p:cNvSpPr>
          <p:nvPr/>
        </p:nvSpPr>
        <p:spPr>
          <a:xfrm>
            <a:off x="533400" y="3810000"/>
            <a:ext cx="4953000" cy="457200"/>
          </a:xfrm>
          <a:prstGeom prst="rect">
            <a:avLst/>
          </a:prstGeom>
        </p:spPr>
        <p:txBody>
          <a:bodyPr vert="horz" lIns="91440" tIns="45720" rIns="91440" bIns="45720" rtlCol="0" anchor="t">
            <a:normAutofit fontScale="6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1" u="sng" strike="noStrike" kern="1200" cap="none" spc="0" normalizeH="0" baseline="0" noProof="0" dirty="0" smtClean="0">
                <a:ln>
                  <a:noFill/>
                </a:ln>
                <a:solidFill>
                  <a:srgbClr val="1C474B"/>
                </a:solidFill>
                <a:effectLst>
                  <a:outerShdw blurRad="38100" dist="38100" dir="2700000" algn="tl">
                    <a:srgbClr val="000000">
                      <a:alpha val="43137"/>
                    </a:srgbClr>
                  </a:outerShdw>
                </a:effectLst>
                <a:uLnTx/>
                <a:uFillTx/>
                <a:latin typeface="+mj-lt"/>
                <a:ea typeface="+mj-ea"/>
                <a:cs typeface="+mj-cs"/>
              </a:rPr>
              <a:t>Upcoming Webinar</a:t>
            </a:r>
          </a:p>
        </p:txBody>
      </p:sp>
      <p:sp>
        <p:nvSpPr>
          <p:cNvPr id="6" name="Title 1"/>
          <p:cNvSpPr txBox="1">
            <a:spLocks/>
          </p:cNvSpPr>
          <p:nvPr/>
        </p:nvSpPr>
        <p:spPr>
          <a:xfrm>
            <a:off x="838200" y="1752600"/>
            <a:ext cx="7467600" cy="1219200"/>
          </a:xfrm>
          <a:prstGeom prst="rect">
            <a:avLst/>
          </a:prstGeom>
        </p:spPr>
        <p:txBody>
          <a:bodyPr vert="horz" lIns="91440" tIns="45720" rIns="91440" bIns="45720" rtlCol="0" anchor="t">
            <a:noAutofit/>
          </a:bodyPr>
          <a:lstStyle/>
          <a:p>
            <a:pPr lvl="0">
              <a:spcBef>
                <a:spcPct val="0"/>
              </a:spcBef>
            </a:pPr>
            <a:r>
              <a:rPr lang="en-US" sz="1900" i="1" dirty="0" smtClean="0">
                <a:solidFill>
                  <a:srgbClr val="1C474B"/>
                </a:solidFill>
                <a:effectLst>
                  <a:outerShdw blurRad="38100" dist="38100" dir="2700000" algn="tl">
                    <a:srgbClr val="000000">
                      <a:alpha val="43137"/>
                    </a:srgbClr>
                  </a:outerShdw>
                </a:effectLst>
                <a:latin typeface="+mj-lt"/>
                <a:ea typeface="+mj-ea"/>
                <a:cs typeface="+mj-cs"/>
              </a:rPr>
              <a:t>The NIDA CCC encourages all to complete the survey issued to participants directly following this webinar session, as this is the primary collective tool for rating your experience with this and other webinars, and for communicating the interests and needs of CTN members and associates.</a:t>
            </a:r>
            <a:endParaRPr kumimoji="0" lang="en-US" sz="1900" b="0" i="1" strike="noStrike" kern="1200" cap="none" spc="0" normalizeH="0" baseline="0" noProof="0" dirty="0" smtClean="0">
              <a:ln>
                <a:noFill/>
              </a:ln>
              <a:solidFill>
                <a:srgbClr val="1C474B"/>
              </a:solidFill>
              <a:effectLst>
                <a:outerShdw blurRad="38100" dist="38100" dir="2700000" algn="tl">
                  <a:srgbClr val="000000">
                    <a:alpha val="43137"/>
                  </a:srgbClr>
                </a:outerShdw>
              </a:effectLst>
              <a:uLnTx/>
              <a:uFillTx/>
              <a:latin typeface="+mj-lt"/>
              <a:ea typeface="+mj-ea"/>
              <a:cs typeface="+mj-cs"/>
            </a:endParaRPr>
          </a:p>
        </p:txBody>
      </p:sp>
      <p:pic>
        <p:nvPicPr>
          <p:cNvPr id="3074" name="Picture 2"/>
          <p:cNvPicPr>
            <a:picLocks noChangeAspect="1" noChangeArrowheads="1"/>
          </p:cNvPicPr>
          <p:nvPr/>
        </p:nvPicPr>
        <p:blipFill>
          <a:blip r:embed="rId2" cstate="print"/>
          <a:srcRect/>
          <a:stretch>
            <a:fillRect/>
          </a:stretch>
        </p:blipFill>
        <p:spPr bwMode="auto">
          <a:xfrm>
            <a:off x="1447800" y="4572000"/>
            <a:ext cx="6340475" cy="1600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t>A copy of this presentation will be available electronically after this session. </a:t>
            </a:r>
            <a:endParaRPr lang="en-US" sz="2800" b="1" dirty="0"/>
          </a:p>
        </p:txBody>
      </p:sp>
      <p:pic>
        <p:nvPicPr>
          <p:cNvPr id="3" name="Picture 2" descr="lib1.bmp"/>
          <p:cNvPicPr>
            <a:picLocks noChangeAspect="1"/>
          </p:cNvPicPr>
          <p:nvPr/>
        </p:nvPicPr>
        <p:blipFill>
          <a:blip r:embed="rId2" cstate="print"/>
          <a:srcRect t="13542" r="30000" b="21354"/>
          <a:stretch>
            <a:fillRect/>
          </a:stretch>
        </p:blipFill>
        <p:spPr>
          <a:xfrm>
            <a:off x="795131" y="2209800"/>
            <a:ext cx="7553739" cy="4343400"/>
          </a:xfrm>
          <a:prstGeom prst="rect">
            <a:avLst/>
          </a:prstGeom>
          <a:ln>
            <a:noFill/>
          </a:ln>
          <a:effectLst>
            <a:outerShdw blurRad="292100" dist="139700" dir="2700000" algn="tl" rotWithShape="0">
              <a:srgbClr val="333333">
                <a:alpha val="65000"/>
              </a:srgbClr>
            </a:outerShdw>
          </a:effectLst>
        </p:spPr>
      </p:pic>
      <p:sp>
        <p:nvSpPr>
          <p:cNvPr id="4" name="Text Box 7"/>
          <p:cNvSpPr txBox="1">
            <a:spLocks noChangeArrowheads="1"/>
          </p:cNvSpPr>
          <p:nvPr/>
        </p:nvSpPr>
        <p:spPr bwMode="auto">
          <a:xfrm>
            <a:off x="0" y="1752600"/>
            <a:ext cx="9144000" cy="461665"/>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1C474B"/>
                </a:solidFill>
              </a:rPr>
              <a:t>http://ctndisseminationlibrary.org</a:t>
            </a:r>
            <a:endParaRPr lang="en-US" sz="2400" b="1" dirty="0">
              <a:solidFill>
                <a:srgbClr val="1C474B"/>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Components of Site Closeout</a:t>
            </a:r>
            <a:endParaRPr lang="en-US" dirty="0"/>
          </a:p>
        </p:txBody>
      </p:sp>
      <p:graphicFrame>
        <p:nvGraphicFramePr>
          <p:cNvPr id="4" name="Diagram 3"/>
          <p:cNvGraphicFramePr/>
          <p:nvPr/>
        </p:nvGraphicFramePr>
        <p:xfrm>
          <a:off x="914400" y="1676400"/>
          <a:ext cx="7620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Visits</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a:spcBef>
                <a:spcPts val="1200"/>
              </a:spcBef>
              <a:spcAft>
                <a:spcPts val="1200"/>
              </a:spcAft>
            </a:pPr>
            <a:r>
              <a:rPr lang="en-US" dirty="0" smtClean="0"/>
              <a:t>Closeout visits conducted once all ICFs, eligibility, medication accountability and primary outcome data reviews have been completed</a:t>
            </a:r>
          </a:p>
          <a:p>
            <a:pPr>
              <a:spcBef>
                <a:spcPts val="1200"/>
              </a:spcBef>
              <a:spcAft>
                <a:spcPts val="1200"/>
              </a:spcAft>
            </a:pPr>
            <a:r>
              <a:rPr lang="en-US" dirty="0" smtClean="0"/>
              <a:t>May be conducted on-site or remotely depending upon the study</a:t>
            </a:r>
          </a:p>
          <a:p>
            <a:pPr>
              <a:spcBef>
                <a:spcPts val="1200"/>
              </a:spcBef>
              <a:spcAft>
                <a:spcPts val="1200"/>
              </a:spcAft>
            </a:pPr>
            <a:r>
              <a:rPr lang="en-US" dirty="0" smtClean="0"/>
              <a:t>Intended to wrap up loose ends</a:t>
            </a:r>
          </a:p>
          <a:p>
            <a:pPr>
              <a:spcBef>
                <a:spcPts val="1200"/>
              </a:spcBef>
              <a:spcAft>
                <a:spcPts val="1200"/>
              </a:spcAft>
            </a:pPr>
            <a:r>
              <a:rPr lang="en-US" dirty="0" smtClean="0"/>
              <a:t>Very focused on status of regulatory documents, safety and protocol violation reviews, and resolution of outstanding data discrepancy queries </a:t>
            </a:r>
          </a:p>
          <a:p>
            <a:pPr>
              <a:spcBef>
                <a:spcPts val="1200"/>
              </a:spcBef>
              <a:spcAft>
                <a:spcPts val="1200"/>
              </a:spcAft>
            </a:pPr>
            <a:r>
              <a:rPr lang="en-US" dirty="0" smtClean="0"/>
              <a:t>Not typically a time of data review</a:t>
            </a:r>
          </a:p>
          <a:p>
            <a:pPr>
              <a:spcBef>
                <a:spcPts val="0"/>
              </a:spcBef>
              <a:spcAft>
                <a:spcPts val="1200"/>
              </a:spcAft>
            </a:pPr>
            <a:endParaRPr lang="en-US" dirty="0" smtClean="0"/>
          </a:p>
          <a:p>
            <a:pPr>
              <a:spcBef>
                <a:spcPts val="0"/>
              </a:spcBef>
              <a:spcAft>
                <a:spcPts val="1200"/>
              </a:spcAft>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images.all-free-download.com/images/graphiclarge/lock_91898.jpg"/>
          <p:cNvPicPr>
            <a:picLocks noChangeAspect="1" noChangeArrowheads="1"/>
          </p:cNvPicPr>
          <p:nvPr/>
        </p:nvPicPr>
        <p:blipFill>
          <a:blip r:embed="rId2" cstate="print"/>
          <a:srcRect/>
          <a:stretch>
            <a:fillRect/>
          </a:stretch>
        </p:blipFill>
        <p:spPr bwMode="auto">
          <a:xfrm>
            <a:off x="4800600" y="5486400"/>
            <a:ext cx="990600" cy="990600"/>
          </a:xfrm>
          <a:prstGeom prst="rect">
            <a:avLst/>
          </a:prstGeom>
          <a:noFill/>
        </p:spPr>
      </p:pic>
      <p:sp>
        <p:nvSpPr>
          <p:cNvPr id="3" name="Content Placeholder 2"/>
          <p:cNvSpPr>
            <a:spLocks noGrp="1"/>
          </p:cNvSpPr>
          <p:nvPr>
            <p:ph idx="1"/>
          </p:nvPr>
        </p:nvSpPr>
        <p:spPr>
          <a:xfrm>
            <a:off x="457200" y="1600200"/>
            <a:ext cx="8229600" cy="5105400"/>
          </a:xfrm>
        </p:spPr>
        <p:txBody>
          <a:bodyPr>
            <a:normAutofit fontScale="92500" lnSpcReduction="20000"/>
          </a:bodyPr>
          <a:lstStyle/>
          <a:p>
            <a:pPr>
              <a:spcBef>
                <a:spcPts val="0"/>
              </a:spcBef>
              <a:spcAft>
                <a:spcPts val="1200"/>
              </a:spcAft>
            </a:pPr>
            <a:r>
              <a:rPr lang="en-US" sz="2800" dirty="0" smtClean="0"/>
              <a:t>Guided by the monitor’s site </a:t>
            </a:r>
            <a:br>
              <a:rPr lang="en-US" sz="2800" dirty="0" smtClean="0"/>
            </a:br>
            <a:r>
              <a:rPr lang="en-US" sz="2800" dirty="0" smtClean="0"/>
              <a:t>visit preparation and the </a:t>
            </a:r>
            <a:br>
              <a:rPr lang="en-US" sz="2800" dirty="0" smtClean="0"/>
            </a:br>
            <a:r>
              <a:rPr lang="en-US" sz="2800" dirty="0" smtClean="0"/>
              <a:t>site closeout checklist</a:t>
            </a:r>
          </a:p>
          <a:p>
            <a:pPr>
              <a:spcBef>
                <a:spcPts val="0"/>
              </a:spcBef>
              <a:spcAft>
                <a:spcPts val="1200"/>
              </a:spcAft>
            </a:pPr>
            <a:endParaRPr lang="en-US" sz="2800" dirty="0" smtClean="0"/>
          </a:p>
          <a:p>
            <a:pPr>
              <a:spcBef>
                <a:spcPts val="0"/>
              </a:spcBef>
              <a:spcAft>
                <a:spcPts val="1200"/>
              </a:spcAft>
            </a:pPr>
            <a:r>
              <a:rPr lang="en-US" sz="2800" dirty="0" smtClean="0"/>
              <a:t>Intended to communicate the </a:t>
            </a:r>
            <a:br>
              <a:rPr lang="en-US" sz="2800" dirty="0" smtClean="0"/>
            </a:br>
            <a:r>
              <a:rPr lang="en-US" sz="2800" dirty="0" smtClean="0"/>
              <a:t>expectations of the sponsor, </a:t>
            </a:r>
            <a:br>
              <a:rPr lang="en-US" sz="2800" dirty="0" smtClean="0"/>
            </a:br>
            <a:r>
              <a:rPr lang="en-US" sz="2800" dirty="0" smtClean="0"/>
              <a:t>with regards to site and study </a:t>
            </a:r>
            <a:br>
              <a:rPr lang="en-US" sz="2800" dirty="0" smtClean="0"/>
            </a:br>
            <a:r>
              <a:rPr lang="en-US" sz="2800" dirty="0" smtClean="0"/>
              <a:t>closeout, to the site PI</a:t>
            </a:r>
          </a:p>
          <a:p>
            <a:pPr>
              <a:spcBef>
                <a:spcPts val="0"/>
              </a:spcBef>
              <a:spcAft>
                <a:spcPts val="1200"/>
              </a:spcAft>
            </a:pPr>
            <a:endParaRPr lang="en-US" sz="2800" dirty="0" smtClean="0"/>
          </a:p>
          <a:p>
            <a:pPr>
              <a:spcBef>
                <a:spcPts val="0"/>
              </a:spcBef>
              <a:spcAft>
                <a:spcPts val="1200"/>
              </a:spcAft>
            </a:pPr>
            <a:r>
              <a:rPr lang="en-US" sz="2800" dirty="0" smtClean="0"/>
              <a:t>May provide site staff the opportunity to ask questions and clarify these           expectations prior to trial database lock</a:t>
            </a:r>
          </a:p>
          <a:p>
            <a:endParaRPr lang="en-US" sz="2800" dirty="0"/>
          </a:p>
        </p:txBody>
      </p:sp>
      <p:sp>
        <p:nvSpPr>
          <p:cNvPr id="2" name="Title 1"/>
          <p:cNvSpPr>
            <a:spLocks noGrp="1"/>
          </p:cNvSpPr>
          <p:nvPr>
            <p:ph type="title"/>
          </p:nvPr>
        </p:nvSpPr>
        <p:spPr/>
        <p:txBody>
          <a:bodyPr/>
          <a:lstStyle/>
          <a:p>
            <a:r>
              <a:rPr lang="en-US" dirty="0" smtClean="0"/>
              <a:t>Monitoring Visits</a:t>
            </a:r>
            <a:endParaRPr lang="en-US" dirty="0"/>
          </a:p>
        </p:txBody>
      </p:sp>
      <p:pic>
        <p:nvPicPr>
          <p:cNvPr id="30723" name="Picture 3"/>
          <p:cNvPicPr>
            <a:picLocks noChangeAspect="1" noChangeArrowheads="1"/>
          </p:cNvPicPr>
          <p:nvPr/>
        </p:nvPicPr>
        <p:blipFill>
          <a:blip r:embed="rId3" cstate="print"/>
          <a:srcRect/>
          <a:stretch>
            <a:fillRect/>
          </a:stretch>
        </p:blipFill>
        <p:spPr bwMode="auto">
          <a:xfrm>
            <a:off x="5562600" y="1752600"/>
            <a:ext cx="2667000" cy="2286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Personnel</a:t>
            </a:r>
            <a:endParaRPr lang="en-US" dirty="0"/>
          </a:p>
        </p:txBody>
      </p:sp>
      <p:sp>
        <p:nvSpPr>
          <p:cNvPr id="3" name="Content Placeholder 2"/>
          <p:cNvSpPr>
            <a:spLocks noGrp="1"/>
          </p:cNvSpPr>
          <p:nvPr>
            <p:ph idx="1"/>
          </p:nvPr>
        </p:nvSpPr>
        <p:spPr>
          <a:xfrm>
            <a:off x="457200" y="1600200"/>
            <a:ext cx="8229600" cy="5029200"/>
          </a:xfrm>
        </p:spPr>
        <p:txBody>
          <a:bodyPr/>
          <a:lstStyle/>
          <a:p>
            <a:pPr>
              <a:spcBef>
                <a:spcPts val="2400"/>
              </a:spcBef>
            </a:pPr>
            <a:r>
              <a:rPr lang="en-US" dirty="0" smtClean="0"/>
              <a:t>Site staff is expected to dwindle as the study activities become less demanding</a:t>
            </a:r>
          </a:p>
          <a:p>
            <a:pPr>
              <a:spcBef>
                <a:spcPts val="2400"/>
              </a:spcBef>
            </a:pPr>
            <a:r>
              <a:rPr lang="en-US" dirty="0" smtClean="0"/>
              <a:t>Ensure collection of all related staff documentation prior to their departure</a:t>
            </a:r>
          </a:p>
          <a:p>
            <a:pPr>
              <a:spcBef>
                <a:spcPts val="2400"/>
              </a:spcBef>
            </a:pPr>
            <a:r>
              <a:rPr lang="en-US" dirty="0" smtClean="0"/>
              <a:t>Someone who knows the study and has access to the various data and document collection systems must be available to the CCC/DSC and LI through database lock.</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Personnel</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Staff Signature and Delegation of Responsibilities Log</a:t>
            </a:r>
          </a:p>
          <a:p>
            <a:pPr lvl="1">
              <a:spcBef>
                <a:spcPts val="2400"/>
              </a:spcBef>
            </a:pPr>
            <a:r>
              <a:rPr lang="en-US" dirty="0" smtClean="0"/>
              <a:t>Prior to staff departure ensure evidence of all training and qualifications is current according to study role and responsibilities</a:t>
            </a:r>
          </a:p>
          <a:p>
            <a:pPr lvl="1">
              <a:spcBef>
                <a:spcPts val="2400"/>
              </a:spcBef>
            </a:pPr>
            <a:r>
              <a:rPr lang="en-US" dirty="0" smtClean="0"/>
              <a:t>Complete a study participation “End Date” on the log as appropriate</a:t>
            </a:r>
          </a:p>
          <a:p>
            <a:pPr lvl="1">
              <a:spcBef>
                <a:spcPts val="2400"/>
              </a:spcBef>
            </a:pPr>
            <a:r>
              <a:rPr lang="en-US" dirty="0" smtClean="0"/>
              <a:t>Notify the CCC/DSC and sponsor of the staff departure via submission of an updated CTN Research Staff Information form </a:t>
            </a:r>
          </a:p>
          <a:p>
            <a:pPr lvl="1">
              <a:spcBef>
                <a:spcPts val="2400"/>
              </a:spcBef>
            </a:pPr>
            <a:r>
              <a:rPr lang="en-US" dirty="0" smtClean="0"/>
              <a:t>Notify the IRB as appropriate</a:t>
            </a:r>
          </a:p>
          <a:p>
            <a:pPr lvl="1"/>
            <a:endParaRPr lang="en-US" dirty="0" smtClean="0"/>
          </a:p>
          <a:p>
            <a:pPr lvl="1"/>
            <a:endParaRPr lang="en-US" dirty="0" smtClean="0"/>
          </a:p>
          <a:p>
            <a:endParaRPr lang="en-US" dirty="0" smtClean="0"/>
          </a:p>
          <a:p>
            <a:endParaRPr lang="en-US" dirty="0" smtClean="0"/>
          </a:p>
          <a:p>
            <a:endParaRPr lang="en-US" dirty="0" smtClean="0"/>
          </a:p>
        </p:txBody>
      </p:sp>
      <p:pic>
        <p:nvPicPr>
          <p:cNvPr id="28673" name="Picture 1"/>
          <p:cNvPicPr>
            <a:picLocks noChangeAspect="1" noChangeArrowheads="1"/>
          </p:cNvPicPr>
          <p:nvPr/>
        </p:nvPicPr>
        <p:blipFill>
          <a:blip r:embed="rId2" cstate="print"/>
          <a:srcRect b="56007"/>
          <a:stretch>
            <a:fillRect/>
          </a:stretch>
        </p:blipFill>
        <p:spPr bwMode="auto">
          <a:xfrm>
            <a:off x="6019799" y="457200"/>
            <a:ext cx="2616971" cy="9881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i.istockimg.com/file_thumbview_approve/2451365/2/stock-photo-2451365-ekg-machine.jpg"/>
          <p:cNvPicPr>
            <a:picLocks noChangeAspect="1" noChangeArrowheads="1"/>
          </p:cNvPicPr>
          <p:nvPr/>
        </p:nvPicPr>
        <p:blipFill>
          <a:blip r:embed="rId2" cstate="print">
            <a:lum bright="-8000"/>
          </a:blip>
          <a:srcRect/>
          <a:stretch>
            <a:fillRect/>
          </a:stretch>
        </p:blipFill>
        <p:spPr bwMode="auto">
          <a:xfrm>
            <a:off x="4918448" y="5638800"/>
            <a:ext cx="1524000" cy="1014664"/>
          </a:xfrm>
          <a:prstGeom prst="rect">
            <a:avLst/>
          </a:prstGeom>
          <a:ln>
            <a:noFill/>
          </a:ln>
          <a:effectLst>
            <a:softEdge rad="112500"/>
          </a:effectLst>
        </p:spPr>
      </p:pic>
      <p:pic>
        <p:nvPicPr>
          <p:cNvPr id="5" name="Picture 2" descr="http://medicalequipmentdynamics.com/content_images/3/ge-mac-5500-ekg-machine.jpg"/>
          <p:cNvPicPr>
            <a:picLocks noChangeAspect="1" noChangeArrowheads="1"/>
          </p:cNvPicPr>
          <p:nvPr/>
        </p:nvPicPr>
        <p:blipFill>
          <a:blip r:embed="rId3" cstate="print"/>
          <a:srcRect/>
          <a:stretch>
            <a:fillRect/>
          </a:stretch>
        </p:blipFill>
        <p:spPr bwMode="auto">
          <a:xfrm>
            <a:off x="7433048" y="4495800"/>
            <a:ext cx="1558552" cy="1874673"/>
          </a:xfrm>
          <a:prstGeom prst="ellipse">
            <a:avLst/>
          </a:prstGeom>
          <a:ln>
            <a:noFill/>
          </a:ln>
          <a:effectLst>
            <a:softEdge rad="112500"/>
          </a:effectLst>
        </p:spPr>
      </p:pic>
      <p:pic>
        <p:nvPicPr>
          <p:cNvPr id="6" name="Picture 4" descr="http://t2.gstatic.com/images?q=tbn:ANd9GcTGpkcwwmWzyNkkf8BYcOwU65HxoGNDbtD2MUj647R-R5_48v2M-w"/>
          <p:cNvPicPr>
            <a:picLocks noChangeAspect="1" noChangeArrowheads="1"/>
          </p:cNvPicPr>
          <p:nvPr/>
        </p:nvPicPr>
        <p:blipFill>
          <a:blip r:embed="rId4" cstate="print"/>
          <a:srcRect/>
          <a:stretch>
            <a:fillRect/>
          </a:stretch>
        </p:blipFill>
        <p:spPr bwMode="auto">
          <a:xfrm>
            <a:off x="6290048" y="5459396"/>
            <a:ext cx="1847850" cy="1398603"/>
          </a:xfrm>
          <a:prstGeom prst="ellipse">
            <a:avLst/>
          </a:prstGeom>
          <a:ln>
            <a:noFill/>
          </a:ln>
          <a:effectLst>
            <a:softEdge rad="112500"/>
          </a:effectLst>
        </p:spPr>
      </p:pic>
      <p:sp>
        <p:nvSpPr>
          <p:cNvPr id="2" name="Title 1"/>
          <p:cNvSpPr>
            <a:spLocks noGrp="1"/>
          </p:cNvSpPr>
          <p:nvPr>
            <p:ph type="title"/>
          </p:nvPr>
        </p:nvSpPr>
        <p:spPr/>
        <p:txBody>
          <a:bodyPr/>
          <a:lstStyle/>
          <a:p>
            <a:r>
              <a:rPr lang="en-US" dirty="0" smtClean="0"/>
              <a:t>Supplies and Equipment</a:t>
            </a:r>
            <a:endParaRPr lang="en-US" dirty="0"/>
          </a:p>
        </p:txBody>
      </p:sp>
      <p:sp>
        <p:nvSpPr>
          <p:cNvPr id="3" name="Content Placeholder 2"/>
          <p:cNvSpPr>
            <a:spLocks noGrp="1"/>
          </p:cNvSpPr>
          <p:nvPr>
            <p:ph idx="1"/>
          </p:nvPr>
        </p:nvSpPr>
        <p:spPr>
          <a:xfrm>
            <a:off x="457200" y="1524000"/>
            <a:ext cx="8229600" cy="4343400"/>
          </a:xfrm>
        </p:spPr>
        <p:txBody>
          <a:bodyPr>
            <a:noAutofit/>
          </a:bodyPr>
          <a:lstStyle/>
          <a:p>
            <a:pPr>
              <a:spcBef>
                <a:spcPts val="1800"/>
              </a:spcBef>
            </a:pPr>
            <a:r>
              <a:rPr lang="en-US" sz="2900" dirty="0" smtClean="0"/>
              <a:t>Work with CCC to maintain as low a supply inventory as possible</a:t>
            </a:r>
          </a:p>
          <a:p>
            <a:pPr>
              <a:spcBef>
                <a:spcPts val="1800"/>
              </a:spcBef>
            </a:pPr>
            <a:r>
              <a:rPr lang="en-US" sz="2900" dirty="0" smtClean="0"/>
              <a:t>Consider who provisioned the supplies and equipment, namely who ‘owns’ it, then ask when is it returned and how?</a:t>
            </a:r>
          </a:p>
          <a:p>
            <a:pPr>
              <a:spcBef>
                <a:spcPts val="1800"/>
              </a:spcBef>
            </a:pPr>
            <a:r>
              <a:rPr lang="en-US" sz="2900" dirty="0" smtClean="0"/>
              <a:t>Return study equipment to vendors promptly as instructed by the CCC/DSC or LI </a:t>
            </a:r>
            <a:br>
              <a:rPr lang="en-US" sz="2900" dirty="0" smtClean="0"/>
            </a:br>
            <a:r>
              <a:rPr lang="en-US" sz="2900" dirty="0" smtClean="0"/>
              <a:t>as appropriate, keep all associated </a:t>
            </a:r>
            <a:br>
              <a:rPr lang="en-US" sz="2900" dirty="0" smtClean="0"/>
            </a:br>
            <a:r>
              <a:rPr lang="en-US" sz="2900" dirty="0" smtClean="0"/>
              <a:t>shipping records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4631</TotalTime>
  <Words>1518</Words>
  <Application>Microsoft Office PowerPoint</Application>
  <PresentationFormat>On-screen Show (4:3)</PresentationFormat>
  <Paragraphs>203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SITE CLOSEOUT – AN OVERVIEW</vt:lpstr>
      <vt:lpstr>Objectives:</vt:lpstr>
      <vt:lpstr>Aspects of closing out a research site</vt:lpstr>
      <vt:lpstr>Components of Site Closeout</vt:lpstr>
      <vt:lpstr>Monitoring Visits</vt:lpstr>
      <vt:lpstr>Monitoring Visits</vt:lpstr>
      <vt:lpstr>Study Personnel</vt:lpstr>
      <vt:lpstr>Study Personnel</vt:lpstr>
      <vt:lpstr>Supplies and Equipment</vt:lpstr>
      <vt:lpstr>Supplies and Equipment</vt:lpstr>
      <vt:lpstr>Safety</vt:lpstr>
      <vt:lpstr>Protocol Violations   </vt:lpstr>
      <vt:lpstr>Protocol Violations </vt:lpstr>
      <vt:lpstr>Regulatory</vt:lpstr>
      <vt:lpstr>Data Cleaning Activities</vt:lpstr>
      <vt:lpstr>Storage &amp; Records</vt:lpstr>
      <vt:lpstr>The Closeout process</vt:lpstr>
      <vt:lpstr>Closeout Process</vt:lpstr>
      <vt:lpstr>Early Phase Activities</vt:lpstr>
      <vt:lpstr>Early Phase Activities</vt:lpstr>
      <vt:lpstr>Activities During Implementation and Pre-Closeout</vt:lpstr>
      <vt:lpstr>Activities During Implementation and Pre-Closeout</vt:lpstr>
      <vt:lpstr>Final Closeout Activities</vt:lpstr>
      <vt:lpstr>Final Closeout Activities</vt:lpstr>
      <vt:lpstr>Internal/external resources</vt:lpstr>
      <vt:lpstr>Maximize Resources</vt:lpstr>
      <vt:lpstr>Maximize Resources</vt:lpstr>
      <vt:lpstr>Tools for Preparing for Closeout</vt:lpstr>
      <vt:lpstr>Site closeout - recap</vt:lpstr>
      <vt:lpstr>Review Key Points</vt:lpstr>
      <vt:lpstr>Q&amp;A – Questions / Comments</vt:lpstr>
      <vt:lpstr>References</vt:lpstr>
      <vt:lpstr>Thank you for your participation</vt:lpstr>
      <vt:lpstr>Survey Reminder</vt:lpstr>
      <vt:lpstr>A copy of this presentation will be available electronically after this session. </vt:lpstr>
    </vt:vector>
  </TitlesOfParts>
  <Company>The EMMES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Tracee Williams</dc:creator>
  <cp:lastModifiedBy>Meg Brunner</cp:lastModifiedBy>
  <cp:revision>534</cp:revision>
  <dcterms:created xsi:type="dcterms:W3CDTF">2013-03-12T16:26:20Z</dcterms:created>
  <dcterms:modified xsi:type="dcterms:W3CDTF">2013-04-03T19:12:47Z</dcterms:modified>
</cp:coreProperties>
</file>